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avi" ContentType="video/x-msvide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6" r:id="rId3"/>
    <p:sldMasterId id="2147483688" r:id="rId4"/>
  </p:sldMasterIdLst>
  <p:notesMasterIdLst>
    <p:notesMasterId r:id="rId33"/>
  </p:notesMasterIdLst>
  <p:sldIdLst>
    <p:sldId id="261" r:id="rId5"/>
    <p:sldId id="293" r:id="rId6"/>
    <p:sldId id="264" r:id="rId7"/>
    <p:sldId id="314" r:id="rId8"/>
    <p:sldId id="315" r:id="rId9"/>
    <p:sldId id="287" r:id="rId10"/>
    <p:sldId id="296" r:id="rId11"/>
    <p:sldId id="263" r:id="rId12"/>
    <p:sldId id="260" r:id="rId13"/>
    <p:sldId id="298" r:id="rId14"/>
    <p:sldId id="299" r:id="rId15"/>
    <p:sldId id="289" r:id="rId16"/>
    <p:sldId id="290" r:id="rId17"/>
    <p:sldId id="291" r:id="rId18"/>
    <p:sldId id="277" r:id="rId19"/>
    <p:sldId id="321" r:id="rId20"/>
    <p:sldId id="312" r:id="rId21"/>
    <p:sldId id="310" r:id="rId22"/>
    <p:sldId id="306" r:id="rId23"/>
    <p:sldId id="307" r:id="rId24"/>
    <p:sldId id="313" r:id="rId25"/>
    <p:sldId id="284" r:id="rId26"/>
    <p:sldId id="316" r:id="rId27"/>
    <p:sldId id="320" r:id="rId28"/>
    <p:sldId id="323" r:id="rId29"/>
    <p:sldId id="301" r:id="rId30"/>
    <p:sldId id="322" r:id="rId31"/>
    <p:sldId id="30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1F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3" d="100"/>
          <a:sy n="63" d="100"/>
        </p:scale>
        <p:origin x="80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B24166-D8F1-464A-B4DA-70A4BDE78424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BAD556-2029-4B16-9403-1B725D7961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23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E77D69-8C94-46A8-A743-622BC022F1EE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8738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1B652-0236-43CA-8075-878EBFF8424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102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1B652-0236-43CA-8075-878EBFF8424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333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jpe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034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695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73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rgbClr val="FFFFFF"/>
              </a:solidFill>
            </a:endParaRPr>
          </a:p>
        </p:txBody>
      </p:sp>
      <p:pic>
        <p:nvPicPr>
          <p:cNvPr id="7" name="Bildobjekt 6" descr="MAX logga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719072" y="1988840"/>
            <a:ext cx="8753856" cy="210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168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 descr="Inledningsida 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53" y="0"/>
            <a:ext cx="12200128" cy="6864096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950720" y="4086442"/>
            <a:ext cx="8290560" cy="1470025"/>
          </a:xfrm>
        </p:spPr>
        <p:txBody>
          <a:bodyPr anchor="b" anchorCtr="0"/>
          <a:lstStyle>
            <a:lvl1pPr algn="ctr"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3085107" y="5597191"/>
            <a:ext cx="6021787" cy="864096"/>
          </a:xfrm>
        </p:spPr>
        <p:txBody>
          <a:bodyPr/>
          <a:lstStyle>
            <a:lvl1pPr marL="0" indent="0" algn="ctr">
              <a:lnSpc>
                <a:spcPts val="2400"/>
              </a:lnSpc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10" name="Bildobjekt 9" descr="logone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647526" y="6375528"/>
            <a:ext cx="1240636" cy="28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337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07156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green bkg 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53" y="0"/>
            <a:ext cx="12200128" cy="6864096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ABAABA6-64B7-437E-B4CF-81D9187984C3}" type="datetimeFigureOut">
              <a:rPr lang="en-GB" smtClean="0">
                <a:solidFill>
                  <a:srgbClr val="FFFFFF"/>
                </a:solidFill>
              </a:rPr>
              <a:pPr/>
              <a:t>22/03/2022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E5BFA7-C27E-4DC1-B5F5-3F5F3F757776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9" name="Bildobjekt 8" descr="logone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647526" y="6375528"/>
            <a:ext cx="1240636" cy="28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213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orange bkg ny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53" y="0"/>
            <a:ext cx="12200128" cy="6864096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ABAABA6-64B7-437E-B4CF-81D9187984C3}" type="datetimeFigureOut">
              <a:rPr lang="en-GB" smtClean="0">
                <a:solidFill>
                  <a:srgbClr val="FFFFFF"/>
                </a:solidFill>
              </a:rPr>
              <a:pPr/>
              <a:t>22/03/2022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E5BFA7-C27E-4DC1-B5F5-3F5F3F757776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9" name="Bildobjekt 8" descr="logoneg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647526" y="6375528"/>
            <a:ext cx="1240636" cy="288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64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/>
          <a:p>
            <a:fld id="{4ABAABA6-64B7-437E-B4CF-81D9187984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22/03/2022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/>
          <a:p>
            <a:fld id="{DFE5BFA7-C27E-4DC1-B5F5-3F5F3F7577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Bildobjekt 7" descr="Max IV-3 bild 15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548517"/>
            <a:ext cx="1219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92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040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/>
          <a:p>
            <a:fld id="{4ABAABA6-64B7-437E-B4CF-81D9187984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22/03/2022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/>
          <a:p>
            <a:fld id="{DFE5BFA7-C27E-4DC1-B5F5-3F5F3F7577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719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083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/>
          <a:p>
            <a:fld id="{4ABAABA6-64B7-437E-B4CF-81D9187984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22/03/2022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/>
          <a:p>
            <a:fld id="{DFE5BFA7-C27E-4DC1-B5F5-3F5F3F7577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182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/>
          <a:p>
            <a:fld id="{4ABAABA6-64B7-437E-B4CF-81D9187984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22/03/2022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/>
          <a:p>
            <a:fld id="{DFE5BFA7-C27E-4DC1-B5F5-3F5F3F7577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553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/>
          <a:p>
            <a:fld id="{4ABAABA6-64B7-437E-B4CF-81D9187984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22/03/2022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/>
          <a:p>
            <a:fld id="{DFE5BFA7-C27E-4DC1-B5F5-3F5F3F7577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8962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/>
          <a:p>
            <a:fld id="{4ABAABA6-64B7-437E-B4CF-81D9187984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22/03/2022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/>
          <a:p>
            <a:fld id="{DFE5BFA7-C27E-4DC1-B5F5-3F5F3F7577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957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/>
          <a:p>
            <a:fld id="{4ABAABA6-64B7-437E-B4CF-81D9187984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22/03/2022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/>
          <a:p>
            <a:fld id="{DFE5BFA7-C27E-4DC1-B5F5-3F5F3F7577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6928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/>
          <a:p>
            <a:fld id="{4ABAABA6-64B7-437E-B4CF-81D9187984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22/03/2022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/>
          <a:p>
            <a:fld id="{DFE5BFA7-C27E-4DC1-B5F5-3F5F3F7577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249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484243" y="6419959"/>
            <a:ext cx="1443405" cy="365125"/>
          </a:xfrm>
          <a:prstGeom prst="rect">
            <a:avLst/>
          </a:prstGeom>
        </p:spPr>
        <p:txBody>
          <a:bodyPr/>
          <a:lstStyle/>
          <a:p>
            <a:fld id="{4ABAABA6-64B7-437E-B4CF-81D9187984C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22/03/2022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4165600" y="6419959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339254" y="6419959"/>
            <a:ext cx="964759" cy="365125"/>
          </a:xfrm>
          <a:prstGeom prst="rect">
            <a:avLst/>
          </a:prstGeom>
        </p:spPr>
        <p:txBody>
          <a:bodyPr/>
          <a:lstStyle/>
          <a:p>
            <a:fld id="{DFE5BFA7-C27E-4DC1-B5F5-3F5F3F75777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067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sz="4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051" name="Picture 3" descr="\\cern.ch\dfs\Users\a\ASZEBERE\Documents\DG-EU\eu flags\FP7-Capacities\colour\FP7-cap-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200" y="381000"/>
            <a:ext cx="14988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22327"/>
            <a:ext cx="121920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\\cern.ch\dfs\Users\a\ASZEBERE\Documents\DG-EU\eu flags\eu fla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10" y="6324601"/>
            <a:ext cx="611717" cy="31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ooter Placeholder 4"/>
          <p:cNvSpPr txBox="1">
            <a:spLocks/>
          </p:cNvSpPr>
          <p:nvPr userDrawn="1"/>
        </p:nvSpPr>
        <p:spPr>
          <a:xfrm>
            <a:off x="1422400" y="6389182"/>
            <a:ext cx="100584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 smtClean="0">
                <a:solidFill>
                  <a:srgbClr val="0070C0">
                    <a:lumMod val="75000"/>
                  </a:srgbClr>
                </a:solidFill>
              </a:rPr>
              <a:t>EuCARD-2 is co-funded by the partners and the European Commission under Capacities 7th Framework Programme, Grant Agreement 312453</a:t>
            </a:r>
            <a:endParaRPr lang="en-US" sz="1000" dirty="0">
              <a:solidFill>
                <a:srgbClr val="0070C0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92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0" y="274638"/>
            <a:ext cx="7518400" cy="1020762"/>
          </a:xfrm>
        </p:spPr>
        <p:txBody>
          <a:bodyPr>
            <a:noAutofit/>
          </a:bodyPr>
          <a:lstStyle>
            <a:lvl1pPr>
              <a:defRPr sz="3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833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525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6269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120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2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137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290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7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8999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981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528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0917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9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70"/>
            <a:ext cx="12192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928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F5877-8E62-4DFE-8EA5-1F785DBE07C2}" type="datetime1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218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FE991-4553-479E-9A15-2A12F90D7736}" type="datetime1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49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6761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9D361-129D-4C89-A957-775F0004631D}" type="datetime1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682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CC133-F52D-48EB-96C4-D31BFF4AA1A9}" type="datetime1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8548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6563-6B3B-4F99-ABC7-4E117F9D799D}" type="datetime1">
              <a:rPr lang="en-GB" smtClean="0"/>
              <a:t>22/03/2022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3868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6C6EF-4403-4A2F-BCB6-AF90E652821A}" type="datetime1">
              <a:rPr lang="en-GB" smtClean="0"/>
              <a:t>22/03/2022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11147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A9731-8AC9-45A3-8755-EEA2051D3AB5}" type="datetime1">
              <a:rPr lang="en-GB" smtClean="0"/>
              <a:t>22/03/2022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6555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9F0FE-A926-4907-9417-BD5A295040CC}" type="datetime1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2902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6B7E3-4D5C-43D8-95AC-51289A8813B1}" type="datetime1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1392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0AFE-5A9F-4334-AA4B-48F1961E2ED1}" type="datetime1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5815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FE918-1436-4703-86F6-FB36BFC856D9}" type="datetime1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634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045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58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0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18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544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12.jp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A602A-C1F6-42BC-90C7-4825AF05B73F}" type="datetimeFigureOut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65D3E-B37A-4B53-8D04-B8827E6BC5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186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1007435" y="176664"/>
            <a:ext cx="10124392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sv-SE" dirty="0" smtClean="0"/>
              <a:t>Klicka här för att ändra format</a:t>
            </a:r>
            <a:endParaRPr lang="en-GB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1007435" y="1600201"/>
            <a:ext cx="10124392" cy="38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</p:txBody>
      </p:sp>
      <p:pic>
        <p:nvPicPr>
          <p:cNvPr id="9" name="Bildobjekt 8" descr="logo RGB150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0644477" y="6375980"/>
            <a:ext cx="1243200" cy="289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4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254000" indent="-254000" algn="l" defTabSz="914400" rtl="0" eaLnBrk="1" latinLnBrk="0" hangingPunct="1">
        <a:spcBef>
          <a:spcPts val="1000"/>
        </a:spcBef>
        <a:buSzPct val="100000"/>
        <a:buFont typeface="Arial" pitchFamily="34" charset="0"/>
        <a:buChar char="●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4000" y="274638"/>
            <a:ext cx="75184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71200" y="6248401"/>
            <a:ext cx="71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srgbClr val="0070C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70C0">
                  <a:tint val="75000"/>
                </a:srgbClr>
              </a:solidFill>
            </a:endParaRPr>
          </a:p>
        </p:txBody>
      </p:sp>
      <p:pic>
        <p:nvPicPr>
          <p:cNvPr id="1026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-76200"/>
            <a:ext cx="3352800" cy="177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1200" y="6248401"/>
            <a:ext cx="9042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70C0"/>
                </a:solidFill>
              </a:rPr>
              <a:t>3rd EuCARD2 Annual meeting, April 2016 at the University of Malta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7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C000"/>
        </a:buClr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5C077-3600-49D0-B848-D98B288C4286}" type="datetime1">
              <a:rPr lang="en-GB" smtClean="0"/>
              <a:t>22/03/2022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Emittance Measurements for Light Sources and FELs, ALBA 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B77A6-74DC-4CC8-8221-D6BCCF2FF2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9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3599" y="1758923"/>
            <a:ext cx="7336241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Monitoring Beam Emittance and Beam Relative </a:t>
            </a:r>
            <a:r>
              <a:rPr lang="en-US" dirty="0"/>
              <a:t>E</a:t>
            </a:r>
            <a:r>
              <a:rPr lang="en-US" dirty="0" smtClean="0"/>
              <a:t>nergy </a:t>
            </a:r>
            <a:r>
              <a:rPr lang="en-US" dirty="0"/>
              <a:t>S</a:t>
            </a:r>
            <a:r>
              <a:rPr lang="en-US" dirty="0" smtClean="0"/>
              <a:t>pread at MAX IV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5587" y="4161820"/>
            <a:ext cx="9217890" cy="1573961"/>
          </a:xfrm>
        </p:spPr>
        <p:txBody>
          <a:bodyPr>
            <a:normAutofit/>
          </a:bodyPr>
          <a:lstStyle/>
          <a:p>
            <a:r>
              <a:rPr lang="sv-SE" sz="2800" dirty="0" smtClean="0"/>
              <a:t>Åke Andersson, Jonas </a:t>
            </a:r>
            <a:r>
              <a:rPr lang="sv-SE" sz="2800" dirty="0" err="1" smtClean="0"/>
              <a:t>Breunlin</a:t>
            </a:r>
            <a:r>
              <a:rPr lang="sv-SE" sz="2800" dirty="0" smtClean="0"/>
              <a:t>, Robin Svärd</a:t>
            </a:r>
            <a:r>
              <a:rPr lang="sv-SE" sz="2800" b="1" dirty="0" smtClean="0"/>
              <a:t> </a:t>
            </a:r>
            <a:endParaRPr lang="sv-SE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46546" y="6059055"/>
            <a:ext cx="9746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Elettra</a:t>
            </a:r>
            <a:r>
              <a:rPr lang="sv-SE" dirty="0" smtClean="0"/>
              <a:t> 2.0 Workshop on </a:t>
            </a:r>
            <a:r>
              <a:rPr lang="sv-SE" dirty="0" err="1" smtClean="0"/>
              <a:t>Optical</a:t>
            </a:r>
            <a:r>
              <a:rPr lang="sv-SE" dirty="0" smtClean="0"/>
              <a:t> </a:t>
            </a:r>
            <a:r>
              <a:rPr lang="sv-SE" dirty="0" err="1" smtClean="0"/>
              <a:t>Diagnostics</a:t>
            </a:r>
            <a:r>
              <a:rPr lang="sv-SE" dirty="0" smtClean="0"/>
              <a:t> for </a:t>
            </a:r>
            <a:r>
              <a:rPr lang="sv-SE" dirty="0" err="1" smtClean="0"/>
              <a:t>Low-Emittance</a:t>
            </a:r>
            <a:r>
              <a:rPr lang="sv-SE" dirty="0" smtClean="0"/>
              <a:t> </a:t>
            </a:r>
            <a:r>
              <a:rPr lang="sv-SE" dirty="0" err="1" smtClean="0"/>
              <a:t>Storage</a:t>
            </a:r>
            <a:r>
              <a:rPr lang="sv-SE" dirty="0" smtClean="0"/>
              <a:t> Rings, </a:t>
            </a:r>
            <a:r>
              <a:rPr lang="sv-SE" dirty="0" err="1" smtClean="0"/>
              <a:t>March</a:t>
            </a:r>
            <a:r>
              <a:rPr lang="sv-SE" dirty="0" smtClean="0"/>
              <a:t> 23-24, 2022</a:t>
            </a:r>
            <a:endParaRPr lang="sv-SE" dirty="0"/>
          </a:p>
          <a:p>
            <a:endParaRPr lang="en-GB" dirty="0" err="1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02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435" y="176664"/>
            <a:ext cx="10124392" cy="649246"/>
          </a:xfrm>
        </p:spPr>
        <p:txBody>
          <a:bodyPr/>
          <a:lstStyle/>
          <a:p>
            <a:r>
              <a:rPr lang="en-GB" dirty="0" smtClean="0"/>
              <a:t>Detailed top view of B320B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29" y="845575"/>
            <a:ext cx="8436020" cy="58726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440" y="3629171"/>
            <a:ext cx="2978303" cy="225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83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901" y="0"/>
            <a:ext cx="5976664" cy="1143000"/>
          </a:xfrm>
        </p:spPr>
        <p:txBody>
          <a:bodyPr>
            <a:normAutofit/>
          </a:bodyPr>
          <a:lstStyle/>
          <a:p>
            <a:r>
              <a:rPr lang="sv-SE" sz="2800" dirty="0"/>
              <a:t>B320B ”Cold Finger” </a:t>
            </a:r>
            <a:r>
              <a:rPr lang="sv-SE" sz="2800" dirty="0" err="1"/>
              <a:t>Absorber</a:t>
            </a:r>
            <a:r>
              <a:rPr lang="sv-SE" sz="2800" dirty="0"/>
              <a:t> &amp; </a:t>
            </a:r>
            <a:r>
              <a:rPr lang="sv-SE" sz="2800" dirty="0" err="1"/>
              <a:t>Mirror</a:t>
            </a:r>
            <a:endParaRPr lang="sv-SE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504" y="4226220"/>
            <a:ext cx="4341355" cy="2631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858" y="980729"/>
            <a:ext cx="4572000" cy="2642969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568" y="170167"/>
            <a:ext cx="2419333" cy="3629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5233" y="3890171"/>
            <a:ext cx="3297250" cy="21997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8200" y="4365104"/>
            <a:ext cx="1159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9230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Top</a:t>
            </a: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19230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sv-S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9230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view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srgbClr val="19230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8200" y="2996953"/>
            <a:ext cx="1239658" cy="6463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19230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Planar </a:t>
            </a:r>
            <a:r>
              <a:rPr kumimoji="0" lang="sv-S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9230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SiC-Mirror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srgbClr val="19230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079776" y="2708920"/>
            <a:ext cx="568424" cy="2880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877208" y="1998716"/>
            <a:ext cx="2235016" cy="99823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935760" y="3655515"/>
            <a:ext cx="712440" cy="173581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00056" y="6143977"/>
            <a:ext cx="230425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srgbClr val="19230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Cold Finger </a:t>
            </a:r>
            <a:r>
              <a:rPr kumimoji="0" lang="sv-SE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19230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Absorber</a:t>
            </a: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srgbClr val="19230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69988" y="5878039"/>
            <a:ext cx="2753032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9534" y="5484748"/>
            <a:ext cx="3765550" cy="23680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9534" y="5661729"/>
            <a:ext cx="3534492" cy="119639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2980" y="5326919"/>
            <a:ext cx="95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SR fan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9988" y="5931512"/>
            <a:ext cx="953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E-beam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3787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973036"/>
            <a:ext cx="7164796" cy="30053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08168" y="4076909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>
                <a:solidFill>
                  <a:srgbClr val="FF0000"/>
                </a:solidFill>
              </a:rPr>
              <a:t>Diffractometer</a:t>
            </a:r>
            <a:r>
              <a:rPr lang="sv-SE" dirty="0">
                <a:solidFill>
                  <a:srgbClr val="FF0000"/>
                </a:solidFill>
              </a:rPr>
              <a:t> </a:t>
            </a:r>
            <a:r>
              <a:rPr lang="sv-SE" dirty="0" err="1">
                <a:solidFill>
                  <a:srgbClr val="FF0000"/>
                </a:solidFill>
              </a:rPr>
              <a:t>Method</a:t>
            </a:r>
            <a:r>
              <a:rPr lang="sv-SE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35560" y="4977172"/>
            <a:ext cx="414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0" y="4977172"/>
            <a:ext cx="4752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The </a:t>
            </a:r>
            <a:r>
              <a:rPr lang="sv-SE" b="1" dirty="0" err="1"/>
              <a:t>diffractometer</a:t>
            </a:r>
            <a:r>
              <a:rPr lang="sv-SE" dirty="0"/>
              <a:t> </a:t>
            </a:r>
            <a:r>
              <a:rPr lang="sv-SE" dirty="0" err="1"/>
              <a:t>method</a:t>
            </a:r>
            <a:r>
              <a:rPr lang="sv-SE" dirty="0"/>
              <a:t> </a:t>
            </a:r>
            <a:r>
              <a:rPr lang="sv-SE" dirty="0" err="1"/>
              <a:t>was</a:t>
            </a:r>
            <a:r>
              <a:rPr lang="sv-SE" dirty="0"/>
              <a:t> </a:t>
            </a:r>
            <a:r>
              <a:rPr lang="sv-SE" dirty="0" err="1"/>
              <a:t>implemented</a:t>
            </a:r>
            <a:r>
              <a:rPr lang="sv-SE" dirty="0"/>
              <a:t> at the SLS (TIARA </a:t>
            </a:r>
            <a:r>
              <a:rPr lang="sv-SE" dirty="0" err="1"/>
              <a:t>collaboration</a:t>
            </a:r>
            <a:r>
              <a:rPr lang="sv-SE" dirty="0"/>
              <a:t>): </a:t>
            </a:r>
            <a:r>
              <a:rPr lang="el-GR" dirty="0"/>
              <a:t>σ</a:t>
            </a:r>
            <a:r>
              <a:rPr lang="sv-SE" baseline="-25000" dirty="0"/>
              <a:t>y </a:t>
            </a:r>
            <a:r>
              <a:rPr lang="sv-SE" dirty="0"/>
              <a:t>= 4.7 </a:t>
            </a:r>
            <a:r>
              <a:rPr lang="sv-SE" dirty="0">
                <a:latin typeface="Calibri" panose="020F0502020204030204" pitchFamily="34" charset="0"/>
              </a:rPr>
              <a:t>± 0.1 </a:t>
            </a:r>
            <a:r>
              <a:rPr lang="el-GR" dirty="0">
                <a:latin typeface="Calibri" panose="020F0502020204030204" pitchFamily="34" charset="0"/>
              </a:rPr>
              <a:t>μ</a:t>
            </a:r>
            <a:r>
              <a:rPr lang="sv-SE" dirty="0">
                <a:latin typeface="Calibri" panose="020F0502020204030204" pitchFamily="34" charset="0"/>
              </a:rPr>
              <a:t>m</a:t>
            </a:r>
          </a:p>
          <a:p>
            <a:endParaRPr lang="sv-SE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5857137"/>
            <a:ext cx="4896544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J. </a:t>
            </a:r>
            <a:r>
              <a:rPr lang="en-US" sz="1400" dirty="0" err="1"/>
              <a:t>Breunlin</a:t>
            </a:r>
            <a:r>
              <a:rPr lang="en-US" sz="1400" dirty="0"/>
              <a:t> et al, "Methods for measuring sub-pm rad vertical emittance at the Swiss Light Source", </a:t>
            </a:r>
            <a:r>
              <a:rPr lang="en-US" sz="1400" dirty="0" err="1"/>
              <a:t>Nucl</a:t>
            </a:r>
            <a:r>
              <a:rPr lang="en-US" sz="1400" dirty="0"/>
              <a:t>. </a:t>
            </a:r>
            <a:r>
              <a:rPr lang="en-US" sz="1400" dirty="0" err="1"/>
              <a:t>Instrum</a:t>
            </a:r>
            <a:r>
              <a:rPr lang="en-US" sz="1400" dirty="0"/>
              <a:t>. Meth. A 803, 55-64 (2015).</a:t>
            </a:r>
            <a:endParaRPr lang="sv-SE" sz="140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919536" y="260648"/>
            <a:ext cx="8208912" cy="698976"/>
          </a:xfrm>
        </p:spPr>
        <p:txBody>
          <a:bodyPr>
            <a:normAutofit/>
          </a:bodyPr>
          <a:lstStyle/>
          <a:p>
            <a:r>
              <a:rPr lang="sv-SE" dirty="0" err="1"/>
              <a:t>Resolving</a:t>
            </a:r>
            <a:r>
              <a:rPr lang="sv-SE" dirty="0"/>
              <a:t> a </a:t>
            </a:r>
            <a:r>
              <a:rPr lang="sv-SE" dirty="0" err="1"/>
              <a:t>vertical</a:t>
            </a:r>
            <a:r>
              <a:rPr lang="sv-SE" dirty="0"/>
              <a:t> </a:t>
            </a:r>
            <a:r>
              <a:rPr lang="sv-SE" dirty="0" err="1"/>
              <a:t>beam</a:t>
            </a:r>
            <a:r>
              <a:rPr lang="sv-SE" dirty="0"/>
              <a:t> </a:t>
            </a:r>
            <a:r>
              <a:rPr lang="sv-SE" dirty="0" err="1"/>
              <a:t>size</a:t>
            </a:r>
            <a:r>
              <a:rPr lang="sv-SE" dirty="0"/>
              <a:t> &lt; </a:t>
            </a:r>
            <a:r>
              <a:rPr lang="sv-SE" dirty="0" smtClean="0"/>
              <a:t>5 </a:t>
            </a:r>
            <a:r>
              <a:rPr lang="el-GR" dirty="0"/>
              <a:t>μ</a:t>
            </a:r>
            <a:r>
              <a:rPr lang="sv-SE" dirty="0"/>
              <a:t>m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849" y="4446241"/>
            <a:ext cx="2845611" cy="23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1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973036"/>
            <a:ext cx="7164796" cy="30053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35560" y="4977172"/>
            <a:ext cx="4140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v-SE" dirty="0"/>
          </a:p>
        </p:txBody>
      </p:sp>
      <p:sp>
        <p:nvSpPr>
          <p:cNvPr id="12" name="TextBox 11"/>
          <p:cNvSpPr txBox="1"/>
          <p:nvPr/>
        </p:nvSpPr>
        <p:spPr>
          <a:xfrm>
            <a:off x="9480122" y="3992650"/>
            <a:ext cx="1079612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J. </a:t>
            </a:r>
            <a:r>
              <a:rPr lang="en-US" sz="1400" dirty="0" err="1"/>
              <a:t>Breunlin</a:t>
            </a:r>
            <a:r>
              <a:rPr lang="en-US" sz="1400" dirty="0"/>
              <a:t> et al, “Emittance diagnostics at the MAX IV 3 GeV storage ring", IPAC 2016.</a:t>
            </a:r>
            <a:endParaRPr lang="sv-SE" sz="140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919536" y="260648"/>
            <a:ext cx="8208912" cy="698976"/>
          </a:xfrm>
        </p:spPr>
        <p:txBody>
          <a:bodyPr>
            <a:normAutofit fontScale="90000"/>
          </a:bodyPr>
          <a:lstStyle/>
          <a:p>
            <a:r>
              <a:rPr lang="sv-SE" dirty="0" smtClean="0"/>
              <a:t>The same </a:t>
            </a:r>
            <a:r>
              <a:rPr lang="sv-SE" dirty="0" err="1" smtClean="0"/>
              <a:t>method</a:t>
            </a:r>
            <a:r>
              <a:rPr lang="sv-SE" dirty="0" smtClean="0"/>
              <a:t> at MAX IV, </a:t>
            </a:r>
            <a:r>
              <a:rPr lang="sv-SE" dirty="0" err="1" smtClean="0"/>
              <a:t>during</a:t>
            </a:r>
            <a:r>
              <a:rPr lang="sv-SE" dirty="0" smtClean="0"/>
              <a:t> </a:t>
            </a:r>
            <a:r>
              <a:rPr lang="sv-SE" dirty="0" err="1" smtClean="0"/>
              <a:t>first</a:t>
            </a:r>
            <a:r>
              <a:rPr lang="sv-SE" dirty="0" smtClean="0"/>
              <a:t> </a:t>
            </a:r>
            <a:r>
              <a:rPr lang="sv-SE" dirty="0" err="1" smtClean="0"/>
              <a:t>commissioning</a:t>
            </a:r>
            <a:r>
              <a:rPr lang="sv-SE" dirty="0" smtClean="0"/>
              <a:t> </a:t>
            </a:r>
            <a:r>
              <a:rPr lang="sv-SE" dirty="0" err="1" smtClean="0"/>
              <a:t>year</a:t>
            </a:r>
            <a:r>
              <a:rPr lang="sv-SE" dirty="0" smtClean="0"/>
              <a:t>.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998506"/>
            <a:ext cx="7884368" cy="2853962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743200" y="6233652"/>
            <a:ext cx="530942" cy="27530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276020" y="6577781"/>
            <a:ext cx="3132347" cy="28021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19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-1"/>
            <a:ext cx="8280920" cy="61932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12224" y="5661248"/>
            <a:ext cx="1872208" cy="33855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sv-SE" sz="1600" dirty="0" err="1"/>
              <a:t>Courtesy</a:t>
            </a:r>
            <a:r>
              <a:rPr lang="sv-SE" sz="1600" dirty="0"/>
              <a:t> J. </a:t>
            </a:r>
            <a:r>
              <a:rPr lang="sv-SE" sz="1600" dirty="0" err="1"/>
              <a:t>Breunlin</a:t>
            </a:r>
            <a:endParaRPr lang="sv-SE" sz="1600" dirty="0"/>
          </a:p>
        </p:txBody>
      </p:sp>
      <p:sp>
        <p:nvSpPr>
          <p:cNvPr id="3" name="Oval 2"/>
          <p:cNvSpPr/>
          <p:nvPr/>
        </p:nvSpPr>
        <p:spPr>
          <a:xfrm>
            <a:off x="1986116" y="806245"/>
            <a:ext cx="875071" cy="38345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09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963" y="582113"/>
            <a:ext cx="5378957" cy="39762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04" y="582113"/>
            <a:ext cx="5483031" cy="40732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155" y="212781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Beam Line B320B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67015" y="212781"/>
            <a:ext cx="2024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Beam Line B302B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587" y="3443365"/>
            <a:ext cx="3161605" cy="34184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43" y="3443365"/>
            <a:ext cx="3902031" cy="33943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71735" y="4655349"/>
            <a:ext cx="21611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Over the 6 years of operation, the horizontal profiles </a:t>
            </a:r>
            <a:r>
              <a:rPr lang="en-GB" dirty="0" smtClean="0"/>
              <a:t>keep stable, according to theory.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0180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04" y="582113"/>
            <a:ext cx="5483031" cy="40732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155" y="212781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Beam Line B320B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58" y="3463632"/>
            <a:ext cx="3902031" cy="33943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316234" y="326010"/>
            <a:ext cx="3943350" cy="40862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73857" y="4655349"/>
            <a:ext cx="36281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However, the </a:t>
            </a:r>
            <a:r>
              <a:rPr lang="en-GB" dirty="0" smtClean="0"/>
              <a:t>vertical profile </a:t>
            </a:r>
            <a:r>
              <a:rPr lang="en-GB" dirty="0" smtClean="0"/>
              <a:t> deteriorated over time. Modelling </a:t>
            </a:r>
            <a:r>
              <a:rPr lang="en-GB" dirty="0" smtClean="0"/>
              <a:t>attempts tell that the resulting Valley/Peak ratio is fairly well reflecting the true vertical beam </a:t>
            </a:r>
            <a:r>
              <a:rPr lang="en-GB" dirty="0" smtClean="0"/>
              <a:t>size, anyway.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6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Mission and basic concepts</a:t>
            </a:r>
          </a:p>
          <a:p>
            <a:r>
              <a:rPr lang="en-GB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Diagnostic BLs description</a:t>
            </a:r>
          </a:p>
          <a:p>
            <a:r>
              <a:rPr lang="en-GB" sz="3200" dirty="0" smtClean="0"/>
              <a:t>Results</a:t>
            </a:r>
          </a:p>
          <a:p>
            <a:r>
              <a:rPr lang="en-GB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Limitations, </a:t>
            </a:r>
            <a:r>
              <a:rPr lang="en-GB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Improvements</a:t>
            </a:r>
            <a:endParaRPr lang="en-GB" sz="32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GB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Summary</a:t>
            </a:r>
            <a:endParaRPr lang="en-GB" sz="3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84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83345" y="0"/>
            <a:ext cx="5837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Control Room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GUI: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Results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300 mA, All ID gaps are closed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99" y="369332"/>
            <a:ext cx="10671801" cy="61196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820728" y="369332"/>
            <a:ext cx="3112654" cy="132343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Units are:</a:t>
            </a:r>
          </a:p>
          <a:p>
            <a:r>
              <a:rPr lang="en-GB" sz="2000" dirty="0" err="1" smtClean="0"/>
              <a:t>Sigmas</a:t>
            </a:r>
            <a:r>
              <a:rPr lang="en-GB" sz="2000" dirty="0" smtClean="0"/>
              <a:t> [</a:t>
            </a:r>
            <a:r>
              <a:rPr lang="el-G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dirty="0" smtClean="0"/>
              <a:t>m]</a:t>
            </a:r>
          </a:p>
          <a:p>
            <a:r>
              <a:rPr lang="en-GB" sz="2000" dirty="0" smtClean="0"/>
              <a:t>Emittances [</a:t>
            </a:r>
            <a:r>
              <a:rPr lang="en-GB" sz="2000" dirty="0" err="1" smtClean="0"/>
              <a:t>pmrad</a:t>
            </a:r>
            <a:r>
              <a:rPr lang="en-GB" sz="2000" dirty="0" smtClean="0"/>
              <a:t>]</a:t>
            </a:r>
          </a:p>
          <a:p>
            <a:r>
              <a:rPr lang="en-GB" sz="2000" dirty="0" err="1" smtClean="0"/>
              <a:t>EnergySpread</a:t>
            </a:r>
            <a:r>
              <a:rPr lang="en-GB" sz="2000" dirty="0" smtClean="0"/>
              <a:t> [1E-3]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7884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18837" y="0"/>
            <a:ext cx="10030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b="1" dirty="0">
                <a:solidFill>
                  <a:srgbClr val="FF0000"/>
                </a:solidFill>
              </a:rPr>
              <a:t>Control Room </a:t>
            </a:r>
            <a:r>
              <a:rPr lang="en-GB" b="1" dirty="0" smtClean="0">
                <a:solidFill>
                  <a:srgbClr val="FF0000"/>
                </a:solidFill>
              </a:rPr>
              <a:t>GUI (vertical scales changed): </a:t>
            </a:r>
            <a:r>
              <a:rPr lang="en-GB" b="1" dirty="0">
                <a:solidFill>
                  <a:srgbClr val="FF0000"/>
                </a:solidFill>
              </a:rPr>
              <a:t>Results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300 mA; All ID gaps are closed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99" y="369332"/>
            <a:ext cx="10717983" cy="61460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20728" y="369332"/>
            <a:ext cx="3112654" cy="132343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Units are:</a:t>
            </a:r>
          </a:p>
          <a:p>
            <a:r>
              <a:rPr lang="en-GB" sz="2000" dirty="0" err="1" smtClean="0"/>
              <a:t>Sigmas</a:t>
            </a:r>
            <a:r>
              <a:rPr lang="en-GB" sz="2000" dirty="0" smtClean="0"/>
              <a:t> [</a:t>
            </a:r>
            <a:r>
              <a:rPr lang="el-GR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dirty="0" smtClean="0"/>
              <a:t>m]</a:t>
            </a:r>
          </a:p>
          <a:p>
            <a:r>
              <a:rPr lang="en-GB" sz="2000" dirty="0" smtClean="0"/>
              <a:t>Emittances [</a:t>
            </a:r>
            <a:r>
              <a:rPr lang="en-GB" sz="2000" dirty="0" err="1" smtClean="0"/>
              <a:t>pmrad</a:t>
            </a:r>
            <a:r>
              <a:rPr lang="en-GB" sz="2000" dirty="0" smtClean="0"/>
              <a:t>]</a:t>
            </a:r>
          </a:p>
          <a:p>
            <a:r>
              <a:rPr lang="en-GB" sz="2000" dirty="0" err="1" smtClean="0"/>
              <a:t>EnergySpread</a:t>
            </a:r>
            <a:r>
              <a:rPr lang="en-GB" sz="2000" dirty="0" smtClean="0"/>
              <a:t> [1E-3]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7020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Mission and basic concepts</a:t>
            </a:r>
          </a:p>
          <a:p>
            <a:r>
              <a:rPr lang="en-GB" sz="3200" dirty="0" smtClean="0"/>
              <a:t>Diagnostic BLs description</a:t>
            </a:r>
          </a:p>
          <a:p>
            <a:r>
              <a:rPr lang="en-GB" sz="3200" dirty="0" smtClean="0"/>
              <a:t>Results</a:t>
            </a:r>
          </a:p>
          <a:p>
            <a:r>
              <a:rPr lang="en-GB" sz="3200" dirty="0" smtClean="0"/>
              <a:t>Limitations, </a:t>
            </a:r>
            <a:r>
              <a:rPr lang="en-GB" sz="3200" dirty="0" smtClean="0"/>
              <a:t>Improvements</a:t>
            </a:r>
            <a:endParaRPr lang="en-GB" sz="3200" dirty="0" smtClean="0"/>
          </a:p>
          <a:p>
            <a:r>
              <a:rPr lang="en-GB" sz="3200" dirty="0" smtClean="0"/>
              <a:t>Summary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01925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83345" y="0"/>
            <a:ext cx="8133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b="1" dirty="0">
                <a:solidFill>
                  <a:srgbClr val="FF0000"/>
                </a:solidFill>
              </a:rPr>
              <a:t>Control Room </a:t>
            </a:r>
            <a:r>
              <a:rPr lang="en-GB" b="1" dirty="0" smtClean="0">
                <a:solidFill>
                  <a:srgbClr val="FF0000"/>
                </a:solidFill>
              </a:rPr>
              <a:t>GUI: “Stress test” 300 mA down to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3 mA; All ID gaps are closed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18" y="369332"/>
            <a:ext cx="10717983" cy="614609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95927" y="766618"/>
            <a:ext cx="267855" cy="1477818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627745" y="766618"/>
            <a:ext cx="267855" cy="1477818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627418" y="766618"/>
            <a:ext cx="600364" cy="1477818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163782" y="2703469"/>
            <a:ext cx="665018" cy="1477818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163782" y="4705927"/>
            <a:ext cx="600364" cy="1477818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140036" y="2703469"/>
            <a:ext cx="1473200" cy="1477818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608291" y="369332"/>
            <a:ext cx="3583709" cy="2246769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Black rectangle indicate the transition from 300 mA to 3 mA. The succeeding variations indicate uncertainties in results:</a:t>
            </a:r>
          </a:p>
          <a:p>
            <a:r>
              <a:rPr lang="el-GR" sz="2000" dirty="0" smtClean="0"/>
              <a:t>Δε</a:t>
            </a:r>
            <a:r>
              <a:rPr lang="en-GB" sz="2000" baseline="-25000" dirty="0" smtClean="0"/>
              <a:t>x</a:t>
            </a:r>
            <a:r>
              <a:rPr lang="en-GB" sz="2000" dirty="0" smtClean="0"/>
              <a:t> : +/-6% relative (max) error</a:t>
            </a:r>
          </a:p>
          <a:p>
            <a:r>
              <a:rPr lang="el-GR" sz="2000" dirty="0" smtClean="0"/>
              <a:t>Δε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 </a:t>
            </a:r>
            <a:r>
              <a:rPr lang="en-GB" sz="2000" dirty="0"/>
              <a:t>: </a:t>
            </a:r>
            <a:r>
              <a:rPr lang="en-GB" sz="2000" dirty="0" smtClean="0"/>
              <a:t>+/-30% </a:t>
            </a:r>
            <a:r>
              <a:rPr lang="en-GB" sz="2000" dirty="0"/>
              <a:t>relative </a:t>
            </a:r>
            <a:r>
              <a:rPr lang="en-GB" sz="2000" dirty="0" smtClean="0"/>
              <a:t>(max) </a:t>
            </a:r>
            <a:r>
              <a:rPr lang="en-GB" sz="2000" dirty="0"/>
              <a:t>error</a:t>
            </a:r>
          </a:p>
          <a:p>
            <a:r>
              <a:rPr lang="el-GR" sz="2000" dirty="0" smtClean="0"/>
              <a:t>Δσ</a:t>
            </a:r>
            <a:r>
              <a:rPr lang="el-GR" sz="20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GB" sz="2000" dirty="0" smtClean="0"/>
              <a:t> </a:t>
            </a:r>
            <a:r>
              <a:rPr lang="en-GB" sz="2000" dirty="0"/>
              <a:t>: </a:t>
            </a:r>
            <a:r>
              <a:rPr lang="en-GB" sz="2000" dirty="0" smtClean="0"/>
              <a:t>+/-9% </a:t>
            </a:r>
            <a:r>
              <a:rPr lang="en-GB" sz="2000" dirty="0"/>
              <a:t>relative </a:t>
            </a:r>
            <a:r>
              <a:rPr lang="en-GB" sz="2000" dirty="0" smtClean="0"/>
              <a:t>(max) error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400145" y="5237018"/>
            <a:ext cx="9051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p</a:t>
            </a:r>
            <a:r>
              <a:rPr lang="en-GB" sz="1400" dirty="0" err="1" smtClean="0"/>
              <a:t>mrad</a:t>
            </a:r>
            <a:endParaRPr lang="en-GB" sz="1400" dirty="0" smtClean="0"/>
          </a:p>
          <a:p>
            <a:r>
              <a:rPr lang="en-GB" sz="1400" dirty="0" err="1"/>
              <a:t>p</a:t>
            </a:r>
            <a:r>
              <a:rPr lang="en-GB" sz="1400" dirty="0" err="1" smtClean="0"/>
              <a:t>mrad</a:t>
            </a:r>
            <a:endParaRPr lang="en-GB" sz="1400" dirty="0" smtClean="0"/>
          </a:p>
          <a:p>
            <a:r>
              <a:rPr lang="en-GB" sz="1400" dirty="0" smtClean="0"/>
              <a:t>1E-3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539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Mission and basic concepts</a:t>
            </a:r>
          </a:p>
          <a:p>
            <a:r>
              <a:rPr lang="en-GB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Diagnostic BLs description</a:t>
            </a:r>
          </a:p>
          <a:p>
            <a:r>
              <a:rPr lang="en-GB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Results</a:t>
            </a:r>
          </a:p>
          <a:p>
            <a:r>
              <a:rPr lang="en-GB" sz="3200" dirty="0" smtClean="0"/>
              <a:t>Limitations, </a:t>
            </a:r>
            <a:r>
              <a:rPr lang="en-GB" sz="3200" dirty="0" smtClean="0"/>
              <a:t>Improvements</a:t>
            </a:r>
            <a:endParaRPr lang="en-GB" sz="3200" dirty="0" smtClean="0"/>
          </a:p>
          <a:p>
            <a:r>
              <a:rPr lang="en-GB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Summary</a:t>
            </a:r>
            <a:endParaRPr lang="en-GB" sz="3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72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 </a:t>
            </a:r>
            <a:r>
              <a:rPr lang="en-GB" dirty="0" smtClean="0"/>
              <a:t>(as partly </a:t>
            </a:r>
            <a:r>
              <a:rPr lang="en-GB" dirty="0" smtClean="0"/>
              <a:t>seen in the above data):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32873" y="1671782"/>
            <a:ext cx="99752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/>
                </a:solidFill>
              </a:rPr>
              <a:t>Temperature changes in the BLs will alter the optical beam path slightly. Thus, the optical properties of different items must be uniform over a certain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/>
                </a:solidFill>
              </a:rPr>
              <a:t>We have identified </a:t>
            </a:r>
            <a:r>
              <a:rPr lang="en-GB" sz="2400" dirty="0" smtClean="0">
                <a:solidFill>
                  <a:schemeClr val="accent1"/>
                </a:solidFill>
              </a:rPr>
              <a:t>need for the </a:t>
            </a:r>
            <a:r>
              <a:rPr lang="en-GB" sz="2400" dirty="0" smtClean="0">
                <a:solidFill>
                  <a:schemeClr val="accent1"/>
                </a:solidFill>
              </a:rPr>
              <a:t>following items to be improved: </a:t>
            </a:r>
            <a:r>
              <a:rPr lang="en-GB" sz="2400" b="1" dirty="0" smtClean="0">
                <a:solidFill>
                  <a:schemeClr val="accent1"/>
                </a:solidFill>
              </a:rPr>
              <a:t>The </a:t>
            </a:r>
            <a:r>
              <a:rPr lang="en-GB" sz="2400" b="1" dirty="0" err="1" smtClean="0">
                <a:solidFill>
                  <a:schemeClr val="accent1"/>
                </a:solidFill>
              </a:rPr>
              <a:t>Glan</a:t>
            </a:r>
            <a:r>
              <a:rPr lang="en-GB" sz="2400" b="1" dirty="0" smtClean="0">
                <a:solidFill>
                  <a:schemeClr val="accent1"/>
                </a:solidFill>
              </a:rPr>
              <a:t>-Taylor Polarizer</a:t>
            </a:r>
            <a:r>
              <a:rPr lang="en-GB" sz="2400" dirty="0" smtClean="0">
                <a:solidFill>
                  <a:schemeClr val="accent1"/>
                </a:solidFill>
              </a:rPr>
              <a:t>, </a:t>
            </a:r>
            <a:r>
              <a:rPr lang="en-GB" sz="2400" b="1" dirty="0" smtClean="0">
                <a:solidFill>
                  <a:schemeClr val="accent1"/>
                </a:solidFill>
              </a:rPr>
              <a:t>The </a:t>
            </a:r>
            <a:r>
              <a:rPr lang="en-GB" sz="2400" b="1" dirty="0" err="1" smtClean="0">
                <a:solidFill>
                  <a:schemeClr val="accent1"/>
                </a:solidFill>
              </a:rPr>
              <a:t>Bandpass</a:t>
            </a:r>
            <a:r>
              <a:rPr lang="en-GB" sz="2400" b="1" dirty="0" smtClean="0">
                <a:solidFill>
                  <a:schemeClr val="accent1"/>
                </a:solidFill>
              </a:rPr>
              <a:t> Filter</a:t>
            </a:r>
            <a:r>
              <a:rPr lang="en-GB" sz="2400" dirty="0" smtClean="0">
                <a:solidFill>
                  <a:schemeClr val="accent1"/>
                </a:solidFill>
              </a:rPr>
              <a:t>, </a:t>
            </a:r>
            <a:r>
              <a:rPr lang="en-GB" sz="2400" b="1" dirty="0" smtClean="0">
                <a:solidFill>
                  <a:schemeClr val="accent1"/>
                </a:solidFill>
              </a:rPr>
              <a:t>The Lens (after several years of exposure to SR), The Vacuum Exit </a:t>
            </a:r>
            <a:r>
              <a:rPr lang="en-GB" sz="2400" b="1" dirty="0" smtClean="0">
                <a:solidFill>
                  <a:schemeClr val="accent1"/>
                </a:solidFill>
              </a:rPr>
              <a:t>Window (after some year of SR exposure)</a:t>
            </a:r>
            <a:endParaRPr lang="en-GB" sz="2400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57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 </a:t>
            </a:r>
            <a:r>
              <a:rPr lang="en-SE" dirty="0" smtClean="0">
                <a:sym typeface="Wingdings" panose="05000000000000000000" pitchFamily="2" charset="2"/>
              </a:rPr>
              <a:t></a:t>
            </a:r>
            <a:r>
              <a:rPr lang="en-GB" dirty="0" smtClean="0">
                <a:sym typeface="Wingdings" panose="05000000000000000000" pitchFamily="2" charset="2"/>
              </a:rPr>
              <a:t> Improvements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932873" y="1671782"/>
            <a:ext cx="35467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 smtClean="0">
              <a:solidFill>
                <a:schemeClr val="accent1"/>
              </a:solidFill>
            </a:endParaRPr>
          </a:p>
          <a:p>
            <a:r>
              <a:rPr lang="en-GB" sz="2400" b="1" dirty="0" smtClean="0"/>
              <a:t>The </a:t>
            </a:r>
            <a:r>
              <a:rPr lang="en-GB" sz="2400" b="1" dirty="0" smtClean="0"/>
              <a:t>Vacuum Exit </a:t>
            </a:r>
            <a:r>
              <a:rPr lang="en-GB" sz="2400" b="1" dirty="0" smtClean="0"/>
              <a:t>Window: </a:t>
            </a:r>
            <a:r>
              <a:rPr lang="en-GB" sz="2400" dirty="0" smtClean="0"/>
              <a:t>We regularly change the relatively small light transit area, by moving the whole beam line end part. 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18" y="4451208"/>
            <a:ext cx="2978303" cy="22543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49964" y="4784436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Diam</a:t>
            </a:r>
            <a:r>
              <a:rPr lang="en-GB" dirty="0" smtClean="0"/>
              <a:t>= 90 mm</a:t>
            </a:r>
            <a:endParaRPr lang="en-GB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818909" y="1671782"/>
            <a:ext cx="60036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The </a:t>
            </a:r>
            <a:r>
              <a:rPr lang="en-GB" sz="2400" b="1" dirty="0" smtClean="0"/>
              <a:t>Polarizer:</a:t>
            </a:r>
          </a:p>
          <a:p>
            <a:r>
              <a:rPr lang="en-GB" sz="2400" dirty="0" smtClean="0"/>
              <a:t>We introduced in one BL a</a:t>
            </a:r>
            <a:r>
              <a:rPr lang="en-GB" sz="2400" b="1" dirty="0" smtClean="0"/>
              <a:t> </a:t>
            </a:r>
            <a:r>
              <a:rPr lang="en-GB" sz="2400" b="1" dirty="0" smtClean="0">
                <a:solidFill>
                  <a:srgbClr val="7030A0"/>
                </a:solidFill>
              </a:rPr>
              <a:t>Brewster’s angle polarisation with a flat </a:t>
            </a:r>
            <a:r>
              <a:rPr lang="en-GB" sz="2400" b="1" dirty="0" err="1" smtClean="0">
                <a:solidFill>
                  <a:srgbClr val="7030A0"/>
                </a:solidFill>
              </a:rPr>
              <a:t>SiC</a:t>
            </a:r>
            <a:r>
              <a:rPr lang="en-GB" sz="2400" b="1" dirty="0" smtClean="0">
                <a:solidFill>
                  <a:srgbClr val="7030A0"/>
                </a:solidFill>
              </a:rPr>
              <a:t> mirror</a:t>
            </a:r>
            <a:r>
              <a:rPr lang="en-GB" sz="2400" dirty="0" smtClean="0"/>
              <a:t>. Thus, only one polished surface instead of four in the G-T polarizer!</a:t>
            </a:r>
            <a:endParaRPr lang="en-GB" sz="2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818909" y="3675798"/>
            <a:ext cx="4999951" cy="281247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8318884" y="5015346"/>
            <a:ext cx="2281381" cy="1215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7564582" y="4553527"/>
            <a:ext cx="451461" cy="33081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>
            <a:off x="7333673" y="4718336"/>
            <a:ext cx="1228436" cy="572654"/>
          </a:xfrm>
          <a:prstGeom prst="arc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337358" y="4133561"/>
            <a:ext cx="911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θ</a:t>
            </a:r>
            <a:r>
              <a:rPr lang="en-GB" sz="32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lang="en-GB" sz="3200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250254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 </a:t>
            </a:r>
            <a:r>
              <a:rPr lang="en-SE" dirty="0" smtClean="0">
                <a:sym typeface="Wingdings" panose="05000000000000000000" pitchFamily="2" charset="2"/>
              </a:rPr>
              <a:t></a:t>
            </a:r>
            <a:r>
              <a:rPr lang="en-GB" dirty="0" smtClean="0">
                <a:sym typeface="Wingdings" panose="05000000000000000000" pitchFamily="2" charset="2"/>
              </a:rPr>
              <a:t> Improvements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7927" y="1302450"/>
            <a:ext cx="46828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 smtClean="0">
              <a:solidFill>
                <a:schemeClr val="accent1"/>
              </a:solidFill>
            </a:endParaRPr>
          </a:p>
          <a:p>
            <a:r>
              <a:rPr lang="en-GB" sz="2400" b="1" dirty="0" smtClean="0"/>
              <a:t>The </a:t>
            </a:r>
            <a:r>
              <a:rPr lang="en-GB" sz="2400" b="1" dirty="0" err="1" smtClean="0"/>
              <a:t>Bandpass</a:t>
            </a:r>
            <a:r>
              <a:rPr lang="en-GB" sz="2400" b="1" dirty="0" smtClean="0"/>
              <a:t> filter: “</a:t>
            </a:r>
            <a:r>
              <a:rPr lang="en-GB" sz="2400" dirty="0" smtClean="0"/>
              <a:t>Back to basics”: We are investigating a simple prism dispersion of the wavelengths: 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74327" y="1445490"/>
            <a:ext cx="60036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The </a:t>
            </a:r>
            <a:r>
              <a:rPr lang="en-GB" sz="2400" b="1" dirty="0" smtClean="0"/>
              <a:t>Lens:</a:t>
            </a:r>
          </a:p>
          <a:p>
            <a:r>
              <a:rPr lang="en-GB" sz="2400" dirty="0" smtClean="0"/>
              <a:t>We will change the lens </a:t>
            </a:r>
            <a:r>
              <a:rPr lang="en-GB" sz="2400" dirty="0" smtClean="0"/>
              <a:t>this summer shutdown (after 6 years of operation)</a:t>
            </a:r>
            <a:endParaRPr lang="en-GB" sz="2400" dirty="0" smtClean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9476509" y="582756"/>
            <a:ext cx="451461" cy="33081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366712" y="4111783"/>
            <a:ext cx="3449779" cy="19405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366237" y="4667260"/>
            <a:ext cx="3803846" cy="21396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736" y="2771646"/>
            <a:ext cx="5450657" cy="36337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2641600" y="3495040"/>
                <a:ext cx="3037840" cy="9452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tx1"/>
                    </a:solidFill>
                  </a:rPr>
                  <a:t>Need then to sacrifice the simultaneous 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sv-SE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chemeClr val="tx1"/>
                    </a:solidFill>
                  </a:rPr>
                  <a:t> .</a:t>
                </a:r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1600" y="3495040"/>
                <a:ext cx="3037840" cy="945259"/>
              </a:xfrm>
              <a:prstGeom prst="rect">
                <a:avLst/>
              </a:prstGeom>
              <a:blipFill>
                <a:blip r:embed="rId5"/>
                <a:stretch>
                  <a:fillRect l="-1603" t="-3226" r="-2806" b="-7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881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07435" y="1436132"/>
            <a:ext cx="6419525" cy="41549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</a:t>
            </a:r>
            <a:r>
              <a:rPr lang="en-GB" sz="2400" dirty="0" smtClean="0"/>
              <a:t>ncertainties </a:t>
            </a:r>
            <a:r>
              <a:rPr lang="en-GB" sz="2400" dirty="0" smtClean="0"/>
              <a:t>in results:</a:t>
            </a:r>
          </a:p>
          <a:p>
            <a:r>
              <a:rPr lang="el-GR" sz="2400" dirty="0" smtClean="0"/>
              <a:t>Δε</a:t>
            </a:r>
            <a:r>
              <a:rPr lang="en-GB" sz="2400" baseline="-25000" dirty="0" smtClean="0"/>
              <a:t>x</a:t>
            </a:r>
            <a:r>
              <a:rPr lang="en-GB" sz="2400" dirty="0" smtClean="0"/>
              <a:t> : +/-6% relative (max) error</a:t>
            </a:r>
          </a:p>
          <a:p>
            <a:r>
              <a:rPr lang="el-GR" sz="2400" dirty="0" smtClean="0"/>
              <a:t>Δε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 </a:t>
            </a:r>
            <a:r>
              <a:rPr lang="en-GB" sz="2400" dirty="0"/>
              <a:t>: </a:t>
            </a:r>
            <a:r>
              <a:rPr lang="en-GB" sz="2400" dirty="0" smtClean="0"/>
              <a:t>+/-30% </a:t>
            </a:r>
            <a:r>
              <a:rPr lang="en-GB" sz="2400" dirty="0"/>
              <a:t>relative </a:t>
            </a:r>
            <a:r>
              <a:rPr lang="en-GB" sz="2400" dirty="0" smtClean="0"/>
              <a:t>(max) </a:t>
            </a:r>
            <a:r>
              <a:rPr lang="en-GB" sz="2400" dirty="0" smtClean="0"/>
              <a:t>error (@4.5 </a:t>
            </a:r>
            <a:r>
              <a:rPr lang="en-GB" sz="2400" dirty="0" err="1" smtClean="0"/>
              <a:t>pmrad</a:t>
            </a:r>
            <a:r>
              <a:rPr lang="en-GB" sz="2400" dirty="0" smtClean="0"/>
              <a:t>)</a:t>
            </a:r>
            <a:endParaRPr lang="en-GB" sz="2400" dirty="0"/>
          </a:p>
          <a:p>
            <a:r>
              <a:rPr lang="el-GR" sz="2400" dirty="0" smtClean="0"/>
              <a:t>Δσ</a:t>
            </a:r>
            <a:r>
              <a:rPr lang="el-GR" sz="24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GB" sz="2400" dirty="0" smtClean="0"/>
              <a:t> </a:t>
            </a:r>
            <a:r>
              <a:rPr lang="en-GB" sz="2400" dirty="0"/>
              <a:t>: </a:t>
            </a:r>
            <a:r>
              <a:rPr lang="en-GB" sz="2400" dirty="0" smtClean="0"/>
              <a:t>+/-9% </a:t>
            </a:r>
            <a:r>
              <a:rPr lang="en-GB" sz="2400" dirty="0"/>
              <a:t>relative </a:t>
            </a:r>
            <a:r>
              <a:rPr lang="en-GB" sz="2400" dirty="0" smtClean="0"/>
              <a:t>(max) </a:t>
            </a:r>
            <a:r>
              <a:rPr lang="en-GB" sz="2400" dirty="0" smtClean="0"/>
              <a:t>error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However, far more minute changes of the beam properties are detected, if they are relatively fast.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Work in progress to lower all the errors (fewer and better optical surfaces), and to improve the vertical emittance measurement (using prism and shorter wavelengths).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7616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slides</a:t>
            </a:r>
            <a:r>
              <a:rPr lang="en-GB" dirty="0" smtClean="0"/>
              <a:t>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768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improvements </a:t>
            </a:r>
            <a:r>
              <a:rPr lang="en-GB" dirty="0" smtClean="0"/>
              <a:t>over the </a:t>
            </a:r>
            <a:r>
              <a:rPr lang="en-GB" dirty="0" smtClean="0"/>
              <a:t>last </a:t>
            </a:r>
            <a:r>
              <a:rPr lang="en-GB" dirty="0" smtClean="0"/>
              <a:t>years: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339273" y="1644073"/>
            <a:ext cx="90793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New camera types; software developed by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Robin </a:t>
            </a:r>
            <a:r>
              <a:rPr kumimoji="0" lang="en-GB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Svärd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8686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Pre-programmed exposure times; 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Jonas </a:t>
            </a:r>
            <a:r>
              <a:rPr kumimoji="0" lang="en-GB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Breunlin</a:t>
            </a: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rgbClr val="8686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 smtClean="0">
                <a:solidFill>
                  <a:srgbClr val="868689"/>
                </a:solidFill>
                <a:latin typeface="Calibri"/>
              </a:rPr>
              <a:t>Precise measurement of the BL magnification, by exact movement of the lens (Å. Andersson)</a:t>
            </a:r>
            <a:endParaRPr kumimoji="0" lang="en-GB" sz="1800" i="0" u="none" strike="noStrike" kern="1200" cap="none" spc="0" normalizeH="0" baseline="0" noProof="0" dirty="0" smtClean="0">
              <a:ln>
                <a:noFill/>
              </a:ln>
              <a:solidFill>
                <a:srgbClr val="8686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Feed-back beam steering by last in-vacuum mirror (J.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Breunlin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Optical table re-arrangement; simultaneous longitudinal diagnostics (J.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Breunlin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Optical filter improvements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(J.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Breunlin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Å. Andersson)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8686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Polarization improvement, using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SiC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mirror in Brewster angle (J.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Breunlin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Å. Andersson)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On-line emittance and energy spread calculation (R.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Svärd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Remote control of last up-right obstacle at B320B (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R.Svärd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Etc.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One exchange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vacuum window at B320B (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Esa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Paju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Marek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Grabski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Michael 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Gilch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686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9231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435" y="176664"/>
            <a:ext cx="3613726" cy="1143000"/>
          </a:xfrm>
        </p:spPr>
        <p:txBody>
          <a:bodyPr/>
          <a:lstStyle/>
          <a:p>
            <a:r>
              <a:rPr lang="en-GB" dirty="0" smtClean="0"/>
              <a:t>For reference: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191430" y="0"/>
          <a:ext cx="6518789" cy="6336887"/>
        </p:xfrm>
        <a:graphic>
          <a:graphicData uri="http://schemas.openxmlformats.org/drawingml/2006/table">
            <a:tbl>
              <a:tblPr firstRow="1" firstCol="1" bandRow="1"/>
              <a:tblGrid>
                <a:gridCol w="2179243">
                  <a:extLst>
                    <a:ext uri="{9D8B030D-6E8A-4147-A177-3AD203B41FA5}">
                      <a16:colId xmlns:a16="http://schemas.microsoft.com/office/drawing/2014/main" val="739676826"/>
                    </a:ext>
                  </a:extLst>
                </a:gridCol>
                <a:gridCol w="2179243">
                  <a:extLst>
                    <a:ext uri="{9D8B030D-6E8A-4147-A177-3AD203B41FA5}">
                      <a16:colId xmlns:a16="http://schemas.microsoft.com/office/drawing/2014/main" val="2383332560"/>
                    </a:ext>
                  </a:extLst>
                </a:gridCol>
                <a:gridCol w="2160303">
                  <a:extLst>
                    <a:ext uri="{9D8B030D-6E8A-4147-A177-3AD203B41FA5}">
                      <a16:colId xmlns:a16="http://schemas.microsoft.com/office/drawing/2014/main" val="1547799521"/>
                    </a:ext>
                  </a:extLst>
                </a:gridCol>
              </a:tblGrid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size monitor 1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size monitor 2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6836862"/>
                  </a:ext>
                </a:extLst>
              </a:tr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β</a:t>
                      </a:r>
                      <a:r>
                        <a:rPr lang="en-GB" sz="1400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[m] ;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η</a:t>
                      </a:r>
                      <a:r>
                        <a:rPr lang="en-GB" sz="1400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[mm]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1.45 ; 1.9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1.19 ; 23.0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1762737"/>
                  </a:ext>
                </a:extLst>
              </a:tr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β</a:t>
                      </a:r>
                      <a:r>
                        <a:rPr lang="en-GB" sz="1400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[m] ;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η</a:t>
                      </a:r>
                      <a:r>
                        <a:rPr lang="en-GB" sz="1400" baseline="-25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[mm]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15.98 ; &lt;0.2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8.63 ; &lt;0.2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977108"/>
                  </a:ext>
                </a:extLst>
              </a:tr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Dipole B-field [T]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0.53 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0.53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863538"/>
                  </a:ext>
                </a:extLst>
              </a:tr>
              <a:tr h="9052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Tot. Accept. Ang. (delivery settings) H ; V [</a:t>
                      </a:r>
                      <a:r>
                        <a:rPr lang="en-GB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 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; 7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; 7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067535"/>
                  </a:ext>
                </a:extLst>
              </a:tr>
              <a:tr h="60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First (fixed) mirror ; Wave front Distorsion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SiC ;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λ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/20 (P/V)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SiC ;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λ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/20 (P/V)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5084294"/>
                  </a:ext>
                </a:extLst>
              </a:tr>
              <a:tr h="60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Plano-Convex Lens ; Diam ; WfrontD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Fused Silica 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75 mm ; 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λ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/15 (P/V)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Fused Silica ;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 mm  ; 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λ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/15 (P/V)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9791903"/>
                  </a:ext>
                </a:extLst>
              </a:tr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Dist. Source to Lens [m]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2.61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3.67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6620368"/>
                  </a:ext>
                </a:extLst>
              </a:tr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Magnification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-2.15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-2.91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8207172"/>
                  </a:ext>
                </a:extLst>
              </a:tr>
              <a:tr h="60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# Additional Mirrors ; WfrontD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;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λ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/20 (P/V)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;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λ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/20 (P/V)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148700"/>
                  </a:ext>
                </a:extLst>
              </a:tr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Vacuum window ; WfD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Fused Silica ; λ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/10 (P/V)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710453"/>
                  </a:ext>
                </a:extLst>
              </a:tr>
              <a:tr h="6035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Polarizer ; WfrontD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SiC in Brewster’s angle ;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λ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/20 (P/V)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Calcite Glan-Taylor Prism ;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λ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/8 (P/V)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1355206"/>
                  </a:ext>
                </a:extLst>
              </a:tr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Polarization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horizontal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horizontal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2395344"/>
                  </a:ext>
                </a:extLst>
              </a:tr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Bandpass filter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488 nm ; 3 nm FWHM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488 nm ; 3 nm FWHM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0159156"/>
                  </a:ext>
                </a:extLst>
              </a:tr>
              <a:tr h="3017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Camera 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Basler ; pix.size 5.86 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Basler ; </a:t>
                      </a:r>
                      <a:r>
                        <a:rPr lang="en-GB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pix.size</a:t>
                      </a: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5.86 </a:t>
                      </a:r>
                      <a:r>
                        <a:rPr lang="en-GB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GB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5004" marR="55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8091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65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Mission and basic concepts: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34473" y="1847273"/>
            <a:ext cx="1003069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chemeClr val="accent1"/>
                </a:solidFill>
              </a:rPr>
              <a:t>Continuously</a:t>
            </a:r>
            <a:r>
              <a:rPr lang="en-GB" sz="2400" dirty="0" smtClean="0">
                <a:solidFill>
                  <a:schemeClr val="accent1"/>
                </a:solidFill>
              </a:rPr>
              <a:t> extract and </a:t>
            </a:r>
            <a:r>
              <a:rPr lang="en-GB" sz="2400" b="1" dirty="0" smtClean="0">
                <a:solidFill>
                  <a:schemeClr val="accent1"/>
                </a:solidFill>
              </a:rPr>
              <a:t>monitor</a:t>
            </a:r>
            <a:r>
              <a:rPr lang="en-GB" sz="2400" dirty="0" smtClean="0">
                <a:solidFill>
                  <a:schemeClr val="accent1"/>
                </a:solidFill>
              </a:rPr>
              <a:t> three fundamental beam properties, </a:t>
            </a:r>
            <a:r>
              <a:rPr lang="en-GB" sz="2400" b="1" dirty="0" smtClean="0">
                <a:solidFill>
                  <a:schemeClr val="accent1"/>
                </a:solidFill>
              </a:rPr>
              <a:t>Vertical emittance, Horizontal emittance </a:t>
            </a:r>
            <a:r>
              <a:rPr lang="en-GB" sz="2400" dirty="0" smtClean="0">
                <a:solidFill>
                  <a:schemeClr val="accent1"/>
                </a:solidFill>
              </a:rPr>
              <a:t>and</a:t>
            </a:r>
            <a:r>
              <a:rPr lang="en-GB" sz="2400" b="1" dirty="0" smtClean="0">
                <a:solidFill>
                  <a:schemeClr val="accent1"/>
                </a:solidFill>
              </a:rPr>
              <a:t> Relative energy spread</a:t>
            </a:r>
            <a:r>
              <a:rPr lang="en-GB" sz="2400" dirty="0" smtClean="0">
                <a:solidFill>
                  <a:schemeClr val="accent1"/>
                </a:solidFill>
              </a:rPr>
              <a:t>, from two beam size measurements at different </a:t>
            </a:r>
            <a:r>
              <a:rPr lang="en-GB" sz="2400" dirty="0" smtClean="0">
                <a:solidFill>
                  <a:schemeClr val="accent1"/>
                </a:solidFill>
              </a:rPr>
              <a:t>locations.</a:t>
            </a:r>
            <a:endParaRPr lang="en-GB" sz="24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/>
                </a:solidFill>
              </a:rPr>
              <a:t>Don’t use any straight sections, since they are too valuable! ==&gt; </a:t>
            </a:r>
            <a:r>
              <a:rPr lang="en-GB" sz="2400" b="1" dirty="0">
                <a:solidFill>
                  <a:schemeClr val="accent1"/>
                </a:solidFill>
              </a:rPr>
              <a:t>Bending magnet </a:t>
            </a:r>
            <a:r>
              <a:rPr lang="en-GB" sz="2400" b="1" dirty="0" smtClean="0">
                <a:solidFill>
                  <a:schemeClr val="accent1"/>
                </a:solidFill>
              </a:rPr>
              <a:t>SR</a:t>
            </a:r>
            <a:endParaRPr lang="en-GB" sz="24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/>
                </a:solidFill>
              </a:rPr>
              <a:t>Utilize the inherent properties of the synchrotron radiation (SR) emission and focussing. </a:t>
            </a:r>
            <a:r>
              <a:rPr lang="en-GB" sz="2400" b="1" dirty="0" smtClean="0">
                <a:solidFill>
                  <a:schemeClr val="accent1"/>
                </a:solidFill>
              </a:rPr>
              <a:t>Preserve the SR coherence properties </a:t>
            </a:r>
            <a:r>
              <a:rPr lang="en-GB" sz="2400" dirty="0" smtClean="0">
                <a:solidFill>
                  <a:schemeClr val="accent1"/>
                </a:solidFill>
              </a:rPr>
              <a:t>through the diagnostic beam lines. Evaluate the beam size through the incoherent contribution.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/>
                </a:solidFill>
              </a:rPr>
              <a:t>Stay close to the </a:t>
            </a:r>
            <a:r>
              <a:rPr lang="en-GB" sz="2400" b="1" dirty="0" smtClean="0">
                <a:solidFill>
                  <a:schemeClr val="accent1"/>
                </a:solidFill>
              </a:rPr>
              <a:t>visible range SR</a:t>
            </a:r>
            <a:r>
              <a:rPr lang="en-GB" sz="2400" dirty="0" smtClean="0">
                <a:solidFill>
                  <a:schemeClr val="accent1"/>
                </a:solidFill>
              </a:rPr>
              <a:t>, since there exists off-the-shelf, high quality, optical components and detectors. Not too expensive!</a:t>
            </a:r>
            <a:endParaRPr lang="en-GB" sz="2400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/>
                </a:solidFill>
              </a:rPr>
              <a:t>Bonus: “Stray” light used for </a:t>
            </a:r>
            <a:r>
              <a:rPr lang="en-GB" sz="2400" b="1" dirty="0" smtClean="0">
                <a:solidFill>
                  <a:schemeClr val="accent1"/>
                </a:solidFill>
              </a:rPr>
              <a:t>time structure and bunch lengths monitoring</a:t>
            </a:r>
          </a:p>
        </p:txBody>
      </p:sp>
    </p:spTree>
    <p:extLst>
      <p:ext uri="{BB962C8B-B14F-4D97-AF65-F5344CB8AC3E}">
        <p14:creationId xmlns:p14="http://schemas.microsoft.com/office/powerpoint/2010/main" val="2135301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2" y="0"/>
            <a:ext cx="1213811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08998" y="1631158"/>
            <a:ext cx="2634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err="1" smtClean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0653" y="2311126"/>
            <a:ext cx="14966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 = 1.5 GeV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19820" y="2507063"/>
            <a:ext cx="240145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 = 3 GeV</a:t>
            </a:r>
          </a:p>
          <a:p>
            <a:r>
              <a:rPr lang="en-GB" dirty="0" smtClean="0"/>
              <a:t>C =528 m</a:t>
            </a:r>
          </a:p>
          <a:p>
            <a:r>
              <a:rPr lang="en-GB" dirty="0" smtClean="0"/>
              <a:t>All IDs open:</a:t>
            </a:r>
          </a:p>
          <a:p>
            <a:r>
              <a:rPr lang="el-GR" dirty="0" smtClean="0"/>
              <a:t>ε</a:t>
            </a:r>
            <a:r>
              <a:rPr lang="en-GB" baseline="-25000" dirty="0" smtClean="0"/>
              <a:t>x </a:t>
            </a:r>
            <a:r>
              <a:rPr lang="en-GB" dirty="0" smtClean="0"/>
              <a:t>= 330 </a:t>
            </a:r>
            <a:r>
              <a:rPr lang="en-GB" dirty="0" err="1" smtClean="0"/>
              <a:t>pmrad</a:t>
            </a:r>
            <a:r>
              <a:rPr lang="en-GB" dirty="0" smtClean="0"/>
              <a:t> (0 mA)</a:t>
            </a:r>
          </a:p>
          <a:p>
            <a:r>
              <a:rPr lang="el-GR" dirty="0" smtClean="0"/>
              <a:t>σ</a:t>
            </a:r>
            <a:r>
              <a:rPr lang="el-GR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GB" baseline="-25000" dirty="0" smtClean="0"/>
              <a:t> </a:t>
            </a:r>
            <a:r>
              <a:rPr lang="en-GB" dirty="0" smtClean="0"/>
              <a:t>= 0.77E-3 (0 mA)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487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</a:rPr>
              <a:t>Facility Map</a:t>
            </a:r>
          </a:p>
        </p:txBody>
      </p:sp>
    </p:spTree>
    <p:extLst>
      <p:ext uri="{BB962C8B-B14F-4D97-AF65-F5344CB8AC3E}">
        <p14:creationId xmlns:p14="http://schemas.microsoft.com/office/powerpoint/2010/main" val="3646720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3811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08998" y="1631158"/>
            <a:ext cx="2634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 err="1" smtClean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0653" y="2311126"/>
            <a:ext cx="14966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 = 1.5 GeV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19820" y="2507063"/>
            <a:ext cx="240145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 = 3 GeV</a:t>
            </a:r>
          </a:p>
          <a:p>
            <a:r>
              <a:rPr lang="en-GB" dirty="0" smtClean="0"/>
              <a:t>C =528 m</a:t>
            </a:r>
          </a:p>
          <a:p>
            <a:r>
              <a:rPr lang="en-GB" dirty="0" smtClean="0"/>
              <a:t>All IDs open:</a:t>
            </a:r>
          </a:p>
          <a:p>
            <a:r>
              <a:rPr lang="el-GR" dirty="0" smtClean="0"/>
              <a:t>ε</a:t>
            </a:r>
            <a:r>
              <a:rPr lang="en-GB" baseline="-25000" dirty="0" smtClean="0"/>
              <a:t>x </a:t>
            </a:r>
            <a:r>
              <a:rPr lang="en-GB" dirty="0" smtClean="0"/>
              <a:t>= 330 </a:t>
            </a:r>
            <a:r>
              <a:rPr lang="en-GB" dirty="0" err="1" smtClean="0"/>
              <a:t>pmrad</a:t>
            </a:r>
            <a:r>
              <a:rPr lang="en-GB" dirty="0" smtClean="0"/>
              <a:t> (0 mA)</a:t>
            </a:r>
          </a:p>
          <a:p>
            <a:r>
              <a:rPr lang="el-GR" dirty="0" smtClean="0"/>
              <a:t>σ</a:t>
            </a:r>
            <a:r>
              <a:rPr lang="el-GR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δ</a:t>
            </a:r>
            <a:r>
              <a:rPr lang="en-GB" baseline="-25000" dirty="0" smtClean="0"/>
              <a:t> </a:t>
            </a:r>
            <a:r>
              <a:rPr lang="en-GB" dirty="0" smtClean="0"/>
              <a:t>= 0.77E-3 (0 mA)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487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C00000"/>
                </a:solidFill>
              </a:rPr>
              <a:t>Facility Map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94631" y="1077160"/>
            <a:ext cx="2212258" cy="92333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Bend </a:t>
            </a:r>
            <a:r>
              <a:rPr lang="en-GB" b="1" dirty="0" err="1" smtClean="0">
                <a:solidFill>
                  <a:srgbClr val="00B050"/>
                </a:solidFill>
              </a:rPr>
              <a:t>magn</a:t>
            </a: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b="1" dirty="0" err="1" smtClean="0">
                <a:solidFill>
                  <a:srgbClr val="00B050"/>
                </a:solidFill>
              </a:rPr>
              <a:t>diagBLs</a:t>
            </a:r>
            <a:r>
              <a:rPr lang="en-GB" b="1" dirty="0" smtClean="0">
                <a:solidFill>
                  <a:srgbClr val="00B050"/>
                </a:solidFill>
              </a:rPr>
              <a:t>: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B320B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B302B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0" y="3687132"/>
                <a:ext cx="3726414" cy="3170868"/>
              </a:xfrm>
              <a:prstGeom prst="rect">
                <a:avLst/>
              </a:prstGeom>
              <a:solidFill>
                <a:schemeClr val="tx1">
                  <a:lumMod val="25000"/>
                  <a:lumOff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sv-SE" b="1" dirty="0" smtClean="0"/>
                  <a:t>Two</a:t>
                </a:r>
                <a:r>
                  <a:rPr lang="sv-SE" dirty="0" smtClean="0"/>
                  <a:t> </a:t>
                </a:r>
                <a:r>
                  <a:rPr lang="sv-SE" dirty="0" err="1"/>
                  <a:t>beam</a:t>
                </a:r>
                <a:r>
                  <a:rPr lang="sv-SE" dirty="0"/>
                  <a:t> </a:t>
                </a:r>
                <a:r>
                  <a:rPr lang="sv-SE" dirty="0" err="1" smtClean="0"/>
                  <a:t>lines</a:t>
                </a:r>
                <a:r>
                  <a:rPr lang="sv-SE" dirty="0" smtClean="0"/>
                  <a:t>, </a:t>
                </a:r>
                <a:r>
                  <a:rPr lang="sv-SE" dirty="0" err="1"/>
                  <a:t>because</a:t>
                </a:r>
                <a:r>
                  <a:rPr lang="sv-SE" dirty="0"/>
                  <a:t> </a:t>
                </a:r>
                <a:r>
                  <a:rPr lang="sv-SE" dirty="0" err="1"/>
                  <a:t>we</a:t>
                </a:r>
                <a:r>
                  <a:rPr lang="sv-SE" dirty="0"/>
                  <a:t> </a:t>
                </a:r>
                <a:r>
                  <a:rPr lang="sv-SE" dirty="0" err="1"/>
                  <a:t>search</a:t>
                </a:r>
                <a:r>
                  <a:rPr lang="sv-SE" dirty="0"/>
                  <a:t> </a:t>
                </a:r>
                <a:r>
                  <a:rPr lang="sv-SE" dirty="0" err="1"/>
                  <a:t>two</a:t>
                </a:r>
                <a:r>
                  <a:rPr lang="sv-SE" dirty="0"/>
                  <a:t> </a:t>
                </a:r>
                <a:r>
                  <a:rPr lang="sv-SE" dirty="0" err="1" smtClean="0"/>
                  <a:t>unknowns</a:t>
                </a:r>
                <a:r>
                  <a:rPr lang="sv-SE" dirty="0" smtClean="0"/>
                  <a:t>, </a:t>
                </a:r>
                <a:r>
                  <a:rPr lang="sv-SE" b="1" dirty="0"/>
                  <a:t>Horizontal </a:t>
                </a:r>
                <a:r>
                  <a:rPr lang="sv-SE" b="1" dirty="0" err="1"/>
                  <a:t>emittance</a:t>
                </a:r>
                <a:r>
                  <a:rPr lang="sv-SE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>
                            <a:latin typeface="Cambria Math"/>
                            <a:ea typeface="Cambria Math"/>
                          </a:rPr>
                          <m:t>𝝐</m:t>
                        </m:r>
                      </m:e>
                      <m:sub>
                        <m:r>
                          <a:rPr lang="sv-SE" b="1" i="1">
                            <a:latin typeface="Cambria Math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sv-SE" b="1" dirty="0"/>
                  <a:t> and Relative </a:t>
                </a:r>
                <a:r>
                  <a:rPr lang="sv-SE" b="1" dirty="0" err="1"/>
                  <a:t>energy</a:t>
                </a:r>
                <a:r>
                  <a:rPr lang="sv-SE" b="1" dirty="0"/>
                  <a:t> </a:t>
                </a:r>
                <a:r>
                  <a:rPr lang="sv-SE" b="1" dirty="0" err="1"/>
                  <a:t>spread</a:t>
                </a:r>
                <a:r>
                  <a:rPr lang="sv-SE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b="1" i="1"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  <m:sub>
                        <m:r>
                          <a:rPr lang="el-GR" b="1" i="1" smtClean="0">
                            <a:latin typeface="Cambria Math"/>
                            <a:ea typeface="Cambria Math"/>
                          </a:rPr>
                          <m:t>𝜹</m:t>
                        </m:r>
                      </m:sub>
                    </m:sSub>
                  </m:oMath>
                </a14:m>
                <a:r>
                  <a:rPr lang="sv-SE" dirty="0" smtClean="0"/>
                  <a:t>, from </a:t>
                </a:r>
                <a:r>
                  <a:rPr lang="sv-SE" dirty="0" err="1" smtClean="0"/>
                  <a:t>two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measured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horizontal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beam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sizes</a:t>
                </a:r>
                <a:r>
                  <a:rPr lang="sv-SE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v-S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/>
                          </a:rPr>
                          <m:t>1,2</m:t>
                        </m:r>
                      </m:sub>
                    </m:sSub>
                  </m:oMath>
                </a14:m>
                <a:r>
                  <a:rPr lang="sv-SE" dirty="0" smtClean="0"/>
                  <a:t>.  </a:t>
                </a:r>
                <a:endParaRPr lang="sv-SE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1,2</m:t>
                          </m:r>
                        </m:sub>
                      </m:sSub>
                      <m:r>
                        <a:rPr lang="sv-SE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sv-SE" i="1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1,2</m:t>
                              </m:r>
                            </m:sub>
                          </m:sSub>
                          <m:r>
                            <a:rPr lang="sv-SE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sv-SE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sv-S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>
                                          <a:latin typeface="Cambria Math"/>
                                          <a:ea typeface="Cambria Math"/>
                                        </a:rPr>
                                        <m:t>𝜂</m:t>
                                      </m:r>
                                    </m:e>
                                    <m:sub>
                                      <m:r>
                                        <a:rPr lang="sv-SE" i="1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1,2</m:t>
                                      </m:r>
                                    </m:sub>
                                  </m:sSub>
                                  <m:r>
                                    <a:rPr lang="sv-SE" i="1">
                                      <a:latin typeface="Cambria Math"/>
                                      <a:ea typeface="Cambria Math"/>
                                    </a:rPr>
                                    <m:t>∙</m:t>
                                  </m:r>
                                  <m:sSub>
                                    <m:sSubPr>
                                      <m:ctrlPr>
                                        <a:rPr lang="sv-SE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sv-SE" i="1"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l-GR" i="1" smtClean="0">
                                          <a:latin typeface="Cambria Math"/>
                                          <a:ea typeface="Cambria Math"/>
                                        </a:rPr>
                                        <m:t>δ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sv-SE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sv-SE" dirty="0"/>
              </a:p>
              <a:p>
                <a:r>
                  <a:rPr lang="sv-SE" dirty="0" err="1"/>
                  <a:t>Vertical</a:t>
                </a:r>
                <a:r>
                  <a:rPr lang="sv-SE" dirty="0"/>
                  <a:t> </a:t>
                </a:r>
                <a:r>
                  <a:rPr lang="sv-SE" dirty="0" err="1"/>
                  <a:t>emittance</a:t>
                </a:r>
                <a:r>
                  <a:rPr lang="sv-SE" dirty="0"/>
                  <a:t> </a:t>
                </a:r>
                <a:r>
                  <a:rPr lang="sv-SE" dirty="0" err="1" smtClean="0"/>
                  <a:t>simply</a:t>
                </a:r>
                <a:r>
                  <a:rPr lang="sv-SE" dirty="0" smtClean="0"/>
                  <a:t> from</a:t>
                </a:r>
                <a:r>
                  <a:rPr lang="sv-SE" dirty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sv-SE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sv-SE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sub>
                          </m:s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sv-SE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sv-SE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sv-S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sv-SE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87132"/>
                <a:ext cx="3726414" cy="3170868"/>
              </a:xfrm>
              <a:prstGeom prst="rect">
                <a:avLst/>
              </a:prstGeom>
              <a:blipFill>
                <a:blip r:embed="rId3"/>
                <a:stretch>
                  <a:fillRect l="-1309" t="-1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H="1" flipV="1">
            <a:off x="7297993" y="1215041"/>
            <a:ext cx="2765411" cy="323784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881467" y="1810328"/>
            <a:ext cx="1181937" cy="1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191125" y="1215041"/>
            <a:ext cx="76191" cy="22862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8474045" y="1788890"/>
            <a:ext cx="347229" cy="2143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2691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435" y="176664"/>
            <a:ext cx="10124392" cy="825973"/>
          </a:xfrm>
        </p:spPr>
        <p:txBody>
          <a:bodyPr>
            <a:normAutofit/>
          </a:bodyPr>
          <a:lstStyle/>
          <a:p>
            <a:r>
              <a:rPr lang="sv-SE" dirty="0" err="1" smtClean="0"/>
              <a:t>Locations</a:t>
            </a:r>
            <a:r>
              <a:rPr lang="sv-SE" dirty="0" smtClean="0"/>
              <a:t> in the </a:t>
            </a:r>
            <a:r>
              <a:rPr lang="sv-SE" dirty="0" err="1" smtClean="0"/>
              <a:t>lattice</a:t>
            </a:r>
            <a:endParaRPr lang="sv-SE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55" y="1209369"/>
            <a:ext cx="9750638" cy="5210892"/>
          </a:xfrm>
        </p:spPr>
      </p:pic>
      <p:sp>
        <p:nvSpPr>
          <p:cNvPr id="4" name="TextBox 3"/>
          <p:cNvSpPr txBox="1"/>
          <p:nvPr/>
        </p:nvSpPr>
        <p:spPr>
          <a:xfrm>
            <a:off x="2251587" y="2780928"/>
            <a:ext cx="1524000" cy="36933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>
                <a:sym typeface="Wingdings" panose="05000000000000000000" pitchFamily="2" charset="2"/>
              </a:rPr>
              <a:t>η</a:t>
            </a:r>
            <a:r>
              <a:rPr lang="sv-SE" baseline="-25000" dirty="0">
                <a:sym typeface="Wingdings" panose="05000000000000000000" pitchFamily="2" charset="2"/>
              </a:rPr>
              <a:t>x</a:t>
            </a:r>
            <a:r>
              <a:rPr lang="sv-SE" dirty="0">
                <a:sym typeface="Wingdings" panose="05000000000000000000" pitchFamily="2" charset="2"/>
              </a:rPr>
              <a:t> </a:t>
            </a:r>
            <a:r>
              <a:rPr lang="sv-SE" dirty="0" smtClean="0">
                <a:sym typeface="Wingdings" panose="05000000000000000000" pitchFamily="2" charset="2"/>
              </a:rPr>
              <a:t>= 1.9 mm</a:t>
            </a:r>
            <a:endParaRPr lang="sv-SE" dirty="0"/>
          </a:p>
        </p:txBody>
      </p:sp>
      <p:sp>
        <p:nvSpPr>
          <p:cNvPr id="6" name="TextBox 5"/>
          <p:cNvSpPr txBox="1"/>
          <p:nvPr/>
        </p:nvSpPr>
        <p:spPr>
          <a:xfrm>
            <a:off x="2904723" y="3227352"/>
            <a:ext cx="1224136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/>
              <a:t>β</a:t>
            </a:r>
            <a:r>
              <a:rPr lang="sv-SE" baseline="-25000" dirty="0"/>
              <a:t>y </a:t>
            </a:r>
            <a:r>
              <a:rPr lang="sv-SE" dirty="0">
                <a:sym typeface="Wingdings" panose="05000000000000000000" pitchFamily="2" charset="2"/>
              </a:rPr>
              <a:t>=</a:t>
            </a:r>
            <a:r>
              <a:rPr lang="sv-SE" dirty="0" smtClean="0">
                <a:sym typeface="Wingdings" panose="05000000000000000000" pitchFamily="2" charset="2"/>
              </a:rPr>
              <a:t> 16.0 </a:t>
            </a:r>
            <a:r>
              <a:rPr lang="sv-SE" dirty="0">
                <a:sym typeface="Wingdings" panose="05000000000000000000" pitchFamily="2" charset="2"/>
              </a:rPr>
              <a:t>m</a:t>
            </a:r>
            <a:r>
              <a:rPr lang="sv-SE" dirty="0"/>
              <a:t> </a:t>
            </a:r>
            <a:endParaRPr lang="sv-SE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063552" y="5229200"/>
            <a:ext cx="1224136" cy="36933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/>
              <a:t>β</a:t>
            </a:r>
            <a:r>
              <a:rPr lang="sv-SE" baseline="-25000" dirty="0"/>
              <a:t>x </a:t>
            </a:r>
            <a:r>
              <a:rPr lang="sv-SE" dirty="0">
                <a:sym typeface="Wingdings" panose="05000000000000000000" pitchFamily="2" charset="2"/>
              </a:rPr>
              <a:t>=</a:t>
            </a:r>
            <a:r>
              <a:rPr lang="sv-SE" dirty="0" smtClean="0">
                <a:sym typeface="Wingdings" panose="05000000000000000000" pitchFamily="2" charset="2"/>
              </a:rPr>
              <a:t> 1.45 </a:t>
            </a:r>
            <a:r>
              <a:rPr lang="sv-SE" dirty="0">
                <a:sym typeface="Wingdings" panose="05000000000000000000" pitchFamily="2" charset="2"/>
              </a:rPr>
              <a:t>m</a:t>
            </a:r>
            <a:r>
              <a:rPr lang="sv-SE" dirty="0"/>
              <a:t> </a:t>
            </a:r>
            <a:endParaRPr lang="sv-SE" baseline="-25000" dirty="0"/>
          </a:p>
        </p:txBody>
      </p:sp>
      <p:sp>
        <p:nvSpPr>
          <p:cNvPr id="3" name="TextBox 2"/>
          <p:cNvSpPr txBox="1"/>
          <p:nvPr/>
        </p:nvSpPr>
        <p:spPr>
          <a:xfrm>
            <a:off x="2063552" y="1594836"/>
            <a:ext cx="105327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B320B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930362" y="1779502"/>
            <a:ext cx="17057" cy="433505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39264" y="1594836"/>
            <a:ext cx="1053274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B050"/>
                </a:solidFill>
              </a:rPr>
              <a:t>B302B</a:t>
            </a:r>
            <a:endParaRPr lang="en-GB" b="1" dirty="0" smtClean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80630" y="5413866"/>
            <a:ext cx="1224136" cy="36933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/>
              <a:t>β</a:t>
            </a:r>
            <a:r>
              <a:rPr lang="sv-SE" baseline="-25000" dirty="0"/>
              <a:t>x </a:t>
            </a:r>
            <a:r>
              <a:rPr lang="sv-SE" dirty="0">
                <a:sym typeface="Wingdings" panose="05000000000000000000" pitchFamily="2" charset="2"/>
              </a:rPr>
              <a:t>=</a:t>
            </a:r>
            <a:r>
              <a:rPr lang="sv-SE" dirty="0" smtClean="0">
                <a:sym typeface="Wingdings" panose="05000000000000000000" pitchFamily="2" charset="2"/>
              </a:rPr>
              <a:t> 1.2 </a:t>
            </a:r>
            <a:r>
              <a:rPr lang="sv-SE" dirty="0">
                <a:sym typeface="Wingdings" panose="05000000000000000000" pitchFamily="2" charset="2"/>
              </a:rPr>
              <a:t>m</a:t>
            </a:r>
            <a:r>
              <a:rPr lang="sv-SE" dirty="0"/>
              <a:t> </a:t>
            </a:r>
            <a:endParaRPr lang="sv-SE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7007581" y="3947027"/>
            <a:ext cx="1224136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/>
              <a:t>β</a:t>
            </a:r>
            <a:r>
              <a:rPr lang="sv-SE" baseline="-25000" dirty="0"/>
              <a:t>y </a:t>
            </a:r>
            <a:r>
              <a:rPr lang="sv-SE" dirty="0">
                <a:sym typeface="Wingdings" panose="05000000000000000000" pitchFamily="2" charset="2"/>
              </a:rPr>
              <a:t>=</a:t>
            </a:r>
            <a:r>
              <a:rPr lang="sv-SE" dirty="0" smtClean="0">
                <a:sym typeface="Wingdings" panose="05000000000000000000" pitchFamily="2" charset="2"/>
              </a:rPr>
              <a:t> 8.6 </a:t>
            </a:r>
            <a:r>
              <a:rPr lang="sv-SE" dirty="0">
                <a:sym typeface="Wingdings" panose="05000000000000000000" pitchFamily="2" charset="2"/>
              </a:rPr>
              <a:t>m</a:t>
            </a:r>
            <a:r>
              <a:rPr lang="sv-SE" dirty="0"/>
              <a:t> </a:t>
            </a:r>
            <a:endParaRPr lang="sv-SE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7264658" y="2523831"/>
            <a:ext cx="1524000" cy="36933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>
                <a:sym typeface="Wingdings" panose="05000000000000000000" pitchFamily="2" charset="2"/>
              </a:rPr>
              <a:t>η</a:t>
            </a:r>
            <a:r>
              <a:rPr lang="sv-SE" baseline="-25000" dirty="0">
                <a:sym typeface="Wingdings" panose="05000000000000000000" pitchFamily="2" charset="2"/>
              </a:rPr>
              <a:t>x</a:t>
            </a:r>
            <a:r>
              <a:rPr lang="sv-SE" dirty="0">
                <a:sym typeface="Wingdings" panose="05000000000000000000" pitchFamily="2" charset="2"/>
              </a:rPr>
              <a:t> </a:t>
            </a:r>
            <a:r>
              <a:rPr lang="sv-SE" dirty="0" smtClean="0">
                <a:sym typeface="Wingdings" panose="05000000000000000000" pitchFamily="2" charset="2"/>
              </a:rPr>
              <a:t>= 23 mm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7607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Derivation of the quantities: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92" y="1400080"/>
            <a:ext cx="3633236" cy="18445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652" y="1385094"/>
            <a:ext cx="4227871" cy="17505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25324" y="4159201"/>
                <a:ext cx="2212258" cy="9321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v-SE" sz="2400" i="1">
                              <a:latin typeface="Cambria Math"/>
                              <a:ea typeface="Cambria Math"/>
                            </a:rPr>
                            <m:t>𝜖</m:t>
                          </m:r>
                        </m:e>
                        <m:sub>
                          <m:r>
                            <a:rPr lang="sv-SE" sz="2400" i="1">
                              <a:latin typeface="Cambria Math"/>
                            </a:rPr>
                            <m:t>𝑥</m:t>
                          </m:r>
                        </m:sub>
                      </m:sSub>
                      <m:r>
                        <a:rPr lang="sv-SE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SE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SE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SE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,1</m:t>
                              </m:r>
                            </m:sub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SE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E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,1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;</m:t>
                      </m:r>
                    </m:oMath>
                  </m:oMathPara>
                </a14:m>
                <a:endParaRPr lang="en-GB" sz="2400" dirty="0" err="1" smtClean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324" y="4159201"/>
                <a:ext cx="2212258" cy="9321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11559" y="5610137"/>
            <a:ext cx="83652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400" dirty="0" err="1" smtClean="0"/>
              <a:t>However</a:t>
            </a:r>
            <a:r>
              <a:rPr lang="sv-SE" sz="2400" dirty="0" smtClean="0"/>
              <a:t>, </a:t>
            </a:r>
            <a:r>
              <a:rPr lang="sv-SE" sz="2400" dirty="0" err="1" smtClean="0"/>
              <a:t>we</a:t>
            </a:r>
            <a:r>
              <a:rPr lang="sv-SE" sz="2400" dirty="0" smtClean="0"/>
              <a:t> </a:t>
            </a:r>
            <a:r>
              <a:rPr lang="sv-SE" sz="2400" dirty="0" err="1" smtClean="0"/>
              <a:t>derive</a:t>
            </a:r>
            <a:r>
              <a:rPr lang="sv-SE" sz="2400" dirty="0" smtClean="0"/>
              <a:t> </a:t>
            </a:r>
            <a:r>
              <a:rPr lang="sv-SE" sz="2400" dirty="0" err="1" smtClean="0"/>
              <a:t>according</a:t>
            </a:r>
            <a:r>
              <a:rPr lang="sv-SE" sz="2400" dirty="0" smtClean="0"/>
              <a:t> to the </a:t>
            </a:r>
            <a:r>
              <a:rPr lang="sv-SE" sz="2400" dirty="0" err="1" smtClean="0"/>
              <a:t>exact</a:t>
            </a:r>
            <a:r>
              <a:rPr lang="sv-SE" sz="2400" dirty="0" smtClean="0"/>
              <a:t> </a:t>
            </a:r>
            <a:r>
              <a:rPr lang="sv-SE" sz="2400" dirty="0" err="1" smtClean="0"/>
              <a:t>formulae</a:t>
            </a:r>
            <a:endParaRPr lang="sv-S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400" dirty="0" err="1" smtClean="0"/>
              <a:t>Also</a:t>
            </a:r>
            <a:r>
              <a:rPr lang="sv-SE" sz="2400" dirty="0" smtClean="0"/>
              <a:t>, </a:t>
            </a:r>
            <a:r>
              <a:rPr lang="sv-SE" sz="2400" dirty="0" err="1" smtClean="0"/>
              <a:t>we</a:t>
            </a:r>
            <a:r>
              <a:rPr lang="sv-SE" sz="2400" dirty="0" smtClean="0"/>
              <a:t> </a:t>
            </a:r>
            <a:r>
              <a:rPr lang="sv-SE" sz="2400" dirty="0" err="1" smtClean="0"/>
              <a:t>measure</a:t>
            </a:r>
            <a:r>
              <a:rPr lang="sv-SE" sz="2400" dirty="0" smtClean="0"/>
              <a:t> </a:t>
            </a:r>
            <a:r>
              <a:rPr lang="sv-SE" sz="2400" dirty="0" err="1" smtClean="0"/>
              <a:t>both</a:t>
            </a:r>
            <a:r>
              <a:rPr lang="sv-SE" sz="2400" dirty="0" smtClean="0"/>
              <a:t> dispersion and sigma, at </a:t>
            </a:r>
            <a:r>
              <a:rPr lang="sv-SE" sz="2400" dirty="0" err="1" smtClean="0"/>
              <a:t>each</a:t>
            </a:r>
            <a:r>
              <a:rPr lang="sv-SE" sz="2400" dirty="0" smtClean="0"/>
              <a:t> </a:t>
            </a:r>
            <a:r>
              <a:rPr lang="sv-SE" sz="2400" dirty="0" err="1" smtClean="0"/>
              <a:t>beam</a:t>
            </a:r>
            <a:r>
              <a:rPr lang="sv-SE" sz="2400" dirty="0"/>
              <a:t> </a:t>
            </a:r>
            <a:r>
              <a:rPr lang="sv-SE" sz="2400" dirty="0" err="1" smtClean="0"/>
              <a:t>line</a:t>
            </a:r>
            <a:endParaRPr lang="sv-S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400" dirty="0" err="1" smtClean="0"/>
              <a:t>Only</a:t>
            </a:r>
            <a:r>
              <a:rPr lang="sv-SE" sz="2400" dirty="0" smtClean="0"/>
              <a:t> the </a:t>
            </a:r>
            <a:r>
              <a:rPr lang="sv-SE" sz="2400" dirty="0" err="1" smtClean="0"/>
              <a:t>two</a:t>
            </a:r>
            <a:r>
              <a:rPr lang="sv-SE" sz="2400" dirty="0" smtClean="0"/>
              <a:t> beta-</a:t>
            </a:r>
            <a:r>
              <a:rPr lang="sv-SE" sz="2400" dirty="0" err="1" smtClean="0"/>
              <a:t>functions</a:t>
            </a:r>
            <a:r>
              <a:rPr lang="sv-SE" sz="2400" dirty="0" smtClean="0"/>
              <a:t> </a:t>
            </a:r>
            <a:r>
              <a:rPr lang="sv-SE" sz="2400" dirty="0" err="1" smtClean="0"/>
              <a:t>are</a:t>
            </a:r>
            <a:r>
              <a:rPr lang="sv-SE" sz="2400" dirty="0" smtClean="0"/>
              <a:t> </a:t>
            </a:r>
            <a:r>
              <a:rPr lang="sv-SE" sz="2400" dirty="0" err="1" smtClean="0"/>
              <a:t>provided</a:t>
            </a:r>
            <a:r>
              <a:rPr lang="sv-SE" sz="2400" dirty="0" smtClean="0"/>
              <a:t> by LOCO</a:t>
            </a:r>
            <a:endParaRPr lang="sv-SE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358579" y="3961263"/>
                <a:ext cx="3136491" cy="11835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E" sz="240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SE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SE" sz="24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sub>
                      </m:sSub>
                      <m:r>
                        <a:rPr lang="sv-SE" sz="2400" i="1" dirty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SE" sz="2400" i="1" dirty="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SE" sz="240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SE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SE" sz="24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  <m:sup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SE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SE" sz="240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  <m:sup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GB" sz="2400" b="0" i="1" dirty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SE" sz="2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SE" sz="2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SE" sz="2400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SE" sz="2400" b="0" i="1" dirty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GB" sz="2400" b="0" i="1" dirty="0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GB" sz="2400" b="0" i="1" dirty="0" smtClean="0">
                                          <a:latin typeface="Cambria Math" panose="02040503050406030204" pitchFamily="18" charset="0"/>
                                        </a:rPr>
                                        <m:t>,2</m:t>
                                      </m:r>
                                    </m:sub>
                                  </m:sSub>
                                  <m:r>
                                    <a:rPr lang="en-SE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SE" sz="2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SE" sz="2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  <m:sup>
                                  <m:r>
                                    <a:rPr lang="en-GB" sz="24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r>
                        <a:rPr lang="en-SE" sz="2400" b="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 err="1" smtClean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8579" y="3961263"/>
                <a:ext cx="3136491" cy="118352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24465" y="4417890"/>
                <a:ext cx="2853374" cy="477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solidFill>
                      <a:schemeClr val="tx1"/>
                    </a:solidFill>
                  </a:rPr>
                  <a:t>In the limit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S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GB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,1</m:t>
                        </m:r>
                      </m:sub>
                    </m:sSub>
                    <m:r>
                      <a:rPr lang="en-SE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GB" sz="2400" dirty="0" err="1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465" y="4417890"/>
                <a:ext cx="2853374" cy="477888"/>
              </a:xfrm>
              <a:prstGeom prst="rect">
                <a:avLst/>
              </a:prstGeom>
              <a:blipFill>
                <a:blip r:embed="rId6"/>
                <a:stretch>
                  <a:fillRect l="-3205" t="-8974" b="-269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347019" y="1917634"/>
            <a:ext cx="27530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sz="3200" dirty="0" smtClean="0"/>
              <a:t>ε</a:t>
            </a:r>
            <a:endParaRPr lang="en-GB" sz="3200" dirty="0" err="1" smtClean="0"/>
          </a:p>
        </p:txBody>
      </p:sp>
    </p:spTree>
    <p:extLst>
      <p:ext uri="{BB962C8B-B14F-4D97-AF65-F5344CB8AC3E}">
        <p14:creationId xmlns:p14="http://schemas.microsoft.com/office/powerpoint/2010/main" val="3303379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096" y="469922"/>
            <a:ext cx="8854392" cy="6254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63552" y="980728"/>
            <a:ext cx="4248472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52184" y="620595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white"/>
                </a:solidFill>
                <a:latin typeface="Calibri"/>
              </a:rPr>
              <a:t>Slide by Martin Johansson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0" y="67981"/>
            <a:ext cx="6166048" cy="5549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MAX IV 3 GeV ring DC magnets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91544" y="602104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Calibri"/>
              </a:rPr>
              <a:t>• Each cell is realized as one mechanical unit containing all magnet elements. </a:t>
            </a:r>
          </a:p>
          <a:p>
            <a:r>
              <a:rPr lang="en-US" i="1" dirty="0">
                <a:solidFill>
                  <a:srgbClr val="FF0000"/>
                </a:solidFill>
                <a:latin typeface="Calibri"/>
              </a:rPr>
              <a:t>•Each unit consists of a bottom and a top yoke half, machined out of one solid iron block, 2.3-3.4 m long</a:t>
            </a:r>
            <a:r>
              <a:rPr lang="en-US" dirty="0">
                <a:solidFill>
                  <a:srgbClr val="0070C0"/>
                </a:solidFill>
                <a:latin typeface="Calibri"/>
              </a:rPr>
              <a:t>. </a:t>
            </a:r>
          </a:p>
          <a:p>
            <a:endParaRPr lang="en-US" dirty="0" err="1">
              <a:solidFill>
                <a:srgbClr val="727CA3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056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13E7D1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41166" y="1773238"/>
            <a:ext cx="6502400" cy="3657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3791" y="2892970"/>
            <a:ext cx="5075240" cy="28548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8619" y="6225309"/>
            <a:ext cx="5781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Courtesy Karl </a:t>
            </a:r>
            <a:r>
              <a:rPr lang="en-GB" dirty="0" err="1" smtClean="0"/>
              <a:t>Åhnberg</a:t>
            </a:r>
            <a:r>
              <a:rPr lang="en-GB" dirty="0" smtClean="0"/>
              <a:t>, Research engineer &amp; CAD designer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07435" y="176664"/>
            <a:ext cx="10124392" cy="64924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C000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Extracting +/- 3.5</a:t>
            </a:r>
            <a:r>
              <a:rPr kumimoji="0" lang="en-GB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kumimoji="0" lang="en-GB" sz="3600" b="1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mrad</a:t>
            </a:r>
            <a:r>
              <a:rPr kumimoji="0" lang="en-GB" sz="36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V</a:t>
            </a:r>
            <a:r>
              <a:rPr kumimoji="0" lang="en-GB" sz="36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and 12 </a:t>
            </a:r>
            <a:r>
              <a:rPr kumimoji="0" lang="en-GB" sz="3600" b="1" i="0" u="none" strike="noStrike" kern="120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mrad</a:t>
            </a:r>
            <a:r>
              <a:rPr kumimoji="0" lang="en-GB" sz="36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H</a:t>
            </a:r>
            <a:endParaRPr kumimoji="0" lang="en-GB" sz="3600" b="1" i="0" u="none" strike="noStrike" kern="1200" cap="none" spc="0" normalizeH="0" baseline="-2500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41813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X IV template">
  <a:themeElements>
    <a:clrScheme name="MAX IV 2013">
      <a:dk1>
        <a:sysClr val="windowText" lastClr="000000"/>
      </a:dk1>
      <a:lt1>
        <a:srgbClr val="FFFFFF"/>
      </a:lt1>
      <a:dk2>
        <a:srgbClr val="97BF0D"/>
      </a:dk2>
      <a:lt2>
        <a:srgbClr val="F8B323"/>
      </a:lt2>
      <a:accent1>
        <a:srgbClr val="868689"/>
      </a:accent1>
      <a:accent2>
        <a:srgbClr val="A5A4A6"/>
      </a:accent2>
      <a:accent3>
        <a:srgbClr val="E0E0E0"/>
      </a:accent3>
      <a:accent4>
        <a:srgbClr val="97BF0D"/>
      </a:accent4>
      <a:accent5>
        <a:srgbClr val="FFDB9D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EuCARD-2">
      <a:dk1>
        <a:srgbClr val="0070C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FFC000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ptmall_utanlinje-1">
  <a:themeElements>
    <a:clrScheme name="MAXIV">
      <a:dk1>
        <a:srgbClr val="19230A"/>
      </a:dk1>
      <a:lt1>
        <a:srgbClr val="19230A"/>
      </a:lt1>
      <a:dk2>
        <a:srgbClr val="8DC73F"/>
      </a:dk2>
      <a:lt2>
        <a:srgbClr val="FFFFFF"/>
      </a:lt2>
      <a:accent1>
        <a:srgbClr val="E8F3D8"/>
      </a:accent1>
      <a:accent2>
        <a:srgbClr val="8DC73F"/>
      </a:accent2>
      <a:accent3>
        <a:srgbClr val="46651D"/>
      </a:accent3>
      <a:accent4>
        <a:srgbClr val="A5A5A5"/>
      </a:accent4>
      <a:accent5>
        <a:srgbClr val="D8D8D8"/>
      </a:accent5>
      <a:accent6>
        <a:srgbClr val="6A982C"/>
      </a:accent6>
      <a:hlink>
        <a:srgbClr val="6A982C"/>
      </a:hlink>
      <a:folHlink>
        <a:srgbClr val="FDCF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3631</TotalTime>
  <Words>1584</Words>
  <Application>Microsoft Office PowerPoint</Application>
  <PresentationFormat>Widescreen</PresentationFormat>
  <Paragraphs>197</Paragraphs>
  <Slides>28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MAX IV template</vt:lpstr>
      <vt:lpstr>1_Office Theme</vt:lpstr>
      <vt:lpstr>pptmall_utanlinje-1</vt:lpstr>
      <vt:lpstr>Monitoring Beam Emittance and Beam Relative Energy Spread at MAX IV </vt:lpstr>
      <vt:lpstr>Outline</vt:lpstr>
      <vt:lpstr>Mission and basic concepts:</vt:lpstr>
      <vt:lpstr>PowerPoint Presentation</vt:lpstr>
      <vt:lpstr>PowerPoint Presentation</vt:lpstr>
      <vt:lpstr>Locations in the lattice</vt:lpstr>
      <vt:lpstr>Derivation of the quantities:</vt:lpstr>
      <vt:lpstr>MAX IV 3 GeV ring DC magnets</vt:lpstr>
      <vt:lpstr>PowerPoint Presentation</vt:lpstr>
      <vt:lpstr>Detailed top view of B320B</vt:lpstr>
      <vt:lpstr>B320B ”Cold Finger” Absorber &amp; Mirror</vt:lpstr>
      <vt:lpstr>Resolving a vertical beam size &lt; 5 μm</vt:lpstr>
      <vt:lpstr>The same method at MAX IV, during first commissioning year. 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Outline</vt:lpstr>
      <vt:lpstr>Limitations (as partly seen in the above data):</vt:lpstr>
      <vt:lpstr>Limitations  Improvements:</vt:lpstr>
      <vt:lpstr>Limitations  Improvements:</vt:lpstr>
      <vt:lpstr>Summary</vt:lpstr>
      <vt:lpstr>Extra slides:</vt:lpstr>
      <vt:lpstr>Some improvements over the last years:</vt:lpstr>
      <vt:lpstr>For reference: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Åke Andersson</dc:creator>
  <cp:lastModifiedBy>Åke Andersson</cp:lastModifiedBy>
  <cp:revision>136</cp:revision>
  <dcterms:created xsi:type="dcterms:W3CDTF">2020-10-20T19:01:25Z</dcterms:created>
  <dcterms:modified xsi:type="dcterms:W3CDTF">2022-03-23T00:01:32Z</dcterms:modified>
</cp:coreProperties>
</file>