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68" r:id="rId2"/>
    <p:sldId id="266" r:id="rId3"/>
    <p:sldId id="316" r:id="rId4"/>
    <p:sldId id="305" r:id="rId5"/>
    <p:sldId id="263" r:id="rId6"/>
    <p:sldId id="259" r:id="rId7"/>
    <p:sldId id="302" r:id="rId8"/>
    <p:sldId id="257" r:id="rId9"/>
    <p:sldId id="293" r:id="rId10"/>
    <p:sldId id="304" r:id="rId11"/>
    <p:sldId id="308" r:id="rId12"/>
    <p:sldId id="313" r:id="rId13"/>
    <p:sldId id="311" r:id="rId14"/>
    <p:sldId id="314" r:id="rId15"/>
    <p:sldId id="315" r:id="rId16"/>
    <p:sldId id="294" r:id="rId17"/>
    <p:sldId id="297" r:id="rId18"/>
    <p:sldId id="310" r:id="rId19"/>
    <p:sldId id="271" r:id="rId20"/>
    <p:sldId id="276" r:id="rId21"/>
    <p:sldId id="278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713" autoAdjust="0"/>
    <p:restoredTop sz="96405" autoAdjust="0"/>
  </p:normalViewPr>
  <p:slideViewPr>
    <p:cSldViewPr showGuides="1">
      <p:cViewPr varScale="1">
        <p:scale>
          <a:sx n="109" d="100"/>
          <a:sy n="109" d="100"/>
        </p:scale>
        <p:origin x="114" y="588"/>
      </p:cViewPr>
      <p:guideLst>
        <p:guide orient="horz" pos="913"/>
        <p:guide pos="2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5388" y="6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de-DE"/>
              <a:t>11.02.2022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de-DE"/>
              <a:t>11.02.2022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7112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/>
              <a:t>Master-Untertitelformat bearbeiten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 noProof="0"/>
              <a:t>Mastertextformat bearbeiten</a:t>
            </a:r>
          </a:p>
        </p:txBody>
      </p:sp>
      <p:pic>
        <p:nvPicPr>
          <p:cNvPr id="8" name="Grafik 7" descr="Logo Helmholtz">
            <a:extLst>
              <a:ext uri="{FF2B5EF4-FFF2-40B4-BE49-F238E27FC236}">
                <a16:creationId xmlns:a16="http://schemas.microsoft.com/office/drawing/2014/main" id="{68086B43-9215-4588-8439-4D7C07453A0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" y="6258632"/>
            <a:ext cx="1188244" cy="161813"/>
          </a:xfrm>
          <a:prstGeom prst="rect">
            <a:avLst/>
          </a:prstGeom>
        </p:spPr>
      </p:pic>
      <p:pic>
        <p:nvPicPr>
          <p:cNvPr id="9" name="Grafik 8" descr="Logo DESY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310" y="5585299"/>
            <a:ext cx="899498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Elettra 2.0 Workshop on Optical Diagnostics for Low-Emittance Storage Rings | Emittance Diagnostics at PETRA IV | Marco Marongiu, 2022.03.24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9C675125-65B7-4F5B-AEF0-C38D81E746C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23FA31D8-E476-4ADE-8ED0-89F2667028D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Elettra 2.0 Workshop on Optical Diagnostics for Low-Emittance Storage Rings | Emittance Diagnostics at PETRA IV | Marco Marongiu, 2022.03.24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16810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68AD19F6-8B2A-4294-9E9A-47F8C86A5D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 dirty="0"/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B0BE3BFA-E3C5-48E6-ADE2-3072C916F3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Elettra 2.0 Workshop on Optical Diagnostics for Low-Emittance Storage Rings | Emittance Diagnostics at PETRA IV | Marco Marongiu, 2022.03.24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Elettra 2.0 Workshop on Optical Diagnostics for Low-Emittance Storage Rings | Emittance Diagnostics at PETRA IV | Marco Marongiu, 2022.03.24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Elettra 2.0 Workshop on Optical Diagnostics for Low-Emittance Storage Rings | Emittance Diagnostics at PETRA IV | Marco Marongiu, 2022.03.24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75352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Elettra 2.0 Workshop on Optical Diagnostics for Low-Emittance Storage Rings | Emittance Diagnostics at PETRA IV | Marco Marongiu, 2022.03.24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41425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Elettra 2.0 Workshop on Optical Diagnostics for Low-Emittance Storage Rings | Emittance Diagnostics at PETRA IV | Marco Marongiu, 2022.03.24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Elettra 2.0 Workshop on Optical Diagnostics for Low-Emittance Storage Rings | Emittance Diagnostics at PETRA IV | Marco Marongiu, 2022.03.24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2955C6E6-DAFB-471E-9050-E05D2B8F3D0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F6E932F-91BF-4BB6-A060-480141891B9A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/>
            </a:pPr>
            <a:r>
              <a:rPr lang="de-DE" dirty="0"/>
              <a:t>Deutsches Elektronen-</a:t>
            </a:r>
          </a:p>
          <a:p>
            <a:pPr>
              <a:lnSpc>
                <a:spcPct val="120000"/>
              </a:lnSpc>
              <a:tabLst/>
            </a:pPr>
            <a:r>
              <a:rPr lang="de-DE" dirty="0"/>
              <a:t>Synchrotron DESY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79C784CF-EB19-427C-881F-56D046C308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530797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C58E8-0910-4650-92E3-7C3915C5A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81A7F9-A1C5-4DC5-93D6-53A85DD052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6BF038-4D41-4326-BDFD-B503587EA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18A58A-2C2D-4E2D-90E3-47F81012F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Elettra 2.0 Workshop on Optical Diagnostics for Low-Emittance Storage Rings | Emittance Diagnostics at PETRA IV | Marco Marongiu, 2022.03.24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9C54CE-22A2-488E-A7B8-D88EDFDE5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A3770-7B1E-4EAD-8B80-EE276AC131B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4784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/>
              <a:t>Master-Untertitelformat bearbeiten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 noProof="0"/>
              <a:t>Mastertextformat bearbeiten</a:t>
            </a:r>
          </a:p>
        </p:txBody>
      </p:sp>
      <p:pic>
        <p:nvPicPr>
          <p:cNvPr id="10" name="Grafik 9" descr="Logo DESY">
            <a:extLst>
              <a:ext uri="{FF2B5EF4-FFF2-40B4-BE49-F238E27FC236}">
                <a16:creationId xmlns:a16="http://schemas.microsoft.com/office/drawing/2014/main" id="{338F9ECC-B605-4D88-9A7C-3D46425084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310" y="5585299"/>
            <a:ext cx="899498" cy="900000"/>
          </a:xfrm>
          <a:prstGeom prst="rect">
            <a:avLst/>
          </a:prstGeom>
        </p:spPr>
      </p:pic>
      <p:pic>
        <p:nvPicPr>
          <p:cNvPr id="11" name="Grafik 10" descr="Logo Helmholtz">
            <a:extLst>
              <a:ext uri="{FF2B5EF4-FFF2-40B4-BE49-F238E27FC236}">
                <a16:creationId xmlns:a16="http://schemas.microsoft.com/office/drawing/2014/main" id="{E1F0CB03-64D6-4EAD-B501-8CD3255D9F9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" y="6258632"/>
            <a:ext cx="1188244" cy="16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20239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Elettra 2.0 Workshop on Optical Diagnostics for Low-Emittance Storage Rings | Emittance Diagnostics at PETRA IV | Marco Marongiu, 2022.03.24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Elettra 2.0 Workshop on Optical Diagnostics for Low-Emittance Storage Rings | Emittance Diagnostics at PETRA IV | Marco Marongiu, 2022.03.24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Elettra 2.0 Workshop on Optical Diagnostics for Low-Emittance Storage Rings | Emittance Diagnostics at PETRA IV | Marco Marongiu, 2022.03.24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Elettra 2.0 Workshop on Optical Diagnostics for Low-Emittance Storage Rings | Emittance Diagnostics at PETRA IV | Marco Marongiu, 2022.03.24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E8BFC49-6C4E-4A78-A7A9-0AB60943F6F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B2B23C8-8ABC-4DC4-A6B8-3AA482F3414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Elettra 2.0 Workshop on Optical Diagnostics for Low-Emittance Storage Rings | Emittance Diagnostics at PETRA IV | Marco Marongiu, 2022.03.24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587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2648930-2178-4877-B88B-682D2D03C299}"/>
              </a:ext>
            </a:extLst>
          </p:cNvPr>
          <p:cNvSpPr txBox="1"/>
          <p:nvPr userDrawn="1"/>
        </p:nvSpPr>
        <p:spPr>
          <a:xfrm>
            <a:off x="403112" y="6580800"/>
            <a:ext cx="436304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>
              <a:defRPr sz="1000"/>
            </a:lvl1pPr>
          </a:lstStyle>
          <a:p>
            <a:pPr lvl="0"/>
            <a:r>
              <a:rPr lang="de-DE" b="1" dirty="0">
                <a:solidFill>
                  <a:schemeClr val="accent1"/>
                </a:solidFill>
              </a:rPr>
              <a:t>DESY</a:t>
            </a:r>
            <a:r>
              <a:rPr lang="de-DE" b="1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9416" y="6580800"/>
            <a:ext cx="9901099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| Elettra 2.0 Workshop on Optical Diagnostics for Low-Emittance Storage Rings | Emittance Diagnostics at PETRA IV | Marco Marongiu, 2022.03.24</a:t>
            </a:r>
            <a:endParaRPr lang="en-US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000" b="1" noProof="0" dirty="0"/>
              <a:t>Page </a:t>
            </a:r>
            <a:fld id="{0427E4B2-AC28-443E-BE04-5CD55098A90B}" type="slidenum">
              <a:rPr lang="en-US" sz="1000" b="1" noProof="0" smtClean="0"/>
              <a:pPr algn="r"/>
              <a:t>‹#›</a:t>
            </a:fld>
            <a:endParaRPr lang="en-US" sz="1000" b="1" noProof="0" dirty="0"/>
          </a:p>
        </p:txBody>
      </p:sp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80" r:id="rId4"/>
    <p:sldLayoutId id="2147483662" r:id="rId5"/>
    <p:sldLayoutId id="2147483668" r:id="rId6"/>
    <p:sldLayoutId id="2147483673" r:id="rId7"/>
    <p:sldLayoutId id="2147483670" r:id="rId8"/>
    <p:sldLayoutId id="2147483678" r:id="rId9"/>
    <p:sldLayoutId id="2147483674" r:id="rId10"/>
    <p:sldLayoutId id="2147483679" r:id="rId11"/>
    <p:sldLayoutId id="2147483675" r:id="rId12"/>
    <p:sldLayoutId id="2147483669" r:id="rId13"/>
    <p:sldLayoutId id="2147483676" r:id="rId14"/>
    <p:sldLayoutId id="2147483677" r:id="rId15"/>
    <p:sldLayoutId id="2147483666" r:id="rId16"/>
    <p:sldLayoutId id="2147483667" r:id="rId17"/>
    <p:sldLayoutId id="2147483681" r:id="rId18"/>
    <p:sldLayoutId id="2147483682" r:id="rId1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27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27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26.png"/><Relationship Id="rId5" Type="http://schemas.openxmlformats.org/officeDocument/2006/relationships/image" Target="../media/image29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8.pn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17.png"/><Relationship Id="rId2" Type="http://schemas.openxmlformats.org/officeDocument/2006/relationships/tags" Target="../tags/tag2.xml"/><Relationship Id="rId16" Type="http://schemas.openxmlformats.org/officeDocument/2006/relationships/image" Target="../media/image21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16.png"/><Relationship Id="rId5" Type="http://schemas.openxmlformats.org/officeDocument/2006/relationships/tags" Target="../tags/tag5.xml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tags" Target="../tags/tag4.xml"/><Relationship Id="rId9" Type="http://schemas.openxmlformats.org/officeDocument/2006/relationships/image" Target="../media/image14.emf"/><Relationship Id="rId1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6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" b="83"/>
          <a:stretch/>
        </p:blipFill>
        <p:spPr>
          <a:xfrm>
            <a:off x="2" y="1"/>
            <a:ext cx="12191997" cy="3429001"/>
          </a:xfr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Emittance Diagnostics</a:t>
            </a:r>
            <a:br>
              <a:rPr lang="en-US" dirty="0"/>
            </a:br>
            <a:r>
              <a:rPr lang="en-US" dirty="0"/>
              <a:t>at PETRA IV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Marco Marongiu</a:t>
            </a:r>
          </a:p>
          <a:p>
            <a:r>
              <a:rPr lang="en-US" dirty="0"/>
              <a:t>Hamburg, 2022.03.24</a:t>
            </a:r>
          </a:p>
        </p:txBody>
      </p:sp>
      <p:sp>
        <p:nvSpPr>
          <p:cNvPr id="5" name="Untertitel 2">
            <a:extLst>
              <a:ext uri="{FF2B5EF4-FFF2-40B4-BE49-F238E27FC236}">
                <a16:creationId xmlns:a16="http://schemas.microsoft.com/office/drawing/2014/main" id="{1A202A1D-C071-4ED5-A34F-482768A79D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5287" y="2335013"/>
            <a:ext cx="8353425" cy="889339"/>
          </a:xfrm>
        </p:spPr>
        <p:txBody>
          <a:bodyPr/>
          <a:lstStyle/>
          <a:p>
            <a:r>
              <a:rPr lang="en-US" dirty="0" err="1"/>
              <a:t>Elettra</a:t>
            </a:r>
            <a:r>
              <a:rPr lang="en-US" dirty="0"/>
              <a:t> 2.0 Workshop on Optical Diagnostics for Low-Emittance Storage Rings</a:t>
            </a:r>
          </a:p>
        </p:txBody>
      </p:sp>
    </p:spTree>
    <p:extLst>
      <p:ext uri="{BB962C8B-B14F-4D97-AF65-F5344CB8AC3E}">
        <p14:creationId xmlns:p14="http://schemas.microsoft.com/office/powerpoint/2010/main" val="8629679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92888BB3-C91B-4121-95ED-A89E15153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9791" y="736014"/>
            <a:ext cx="4500362" cy="329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045E56-8AA5-40A5-ACB8-5DD1233D2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3233"/>
            <a:ext cx="10515600" cy="1325563"/>
          </a:xfrm>
        </p:spPr>
        <p:txBody>
          <a:bodyPr/>
          <a:lstStyle/>
          <a:p>
            <a:r>
              <a:rPr lang="en-US" dirty="0"/>
              <a:t>XFD PSF</a:t>
            </a:r>
            <a:endParaRPr lang="de-D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52D7A5-5A63-4D15-8EFC-565B9656A4FB}"/>
              </a:ext>
            </a:extLst>
          </p:cNvPr>
          <p:cNvSpPr txBox="1"/>
          <p:nvPr/>
        </p:nvSpPr>
        <p:spPr>
          <a:xfrm>
            <a:off x="479376" y="4596726"/>
            <a:ext cx="5529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Reoptimize the aperture for each value change.</a:t>
            </a:r>
            <a:endParaRPr lang="de-DE" b="1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2E4F96AE-E398-4914-BC57-147FE83C7B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84032" y="736014"/>
            <a:ext cx="4500362" cy="329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F00177-4F34-4100-BC5A-C0694187C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Elettra 2.0 Workshop on Optical Diagnostics for Low-Emittance Storage Rings | Emittance Diagnostics at PETRA IV | Marco Marongiu, 2022.03.24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11FCC22-866C-4FA5-9D37-4144F1061460}"/>
              </a:ext>
            </a:extLst>
          </p:cNvPr>
          <p:cNvSpPr/>
          <p:nvPr/>
        </p:nvSpPr>
        <p:spPr>
          <a:xfrm>
            <a:off x="4587631" y="1124744"/>
            <a:ext cx="1076321" cy="27405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M=1</a:t>
            </a:r>
            <a:endParaRPr lang="de-DE" sz="1600" dirty="0" err="1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82EF817-B66C-42DC-BE65-83F66CD6469D}"/>
              </a:ext>
            </a:extLst>
          </p:cNvPr>
          <p:cNvSpPr/>
          <p:nvPr/>
        </p:nvSpPr>
        <p:spPr>
          <a:xfrm>
            <a:off x="4587631" y="1519492"/>
            <a:ext cx="1076321" cy="27405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M=2</a:t>
            </a:r>
            <a:endParaRPr lang="de-DE" sz="1600" dirty="0" err="1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5198D53-A923-4100-A603-A94AFEFF1D93}"/>
              </a:ext>
            </a:extLst>
          </p:cNvPr>
          <p:cNvSpPr/>
          <p:nvPr/>
        </p:nvSpPr>
        <p:spPr>
          <a:xfrm>
            <a:off x="4611150" y="1914240"/>
            <a:ext cx="1076321" cy="274052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M=3</a:t>
            </a:r>
            <a:endParaRPr lang="de-DE" sz="1600" dirty="0" err="1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6C30933-6EAE-4807-9C7D-3A26FC88073D}"/>
              </a:ext>
            </a:extLst>
          </p:cNvPr>
          <p:cNvSpPr/>
          <p:nvPr/>
        </p:nvSpPr>
        <p:spPr>
          <a:xfrm>
            <a:off x="10625759" y="1130210"/>
            <a:ext cx="1076321" cy="27405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E=8 keV</a:t>
            </a:r>
            <a:endParaRPr lang="de-DE" sz="1600" dirty="0" err="1">
              <a:solidFill>
                <a:schemeClr val="bg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6E143A5-71CF-4981-BEA7-2A793A04604C}"/>
              </a:ext>
            </a:extLst>
          </p:cNvPr>
          <p:cNvSpPr/>
          <p:nvPr/>
        </p:nvSpPr>
        <p:spPr>
          <a:xfrm>
            <a:off x="10625759" y="1524958"/>
            <a:ext cx="1076321" cy="27405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E=12 keV</a:t>
            </a:r>
            <a:endParaRPr lang="de-DE" sz="1600" dirty="0" err="1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CD2730F-9DD7-4F2F-ABC5-D5307FFB7121}"/>
              </a:ext>
            </a:extLst>
          </p:cNvPr>
          <p:cNvSpPr/>
          <p:nvPr/>
        </p:nvSpPr>
        <p:spPr>
          <a:xfrm>
            <a:off x="10649278" y="1919706"/>
            <a:ext cx="1076321" cy="274052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E=16 keV</a:t>
            </a:r>
            <a:endParaRPr lang="de-DE" sz="1600" dirty="0" err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338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92888BB3-C91B-4121-95ED-A89E15153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973" y="610687"/>
            <a:ext cx="4500362" cy="329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045E56-8AA5-40A5-ACB8-5DD1233D2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3233"/>
            <a:ext cx="10515600" cy="1325563"/>
          </a:xfrm>
        </p:spPr>
        <p:txBody>
          <a:bodyPr/>
          <a:lstStyle/>
          <a:p>
            <a:r>
              <a:rPr lang="en-US" dirty="0"/>
              <a:t>XFD Resolution vs photon energy</a:t>
            </a:r>
            <a:endParaRPr lang="de-D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52D7A5-5A63-4D15-8EFC-565B9656A4FB}"/>
              </a:ext>
            </a:extLst>
          </p:cNvPr>
          <p:cNvSpPr txBox="1"/>
          <p:nvPr/>
        </p:nvSpPr>
        <p:spPr>
          <a:xfrm>
            <a:off x="3025933" y="5342986"/>
            <a:ext cx="48877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buFont typeface="Arial" panose="020B0604020202020204" pitchFamily="34" charset="0"/>
              <a:buChar char="•"/>
            </a:pPr>
            <a:r>
              <a:rPr lang="en-US" dirty="0"/>
              <a:t>Different Pinhole Position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en-US" dirty="0"/>
              <a:t>M = 1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en-US" dirty="0"/>
              <a:t>Reoptimize the aperture for each E value.</a:t>
            </a:r>
            <a:endParaRPr lang="de-DE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2E4F96AE-E398-4914-BC57-147FE83C7B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99856" y="694148"/>
            <a:ext cx="4500362" cy="329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B6ED3B3-0204-48CF-8795-4A937663C7F8}"/>
              </a:ext>
            </a:extLst>
          </p:cNvPr>
          <p:cNvSpPr txBox="1"/>
          <p:nvPr/>
        </p:nvSpPr>
        <p:spPr>
          <a:xfrm>
            <a:off x="85969" y="4323556"/>
            <a:ext cx="4501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Peak to Valley Ratio = S; #bit = N</a:t>
            </a:r>
          </a:p>
          <a:p>
            <a:endParaRPr lang="de-DE" dirty="0"/>
          </a:p>
        </p:txBody>
      </p:sp>
      <p:pic>
        <p:nvPicPr>
          <p:cNvPr id="12" name="Picture 11" descr="\documentclass{article}&#10;\usepackage{amsmath}&#10;\pagestyle{empty}&#10;\begin{document}&#10;&#10;$S(\sigma+\Delta_\sigma)-S(\sigma)\geq \frac{1}{2^N}$&#10;&#10;&#10;\end{document}" title="IguanaTex Bitmap Display">
            <a:extLst>
              <a:ext uri="{FF2B5EF4-FFF2-40B4-BE49-F238E27FC236}">
                <a16:creationId xmlns:a16="http://schemas.microsoft.com/office/drawing/2014/main" id="{6F3E35FF-EF4A-43AD-B56D-175ECC582C1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92" y="4790174"/>
            <a:ext cx="2709741" cy="306286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4498D99-3E72-40F7-B596-52E1003841C8}"/>
              </a:ext>
            </a:extLst>
          </p:cNvPr>
          <p:cNvCxnSpPr/>
          <p:nvPr/>
        </p:nvCxnSpPr>
        <p:spPr>
          <a:xfrm>
            <a:off x="1750646" y="5107659"/>
            <a:ext cx="0" cy="4819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\documentclass{article}&#10;\usepackage{amsmath}&#10;\pagestyle{empty}&#10;\begin{document}&#10;&#10;$\frac{\partial S}{\partial\sigma}\geq \frac{1}{\Delta_\sigma\cdot 2^N}$&#10;&#10;&#10;\end{document}" title="IguanaTex Bitmap Display">
            <a:extLst>
              <a:ext uri="{FF2B5EF4-FFF2-40B4-BE49-F238E27FC236}">
                <a16:creationId xmlns:a16="http://schemas.microsoft.com/office/drawing/2014/main" id="{F66FFCCB-5EA6-482C-857B-1B68930C7FB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21" y="5600847"/>
            <a:ext cx="1261714" cy="342857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F00177-4F34-4100-BC5A-C0694187C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Elettra 2.0 Workshop on Optical Diagnostics for Low-Emittance Storage Rings | Emittance Diagnostics at PETRA IV | Marco Marongiu, 2022.03.24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D2E28D-DA4B-45C8-BAED-C5F10689345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3736" y="3375885"/>
            <a:ext cx="3962072" cy="29014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792CCF-59E5-4796-919B-89240A37CC06}"/>
              </a:ext>
            </a:extLst>
          </p:cNvPr>
          <p:cNvSpPr txBox="1"/>
          <p:nvPr/>
        </p:nvSpPr>
        <p:spPr>
          <a:xfrm>
            <a:off x="11170234" y="5178678"/>
            <a:ext cx="6864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10 bit</a:t>
            </a:r>
            <a:endParaRPr lang="de-DE" sz="1600" dirty="0" err="1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6C0A59-42D2-4CB7-9F37-7E93A8F5529A}"/>
              </a:ext>
            </a:extLst>
          </p:cNvPr>
          <p:cNvSpPr txBox="1"/>
          <p:nvPr/>
        </p:nvSpPr>
        <p:spPr>
          <a:xfrm>
            <a:off x="1847528" y="2852936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>
                <a:solidFill>
                  <a:srgbClr val="FF0000"/>
                </a:solidFill>
              </a:rPr>
              <a:t>σ</a:t>
            </a:r>
            <a:r>
              <a:rPr lang="en-US" sz="1600" b="1" dirty="0">
                <a:solidFill>
                  <a:srgbClr val="FF0000"/>
                </a:solidFill>
              </a:rPr>
              <a:t>=8 </a:t>
            </a:r>
            <a:r>
              <a:rPr lang="el-GR" sz="1600" b="1" dirty="0">
                <a:solidFill>
                  <a:srgbClr val="FF0000"/>
                </a:solidFill>
              </a:rPr>
              <a:t>µ</a:t>
            </a:r>
            <a:r>
              <a:rPr lang="en-US" sz="1600" b="1" dirty="0">
                <a:solidFill>
                  <a:srgbClr val="FF0000"/>
                </a:solidFill>
              </a:rPr>
              <a:t>m</a:t>
            </a:r>
            <a:endParaRPr lang="de-DE" sz="1600" b="1" dirty="0" err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2001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92888BB3-C91B-4121-95ED-A89E15153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973" y="610687"/>
            <a:ext cx="4500362" cy="329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045E56-8AA5-40A5-ACB8-5DD1233D2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3233"/>
            <a:ext cx="10515600" cy="1325563"/>
          </a:xfrm>
        </p:spPr>
        <p:txBody>
          <a:bodyPr/>
          <a:lstStyle/>
          <a:p>
            <a:r>
              <a:rPr lang="en-US" dirty="0"/>
              <a:t>XFD Resolution vs magnification</a:t>
            </a:r>
            <a:endParaRPr lang="de-D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52D7A5-5A63-4D15-8EFC-565B9656A4FB}"/>
              </a:ext>
            </a:extLst>
          </p:cNvPr>
          <p:cNvSpPr txBox="1"/>
          <p:nvPr/>
        </p:nvSpPr>
        <p:spPr>
          <a:xfrm>
            <a:off x="3025933" y="5342986"/>
            <a:ext cx="48877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buFont typeface="Arial" panose="020B0604020202020204" pitchFamily="34" charset="0"/>
              <a:buChar char="•"/>
            </a:pPr>
            <a:r>
              <a:rPr lang="en-US" dirty="0"/>
              <a:t>Different Pinhole Position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en-US" dirty="0"/>
              <a:t>E = 16 keV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en-US" dirty="0"/>
              <a:t>Reoptimize the aperture for each M value.</a:t>
            </a:r>
            <a:endParaRPr lang="de-DE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2E4F96AE-E398-4914-BC57-147FE83C7B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99856" y="694148"/>
            <a:ext cx="4500362" cy="3295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B6ED3B3-0204-48CF-8795-4A937663C7F8}"/>
              </a:ext>
            </a:extLst>
          </p:cNvPr>
          <p:cNvSpPr txBox="1"/>
          <p:nvPr/>
        </p:nvSpPr>
        <p:spPr>
          <a:xfrm>
            <a:off x="85969" y="4323556"/>
            <a:ext cx="4501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Peak to Valley Ratio = S; #bit = N</a:t>
            </a:r>
          </a:p>
          <a:p>
            <a:endParaRPr lang="de-DE" dirty="0"/>
          </a:p>
        </p:txBody>
      </p:sp>
      <p:pic>
        <p:nvPicPr>
          <p:cNvPr id="12" name="Picture 11" descr="\documentclass{article}&#10;\usepackage{amsmath}&#10;\pagestyle{empty}&#10;\begin{document}&#10;&#10;$S(\sigma+\Delta_\sigma)-S(\sigma)\geq \frac{1}{2^N}$&#10;&#10;&#10;\end{document}" title="IguanaTex Bitmap Display">
            <a:extLst>
              <a:ext uri="{FF2B5EF4-FFF2-40B4-BE49-F238E27FC236}">
                <a16:creationId xmlns:a16="http://schemas.microsoft.com/office/drawing/2014/main" id="{6F3E35FF-EF4A-43AD-B56D-175ECC582C1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92" y="4790174"/>
            <a:ext cx="2709741" cy="306286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4498D99-3E72-40F7-B596-52E1003841C8}"/>
              </a:ext>
            </a:extLst>
          </p:cNvPr>
          <p:cNvCxnSpPr/>
          <p:nvPr/>
        </p:nvCxnSpPr>
        <p:spPr>
          <a:xfrm>
            <a:off x="1750646" y="5107659"/>
            <a:ext cx="0" cy="4819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\documentclass{article}&#10;\usepackage{amsmath}&#10;\pagestyle{empty}&#10;\begin{document}&#10;&#10;$\frac{\partial S}{\partial\sigma}\geq \frac{1}{\Delta_\sigma\cdot 2^N}$&#10;&#10;&#10;\end{document}" title="IguanaTex Bitmap Display">
            <a:extLst>
              <a:ext uri="{FF2B5EF4-FFF2-40B4-BE49-F238E27FC236}">
                <a16:creationId xmlns:a16="http://schemas.microsoft.com/office/drawing/2014/main" id="{F66FFCCB-5EA6-482C-857B-1B68930C7FB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21" y="5600847"/>
            <a:ext cx="1261714" cy="342857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F00177-4F34-4100-BC5A-C0694187C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Elettra 2.0 Workshop on Optical Diagnostics for Low-Emittance Storage Rings | Emittance Diagnostics at PETRA IV | Marco Marongiu, 2022.03.24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D2E28D-DA4B-45C8-BAED-C5F10689345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3736" y="3375885"/>
            <a:ext cx="3962072" cy="290145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F727163-B916-46A2-8387-AAF1D4157F6E}"/>
              </a:ext>
            </a:extLst>
          </p:cNvPr>
          <p:cNvSpPr txBox="1"/>
          <p:nvPr/>
        </p:nvSpPr>
        <p:spPr>
          <a:xfrm>
            <a:off x="11424592" y="5178678"/>
            <a:ext cx="6864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10 bit</a:t>
            </a:r>
            <a:endParaRPr lang="de-DE" sz="1600" dirty="0" err="1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EA21078-8642-4AA2-BED9-860FA555643D}"/>
              </a:ext>
            </a:extLst>
          </p:cNvPr>
          <p:cNvSpPr txBox="1"/>
          <p:nvPr/>
        </p:nvSpPr>
        <p:spPr>
          <a:xfrm>
            <a:off x="1847528" y="2852936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>
                <a:solidFill>
                  <a:srgbClr val="FF0000"/>
                </a:solidFill>
              </a:rPr>
              <a:t>σ</a:t>
            </a:r>
            <a:r>
              <a:rPr lang="en-US" sz="1600" b="1" dirty="0">
                <a:solidFill>
                  <a:srgbClr val="FF0000"/>
                </a:solidFill>
              </a:rPr>
              <a:t>=8 </a:t>
            </a:r>
            <a:r>
              <a:rPr lang="el-GR" sz="1600" b="1" dirty="0">
                <a:solidFill>
                  <a:srgbClr val="FF0000"/>
                </a:solidFill>
              </a:rPr>
              <a:t>µ</a:t>
            </a:r>
            <a:r>
              <a:rPr lang="en-US" sz="1600" b="1" dirty="0">
                <a:solidFill>
                  <a:srgbClr val="FF0000"/>
                </a:solidFill>
              </a:rPr>
              <a:t>m</a:t>
            </a:r>
            <a:endParaRPr lang="de-DE" sz="1600" b="1" dirty="0" err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139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45E56-8AA5-40A5-ACB8-5DD1233D2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XFD Resolution (10 bit CCD) L=25m </a:t>
            </a:r>
            <a:endParaRPr lang="de-DE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15F78FD-976D-4574-BBC4-8E840E5A55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0848"/>
            <a:ext cx="5931014" cy="4343328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CD87910-E92C-48C2-B964-70CE561E54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935" y="2120266"/>
            <a:ext cx="5658627" cy="414385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A52D7A5-5A63-4D15-8EFC-565B9656A4FB}"/>
              </a:ext>
            </a:extLst>
          </p:cNvPr>
          <p:cNvSpPr txBox="1"/>
          <p:nvPr/>
        </p:nvSpPr>
        <p:spPr>
          <a:xfrm>
            <a:off x="634768" y="1137518"/>
            <a:ext cx="77120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Different Photon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Different Magnification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Reoptimize the aperture for each Energy and Magnification value.</a:t>
            </a:r>
            <a:endParaRPr lang="de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386267-9F81-4C2A-B7B7-A7997F643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Elettra 2.0 Workshop on Optical Diagnostics for Low-Emittance Storage Rings | Emittance Diagnostics at PETRA IV | Marco Marongiu, 2022.03.24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01C96A-73E5-4D6A-8DAF-6E009483E8C1}"/>
              </a:ext>
            </a:extLst>
          </p:cNvPr>
          <p:cNvSpPr txBox="1"/>
          <p:nvPr/>
        </p:nvSpPr>
        <p:spPr>
          <a:xfrm>
            <a:off x="1237314" y="2112794"/>
            <a:ext cx="37785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Minimum beam size resolvable (µm)</a:t>
            </a:r>
            <a:endParaRPr lang="de-DE" sz="1600" b="1" dirty="0" err="1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8A0040-CC76-48E4-8062-D23BD84CC80C}"/>
              </a:ext>
            </a:extLst>
          </p:cNvPr>
          <p:cNvSpPr txBox="1"/>
          <p:nvPr/>
        </p:nvSpPr>
        <p:spPr>
          <a:xfrm>
            <a:off x="6960095" y="2120266"/>
            <a:ext cx="37804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Maximum beam size resolvable (µm)</a:t>
            </a:r>
            <a:endParaRPr lang="de-DE" sz="1600" b="1" dirty="0" err="1"/>
          </a:p>
        </p:txBody>
      </p:sp>
    </p:spTree>
    <p:extLst>
      <p:ext uri="{BB962C8B-B14F-4D97-AF65-F5344CB8AC3E}">
        <p14:creationId xmlns:p14="http://schemas.microsoft.com/office/powerpoint/2010/main" val="13617213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45E56-8AA5-40A5-ACB8-5DD1233D2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XFD Dynamic Range(10 bit CCD) L=25m </a:t>
            </a:r>
            <a:endParaRPr lang="de-DE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15F78FD-976D-4574-BBC4-8E840E5A55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0848"/>
            <a:ext cx="5931014" cy="4343328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A52D7A5-5A63-4D15-8EFC-565B9656A4FB}"/>
              </a:ext>
            </a:extLst>
          </p:cNvPr>
          <p:cNvSpPr txBox="1"/>
          <p:nvPr/>
        </p:nvSpPr>
        <p:spPr>
          <a:xfrm>
            <a:off x="634768" y="1137518"/>
            <a:ext cx="77120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Different Photon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Different Magnification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Reoptimize the aperture for each Energy and Magnification value.</a:t>
            </a:r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52AFD1-F20B-4FBE-BA78-65221E3218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992" y="2073802"/>
            <a:ext cx="5852170" cy="428559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386267-9F81-4C2A-B7B7-A7997F643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Elettra 2.0 Workshop on Optical Diagnostics for Low-Emittance Storage Rings | Emittance Diagnostics at PETRA IV | Marco Marongiu, 2022.03.24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9BF15C-3ABA-4515-8964-2EFBB3E9E375}"/>
              </a:ext>
            </a:extLst>
          </p:cNvPr>
          <p:cNvSpPr txBox="1"/>
          <p:nvPr/>
        </p:nvSpPr>
        <p:spPr>
          <a:xfrm>
            <a:off x="1237314" y="2112794"/>
            <a:ext cx="37785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Minimum beam size resolvable (µm)</a:t>
            </a:r>
            <a:endParaRPr lang="de-DE" sz="1600" b="1" dirty="0" err="1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1490D2C-6D5B-492F-8044-5123835D9274}"/>
              </a:ext>
            </a:extLst>
          </p:cNvPr>
          <p:cNvSpPr txBox="1"/>
          <p:nvPr/>
        </p:nvSpPr>
        <p:spPr>
          <a:xfrm>
            <a:off x="6961950" y="2112794"/>
            <a:ext cx="37785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Dynamic range(µm)</a:t>
            </a:r>
            <a:endParaRPr lang="de-DE" sz="1600" b="1" dirty="0" err="1"/>
          </a:p>
        </p:txBody>
      </p:sp>
    </p:spTree>
    <p:extLst>
      <p:ext uri="{BB962C8B-B14F-4D97-AF65-F5344CB8AC3E}">
        <p14:creationId xmlns:p14="http://schemas.microsoft.com/office/powerpoint/2010/main" val="37402309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45E56-8AA5-40A5-ACB8-5DD1233D2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XFD Dynamic Range (10 bit CCD) L=30m </a:t>
            </a:r>
            <a:endParaRPr lang="de-DE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15F78FD-976D-4574-BBC4-8E840E5A55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0848"/>
            <a:ext cx="5931014" cy="4343328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A52D7A5-5A63-4D15-8EFC-565B9656A4FB}"/>
              </a:ext>
            </a:extLst>
          </p:cNvPr>
          <p:cNvSpPr txBox="1"/>
          <p:nvPr/>
        </p:nvSpPr>
        <p:spPr>
          <a:xfrm>
            <a:off x="634768" y="1137518"/>
            <a:ext cx="77120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Different Photon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Different Magnification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Reoptimize the aperture for each Energy and Magnification value.</a:t>
            </a:r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52AFD1-F20B-4FBE-BA78-65221E3218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992" y="2089717"/>
            <a:ext cx="5852170" cy="428559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386267-9F81-4C2A-B7B7-A7997F643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Elettra 2.0 Workshop on Optical Diagnostics for Low-Emittance Storage Rings | Emittance Diagnostics at PETRA IV | Marco Marongiu, 2022.03.24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C45D60-588D-434F-868F-AEE565193F3A}"/>
              </a:ext>
            </a:extLst>
          </p:cNvPr>
          <p:cNvSpPr txBox="1"/>
          <p:nvPr/>
        </p:nvSpPr>
        <p:spPr>
          <a:xfrm>
            <a:off x="1237314" y="2112794"/>
            <a:ext cx="37785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Minimum beam size resolvable (µm)</a:t>
            </a:r>
            <a:endParaRPr lang="de-DE" sz="1600" b="1" dirty="0" err="1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10A2D4-05D9-4FFF-A25E-2C3803FF306C}"/>
              </a:ext>
            </a:extLst>
          </p:cNvPr>
          <p:cNvSpPr txBox="1"/>
          <p:nvPr/>
        </p:nvSpPr>
        <p:spPr>
          <a:xfrm>
            <a:off x="6961950" y="2118117"/>
            <a:ext cx="37785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Dynamic range (µm)</a:t>
            </a:r>
            <a:endParaRPr lang="de-DE" sz="1600" b="1" dirty="0" err="1"/>
          </a:p>
        </p:txBody>
      </p:sp>
    </p:spTree>
    <p:extLst>
      <p:ext uri="{BB962C8B-B14F-4D97-AF65-F5344CB8AC3E}">
        <p14:creationId xmlns:p14="http://schemas.microsoft.com/office/powerpoint/2010/main" val="37588401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250B8-E937-4001-A5F3-EF0D9F3A9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XFD: Beamline length of 50m</a:t>
            </a:r>
            <a:endParaRPr lang="de-DE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F1AE4798-899C-4B76-9170-078C27E00E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0320365"/>
              </p:ext>
            </p:extLst>
          </p:nvPr>
        </p:nvGraphicFramePr>
        <p:xfrm>
          <a:off x="47328" y="1690688"/>
          <a:ext cx="5959793" cy="1661160"/>
        </p:xfrm>
        <a:graphic>
          <a:graphicData uri="http://schemas.openxmlformats.org/drawingml/2006/table">
            <a:tbl>
              <a:tblPr/>
              <a:tblGrid>
                <a:gridCol w="536893">
                  <a:extLst>
                    <a:ext uri="{9D8B030D-6E8A-4147-A177-3AD203B41FA5}">
                      <a16:colId xmlns:a16="http://schemas.microsoft.com/office/drawing/2014/main" val="1302111434"/>
                    </a:ext>
                  </a:extLst>
                </a:gridCol>
                <a:gridCol w="535305">
                  <a:extLst>
                    <a:ext uri="{9D8B030D-6E8A-4147-A177-3AD203B41FA5}">
                      <a16:colId xmlns:a16="http://schemas.microsoft.com/office/drawing/2014/main" val="1390125606"/>
                    </a:ext>
                  </a:extLst>
                </a:gridCol>
                <a:gridCol w="1086167">
                  <a:extLst>
                    <a:ext uri="{9D8B030D-6E8A-4147-A177-3AD203B41FA5}">
                      <a16:colId xmlns:a16="http://schemas.microsoft.com/office/drawing/2014/main" val="456781568"/>
                    </a:ext>
                  </a:extLst>
                </a:gridCol>
                <a:gridCol w="1108393">
                  <a:extLst>
                    <a:ext uri="{9D8B030D-6E8A-4147-A177-3AD203B41FA5}">
                      <a16:colId xmlns:a16="http://schemas.microsoft.com/office/drawing/2014/main" val="3247148274"/>
                    </a:ext>
                  </a:extLst>
                </a:gridCol>
                <a:gridCol w="1367155">
                  <a:extLst>
                    <a:ext uri="{9D8B030D-6E8A-4147-A177-3AD203B41FA5}">
                      <a16:colId xmlns:a16="http://schemas.microsoft.com/office/drawing/2014/main" val="1943579185"/>
                    </a:ext>
                  </a:extLst>
                </a:gridCol>
                <a:gridCol w="1325880">
                  <a:extLst>
                    <a:ext uri="{9D8B030D-6E8A-4147-A177-3AD203B41FA5}">
                      <a16:colId xmlns:a16="http://schemas.microsoft.com/office/drawing/2014/main" val="3564144408"/>
                    </a:ext>
                  </a:extLst>
                </a:gridCol>
              </a:tblGrid>
              <a:tr h="0">
                <a:tc gridSpan="6">
                  <a:txBody>
                    <a:bodyPr/>
                    <a:lstStyle/>
                    <a:p>
                      <a:pPr algn="ctr" rtl="0" fontAlgn="base"/>
                      <a:r>
                        <a:rPr lang="it-IT" b="1" i="0" dirty="0">
                          <a:effectLst/>
                        </a:rPr>
                        <a:t>8 </a:t>
                      </a:r>
                      <a:r>
                        <a:rPr lang="it-IT" b="1" i="0" dirty="0" err="1">
                          <a:effectLst/>
                        </a:rPr>
                        <a:t>keV</a:t>
                      </a:r>
                      <a:r>
                        <a:rPr lang="it-IT" b="1" i="0" dirty="0">
                          <a:effectLst/>
                        </a:rPr>
                        <a:t> Case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base"/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base"/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base"/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base"/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base"/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7798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base"/>
                      <a:r>
                        <a:rPr lang="it-IT" sz="1100" b="1" i="0" dirty="0">
                          <a:effectLst/>
                          <a:latin typeface="Calibri" panose="020F0502020204030204" pitchFamily="34" charset="0"/>
                        </a:rPr>
                        <a:t>L (m) </a:t>
                      </a:r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it-IT" sz="1100" b="1" i="0" dirty="0">
                          <a:effectLst/>
                          <a:latin typeface="Calibri" panose="020F0502020204030204" pitchFamily="34" charset="0"/>
                        </a:rPr>
                        <a:t>M </a:t>
                      </a:r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it-IT" sz="1100" b="1" i="0" dirty="0" err="1">
                          <a:effectLst/>
                          <a:latin typeface="Calibri" panose="020F0502020204030204" pitchFamily="34" charset="0"/>
                        </a:rPr>
                        <a:t>Min</a:t>
                      </a:r>
                      <a:r>
                        <a:rPr lang="it-IT" sz="1100" b="1" i="0" dirty="0">
                          <a:effectLst/>
                          <a:latin typeface="Calibri" panose="020F0502020204030204" pitchFamily="34" charset="0"/>
                        </a:rPr>
                        <a:t> Spot (µm) </a:t>
                      </a:r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it-IT" sz="1100" b="1" i="0" dirty="0">
                          <a:effectLst/>
                          <a:latin typeface="Calibri" panose="020F0502020204030204" pitchFamily="34" charset="0"/>
                        </a:rPr>
                        <a:t>Max Spot (µm) </a:t>
                      </a:r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it-IT" sz="1100" b="1" i="0" dirty="0" err="1">
                          <a:effectLst/>
                          <a:latin typeface="Calibri" panose="020F0502020204030204" pitchFamily="34" charset="0"/>
                        </a:rPr>
                        <a:t>Peak</a:t>
                      </a:r>
                      <a:r>
                        <a:rPr lang="it-IT" sz="1100" b="1" i="0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100" b="1" i="0" dirty="0" err="1">
                          <a:effectLst/>
                          <a:latin typeface="Calibri" panose="020F0502020204030204" pitchFamily="34" charset="0"/>
                        </a:rPr>
                        <a:t>Distance</a:t>
                      </a:r>
                      <a:r>
                        <a:rPr lang="it-IT" sz="1100" b="1" i="0" dirty="0">
                          <a:effectLst/>
                          <a:latin typeface="Calibri" panose="020F0502020204030204" pitchFamily="34" charset="0"/>
                        </a:rPr>
                        <a:t> (µm) </a:t>
                      </a:r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it-IT" sz="1100" b="1" i="0" dirty="0">
                          <a:effectLst/>
                          <a:latin typeface="Calibri" panose="020F0502020204030204" pitchFamily="34" charset="0"/>
                        </a:rPr>
                        <a:t>Aperture size (µm) </a:t>
                      </a:r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4453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25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30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67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116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07740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30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0.6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25.5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55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114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43592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  <a:endParaRPr lang="it-IT" b="0" i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0.4</a:t>
                      </a:r>
                      <a:endParaRPr lang="it-IT" b="0" i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1.3</a:t>
                      </a:r>
                      <a:endParaRPr lang="it-IT" b="0" i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21.1</a:t>
                      </a:r>
                      <a:endParaRPr lang="it-IT" b="0" i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  <a:endParaRPr lang="it-IT" b="0" i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107</a:t>
                      </a:r>
                      <a:endParaRPr lang="it-IT" b="0" i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41813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  <a:endParaRPr lang="it-IT" b="0" i="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0.25</a:t>
                      </a:r>
                      <a:endParaRPr lang="it-IT" b="0" i="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  <a:endParaRPr lang="it-IT" b="0" i="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16.6</a:t>
                      </a:r>
                      <a:endParaRPr lang="it-IT" b="0" i="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  <a:endParaRPr lang="it-IT" b="0" i="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93</a:t>
                      </a:r>
                      <a:endParaRPr lang="it-IT" b="0" i="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704525"/>
                  </a:ext>
                </a:extLst>
              </a:tr>
            </a:tbl>
          </a:graphicData>
        </a:graphic>
      </p:graphicFrame>
      <p:graphicFrame>
        <p:nvGraphicFramePr>
          <p:cNvPr id="7" name="Content Placeholder 5">
            <a:extLst>
              <a:ext uri="{FF2B5EF4-FFF2-40B4-BE49-F238E27FC236}">
                <a16:creationId xmlns:a16="http://schemas.microsoft.com/office/drawing/2014/main" id="{9A9E25F1-F014-4217-AA11-BE3C05798B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7413322"/>
              </p:ext>
            </p:extLst>
          </p:nvPr>
        </p:nvGraphicFramePr>
        <p:xfrm>
          <a:off x="87014" y="4336732"/>
          <a:ext cx="5880419" cy="1661160"/>
        </p:xfrm>
        <a:graphic>
          <a:graphicData uri="http://schemas.openxmlformats.org/drawingml/2006/table">
            <a:tbl>
              <a:tblPr/>
              <a:tblGrid>
                <a:gridCol w="533718">
                  <a:extLst>
                    <a:ext uri="{9D8B030D-6E8A-4147-A177-3AD203B41FA5}">
                      <a16:colId xmlns:a16="http://schemas.microsoft.com/office/drawing/2014/main" val="1302111434"/>
                    </a:ext>
                  </a:extLst>
                </a:gridCol>
                <a:gridCol w="567055">
                  <a:extLst>
                    <a:ext uri="{9D8B030D-6E8A-4147-A177-3AD203B41FA5}">
                      <a16:colId xmlns:a16="http://schemas.microsoft.com/office/drawing/2014/main" val="1390125606"/>
                    </a:ext>
                  </a:extLst>
                </a:gridCol>
                <a:gridCol w="1059180">
                  <a:extLst>
                    <a:ext uri="{9D8B030D-6E8A-4147-A177-3AD203B41FA5}">
                      <a16:colId xmlns:a16="http://schemas.microsoft.com/office/drawing/2014/main" val="456781568"/>
                    </a:ext>
                  </a:extLst>
                </a:gridCol>
                <a:gridCol w="1081405">
                  <a:extLst>
                    <a:ext uri="{9D8B030D-6E8A-4147-A177-3AD203B41FA5}">
                      <a16:colId xmlns:a16="http://schemas.microsoft.com/office/drawing/2014/main" val="3247148274"/>
                    </a:ext>
                  </a:extLst>
                </a:gridCol>
                <a:gridCol w="1336993">
                  <a:extLst>
                    <a:ext uri="{9D8B030D-6E8A-4147-A177-3AD203B41FA5}">
                      <a16:colId xmlns:a16="http://schemas.microsoft.com/office/drawing/2014/main" val="1943579185"/>
                    </a:ext>
                  </a:extLst>
                </a:gridCol>
                <a:gridCol w="1302068">
                  <a:extLst>
                    <a:ext uri="{9D8B030D-6E8A-4147-A177-3AD203B41FA5}">
                      <a16:colId xmlns:a16="http://schemas.microsoft.com/office/drawing/2014/main" val="3564144408"/>
                    </a:ext>
                  </a:extLst>
                </a:gridCol>
              </a:tblGrid>
              <a:tr h="0">
                <a:tc gridSpan="6">
                  <a:txBody>
                    <a:bodyPr/>
                    <a:lstStyle/>
                    <a:p>
                      <a:pPr algn="ctr" rtl="0" fontAlgn="base"/>
                      <a:r>
                        <a:rPr lang="it-IT" b="1" i="0" dirty="0">
                          <a:effectLst/>
                        </a:rPr>
                        <a:t>12 </a:t>
                      </a:r>
                      <a:r>
                        <a:rPr lang="it-IT" b="1" i="0" dirty="0" err="1">
                          <a:effectLst/>
                        </a:rPr>
                        <a:t>keV</a:t>
                      </a:r>
                      <a:r>
                        <a:rPr lang="it-IT" b="1" i="0" dirty="0">
                          <a:effectLst/>
                        </a:rPr>
                        <a:t> Case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base"/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base"/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base"/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base"/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base"/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7798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base"/>
                      <a:r>
                        <a:rPr lang="it-IT" sz="1100" b="1" i="0" dirty="0">
                          <a:effectLst/>
                          <a:latin typeface="Calibri" panose="020F0502020204030204" pitchFamily="34" charset="0"/>
                        </a:rPr>
                        <a:t>L (m) </a:t>
                      </a:r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it-IT" sz="1100" b="1" i="0" dirty="0">
                          <a:effectLst/>
                          <a:latin typeface="Calibri" panose="020F0502020204030204" pitchFamily="34" charset="0"/>
                        </a:rPr>
                        <a:t>M </a:t>
                      </a:r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it-IT" sz="1100" b="1" i="0" dirty="0" err="1">
                          <a:effectLst/>
                          <a:latin typeface="Calibri" panose="020F0502020204030204" pitchFamily="34" charset="0"/>
                        </a:rPr>
                        <a:t>Min</a:t>
                      </a:r>
                      <a:r>
                        <a:rPr lang="it-IT" sz="1100" b="1" i="0" dirty="0">
                          <a:effectLst/>
                          <a:latin typeface="Calibri" panose="020F0502020204030204" pitchFamily="34" charset="0"/>
                        </a:rPr>
                        <a:t> Spot (µm) </a:t>
                      </a:r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it-IT" sz="1100" b="1" i="0" dirty="0">
                          <a:effectLst/>
                          <a:latin typeface="Calibri" panose="020F0502020204030204" pitchFamily="34" charset="0"/>
                        </a:rPr>
                        <a:t>Max Spot (µm) </a:t>
                      </a:r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it-IT" sz="1100" b="1" i="0" dirty="0" err="1">
                          <a:effectLst/>
                          <a:latin typeface="Calibri" panose="020F0502020204030204" pitchFamily="34" charset="0"/>
                        </a:rPr>
                        <a:t>Peak</a:t>
                      </a:r>
                      <a:r>
                        <a:rPr lang="it-IT" sz="1100" b="1" i="0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100" b="1" i="0" dirty="0" err="1">
                          <a:effectLst/>
                          <a:latin typeface="Calibri" panose="020F0502020204030204" pitchFamily="34" charset="0"/>
                        </a:rPr>
                        <a:t>Distance</a:t>
                      </a:r>
                      <a:r>
                        <a:rPr lang="it-IT" sz="1100" b="1" i="0" dirty="0">
                          <a:effectLst/>
                          <a:latin typeface="Calibri" panose="020F0502020204030204" pitchFamily="34" charset="0"/>
                        </a:rPr>
                        <a:t> (µm) </a:t>
                      </a:r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it-IT" sz="1100" b="1" i="0" dirty="0">
                          <a:effectLst/>
                          <a:latin typeface="Calibri" panose="020F0502020204030204" pitchFamily="34" charset="0"/>
                        </a:rPr>
                        <a:t>Aperture size (µm) </a:t>
                      </a:r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4453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25 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1 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2 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25.4 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55 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95 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07740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30 </a:t>
                      </a:r>
                      <a:endParaRPr lang="it-IT" b="0" i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0.6 </a:t>
                      </a:r>
                      <a:endParaRPr lang="it-IT" b="0" i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1.4 </a:t>
                      </a:r>
                      <a:endParaRPr lang="it-IT" b="0" i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21.4 </a:t>
                      </a:r>
                      <a:endParaRPr lang="it-IT" b="0" i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45 </a:t>
                      </a:r>
                      <a:endParaRPr lang="it-IT" b="0" i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93 </a:t>
                      </a:r>
                      <a:endParaRPr lang="it-IT" b="0" i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43592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35 </a:t>
                      </a:r>
                      <a:endParaRPr lang="it-IT" b="0" i="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0.4 </a:t>
                      </a:r>
                      <a:endParaRPr lang="it-IT" b="0" i="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0.9 </a:t>
                      </a:r>
                      <a:endParaRPr lang="it-IT" b="0" i="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17.6 </a:t>
                      </a:r>
                      <a:endParaRPr lang="it-IT" b="0" i="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37 </a:t>
                      </a:r>
                      <a:endParaRPr lang="it-IT" b="0" i="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87 </a:t>
                      </a:r>
                      <a:endParaRPr lang="it-IT" b="0" i="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41813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40 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0.25 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0.5 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13.8 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23 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76 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704525"/>
                  </a:ext>
                </a:extLst>
              </a:tr>
            </a:tbl>
          </a:graphicData>
        </a:graphic>
      </p:graphicFrame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84AC1784-B0F0-498A-8218-FEEE2B4511D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0633813"/>
              </p:ext>
            </p:extLst>
          </p:nvPr>
        </p:nvGraphicFramePr>
        <p:xfrm>
          <a:off x="6240016" y="4336732"/>
          <a:ext cx="5880419" cy="1661160"/>
        </p:xfrm>
        <a:graphic>
          <a:graphicData uri="http://schemas.openxmlformats.org/drawingml/2006/table">
            <a:tbl>
              <a:tblPr/>
              <a:tblGrid>
                <a:gridCol w="533718">
                  <a:extLst>
                    <a:ext uri="{9D8B030D-6E8A-4147-A177-3AD203B41FA5}">
                      <a16:colId xmlns:a16="http://schemas.microsoft.com/office/drawing/2014/main" val="1302111434"/>
                    </a:ext>
                  </a:extLst>
                </a:gridCol>
                <a:gridCol w="567055">
                  <a:extLst>
                    <a:ext uri="{9D8B030D-6E8A-4147-A177-3AD203B41FA5}">
                      <a16:colId xmlns:a16="http://schemas.microsoft.com/office/drawing/2014/main" val="1390125606"/>
                    </a:ext>
                  </a:extLst>
                </a:gridCol>
                <a:gridCol w="1059180">
                  <a:extLst>
                    <a:ext uri="{9D8B030D-6E8A-4147-A177-3AD203B41FA5}">
                      <a16:colId xmlns:a16="http://schemas.microsoft.com/office/drawing/2014/main" val="456781568"/>
                    </a:ext>
                  </a:extLst>
                </a:gridCol>
                <a:gridCol w="1081405">
                  <a:extLst>
                    <a:ext uri="{9D8B030D-6E8A-4147-A177-3AD203B41FA5}">
                      <a16:colId xmlns:a16="http://schemas.microsoft.com/office/drawing/2014/main" val="3247148274"/>
                    </a:ext>
                  </a:extLst>
                </a:gridCol>
                <a:gridCol w="1336993">
                  <a:extLst>
                    <a:ext uri="{9D8B030D-6E8A-4147-A177-3AD203B41FA5}">
                      <a16:colId xmlns:a16="http://schemas.microsoft.com/office/drawing/2014/main" val="1943579185"/>
                    </a:ext>
                  </a:extLst>
                </a:gridCol>
                <a:gridCol w="1302068">
                  <a:extLst>
                    <a:ext uri="{9D8B030D-6E8A-4147-A177-3AD203B41FA5}">
                      <a16:colId xmlns:a16="http://schemas.microsoft.com/office/drawing/2014/main" val="3564144408"/>
                    </a:ext>
                  </a:extLst>
                </a:gridCol>
              </a:tblGrid>
              <a:tr h="0">
                <a:tc gridSpan="6">
                  <a:txBody>
                    <a:bodyPr/>
                    <a:lstStyle/>
                    <a:p>
                      <a:pPr algn="ctr" rtl="0" fontAlgn="base"/>
                      <a:r>
                        <a:rPr lang="it-IT" b="1" i="0" dirty="0">
                          <a:effectLst/>
                        </a:rPr>
                        <a:t>16 </a:t>
                      </a:r>
                      <a:r>
                        <a:rPr lang="it-IT" b="1" i="0" dirty="0" err="1">
                          <a:effectLst/>
                        </a:rPr>
                        <a:t>keV</a:t>
                      </a:r>
                      <a:r>
                        <a:rPr lang="it-IT" b="1" i="0" dirty="0">
                          <a:effectLst/>
                        </a:rPr>
                        <a:t> Case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base"/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base"/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base"/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base"/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base"/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7798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base"/>
                      <a:r>
                        <a:rPr lang="it-IT" sz="1100" b="1" i="0" dirty="0">
                          <a:effectLst/>
                          <a:latin typeface="Calibri" panose="020F0502020204030204" pitchFamily="34" charset="0"/>
                        </a:rPr>
                        <a:t>L (m) </a:t>
                      </a:r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it-IT" sz="1100" b="1" i="0" dirty="0">
                          <a:effectLst/>
                          <a:latin typeface="Calibri" panose="020F0502020204030204" pitchFamily="34" charset="0"/>
                        </a:rPr>
                        <a:t>M </a:t>
                      </a:r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it-IT" sz="1100" b="1" i="0" dirty="0" err="1">
                          <a:effectLst/>
                          <a:latin typeface="Calibri" panose="020F0502020204030204" pitchFamily="34" charset="0"/>
                        </a:rPr>
                        <a:t>Min</a:t>
                      </a:r>
                      <a:r>
                        <a:rPr lang="it-IT" sz="1100" b="1" i="0" dirty="0">
                          <a:effectLst/>
                          <a:latin typeface="Calibri" panose="020F0502020204030204" pitchFamily="34" charset="0"/>
                        </a:rPr>
                        <a:t> Spot (µm) </a:t>
                      </a:r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it-IT" sz="1100" b="1" i="0" dirty="0">
                          <a:effectLst/>
                          <a:latin typeface="Calibri" panose="020F0502020204030204" pitchFamily="34" charset="0"/>
                        </a:rPr>
                        <a:t>Max Spot (µm) </a:t>
                      </a:r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it-IT" sz="1100" b="1" i="0" dirty="0" err="1">
                          <a:effectLst/>
                          <a:latin typeface="Calibri" panose="020F0502020204030204" pitchFamily="34" charset="0"/>
                        </a:rPr>
                        <a:t>Peak</a:t>
                      </a:r>
                      <a:r>
                        <a:rPr lang="it-IT" sz="1100" b="1" i="0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100" b="1" i="0" dirty="0" err="1">
                          <a:effectLst/>
                          <a:latin typeface="Calibri" panose="020F0502020204030204" pitchFamily="34" charset="0"/>
                        </a:rPr>
                        <a:t>Distance</a:t>
                      </a:r>
                      <a:r>
                        <a:rPr lang="it-IT" sz="1100" b="1" i="0" dirty="0">
                          <a:effectLst/>
                          <a:latin typeface="Calibri" panose="020F0502020204030204" pitchFamily="34" charset="0"/>
                        </a:rPr>
                        <a:t> (µm) </a:t>
                      </a:r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it-IT" sz="1100" b="1" i="0" dirty="0">
                          <a:effectLst/>
                          <a:latin typeface="Calibri" panose="020F0502020204030204" pitchFamily="34" charset="0"/>
                        </a:rPr>
                        <a:t>Aperture size (µm) </a:t>
                      </a:r>
                      <a:endParaRPr lang="it-IT" b="1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4453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25 </a:t>
                      </a:r>
                      <a:endParaRPr lang="it-IT" b="0" i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1 </a:t>
                      </a:r>
                      <a:endParaRPr lang="it-IT" b="0" i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1.5 </a:t>
                      </a:r>
                      <a:endParaRPr lang="it-IT" b="0" i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22.6 </a:t>
                      </a:r>
                      <a:endParaRPr lang="it-IT" b="0" i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48 </a:t>
                      </a:r>
                      <a:endParaRPr lang="it-IT" b="0" i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82 </a:t>
                      </a:r>
                      <a:endParaRPr lang="it-IT" b="0" i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07740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30 </a:t>
                      </a:r>
                      <a:endParaRPr lang="it-IT" b="0" i="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0.6 </a:t>
                      </a:r>
                      <a:endParaRPr lang="it-IT" b="0" i="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1 </a:t>
                      </a:r>
                      <a:endParaRPr lang="it-IT" b="0" i="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18.9 </a:t>
                      </a:r>
                      <a:endParaRPr lang="it-IT" b="0" i="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40 </a:t>
                      </a:r>
                      <a:endParaRPr lang="it-IT" b="0" i="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81 </a:t>
                      </a:r>
                      <a:endParaRPr lang="it-IT" b="0" i="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43592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35 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0.4 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0.7 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15.4 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32 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75 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41813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40 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0.25 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0.4 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12 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22 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it-IT" sz="1100" b="0" i="0" dirty="0">
                          <a:effectLst/>
                          <a:latin typeface="Calibri" panose="020F0502020204030204" pitchFamily="34" charset="0"/>
                        </a:rPr>
                        <a:t>66 </a:t>
                      </a:r>
                      <a:endParaRPr lang="it-IT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704525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117A40CC-6763-460D-91D8-0C5715856314}"/>
              </a:ext>
            </a:extLst>
          </p:cNvPr>
          <p:cNvSpPr txBox="1"/>
          <p:nvPr/>
        </p:nvSpPr>
        <p:spPr>
          <a:xfrm>
            <a:off x="6301285" y="2523491"/>
            <a:ext cx="5843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L=30; M=0.6; E=16 keV: </a:t>
            </a:r>
          </a:p>
          <a:p>
            <a:r>
              <a:rPr lang="en-US" dirty="0">
                <a:solidFill>
                  <a:srgbClr val="FF0000"/>
                </a:solidFill>
              </a:rPr>
              <a:t>	min=1, max=18.9, peak distance=40, A=81 </a:t>
            </a:r>
            <a:r>
              <a:rPr lang="it-IT" dirty="0">
                <a:solidFill>
                  <a:srgbClr val="FF0000"/>
                </a:solidFill>
              </a:rPr>
              <a:t>µm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 </a:t>
            </a:r>
            <a:endParaRPr lang="de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C1E77E-6B4B-4D58-8BA4-F948FA366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Elettra 2.0 Workshop on Optical Diagnostics for Low-Emittance Storage Rings | Emittance Diagnostics at PETRA IV | Marco Marongiu, 2022.03.24</a:t>
            </a:r>
          </a:p>
        </p:txBody>
      </p:sp>
    </p:spTree>
    <p:extLst>
      <p:ext uri="{BB962C8B-B14F-4D97-AF65-F5344CB8AC3E}">
        <p14:creationId xmlns:p14="http://schemas.microsoft.com/office/powerpoint/2010/main" val="41178650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1D2F7-B284-4F4F-B0D4-1D0D3B9EC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159221"/>
            <a:ext cx="10515600" cy="1325563"/>
          </a:xfrm>
        </p:spPr>
        <p:txBody>
          <a:bodyPr/>
          <a:lstStyle/>
          <a:p>
            <a:r>
              <a:rPr lang="en-US" dirty="0"/>
              <a:t>XPC: D=50m</a:t>
            </a:r>
            <a:endParaRPr lang="de-DE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46EF9942-AF8F-4631-966C-DBC851D15F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60897" y="1246435"/>
            <a:ext cx="3963695" cy="2902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F778646-BC8B-4EA9-919D-43AFAA8CE98F}"/>
              </a:ext>
            </a:extLst>
          </p:cNvPr>
          <p:cNvSpPr txBox="1"/>
          <p:nvPr/>
        </p:nvSpPr>
        <p:spPr>
          <a:xfrm>
            <a:off x="476121" y="2513780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L=10 m; R=40m; E=16 keV </a:t>
            </a:r>
            <a:r>
              <a:rPr lang="en-US" b="1" dirty="0">
                <a:sym typeface="Wingdings" panose="05000000000000000000" pitchFamily="2" charset="2"/>
              </a:rPr>
              <a:t> </a:t>
            </a:r>
            <a:r>
              <a:rPr lang="en-US" b="1" dirty="0"/>
              <a:t>A=24µm; PSF=11µm</a:t>
            </a:r>
            <a:endParaRPr lang="de-DE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C18E98-0EA5-4C34-98C2-A3E419426095}"/>
              </a:ext>
            </a:extLst>
          </p:cNvPr>
          <p:cNvSpPr txBox="1"/>
          <p:nvPr/>
        </p:nvSpPr>
        <p:spPr>
          <a:xfrm>
            <a:off x="476120" y="1471756"/>
            <a:ext cx="5616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L=25 m; R=25m; E=16 keV </a:t>
            </a:r>
            <a:r>
              <a:rPr lang="en-US" b="1" dirty="0">
                <a:sym typeface="Wingdings" panose="05000000000000000000" pitchFamily="2" charset="2"/>
              </a:rPr>
              <a:t> </a:t>
            </a:r>
            <a:r>
              <a:rPr lang="en-US" b="1" dirty="0"/>
              <a:t>A=30µm; PSF=24µm</a:t>
            </a:r>
            <a:endParaRPr lang="de-DE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D27408-C42E-4C39-AE47-FCC6B737AECE}"/>
              </a:ext>
            </a:extLst>
          </p:cNvPr>
          <p:cNvSpPr txBox="1"/>
          <p:nvPr/>
        </p:nvSpPr>
        <p:spPr>
          <a:xfrm>
            <a:off x="623392" y="4181830"/>
            <a:ext cx="64087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Higher photon energies and higher magnifications means better resolution.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But the aperture becomes small and too difficult to manufacture.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670C38-BE3E-478C-805A-88B638939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Elettra 2.0 Workshop on Optical Diagnostics for Low-Emittance Storage Rings | Emittance Diagnostics at PETRA IV | Marco Marongiu, 2022.03.24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F42A45A-7E54-4C6B-A4D5-2DF72A9289DC}"/>
              </a:ext>
            </a:extLst>
          </p:cNvPr>
          <p:cNvCxnSpPr>
            <a:cxnSpLocks/>
            <a:stCxn id="3" idx="3"/>
            <a:endCxn id="1028" idx="1"/>
          </p:cNvCxnSpPr>
          <p:nvPr/>
        </p:nvCxnSpPr>
        <p:spPr>
          <a:xfrm flipV="1">
            <a:off x="6236761" y="2697758"/>
            <a:ext cx="1224136" cy="6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0867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27FAF-6405-4ADE-A1D3-7CB307CF9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Pinhole Manufacturing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303989-AA93-4E4E-9D0C-C9997E7CE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Elettra 2.0 Workshop on Optical Diagnostics for Low-Emittance Storage Rings | Emittance Diagnostics at PETRA IV | Marco Marongiu, 2022.03.24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31BC0975-10FB-4E14-9499-F64B8820CF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96" y="404664"/>
            <a:ext cx="3962072" cy="2901456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5BA9CAD-022C-47CE-A07E-FD3B1D7A9972}"/>
              </a:ext>
            </a:extLst>
          </p:cNvPr>
          <p:cNvSpPr txBox="1"/>
          <p:nvPr/>
        </p:nvSpPr>
        <p:spPr>
          <a:xfrm>
            <a:off x="263352" y="1340768"/>
            <a:ext cx="5256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High aspect ratio</a:t>
            </a:r>
            <a:r>
              <a:rPr lang="en-US" sz="1600" dirty="0"/>
              <a:t> (thickness &gt; 1mm; aperture~25µm):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LIGA techniques (DIAMOND)</a:t>
            </a:r>
            <a:r>
              <a:rPr lang="en-US" sz="1600" dirty="0">
                <a:sym typeface="Wingdings" panose="05000000000000000000" pitchFamily="2" charset="2"/>
              </a:rPr>
              <a:t> thickness~200nm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Laser Drilling  </a:t>
            </a:r>
            <a:r>
              <a:rPr lang="en-US" sz="1600" b="1" dirty="0">
                <a:sym typeface="Wingdings" panose="05000000000000000000" pitchFamily="2" charset="2"/>
              </a:rPr>
              <a:t>Prototype testing foreseen</a:t>
            </a:r>
            <a:endParaRPr lang="de-DE" sz="1600" b="1" dirty="0" err="1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BE2363-19B7-48A8-ABD3-8630AFA47D92}"/>
              </a:ext>
            </a:extLst>
          </p:cNvPr>
          <p:cNvSpPr txBox="1"/>
          <p:nvPr/>
        </p:nvSpPr>
        <p:spPr>
          <a:xfrm>
            <a:off x="265829" y="2939810"/>
            <a:ext cx="51125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Different Material to be tested</a:t>
            </a:r>
            <a:r>
              <a:rPr lang="en-US" sz="16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Tungsten (i.e. PETRA III)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Tungsten Carbide (i.e. ESRF)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Gold (DIAMOND)</a:t>
            </a:r>
            <a:endParaRPr lang="de-DE" sz="1600" dirty="0" err="1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02C1A38-E3F4-40EF-B17C-E9321FE4ABD2}"/>
              </a:ext>
            </a:extLst>
          </p:cNvPr>
          <p:cNvSpPr txBox="1"/>
          <p:nvPr/>
        </p:nvSpPr>
        <p:spPr>
          <a:xfrm>
            <a:off x="407988" y="4797152"/>
            <a:ext cx="56880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Experimental PSF evaluation </a:t>
            </a:r>
            <a:r>
              <a:rPr lang="en-US" sz="1600" dirty="0"/>
              <a:t>(i.e. in </a:t>
            </a:r>
            <a:r>
              <a:rPr lang="en-US" sz="1600" dirty="0" err="1"/>
              <a:t>Touschek</a:t>
            </a:r>
            <a:r>
              <a:rPr lang="en-US" sz="1600" dirty="0"/>
              <a:t> dominated beams the vertical size is proportional to the beam lifetime) </a:t>
            </a:r>
          </a:p>
          <a:p>
            <a:endParaRPr lang="de-DE" sz="1600" dirty="0" err="1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7F4C062-283D-49D0-9B75-634AF713CD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96" y="3356992"/>
            <a:ext cx="3962072" cy="290145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C0915E1-7CB8-4A1D-8AFE-292AC8B175B8}"/>
              </a:ext>
            </a:extLst>
          </p:cNvPr>
          <p:cNvSpPr txBox="1"/>
          <p:nvPr/>
        </p:nvSpPr>
        <p:spPr>
          <a:xfrm>
            <a:off x="7824192" y="6163321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Condition </a:t>
            </a:r>
            <a:r>
              <a:rPr lang="fr-FR" sz="1400" dirty="0" err="1"/>
              <a:t>Number</a:t>
            </a:r>
            <a:r>
              <a:rPr lang="fr-FR" sz="1400" dirty="0"/>
              <a:t> (h</a:t>
            </a:r>
            <a:r>
              <a:rPr lang="fr-FR" sz="1400" baseline="30000" dirty="0"/>
              <a:t>-1</a:t>
            </a:r>
            <a:r>
              <a:rPr lang="fr-FR" sz="1400" dirty="0"/>
              <a:t> mA</a:t>
            </a:r>
            <a:r>
              <a:rPr lang="fr-FR" sz="1400" baseline="30000" dirty="0"/>
              <a:t>-1</a:t>
            </a:r>
            <a:r>
              <a:rPr lang="fr-FR" sz="1400" dirty="0"/>
              <a:t>)</a:t>
            </a:r>
            <a:endParaRPr lang="de-DE" sz="1400" dirty="0" err="1"/>
          </a:p>
        </p:txBody>
      </p:sp>
    </p:spTree>
    <p:extLst>
      <p:ext uri="{BB962C8B-B14F-4D97-AF65-F5344CB8AC3E}">
        <p14:creationId xmlns:p14="http://schemas.microsoft.com/office/powerpoint/2010/main" val="29997707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776244" cy="2454374"/>
          </a:xfrm>
        </p:spPr>
        <p:txBody>
          <a:bodyPr/>
          <a:lstStyle/>
          <a:p>
            <a:r>
              <a:rPr lang="en-US" dirty="0"/>
              <a:t>XFD for high resolution measurement and XPC for high dynamic range</a:t>
            </a:r>
          </a:p>
          <a:p>
            <a:r>
              <a:rPr lang="en-US" dirty="0"/>
              <a:t>Overall length of ~50 m </a:t>
            </a:r>
            <a:r>
              <a:rPr lang="en-US" dirty="0">
                <a:sym typeface="Wingdings" panose="05000000000000000000" pitchFamily="2" charset="2"/>
              </a:rPr>
              <a:t> Screen outside the accelerator tunnel</a:t>
            </a:r>
          </a:p>
          <a:p>
            <a:r>
              <a:rPr lang="en-US" dirty="0"/>
              <a:t>Bending magnets and 3PW are under consideration as radiation source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6"/>
          </p:nvPr>
        </p:nvSpPr>
        <p:spPr>
          <a:xfrm>
            <a:off x="371984" y="2988407"/>
            <a:ext cx="7848252" cy="2454374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Future Developments</a:t>
            </a:r>
          </a:p>
          <a:p>
            <a:pPr marL="0" indent="0">
              <a:buNone/>
            </a:pPr>
            <a:r>
              <a:rPr lang="en-US" dirty="0"/>
              <a:t>Pinhole characterization:</a:t>
            </a:r>
          </a:p>
          <a:p>
            <a:pPr lvl="1"/>
            <a:r>
              <a:rPr lang="en-US" dirty="0"/>
              <a:t>Quality of the pinhole (aspect ratio, materials, manufacturing techniques)</a:t>
            </a:r>
          </a:p>
          <a:p>
            <a:pPr lvl="1"/>
            <a:r>
              <a:rPr lang="en-US" dirty="0"/>
              <a:t>Experimental PSF evaluation:</a:t>
            </a:r>
          </a:p>
          <a:p>
            <a:pPr lvl="2"/>
            <a:r>
              <a:rPr lang="en-US" dirty="0"/>
              <a:t>Further test at PETRA III</a:t>
            </a:r>
          </a:p>
          <a:p>
            <a:pPr marL="95250" indent="0">
              <a:buNone/>
            </a:pPr>
            <a:r>
              <a:rPr lang="en-US" dirty="0"/>
              <a:t>XFD beam test</a:t>
            </a:r>
          </a:p>
          <a:p>
            <a:pPr marL="95250" indent="0">
              <a:buNone/>
            </a:pPr>
            <a:r>
              <a:rPr lang="en-US" dirty="0"/>
              <a:t>Optical Interferometer</a:t>
            </a:r>
          </a:p>
          <a:p>
            <a:pPr marL="95250" indent="0">
              <a:buNone/>
            </a:pPr>
            <a:r>
              <a:rPr lang="en-US" dirty="0"/>
              <a:t>Streak Camera for longitudinal measurements</a:t>
            </a:r>
          </a:p>
          <a:p>
            <a:pPr marL="95250" indent="0">
              <a:buNone/>
            </a:pP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Elettra 2.0 Workshop on Optical Diagnostics for Low-Emittance Storage Rings | Emittance Diagnostics at PETRA IV | Marco Marongiu, 2022.03.24</a:t>
            </a:r>
          </a:p>
        </p:txBody>
      </p:sp>
    </p:spTree>
    <p:extLst>
      <p:ext uri="{BB962C8B-B14F-4D97-AF65-F5344CB8AC3E}">
        <p14:creationId xmlns:p14="http://schemas.microsoft.com/office/powerpoint/2010/main" val="2523194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8" name="Textplatzhalter 7"/>
          <p:cNvSpPr>
            <a:spLocks noGrp="1"/>
          </p:cNvSpPr>
          <p:nvPr>
            <p:ph idx="1"/>
          </p:nvPr>
        </p:nvSpPr>
        <p:spPr>
          <a:xfrm>
            <a:off x="335360" y="1052736"/>
            <a:ext cx="5616575" cy="5010249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en-US" b="1" dirty="0"/>
              <a:t>01	PETRA IV Project</a:t>
            </a:r>
          </a:p>
          <a:p>
            <a:pPr>
              <a:spcAft>
                <a:spcPts val="0"/>
              </a:spcAft>
            </a:pPr>
            <a:r>
              <a:rPr lang="en-US" dirty="0"/>
              <a:t>Main Characteristics</a:t>
            </a:r>
          </a:p>
          <a:p>
            <a:pPr>
              <a:spcAft>
                <a:spcPts val="0"/>
              </a:spcAft>
            </a:pPr>
            <a:endParaRPr lang="en-US" dirty="0"/>
          </a:p>
          <a:p>
            <a:pPr marL="0" indent="0">
              <a:spcAft>
                <a:spcPts val="0"/>
              </a:spcAft>
              <a:buNone/>
            </a:pPr>
            <a:r>
              <a:rPr lang="en-US" b="1" dirty="0"/>
              <a:t>02	Emittance Diagnostics</a:t>
            </a:r>
          </a:p>
          <a:p>
            <a:pPr>
              <a:spcAft>
                <a:spcPts val="0"/>
              </a:spcAft>
            </a:pPr>
            <a:r>
              <a:rPr lang="en-US" dirty="0"/>
              <a:t>Requirements</a:t>
            </a:r>
          </a:p>
          <a:p>
            <a:pPr>
              <a:spcAft>
                <a:spcPts val="0"/>
              </a:spcAft>
            </a:pPr>
            <a:r>
              <a:rPr lang="en-US" dirty="0"/>
              <a:t>Beam Parameters</a:t>
            </a:r>
          </a:p>
          <a:p>
            <a:pPr>
              <a:spcAft>
                <a:spcPts val="0"/>
              </a:spcAft>
            </a:pPr>
            <a:r>
              <a:rPr lang="en-US" dirty="0"/>
              <a:t>Radiation Sources</a:t>
            </a:r>
            <a:br>
              <a:rPr lang="en-US" dirty="0"/>
            </a:br>
            <a:endParaRPr lang="en-US" dirty="0"/>
          </a:p>
          <a:p>
            <a:pPr marL="0" indent="0">
              <a:spcAft>
                <a:spcPts val="0"/>
              </a:spcAft>
              <a:buNone/>
            </a:pPr>
            <a:r>
              <a:rPr lang="en-US" b="1" dirty="0"/>
              <a:t>03	Measurement Techniques</a:t>
            </a:r>
          </a:p>
          <a:p>
            <a:pPr>
              <a:spcAft>
                <a:spcPts val="0"/>
              </a:spcAft>
            </a:pPr>
            <a:r>
              <a:rPr lang="en-US" dirty="0"/>
              <a:t>Pinhole Camera (XPC)</a:t>
            </a:r>
          </a:p>
          <a:p>
            <a:pPr>
              <a:spcAft>
                <a:spcPts val="0"/>
              </a:spcAft>
            </a:pPr>
            <a:r>
              <a:rPr lang="en-US" dirty="0"/>
              <a:t>Fresnel Diffractometry (XFD)</a:t>
            </a:r>
            <a:br>
              <a:rPr lang="en-US" dirty="0"/>
            </a:br>
            <a:endParaRPr lang="en-US" dirty="0"/>
          </a:p>
          <a:p>
            <a:pPr marL="0" indent="0">
              <a:spcAft>
                <a:spcPts val="0"/>
              </a:spcAft>
              <a:buNone/>
            </a:pPr>
            <a:r>
              <a:rPr lang="en-US" b="1" dirty="0"/>
              <a:t>04	Conclusion and Future Developments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Elettra 2.0 Workshop on Optical Diagnostics for Low-Emittance Storage Rings | Emittance Diagnostics at PETRA IV | Marco Marongiu, 2022.03.24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9186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68001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0AD6CCA-2661-4C25-9614-623803F9256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Marco </a:t>
            </a:r>
            <a:r>
              <a:rPr lang="de-DE" dirty="0" err="1"/>
              <a:t>Marongiu</a:t>
            </a:r>
            <a:endParaRPr lang="de-DE" dirty="0"/>
          </a:p>
          <a:p>
            <a:r>
              <a:rPr lang="de-DE" dirty="0"/>
              <a:t>MDI</a:t>
            </a:r>
          </a:p>
          <a:p>
            <a:r>
              <a:rPr lang="de-DE" dirty="0"/>
              <a:t>marco.marongiu@desy.de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0633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4052B-D33D-4FAD-A895-E37A865A1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PETRA IV Project</a:t>
            </a:r>
            <a:endParaRPr lang="de-D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DA0D91-47AB-4265-B2BA-18744F444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Elettra 2.0 Workshop on Optical Diagnostics for Low-Emittance Storage Rings | Emittance Diagnostics at PETRA IV | Marco Marongiu, 2022.03.24</a:t>
            </a:r>
            <a:endParaRPr lang="en-US" noProof="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6328A2-F5F9-47EB-9508-1D6006CEC3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6427"/>
            <a:ext cx="11592668" cy="5010249"/>
          </a:xfrm>
        </p:spPr>
        <p:txBody>
          <a:bodyPr/>
          <a:lstStyle/>
          <a:p>
            <a:pPr algn="just"/>
            <a:r>
              <a:rPr lang="en-GB" dirty="0"/>
              <a:t>The PETRA IV project will be the successor of PETRA III, the 6 GeV synchrotron radiation facility in Hamburg.</a:t>
            </a:r>
          </a:p>
          <a:p>
            <a:pPr algn="just"/>
            <a:r>
              <a:rPr lang="en-GB" dirty="0"/>
              <a:t>It will be a Diffraction Limited Light Source with an emittance of 20/4 pm rad, instead of the 1300/10 pm rad currently obtained in PETRA III.</a:t>
            </a:r>
          </a:p>
          <a:p>
            <a:pPr algn="just"/>
            <a:r>
              <a:rPr lang="en-GB" dirty="0"/>
              <a:t>The new machine will operate at the same beam energy (6 GeV) of PETRA III with an intensity of 200 mA (twice the value of PETRA III).</a:t>
            </a:r>
          </a:p>
          <a:p>
            <a:pPr algn="just"/>
            <a:r>
              <a:rPr lang="en-GB" dirty="0"/>
              <a:t>The machine will be installed in the same tunnel of the current operating one, but a new experimental hall will be build increasing the number of available beamlines.</a:t>
            </a:r>
          </a:p>
          <a:p>
            <a:endParaRPr lang="de-DE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9E6C0C2-426D-4288-9DF7-84E8B3CF07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654"/>
          <a:stretch/>
        </p:blipFill>
        <p:spPr>
          <a:xfrm>
            <a:off x="623392" y="4077072"/>
            <a:ext cx="5246736" cy="2160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625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4052B-D33D-4FAD-A895-E37A865A1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PETRA IV Project</a:t>
            </a:r>
            <a:endParaRPr lang="de-DE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DD012C9-3CB4-4975-B3D9-A8C513A78A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064" y="3007007"/>
            <a:ext cx="3839437" cy="3491730"/>
          </a:xfr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DA0D91-47AB-4265-B2BA-18744F444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Elettra 2.0 Workshop on Optical Diagnostics for Low-Emittance Storage Rings | Emittance Diagnostics at PETRA IV | Marco Marongiu, 2022.03.24</a:t>
            </a:r>
            <a:endParaRPr lang="en-US" noProof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55B7EC0-C01F-44B2-BB48-D10CF51D10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344" y="1196752"/>
            <a:ext cx="5731643" cy="36929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16B513A-63C5-481F-AFDA-81A6DE271F7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7654"/>
          <a:stretch/>
        </p:blipFill>
        <p:spPr>
          <a:xfrm>
            <a:off x="6245342" y="753688"/>
            <a:ext cx="5246736" cy="2160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738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Emittance Diagnostics Requirements</a:t>
            </a:r>
          </a:p>
        </p:txBody>
      </p:sp>
      <p:sp>
        <p:nvSpPr>
          <p:cNvPr id="8" name="Textplatzhalter 7"/>
          <p:cNvSpPr>
            <a:spLocks noGrp="1"/>
          </p:cNvSpPr>
          <p:nvPr>
            <p:ph idx="1"/>
          </p:nvPr>
        </p:nvSpPr>
        <p:spPr>
          <a:xfrm>
            <a:off x="407988" y="1406427"/>
            <a:ext cx="9720460" cy="5010249"/>
          </a:xfrm>
        </p:spPr>
        <p:txBody>
          <a:bodyPr/>
          <a:lstStyle/>
          <a:p>
            <a:r>
              <a:rPr lang="en-US" dirty="0"/>
              <a:t>Two X-Ray beamlines for measuring emittance and energy spread:</a:t>
            </a:r>
          </a:p>
          <a:p>
            <a:pPr lvl="1"/>
            <a:r>
              <a:rPr lang="en-US" dirty="0"/>
              <a:t>Low Dispersion contribution</a:t>
            </a:r>
          </a:p>
          <a:p>
            <a:pPr lvl="1"/>
            <a:r>
              <a:rPr lang="en-US" dirty="0"/>
              <a:t>High Dispersion contribution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Emittance Resolution of 0.5 pm  Beam size resolution of 100 nm</a:t>
            </a:r>
            <a:endParaRPr lang="en-US" dirty="0"/>
          </a:p>
          <a:p>
            <a:endParaRPr lang="en-US" dirty="0"/>
          </a:p>
          <a:p>
            <a:r>
              <a:rPr lang="en-US" dirty="0"/>
              <a:t>High Dynamic Range:</a:t>
            </a:r>
          </a:p>
          <a:p>
            <a:pPr lvl="1"/>
            <a:r>
              <a:rPr lang="en-US" dirty="0"/>
              <a:t>A measurement for beam size in the range1-18 µm (i.e. Fresnel Diffractometry: </a:t>
            </a:r>
            <a:r>
              <a:rPr lang="en-US" b="1" dirty="0"/>
              <a:t>XFD</a:t>
            </a:r>
            <a:r>
              <a:rPr lang="en-US" dirty="0"/>
              <a:t>) </a:t>
            </a:r>
          </a:p>
          <a:p>
            <a:pPr lvl="1"/>
            <a:r>
              <a:rPr lang="en-US" dirty="0"/>
              <a:t>A</a:t>
            </a:r>
            <a:r>
              <a:rPr lang="en-US" b="1" dirty="0"/>
              <a:t> </a:t>
            </a:r>
            <a:r>
              <a:rPr lang="en-US" dirty="0"/>
              <a:t>measurement for beam size above 15 µm (i.e. Pinhole Camera: </a:t>
            </a:r>
            <a:r>
              <a:rPr lang="en-US" b="1" dirty="0"/>
              <a:t>XPC</a:t>
            </a:r>
            <a:r>
              <a:rPr lang="en-US" dirty="0"/>
              <a:t>) </a:t>
            </a:r>
          </a:p>
          <a:p>
            <a:endParaRPr lang="en-US" b="1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Screen outside the accelerator tunnel  Beamline length around 45-50 m</a:t>
            </a:r>
            <a:endParaRPr lang="en-US" dirty="0"/>
          </a:p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Elettra 2.0 Workshop on Optical Diagnostics for Low-Emittance Storage Rings | Emittance Diagnostics at PETRA IV | Marco Marongiu, 2022.03.24</a:t>
            </a:r>
          </a:p>
        </p:txBody>
      </p:sp>
    </p:spTree>
    <p:extLst>
      <p:ext uri="{BB962C8B-B14F-4D97-AF65-F5344CB8AC3E}">
        <p14:creationId xmlns:p14="http://schemas.microsoft.com/office/powerpoint/2010/main" val="1227931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E9E16-136E-4FDB-B674-9F692183E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Parameters</a:t>
            </a:r>
            <a:endParaRPr lang="de-DE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1D0DDE5-8171-409E-B5F8-6E59F015267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1233606"/>
              </p:ext>
            </p:extLst>
          </p:nvPr>
        </p:nvGraphicFramePr>
        <p:xfrm>
          <a:off x="2419680" y="4417077"/>
          <a:ext cx="1257368" cy="8008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5492">
                  <a:extLst>
                    <a:ext uri="{9D8B030D-6E8A-4147-A177-3AD203B41FA5}">
                      <a16:colId xmlns:a16="http://schemas.microsoft.com/office/drawing/2014/main" val="1300067927"/>
                    </a:ext>
                  </a:extLst>
                </a:gridCol>
                <a:gridCol w="513544">
                  <a:extLst>
                    <a:ext uri="{9D8B030D-6E8A-4147-A177-3AD203B41FA5}">
                      <a16:colId xmlns:a16="http://schemas.microsoft.com/office/drawing/2014/main" val="2339898506"/>
                    </a:ext>
                  </a:extLst>
                </a:gridCol>
                <a:gridCol w="448332">
                  <a:extLst>
                    <a:ext uri="{9D8B030D-6E8A-4147-A177-3AD203B41FA5}">
                      <a16:colId xmlns:a16="http://schemas.microsoft.com/office/drawing/2014/main" val="3225219627"/>
                    </a:ext>
                  </a:extLst>
                </a:gridCol>
              </a:tblGrid>
              <a:tr h="2819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</a:t>
                      </a:r>
                      <a:endParaRPr lang="de-DE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 [m]</a:t>
                      </a:r>
                      <a:endParaRPr lang="de-DE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 [T]</a:t>
                      </a:r>
                      <a:endParaRPr lang="de-DE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8683640"/>
                  </a:ext>
                </a:extLst>
              </a:tr>
              <a:tr h="281905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u="none" strike="noStrike" dirty="0">
                          <a:effectLst/>
                          <a:highlight>
                            <a:srgbClr val="FF0000"/>
                          </a:highlight>
                        </a:rPr>
                        <a:t>DL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u="none" strike="noStrike" dirty="0">
                          <a:effectLst/>
                        </a:rPr>
                        <a:t>0.303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00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u="none" strike="noStrike" dirty="0">
                          <a:effectLst/>
                        </a:rPr>
                        <a:t>0.28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00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95269572"/>
                  </a:ext>
                </a:extLst>
              </a:tr>
              <a:tr h="237019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DQ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00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0.19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2840620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EA18DB62-F526-4B86-ACC8-53C355B69A08}"/>
              </a:ext>
            </a:extLst>
          </p:cNvPr>
          <p:cNvSpPr txBox="1"/>
          <p:nvPr/>
        </p:nvSpPr>
        <p:spPr>
          <a:xfrm>
            <a:off x="191344" y="4331293"/>
            <a:ext cx="19922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Emit_x</a:t>
            </a:r>
            <a:r>
              <a:rPr lang="en-US" b="1" dirty="0"/>
              <a:t>=20pm; </a:t>
            </a:r>
            <a:r>
              <a:rPr lang="en-US" b="1" dirty="0" err="1"/>
              <a:t>Emit_y</a:t>
            </a:r>
            <a:r>
              <a:rPr lang="en-US" b="1" dirty="0"/>
              <a:t>=4pm; </a:t>
            </a:r>
          </a:p>
          <a:p>
            <a:r>
              <a:rPr lang="en-US" b="1" dirty="0" err="1"/>
              <a:t>E_spread</a:t>
            </a:r>
            <a:r>
              <a:rPr lang="en-US" b="1" dirty="0"/>
              <a:t>=1e-3</a:t>
            </a:r>
            <a:endParaRPr lang="de-DE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54ECE09-4297-4FB4-93C2-2C56095C28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681675"/>
              </p:ext>
            </p:extLst>
          </p:nvPr>
        </p:nvGraphicFramePr>
        <p:xfrm>
          <a:off x="4223792" y="4422453"/>
          <a:ext cx="6035919" cy="8321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563">
                  <a:extLst>
                    <a:ext uri="{9D8B030D-6E8A-4147-A177-3AD203B41FA5}">
                      <a16:colId xmlns:a16="http://schemas.microsoft.com/office/drawing/2014/main" val="2354512378"/>
                    </a:ext>
                  </a:extLst>
                </a:gridCol>
                <a:gridCol w="611464">
                  <a:extLst>
                    <a:ext uri="{9D8B030D-6E8A-4147-A177-3AD203B41FA5}">
                      <a16:colId xmlns:a16="http://schemas.microsoft.com/office/drawing/2014/main" val="1649001376"/>
                    </a:ext>
                  </a:extLst>
                </a:gridCol>
                <a:gridCol w="611464">
                  <a:extLst>
                    <a:ext uri="{9D8B030D-6E8A-4147-A177-3AD203B41FA5}">
                      <a16:colId xmlns:a16="http://schemas.microsoft.com/office/drawing/2014/main" val="2387609642"/>
                    </a:ext>
                  </a:extLst>
                </a:gridCol>
                <a:gridCol w="611464">
                  <a:extLst>
                    <a:ext uri="{9D8B030D-6E8A-4147-A177-3AD203B41FA5}">
                      <a16:colId xmlns:a16="http://schemas.microsoft.com/office/drawing/2014/main" val="1897957527"/>
                    </a:ext>
                  </a:extLst>
                </a:gridCol>
                <a:gridCol w="611464">
                  <a:extLst>
                    <a:ext uri="{9D8B030D-6E8A-4147-A177-3AD203B41FA5}">
                      <a16:colId xmlns:a16="http://schemas.microsoft.com/office/drawing/2014/main" val="1767749808"/>
                    </a:ext>
                  </a:extLst>
                </a:gridCol>
                <a:gridCol w="802547">
                  <a:extLst>
                    <a:ext uri="{9D8B030D-6E8A-4147-A177-3AD203B41FA5}">
                      <a16:colId xmlns:a16="http://schemas.microsoft.com/office/drawing/2014/main" val="1306408386"/>
                    </a:ext>
                  </a:extLst>
                </a:gridCol>
                <a:gridCol w="802547">
                  <a:extLst>
                    <a:ext uri="{9D8B030D-6E8A-4147-A177-3AD203B41FA5}">
                      <a16:colId xmlns:a16="http://schemas.microsoft.com/office/drawing/2014/main" val="2886920464"/>
                    </a:ext>
                  </a:extLst>
                </a:gridCol>
                <a:gridCol w="1748406">
                  <a:extLst>
                    <a:ext uri="{9D8B030D-6E8A-4147-A177-3AD203B41FA5}">
                      <a16:colId xmlns:a16="http://schemas.microsoft.com/office/drawing/2014/main" val="236358421"/>
                    </a:ext>
                  </a:extLst>
                </a:gridCol>
              </a:tblGrid>
              <a:tr h="224913">
                <a:tc>
                  <a:txBody>
                    <a:bodyPr/>
                    <a:lstStyle/>
                    <a:p>
                      <a:pPr algn="ctr" fontAlgn="t"/>
                      <a:r>
                        <a:rPr lang="de-DE" sz="1100" b="1" u="none" strike="noStrike" dirty="0">
                          <a:effectLst/>
                        </a:rPr>
                        <a:t>ID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44" marR="8744" marT="874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100" b="1" u="none" strike="noStrike" dirty="0">
                          <a:effectLst/>
                        </a:rPr>
                        <a:t>S</a:t>
                      </a:r>
                    </a:p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de-D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m]</a:t>
                      </a:r>
                    </a:p>
                  </a:txBody>
                  <a:tcPr marL="8744" marR="8744" marT="874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100" b="1" u="none" strike="noStrike" dirty="0">
                          <a:effectLst/>
                        </a:rPr>
                        <a:t>BETX</a:t>
                      </a:r>
                    </a:p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de-D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m]</a:t>
                      </a:r>
                    </a:p>
                  </a:txBody>
                  <a:tcPr marL="8744" marR="8744" marT="874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100" b="1" u="none" strike="noStrike" dirty="0">
                          <a:effectLst/>
                        </a:rPr>
                        <a:t>BETY</a:t>
                      </a:r>
                    </a:p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de-D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m]</a:t>
                      </a:r>
                    </a:p>
                  </a:txBody>
                  <a:tcPr marL="8744" marR="8744" marT="874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100" b="1" u="none" strike="noStrike" dirty="0">
                          <a:effectLst/>
                        </a:rPr>
                        <a:t>DX</a:t>
                      </a:r>
                    </a:p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de-D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m]</a:t>
                      </a:r>
                    </a:p>
                  </a:txBody>
                  <a:tcPr marL="8744" marR="8744" marT="8744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u="none" strike="noStrike" dirty="0" err="1">
                          <a:effectLst/>
                        </a:rPr>
                        <a:t>spot_x</a:t>
                      </a:r>
                      <a:r>
                        <a:rPr lang="de-DE" sz="1100" b="1" u="none" strike="noStrike" dirty="0">
                          <a:effectLst/>
                        </a:rPr>
                        <a:t> [</a:t>
                      </a:r>
                      <a:r>
                        <a:rPr lang="it-IT" sz="1100" b="1" dirty="0"/>
                        <a:t>µm]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44" marR="8744" marT="87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u="none" strike="noStrike" dirty="0" err="1">
                          <a:effectLst/>
                        </a:rPr>
                        <a:t>spot_y</a:t>
                      </a:r>
                      <a:r>
                        <a:rPr lang="de-DE" sz="1100" b="1" u="none" strike="noStrike" dirty="0">
                          <a:effectLst/>
                        </a:rPr>
                        <a:t> [</a:t>
                      </a:r>
                      <a:r>
                        <a:rPr lang="it-IT" sz="1100" b="1" dirty="0"/>
                        <a:t>µm]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44" marR="8744" marT="87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u="none" strike="noStrike" dirty="0">
                          <a:effectLst/>
                        </a:rPr>
                        <a:t>Dispersion </a:t>
                      </a:r>
                      <a:r>
                        <a:rPr lang="de-DE" sz="1100" b="1" u="none" strike="noStrike" dirty="0" err="1">
                          <a:effectLst/>
                        </a:rPr>
                        <a:t>Contribution</a:t>
                      </a:r>
                      <a:r>
                        <a:rPr lang="de-DE" sz="1100" b="1" u="none" strike="noStrike" dirty="0">
                          <a:effectLst/>
                        </a:rPr>
                        <a:t> [%]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44" marR="8744" marT="8744" marB="0" anchor="b"/>
                </a:tc>
                <a:extLst>
                  <a:ext uri="{0D108BD9-81ED-4DB2-BD59-A6C34878D82A}">
                    <a16:rowId xmlns:a16="http://schemas.microsoft.com/office/drawing/2014/main" val="3361126701"/>
                  </a:ext>
                </a:extLst>
              </a:tr>
              <a:tr h="244073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u="none" strike="noStrike" dirty="0">
                          <a:effectLst/>
                          <a:highlight>
                            <a:srgbClr val="FF0000"/>
                          </a:highlight>
                        </a:rPr>
                        <a:t>DL</a:t>
                      </a:r>
                      <a:endParaRPr lang="de-DE" sz="1000" b="0" i="0" u="none" strike="noStrike" dirty="0">
                        <a:solidFill>
                          <a:srgbClr val="006100"/>
                        </a:solidFill>
                        <a:effectLst/>
                        <a:highlight>
                          <a:srgbClr val="FF00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8744" marR="8744" marT="87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b="1" u="none" strike="noStrike" dirty="0">
                          <a:effectLst/>
                        </a:rPr>
                        <a:t>1096.287</a:t>
                      </a:r>
                      <a:endParaRPr lang="de-DE" sz="1000" b="1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44" marR="8744" marT="87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b="1" u="none" strike="noStrike" dirty="0">
                          <a:effectLst/>
                        </a:rPr>
                        <a:t>2.07</a:t>
                      </a:r>
                      <a:endParaRPr lang="de-DE" sz="1000" b="1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44" marR="8744" marT="87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b="1" u="none" strike="noStrike" dirty="0">
                          <a:effectLst/>
                        </a:rPr>
                        <a:t>8.57</a:t>
                      </a:r>
                      <a:endParaRPr lang="de-DE" sz="1000" b="1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44" marR="8744" marT="87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b="1" u="none" strike="noStrike" dirty="0">
                          <a:effectLst/>
                        </a:rPr>
                        <a:t>-0.0001</a:t>
                      </a:r>
                      <a:endParaRPr lang="de-DE" sz="1000" b="1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44" marR="8744" marT="87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b="1" u="none" strike="noStrike" dirty="0">
                          <a:effectLst/>
                        </a:rPr>
                        <a:t>6.4</a:t>
                      </a:r>
                      <a:endParaRPr lang="de-DE" sz="1000" b="1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44" marR="8744" marT="87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b="1" u="none" strike="noStrike" dirty="0">
                          <a:effectLst/>
                        </a:rPr>
                        <a:t>5.8</a:t>
                      </a:r>
                      <a:endParaRPr lang="de-DE" sz="1000" b="1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44" marR="8744" marT="87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b="1" u="none" strike="noStrike" dirty="0">
                          <a:effectLst/>
                        </a:rPr>
                        <a:t>0.01</a:t>
                      </a:r>
                      <a:endParaRPr lang="de-DE" sz="1000" b="1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44" marR="8744" marT="8744" marB="0" anchor="b"/>
                </a:tc>
                <a:extLst>
                  <a:ext uri="{0D108BD9-81ED-4DB2-BD59-A6C34878D82A}">
                    <a16:rowId xmlns:a16="http://schemas.microsoft.com/office/drawing/2014/main" val="1985052164"/>
                  </a:ext>
                </a:extLst>
              </a:tr>
              <a:tr h="244073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DQ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00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8744" marR="8744" marT="87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>
                          <a:effectLst/>
                        </a:rPr>
                        <a:t>1090.6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44" marR="8744" marT="87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>
                          <a:effectLst/>
                        </a:rPr>
                        <a:t>2.19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44" marR="8744" marT="87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>
                          <a:effectLst/>
                        </a:rPr>
                        <a:t>7.96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44" marR="8744" marT="87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>
                          <a:effectLst/>
                        </a:rPr>
                        <a:t>0.02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44" marR="8744" marT="87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>
                          <a:effectLst/>
                        </a:rPr>
                        <a:t>23.9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44" marR="8744" marT="87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>
                          <a:effectLst/>
                        </a:rPr>
                        <a:t>5.6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44" marR="8744" marT="87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>
                          <a:effectLst/>
                        </a:rPr>
                        <a:t>72.3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44" marR="8744" marT="8744" marB="0" anchor="b"/>
                </a:tc>
                <a:extLst>
                  <a:ext uri="{0D108BD9-81ED-4DB2-BD59-A6C34878D82A}">
                    <a16:rowId xmlns:a16="http://schemas.microsoft.com/office/drawing/2014/main" val="855926695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92D92B32-5CFE-4155-BB20-BFD9A08969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1444281"/>
            <a:ext cx="3962072" cy="290145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AF04D95-181C-4241-AE4F-43735832B2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525" y="1426147"/>
            <a:ext cx="3962072" cy="290145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D853EE5-B677-4B00-871F-67A41D485A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1173" y="1435214"/>
            <a:ext cx="3962072" cy="2901456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76601B-4A9A-4765-84CC-F8ADC2DE6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Elettra 2.0 Workshop on Optical Diagnostics for Low-Emittance Storage Rings | Emittance Diagnostics at PETRA IV | Marco Marongiu, 2022.03.24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CCAA74-C033-4F11-8524-9FAC876689DB}"/>
              </a:ext>
            </a:extLst>
          </p:cNvPr>
          <p:cNvSpPr txBox="1"/>
          <p:nvPr/>
        </p:nvSpPr>
        <p:spPr>
          <a:xfrm>
            <a:off x="335360" y="5589240"/>
            <a:ext cx="5904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Difficulties of extraction of the photon beam from DQ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Canting solution under study: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3 Pole Wiggler as a radiation source</a:t>
            </a:r>
            <a:endParaRPr lang="de-DE" sz="1600" dirty="0" err="1"/>
          </a:p>
        </p:txBody>
      </p:sp>
    </p:spTree>
    <p:extLst>
      <p:ext uri="{BB962C8B-B14F-4D97-AF65-F5344CB8AC3E}">
        <p14:creationId xmlns:p14="http://schemas.microsoft.com/office/powerpoint/2010/main" val="1727669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A7D19-6776-4AE3-A0F9-2C88A42A6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 Pole Wiggler</a:t>
            </a:r>
            <a:endParaRPr lang="de-DE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91F124A-0E36-465D-B18D-63EC54D872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763" y="3559591"/>
            <a:ext cx="3962072" cy="2901456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F3462A1-F906-41DC-B5A5-12501AA322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763" y="365125"/>
            <a:ext cx="3962072" cy="2901456"/>
          </a:xfrm>
          <a:prstGeom prst="rect">
            <a:avLst/>
          </a:prstGeom>
        </p:spPr>
      </p:pic>
      <p:pic>
        <p:nvPicPr>
          <p:cNvPr id="8" name="Picture 7" descr="3pw.jpg">
            <a:extLst>
              <a:ext uri="{FF2B5EF4-FFF2-40B4-BE49-F238E27FC236}">
                <a16:creationId xmlns:a16="http://schemas.microsoft.com/office/drawing/2014/main" id="{7188BF22-7022-49F9-8F87-D1A83865F1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137" y="692696"/>
            <a:ext cx="1584176" cy="1944859"/>
          </a:xfrm>
          <a:prstGeom prst="rect">
            <a:avLst/>
          </a:prstGeom>
        </p:spPr>
      </p:pic>
      <p:sp>
        <p:nvSpPr>
          <p:cNvPr id="9" name="TextBox 17">
            <a:extLst>
              <a:ext uri="{FF2B5EF4-FFF2-40B4-BE49-F238E27FC236}">
                <a16:creationId xmlns:a16="http://schemas.microsoft.com/office/drawing/2014/main" id="{37B85E98-0829-47FE-A5C4-6DBD56BD29A0}"/>
              </a:ext>
            </a:extLst>
          </p:cNvPr>
          <p:cNvSpPr txBox="1"/>
          <p:nvPr/>
        </p:nvSpPr>
        <p:spPr>
          <a:xfrm>
            <a:off x="4753153" y="2636912"/>
            <a:ext cx="27109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Magnetic gap 22mm</a:t>
            </a:r>
          </a:p>
          <a:p>
            <a:r>
              <a:rPr lang="en-US" dirty="0"/>
              <a:t>Peak field: 0.86 T</a:t>
            </a:r>
          </a:p>
          <a:p>
            <a:r>
              <a:rPr lang="en-US" dirty="0"/>
              <a:t>PM material: Sm2C017</a:t>
            </a:r>
          </a:p>
          <a:p>
            <a:r>
              <a:rPr lang="en-US" dirty="0"/>
              <a:t>Magnetic length: 108mm</a:t>
            </a:r>
          </a:p>
        </p:txBody>
      </p:sp>
      <p:sp>
        <p:nvSpPr>
          <p:cNvPr id="12" name="TextBox 13">
            <a:extLst>
              <a:ext uri="{FF2B5EF4-FFF2-40B4-BE49-F238E27FC236}">
                <a16:creationId xmlns:a16="http://schemas.microsoft.com/office/drawing/2014/main" id="{3C3B4CA3-4C00-40AE-990F-F0D9A9B8DAF5}"/>
              </a:ext>
            </a:extLst>
          </p:cNvPr>
          <p:cNvSpPr txBox="1"/>
          <p:nvPr/>
        </p:nvSpPr>
        <p:spPr>
          <a:xfrm>
            <a:off x="8616280" y="6508389"/>
            <a:ext cx="2448272" cy="276999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chemeClr val="bg1"/>
                </a:solidFill>
              </a:rPr>
              <a:t>Courtesy of G. Le Bec (ESRF)</a:t>
            </a:r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id="{AD410C53-5533-45A5-B5EE-6869BFFEF49E}"/>
              </a:ext>
            </a:extLst>
          </p:cNvPr>
          <p:cNvSpPr txBox="1"/>
          <p:nvPr/>
        </p:nvSpPr>
        <p:spPr>
          <a:xfrm>
            <a:off x="4752986" y="3946482"/>
            <a:ext cx="2903472" cy="276999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chemeClr val="bg1"/>
                </a:solidFill>
              </a:rPr>
              <a:t>Taken from J. </a:t>
            </a:r>
            <a:r>
              <a:rPr lang="en-US" sz="1200" b="1" dirty="0" err="1">
                <a:solidFill>
                  <a:schemeClr val="bg1"/>
                </a:solidFill>
              </a:rPr>
              <a:t>Chavanne</a:t>
            </a:r>
            <a:r>
              <a:rPr lang="en-US" sz="1200" b="1" dirty="0">
                <a:solidFill>
                  <a:schemeClr val="bg1"/>
                </a:solidFill>
              </a:rPr>
              <a:t>, DLSR2016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290AD5-6AD6-4A9C-B155-36B90DD89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Elettra 2.0 Workshop on Optical Diagnostics for Low-Emittance Storage Rings | Emittance Diagnostics at PETRA IV | Marco Marongiu, 2022.03.24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A1B2113-619E-49AE-AE64-D16261A61548}"/>
              </a:ext>
            </a:extLst>
          </p:cNvPr>
          <p:cNvSpPr txBox="1"/>
          <p:nvPr/>
        </p:nvSpPr>
        <p:spPr>
          <a:xfrm>
            <a:off x="407988" y="2060848"/>
            <a:ext cx="2447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Compared to BM: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Higher intensities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Same resolution </a:t>
            </a:r>
            <a:endParaRPr lang="de-DE" sz="1600" dirty="0" err="1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7FF40FF-E925-41C9-B16D-E96B5C5025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3285594"/>
            <a:ext cx="3962072" cy="2901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546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C2AAA-C62F-4219-820F-A50A49D4F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X-Ray Beamlines Sketch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127415-8048-4AEC-93B6-BB601B9786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Overall length of ~50 m </a:t>
            </a:r>
            <a:r>
              <a:rPr lang="en-US" dirty="0">
                <a:sym typeface="Wingdings" panose="05000000000000000000" pitchFamily="2" charset="2"/>
              </a:rPr>
              <a:t> Screen outside the accelerator tunnel</a:t>
            </a:r>
          </a:p>
          <a:p>
            <a:r>
              <a:rPr lang="en-US" dirty="0">
                <a:sym typeface="Wingdings" panose="05000000000000000000" pitchFamily="2" charset="2"/>
              </a:rPr>
              <a:t>Pinhole (XPC) for the high dynamic range (beam above 15 </a:t>
            </a:r>
            <a:r>
              <a:rPr lang="en-US" dirty="0"/>
              <a:t>µm)</a:t>
            </a:r>
          </a:p>
          <a:p>
            <a:r>
              <a:rPr lang="en-US" dirty="0"/>
              <a:t>Diffractometry (XFD) for small beam (1-18 µm)</a:t>
            </a:r>
          </a:p>
          <a:p>
            <a:pPr lvl="1"/>
            <a:r>
              <a:rPr lang="en-US" dirty="0"/>
              <a:t>Monochromator (i.e. Si</a:t>
            </a:r>
            <a:r>
              <a:rPr lang="en-US" baseline="-25000" dirty="0"/>
              <a:t>(311)</a:t>
            </a:r>
            <a:r>
              <a:rPr lang="en-US" dirty="0"/>
              <a:t>) is required for the XFD measurement</a:t>
            </a:r>
            <a:endParaRPr lang="de-DE" dirty="0"/>
          </a:p>
          <a:p>
            <a:pPr marL="95250" indent="0">
              <a:buNone/>
            </a:pPr>
            <a:endParaRPr lang="en-US" dirty="0"/>
          </a:p>
          <a:p>
            <a:pPr marL="361950" lvl="1" indent="0">
              <a:buNone/>
            </a:pPr>
            <a:endParaRPr lang="en-US" dirty="0"/>
          </a:p>
          <a:p>
            <a:pPr marL="361950" lvl="1" indent="0">
              <a:buNone/>
            </a:pPr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4890221-158F-4DC8-A743-976CD2707638}"/>
              </a:ext>
            </a:extLst>
          </p:cNvPr>
          <p:cNvSpPr/>
          <p:nvPr/>
        </p:nvSpPr>
        <p:spPr>
          <a:xfrm>
            <a:off x="54539" y="4509120"/>
            <a:ext cx="1086855" cy="8247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X-Ray Source</a:t>
            </a:r>
            <a:endParaRPr lang="de-DE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EA93EAB-1401-49CE-BAD0-ED233753B2EF}"/>
              </a:ext>
            </a:extLst>
          </p:cNvPr>
          <p:cNvSpPr/>
          <p:nvPr/>
        </p:nvSpPr>
        <p:spPr>
          <a:xfrm>
            <a:off x="1257301" y="4509120"/>
            <a:ext cx="2534443" cy="8255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XPC</a:t>
            </a:r>
          </a:p>
          <a:p>
            <a:pPr algn="ctr"/>
            <a:r>
              <a:rPr lang="en-US" dirty="0"/>
              <a:t>(d~1.5 mm; A~20 µm)</a:t>
            </a:r>
            <a:endParaRPr lang="de-DE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31FAC30-087D-46F1-96B8-57D1722DF1D9}"/>
              </a:ext>
            </a:extLst>
          </p:cNvPr>
          <p:cNvSpPr/>
          <p:nvPr/>
        </p:nvSpPr>
        <p:spPr>
          <a:xfrm>
            <a:off x="5920542" y="4509120"/>
            <a:ext cx="2418539" cy="82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XFD</a:t>
            </a:r>
          </a:p>
          <a:p>
            <a:pPr algn="ctr"/>
            <a:r>
              <a:rPr lang="en-US" dirty="0"/>
              <a:t>(d~1.5 mm; A~80 µm)</a:t>
            </a:r>
            <a:endParaRPr lang="de-DE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E34EDC7-737E-4B57-9343-EBB533FC0889}"/>
              </a:ext>
            </a:extLst>
          </p:cNvPr>
          <p:cNvSpPr/>
          <p:nvPr/>
        </p:nvSpPr>
        <p:spPr>
          <a:xfrm>
            <a:off x="8570892" y="4509120"/>
            <a:ext cx="1820781" cy="82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Monochromator</a:t>
            </a:r>
          </a:p>
          <a:p>
            <a:pPr algn="ctr"/>
            <a:r>
              <a:rPr lang="en-US" dirty="0"/>
              <a:t>(~16 keV)</a:t>
            </a:r>
            <a:endParaRPr lang="de-DE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C1CB70A-49A7-40F7-8FA8-AD9D9910B997}"/>
              </a:ext>
            </a:extLst>
          </p:cNvPr>
          <p:cNvSpPr/>
          <p:nvPr/>
        </p:nvSpPr>
        <p:spPr>
          <a:xfrm>
            <a:off x="10507579" y="4509120"/>
            <a:ext cx="1264920" cy="82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Scintillator</a:t>
            </a:r>
          </a:p>
          <a:p>
            <a:pPr algn="ctr"/>
            <a:r>
              <a:rPr lang="en-US" dirty="0"/>
              <a:t>Screen</a:t>
            </a:r>
            <a:endParaRPr lang="de-DE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66843BC-84B9-4D34-B3EE-A720871277DB}"/>
              </a:ext>
            </a:extLst>
          </p:cNvPr>
          <p:cNvCxnSpPr>
            <a:cxnSpLocks/>
          </p:cNvCxnSpPr>
          <p:nvPr/>
        </p:nvCxnSpPr>
        <p:spPr>
          <a:xfrm>
            <a:off x="593558" y="5631675"/>
            <a:ext cx="171891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1FAAF03-98BD-4FDD-B62A-5B778EA9C96C}"/>
              </a:ext>
            </a:extLst>
          </p:cNvPr>
          <p:cNvCxnSpPr>
            <a:cxnSpLocks/>
          </p:cNvCxnSpPr>
          <p:nvPr/>
        </p:nvCxnSpPr>
        <p:spPr>
          <a:xfrm>
            <a:off x="2312470" y="5631674"/>
            <a:ext cx="516315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1F1C6F5-078D-4211-ACC4-850E2219DBE6}"/>
              </a:ext>
            </a:extLst>
          </p:cNvPr>
          <p:cNvCxnSpPr>
            <a:cxnSpLocks/>
          </p:cNvCxnSpPr>
          <p:nvPr/>
        </p:nvCxnSpPr>
        <p:spPr>
          <a:xfrm>
            <a:off x="7475621" y="5631586"/>
            <a:ext cx="387817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7400335-AF64-4012-AD26-D2750B748084}"/>
              </a:ext>
            </a:extLst>
          </p:cNvPr>
          <p:cNvSpPr txBox="1"/>
          <p:nvPr/>
        </p:nvSpPr>
        <p:spPr>
          <a:xfrm>
            <a:off x="911590" y="5766612"/>
            <a:ext cx="941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~10 m</a:t>
            </a:r>
            <a:endParaRPr lang="de-DE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7E347B2-F0FD-4733-A8D7-266B20084C18}"/>
              </a:ext>
            </a:extLst>
          </p:cNvPr>
          <p:cNvSpPr txBox="1"/>
          <p:nvPr/>
        </p:nvSpPr>
        <p:spPr>
          <a:xfrm>
            <a:off x="4538714" y="5772663"/>
            <a:ext cx="884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~20 m</a:t>
            </a:r>
            <a:endParaRPr lang="de-DE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3DDA758-79A8-482E-B9CE-2E3A573A0E6E}"/>
              </a:ext>
            </a:extLst>
          </p:cNvPr>
          <p:cNvSpPr txBox="1"/>
          <p:nvPr/>
        </p:nvSpPr>
        <p:spPr>
          <a:xfrm>
            <a:off x="8972348" y="5763498"/>
            <a:ext cx="884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~20 m</a:t>
            </a:r>
            <a:endParaRPr lang="de-DE" b="1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447B26-6F7E-4334-BA53-E2AD52B66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Elettra 2.0 Workshop on Optical Diagnostics for Low-Emittance Storage Rings | Emittance Diagnostics at PETRA IV | Marco Marongiu, 2022.03.24</a:t>
            </a:r>
          </a:p>
        </p:txBody>
      </p:sp>
    </p:spTree>
    <p:extLst>
      <p:ext uri="{BB962C8B-B14F-4D97-AF65-F5344CB8AC3E}">
        <p14:creationId xmlns:p14="http://schemas.microsoft.com/office/powerpoint/2010/main" val="550733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77DD8F-F375-4231-B6F7-E54394EC9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XFD Theory</a:t>
            </a:r>
            <a:endParaRPr lang="de-DE" dirty="0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1B6D0BF8-652B-4084-8182-9DE8A31143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9"/>
          <a:stretch>
            <a:fillRect/>
          </a:stretch>
        </p:blipFill>
        <p:spPr>
          <a:xfrm>
            <a:off x="591144" y="1454190"/>
            <a:ext cx="4121296" cy="1325563"/>
          </a:xfrm>
          <a:prstGeom prst="rect">
            <a:avLst/>
          </a:prstGeom>
        </p:spPr>
      </p:pic>
      <p:pic>
        <p:nvPicPr>
          <p:cNvPr id="4" name="Picture 3" descr="\documentclass{article}&#10;\usepackage{amsmath}&#10;\pagestyle{empty}&#10;\begin{document}&#10;&#10;$A=\sqrt{7\lambda\frac{LR}{L+R}}=\sqrt{7\frac{M}{1+M}\lambda L}$&#10;&#10;&#10;\end{document}" title="IguanaTex Bitmap Display">
            <a:extLst>
              <a:ext uri="{FF2B5EF4-FFF2-40B4-BE49-F238E27FC236}">
                <a16:creationId xmlns:a16="http://schemas.microsoft.com/office/drawing/2014/main" id="{D3877527-05F8-497B-9FCD-12D92FE9A9C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837" y="1551792"/>
            <a:ext cx="3120761" cy="455619"/>
          </a:xfrm>
          <a:prstGeom prst="rect">
            <a:avLst/>
          </a:prstGeom>
        </p:spPr>
      </p:pic>
      <p:pic>
        <p:nvPicPr>
          <p:cNvPr id="8" name="Picture 7" descr="\documentclass{article}&#10;\usepackage{amsmath}&#10;\pagestyle{empty}&#10;\begin{document}&#10;&#10;$y_{Max}=\frac{\lambda R}{A}=\sqrt{\frac{M(1+M)}{7}\lambda L}$&#10;&#10;&#10;\end{document}" title="IguanaTex Bitmap Display">
            <a:extLst>
              <a:ext uri="{FF2B5EF4-FFF2-40B4-BE49-F238E27FC236}">
                <a16:creationId xmlns:a16="http://schemas.microsoft.com/office/drawing/2014/main" id="{942A34E9-CF92-4D78-8A8F-F7A6CD5632D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834" y="2353807"/>
            <a:ext cx="4266667" cy="637867"/>
          </a:xfrm>
          <a:prstGeom prst="rect">
            <a:avLst/>
          </a:prstGeom>
        </p:spPr>
      </p:pic>
      <p:pic>
        <p:nvPicPr>
          <p:cNvPr id="28" name="Picture 27" descr="\documentclass{article}&#10;\usepackage{amsmath}&#10;\pagestyle{empty}&#10;\begin{document}&#10;&#10;$I(y)\approx\left|\frac{(-1)^{3/4}\sqrt{\lambda RL}}{2\sqrt{R+L}}\left[Erfi{\left(\frac{(-1)^{1/4}\sqrt{\pi}(-(R+L)A/2-Ly)}{\sqrt{RL\lambda(R+L)}}\right)}-Erfi{\left(\frac{(-1)^{1/4}\sqrt{\pi}((R+L)A/2-Ly)}{\sqrt{RL\lambda(R+L)}}\right)}\right]\right|^2$&#10;&#10;&#10;\end{document}" title="IguanaTex Bitmap Display">
            <a:extLst>
              <a:ext uri="{FF2B5EF4-FFF2-40B4-BE49-F238E27FC236}">
                <a16:creationId xmlns:a16="http://schemas.microsoft.com/office/drawing/2014/main" id="{8B3FB284-C312-4B9A-B494-F130C0536B1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31" y="3194078"/>
            <a:ext cx="10169905" cy="668952"/>
          </a:xfrm>
          <a:prstGeom prst="rect">
            <a:avLst/>
          </a:prstGeom>
        </p:spPr>
      </p:pic>
      <p:pic>
        <p:nvPicPr>
          <p:cNvPr id="10" name="Picture 9" descr="\documentclass{article}&#10;\usepackage{amsmath}&#10;\pagestyle{empty}&#10;\begin{document}&#10;&#10;$I(y)\approx\left|\frac{(-1)^{3/4}\sqrt{\lambda RL}}{2\sqrt{R+L}}\left[Erfi{\left((-1)^{1/4}\sqrt{\pi}(-\sqrt{7}/2-\frac{y}{\sqrt{7}y_{Max}})\right)}-Erfi{\left((-1)^{1/4}\sqrt{\pi}(\sqrt{7}/2-\frac{y}{\sqrt{7}y_{Max}})\right)}\right]\right|^2$&#10;&#10;\end{document}" title="IguanaTex Bitmap Display">
            <a:extLst>
              <a:ext uri="{FF2B5EF4-FFF2-40B4-BE49-F238E27FC236}">
                <a16:creationId xmlns:a16="http://schemas.microsoft.com/office/drawing/2014/main" id="{ED1D1919-053E-470F-9410-9765BE6F44B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45" y="4845277"/>
            <a:ext cx="11126857" cy="52114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394D9F4-5D2F-4C1F-B07F-5085F64BAAB1}"/>
              </a:ext>
            </a:extLst>
          </p:cNvPr>
          <p:cNvSpPr txBox="1"/>
          <p:nvPr/>
        </p:nvSpPr>
        <p:spPr>
          <a:xfrm>
            <a:off x="684931" y="4337538"/>
            <a:ext cx="8638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If A is optimized after each variation of wavelength, L or R: </a:t>
            </a:r>
            <a:endParaRPr lang="de-DE" b="1" dirty="0"/>
          </a:p>
        </p:txBody>
      </p:sp>
      <p:pic>
        <p:nvPicPr>
          <p:cNvPr id="16" name="Picture 15" descr="\documentclass{article}&#10;\usepackage{amsmath}&#10;\pagestyle{empty}&#10;\begin{document}&#10;&#10;$I_{min}\approx 0.58\frac{\lambda ML}{M+1}$&#10;&#10;&#10;\end{document}" title="IguanaTex Bitmap Display">
            <a:extLst>
              <a:ext uri="{FF2B5EF4-FFF2-40B4-BE49-F238E27FC236}">
                <a16:creationId xmlns:a16="http://schemas.microsoft.com/office/drawing/2014/main" id="{472CF4FC-3AA5-4F3B-AFD8-FAD3F9F86D5E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44" y="5596364"/>
            <a:ext cx="1781333" cy="332190"/>
          </a:xfrm>
          <a:prstGeom prst="rect">
            <a:avLst/>
          </a:prstGeom>
        </p:spPr>
      </p:pic>
      <p:pic>
        <p:nvPicPr>
          <p:cNvPr id="19" name="Picture 18" descr="\documentclass{article}&#10;\usepackage{amsmath}&#10;\pagestyle{empty}&#10;\begin{document}&#10;&#10;$I_{max}\approx 1.54\frac{\lambda ML}{M+1}$&#10;&#10;&#10;\end{document}" title="IguanaTex Bitmap Display">
            <a:extLst>
              <a:ext uri="{FF2B5EF4-FFF2-40B4-BE49-F238E27FC236}">
                <a16:creationId xmlns:a16="http://schemas.microsoft.com/office/drawing/2014/main" id="{CBCE79DA-0AFF-44C8-8BB3-DAB7CC215224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107" y="5561780"/>
            <a:ext cx="1808762" cy="33219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E8509DF-E4F5-4318-AB62-7631D9B6B494}"/>
              </a:ext>
            </a:extLst>
          </p:cNvPr>
          <p:cNvSpPr txBox="1"/>
          <p:nvPr/>
        </p:nvSpPr>
        <p:spPr>
          <a:xfrm>
            <a:off x="5556738" y="5596364"/>
            <a:ext cx="3305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Ratio is constant (~0.38).</a:t>
            </a:r>
            <a:endParaRPr lang="de-DE" dirty="0"/>
          </a:p>
        </p:txBody>
      </p:sp>
      <p:pic>
        <p:nvPicPr>
          <p:cNvPr id="9" name="Picture 8" descr="\documentclass{article}&#10;\usepackage{amsmath}&#10;\usepackage{amsfonts}   % if you want the fonts&#10;\usepackage{amssymb}    % if you want extra symbols&#10;\usepackage{graphicx}   % need for figures&#10;\usepackage{xcolor}&#10;\usepackage{bm}&#10;\usepackage{secdot}  &#10;\usepackage{mathptmx}&#10;\pagestyle{empty}&#10;\begin{document}&#10;&#10;\[I(y)\propto \left|\int_{-A/2}^{A/2} { \sqrt{I_s(y_s-y_e)} \exp{\left[j\frac{\pi}{\lambda}\frac{R+L}{RL}\left[(y_s-y_e)-\frac{L(y-y_e)}{L+R}\right]^2\right]}\,dy_s} \right|^2\]&#10;&#10;&#10;\end{document}" title="IguanaTex Bitmap Display">
            <a:extLst>
              <a:ext uri="{FF2B5EF4-FFF2-40B4-BE49-F238E27FC236}">
                <a16:creationId xmlns:a16="http://schemas.microsoft.com/office/drawing/2014/main" id="{1F8032CC-6346-4E24-BBD5-1BAD46F227C7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942" y="402913"/>
            <a:ext cx="7428571" cy="821333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59EA9C-5A57-468D-8B0E-5B846B06E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Elettra 2.0 Workshop on Optical Diagnostics for Low-Emittance Storage Rings | Emittance Diagnostics at PETRA IV | Marco Marongiu, 2022.03.24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DFFF76C-B7AF-4F2A-BA42-EB3C83B2BABF}"/>
              </a:ext>
            </a:extLst>
          </p:cNvPr>
          <p:cNvSpPr/>
          <p:nvPr/>
        </p:nvSpPr>
        <p:spPr>
          <a:xfrm>
            <a:off x="5159896" y="1454190"/>
            <a:ext cx="3600400" cy="63786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90D01B6-616D-49E5-A4F1-1FDCFED75E8D}"/>
              </a:ext>
            </a:extLst>
          </p:cNvPr>
          <p:cNvSpPr/>
          <p:nvPr/>
        </p:nvSpPr>
        <p:spPr>
          <a:xfrm>
            <a:off x="473998" y="4748285"/>
            <a:ext cx="11376024" cy="696939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9811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.222"/>
  <p:tag name="ORIGINALWIDTH" val="1535.808"/>
  <p:tag name="LATEXADDIN" val="\documentclass{article}&#10;\usepackage{amsmath}&#10;\pagestyle{empty}&#10;\begin{document}&#10;&#10;$A=\sqrt{7\lambda\frac{LR}{L+R}}=\sqrt{7\frac{M}{1+M}\lambda L}$&#10;&#10;&#10;\end{document}"/>
  <p:tag name="IGUANATEXSIZE" val="20"/>
  <p:tag name="IGUANATEXCURSOR" val="121"/>
  <p:tag name="TRANSPARENCY" val="True"/>
  <p:tag name="FILENAME" val=""/>
  <p:tag name="LATEXENGINEID" val="0"/>
  <p:tag name="TEMPFOLDER" val="\\win.desy.de\home\marongiu\My Documents\Scanned Documents\tmp\"/>
  <p:tag name="LATEXFORMHEIGHT" val="312"/>
  <p:tag name="LATEXFORMWIDTH" val="384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0.7312"/>
  <p:tag name="ORIGINALWIDTH" val="1291.339"/>
  <p:tag name="LATEXADDIN" val="\documentclass{article}&#10;\usepackage{amsmath}&#10;\pagestyle{empty}&#10;\begin{document}&#10;&#10;$S(\sigma+\Delta_\sigma)-S(\sigma)\geq \frac{1}{2^N}$&#10;&#10;&#10;\end{document}"/>
  <p:tag name="IGUANATEXSIZE" val="20"/>
  <p:tag name="IGUANATEXCURSOR" val="104"/>
  <p:tag name="TRANSPARENCY" val="True"/>
  <p:tag name="FILENAME" val=""/>
  <p:tag name="LATEXENGINEID" val="0"/>
  <p:tag name="TEMPFOLDER" val="\\win.desy.de\home\marongiu\My Documents\Scanned Documents\tmp\"/>
  <p:tag name="LATEXFORMHEIGHT" val="312"/>
  <p:tag name="LATEXFORMWIDTH" val="384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8.7289"/>
  <p:tag name="ORIGINALWIDTH" val="620.9224"/>
  <p:tag name="LATEXADDIN" val="\documentclass{article}&#10;\usepackage{amsmath}&#10;\pagestyle{empty}&#10;\begin{document}&#10;&#10;$\frac{\partial S}{\partial\sigma}\geq \frac{1}{\Delta_\sigma\cdot 2^N}$&#10;&#10;&#10;\end{document}"/>
  <p:tag name="IGUANATEXSIZE" val="20"/>
  <p:tag name="IGUANATEXCURSOR" val="142"/>
  <p:tag name="TRANSPARENCY" val="True"/>
  <p:tag name="FILENAME" val=""/>
  <p:tag name="LATEXENGINEID" val="0"/>
  <p:tag name="TEMPFOLDER" val="\\win.desy.de\home\marongiu\My Documents\Scanned Documents\tmp\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.222"/>
  <p:tag name="ORIGINALWIDTH" val="1499.813"/>
  <p:tag name="LATEXADDIN" val="\documentclass{article}&#10;\usepackage{amsmath}&#10;\pagestyle{empty}&#10;\begin{document}&#10;&#10;$y_{Max}=\frac{\lambda R}{A}=\sqrt{\frac{M(1+M)}{7}\lambda L}$&#10;&#10;&#10;\end{document}"/>
  <p:tag name="IGUANATEXSIZE" val="28"/>
  <p:tag name="IGUANATEXCURSOR" val="141"/>
  <p:tag name="TRANSPARENCY" val="True"/>
  <p:tag name="FILENAME" val=""/>
  <p:tag name="LATEXENGINEID" val="0"/>
  <p:tag name="TEMPFOLDER" val="\\win.desy.de\home\marongiu\My Documents\Scanned Documents\tmp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29.2088"/>
  <p:tag name="ORIGINALWIDTH" val="5004.875"/>
  <p:tag name="LATEXADDIN" val="\documentclass{article}&#10;\usepackage{amsmath}&#10;\pagestyle{empty}&#10;\begin{document}&#10;&#10;$I(y)\approx\left|\frac{(-1)^{3/4}\sqrt{\lambda RL}}{2\sqrt{R+L}}\left[Erfi{\left(\frac{(-1)^{1/4}\sqrt{\pi}(-(R+L)A/2-Ly)}{\sqrt{RL\lambda(R+L)}}\right)}-Erfi{\left(\frac{(-1)^{1/4}\sqrt{\pi}((R+L)A/2-Ly)}{\sqrt{RL\lambda(R+L)}}\right)}\right]\right|^2$&#10;&#10;&#10;\end{document}"/>
  <p:tag name="IGUANATEXSIZE" val="20"/>
  <p:tag name="IGUANATEXCURSOR" val="334"/>
  <p:tag name="TRANSPARENCY" val="True"/>
  <p:tag name="FILENAME" val=""/>
  <p:tag name="LATEXENGINEID" val="0"/>
  <p:tag name="TEMPFOLDER" val="\\win.desy.de\home\marongiu\My Documents\Scanned Documents\tmp\"/>
  <p:tag name="LATEXFORMHEIGHT" val="504.75"/>
  <p:tag name="LATEXFORMWIDTH" val="865.5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6.468"/>
  <p:tag name="ORIGINALWIDTH" val="5475.815"/>
  <p:tag name="LATEXADDIN" val="\documentclass{article}&#10;\usepackage{amsmath}&#10;\pagestyle{empty}&#10;\begin{document}&#10;&#10;$I(y)\approx\left|\frac{(-1)^{3/4}\sqrt{\lambda RL}}{2\sqrt{R+L}}\left[Erfi{\left((-1)^{1/4}\sqrt{\pi}(-\sqrt{7}/2-\frac{y}{\sqrt{7}y_{Max}})\right)}-Erfi{\left((-1)^{1/4}\sqrt{\pi}(\sqrt{7}/2-\frac{y}{\sqrt{7}y_{Max}})\right)}\right]\right|^2$&#10;&#10;\end{document}"/>
  <p:tag name="IGUANATEXSIZE" val="20"/>
  <p:tag name="IGUANATEXCURSOR" val="291"/>
  <p:tag name="TRANSPARENCY" val="True"/>
  <p:tag name="FILENAME" val=""/>
  <p:tag name="LATEXENGINEID" val="0"/>
  <p:tag name="TEMPFOLDER" val="\\win.desy.de\home\marongiu\My Documents\Scanned Documents\tmp\"/>
  <p:tag name="LATEXFORMHEIGHT" val="504.75"/>
  <p:tag name="LATEXFORMWIDTH" val="865.5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3.4795"/>
  <p:tag name="ORIGINALWIDTH" val="876.6404"/>
  <p:tag name="LATEXADDIN" val="\documentclass{article}&#10;\usepackage{amsmath}&#10;\pagestyle{empty}&#10;\begin{document}&#10;&#10;$I_{min}\approx 0.58\frac{\lambda ML}{M+1}$&#10;&#10;&#10;\end{document}"/>
  <p:tag name="IGUANATEXSIZE" val="20"/>
  <p:tag name="IGUANATEXCURSOR" val="89"/>
  <p:tag name="TRANSPARENCY" val="True"/>
  <p:tag name="FILENAME" val=""/>
  <p:tag name="LATEXENGINEID" val="0"/>
  <p:tag name="TEMPFOLDER" val="\\win.desy.de\home\marongiu\My Documents\Scanned Documents\tmp\"/>
  <p:tag name="LATEXFORMHEIGHT" val="312"/>
  <p:tag name="LATEXFORMWIDTH" val="384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3.4795"/>
  <p:tag name="ORIGINALWIDTH" val="890.1387"/>
  <p:tag name="LATEXADDIN" val="\documentclass{article}&#10;\usepackage{amsmath}&#10;\pagestyle{empty}&#10;\begin{document}&#10;&#10;$I_{max}\approx 1.54\frac{\lambda ML}{M+1}$&#10;&#10;&#10;\end{document}"/>
  <p:tag name="IGUANATEXSIZE" val="20"/>
  <p:tag name="IGUANATEXCURSOR" val="101"/>
  <p:tag name="TRANSPARENCY" val="True"/>
  <p:tag name="FILENAME" val=""/>
  <p:tag name="LATEXENGINEID" val="0"/>
  <p:tag name="TEMPFOLDER" val="\\win.desy.de\home\marongiu\My Documents\Scanned Documents\tmp\"/>
  <p:tag name="LATEXFORMHEIGHT" val="312"/>
  <p:tag name="LATEXFORMWIDTH" val="384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04.1995"/>
  <p:tag name="ORIGINALWIDTH" val="3655.793"/>
  <p:tag name="LATEXADDIN" val="\documentclass{article}&#10;\usepackage{amsmath}&#10;\usepackage{amsfonts}   % if you want the fonts&#10;\usepackage{amssymb}    % if you want extra symbols&#10;\usepackage{graphicx}   % need for figures&#10;\usepackage{xcolor}&#10;\usepackage{bm}&#10;\usepackage{secdot}  &#10;\usepackage{mathptmx}&#10;\pagestyle{empty}&#10;\begin{document}&#10;&#10;\[I(y)\propto \left|\int_{-A/2}^{A/2} { \sqrt{I_s(y_s-y_e)} \exp{\left[j\frac{\pi}{\lambda}\frac{R+L}{RL}\left[(y_s-y_e)-\frac{L(y-y_e)}{L+R}\right]^2\right]}\,dy_s} \right|^2\]&#10;&#10;&#10;\end{document}"/>
  <p:tag name="IGUANATEXSIZE" val="20"/>
  <p:tag name="IGUANATEXCURSOR" val="481"/>
  <p:tag name="TRANSPARENCY" val="True"/>
  <p:tag name="FILENAME" val=""/>
  <p:tag name="LATEXENGINEID" val="0"/>
  <p:tag name="TEMPFOLDER" val="\\win.desy.de\home\marongiu\My Documents\Scanned Documents\tmp\"/>
  <p:tag name="LATEXFORMHEIGHT" val="312"/>
  <p:tag name="LATEXFORMWIDTH" val="706.5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0.7312"/>
  <p:tag name="ORIGINALWIDTH" val="1291.339"/>
  <p:tag name="LATEXADDIN" val="\documentclass{article}&#10;\usepackage{amsmath}&#10;\pagestyle{empty}&#10;\begin{document}&#10;&#10;$S(\sigma+\Delta_\sigma)-S(\sigma)\geq \frac{1}{2^N}$&#10;&#10;&#10;\end{document}"/>
  <p:tag name="IGUANATEXSIZE" val="20"/>
  <p:tag name="IGUANATEXCURSOR" val="104"/>
  <p:tag name="TRANSPARENCY" val="True"/>
  <p:tag name="FILENAME" val=""/>
  <p:tag name="LATEXENGINEID" val="0"/>
  <p:tag name="TEMPFOLDER" val="\\win.desy.de\home\marongiu\My Documents\Scanned Documents\tmp\"/>
  <p:tag name="LATEXFORMHEIGHT" val="312"/>
  <p:tag name="LATEXFORMWIDTH" val="384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8.7289"/>
  <p:tag name="ORIGINALWIDTH" val="620.9224"/>
  <p:tag name="LATEXADDIN" val="\documentclass{article}&#10;\usepackage{amsmath}&#10;\pagestyle{empty}&#10;\begin{document}&#10;&#10;$\frac{\partial S}{\partial\sigma}\geq \frac{1}{\Delta_\sigma\cdot 2^N}$&#10;&#10;&#10;\end{document}"/>
  <p:tag name="IGUANATEXSIZE" val="20"/>
  <p:tag name="IGUANATEXCURSOR" val="142"/>
  <p:tag name="TRANSPARENCY" val="True"/>
  <p:tag name="FILENAME" val=""/>
  <p:tag name="LATEXENGINEID" val="0"/>
  <p:tag name="TEMPFOLDER" val="\\win.desy.de\home\marongiu\My Documents\Scanned Documents\t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DESY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DESY_PowerPoint_16x9_en_2022-01.potx" id="{87397F7F-104D-4D5A-9DB8-1856CE05A8C5}" vid="{185B9A77-8D56-4E51-A395-88EEB5CE7164}"/>
    </a:ext>
  </a:extLst>
</a:theme>
</file>

<file path=ppt/theme/theme2.xml><?xml version="1.0" encoding="utf-8"?>
<a:theme xmlns:a="http://schemas.openxmlformats.org/drawingml/2006/main" name="Office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</Template>
  <TotalTime>0</TotalTime>
  <Words>1642</Words>
  <Application>Microsoft Office PowerPoint</Application>
  <PresentationFormat>Widescreen</PresentationFormat>
  <Paragraphs>295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DESY</vt:lpstr>
      <vt:lpstr>Emittance Diagnostics at PETRA IV </vt:lpstr>
      <vt:lpstr>Outline</vt:lpstr>
      <vt:lpstr>PETRA IV Project</vt:lpstr>
      <vt:lpstr>PETRA IV Project</vt:lpstr>
      <vt:lpstr>Emittance Diagnostics Requirements</vt:lpstr>
      <vt:lpstr>Beam Parameters</vt:lpstr>
      <vt:lpstr>3 Pole Wiggler</vt:lpstr>
      <vt:lpstr>X-Ray Beamlines Sketch</vt:lpstr>
      <vt:lpstr>XFD Theory</vt:lpstr>
      <vt:lpstr>XFD PSF</vt:lpstr>
      <vt:lpstr>XFD Resolution vs photon energy</vt:lpstr>
      <vt:lpstr>XFD Resolution vs magnification</vt:lpstr>
      <vt:lpstr>XFD Resolution (10 bit CCD) L=25m </vt:lpstr>
      <vt:lpstr>XFD Dynamic Range(10 bit CCD) L=25m </vt:lpstr>
      <vt:lpstr>XFD Dynamic Range (10 bit CCD) L=30m </vt:lpstr>
      <vt:lpstr>XFD: Beamline length of 50m</vt:lpstr>
      <vt:lpstr>XPC: D=50m</vt:lpstr>
      <vt:lpstr>Pinhole Manufacturing</vt:lpstr>
      <vt:lpstr>Conclusion</vt:lpstr>
      <vt:lpstr>Thank you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Microsoft Office User</dc:creator>
  <cp:lastModifiedBy>Marongiu, Marco</cp:lastModifiedBy>
  <cp:revision>113</cp:revision>
  <dcterms:created xsi:type="dcterms:W3CDTF">2022-01-20T12:32:59Z</dcterms:created>
  <dcterms:modified xsi:type="dcterms:W3CDTF">2022-03-23T14:15:31Z</dcterms:modified>
</cp:coreProperties>
</file>