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sldIdLst>
    <p:sldId id="256" r:id="rId2"/>
    <p:sldId id="340" r:id="rId3"/>
    <p:sldId id="343" r:id="rId4"/>
    <p:sldId id="342" r:id="rId5"/>
    <p:sldId id="346" r:id="rId6"/>
    <p:sldId id="344" r:id="rId7"/>
    <p:sldId id="345" r:id="rId8"/>
    <p:sldId id="347" r:id="rId9"/>
    <p:sldId id="333" r:id="rId10"/>
  </p:sldIdLst>
  <p:sldSz cx="10080625" cy="7559675"/>
  <p:notesSz cx="7772400" cy="100584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930" y="-324"/>
      </p:cViewPr>
      <p:guideLst>
        <p:guide orient="horz" pos="2154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de-DE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6ED3F3D-9466-48C3-9039-CD2A977A37A2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8918784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B6F7851-C9C8-4EDA-9A49-15B001B93300}" type="slidenum">
              <a:rPr lang="en-US" altLang="de-DE" sz="1400" smtClean="0"/>
              <a:pPr>
                <a:spcBef>
                  <a:spcPct val="0"/>
                </a:spcBef>
              </a:pPr>
              <a:t>1</a:t>
            </a:fld>
            <a:endParaRPr lang="en-US" altLang="de-DE" sz="1400" dirty="0" smtClean="0"/>
          </a:p>
        </p:txBody>
      </p:sp>
      <p:sp>
        <p:nvSpPr>
          <p:cNvPr id="51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de-DE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F026A-AEB6-464F-A6B9-CE13C01F7C9F}" type="datetime1">
              <a:rPr lang="de-DE" altLang="de-DE"/>
              <a:pPr>
                <a:defRPr/>
              </a:pPr>
              <a:t>09.05.2022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A3BE0D9-7FE0-406A-A114-DA8092C2271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219246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BFF5C-EC75-487D-A019-EF8C133CA622}" type="datetime1">
              <a:rPr lang="de-DE" altLang="de-DE"/>
              <a:pPr>
                <a:defRPr/>
              </a:pPr>
              <a:t>09.05.2022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AE2C8F60-EF99-46E7-80E3-9B01B150E45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38902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7413" y="228600"/>
            <a:ext cx="2335212" cy="6627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856413" cy="6627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D100D-708A-4787-AAA4-60D9F87F0A89}" type="datetime1">
              <a:rPr lang="de-DE" altLang="de-DE"/>
              <a:pPr>
                <a:defRPr/>
              </a:pPr>
              <a:t>09.05.2022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17AB2B7E-B254-4632-AA47-EDFA415C65B6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108043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70C06-6172-4D91-BA79-33A1555E3700}" type="datetime1">
              <a:rPr lang="de-DE" altLang="de-DE"/>
              <a:pPr>
                <a:defRPr/>
              </a:pPr>
              <a:t>09.05.2022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56EF5D7E-DFF0-478E-B75E-8BBC8D26838C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68347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3DAF8-EF1E-43EB-9A76-5BB1BF08F557}" type="datetime1">
              <a:rPr lang="de-DE" altLang="de-DE"/>
              <a:pPr>
                <a:defRPr/>
              </a:pPr>
              <a:t>09.05.2022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CB86DA7A-7F5F-4408-B3DE-3AA9EAC2B24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701347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409700"/>
            <a:ext cx="4457700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409700"/>
            <a:ext cx="4459287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426BF-6F63-43A7-824B-3FCF40F8C2B5}" type="datetime1">
              <a:rPr lang="de-DE" altLang="de-DE"/>
              <a:pPr>
                <a:defRPr/>
              </a:pPr>
              <a:t>09.05.2022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B7EC2223-0976-422B-A7A4-220B6E956783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07808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7A62F-5050-4E8F-91AA-D9FB02B3275D}" type="datetime1">
              <a:rPr lang="de-DE" altLang="de-DE"/>
              <a:pPr>
                <a:defRPr/>
              </a:pPr>
              <a:t>09.05.2022</a:t>
            </a:fld>
            <a:endParaRPr lang="en-US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313FA3DA-EC5A-4BCD-9BBB-B52B10FC9F3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3487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8BDAD-2BD8-4751-ACC0-3167B476069C}" type="datetime1">
              <a:rPr lang="de-DE" altLang="de-DE"/>
              <a:pPr>
                <a:defRPr/>
              </a:pPr>
              <a:t>09.05.2022</a:t>
            </a:fld>
            <a:endParaRPr lang="en-US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0E3A6F-4911-409F-B74B-F8BB9966632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0692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73BDC-34FA-4F99-BD70-B384B1CEAC78}" type="datetime1">
              <a:rPr lang="de-DE" altLang="de-DE"/>
              <a:pPr>
                <a:defRPr/>
              </a:pPr>
              <a:t>09.05.2022</a:t>
            </a:fld>
            <a:endParaRPr lang="en-US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235E53C-1C8A-45EA-B094-540CDDAB4554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568629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021A7-CD9A-490C-B8DD-2F733E9C4176}" type="datetime1">
              <a:rPr lang="de-DE" altLang="de-DE"/>
              <a:pPr>
                <a:defRPr/>
              </a:pPr>
              <a:t>09.05.2022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249236-1F39-4EFE-A20A-E40D91129431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87833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417B6-B549-40D5-A549-A6B219F1C2CE}" type="datetime1">
              <a:rPr lang="de-DE" altLang="de-DE"/>
              <a:pPr>
                <a:defRPr/>
              </a:pPr>
              <a:t>09.05.2022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DA866871-E125-445C-9660-8CC841481339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76126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7542213" cy="83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409700"/>
            <a:ext cx="9069387" cy="544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outline text format</a:t>
            </a:r>
          </a:p>
          <a:p>
            <a:pPr lvl="1"/>
            <a:r>
              <a:rPr lang="en-GB" altLang="de-DE" smtClean="0"/>
              <a:t>Second Outline Level</a:t>
            </a:r>
          </a:p>
          <a:p>
            <a:pPr lvl="2"/>
            <a:r>
              <a:rPr lang="en-GB" altLang="de-DE" smtClean="0"/>
              <a:t>Third Outline Level</a:t>
            </a:r>
          </a:p>
          <a:p>
            <a:pPr lvl="3"/>
            <a:r>
              <a:rPr lang="en-GB" altLang="de-DE" smtClean="0"/>
              <a:t>Fourth Outline Level</a:t>
            </a:r>
          </a:p>
          <a:p>
            <a:pPr lvl="4"/>
            <a:r>
              <a:rPr lang="en-GB" altLang="de-DE" smtClean="0"/>
              <a:t>Fifth Outline Level</a:t>
            </a:r>
          </a:p>
          <a:p>
            <a:pPr lvl="4"/>
            <a:r>
              <a:rPr lang="en-GB" altLang="de-DE" smtClean="0"/>
              <a:t>Sixth Outline Level</a:t>
            </a:r>
          </a:p>
          <a:p>
            <a:pPr lvl="4"/>
            <a:r>
              <a:rPr lang="en-GB" altLang="de-DE" smtClean="0"/>
              <a:t>Seventh Outline Level</a:t>
            </a:r>
          </a:p>
          <a:p>
            <a:pPr lvl="4"/>
            <a:r>
              <a:rPr lang="en-GB" altLang="de-DE" smtClean="0"/>
              <a:t>Eighth Outline Level</a:t>
            </a:r>
          </a:p>
          <a:p>
            <a:pPr lvl="4"/>
            <a:r>
              <a:rPr lang="en-GB" altLang="de-DE" smtClean="0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231775" y="330200"/>
            <a:ext cx="77200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71438" y="7210425"/>
            <a:ext cx="2346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E0DDCA2F-A73D-491F-A1A8-7444B2D08702}" type="datetime1">
              <a:rPr lang="de-DE" altLang="de-DE"/>
              <a:pPr>
                <a:defRPr/>
              </a:pPr>
              <a:t>09.05.2022</a:t>
            </a:fld>
            <a:endParaRPr lang="en-US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7210425"/>
            <a:ext cx="319405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915400" y="7210425"/>
            <a:ext cx="1068388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</a:tabLst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altLang="de-DE"/>
              <a:t>p. </a:t>
            </a:r>
            <a:fld id="{197EE79A-319E-4FD9-8046-D4F1F51F23C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6120432" y="6956425"/>
            <a:ext cx="3744416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>
              <a:spcAft>
                <a:spcPct val="0"/>
              </a:spcAft>
            </a:pPr>
            <a:r>
              <a:rPr lang="de-CH" altLang="de-DE" sz="1800" dirty="0" smtClean="0"/>
              <a:t>Didier Voulot, </a:t>
            </a:r>
            <a:r>
              <a:rPr lang="en-US" altLang="de-DE" sz="1800" dirty="0" smtClean="0"/>
              <a:t>SEM, 9 May 2022</a:t>
            </a:r>
            <a:endParaRPr lang="en-US" altLang="de-DE" sz="18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 idx="1"/>
          </p:nvPr>
        </p:nvSpPr>
        <p:spPr>
          <a:xfrm>
            <a:off x="444500" y="2362200"/>
            <a:ext cx="9204325" cy="841375"/>
          </a:xfrm>
        </p:spPr>
        <p:txBody>
          <a:bodyPr tIns="24695" anchor="ctr"/>
          <a:lstStyle/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altLang="de-DE" sz="3600" b="1" dirty="0" smtClean="0">
                <a:solidFill>
                  <a:srgbClr val="000080"/>
                </a:solidFill>
              </a:rPr>
              <a:t>SwissFEL Exchange Meeting</a:t>
            </a:r>
            <a:br>
              <a:rPr lang="en-US" altLang="de-DE" sz="3600" b="1" dirty="0" smtClean="0">
                <a:solidFill>
                  <a:srgbClr val="000080"/>
                </a:solidFill>
              </a:rPr>
            </a:br>
            <a:r>
              <a:rPr lang="en-US" altLang="de-DE" sz="3600" b="1" dirty="0" smtClean="0">
                <a:solidFill>
                  <a:srgbClr val="000080"/>
                </a:solidFill>
              </a:rPr>
              <a:t>Machine report</a:t>
            </a:r>
            <a:br>
              <a:rPr lang="en-US" altLang="de-DE" sz="3600" b="1" dirty="0" smtClean="0">
                <a:solidFill>
                  <a:srgbClr val="000080"/>
                </a:solidFill>
              </a:rPr>
            </a:br>
            <a:r>
              <a:rPr lang="en-US" altLang="de-DE" sz="3600" b="1" dirty="0" smtClean="0">
                <a:solidFill>
                  <a:srgbClr val="000080"/>
                </a:solidFill>
              </a:rPr>
              <a:t>Week 18</a:t>
            </a:r>
            <a:r>
              <a:rPr lang="de-CH" altLang="de-DE" sz="3600" b="1" dirty="0" smtClean="0">
                <a:solidFill>
                  <a:srgbClr val="000080"/>
                </a:solidFill>
              </a:rPr>
              <a:t>/2022</a:t>
            </a:r>
            <a:endParaRPr lang="en-US" altLang="de-DE" sz="3600" b="1" dirty="0" smtClean="0">
              <a:solidFill>
                <a:srgbClr val="00008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9832" y="611485"/>
            <a:ext cx="8534178" cy="617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525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17" y="534915"/>
            <a:ext cx="9545390" cy="636785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 rot="16200000">
            <a:off x="5125908" y="871757"/>
            <a:ext cx="4315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DRPS</a:t>
            </a:r>
            <a:endParaRPr lang="en-US" sz="700" dirty="0"/>
          </a:p>
        </p:txBody>
      </p:sp>
      <p:sp>
        <p:nvSpPr>
          <p:cNvPr id="13" name="TextBox 12"/>
          <p:cNvSpPr txBox="1"/>
          <p:nvPr/>
        </p:nvSpPr>
        <p:spPr>
          <a:xfrm>
            <a:off x="1563115" y="555446"/>
            <a:ext cx="44916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Set-up</a:t>
            </a:r>
            <a:endParaRPr lang="en-US" sz="700" dirty="0"/>
          </a:p>
        </p:txBody>
      </p:sp>
      <p:sp>
        <p:nvSpPr>
          <p:cNvPr id="23" name="TextBox 22"/>
          <p:cNvSpPr txBox="1"/>
          <p:nvPr/>
        </p:nvSpPr>
        <p:spPr>
          <a:xfrm>
            <a:off x="1589066" y="2211630"/>
            <a:ext cx="44916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Set-up</a:t>
            </a:r>
            <a:endParaRPr lang="en-US" sz="700" dirty="0"/>
          </a:p>
        </p:txBody>
      </p:sp>
      <p:cxnSp>
        <p:nvCxnSpPr>
          <p:cNvPr id="24" name="Straight Arrow Connector 23"/>
          <p:cNvCxnSpPr/>
          <p:nvPr/>
        </p:nvCxnSpPr>
        <p:spPr bwMode="auto">
          <a:xfrm flipV="1">
            <a:off x="1111242" y="755501"/>
            <a:ext cx="2470771" cy="0"/>
          </a:xfrm>
          <a:prstGeom prst="straightConnector1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Arrow Connector 30"/>
          <p:cNvCxnSpPr/>
          <p:nvPr/>
        </p:nvCxnSpPr>
        <p:spPr bwMode="auto">
          <a:xfrm>
            <a:off x="3555705" y="2391366"/>
            <a:ext cx="6142250" cy="0"/>
          </a:xfrm>
          <a:prstGeom prst="straightConnector1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TextBox 32"/>
          <p:cNvSpPr txBox="1"/>
          <p:nvPr/>
        </p:nvSpPr>
        <p:spPr>
          <a:xfrm>
            <a:off x="6423454" y="2211630"/>
            <a:ext cx="238238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HERO commissioning / Athos undulator commissioning</a:t>
            </a:r>
            <a:endParaRPr lang="en-US" sz="700" dirty="0"/>
          </a:p>
        </p:txBody>
      </p:sp>
      <p:sp>
        <p:nvSpPr>
          <p:cNvPr id="34" name="TextBox 33"/>
          <p:cNvSpPr txBox="1"/>
          <p:nvPr/>
        </p:nvSpPr>
        <p:spPr>
          <a:xfrm>
            <a:off x="4227411" y="555446"/>
            <a:ext cx="84350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Beam-ready day</a:t>
            </a:r>
            <a:endParaRPr lang="en-US" sz="700" dirty="0"/>
          </a:p>
        </p:txBody>
      </p:sp>
      <p:sp>
        <p:nvSpPr>
          <p:cNvPr id="35" name="TextBox 34"/>
          <p:cNvSpPr txBox="1"/>
          <p:nvPr/>
        </p:nvSpPr>
        <p:spPr>
          <a:xfrm>
            <a:off x="7169182" y="555446"/>
            <a:ext cx="38824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 smtClean="0"/>
              <a:t>Alvra</a:t>
            </a:r>
            <a:endParaRPr lang="en-US" sz="700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5850727" y="871757"/>
            <a:ext cx="4315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DRPS</a:t>
            </a:r>
            <a:endParaRPr lang="en-US" sz="700" dirty="0"/>
          </a:p>
        </p:txBody>
      </p:sp>
      <p:sp>
        <p:nvSpPr>
          <p:cNvPr id="36" name="TextBox 35"/>
          <p:cNvSpPr txBox="1"/>
          <p:nvPr/>
        </p:nvSpPr>
        <p:spPr>
          <a:xfrm rot="16200000">
            <a:off x="7006762" y="871757"/>
            <a:ext cx="4315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DRPS</a:t>
            </a:r>
            <a:endParaRPr lang="en-US" sz="700" dirty="0"/>
          </a:p>
        </p:txBody>
      </p:sp>
      <p:sp>
        <p:nvSpPr>
          <p:cNvPr id="37" name="TextBox 36"/>
          <p:cNvSpPr txBox="1"/>
          <p:nvPr/>
        </p:nvSpPr>
        <p:spPr>
          <a:xfrm rot="16200000">
            <a:off x="8787588" y="871757"/>
            <a:ext cx="4315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DRPS</a:t>
            </a:r>
            <a:endParaRPr lang="en-US" sz="700" dirty="0"/>
          </a:p>
        </p:txBody>
      </p:sp>
      <p:sp>
        <p:nvSpPr>
          <p:cNvPr id="38" name="TextBox 37"/>
          <p:cNvSpPr txBox="1"/>
          <p:nvPr/>
        </p:nvSpPr>
        <p:spPr>
          <a:xfrm rot="16200000">
            <a:off x="8251989" y="871757"/>
            <a:ext cx="4315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DRPS</a:t>
            </a:r>
            <a:endParaRPr lang="en-US" sz="700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8569103" y="871757"/>
            <a:ext cx="4315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DRPS</a:t>
            </a:r>
            <a:endParaRPr lang="en-US" sz="700" dirty="0"/>
          </a:p>
        </p:txBody>
      </p:sp>
      <p:sp>
        <p:nvSpPr>
          <p:cNvPr id="40" name="TextBox 39"/>
          <p:cNvSpPr txBox="1"/>
          <p:nvPr/>
        </p:nvSpPr>
        <p:spPr>
          <a:xfrm rot="16200000">
            <a:off x="9113748" y="871757"/>
            <a:ext cx="4315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DRPS</a:t>
            </a:r>
            <a:endParaRPr lang="en-US" sz="700" dirty="0"/>
          </a:p>
        </p:txBody>
      </p:sp>
      <p:cxnSp>
        <p:nvCxnSpPr>
          <p:cNvPr id="41" name="Straight Arrow Connector 40"/>
          <p:cNvCxnSpPr/>
          <p:nvPr/>
        </p:nvCxnSpPr>
        <p:spPr bwMode="auto">
          <a:xfrm flipV="1">
            <a:off x="3577653" y="755501"/>
            <a:ext cx="2470771" cy="0"/>
          </a:xfrm>
          <a:prstGeom prst="straightConnector1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Straight Arrow Connector 41"/>
          <p:cNvCxnSpPr/>
          <p:nvPr/>
        </p:nvCxnSpPr>
        <p:spPr bwMode="auto">
          <a:xfrm flipV="1">
            <a:off x="6048424" y="755501"/>
            <a:ext cx="2470771" cy="0"/>
          </a:xfrm>
          <a:prstGeom prst="straightConnector1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Arrow Connector 42"/>
          <p:cNvCxnSpPr/>
          <p:nvPr/>
        </p:nvCxnSpPr>
        <p:spPr bwMode="auto">
          <a:xfrm flipV="1">
            <a:off x="1079872" y="2391366"/>
            <a:ext cx="2470771" cy="0"/>
          </a:xfrm>
          <a:prstGeom prst="straightConnector1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18104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Start-up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75816" y="1403573"/>
            <a:ext cx="460851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Smooth start-up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Transmission through the gas attenuator, achieved on Thursday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Transmission problems in or in front of the HERO modulator. Tunnel access on Monday for vacuum chamber realignment (2-3 mm vertical position error) =&gt; the beam can be transmitted without orbit bumps </a:t>
            </a:r>
            <a:r>
              <a:rPr lang="en-US" dirty="0"/>
              <a:t>after realignment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Set-up for 7 and 2.5 </a:t>
            </a:r>
            <a:r>
              <a:rPr lang="en-US" dirty="0" err="1" smtClean="0"/>
              <a:t>keV</a:t>
            </a:r>
            <a:r>
              <a:rPr lang="en-US" dirty="0" smtClean="0"/>
              <a:t> on Aramis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Optimize bunch length for the 7 </a:t>
            </a:r>
            <a:r>
              <a:rPr lang="en-US" dirty="0" err="1" smtClean="0"/>
              <a:t>keV</a:t>
            </a:r>
            <a:r>
              <a:rPr lang="en-US" dirty="0" smtClean="0"/>
              <a:t> beam, keeping a reasonable pulse energy and BW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Optimize BW at 2.47 </a:t>
            </a:r>
            <a:r>
              <a:rPr lang="en-US" dirty="0" err="1" smtClean="0"/>
              <a:t>keV</a:t>
            </a:r>
            <a:r>
              <a:rPr lang="en-US" dirty="0" smtClean="0"/>
              <a:t> with PSSS on third harmonic (next slide)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Athos </a:t>
            </a:r>
            <a:r>
              <a:rPr lang="en-US" dirty="0" smtClean="0"/>
              <a:t>set-up at </a:t>
            </a:r>
            <a:r>
              <a:rPr lang="en-US" dirty="0" smtClean="0"/>
              <a:t>0.530 </a:t>
            </a:r>
            <a:r>
              <a:rPr lang="en-US" dirty="0" err="1" smtClean="0"/>
              <a:t>keV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050" name="Picture 2" descr="Screenshot_from_2022-05-02_08-26-32.png (912×725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468" y="228256"/>
            <a:ext cx="3798697" cy="3019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36_current_profile.png (1073×515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656" y="3563813"/>
            <a:ext cx="375029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07_current_profile.png (1073×515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400" y="5508029"/>
            <a:ext cx="375029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57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BW at 2.47 </a:t>
            </a:r>
            <a:r>
              <a:rPr lang="en-US" dirty="0" err="1" smtClean="0"/>
              <a:t>keV</a:t>
            </a:r>
            <a:endParaRPr lang="en-US" dirty="0"/>
          </a:p>
        </p:txBody>
      </p:sp>
      <p:pic>
        <p:nvPicPr>
          <p:cNvPr id="3074" name="Picture 2" descr="2022-05-03_11-08.png (1048×683)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256" y="2267429"/>
            <a:ext cx="2736196" cy="1783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Screenshot_from_2022-05-03_11-30-12.png (1295×623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352" y="107429"/>
            <a:ext cx="4489888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Screenshot_from_2022-05-03_11-32-08.png (805×573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001" y="2267554"/>
            <a:ext cx="2528796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Screenshot_from_2022-05-03_13-30-16.png (1280×806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087" y="5003973"/>
            <a:ext cx="3430273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2022-05-03_13-45.png (1011×393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440" y="5384269"/>
            <a:ext cx="3600000" cy="1399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75816" y="1403573"/>
            <a:ext cx="36724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PSSS set-up on third harmonic, new energy scanning feature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spectrum has a double peak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After optimization we get one peak, BW ca 0.4%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Unfortunately when restoring the settings on Saturday the BW is much worse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Will be checked on Monday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389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HERO success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80" y="3892033"/>
            <a:ext cx="5115454" cy="288000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440" y="205141"/>
            <a:ext cx="3616590" cy="3600000"/>
          </a:xfrm>
          <a:prstGeom prst="rect">
            <a:avLst/>
          </a:prstGeom>
        </p:spPr>
      </p:pic>
      <p:pic>
        <p:nvPicPr>
          <p:cNvPr id="5122" name="Picture 2" descr="20220504_150330_SATBD02-DSCR050_camera_snapshot.h5.png (667×730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966" y="4715941"/>
            <a:ext cx="164465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20220504_150408_SATBD02-DSCR050_camera_snapshot.h5.png (667×730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24" y="4715941"/>
            <a:ext cx="164465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75816" y="1187549"/>
            <a:ext cx="36724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Transverse alignment of laser and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Temporal overlap found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indication of beam </a:t>
            </a:r>
            <a:r>
              <a:rPr lang="en-US" dirty="0" smtClean="0"/>
              <a:t>modulation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Happy team!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29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Losses in LH</a:t>
            </a:r>
            <a:endParaRPr lang="en-US" dirty="0"/>
          </a:p>
        </p:txBody>
      </p:sp>
      <p:pic>
        <p:nvPicPr>
          <p:cNvPr id="1028" name="Picture 4" descr="Screenshot_from_2022-05-03_08-24-06.png (1203×504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4866" y="4238517"/>
            <a:ext cx="7869982" cy="329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03239" y="1409700"/>
            <a:ext cx="4321050" cy="280218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Losses are associated with bunch2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Both bunches appear identical in the </a:t>
            </a:r>
            <a:r>
              <a:rPr lang="en-US" sz="1400" dirty="0"/>
              <a:t>gun spectrometer, </a:t>
            </a:r>
            <a:r>
              <a:rPr lang="en-US" sz="1400" dirty="0" smtClean="0"/>
              <a:t>emittances are very similar, checked LH chamber position, Mizar was </a:t>
            </a:r>
            <a:r>
              <a:rPr lang="en-US" sz="1400" dirty="0" smtClean="0"/>
              <a:t>checked, same orbit up to BC1… </a:t>
            </a:r>
            <a:r>
              <a:rPr lang="en-US" sz="1400" dirty="0" smtClean="0"/>
              <a:t>problem not understood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Possibly the cause of the DRPS issues</a:t>
            </a:r>
          </a:p>
        </p:txBody>
      </p:sp>
      <p:pic>
        <p:nvPicPr>
          <p:cNvPr id="1030" name="Picture 6" descr="20220502_135900_EmittanceTool.jpg (1500×10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848" y="135138"/>
            <a:ext cx="324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20220502_140458_EmittanceTool.jpg (1500×1000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597" y="2267669"/>
            <a:ext cx="324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20220502_134724_SINBD01-DSCR010_camera_snapshot.h5.png (667×730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328" y="323453"/>
            <a:ext cx="164465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20220502_134404_SINBD01-DSCR010_camera_snapshot.h5.png (667×730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328" y="2148779"/>
            <a:ext cx="164465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350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DRPS alarms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431" y="1492250"/>
            <a:ext cx="9069387" cy="544671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dirty="0" smtClean="0"/>
              <a:t>With high losses n the LH the DRPS monitor 0101 (z = 25 m) is at a higher level than usual: about 40-50%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dirty="0" smtClean="0"/>
              <a:t>Six </a:t>
            </a:r>
            <a:r>
              <a:rPr lang="en-US" sz="1600" dirty="0" smtClean="0"/>
              <a:t>DRPS system alarm during the week: the dose rates are ok but the systems detects a </a:t>
            </a:r>
            <a:r>
              <a:rPr lang="en-US" sz="1600" dirty="0" smtClean="0"/>
              <a:t>problem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dirty="0" smtClean="0"/>
              <a:t>First problem on Thursday was associated with a </a:t>
            </a:r>
            <a:r>
              <a:rPr lang="en-US" sz="1600" dirty="0"/>
              <a:t>failure of a PLC </a:t>
            </a:r>
            <a:r>
              <a:rPr lang="en-US" sz="1600" dirty="0" smtClean="0"/>
              <a:t>card</a:t>
            </a:r>
            <a:endParaRPr lang="en-US" sz="1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dirty="0" smtClean="0"/>
              <a:t>SU investigating…</a:t>
            </a:r>
            <a:endParaRPr lang="en-US" sz="1600" dirty="0"/>
          </a:p>
        </p:txBody>
      </p:sp>
      <p:pic>
        <p:nvPicPr>
          <p:cNvPr id="4098" name="Picture 2" descr="sfw03.psi.ch-screenshot_22318_3.png (1270×741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264" y="3779837"/>
            <a:ext cx="4319028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434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 smtClean="0"/>
              <a:t>Downtime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DRPS alarms </a:t>
            </a:r>
            <a:r>
              <a:rPr lang="en-US" sz="1600" dirty="0"/>
              <a:t>6</a:t>
            </a:r>
            <a:r>
              <a:rPr lang="en-US" sz="1600" dirty="0" smtClean="0"/>
              <a:t>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S30CB02 tripped to black-heating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S30CB04 filament power </a:t>
            </a:r>
            <a:r>
              <a:rPr lang="en-US" sz="1600" dirty="0" smtClean="0"/>
              <a:t>supply fault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S30CB11 </a:t>
            </a:r>
            <a:r>
              <a:rPr lang="en-US" sz="1600" dirty="0" err="1"/>
              <a:t>multipactoring</a:t>
            </a:r>
            <a:r>
              <a:rPr lang="en-US" sz="1600" dirty="0"/>
              <a:t> </a:t>
            </a:r>
            <a:endParaRPr lang="en-US" sz="1600" dirty="0" smtClean="0"/>
          </a:p>
          <a:p>
            <a:pPr marL="0" indent="0"/>
            <a:r>
              <a:rPr lang="en-US" sz="1600" dirty="0" smtClean="0"/>
              <a:t>Other problems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Losses in LH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Control </a:t>
            </a:r>
            <a:r>
              <a:rPr lang="en-US" sz="1600" dirty="0"/>
              <a:t>issues with ICT crates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SARUN </a:t>
            </a:r>
            <a:r>
              <a:rPr lang="en-US" sz="1600" dirty="0" smtClean="0"/>
              <a:t>undulators are drifting again, this time it seems something is changing the set-points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Some S-band stations have a longer heating-time (1h instead of 20 min)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SARFE10-OAPU044 position was changed. </a:t>
            </a:r>
            <a:r>
              <a:rPr lang="en-US" sz="1600" dirty="0" smtClean="0"/>
              <a:t>Caused some problem for the pointing. The reference position is: x/y = -0.05/0.35 mm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ICTs </a:t>
            </a:r>
            <a:r>
              <a:rPr lang="en-US" sz="1600" dirty="0" smtClean="0"/>
              <a:t>seems to have lost there </a:t>
            </a:r>
            <a:r>
              <a:rPr lang="en-US" sz="1600" dirty="0" smtClean="0"/>
              <a:t>calibration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42208377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393</Words>
  <Application>Microsoft Office PowerPoint</Application>
  <PresentationFormat>Custom</PresentationFormat>
  <Paragraphs>58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Times New Roman</vt:lpstr>
      <vt:lpstr>Default Design</vt:lpstr>
      <vt:lpstr>SwissFEL Exchange Meeting Machine report Week 18/2022</vt:lpstr>
      <vt:lpstr>PowerPoint Presentation</vt:lpstr>
      <vt:lpstr>PowerPoint Presentation</vt:lpstr>
      <vt:lpstr>Start-up</vt:lpstr>
      <vt:lpstr>BW at 2.47 keV</vt:lpstr>
      <vt:lpstr>HERO success</vt:lpstr>
      <vt:lpstr>Losses in LH</vt:lpstr>
      <vt:lpstr>DRPS alarms</vt:lpstr>
      <vt:lpstr>Technical Issues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weeks 40 &amp; 41 (Carlo's  presentation) Issues X-band news Shutdown planning Beamtime requests Plan for the coming weeks</dc:title>
  <dc:creator>Thomas Schietinger</dc:creator>
  <cp:lastModifiedBy>Voulot Didier</cp:lastModifiedBy>
  <cp:revision>1055</cp:revision>
  <cp:lastPrinted>2012-03-16T12:41:46Z</cp:lastPrinted>
  <dcterms:created xsi:type="dcterms:W3CDTF">2010-01-20T12:30:11Z</dcterms:created>
  <dcterms:modified xsi:type="dcterms:W3CDTF">2022-05-09T06:21:31Z</dcterms:modified>
</cp:coreProperties>
</file>