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theme/theme9.xml" ContentType="application/vnd.openxmlformats-officedocument.theme+xml"/>
  <Override PartName="/ppt/slideLayouts/slideLayout14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theme/theme11.xml" ContentType="application/vnd.openxmlformats-officedocument.theme+xml"/>
  <Override PartName="/ppt/slideLayouts/slideLayout16.xml" ContentType="application/vnd.openxmlformats-officedocument.presentationml.slideLayout+xml"/>
  <Override PartName="/ppt/theme/theme12.xml" ContentType="application/vnd.openxmlformats-officedocument.theme+xml"/>
  <Override PartName="/ppt/slideLayouts/slideLayout17.xml" ContentType="application/vnd.openxmlformats-officedocument.presentationml.slideLayout+xml"/>
  <Override PartName="/ppt/theme/theme13.xml" ContentType="application/vnd.openxmlformats-officedocument.theme+xml"/>
  <Override PartName="/ppt/slideLayouts/slideLayout18.xml" ContentType="application/vnd.openxmlformats-officedocument.presentationml.slideLayout+xml"/>
  <Override PartName="/ppt/theme/theme14.xml" ContentType="application/vnd.openxmlformats-officedocument.theme+xml"/>
  <Override PartName="/ppt/slideLayouts/slideLayout19.xml" ContentType="application/vnd.openxmlformats-officedocument.presentationml.slideLayout+xml"/>
  <Override PartName="/ppt/theme/theme15.xml" ContentType="application/vnd.openxmlformats-officedocument.theme+xml"/>
  <Override PartName="/ppt/slideLayouts/slideLayout20.xml" ContentType="application/vnd.openxmlformats-officedocument.presentationml.slideLayout+xml"/>
  <Override PartName="/ppt/theme/theme16.xml" ContentType="application/vnd.openxmlformats-officedocument.theme+xml"/>
  <Override PartName="/ppt/slideLayouts/slideLayout21.xml" ContentType="application/vnd.openxmlformats-officedocument.presentationml.slideLayout+xml"/>
  <Override PartName="/ppt/theme/theme17.xml" ContentType="application/vnd.openxmlformats-officedocument.theme+xml"/>
  <Override PartName="/ppt/slideLayouts/slideLayout22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  <p:sldMasterId id="2147483695" r:id="rId2"/>
    <p:sldMasterId id="2147483703" r:id="rId3"/>
    <p:sldMasterId id="2147483709" r:id="rId4"/>
    <p:sldMasterId id="2147483711" r:id="rId5"/>
    <p:sldMasterId id="2147483713" r:id="rId6"/>
    <p:sldMasterId id="2147483716" r:id="rId7"/>
    <p:sldMasterId id="2147483718" r:id="rId8"/>
    <p:sldMasterId id="2147483720" r:id="rId9"/>
    <p:sldMasterId id="2147483722" r:id="rId10"/>
    <p:sldMasterId id="2147483724" r:id="rId11"/>
    <p:sldMasterId id="2147483726" r:id="rId12"/>
    <p:sldMasterId id="2147483728" r:id="rId13"/>
    <p:sldMasterId id="2147483730" r:id="rId14"/>
    <p:sldMasterId id="2147483732" r:id="rId15"/>
    <p:sldMasterId id="2147483738" r:id="rId16"/>
    <p:sldMasterId id="2147483740" r:id="rId17"/>
    <p:sldMasterId id="2147483742" r:id="rId18"/>
  </p:sldMasterIdLst>
  <p:notesMasterIdLst>
    <p:notesMasterId r:id="rId44"/>
  </p:notesMasterIdLst>
  <p:handoutMasterIdLst>
    <p:handoutMasterId r:id="rId45"/>
  </p:handoutMasterIdLst>
  <p:sldIdLst>
    <p:sldId id="326" r:id="rId19"/>
    <p:sldId id="321" r:id="rId20"/>
    <p:sldId id="333" r:id="rId21"/>
    <p:sldId id="330" r:id="rId22"/>
    <p:sldId id="324" r:id="rId23"/>
    <p:sldId id="325" r:id="rId24"/>
    <p:sldId id="344" r:id="rId25"/>
    <p:sldId id="345" r:id="rId26"/>
    <p:sldId id="343" r:id="rId27"/>
    <p:sldId id="346" r:id="rId28"/>
    <p:sldId id="347" r:id="rId29"/>
    <p:sldId id="351" r:id="rId30"/>
    <p:sldId id="348" r:id="rId31"/>
    <p:sldId id="352" r:id="rId32"/>
    <p:sldId id="353" r:id="rId33"/>
    <p:sldId id="342" r:id="rId34"/>
    <p:sldId id="341" r:id="rId35"/>
    <p:sldId id="340" r:id="rId36"/>
    <p:sldId id="356" r:id="rId37"/>
    <p:sldId id="354" r:id="rId38"/>
    <p:sldId id="355" r:id="rId39"/>
    <p:sldId id="339" r:id="rId40"/>
    <p:sldId id="357" r:id="rId41"/>
    <p:sldId id="338" r:id="rId42"/>
    <p:sldId id="335" r:id="rId43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566" autoAdjust="0"/>
    <p:restoredTop sz="94660"/>
  </p:normalViewPr>
  <p:slideViewPr>
    <p:cSldViewPr snapToGrid="0">
      <p:cViewPr>
        <p:scale>
          <a:sx n="80" d="100"/>
          <a:sy n="80" d="100"/>
        </p:scale>
        <p:origin x="667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50400" cy="504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1B9A0-E7E6-422B-AD66-F5EC749507E2}" type="datetimeFigureOut">
              <a:rPr lang="de-CH" smtClean="0"/>
              <a:t>01.07.2022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BE5CC-DA2A-4F3F-BE31-D5742AA737E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059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8A2D8-4834-4B62-942F-9763E39AE898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D4DC6-8655-4246-9458-455057BF4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3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3DE42-6B54-44B5-A06F-9BAA6BE2FFF7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37CF-6EF6-4D72-8C8B-53FB296E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9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19256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518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2143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3094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483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BDDD30-CC6E-4694-AE2C-618EC954CC24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7/1/2022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CEAADD-5156-40C1-B9FD-F9A78DB9277B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1988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05248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9768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11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5764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1568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925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766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77796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91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37" marR="0" indent="-18414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33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28" marR="0" indent="-177796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12" indent="-179384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69" indent="-18255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52" indent="-17938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48" indent="-177796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541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solidFill>
                  <a:srgbClr val="FFFFFF"/>
                </a:solidFill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41" normalizeH="0" baseline="0" noProof="0" dirty="0" smtClean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WIR SCHAFFEN WISSEN – HEUTE FÜR MORGEN</a:t>
            </a:r>
            <a:endParaRPr kumimoji="0" lang="de-CH" sz="1200" b="1" i="0" u="none" strike="noStrike" kern="0" cap="none" spc="41" normalizeH="0" baseline="0" noProof="0" dirty="0">
              <a:ln>
                <a:noFill/>
              </a:ln>
              <a:solidFill>
                <a:srgbClr val="505150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0" u="none" strike="noStrike" kern="1200" cap="none" spc="0" normalizeH="0" baseline="0" noProof="0" dirty="0">
              <a:ln>
                <a:solidFill>
                  <a:srgbClr val="FFFFFF"/>
                </a:solidFill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5949242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92785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0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0644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69318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609585"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609585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856089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609585"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609585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7317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65791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6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8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9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0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1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em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5" y="291602"/>
            <a:ext cx="8944033" cy="50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49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defTabSz="914354" eaLnBrk="0" fontAlgn="base" hangingPunct="0"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914354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4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defTabSz="914354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5" y="1341441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9" name="Bild 24" descr="PSI-Logo_narrow_30k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025" y="313405"/>
            <a:ext cx="1322716" cy="464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89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ransition spd="med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3" y="292100"/>
            <a:ext cx="894275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49"/>
            <a:ext cx="767863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8" y="1341438"/>
            <a:ext cx="1032217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7" y="285750"/>
            <a:ext cx="1354015" cy="3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1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6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591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591" indent="18414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33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28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1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69" indent="-18255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5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4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14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8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3" y="292100"/>
            <a:ext cx="894275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49"/>
            <a:ext cx="767863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8" y="1341438"/>
            <a:ext cx="1032217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7" y="285750"/>
            <a:ext cx="1354015" cy="3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95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6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591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591" indent="18414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33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28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1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69" indent="-18255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5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4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3" y="292100"/>
            <a:ext cx="894275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49"/>
            <a:ext cx="767863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8" y="1341438"/>
            <a:ext cx="1032217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7" y="285750"/>
            <a:ext cx="1354015" cy="3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49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6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591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591" indent="18414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33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28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1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69" indent="-18255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5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4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4" y="292100"/>
            <a:ext cx="8942754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50"/>
            <a:ext cx="76786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9" y="1341438"/>
            <a:ext cx="10322170" cy="4679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6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64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4" y="292100"/>
            <a:ext cx="8942754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50"/>
            <a:ext cx="76786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9" y="1341438"/>
            <a:ext cx="10322170" cy="4679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6" y="285750"/>
            <a:ext cx="135401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73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50" indent="-1778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3" y="292100"/>
            <a:ext cx="894275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49"/>
            <a:ext cx="767863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8" y="1341438"/>
            <a:ext cx="1032217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7" y="285750"/>
            <a:ext cx="1354015" cy="3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26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6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591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591" indent="18414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33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28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1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69" indent="-18255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5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4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70553" y="292100"/>
            <a:ext cx="894275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539" y="6661149"/>
            <a:ext cx="767863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1138" y="1341438"/>
            <a:ext cx="1032217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87" y="285750"/>
            <a:ext cx="1354015" cy="36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20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6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355591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355591" indent="18414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717533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895328" indent="-177796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107471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69" indent="-18255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52" indent="-17938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48" indent="-17779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5" y="291602"/>
            <a:ext cx="8944033" cy="50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49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defTabSz="914354" eaLnBrk="0" fontAlgn="base" hangingPunct="0"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914354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4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defTabSz="914354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5" y="1341441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9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25" y="313405"/>
            <a:ext cx="1322716" cy="464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61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ransition spd="med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64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37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56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5" y="291602"/>
            <a:ext cx="8944033" cy="50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49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defTabSz="914354" eaLnBrk="0" fontAlgn="base" hangingPunct="0"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914354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4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defTabSz="914354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5" y="1341441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9" name="Bild 24" descr="PSI-Logo_narrow_30k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025" y="313405"/>
            <a:ext cx="1322716" cy="464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39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46" r:id="rId2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34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44" r:id="rId2"/>
    <p:sldLayoutId id="2147483745" r:id="rId3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01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43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cid:56a4dd93-2c08-41a5-8a00-3a08573722ae@intern.ethz.ch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i.psi.ch/KxXF6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Projekt</a:t>
            </a:r>
            <a:r>
              <a:rPr lang="en-US" dirty="0" smtClean="0"/>
              <a:t> SLS 2.0 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 smtClean="0"/>
              <a:t>with</a:t>
            </a:r>
            <a:r>
              <a:rPr lang="en-US" dirty="0" smtClean="0"/>
              <a:t> </a:t>
            </a:r>
            <a:r>
              <a:rPr lang="en-US" sz="1800" dirty="0" smtClean="0"/>
              <a:t>slides from Romain Ganter, Markus Jörg, Phil Willmott and Alun Ashton</a:t>
            </a:r>
            <a:r>
              <a:rPr lang="en-US" dirty="0" smtClean="0"/>
              <a:t>	</a:t>
            </a:r>
            <a:r>
              <a:rPr lang="en-US" dirty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Hans Braun :: </a:t>
            </a:r>
            <a:r>
              <a:rPr lang="en-US" dirty="0" smtClean="0"/>
              <a:t>PSI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95389" y="5517232"/>
            <a:ext cx="10606617" cy="391177"/>
          </a:xfrm>
        </p:spPr>
        <p:txBody>
          <a:bodyPr/>
          <a:lstStyle/>
          <a:p>
            <a:r>
              <a:rPr lang="de-DE" dirty="0" smtClean="0"/>
              <a:t>LAB #9, 1.7.2022</a:t>
            </a:r>
            <a:endParaRPr lang="de-DE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2"/>
          <a:stretch/>
        </p:blipFill>
        <p:spPr>
          <a:xfrm>
            <a:off x="4252095" y="257452"/>
            <a:ext cx="6927847" cy="321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943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Vacuum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04454"/>
            <a:ext cx="12002480" cy="5836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541" y="3501008"/>
            <a:ext cx="6792275" cy="32986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63352" y="980728"/>
            <a:ext cx="7596844" cy="16561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Vacuum procurement for Arcs: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460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chambers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from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external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company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production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started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70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dipole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chambers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produced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and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coat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in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house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(2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prototypes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produced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Straight </a:t>
            </a:r>
            <a:r>
              <a:rPr kumimoji="0" lang="de-DE" sz="18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Sections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many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DE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components</a:t>
            </a:r>
            <a:r>
              <a:rPr kumimoji="0" lang="de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still in design</a:t>
            </a:r>
            <a:endParaRPr kumimoji="0" lang="de-DE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94872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40" y="1340768"/>
            <a:ext cx="11963400" cy="53911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Delivery</a:t>
            </a:r>
            <a:r>
              <a:rPr lang="de-CH" dirty="0" smtClean="0"/>
              <a:t> </a:t>
            </a:r>
            <a:r>
              <a:rPr lang="de-CH" dirty="0" err="1" smtClean="0"/>
              <a:t>Arc</a:t>
            </a:r>
            <a:r>
              <a:rPr lang="de-CH" dirty="0" smtClean="0"/>
              <a:t> </a:t>
            </a:r>
            <a:r>
              <a:rPr lang="de-CH" dirty="0" err="1" smtClean="0"/>
              <a:t>Vacuum</a:t>
            </a:r>
            <a:r>
              <a:rPr lang="de-CH" dirty="0" smtClean="0"/>
              <a:t> </a:t>
            </a:r>
            <a:r>
              <a:rPr lang="de-CH" dirty="0" err="1" smtClean="0"/>
              <a:t>Chamber</a:t>
            </a:r>
            <a:endParaRPr lang="de-CH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9120336" y="3681028"/>
            <a:ext cx="2412268" cy="2844316"/>
          </a:xfrm>
          <a:prstGeom prst="roundRect">
            <a:avLst/>
          </a:prstGeom>
          <a:solidFill>
            <a:schemeClr val="accent1"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60296" y="2780928"/>
            <a:ext cx="2988332" cy="72008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6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Arcs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limited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by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dipole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vacuum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chambers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delivery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!</a:t>
            </a:r>
          </a:p>
        </p:txBody>
      </p:sp>
      <p:sp>
        <p:nvSpPr>
          <p:cNvPr id="11" name="Right Brace 10"/>
          <p:cNvSpPr/>
          <p:nvPr/>
        </p:nvSpPr>
        <p:spPr bwMode="auto">
          <a:xfrm rot="16200000">
            <a:off x="10110446" y="-117394"/>
            <a:ext cx="324036" cy="237626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80376" y="548680"/>
            <a:ext cx="1080120" cy="4680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Dark Time</a:t>
            </a:r>
          </a:p>
        </p:txBody>
      </p:sp>
    </p:spTree>
    <p:extLst>
      <p:ext uri="{BB962C8B-B14F-4D97-AF65-F5344CB8AC3E}">
        <p14:creationId xmlns:p14="http://schemas.microsoft.com/office/powerpoint/2010/main" val="759767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Superbend</a:t>
            </a:r>
            <a:r>
              <a:rPr lang="de-CH" dirty="0" smtClean="0"/>
              <a:t> Dipole </a:t>
            </a:r>
            <a:r>
              <a:rPr lang="de-CH" dirty="0" err="1" smtClean="0"/>
              <a:t>Chamber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40" y="1160748"/>
            <a:ext cx="7536160" cy="34206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24140" b="33436"/>
          <a:stretch/>
        </p:blipFill>
        <p:spPr>
          <a:xfrm>
            <a:off x="335360" y="4329100"/>
            <a:ext cx="7699533" cy="2448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32104" y="1628800"/>
            <a:ext cx="5040560" cy="13321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Chamber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soft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fragile (1 mm wall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thickness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Annealed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copper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3 mm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sagitta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deformation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6020" y="3969060"/>
            <a:ext cx="100811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K. Dreyer</a:t>
            </a:r>
          </a:p>
        </p:txBody>
      </p:sp>
    </p:spTree>
    <p:extLst>
      <p:ext uri="{BB962C8B-B14F-4D97-AF65-F5344CB8AC3E}">
        <p14:creationId xmlns:p14="http://schemas.microsoft.com/office/powerpoint/2010/main" val="22694070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1993"/>
          <a:stretch/>
        </p:blipFill>
        <p:spPr>
          <a:xfrm>
            <a:off x="3287688" y="4293096"/>
            <a:ext cx="8299380" cy="18097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Arc</a:t>
            </a:r>
            <a:r>
              <a:rPr lang="de-CH" dirty="0" smtClean="0"/>
              <a:t> </a:t>
            </a:r>
            <a:r>
              <a:rPr lang="de-CH" dirty="0" err="1" smtClean="0"/>
              <a:t>Assembly</a:t>
            </a:r>
            <a:r>
              <a:rPr lang="de-CH" dirty="0" smtClean="0"/>
              <a:t> limited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chamber</a:t>
            </a:r>
            <a:r>
              <a:rPr lang="de-CH" dirty="0" smtClean="0"/>
              <a:t> </a:t>
            </a:r>
            <a:r>
              <a:rPr lang="de-CH" dirty="0" err="1" smtClean="0"/>
              <a:t>delivery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9588388" y="2132856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731404" y="497717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64252" y="6519259"/>
            <a:ext cx="2304256" cy="3326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Courtesy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of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N. Koziol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979876" y="4113076"/>
            <a:ext cx="5400600" cy="1800200"/>
          </a:xfrm>
          <a:prstGeom prst="roundRect">
            <a:avLst/>
          </a:prstGeom>
          <a:solidFill>
            <a:schemeClr val="accent1"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8251"/>
          <a:stretch/>
        </p:blipFill>
        <p:spPr>
          <a:xfrm>
            <a:off x="155340" y="1124744"/>
            <a:ext cx="8946327" cy="18097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03912" y="1520788"/>
            <a:ext cx="6084676" cy="223224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no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Overlapp</a:t>
            </a:r>
            <a:r>
              <a:rPr kumimoji="0" lang="de-CH" sz="1800" b="1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1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Pre-assembly</a:t>
            </a:r>
            <a:r>
              <a:rPr kumimoji="0" lang="de-CH" sz="1800" b="1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1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and</a:t>
            </a:r>
            <a:r>
              <a:rPr kumimoji="0" lang="de-CH" sz="1800" b="1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Dark Time</a:t>
            </a: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ressources</a:t>
            </a:r>
            <a:r>
              <a:rPr kumimoji="0" lang="de-CH" sz="18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currently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not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planned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for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that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800100" marR="0" lvl="1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Dipole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chambers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 NEG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Coating</a:t>
            </a:r>
            <a:endParaRPr kumimoji="0" lang="de-CH" sz="1800" b="0" i="1" u="none" strike="noStrike" kern="1000" cap="none" spc="3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Arc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pre-assembly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and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cs typeface="Franklin Gothic Book"/>
              </a:rPr>
              <a:t>activation</a:t>
            </a:r>
            <a:endParaRPr kumimoji="0" lang="de-CH" sz="1800" b="0" i="1" u="none" strike="noStrike" kern="1000" cap="none" spc="3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SLS1 De-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assembly</a:t>
            </a:r>
            <a:r>
              <a:rPr kumimoji="0" lang="de-CH" sz="1800" b="0" i="1" u="none" strike="noStrike" kern="1000" cap="none" spc="3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&amp;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storage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 (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Injection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straight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, </a:t>
            </a:r>
            <a:r>
              <a:rPr kumimoji="0" lang="en-DE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…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800100" marR="0" lvl="1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SLS2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Arc</a:t>
            </a:r>
            <a:r>
              <a:rPr kumimoji="0" lang="de-CH" sz="18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 in Tunnel </a:t>
            </a:r>
            <a:r>
              <a:rPr kumimoji="0" lang="de-CH" sz="18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Franklin Gothic Book"/>
              </a:rPr>
              <a:t>Assembly</a:t>
            </a:r>
            <a:endParaRPr kumimoji="0" lang="de-CH" sz="1800" b="0" i="1" u="none" strike="noStrike" kern="1000" cap="none" spc="3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CH" sz="1800" b="0" i="1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8364252" y="3465004"/>
            <a:ext cx="36004" cy="6120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22172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Mechanical</a:t>
            </a:r>
            <a:r>
              <a:rPr lang="de-CH" dirty="0" smtClean="0"/>
              <a:t> Supports: </a:t>
            </a:r>
            <a:r>
              <a:rPr lang="de-CH" dirty="0" err="1" smtClean="0"/>
              <a:t>Girder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56" y="1088740"/>
            <a:ext cx="4608512" cy="260276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159896" y="1016732"/>
            <a:ext cx="2925536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Main Body (FRAMAG)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267908" y="1736812"/>
            <a:ext cx="2688299" cy="855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Adjustment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mechanism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(Height)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51884" y="2924944"/>
            <a:ext cx="2925536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Feet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4007768" y="1808820"/>
            <a:ext cx="936104" cy="828092"/>
          </a:xfrm>
          <a:prstGeom prst="ellipse">
            <a:avLst/>
          </a:prstGeom>
          <a:noFill/>
          <a:ln w="158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cxnSp>
        <p:nvCxnSpPr>
          <p:cNvPr id="11" name="Gerade Verbindung mit Pfeil 10"/>
          <p:cNvCxnSpPr/>
          <p:nvPr/>
        </p:nvCxnSpPr>
        <p:spPr bwMode="auto">
          <a:xfrm flipH="1">
            <a:off x="3575721" y="1304764"/>
            <a:ext cx="1908211" cy="7672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flipH="1">
            <a:off x="4943873" y="2096852"/>
            <a:ext cx="288031" cy="2117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 flipH="1">
            <a:off x="4619837" y="3032956"/>
            <a:ext cx="396043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23392" y="4005064"/>
            <a:ext cx="8028892" cy="1440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Procurement</a:t>
            </a:r>
            <a:r>
              <a:rPr kumimoji="0" lang="de-CH" sz="18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Feet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+ Body Series: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to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ordered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in August 22 (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Delivery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Nov. 22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March 23)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Adjustement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mechanism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prototyp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under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test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!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CH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Prototype Tests: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First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Eigenfrequency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~24.5 Hz transversal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Girder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motion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overconstrained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to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optimized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…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56" y="980728"/>
            <a:ext cx="4043354" cy="52831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88288" y="6273316"/>
            <a:ext cx="2772308" cy="3240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Pictures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courtesy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of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H.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Joehri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X. Wang</a:t>
            </a:r>
          </a:p>
        </p:txBody>
      </p:sp>
    </p:spTree>
    <p:extLst>
      <p:ext uri="{BB962C8B-B14F-4D97-AF65-F5344CB8AC3E}">
        <p14:creationId xmlns:p14="http://schemas.microsoft.com/office/powerpoint/2010/main" val="24246809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important</a:t>
            </a:r>
            <a:r>
              <a:rPr lang="de-CH" dirty="0" smtClean="0"/>
              <a:t> </a:t>
            </a:r>
            <a:r>
              <a:rPr lang="de-CH" dirty="0" err="1" smtClean="0"/>
              <a:t>tests</a:t>
            </a:r>
            <a:r>
              <a:rPr lang="de-CH" dirty="0" smtClean="0"/>
              <a:t> /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until</a:t>
            </a:r>
            <a:r>
              <a:rPr lang="de-CH" dirty="0" smtClean="0"/>
              <a:t> «</a:t>
            </a:r>
            <a:r>
              <a:rPr lang="de-CH" dirty="0" err="1" smtClean="0"/>
              <a:t>Ready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Dark Time Milestone»</a:t>
            </a:r>
          </a:p>
          <a:p>
            <a:pPr lvl="3"/>
            <a:r>
              <a:rPr lang="de-CH" dirty="0" err="1" smtClean="0"/>
              <a:t>Finalisation</a:t>
            </a:r>
            <a:r>
              <a:rPr lang="de-CH" dirty="0" smtClean="0"/>
              <a:t> </a:t>
            </a:r>
            <a:r>
              <a:rPr lang="de-CH" dirty="0" err="1" smtClean="0"/>
              <a:t>girder</a:t>
            </a:r>
            <a:r>
              <a:rPr lang="de-CH" dirty="0" smtClean="0"/>
              <a:t> </a:t>
            </a:r>
            <a:r>
              <a:rPr lang="de-CH" dirty="0" err="1" smtClean="0"/>
              <a:t>motion</a:t>
            </a:r>
            <a:r>
              <a:rPr lang="de-CH" dirty="0" smtClean="0"/>
              <a:t> </a:t>
            </a:r>
            <a:r>
              <a:rPr lang="de-CH" dirty="0" err="1" smtClean="0"/>
              <a:t>mechanism</a:t>
            </a:r>
            <a:r>
              <a:rPr lang="de-CH" dirty="0" smtClean="0"/>
              <a:t>:		</a:t>
            </a:r>
            <a:r>
              <a:rPr lang="de-CH" dirty="0" err="1" smtClean="0"/>
              <a:t>July</a:t>
            </a:r>
            <a:r>
              <a:rPr lang="de-CH" dirty="0" smtClean="0"/>
              <a:t> 22</a:t>
            </a:r>
          </a:p>
          <a:p>
            <a:pPr lvl="3"/>
            <a:r>
              <a:rPr lang="de-CH" dirty="0" err="1" smtClean="0"/>
              <a:t>Delivery</a:t>
            </a:r>
            <a:r>
              <a:rPr lang="de-CH" dirty="0" smtClean="0"/>
              <a:t> </a:t>
            </a:r>
            <a:r>
              <a:rPr lang="de-CH" dirty="0"/>
              <a:t>Plan </a:t>
            </a:r>
            <a:r>
              <a:rPr lang="de-CH" dirty="0" err="1"/>
              <a:t>of</a:t>
            </a:r>
            <a:r>
              <a:rPr lang="de-CH" dirty="0"/>
              <a:t> last </a:t>
            </a:r>
            <a:r>
              <a:rPr lang="de-CH" dirty="0" err="1"/>
              <a:t>magnet</a:t>
            </a:r>
            <a:r>
              <a:rPr lang="de-CH" dirty="0"/>
              <a:t> </a:t>
            </a:r>
            <a:r>
              <a:rPr lang="de-CH" dirty="0" err="1"/>
              <a:t>series</a:t>
            </a:r>
            <a:r>
              <a:rPr lang="de-CH" dirty="0"/>
              <a:t>: </a:t>
            </a:r>
            <a:r>
              <a:rPr lang="de-CH" dirty="0" smtClean="0"/>
              <a:t>		</a:t>
            </a:r>
            <a:r>
              <a:rPr lang="de-CH" dirty="0" err="1" smtClean="0"/>
              <a:t>July</a:t>
            </a:r>
            <a:r>
              <a:rPr lang="de-CH" dirty="0" smtClean="0"/>
              <a:t> </a:t>
            </a:r>
            <a:r>
              <a:rPr lang="de-CH" dirty="0"/>
              <a:t>/ August 22</a:t>
            </a:r>
          </a:p>
          <a:p>
            <a:pPr lvl="3"/>
            <a:r>
              <a:rPr lang="de-CH" dirty="0" err="1" smtClean="0"/>
              <a:t>Production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leak</a:t>
            </a:r>
            <a:r>
              <a:rPr lang="de-CH" dirty="0" smtClean="0"/>
              <a:t> </a:t>
            </a:r>
            <a:r>
              <a:rPr lang="de-CH" dirty="0" err="1" smtClean="0"/>
              <a:t>tight</a:t>
            </a:r>
            <a:r>
              <a:rPr lang="de-CH" dirty="0" smtClean="0"/>
              <a:t> CBN_2: 		August 22</a:t>
            </a:r>
          </a:p>
          <a:p>
            <a:pPr lvl="3"/>
            <a:r>
              <a:rPr lang="de-CH" dirty="0" smtClean="0"/>
              <a:t>Test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octupole</a:t>
            </a:r>
            <a:r>
              <a:rPr lang="de-CH" dirty="0" smtClean="0"/>
              <a:t> prototype #3 (wider </a:t>
            </a:r>
            <a:r>
              <a:rPr lang="de-CH" dirty="0" err="1" smtClean="0"/>
              <a:t>yoke</a:t>
            </a:r>
            <a:r>
              <a:rPr lang="de-CH" dirty="0" smtClean="0"/>
              <a:t>): 	August 22</a:t>
            </a:r>
          </a:p>
          <a:p>
            <a:pPr lvl="3"/>
            <a:r>
              <a:rPr lang="de-CH" dirty="0" err="1" smtClean="0"/>
              <a:t>Completion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cross</a:t>
            </a:r>
            <a:r>
              <a:rPr lang="de-CH" dirty="0" smtClean="0"/>
              <a:t> </a:t>
            </a:r>
            <a:r>
              <a:rPr lang="de-CH" dirty="0" err="1" smtClean="0"/>
              <a:t>talks</a:t>
            </a:r>
            <a:r>
              <a:rPr lang="de-CH" dirty="0" smtClean="0"/>
              <a:t> </a:t>
            </a:r>
            <a:r>
              <a:rPr lang="de-CH" dirty="0" err="1" smtClean="0"/>
              <a:t>studies</a:t>
            </a:r>
            <a:r>
              <a:rPr lang="de-CH" dirty="0" smtClean="0"/>
              <a:t>:		September 22</a:t>
            </a:r>
          </a:p>
          <a:p>
            <a:pPr lvl="3"/>
            <a:r>
              <a:rPr lang="de-CH" dirty="0" smtClean="0"/>
              <a:t>NEG </a:t>
            </a:r>
            <a:r>
              <a:rPr lang="de-CH" dirty="0" err="1"/>
              <a:t>coating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 CB </a:t>
            </a:r>
            <a:r>
              <a:rPr lang="de-CH" dirty="0" err="1"/>
              <a:t>chamber</a:t>
            </a:r>
            <a:r>
              <a:rPr lang="de-CH" dirty="0"/>
              <a:t>: </a:t>
            </a:r>
            <a:r>
              <a:rPr lang="de-CH" dirty="0" smtClean="0"/>
              <a:t>			September </a:t>
            </a:r>
            <a:r>
              <a:rPr lang="de-CH" dirty="0"/>
              <a:t>22</a:t>
            </a:r>
          </a:p>
          <a:p>
            <a:pPr lvl="3"/>
            <a:r>
              <a:rPr lang="de-CH" dirty="0" smtClean="0"/>
              <a:t>Test Transport mini-mocke </a:t>
            </a:r>
            <a:r>
              <a:rPr lang="de-CH" dirty="0" err="1" smtClean="0"/>
              <a:t>up</a:t>
            </a:r>
            <a:r>
              <a:rPr lang="de-CH" dirty="0" smtClean="0"/>
              <a:t>: 			September 22</a:t>
            </a:r>
          </a:p>
          <a:p>
            <a:pPr lvl="3"/>
            <a:endParaRPr lang="de-CH" dirty="0" smtClean="0"/>
          </a:p>
          <a:p>
            <a:pPr lvl="3"/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</a:t>
            </a:r>
            <a:r>
              <a:rPr lang="de-CH" dirty="0" err="1" smtClean="0"/>
              <a:t>critical</a:t>
            </a:r>
            <a:r>
              <a:rPr lang="de-CH" dirty="0" smtClean="0"/>
              <a:t> SLS2.0 </a:t>
            </a:r>
            <a:r>
              <a:rPr lang="de-CH" dirty="0" err="1" smtClean="0"/>
              <a:t>storage</a:t>
            </a:r>
            <a:r>
              <a:rPr lang="de-CH" dirty="0" smtClean="0"/>
              <a:t> ring </a:t>
            </a:r>
            <a:r>
              <a:rPr lang="de-CH" dirty="0" err="1" smtClean="0"/>
              <a:t>activities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months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Page </a:t>
            </a:r>
            <a:fld id="{29C4DAE4-1B94-45AA-8FA4-32A5AE818E89}" type="slidenum">
              <a:rPr kumimoji="0" lang="de-DE" alt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alt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7188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10920536" y="6688534"/>
            <a:ext cx="767656" cy="196850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343472" y="1340768"/>
            <a:ext cx="10153128" cy="47525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	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 2.0 Sub-project Infrastructure &amp; Logistics</a:t>
            </a:r>
            <a:br>
              <a:rPr lang="en-US" dirty="0"/>
            </a:br>
            <a:r>
              <a:rPr lang="en-US" sz="1800" dirty="0"/>
              <a:t>O</a:t>
            </a:r>
            <a:r>
              <a:rPr lang="en-US" sz="1800" dirty="0" smtClean="0"/>
              <a:t>ptimization of Pre-assembly and Darktime planning</a:t>
            </a:r>
            <a:endParaRPr lang="de-CH" sz="1800" dirty="0"/>
          </a:p>
        </p:txBody>
      </p:sp>
      <p:grpSp>
        <p:nvGrpSpPr>
          <p:cNvPr id="386" name="Gruppieren 385"/>
          <p:cNvGrpSpPr/>
          <p:nvPr/>
        </p:nvGrpSpPr>
        <p:grpSpPr>
          <a:xfrm>
            <a:off x="3812706" y="1705380"/>
            <a:ext cx="7752432" cy="4752528"/>
            <a:chOff x="2615184" y="1484784"/>
            <a:chExt cx="9073008" cy="494137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5184" y="1484784"/>
              <a:ext cx="9073008" cy="4941378"/>
            </a:xfrm>
            <a:prstGeom prst="rect">
              <a:avLst/>
            </a:prstGeom>
          </p:spPr>
        </p:pic>
        <p:sp>
          <p:nvSpPr>
            <p:cNvPr id="3" name="Ellipse 2"/>
            <p:cNvSpPr/>
            <p:nvPr/>
          </p:nvSpPr>
          <p:spPr bwMode="auto">
            <a:xfrm>
              <a:off x="7007672" y="2797820"/>
              <a:ext cx="1152128" cy="576064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383" name="Ellipse 382"/>
            <p:cNvSpPr/>
            <p:nvPr/>
          </p:nvSpPr>
          <p:spPr bwMode="auto">
            <a:xfrm>
              <a:off x="7007672" y="3539480"/>
              <a:ext cx="1728192" cy="936104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384" name="Ellipse 383"/>
            <p:cNvSpPr/>
            <p:nvPr/>
          </p:nvSpPr>
          <p:spPr bwMode="auto">
            <a:xfrm>
              <a:off x="5135464" y="3085852"/>
              <a:ext cx="1152128" cy="576064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</p:grpSp>
      <p:sp>
        <p:nvSpPr>
          <p:cNvPr id="385" name="Textfeld 384"/>
          <p:cNvSpPr txBox="1"/>
          <p:nvPr/>
        </p:nvSpPr>
        <p:spPr>
          <a:xfrm>
            <a:off x="1234955" y="1343020"/>
            <a:ext cx="10370162" cy="3623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Current situation is critical regarding parallel work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 limited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work force and crane utilization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49263" marR="0" lvl="1" indent="-2667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Caused by late delivery of some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components (e.g. magnets and 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vacuum chambers)</a:t>
            </a:r>
          </a:p>
          <a:p>
            <a:pPr marL="449263" marR="0" lvl="1" indent="-2667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Need for updated planning by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using 2-shift strategy and add.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work force</a:t>
            </a:r>
          </a:p>
          <a:p>
            <a:pPr marL="449263" marR="0" lvl="1" indent="-2667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68313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Additional “crane days” will be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needed before DT. This is pre-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aligned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with PSD.</a:t>
            </a:r>
          </a:p>
          <a:p>
            <a:pPr marL="468313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à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Wingdings" panose="05000000000000000000" pitchFamily="2" charset="2"/>
            </a:endParaRPr>
          </a:p>
          <a:p>
            <a:pPr marL="468313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Updated planning to be done 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during Next weeks</a:t>
            </a:r>
          </a:p>
          <a:p>
            <a:pPr marL="468313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à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Wingdings" panose="05000000000000000000" pitchFamily="2" charset="2"/>
            </a:endParaRPr>
          </a:p>
          <a:p>
            <a:pPr marL="468313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cost impact for add. work force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to be expected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92661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10920536" y="6688534"/>
            <a:ext cx="767656" cy="196850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343472" y="1340768"/>
            <a:ext cx="10153128" cy="47525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	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 2.0 Sub-project Infrastructure &amp; Logistics</a:t>
            </a:r>
            <a:br>
              <a:rPr lang="en-US" dirty="0"/>
            </a:br>
            <a:r>
              <a:rPr lang="en-US" sz="1800" dirty="0" err="1" smtClean="0"/>
              <a:t>Logistics</a:t>
            </a:r>
            <a:r>
              <a:rPr lang="en-US" sz="1800" dirty="0" smtClean="0"/>
              <a:t> for clearance process for old girders</a:t>
            </a:r>
            <a:endParaRPr lang="de-CH" sz="1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202388"/>
              </p:ext>
            </p:extLst>
          </p:nvPr>
        </p:nvGraphicFramePr>
        <p:xfrm>
          <a:off x="6816080" y="3350159"/>
          <a:ext cx="5198704" cy="34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Visio" r:id="rId3" imgW="29279828" imgH="19297650" progId="Visio.Drawing.15">
                  <p:embed/>
                </p:oleObj>
              </mc:Choice>
              <mc:Fallback>
                <p:oleObj name="Visio" r:id="rId3" imgW="29279828" imgH="19297650" progId="Visio.Drawing.15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6080" y="3350159"/>
                        <a:ext cx="5198704" cy="343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1343472" y="1340768"/>
            <a:ext cx="10370162" cy="17595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Logistics concept for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g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irder dismantling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and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clearance measurements has been optimized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Originally, it was planned to disassemble the old girders and do the radiological clearance </a:t>
            </a:r>
            <a: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directly after removal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New decision: Postpone disassembly and clearance measurement after tunnel closure (start in 2025)</a:t>
            </a:r>
          </a:p>
          <a:p>
            <a:pPr marL="1200150" marR="0" lvl="2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Advantages:</a:t>
            </a:r>
          </a:p>
          <a:p>
            <a:pPr marL="1657350" marR="0" lvl="3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Utilize of important workforce for SLS 2.0 installation instead of disassembly of old girders</a:t>
            </a:r>
          </a:p>
          <a:p>
            <a:pPr marL="1657350" marR="0" lvl="3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Avoid extra and expensive tent for girder handling for clearance process</a:t>
            </a:r>
          </a:p>
          <a:p>
            <a:pPr marL="1657350" marR="0" lvl="3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Use of a simple tent just for storage of the old girders (BAG requirement)</a:t>
            </a:r>
          </a:p>
          <a:p>
            <a:pPr marL="1657350" marR="0" lvl="3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Opportunity:</a:t>
            </a:r>
          </a:p>
          <a:p>
            <a:pPr marL="1200150" marR="0" lvl="2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Use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Portmannhalle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for disassembly and clearance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measurements, after the pre-assemblies for cable and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water pipe trays are dispatched for installation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(starting in 2025)</a:t>
            </a: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92477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10920536" y="6688534"/>
            <a:ext cx="767656" cy="196850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343472" y="1340768"/>
            <a:ext cx="10153128" cy="47525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	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 2.0 Sub-project Infrastructure &amp; Logistics</a:t>
            </a:r>
            <a:br>
              <a:rPr lang="en-US" dirty="0"/>
            </a:br>
            <a:r>
              <a:rPr lang="en-US" sz="1800" dirty="0" smtClean="0"/>
              <a:t>Pre-assemblies for trays for cabling and water pipes</a:t>
            </a:r>
            <a:endParaRPr lang="de-CH" sz="1800" dirty="0"/>
          </a:p>
        </p:txBody>
      </p:sp>
      <p:pic>
        <p:nvPicPr>
          <p:cNvPr id="5" name="Grafik 4" descr="cid:56a4dd93-2c08-41a5-8a00-3a08573722ae@intern.ethz.ch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985" y="3100314"/>
            <a:ext cx="3963584" cy="303300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1343472" y="1340768"/>
            <a:ext cx="10370162" cy="17595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Pre-assembly of tray for cables and water pipes for girders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First sample currently in preparation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Sample will be used together with girder Mock-up to optimize final design</a:t>
            </a: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Each unit will be pre-assembled and stored in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Portmannhalle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Exact design and positioning of the drawers for I/O modules and control systems will be optimized together with the respective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Fachgruppe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3819857"/>
            <a:ext cx="4077243" cy="229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346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152"/>
          <p:cNvPicPr/>
          <p:nvPr/>
        </p:nvPicPr>
        <p:blipFill>
          <a:blip r:embed="rId2"/>
          <a:srcRect r="12503"/>
          <a:stretch/>
        </p:blipFill>
        <p:spPr>
          <a:xfrm>
            <a:off x="1219200" y="3016800"/>
            <a:ext cx="10362240" cy="3688800"/>
          </a:xfrm>
          <a:prstGeom prst="rect">
            <a:avLst/>
          </a:prstGeom>
          <a:ln w="0">
            <a:noFill/>
          </a:ln>
        </p:spPr>
      </p:pic>
      <p:sp>
        <p:nvSpPr>
          <p:cNvPr id="154" name="PlaceHolder 4"/>
          <p:cNvSpPr txBox="1"/>
          <p:nvPr/>
        </p:nvSpPr>
        <p:spPr>
          <a:xfrm>
            <a:off x="2770080" y="288480"/>
            <a:ext cx="8942880" cy="507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lstStyle/>
          <a:p>
            <a:pPr>
              <a:tabLst>
                <a:tab pos="0" algn="l"/>
              </a:tabLst>
            </a:pPr>
            <a:r>
              <a:rPr lang="en-GB" sz="3200" spc="-1">
                <a:solidFill>
                  <a:srgbClr val="686868"/>
                </a:solidFill>
                <a:latin typeface="Georgia"/>
                <a:ea typeface="ヒラギノ角ゴ Pro W3"/>
              </a:rPr>
              <a:t>Storage and compute updates</a:t>
            </a:r>
            <a:endParaRPr lang="en-US" sz="3200" spc="-1">
              <a:latin typeface="Arial"/>
            </a:endParaRPr>
          </a:p>
        </p:txBody>
      </p:sp>
      <p:sp>
        <p:nvSpPr>
          <p:cNvPr id="155" name="PlaceHolder 5"/>
          <p:cNvSpPr txBox="1"/>
          <p:nvPr/>
        </p:nvSpPr>
        <p:spPr>
          <a:xfrm>
            <a:off x="1299120" y="925040"/>
            <a:ext cx="9582240" cy="1706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Draft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project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plan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IT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infrastructure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1867" spc="-1" dirty="0">
              <a:latin typeface="Arial"/>
            </a:endParaRPr>
          </a:p>
          <a:p>
            <a:pPr marL="575986" indent="-431989">
              <a:buClr>
                <a:srgbClr val="000000"/>
              </a:buClr>
              <a:buFont typeface="Wingdings" charset="2"/>
              <a:buChar char=""/>
            </a:pP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Preparing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WHGA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cold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isle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AIT</a:t>
            </a:r>
            <a:endParaRPr lang="en-US" sz="1867" spc="-1" dirty="0">
              <a:latin typeface="Arial"/>
            </a:endParaRPr>
          </a:p>
          <a:p>
            <a:pPr marL="575986" indent="-431989">
              <a:buClr>
                <a:srgbClr val="000000"/>
              </a:buClr>
              <a:buFont typeface="Wingdings" charset="2"/>
              <a:buChar char=""/>
            </a:pPr>
            <a:r>
              <a:rPr lang="de-CH" sz="1867" spc="-1" dirty="0">
                <a:solidFill>
                  <a:srgbClr val="000000"/>
                </a:solidFill>
                <a:latin typeface="Calibri"/>
              </a:rPr>
              <a:t>Understanding WHGA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server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room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limitations</a:t>
            </a:r>
            <a:endParaRPr lang="en-US" sz="1867" spc="-1" dirty="0">
              <a:latin typeface="Arial"/>
            </a:endParaRPr>
          </a:p>
          <a:p>
            <a:pPr marL="575986" indent="-431989">
              <a:buClr>
                <a:srgbClr val="000000"/>
              </a:buClr>
              <a:buFont typeface="Wingdings" charset="2"/>
              <a:buChar char=""/>
            </a:pP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Preparing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preliminary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compute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DAQ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testbeds</a:t>
            </a:r>
            <a:endParaRPr lang="en-US" sz="1867" spc="-1" dirty="0">
              <a:latin typeface="Arial"/>
            </a:endParaRPr>
          </a:p>
          <a:p>
            <a:pPr marL="575986" indent="-431989">
              <a:buClr>
                <a:srgbClr val="000000"/>
              </a:buClr>
              <a:buFont typeface="Wingdings" charset="2"/>
              <a:buChar char=""/>
            </a:pPr>
            <a:r>
              <a:rPr lang="de-CH" sz="1867" spc="-1" dirty="0">
                <a:solidFill>
                  <a:srgbClr val="000000"/>
                </a:solidFill>
                <a:latin typeface="Calibri"/>
              </a:rPr>
              <a:t>Need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get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storage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compute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architecture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requirements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very</a:t>
            </a:r>
            <a:r>
              <a:rPr lang="de-CH" sz="1867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67" spc="-1" dirty="0" err="1">
                <a:solidFill>
                  <a:srgbClr val="000000"/>
                </a:solidFill>
                <a:latin typeface="Calibri"/>
              </a:rPr>
              <a:t>soon</a:t>
            </a:r>
            <a:endParaRPr lang="en-US" sz="1867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98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37CF-6EF6-4D72-8C8B-53FB296EA1AA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2474" y="1411288"/>
            <a:ext cx="11378213" cy="3877985"/>
          </a:xfrm>
          <a:prstGeom prst="rect">
            <a:avLst/>
          </a:prstGeom>
          <a:solidFill>
            <a:schemeClr val="bg1"/>
          </a:solidFill>
        </p:spPr>
        <p:txBody>
          <a:bodyPr wrap="square" lIns="144000" tIns="0" rIns="0" bIns="0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J"/>
            </a:pP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workshop on February 28</a:t>
            </a:r>
            <a:r>
              <a:rPr lang="en-US" sz="1600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inform SLS users about our plans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J"/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Kt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Aargau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committed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9.75 MCHF for </a:t>
            </a:r>
            <a:r>
              <a:rPr lang="en-US" sz="160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TomCat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SLS 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J"/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Storage ring hardware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(and spending-rate) takes up speed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J"/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retreat June 13-14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J"/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US" sz="16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ESup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project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important to get a clear perspective and coherent resource planning </a:t>
            </a:r>
            <a:b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all SLS2.0 beamline up-grades in the coming years.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J"/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definition of the milestones, activities and first use cases the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beamline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 control system (BEC)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 good progress.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present global situation leads to significant price increases relative to our estimates for most articles procured externally. </a:t>
            </a:r>
            <a:b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addition, we observe a tendency with suppliers that delivery schedules are not respected with the excuse that supply chain issues prevent timely production and delivery. </a:t>
            </a:r>
            <a:b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CH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35461" y="203954"/>
            <a:ext cx="2720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U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Recent project news</a:t>
            </a:r>
            <a:endParaRPr lang="de-CH" sz="2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7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SLS2.0 budget vs. cost forecast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0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0216" y="15204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marR="0" lvl="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The present cost forecast is ≈10% above </a:t>
            </a:r>
            <a:r>
              <a:rPr lang="en-US" dirty="0" smtClean="0">
                <a:solidFill>
                  <a:srgbClr val="002060"/>
                </a:solidFill>
                <a:latin typeface="Calibri"/>
              </a:rPr>
              <a:t>the committed budget of 129 MCHF</a:t>
            </a:r>
          </a:p>
          <a:p>
            <a:pPr marL="285750" marR="0" lvl="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Main cost increases are due to increased procurement cost </a:t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for storage ring and photon science sub-projects.</a:t>
            </a:r>
          </a:p>
          <a:p>
            <a:pPr marL="285750" marR="0" lvl="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>
                <a:solidFill>
                  <a:srgbClr val="002060"/>
                </a:solidFill>
                <a:latin typeface="Calibri"/>
              </a:rPr>
              <a:t>Thorough up-dating of cost-to-completion estimate essential to keep track of the real cost evolution.</a:t>
            </a:r>
            <a:br>
              <a:rPr lang="en-US" dirty="0" smtClean="0">
                <a:solidFill>
                  <a:srgbClr val="002060"/>
                </a:solidFill>
                <a:latin typeface="Calibri"/>
              </a:rPr>
            </a:br>
            <a:r>
              <a:rPr lang="en-US" dirty="0" smtClean="0">
                <a:solidFill>
                  <a:srgbClr val="002060"/>
                </a:solidFill>
                <a:latin typeface="Calibri"/>
              </a:rPr>
              <a:t>Provide any information on significant cost changes of your WP to Uwe as soon as you become aware of them!</a:t>
            </a:r>
          </a:p>
          <a:p>
            <a:pPr marL="285750" marR="0" lvl="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>
                <a:solidFill>
                  <a:srgbClr val="002060"/>
                </a:solidFill>
                <a:latin typeface="Calibri"/>
              </a:rPr>
              <a:t>It is presently not clear if additional budgets can be found or if project de-scoping is required.</a:t>
            </a:r>
          </a:p>
          <a:p>
            <a:pPr marL="285750" marR="0" lvl="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1273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5373" y="400768"/>
            <a:ext cx="8944033" cy="773899"/>
          </a:xfrm>
        </p:spPr>
        <p:txBody>
          <a:bodyPr/>
          <a:lstStyle/>
          <a:p>
            <a:r>
              <a:rPr lang="en-GB" dirty="0"/>
              <a:t>Techniker4Regie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CCD67A7-504E-C54C-9C0F-9F18DF334737}"/>
              </a:ext>
            </a:extLst>
          </p:cNvPr>
          <p:cNvSpPr txBox="1">
            <a:spLocks/>
          </p:cNvSpPr>
          <p:nvPr/>
        </p:nvSpPr>
        <p:spPr>
          <a:xfrm>
            <a:off x="1241872" y="983404"/>
            <a:ext cx="9708257" cy="4891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33347" marR="0" indent="-133347" algn="l" defTabSz="68578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35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693" marR="0" indent="-133347" algn="l" defTabSz="68578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5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803" marR="0" indent="-138110" algn="l" defTabSz="68578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5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538150" marR="0" indent="-133347" algn="l" defTabSz="68578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5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671496" marR="0" indent="-133347" algn="l" defTabSz="68578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35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806034" indent="-13453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942952" indent="-136919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1077489" indent="-13453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1210836" indent="-133347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177792" indent="-177792" defTabSz="914354">
              <a:lnSpc>
                <a:spcPct val="100000"/>
              </a:lnSpc>
              <a:buClr>
                <a:srgbClr val="000000"/>
              </a:buClr>
            </a:pPr>
            <a:r>
              <a:rPr lang="en-GB" sz="18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Technicians substituting “Regie” from PSD pool and the teams in which they will work have now been defined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363618-2C60-A741-80CC-74525B378C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872" y="1714871"/>
            <a:ext cx="9708257" cy="500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228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5373" y="400769"/>
            <a:ext cx="8944033" cy="421935"/>
          </a:xfrm>
        </p:spPr>
        <p:txBody>
          <a:bodyPr/>
          <a:lstStyle/>
          <a:p>
            <a:r>
              <a:rPr lang="en-GB" dirty="0" err="1"/>
              <a:t>ESup</a:t>
            </a:r>
            <a:r>
              <a:rPr lang="en-GB" dirty="0"/>
              <a:t> organigram </a:t>
            </a:r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1F179B1-C5CD-984C-AABE-A075207EE25E}"/>
              </a:ext>
            </a:extLst>
          </p:cNvPr>
          <p:cNvSpPr/>
          <p:nvPr/>
        </p:nvSpPr>
        <p:spPr>
          <a:xfrm>
            <a:off x="5079327" y="3435982"/>
            <a:ext cx="1873405" cy="1003609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Jörg</a:t>
            </a:r>
            <a:r>
              <a:rPr lang="en-US" sz="1067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Raabe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Wayne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Glettig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Juri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Honegger, Dominik Meister, Stefan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Zeugin</a:t>
            </a:r>
            <a:endParaRPr lang="en-US" sz="1067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3A46916-E805-8D4C-8DF6-F5723EC42352}"/>
              </a:ext>
            </a:extLst>
          </p:cNvPr>
          <p:cNvSpPr/>
          <p:nvPr/>
        </p:nvSpPr>
        <p:spPr>
          <a:xfrm>
            <a:off x="1645386" y="1421334"/>
            <a:ext cx="1873405" cy="1003609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SLS 2.0</a:t>
            </a:r>
          </a:p>
          <a:p>
            <a:pPr algn="ctr" defTabSz="609585"/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SteCo</a:t>
            </a:r>
            <a:endParaRPr lang="en-US" sz="1067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E49A64E-3B8E-224C-870B-6BFB97F1BCF0}"/>
              </a:ext>
            </a:extLst>
          </p:cNvPr>
          <p:cNvSpPr/>
          <p:nvPr/>
        </p:nvSpPr>
        <p:spPr>
          <a:xfrm>
            <a:off x="8031369" y="827316"/>
            <a:ext cx="2025121" cy="167619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Oliver Bunk (Chair)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Thierry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Strässle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(Co-chair)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 lab heads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Gabriel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Aeppli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Mike Seidel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Phil, Hans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Susanne Wagner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Markus Joerg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Alun Ashton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AE98BAD-4E55-7843-928A-838B078AC72C}"/>
              </a:ext>
            </a:extLst>
          </p:cNvPr>
          <p:cNvSpPr/>
          <p:nvPr/>
        </p:nvSpPr>
        <p:spPr>
          <a:xfrm>
            <a:off x="1630512" y="2569909"/>
            <a:ext cx="1873405" cy="509239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SLS 2.0 Project Leader Photon Science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5E35150-7355-EB4B-A59C-F023F2375075}"/>
              </a:ext>
            </a:extLst>
          </p:cNvPr>
          <p:cNvSpPr/>
          <p:nvPr/>
        </p:nvSpPr>
        <p:spPr>
          <a:xfrm>
            <a:off x="2225231" y="3212963"/>
            <a:ext cx="732271" cy="45051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PSD-FG: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CBA014D-2086-DB40-B150-534107FE9380}"/>
              </a:ext>
            </a:extLst>
          </p:cNvPr>
          <p:cNvSpPr/>
          <p:nvPr/>
        </p:nvSpPr>
        <p:spPr>
          <a:xfrm>
            <a:off x="1217903" y="3224112"/>
            <a:ext cx="732271" cy="45051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PSD-FG: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25A5C1A-D4B0-F64D-87B8-586D53472085}"/>
              </a:ext>
            </a:extLst>
          </p:cNvPr>
          <p:cNvSpPr/>
          <p:nvPr/>
        </p:nvSpPr>
        <p:spPr>
          <a:xfrm>
            <a:off x="3232558" y="3224112"/>
            <a:ext cx="732271" cy="45051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PSD-FG: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9E33DEA-0536-8848-ACB5-4BD4C15C7E62}"/>
              </a:ext>
            </a:extLst>
          </p:cNvPr>
          <p:cNvSpPr/>
          <p:nvPr/>
        </p:nvSpPr>
        <p:spPr>
          <a:xfrm>
            <a:off x="4302459" y="5002500"/>
            <a:ext cx="1086359" cy="45051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Schifferle</a:t>
            </a:r>
            <a:endParaRPr lang="en-US" sz="1067" dirty="0">
              <a:solidFill>
                <a:srgbClr val="0F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+ 6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Techniker</a:t>
            </a:r>
            <a:r>
              <a:rPr lang="en-US" sz="1067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D7A888B-FEBD-CB4B-995C-EB2421179152}"/>
              </a:ext>
            </a:extLst>
          </p:cNvPr>
          <p:cNvSpPr/>
          <p:nvPr/>
        </p:nvSpPr>
        <p:spPr>
          <a:xfrm>
            <a:off x="5436877" y="5002500"/>
            <a:ext cx="1080169" cy="45051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W. </a:t>
            </a:r>
            <a:r>
              <a:rPr lang="en-US" sz="1067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Glettig</a:t>
            </a:r>
            <a:endParaRPr lang="en-US" sz="1067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+ 6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Techniker</a:t>
            </a:r>
            <a:r>
              <a:rPr lang="en-US" sz="1067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C1A7886-AC11-9C4A-8F5F-05B511F96CF8}"/>
              </a:ext>
            </a:extLst>
          </p:cNvPr>
          <p:cNvSpPr/>
          <p:nvPr/>
        </p:nvSpPr>
        <p:spPr>
          <a:xfrm>
            <a:off x="6559578" y="5002500"/>
            <a:ext cx="1080169" cy="45051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Meister </a:t>
            </a:r>
          </a:p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+ 6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Techniker</a:t>
            </a:r>
            <a:r>
              <a:rPr lang="en-US" sz="1067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8F01FF3-97BB-C946-BE53-479BD224D957}"/>
              </a:ext>
            </a:extLst>
          </p:cNvPr>
          <p:cNvSpPr/>
          <p:nvPr/>
        </p:nvSpPr>
        <p:spPr>
          <a:xfrm>
            <a:off x="5079327" y="6046295"/>
            <a:ext cx="955175" cy="51426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FG LOG/GFA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654D2E3-4B05-7340-B824-83566B32DF4C}"/>
              </a:ext>
            </a:extLst>
          </p:cNvPr>
          <p:cNvSpPr/>
          <p:nvPr/>
        </p:nvSpPr>
        <p:spPr>
          <a:xfrm>
            <a:off x="6258667" y="6046295"/>
            <a:ext cx="955175" cy="51426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FG LOG/GFA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D86AD66-E9DC-5A48-B821-A4164504EB5D}"/>
              </a:ext>
            </a:extLst>
          </p:cNvPr>
          <p:cNvSpPr/>
          <p:nvPr/>
        </p:nvSpPr>
        <p:spPr>
          <a:xfrm>
            <a:off x="7339537" y="6046295"/>
            <a:ext cx="955175" cy="51426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FG LOG/GFA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32D7A04-2454-B64C-B573-53CD4A08908A}"/>
              </a:ext>
            </a:extLst>
          </p:cNvPr>
          <p:cNvSpPr/>
          <p:nvPr/>
        </p:nvSpPr>
        <p:spPr>
          <a:xfrm>
            <a:off x="3824873" y="6046295"/>
            <a:ext cx="955175" cy="51426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 Technicians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E7299E-DBB6-3646-831F-C02FDF5938EE}"/>
              </a:ext>
            </a:extLst>
          </p:cNvPr>
          <p:cNvCxnSpPr>
            <a:cxnSpLocks/>
            <a:stCxn id="11" idx="2"/>
            <a:endCxn id="17" idx="0"/>
          </p:cNvCxnSpPr>
          <p:nvPr/>
        </p:nvCxnSpPr>
        <p:spPr>
          <a:xfrm flipH="1">
            <a:off x="4302460" y="5453015"/>
            <a:ext cx="543179" cy="593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B7C5FB-6940-F345-A18E-2EBEF37302E6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>
            <a:off x="4845639" y="5453015"/>
            <a:ext cx="711276" cy="593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48B8F3-6F78-954D-84DC-4E02E3EB6E9F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976961" y="5453015"/>
            <a:ext cx="605427" cy="592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0D02FA3-B242-1144-8BC5-BD4D60FECBA3}"/>
              </a:ext>
            </a:extLst>
          </p:cNvPr>
          <p:cNvCxnSpPr>
            <a:cxnSpLocks/>
          </p:cNvCxnSpPr>
          <p:nvPr/>
        </p:nvCxnSpPr>
        <p:spPr>
          <a:xfrm>
            <a:off x="6973402" y="5451829"/>
            <a:ext cx="609225" cy="594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B2B5079-5BDC-F547-9D92-25A3371B72A3}"/>
              </a:ext>
            </a:extLst>
          </p:cNvPr>
          <p:cNvCxnSpPr>
            <a:cxnSpLocks/>
            <a:stCxn id="12" idx="2"/>
            <a:endCxn id="14" idx="0"/>
          </p:cNvCxnSpPr>
          <p:nvPr/>
        </p:nvCxnSpPr>
        <p:spPr>
          <a:xfrm flipH="1">
            <a:off x="5556915" y="5453015"/>
            <a:ext cx="420047" cy="593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56C86C-3AE5-1C42-9C80-36A6BB3CE5CB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6649802" y="5453015"/>
            <a:ext cx="449861" cy="592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7EF5351-4EA2-164E-8BF5-1FD562DD45C2}"/>
              </a:ext>
            </a:extLst>
          </p:cNvPr>
          <p:cNvCxnSpPr>
            <a:cxnSpLocks/>
            <a:stCxn id="12" idx="2"/>
            <a:endCxn id="17" idx="0"/>
          </p:cNvCxnSpPr>
          <p:nvPr/>
        </p:nvCxnSpPr>
        <p:spPr>
          <a:xfrm flipH="1">
            <a:off x="4302460" y="5453015"/>
            <a:ext cx="1674501" cy="593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CEA3FC-4095-FB43-8875-045D27D20A44}"/>
              </a:ext>
            </a:extLst>
          </p:cNvPr>
          <p:cNvCxnSpPr>
            <a:cxnSpLocks/>
          </p:cNvCxnSpPr>
          <p:nvPr/>
        </p:nvCxnSpPr>
        <p:spPr>
          <a:xfrm flipH="1">
            <a:off x="5836822" y="5453015"/>
            <a:ext cx="1115911" cy="526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38A212B-B2EB-F246-A767-C6C3DC0EB0D9}"/>
              </a:ext>
            </a:extLst>
          </p:cNvPr>
          <p:cNvCxnSpPr>
            <a:cxnSpLocks/>
            <a:stCxn id="4" idx="2"/>
            <a:endCxn id="11" idx="0"/>
          </p:cNvCxnSpPr>
          <p:nvPr/>
        </p:nvCxnSpPr>
        <p:spPr>
          <a:xfrm flipH="1">
            <a:off x="4845639" y="4439591"/>
            <a:ext cx="1170391" cy="562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4A2908A-BCFD-EB45-BDDF-9789C386DE6F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>
            <a:off x="6016030" y="4439591"/>
            <a:ext cx="1083633" cy="562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0F81A96-045B-9946-B69E-A76A0624C92B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flipH="1">
            <a:off x="5976962" y="4439591"/>
            <a:ext cx="39068" cy="562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31D9F69-CE06-7748-99E7-0A875BAFBD39}"/>
              </a:ext>
            </a:extLst>
          </p:cNvPr>
          <p:cNvSpPr txBox="1"/>
          <p:nvPr/>
        </p:nvSpPr>
        <p:spPr>
          <a:xfrm>
            <a:off x="4549616" y="5523566"/>
            <a:ext cx="262924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Resource planning and distribution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FA68A9-165E-A74F-B7C8-51A52683A3A3}"/>
              </a:ext>
            </a:extLst>
          </p:cNvPr>
          <p:cNvSpPr txBox="1"/>
          <p:nvPr/>
        </p:nvSpPr>
        <p:spPr>
          <a:xfrm>
            <a:off x="4559281" y="4539035"/>
            <a:ext cx="277832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Resource planning and distribution</a:t>
            </a:r>
            <a:r>
              <a:rPr lang="en-CH" sz="1467" dirty="0">
                <a:solidFill>
                  <a:srgbClr val="000000"/>
                </a:solidFill>
                <a:latin typeface="Georgia" panose="02040502050405020303"/>
              </a:rPr>
              <a:t>†</a:t>
            </a:r>
            <a:endParaRPr lang="en-US" sz="1067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D91B927-8222-ED49-B073-9AC78BE807FF}"/>
              </a:ext>
            </a:extLst>
          </p:cNvPr>
          <p:cNvCxnSpPr/>
          <p:nvPr/>
        </p:nvCxnSpPr>
        <p:spPr>
          <a:xfrm flipH="1">
            <a:off x="7074525" y="3692351"/>
            <a:ext cx="866079" cy="181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87F4D5C-3111-C742-AE2A-9DDAD8469E9D}"/>
              </a:ext>
            </a:extLst>
          </p:cNvPr>
          <p:cNvSpPr txBox="1"/>
          <p:nvPr/>
        </p:nvSpPr>
        <p:spPr>
          <a:xfrm>
            <a:off x="7070212" y="3326496"/>
            <a:ext cx="81451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3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41F0353-17CD-CA4F-91A3-5CE805AB964C}"/>
              </a:ext>
            </a:extLst>
          </p:cNvPr>
          <p:cNvCxnSpPr>
            <a:cxnSpLocks/>
          </p:cNvCxnSpPr>
          <p:nvPr/>
        </p:nvCxnSpPr>
        <p:spPr>
          <a:xfrm>
            <a:off x="4127895" y="3534863"/>
            <a:ext cx="699979" cy="204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4194FC3-FA66-1049-9318-84115AB09A8F}"/>
              </a:ext>
            </a:extLst>
          </p:cNvPr>
          <p:cNvSpPr txBox="1"/>
          <p:nvPr/>
        </p:nvSpPr>
        <p:spPr>
          <a:xfrm>
            <a:off x="4198907" y="3302170"/>
            <a:ext cx="81451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3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E757E72-D104-624B-BDFE-31B848B5B21A}"/>
              </a:ext>
            </a:extLst>
          </p:cNvPr>
          <p:cNvCxnSpPr>
            <a:cxnSpLocks/>
          </p:cNvCxnSpPr>
          <p:nvPr/>
        </p:nvCxnSpPr>
        <p:spPr>
          <a:xfrm>
            <a:off x="3755284" y="2860483"/>
            <a:ext cx="1909987" cy="4416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9721903-786D-5E42-BC06-0C01D9B45AD9}"/>
              </a:ext>
            </a:extLst>
          </p:cNvPr>
          <p:cNvCxnSpPr>
            <a:cxnSpLocks/>
          </p:cNvCxnSpPr>
          <p:nvPr/>
        </p:nvCxnSpPr>
        <p:spPr>
          <a:xfrm flipH="1">
            <a:off x="6258667" y="2780233"/>
            <a:ext cx="1933901" cy="5219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36F42B1-4729-764A-A4F8-159FAFD983CF}"/>
              </a:ext>
            </a:extLst>
          </p:cNvPr>
          <p:cNvSpPr txBox="1"/>
          <p:nvPr/>
        </p:nvSpPr>
        <p:spPr>
          <a:xfrm>
            <a:off x="4960420" y="2356285"/>
            <a:ext cx="1935402" cy="54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lang="en-US" sz="14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Strategy and Reporting</a:t>
            </a:r>
          </a:p>
          <a:p>
            <a:pPr algn="ctr" defTabSz="609585"/>
            <a:r>
              <a:rPr lang="en-US" sz="14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Prioritization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389C832-8CFA-6640-9B83-65DA245FEF0F}"/>
              </a:ext>
            </a:extLst>
          </p:cNvPr>
          <p:cNvCxnSpPr>
            <a:cxnSpLocks/>
          </p:cNvCxnSpPr>
          <p:nvPr/>
        </p:nvCxnSpPr>
        <p:spPr>
          <a:xfrm flipV="1">
            <a:off x="3964829" y="3997518"/>
            <a:ext cx="867121" cy="301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56B1F7E-48F4-5446-A441-4DC7A4B01FA2}"/>
              </a:ext>
            </a:extLst>
          </p:cNvPr>
          <p:cNvSpPr txBox="1"/>
          <p:nvPr/>
        </p:nvSpPr>
        <p:spPr>
          <a:xfrm>
            <a:off x="1718807" y="3789369"/>
            <a:ext cx="2036477" cy="2391296"/>
          </a:xfrm>
          <a:prstGeom prst="rect">
            <a:avLst/>
          </a:prstGeom>
          <a:noFill/>
          <a:ln w="31750">
            <a:solidFill>
              <a:schemeClr val="accent1">
                <a:lumMod val="75000"/>
                <a:alpha val="50000"/>
              </a:schemeClr>
            </a:solidFill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Frontends</a:t>
            </a:r>
          </a:p>
          <a:p>
            <a:pPr defTabSz="609585"/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IDs </a:t>
            </a:r>
          </a:p>
          <a:p>
            <a:pPr defTabSz="609585"/>
            <a:endParaRPr lang="en-US" sz="1067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09585"/>
            <a:r>
              <a:rPr lang="en-US" sz="1067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SLS 2.0 funded BLs/components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SX-ARPES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 optics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XIL</a:t>
            </a:r>
          </a:p>
          <a:p>
            <a:pPr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III </a:t>
            </a:r>
          </a:p>
          <a:p>
            <a:pPr defTabSz="609585"/>
            <a:r>
              <a:rPr lang="en-US" sz="1067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microXAS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Optics</a:t>
            </a:r>
          </a:p>
          <a:p>
            <a:pPr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S-TOMCAT </a:t>
            </a:r>
          </a:p>
          <a:p>
            <a:pPr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I-TOMCAT </a:t>
            </a:r>
          </a:p>
          <a:p>
            <a:pPr defTabSz="609585"/>
            <a:r>
              <a:rPr lang="en-US" sz="1067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cSAXS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DFC0342-9DFD-9B4A-B4CE-A1278C146003}"/>
              </a:ext>
            </a:extLst>
          </p:cNvPr>
          <p:cNvSpPr txBox="1"/>
          <p:nvPr/>
        </p:nvSpPr>
        <p:spPr>
          <a:xfrm>
            <a:off x="7950932" y="3086506"/>
            <a:ext cx="3619544" cy="2719719"/>
          </a:xfrm>
          <a:prstGeom prst="rect">
            <a:avLst/>
          </a:prstGeom>
          <a:noFill/>
          <a:ln w="31750">
            <a:solidFill>
              <a:schemeClr val="accent1">
                <a:lumMod val="75000"/>
                <a:alpha val="50000"/>
              </a:schemeClr>
            </a:solidFill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XIL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I. Mochi 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RIXS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Th. Schmitt 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SX-ARPES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(partial)      V.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Strokov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 </a:t>
            </a:r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A.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Kleibert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/J. Raabe</a:t>
            </a:r>
          </a:p>
          <a:p>
            <a:pPr defTabSz="609585"/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SuperXAS</a:t>
            </a:r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</a:t>
            </a:r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components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M.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Nachtegaal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Debye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M.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Nachtegaal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PolLux</a:t>
            </a:r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nanoXAS</a:t>
            </a:r>
            <a:r>
              <a:rPr lang="en-US" sz="1067" dirty="0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67" dirty="0" err="1">
                <a:solidFill>
                  <a:srgbClr val="0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J. Raabe/B. Watts/L.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Artiglia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microXAS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D.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Grolimund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</a:t>
            </a:r>
            <a:r>
              <a:rPr lang="en-US" sz="1067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067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K. 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McAuley</a:t>
            </a:r>
          </a:p>
          <a:p>
            <a:pPr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II 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A.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Pauluhn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X-</a:t>
            </a:r>
            <a:r>
              <a:rPr lang="en-US" sz="1067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Treme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C.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Piamonteze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PHOENIX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Th.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Huthwelker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N.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Casati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VUV </a:t>
            </a:r>
            <a:r>
              <a:rPr lang="en-US" sz="1067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</a:t>
            </a:r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components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A.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Bödi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609585"/>
            <a:r>
              <a:rPr lang="en-US" sz="1067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cSAXS</a:t>
            </a:r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67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</a:t>
            </a:r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components   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Menzel </a:t>
            </a:r>
          </a:p>
          <a:p>
            <a:pPr defTabSz="609585"/>
            <a:r>
              <a:rPr lang="en-US" sz="1067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 (SIS &amp; PEARL)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M. </a:t>
            </a:r>
            <a:r>
              <a:rPr lang="en-US" sz="1067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Radovic</a:t>
            </a:r>
            <a:r>
              <a:rPr lang="en-US" sz="1067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FA8DEAE-241E-6F4F-9A4B-40EA8984CBEC}"/>
              </a:ext>
            </a:extLst>
          </p:cNvPr>
          <p:cNvSpPr txBox="1"/>
          <p:nvPr/>
        </p:nvSpPr>
        <p:spPr>
          <a:xfrm>
            <a:off x="1527330" y="6298383"/>
            <a:ext cx="1919879" cy="51189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09585">
              <a:lnSpc>
                <a:spcPct val="110000"/>
              </a:lnSpc>
            </a:pPr>
            <a:r>
              <a:rPr lang="en-GB" sz="1067" kern="1000" spc="4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sz="10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the 6 </a:t>
            </a:r>
            <a:r>
              <a:rPr lang="en-GB" sz="1067" kern="1000" spc="4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Techniker</a:t>
            </a:r>
            <a:r>
              <a:rPr lang="en-GB" sz="10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≡ 2 FTE </a:t>
            </a:r>
            <a:br>
              <a:rPr lang="en-GB" sz="10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0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1067" kern="1000" spc="4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darktime</a:t>
            </a:r>
            <a:r>
              <a:rPr lang="en-GB" sz="10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FEs and vacuum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48E015-F9F6-0449-96AE-D28A1E0623C4}"/>
              </a:ext>
            </a:extLst>
          </p:cNvPr>
          <p:cNvSpPr txBox="1"/>
          <p:nvPr/>
        </p:nvSpPr>
        <p:spPr>
          <a:xfrm>
            <a:off x="8579066" y="5985647"/>
            <a:ext cx="3479119" cy="74106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09585">
              <a:lnSpc>
                <a:spcPct val="110000"/>
              </a:lnSpc>
            </a:pPr>
            <a:r>
              <a:rPr lang="en-CH" sz="1467" dirty="0">
                <a:solidFill>
                  <a:srgbClr val="000000"/>
                </a:solidFill>
                <a:latin typeface="Georgia" panose="02040502050405020303"/>
              </a:rPr>
              <a:t>†</a:t>
            </a:r>
            <a:r>
              <a:rPr lang="en-CH" sz="1067" dirty="0">
                <a:solidFill>
                  <a:srgbClr val="000000"/>
                </a:solidFill>
                <a:latin typeface="Georgia" panose="02040502050405020303"/>
              </a:rPr>
              <a:t> </a:t>
            </a:r>
            <a:r>
              <a:rPr lang="en-GB" sz="10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also: </a:t>
            </a:r>
            <a:r>
              <a:rPr lang="en-GB" sz="1067" kern="1000" spc="4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http://i.psi.ch/KxXF6</a:t>
            </a:r>
            <a:endParaRPr lang="en-GB" sz="1067" kern="1000" spc="4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ounded Rectangle 6">
            <a:extLst>
              <a:ext uri="{FF2B5EF4-FFF2-40B4-BE49-F238E27FC236}">
                <a16:creationId xmlns:a16="http://schemas.microsoft.com/office/drawing/2014/main" id="{EC88105B-5CBE-1249-AA4E-2A603D5FB9F9}"/>
              </a:ext>
            </a:extLst>
          </p:cNvPr>
          <p:cNvSpPr/>
          <p:nvPr/>
        </p:nvSpPr>
        <p:spPr>
          <a:xfrm>
            <a:off x="8441514" y="2584856"/>
            <a:ext cx="1405055" cy="381929"/>
          </a:xfrm>
          <a:prstGeom prst="roundRect">
            <a:avLst/>
          </a:prstGeom>
          <a:noFill/>
          <a:ln w="19050" cap="flat" cmpd="sng" algn="ctr">
            <a:solidFill>
              <a:srgbClr val="FDCA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en-US" sz="1067" kern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ESup</a:t>
            </a:r>
            <a:r>
              <a:rPr lang="en-US" sz="1067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Project Leader</a:t>
            </a:r>
          </a:p>
          <a:p>
            <a:pPr algn="ctr" defTabSz="457189">
              <a:defRPr/>
            </a:pPr>
            <a:r>
              <a:rPr lang="en-US" sz="1067" b="1" kern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Frithjof</a:t>
            </a:r>
            <a:r>
              <a:rPr lang="en-US" sz="1067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67" b="1" kern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Nolting</a:t>
            </a:r>
            <a:r>
              <a:rPr lang="en-US" sz="1067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07907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9E3AF-B4C9-E243-8945-8C7626298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9605" y="402435"/>
            <a:ext cx="8944033" cy="508500"/>
          </a:xfrm>
        </p:spPr>
        <p:txBody>
          <a:bodyPr/>
          <a:lstStyle/>
          <a:p>
            <a:r>
              <a:rPr lang="de-DE" dirty="0" err="1"/>
              <a:t>ESup</a:t>
            </a:r>
            <a:r>
              <a:rPr lang="de-DE" dirty="0"/>
              <a:t>: SLS 2.0 – </a:t>
            </a:r>
            <a:r>
              <a:rPr lang="de-DE" dirty="0" err="1"/>
              <a:t>Phased</a:t>
            </a:r>
            <a:r>
              <a:rPr lang="de-DE" dirty="0"/>
              <a:t> </a:t>
            </a:r>
            <a:r>
              <a:rPr lang="de-DE" dirty="0" err="1"/>
              <a:t>beamline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endParaRPr lang="de-DE" dirty="0"/>
          </a:p>
        </p:txBody>
      </p:sp>
      <p:cxnSp>
        <p:nvCxnSpPr>
          <p:cNvPr id="4" name="Straight Connector 16">
            <a:extLst>
              <a:ext uri="{FF2B5EF4-FFF2-40B4-BE49-F238E27FC236}">
                <a16:creationId xmlns:a16="http://schemas.microsoft.com/office/drawing/2014/main" id="{61E0465A-5F73-4540-AADF-C108A824EE97}"/>
              </a:ext>
            </a:extLst>
          </p:cNvPr>
          <p:cNvCxnSpPr>
            <a:cxnSpLocks/>
          </p:cNvCxnSpPr>
          <p:nvPr/>
        </p:nvCxnSpPr>
        <p:spPr bwMode="auto">
          <a:xfrm>
            <a:off x="4299375" y="2652251"/>
            <a:ext cx="0" cy="384697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17">
            <a:extLst>
              <a:ext uri="{FF2B5EF4-FFF2-40B4-BE49-F238E27FC236}">
                <a16:creationId xmlns:a16="http://schemas.microsoft.com/office/drawing/2014/main" id="{067222C1-4523-CB49-ACDF-367589F368E8}"/>
              </a:ext>
            </a:extLst>
          </p:cNvPr>
          <p:cNvSpPr txBox="1"/>
          <p:nvPr/>
        </p:nvSpPr>
        <p:spPr>
          <a:xfrm>
            <a:off x="2442419" y="2954591"/>
            <a:ext cx="1234928" cy="963344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3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SLS 2.0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funding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secured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31.12.2020</a:t>
            </a:r>
          </a:p>
        </p:txBody>
      </p:sp>
      <p:sp>
        <p:nvSpPr>
          <p:cNvPr id="6" name="Diamond 18">
            <a:extLst>
              <a:ext uri="{FF2B5EF4-FFF2-40B4-BE49-F238E27FC236}">
                <a16:creationId xmlns:a16="http://schemas.microsoft.com/office/drawing/2014/main" id="{850C7C18-5AFF-7A43-855D-218CF23D3CCB}"/>
              </a:ext>
            </a:extLst>
          </p:cNvPr>
          <p:cNvSpPr/>
          <p:nvPr/>
        </p:nvSpPr>
        <p:spPr bwMode="auto">
          <a:xfrm>
            <a:off x="2410420" y="3926743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1122723B-70A3-8A46-979A-A0AFA830D897}"/>
              </a:ext>
            </a:extLst>
          </p:cNvPr>
          <p:cNvSpPr txBox="1"/>
          <p:nvPr/>
        </p:nvSpPr>
        <p:spPr>
          <a:xfrm>
            <a:off x="5115757" y="5123225"/>
            <a:ext cx="1234928" cy="963343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5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start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dark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time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02.10.2023</a:t>
            </a: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99B48F39-E492-EE40-8C24-93C1D2388B64}"/>
              </a:ext>
            </a:extLst>
          </p:cNvPr>
          <p:cNvSpPr txBox="1"/>
          <p:nvPr/>
        </p:nvSpPr>
        <p:spPr>
          <a:xfrm>
            <a:off x="6029157" y="2954589"/>
            <a:ext cx="1234928" cy="963344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6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tunnel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closure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20.12.2024</a:t>
            </a:r>
          </a:p>
        </p:txBody>
      </p:sp>
      <p:sp>
        <p:nvSpPr>
          <p:cNvPr id="9" name="Diamond 21">
            <a:extLst>
              <a:ext uri="{FF2B5EF4-FFF2-40B4-BE49-F238E27FC236}">
                <a16:creationId xmlns:a16="http://schemas.microsoft.com/office/drawing/2014/main" id="{4150D3F7-99FC-CF46-ADDD-FABF67BA1F47}"/>
              </a:ext>
            </a:extLst>
          </p:cNvPr>
          <p:cNvSpPr/>
          <p:nvPr/>
        </p:nvSpPr>
        <p:spPr bwMode="auto">
          <a:xfrm>
            <a:off x="7048061" y="3917936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226A84F2-0486-7F46-B163-0400386F64FB}"/>
              </a:ext>
            </a:extLst>
          </p:cNvPr>
          <p:cNvSpPr txBox="1"/>
          <p:nvPr/>
        </p:nvSpPr>
        <p:spPr>
          <a:xfrm>
            <a:off x="6860137" y="5120216"/>
            <a:ext cx="1234928" cy="963344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7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nominal beam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available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01.05.2025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E4499D57-3295-1040-9CFD-588D4C0E4526}"/>
              </a:ext>
            </a:extLst>
          </p:cNvPr>
          <p:cNvSpPr txBox="1"/>
          <p:nvPr/>
        </p:nvSpPr>
        <p:spPr>
          <a:xfrm>
            <a:off x="7362836" y="2954593"/>
            <a:ext cx="1137909" cy="963343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8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start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user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operation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01.08.2025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2519D88-43E8-A543-92F7-BFFD76D4321E}"/>
              </a:ext>
            </a:extLst>
          </p:cNvPr>
          <p:cNvSpPr txBox="1">
            <a:spLocks/>
          </p:cNvSpPr>
          <p:nvPr/>
        </p:nvSpPr>
        <p:spPr>
          <a:xfrm>
            <a:off x="3885329" y="6499225"/>
            <a:ext cx="828092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defTabSz="914354">
              <a:defRPr/>
            </a:pPr>
            <a:r>
              <a:rPr lang="de-DE" sz="933" dirty="0">
                <a:solidFill>
                  <a:srgbClr val="000000"/>
                </a:solidFill>
                <a:latin typeface="Calibri"/>
              </a:rPr>
              <a:t>24.06.2022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C061C3DE-8CA1-4044-92D5-A530E8A3BFF1}"/>
              </a:ext>
            </a:extLst>
          </p:cNvPr>
          <p:cNvSpPr txBox="1"/>
          <p:nvPr/>
        </p:nvSpPr>
        <p:spPr>
          <a:xfrm>
            <a:off x="1119084" y="2954592"/>
            <a:ext cx="1195880" cy="963345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1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storage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ring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lattice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defined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30.06.2020</a:t>
            </a:r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id="{08D8BE10-BF37-524F-B1D1-2217BD62C260}"/>
              </a:ext>
            </a:extLst>
          </p:cNvPr>
          <p:cNvSpPr txBox="1"/>
          <p:nvPr/>
        </p:nvSpPr>
        <p:spPr>
          <a:xfrm>
            <a:off x="1362092" y="5123221"/>
            <a:ext cx="1795093" cy="963344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200" b="1" dirty="0">
                <a:solidFill>
                  <a:srgbClr val="000000"/>
                </a:solidFill>
                <a:latin typeface="Calibri"/>
              </a:rPr>
              <a:t>2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beamlines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&amp;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beamline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positions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defined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30.09.2020</a:t>
            </a:r>
          </a:p>
        </p:txBody>
      </p:sp>
      <p:graphicFrame>
        <p:nvGraphicFramePr>
          <p:cNvPr id="15" name="Table 27">
            <a:extLst>
              <a:ext uri="{FF2B5EF4-FFF2-40B4-BE49-F238E27FC236}">
                <a16:creationId xmlns:a16="http://schemas.microsoft.com/office/drawing/2014/main" id="{FB72C813-0928-384C-840D-8647A4836326}"/>
              </a:ext>
            </a:extLst>
          </p:cNvPr>
          <p:cNvGraphicFramePr>
            <a:graphicFrameLocks noGrp="1"/>
          </p:cNvGraphicFramePr>
          <p:nvPr/>
        </p:nvGraphicFramePr>
        <p:xfrm>
          <a:off x="1362091" y="4281244"/>
          <a:ext cx="8180662" cy="50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464">
                  <a:extLst>
                    <a:ext uri="{9D8B030D-6E8A-4147-A177-3AD203B41FA5}">
                      <a16:colId xmlns:a16="http://schemas.microsoft.com/office/drawing/2014/main" val="1338594516"/>
                    </a:ext>
                  </a:extLst>
                </a:gridCol>
                <a:gridCol w="1223879">
                  <a:extLst>
                    <a:ext uri="{9D8B030D-6E8A-4147-A177-3AD203B41FA5}">
                      <a16:colId xmlns:a16="http://schemas.microsoft.com/office/drawing/2014/main" val="1339461906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1918797206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1665939772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3484390250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2103955394"/>
                    </a:ext>
                  </a:extLst>
                </a:gridCol>
                <a:gridCol w="1159463">
                  <a:extLst>
                    <a:ext uri="{9D8B030D-6E8A-4147-A177-3AD203B41FA5}">
                      <a16:colId xmlns:a16="http://schemas.microsoft.com/office/drawing/2014/main" val="1781795650"/>
                    </a:ext>
                  </a:extLst>
                </a:gridCol>
              </a:tblGrid>
              <a:tr h="500056"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2021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2022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2026</a:t>
                      </a:r>
                    </a:p>
                  </a:txBody>
                  <a:tcPr>
                    <a:solidFill>
                      <a:srgbClr val="7DA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69178"/>
                  </a:ext>
                </a:extLst>
              </a:tr>
            </a:tbl>
          </a:graphicData>
        </a:graphic>
      </p:graphicFrame>
      <p:sp>
        <p:nvSpPr>
          <p:cNvPr id="16" name="Diamond 28">
            <a:extLst>
              <a:ext uri="{FF2B5EF4-FFF2-40B4-BE49-F238E27FC236}">
                <a16:creationId xmlns:a16="http://schemas.microsoft.com/office/drawing/2014/main" id="{2FE782CD-9A23-3F47-90D2-7868380BE576}"/>
              </a:ext>
            </a:extLst>
          </p:cNvPr>
          <p:cNvSpPr/>
          <p:nvPr/>
        </p:nvSpPr>
        <p:spPr bwMode="auto">
          <a:xfrm>
            <a:off x="2163443" y="4769104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7" name="Diamond 29">
            <a:extLst>
              <a:ext uri="{FF2B5EF4-FFF2-40B4-BE49-F238E27FC236}">
                <a16:creationId xmlns:a16="http://schemas.microsoft.com/office/drawing/2014/main" id="{4DFF7F3B-A0CD-B046-8FEB-AAA3C4A24BEC}"/>
              </a:ext>
            </a:extLst>
          </p:cNvPr>
          <p:cNvSpPr/>
          <p:nvPr/>
        </p:nvSpPr>
        <p:spPr bwMode="auto">
          <a:xfrm>
            <a:off x="1851073" y="3917936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8" name="Diamond 30">
            <a:extLst>
              <a:ext uri="{FF2B5EF4-FFF2-40B4-BE49-F238E27FC236}">
                <a16:creationId xmlns:a16="http://schemas.microsoft.com/office/drawing/2014/main" id="{6DBD3F37-66A2-6A40-AC05-58550A2EFA38}"/>
              </a:ext>
            </a:extLst>
          </p:cNvPr>
          <p:cNvSpPr/>
          <p:nvPr/>
        </p:nvSpPr>
        <p:spPr bwMode="auto">
          <a:xfrm>
            <a:off x="7858193" y="3935551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9" name="Diamond 31">
            <a:extLst>
              <a:ext uri="{FF2B5EF4-FFF2-40B4-BE49-F238E27FC236}">
                <a16:creationId xmlns:a16="http://schemas.microsoft.com/office/drawing/2014/main" id="{58107B64-154B-4445-9814-407F09D64785}"/>
              </a:ext>
            </a:extLst>
          </p:cNvPr>
          <p:cNvSpPr/>
          <p:nvPr/>
        </p:nvSpPr>
        <p:spPr bwMode="auto">
          <a:xfrm>
            <a:off x="5625209" y="4759915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0" name="Diamond 32">
            <a:extLst>
              <a:ext uri="{FF2B5EF4-FFF2-40B4-BE49-F238E27FC236}">
                <a16:creationId xmlns:a16="http://schemas.microsoft.com/office/drawing/2014/main" id="{5AC24E07-BF1A-B74F-8DDE-6E8BBB0FAAC3}"/>
              </a:ext>
            </a:extLst>
          </p:cNvPr>
          <p:cNvSpPr/>
          <p:nvPr/>
        </p:nvSpPr>
        <p:spPr bwMode="auto">
          <a:xfrm>
            <a:off x="7519692" y="4756908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1" name="TextBox 33">
            <a:extLst>
              <a:ext uri="{FF2B5EF4-FFF2-40B4-BE49-F238E27FC236}">
                <a16:creationId xmlns:a16="http://schemas.microsoft.com/office/drawing/2014/main" id="{7E7C4D6C-9C39-5B47-B98A-546BC7D39039}"/>
              </a:ext>
            </a:extLst>
          </p:cNvPr>
          <p:cNvSpPr txBox="1"/>
          <p:nvPr/>
        </p:nvSpPr>
        <p:spPr>
          <a:xfrm>
            <a:off x="3747485" y="5123225"/>
            <a:ext cx="1188379" cy="963343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4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ready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br>
              <a:rPr lang="de-CH" sz="1400" dirty="0">
                <a:solidFill>
                  <a:srgbClr val="000000"/>
                </a:solidFill>
                <a:latin typeface="Calibri"/>
              </a:rPr>
            </a:br>
            <a:r>
              <a:rPr lang="de-CH" sz="1400" dirty="0" err="1">
                <a:solidFill>
                  <a:srgbClr val="000000"/>
                </a:solidFill>
                <a:latin typeface="Calibri"/>
              </a:rPr>
              <a:t>dark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time?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19.10.2022</a:t>
            </a:r>
          </a:p>
        </p:txBody>
      </p:sp>
      <p:sp>
        <p:nvSpPr>
          <p:cNvPr id="22" name="Diamond 34">
            <a:extLst>
              <a:ext uri="{FF2B5EF4-FFF2-40B4-BE49-F238E27FC236}">
                <a16:creationId xmlns:a16="http://schemas.microsoft.com/office/drawing/2014/main" id="{A2FD7D02-8269-6F4E-88A9-83CB39EF8DF3}"/>
              </a:ext>
            </a:extLst>
          </p:cNvPr>
          <p:cNvSpPr/>
          <p:nvPr/>
        </p:nvSpPr>
        <p:spPr bwMode="auto">
          <a:xfrm>
            <a:off x="4482188" y="4758324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A88F826F-6359-0346-AD83-B9119B85A70C}"/>
              </a:ext>
            </a:extLst>
          </p:cNvPr>
          <p:cNvSpPr txBox="1"/>
          <p:nvPr/>
        </p:nvSpPr>
        <p:spPr>
          <a:xfrm>
            <a:off x="8228068" y="5121634"/>
            <a:ext cx="1234928" cy="963345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9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start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shutdown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21.12.2025</a:t>
            </a:r>
          </a:p>
        </p:txBody>
      </p:sp>
      <p:sp>
        <p:nvSpPr>
          <p:cNvPr id="24" name="Diamond 36">
            <a:extLst>
              <a:ext uri="{FF2B5EF4-FFF2-40B4-BE49-F238E27FC236}">
                <a16:creationId xmlns:a16="http://schemas.microsoft.com/office/drawing/2014/main" id="{6E1E85B3-3E90-8C4B-AECA-988076D2E091}"/>
              </a:ext>
            </a:extLst>
          </p:cNvPr>
          <p:cNvSpPr/>
          <p:nvPr/>
        </p:nvSpPr>
        <p:spPr bwMode="auto">
          <a:xfrm>
            <a:off x="8246208" y="4756908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5" name="TextBox 37">
            <a:extLst>
              <a:ext uri="{FF2B5EF4-FFF2-40B4-BE49-F238E27FC236}">
                <a16:creationId xmlns:a16="http://schemas.microsoft.com/office/drawing/2014/main" id="{15AB1BEE-0706-C244-A727-38A1733C7ECB}"/>
              </a:ext>
            </a:extLst>
          </p:cNvPr>
          <p:cNvSpPr txBox="1"/>
          <p:nvPr/>
        </p:nvSpPr>
        <p:spPr>
          <a:xfrm>
            <a:off x="8597764" y="2954593"/>
            <a:ext cx="1104619" cy="972151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b="1" dirty="0">
                <a:solidFill>
                  <a:srgbClr val="000000"/>
                </a:solidFill>
                <a:latin typeface="Calibri"/>
              </a:rPr>
              <a:t>10</a:t>
            </a: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re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-start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user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operation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algn="ctr" defTabSz="914354"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01.06.2026</a:t>
            </a:r>
          </a:p>
        </p:txBody>
      </p:sp>
      <p:sp>
        <p:nvSpPr>
          <p:cNvPr id="26" name="Diamond 38">
            <a:extLst>
              <a:ext uri="{FF2B5EF4-FFF2-40B4-BE49-F238E27FC236}">
                <a16:creationId xmlns:a16="http://schemas.microsoft.com/office/drawing/2014/main" id="{BFCBDAEA-ABA0-2549-AA8E-181BCE0B9F31}"/>
              </a:ext>
            </a:extLst>
          </p:cNvPr>
          <p:cNvSpPr/>
          <p:nvPr/>
        </p:nvSpPr>
        <p:spPr bwMode="auto">
          <a:xfrm>
            <a:off x="8737520" y="3933619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4">
              <a:spcBef>
                <a:spcPct val="0"/>
              </a:spcBef>
            </a:pPr>
            <a:endParaRPr lang="de-CH" sz="1867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7" name="TextBox 39">
            <a:extLst>
              <a:ext uri="{FF2B5EF4-FFF2-40B4-BE49-F238E27FC236}">
                <a16:creationId xmlns:a16="http://schemas.microsoft.com/office/drawing/2014/main" id="{9D4554FE-38F7-7647-9BFD-51741B0681D2}"/>
              </a:ext>
            </a:extLst>
          </p:cNvPr>
          <p:cNvSpPr txBox="1"/>
          <p:nvPr/>
        </p:nvSpPr>
        <p:spPr>
          <a:xfrm>
            <a:off x="7351694" y="1177959"/>
            <a:ext cx="1322857" cy="1570238"/>
          </a:xfrm>
          <a:prstGeom prst="rect">
            <a:avLst/>
          </a:prstGeom>
          <a:solidFill>
            <a:srgbClr val="197418"/>
          </a:solidFill>
          <a:ln w="41275">
            <a:noFill/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defTabSz="1219140"/>
            <a:r>
              <a:rPr lang="en-US" sz="1067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1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I-TOMCAT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I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II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                </a:t>
            </a:r>
          </a:p>
          <a:p>
            <a:pPr defTabSz="1219140"/>
            <a:r>
              <a:rPr lang="en-US" sz="1067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cSAXS</a:t>
            </a:r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defTabSz="1219140"/>
            <a:r>
              <a:rPr lang="en-US" sz="1067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SuperXAS</a:t>
            </a:r>
            <a:endParaRPr lang="en-US" sz="1067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1219140"/>
            <a:r>
              <a:rPr lang="en-US" sz="1067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PolLux</a:t>
            </a:r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067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nanoXAS</a:t>
            </a:r>
            <a:endParaRPr lang="en-US" sz="1067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Optics/diagnostics</a:t>
            </a:r>
          </a:p>
        </p:txBody>
      </p:sp>
      <p:sp>
        <p:nvSpPr>
          <p:cNvPr id="28" name="TextBox 40">
            <a:extLst>
              <a:ext uri="{FF2B5EF4-FFF2-40B4-BE49-F238E27FC236}">
                <a16:creationId xmlns:a16="http://schemas.microsoft.com/office/drawing/2014/main" id="{CF8428CD-1E1C-454C-9149-FAAA1147B2C0}"/>
              </a:ext>
            </a:extLst>
          </p:cNvPr>
          <p:cNvSpPr txBox="1"/>
          <p:nvPr/>
        </p:nvSpPr>
        <p:spPr>
          <a:xfrm>
            <a:off x="10133716" y="1180839"/>
            <a:ext cx="1554001" cy="1734449"/>
          </a:xfrm>
          <a:prstGeom prst="rect">
            <a:avLst/>
          </a:prstGeom>
          <a:solidFill>
            <a:srgbClr val="C50006"/>
          </a:solidFill>
          <a:ln w="41275">
            <a:noFill/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defTabSz="1219140"/>
            <a:r>
              <a:rPr lang="en-US" sz="1067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2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XIL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RIXS     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SX-ARPES </a:t>
            </a:r>
          </a:p>
          <a:p>
            <a:pPr defTabSz="1219140"/>
            <a:r>
              <a:rPr lang="en-US" sz="1067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microXAS</a:t>
            </a:r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X-</a:t>
            </a:r>
            <a:r>
              <a:rPr lang="en-US" sz="1067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Treme</a:t>
            </a:r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PHOENIX      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VUV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 (SIS &amp; PEARL)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 5-T SBs</a:t>
            </a:r>
          </a:p>
        </p:txBody>
      </p:sp>
      <p:sp>
        <p:nvSpPr>
          <p:cNvPr id="29" name="TextBox 41">
            <a:extLst>
              <a:ext uri="{FF2B5EF4-FFF2-40B4-BE49-F238E27FC236}">
                <a16:creationId xmlns:a16="http://schemas.microsoft.com/office/drawing/2014/main" id="{CC1C9A44-8525-FD49-AA4F-F5F5B0A374DB}"/>
              </a:ext>
            </a:extLst>
          </p:cNvPr>
          <p:cNvSpPr txBox="1"/>
          <p:nvPr/>
        </p:nvSpPr>
        <p:spPr>
          <a:xfrm>
            <a:off x="8579862" y="1409198"/>
            <a:ext cx="1213593" cy="1077603"/>
          </a:xfrm>
          <a:prstGeom prst="rect">
            <a:avLst/>
          </a:prstGeom>
          <a:solidFill>
            <a:srgbClr val="405583"/>
          </a:solidFill>
          <a:ln w="41275">
            <a:noFill/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defTabSz="1219140"/>
            <a:r>
              <a:rPr lang="en-US" sz="1067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0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Debye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III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S-TOMCAT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diagnostics </a:t>
            </a:r>
          </a:p>
        </p:txBody>
      </p:sp>
      <p:sp>
        <p:nvSpPr>
          <p:cNvPr id="30" name="Left Brace 5">
            <a:extLst>
              <a:ext uri="{FF2B5EF4-FFF2-40B4-BE49-F238E27FC236}">
                <a16:creationId xmlns:a16="http://schemas.microsoft.com/office/drawing/2014/main" id="{8E2C80CE-C56C-9E4E-9CAB-35595BE18D09}"/>
              </a:ext>
            </a:extLst>
          </p:cNvPr>
          <p:cNvSpPr/>
          <p:nvPr/>
        </p:nvSpPr>
        <p:spPr bwMode="auto">
          <a:xfrm rot="5400000">
            <a:off x="4404477" y="3025767"/>
            <a:ext cx="1107996" cy="1402963"/>
          </a:xfrm>
          <a:prstGeom prst="leftBrace">
            <a:avLst>
              <a:gd name="adj1" fmla="val 8235"/>
              <a:gd name="adj2" fmla="val 48195"/>
            </a:avLst>
          </a:prstGeom>
          <a:noFill/>
          <a:ln w="22225" cap="flat" cmpd="sng" algn="ctr">
            <a:solidFill>
              <a:srgbClr val="40558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40">
              <a:spcBef>
                <a:spcPct val="0"/>
              </a:spcBef>
            </a:pPr>
            <a:endParaRPr lang="en-GB" sz="320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31" name="Straight Arrow Connector 7">
            <a:extLst>
              <a:ext uri="{FF2B5EF4-FFF2-40B4-BE49-F238E27FC236}">
                <a16:creationId xmlns:a16="http://schemas.microsoft.com/office/drawing/2014/main" id="{6E9C1C55-7BD9-0147-A6DA-224EB8C22AB7}"/>
              </a:ext>
            </a:extLst>
          </p:cNvPr>
          <p:cNvCxnSpPr>
            <a:cxnSpLocks/>
          </p:cNvCxnSpPr>
          <p:nvPr/>
        </p:nvCxnSpPr>
        <p:spPr bwMode="auto">
          <a:xfrm>
            <a:off x="7968476" y="2697655"/>
            <a:ext cx="0" cy="158632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gradFill>
              <a:gsLst>
                <a:gs pos="23000">
                  <a:srgbClr val="197418"/>
                </a:gs>
                <a:gs pos="27000">
                  <a:srgbClr val="00B050">
                    <a:alpha val="25643"/>
                  </a:srgbClr>
                </a:gs>
                <a:gs pos="72000">
                  <a:srgbClr val="00B050">
                    <a:alpha val="26088"/>
                  </a:srgbClr>
                </a:gs>
                <a:gs pos="75000">
                  <a:srgbClr val="7DA569"/>
                </a:gs>
              </a:gsLst>
              <a:lin ang="5400000" scaled="1"/>
            </a:gra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Straight Connector 43">
            <a:extLst>
              <a:ext uri="{FF2B5EF4-FFF2-40B4-BE49-F238E27FC236}">
                <a16:creationId xmlns:a16="http://schemas.microsoft.com/office/drawing/2014/main" id="{C851D24C-7532-B841-91AF-0FEA55D62128}"/>
              </a:ext>
            </a:extLst>
          </p:cNvPr>
          <p:cNvCxnSpPr>
            <a:cxnSpLocks/>
          </p:cNvCxnSpPr>
          <p:nvPr/>
        </p:nvCxnSpPr>
        <p:spPr bwMode="auto">
          <a:xfrm>
            <a:off x="8831519" y="4951264"/>
            <a:ext cx="2079196" cy="939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1">
            <a:extLst>
              <a:ext uri="{FF2B5EF4-FFF2-40B4-BE49-F238E27FC236}">
                <a16:creationId xmlns:a16="http://schemas.microsoft.com/office/drawing/2014/main" id="{9B2D648B-B35A-F94F-8094-5C321670E03E}"/>
              </a:ext>
            </a:extLst>
          </p:cNvPr>
          <p:cNvSpPr/>
          <p:nvPr/>
        </p:nvSpPr>
        <p:spPr bwMode="auto">
          <a:xfrm>
            <a:off x="5732313" y="4296616"/>
            <a:ext cx="1484319" cy="456000"/>
          </a:xfrm>
          <a:prstGeom prst="rect">
            <a:avLst/>
          </a:prstGeom>
          <a:solidFill>
            <a:schemeClr val="tx1">
              <a:alpha val="33119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40">
              <a:spcBef>
                <a:spcPct val="0"/>
              </a:spcBef>
            </a:pPr>
            <a:endParaRPr lang="en-GB" sz="320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4" name="Rectangle 44">
            <a:extLst>
              <a:ext uri="{FF2B5EF4-FFF2-40B4-BE49-F238E27FC236}">
                <a16:creationId xmlns:a16="http://schemas.microsoft.com/office/drawing/2014/main" id="{7433A9DE-1C26-2C45-82C2-B654576EB5FA}"/>
              </a:ext>
            </a:extLst>
          </p:cNvPr>
          <p:cNvSpPr/>
          <p:nvPr/>
        </p:nvSpPr>
        <p:spPr bwMode="auto">
          <a:xfrm>
            <a:off x="8355488" y="4294352"/>
            <a:ext cx="487773" cy="456000"/>
          </a:xfrm>
          <a:prstGeom prst="rect">
            <a:avLst/>
          </a:prstGeom>
          <a:solidFill>
            <a:schemeClr val="tx1">
              <a:alpha val="33119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40">
              <a:spcBef>
                <a:spcPct val="0"/>
              </a:spcBef>
            </a:pPr>
            <a:endParaRPr lang="en-GB" sz="3200" dirty="0">
              <a:solidFill>
                <a:srgbClr val="000000"/>
              </a:solidFill>
              <a:latin typeface="Times" charset="0"/>
            </a:endParaRPr>
          </a:p>
        </p:txBody>
      </p:sp>
      <p:cxnSp>
        <p:nvCxnSpPr>
          <p:cNvPr id="35" name="Straight Arrow Connector 42">
            <a:extLst>
              <a:ext uri="{FF2B5EF4-FFF2-40B4-BE49-F238E27FC236}">
                <a16:creationId xmlns:a16="http://schemas.microsoft.com/office/drawing/2014/main" id="{47B52AF6-9F60-AF43-A480-7AFD362B874A}"/>
              </a:ext>
            </a:extLst>
          </p:cNvPr>
          <p:cNvCxnSpPr>
            <a:cxnSpLocks/>
          </p:cNvCxnSpPr>
          <p:nvPr/>
        </p:nvCxnSpPr>
        <p:spPr bwMode="auto">
          <a:xfrm flipV="1">
            <a:off x="8845532" y="4280216"/>
            <a:ext cx="0" cy="67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50006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TextBox 41">
            <a:extLst>
              <a:ext uri="{FF2B5EF4-FFF2-40B4-BE49-F238E27FC236}">
                <a16:creationId xmlns:a16="http://schemas.microsoft.com/office/drawing/2014/main" id="{DE7C5D9E-4572-F247-A1BF-15D19FAEADEB}"/>
              </a:ext>
            </a:extLst>
          </p:cNvPr>
          <p:cNvSpPr txBox="1"/>
          <p:nvPr/>
        </p:nvSpPr>
        <p:spPr>
          <a:xfrm>
            <a:off x="4372354" y="1986676"/>
            <a:ext cx="1213593" cy="1077603"/>
          </a:xfrm>
          <a:prstGeom prst="rect">
            <a:avLst/>
          </a:prstGeom>
          <a:solidFill>
            <a:srgbClr val="405583"/>
          </a:solidFill>
          <a:ln w="41275">
            <a:noFill/>
          </a:ln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defTabSz="1219140"/>
            <a:r>
              <a:rPr lang="en-US" sz="1067" b="1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0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Debye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PX III 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S-TOMCAT</a:t>
            </a:r>
          </a:p>
          <a:p>
            <a:pPr defTabSz="1219140"/>
            <a:r>
              <a:rPr lang="en-US" sz="1067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diagnostics 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52028D7-138E-E042-80A2-423D2FD1081D}"/>
              </a:ext>
            </a:extLst>
          </p:cNvPr>
          <p:cNvSpPr txBox="1"/>
          <p:nvPr/>
        </p:nvSpPr>
        <p:spPr>
          <a:xfrm>
            <a:off x="8378655" y="1753127"/>
            <a:ext cx="153888" cy="406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121914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dirty="0">
                <a:solidFill>
                  <a:srgbClr val="000000"/>
                </a:solidFill>
                <a:latin typeface="Calibri"/>
              </a:rPr>
              <a:t>+</a:t>
            </a:r>
          </a:p>
        </p:txBody>
      </p:sp>
      <p:cxnSp>
        <p:nvCxnSpPr>
          <p:cNvPr id="38" name="Gerader Verbinder 46">
            <a:extLst>
              <a:ext uri="{FF2B5EF4-FFF2-40B4-BE49-F238E27FC236}">
                <a16:creationId xmlns:a16="http://schemas.microsoft.com/office/drawing/2014/main" id="{30711CCE-10EE-4146-8121-84547DCD3A2F}"/>
              </a:ext>
            </a:extLst>
          </p:cNvPr>
          <p:cNvCxnSpPr>
            <a:cxnSpLocks/>
            <a:endCxn id="28" idx="2"/>
          </p:cNvCxnSpPr>
          <p:nvPr/>
        </p:nvCxnSpPr>
        <p:spPr bwMode="auto">
          <a:xfrm flipV="1">
            <a:off x="10909737" y="2945424"/>
            <a:ext cx="979" cy="20294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39EAF08-9033-A02F-E63F-8799A15540DD}"/>
              </a:ext>
            </a:extLst>
          </p:cNvPr>
          <p:cNvSpPr txBox="1"/>
          <p:nvPr/>
        </p:nvSpPr>
        <p:spPr>
          <a:xfrm>
            <a:off x="7058297" y="6425257"/>
            <a:ext cx="4580163" cy="3381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609585">
              <a:lnSpc>
                <a:spcPct val="110000"/>
              </a:lnSpc>
            </a:pPr>
            <a:r>
              <a:rPr lang="en-GB" sz="18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Slides courtesy </a:t>
            </a:r>
            <a:r>
              <a:rPr lang="en-GB" sz="1867" kern="1000" spc="4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Frithjof</a:t>
            </a:r>
            <a:r>
              <a:rPr lang="en-GB" sz="1867" kern="1000" spc="4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67" kern="1000" spc="4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Nolting</a:t>
            </a:r>
            <a:endParaRPr lang="en-GB" sz="1867" kern="1000" spc="4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019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6" grpId="0" animBg="1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769605" y="386602"/>
            <a:ext cx="8944033" cy="508500"/>
          </a:xfrm>
        </p:spPr>
        <p:txBody>
          <a:bodyPr/>
          <a:lstStyle/>
          <a:p>
            <a:r>
              <a:rPr lang="de-CH" dirty="0" err="1"/>
              <a:t>ESup</a:t>
            </a:r>
            <a:r>
              <a:rPr lang="de-CH" dirty="0"/>
              <a:t> </a:t>
            </a:r>
            <a:r>
              <a:rPr lang="de-CH" dirty="0" err="1"/>
              <a:t>focus</a:t>
            </a:r>
            <a:r>
              <a:rPr lang="de-CH" dirty="0"/>
              <a:t> (</a:t>
            </a:r>
            <a:r>
              <a:rPr lang="de-CH" b="1" dirty="0" err="1"/>
              <a:t>E</a:t>
            </a:r>
            <a:r>
              <a:rPr lang="de-CH" dirty="0" err="1"/>
              <a:t>nd</a:t>
            </a:r>
            <a:r>
              <a:rPr lang="de-CH" b="1" dirty="0" err="1"/>
              <a:t>S</a:t>
            </a:r>
            <a:r>
              <a:rPr lang="de-CH" dirty="0" err="1"/>
              <a:t>tation</a:t>
            </a:r>
            <a:r>
              <a:rPr lang="de-CH" dirty="0"/>
              <a:t> </a:t>
            </a:r>
            <a:r>
              <a:rPr lang="de-CH" b="1" dirty="0"/>
              <a:t>u</a:t>
            </a:r>
            <a:r>
              <a:rPr lang="de-CH" dirty="0"/>
              <a:t>pgrade)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679509" y="1028733"/>
            <a:ext cx="8928992" cy="3837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44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larger beamline/</a:t>
            </a:r>
            <a:r>
              <a:rPr lang="en-US" sz="2267" kern="1000" spc="3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endstations</a:t>
            </a: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upgrades/rebuilds: mainly (but not exclusively) Phase II</a:t>
            </a:r>
          </a:p>
          <a:p>
            <a:pPr marL="285744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Smaller upgrade of beamlines and </a:t>
            </a:r>
            <a:r>
              <a:rPr lang="en-US" sz="2267" kern="1000" spc="3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endstations</a:t>
            </a: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improve performance</a:t>
            </a:r>
          </a:p>
          <a:p>
            <a:pPr marL="285744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 overall infrastructure to make best use of SLS 2.0 machine</a:t>
            </a:r>
          </a:p>
          <a:p>
            <a:pPr marL="285744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Coordinate </a:t>
            </a:r>
          </a:p>
          <a:p>
            <a:pPr marL="895328" lvl="1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larger upgrades of individual beamlines</a:t>
            </a:r>
          </a:p>
          <a:p>
            <a:pPr marL="895328" lvl="1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 sabbaticals of scientific staff during dark period</a:t>
            </a:r>
          </a:p>
          <a:p>
            <a:pPr marL="895328" lvl="1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SLS 2.0 upgrade and operation of SLS</a:t>
            </a:r>
          </a:p>
          <a:p>
            <a:pPr marL="285744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Continuation after SLS 2.0 </a:t>
            </a:r>
            <a:r>
              <a:rPr lang="en-US" sz="2267" kern="1000" spc="3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funding is </a:t>
            </a: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finished (December 2024)</a:t>
            </a:r>
          </a:p>
          <a:p>
            <a:pPr marL="285744" indent="-285744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267" kern="1000" spc="3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Funding reserve for flexible cash flow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542520" y="5078109"/>
            <a:ext cx="9793088" cy="1218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09585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In short: All activities related to the upgrade of the SLS which are not funded by the SLS 2.0 project, but by PSD EM/DM (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ESup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direct) and by PSD ZM proposals (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ESup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umbrella)</a:t>
            </a:r>
            <a:endParaRPr lang="de-CH" sz="2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1006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 to see this live in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423650" y="6624638"/>
            <a:ext cx="768350" cy="196850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10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95" r="19246" b="22393"/>
          <a:stretch/>
        </p:blipFill>
        <p:spPr>
          <a:xfrm>
            <a:off x="767407" y="796500"/>
            <a:ext cx="10025475" cy="57288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820150" y="61674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Courtesy Max Wurm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0724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Overall planning and boundary conditions </a:t>
            </a:r>
            <a:r>
              <a:rPr lang="en-GB" sz="2400" dirty="0"/>
              <a:t>– </a:t>
            </a:r>
            <a:r>
              <a:rPr lang="en-GB" sz="2400" dirty="0" smtClean="0"/>
              <a:t>time schedule</a:t>
            </a:r>
            <a:endParaRPr lang="en-GB" sz="240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Diamond 5"/>
          <p:cNvSpPr/>
          <p:nvPr/>
        </p:nvSpPr>
        <p:spPr bwMode="auto">
          <a:xfrm>
            <a:off x="3111881" y="2561051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17218" y="3757531"/>
            <a:ext cx="1234928" cy="963343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tart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dark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time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02.10.2023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30618" y="1588899"/>
            <a:ext cx="1234928" cy="963344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unnel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closure</a:t>
            </a:r>
            <a:endParaRPr kumimoji="0" lang="de-CH" sz="1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20.12.2024</a:t>
            </a:r>
          </a:p>
        </p:txBody>
      </p:sp>
      <p:sp>
        <p:nvSpPr>
          <p:cNvPr id="9" name="Diamond 8"/>
          <p:cNvSpPr/>
          <p:nvPr/>
        </p:nvSpPr>
        <p:spPr bwMode="auto">
          <a:xfrm>
            <a:off x="7749522" y="2552244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61598" y="3754526"/>
            <a:ext cx="1234928" cy="963344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7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ominal beam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available</a:t>
            </a:r>
            <a:endParaRPr kumimoji="0" lang="de-CH" sz="1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01.05.2025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93067" y="1360388"/>
            <a:ext cx="1078634" cy="119185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tart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user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operation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BL-Grp.1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01.08.2025</a:t>
            </a: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 rot="16200000">
            <a:off x="4524011" y="1286987"/>
            <a:ext cx="82809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1.7.2022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5025944" y="925783"/>
            <a:ext cx="675" cy="429562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20544" y="1588899"/>
            <a:ext cx="1195880" cy="96334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torage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ring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lattice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defined</a:t>
            </a:r>
            <a:endParaRPr kumimoji="0" lang="de-CH" sz="1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30.06.2020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63551" y="3757531"/>
            <a:ext cx="1795093" cy="963344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eamlines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&amp;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beamline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positions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defined</a:t>
            </a:r>
            <a:endParaRPr kumimoji="0" lang="de-CH" sz="1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30.09.2020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952446"/>
              </p:ext>
            </p:extLst>
          </p:nvPr>
        </p:nvGraphicFramePr>
        <p:xfrm>
          <a:off x="2063552" y="2915553"/>
          <a:ext cx="8180662" cy="50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464">
                  <a:extLst>
                    <a:ext uri="{9D8B030D-6E8A-4147-A177-3AD203B41FA5}">
                      <a16:colId xmlns:a16="http://schemas.microsoft.com/office/drawing/2014/main" val="1338594516"/>
                    </a:ext>
                  </a:extLst>
                </a:gridCol>
                <a:gridCol w="1223879">
                  <a:extLst>
                    <a:ext uri="{9D8B030D-6E8A-4147-A177-3AD203B41FA5}">
                      <a16:colId xmlns:a16="http://schemas.microsoft.com/office/drawing/2014/main" val="1339461906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1918797206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1665939772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3484390250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2103955394"/>
                    </a:ext>
                  </a:extLst>
                </a:gridCol>
                <a:gridCol w="1159463">
                  <a:extLst>
                    <a:ext uri="{9D8B030D-6E8A-4147-A177-3AD203B41FA5}">
                      <a16:colId xmlns:a16="http://schemas.microsoft.com/office/drawing/2014/main" val="1781795650"/>
                    </a:ext>
                  </a:extLst>
                </a:gridCol>
              </a:tblGrid>
              <a:tr h="500056">
                <a:tc>
                  <a:txBody>
                    <a:bodyPr/>
                    <a:lstStyle/>
                    <a:p>
                      <a:r>
                        <a:rPr lang="de-CH" dirty="0" smtClean="0"/>
                        <a:t>2020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2021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2022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2023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2024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2025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2026</a:t>
                      </a:r>
                      <a:endParaRPr lang="de-CH" dirty="0"/>
                    </a:p>
                  </a:txBody>
                  <a:tcPr>
                    <a:solidFill>
                      <a:srgbClr val="7DA5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69178"/>
                  </a:ext>
                </a:extLst>
              </a:tr>
            </a:tbl>
          </a:graphicData>
        </a:graphic>
      </p:graphicFrame>
      <p:sp>
        <p:nvSpPr>
          <p:cNvPr id="17" name="Diamond 16"/>
          <p:cNvSpPr/>
          <p:nvPr/>
        </p:nvSpPr>
        <p:spPr bwMode="auto">
          <a:xfrm>
            <a:off x="2864903" y="3403413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8" name="Diamond 17"/>
          <p:cNvSpPr/>
          <p:nvPr/>
        </p:nvSpPr>
        <p:spPr bwMode="auto">
          <a:xfrm>
            <a:off x="2552534" y="2552244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9" name="Diamond 18"/>
          <p:cNvSpPr/>
          <p:nvPr/>
        </p:nvSpPr>
        <p:spPr bwMode="auto">
          <a:xfrm>
            <a:off x="8559654" y="2569858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0" name="Diamond 19"/>
          <p:cNvSpPr/>
          <p:nvPr/>
        </p:nvSpPr>
        <p:spPr bwMode="auto">
          <a:xfrm>
            <a:off x="6326670" y="3394223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1" name="Diamond 20"/>
          <p:cNvSpPr/>
          <p:nvPr/>
        </p:nvSpPr>
        <p:spPr bwMode="auto">
          <a:xfrm>
            <a:off x="8221153" y="3391217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pic>
        <p:nvPicPr>
          <p:cNvPr id="2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88001"/>
            <a:ext cx="711564" cy="47109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48945" y="3757532"/>
            <a:ext cx="1188378" cy="963343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r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eady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for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b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dark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time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19.10.2022</a:t>
            </a:r>
          </a:p>
        </p:txBody>
      </p:sp>
      <p:sp>
        <p:nvSpPr>
          <p:cNvPr id="24" name="Diamond 23"/>
          <p:cNvSpPr/>
          <p:nvPr/>
        </p:nvSpPr>
        <p:spPr bwMode="auto">
          <a:xfrm>
            <a:off x="5183648" y="3392632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29529" y="3755941"/>
            <a:ext cx="1234928" cy="96334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9</a:t>
            </a:r>
            <a:endParaRPr kumimoji="0" lang="de-CH" sz="15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tart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shutdown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phase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21.12.2025</a:t>
            </a:r>
          </a:p>
        </p:txBody>
      </p:sp>
      <p:sp>
        <p:nvSpPr>
          <p:cNvPr id="26" name="Diamond 25"/>
          <p:cNvSpPr/>
          <p:nvPr/>
        </p:nvSpPr>
        <p:spPr bwMode="auto">
          <a:xfrm>
            <a:off x="8947669" y="3391217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99223" y="1588900"/>
            <a:ext cx="1104619" cy="972151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re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-start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user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operation</a:t>
            </a:r>
            <a:endParaRPr kumimoji="0" lang="de-CH" sz="1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01.06.2026</a:t>
            </a:r>
          </a:p>
        </p:txBody>
      </p:sp>
      <p:sp>
        <p:nvSpPr>
          <p:cNvPr id="28" name="Diamond 27"/>
          <p:cNvSpPr/>
          <p:nvPr/>
        </p:nvSpPr>
        <p:spPr bwMode="auto">
          <a:xfrm>
            <a:off x="9438981" y="2567926"/>
            <a:ext cx="216024" cy="363309"/>
          </a:xfrm>
          <a:prstGeom prst="diamond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43879" y="1588900"/>
            <a:ext cx="1234928" cy="96334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3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SLS2.0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funding</a:t>
            </a: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secured</a:t>
            </a:r>
            <a:endParaRPr kumimoji="0" lang="de-CH" sz="1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01.01.2021</a:t>
            </a:r>
          </a:p>
        </p:txBody>
      </p:sp>
    </p:spTree>
    <p:extLst>
      <p:ext uri="{BB962C8B-B14F-4D97-AF65-F5344CB8AC3E}">
        <p14:creationId xmlns:p14="http://schemas.microsoft.com/office/powerpoint/2010/main" val="3201133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9264352" y="44624"/>
            <a:ext cx="2375928" cy="4355868"/>
            <a:chOff x="6948264" y="146326"/>
            <a:chExt cx="1781946" cy="326690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53" t="3324" r="18006" b="6793"/>
            <a:stretch/>
          </p:blipFill>
          <p:spPr>
            <a:xfrm>
              <a:off x="6948264" y="146326"/>
              <a:ext cx="1781946" cy="3266901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 rot="16200000">
              <a:off x="7049685" y="833790"/>
              <a:ext cx="1903090" cy="9144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mic Sans MS" panose="030F0702030302020204" pitchFamily="66" charset="0"/>
                </a:rPr>
                <a:t>SLS 2.0 Milestone IV</a:t>
              </a:r>
            </a:p>
            <a:p>
              <a:pPr marL="0" marR="0" lvl="0" indent="0" algn="l" defTabSz="914400" rtl="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mic Sans MS" panose="030F0702030302020204" pitchFamily="66" charset="0"/>
                </a:rPr>
                <a:t> </a:t>
              </a:r>
              <a:r>
                <a:rPr kumimoji="0" lang="en-US" sz="1600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mic Sans MS" panose="030F0702030302020204" pitchFamily="66" charset="0"/>
                </a:rPr>
                <a:t>19 October </a:t>
              </a: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mic Sans MS" panose="030F0702030302020204" pitchFamily="66" charset="0"/>
                </a:rPr>
                <a:t>2022</a:t>
              </a:r>
            </a:p>
          </p:txBody>
        </p:sp>
      </p:grpSp>
      <p:sp>
        <p:nvSpPr>
          <p:cNvPr id="16" name="Rounded Rectangle 15"/>
          <p:cNvSpPr/>
          <p:nvPr/>
        </p:nvSpPr>
        <p:spPr bwMode="auto">
          <a:xfrm>
            <a:off x="6995216" y="933492"/>
            <a:ext cx="1379107" cy="321558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17.10 </a:t>
            </a:r>
            <a:r>
              <a:rPr kumimoji="0" lang="en-US" sz="2133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SteCo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Final 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Decision</a:t>
            </a: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20-21 SLS PRC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529385" y="1412776"/>
            <a:ext cx="1598730" cy="345638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19-20.9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MAC </a:t>
            </a:r>
            <a:endParaRPr kumimoji="0" lang="en-US" sz="2133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External view</a:t>
            </a: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and feedback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077336" y="1890578"/>
            <a:ext cx="1609052" cy="352839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Iteration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with WPs</a:t>
            </a: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on </a:t>
            </a: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open issues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522336" y="2677166"/>
            <a:ext cx="1698221" cy="320010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1.7</a:t>
            </a: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 PSIM</a:t>
            </a:r>
          </a:p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Summary retreat with </a:t>
            </a:r>
            <a:r>
              <a:rPr kumimoji="0" lang="en-US" sz="2133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SteCo</a:t>
            </a: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 comments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to Milestone IV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695399" y="3359322"/>
            <a:ext cx="2074215" cy="323803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13-14.6 </a:t>
            </a: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Retreat</a:t>
            </a: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 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PL team </a:t>
            </a: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&amp; WP leaders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Status check for all WPs except </a:t>
            </a:r>
            <a:r>
              <a:rPr kumimoji="0" lang="en-US" sz="2133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end-stations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24.6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SteCo</a:t>
            </a:r>
            <a:endParaRPr kumimoji="0" lang="en-US" sz="2133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1866" y="2938758"/>
            <a:ext cx="1553681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June 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64440" y="2162754"/>
            <a:ext cx="1056117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July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14387" y="1432276"/>
            <a:ext cx="134414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August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33788" y="992212"/>
            <a:ext cx="134414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September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128115" y="468836"/>
            <a:ext cx="134414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</a:rPr>
              <a:t>October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676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37CF-6EF6-4D72-8C8B-53FB296EA1AA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3" t="28221" b="33781"/>
          <a:stretch/>
        </p:blipFill>
        <p:spPr>
          <a:xfrm>
            <a:off x="312440" y="2139193"/>
            <a:ext cx="6687636" cy="20269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28" b="35657"/>
          <a:stretch/>
        </p:blipFill>
        <p:spPr>
          <a:xfrm>
            <a:off x="2565405" y="4454663"/>
            <a:ext cx="9144000" cy="21475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997" y="383795"/>
            <a:ext cx="4506238" cy="337967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776755" y="14470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686868"/>
                </a:solidFill>
                <a:latin typeface="+mn-lt"/>
                <a:cs typeface="Franklin Gothic Book"/>
              </a:rPr>
              <a:t>SLS 2.0 “ready for </a:t>
            </a:r>
            <a:r>
              <a:rPr lang="en-US" sz="2400" kern="1000" spc="30" dirty="0" err="1" smtClean="0">
                <a:solidFill>
                  <a:srgbClr val="686868"/>
                </a:solidFill>
                <a:latin typeface="+mn-lt"/>
                <a:cs typeface="Franklin Gothic Book"/>
              </a:rPr>
              <a:t>darktime</a:t>
            </a:r>
            <a:r>
              <a:rPr lang="en-US" sz="2400" kern="1000" spc="30" dirty="0" smtClean="0">
                <a:solidFill>
                  <a:srgbClr val="686868"/>
                </a:solidFill>
                <a:latin typeface="+mn-lt"/>
                <a:cs typeface="Franklin Gothic Book"/>
              </a:rPr>
              <a:t>” retreat </a:t>
            </a:r>
            <a:r>
              <a:rPr lang="en-US" sz="3600" kern="1000" spc="30" dirty="0" smtClean="0">
                <a:solidFill>
                  <a:srgbClr val="686868"/>
                </a:solidFill>
                <a:latin typeface="+mn-lt"/>
                <a:cs typeface="Franklin Gothic Book"/>
              </a:rPr>
              <a:t/>
            </a:r>
            <a:br>
              <a:rPr lang="en-US" sz="3600" kern="1000" spc="30" dirty="0" smtClean="0">
                <a:solidFill>
                  <a:srgbClr val="686868"/>
                </a:solidFill>
                <a:latin typeface="+mn-lt"/>
                <a:cs typeface="Franklin Gothic Book"/>
              </a:rPr>
            </a:br>
            <a:r>
              <a:rPr lang="en-US" sz="2000" kern="1000" spc="30" dirty="0" err="1" smtClean="0">
                <a:solidFill>
                  <a:srgbClr val="686868"/>
                </a:solidFill>
                <a:latin typeface="+mn-lt"/>
                <a:cs typeface="Franklin Gothic Book"/>
              </a:rPr>
              <a:t>Wildhaus</a:t>
            </a:r>
            <a:r>
              <a:rPr lang="en-US" sz="2000" kern="1000" spc="30" dirty="0" smtClean="0">
                <a:solidFill>
                  <a:srgbClr val="686868"/>
                </a:solidFill>
                <a:latin typeface="+mn-lt"/>
                <a:cs typeface="Franklin Gothic Book"/>
              </a:rPr>
              <a:t> SG, June 13-14 </a:t>
            </a:r>
          </a:p>
        </p:txBody>
      </p:sp>
    </p:spTree>
    <p:extLst>
      <p:ext uri="{BB962C8B-B14F-4D97-AF65-F5344CB8AC3E}">
        <p14:creationId xmlns:p14="http://schemas.microsoft.com/office/powerpoint/2010/main" val="38974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up project retreat “ready </a:t>
            </a:r>
            <a:r>
              <a:rPr lang="en-US" dirty="0"/>
              <a:t>for </a:t>
            </a:r>
            <a:r>
              <a:rPr lang="en-US" dirty="0" smtClean="0"/>
              <a:t>dark time”, 19.10.2022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65408" y="859873"/>
            <a:ext cx="9797743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decision milestone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have to answer two key questions:</a:t>
            </a:r>
          </a:p>
          <a:p>
            <a:pPr marL="285750" lvl="0" indent="-285750">
              <a:spcAft>
                <a:spcPts val="6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we believe that all critical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components for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installation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commissioning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available in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time?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we have confidence that our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installation 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plans and procedures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sound and feasible?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the retreat </a:t>
            </a:r>
            <a:r>
              <a:rPr lang="en-US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clear showstoppers were identified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but several WP leaders expressed concerns about the </a:t>
            </a:r>
            <a: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lack </a:t>
            </a: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time contingencies in the procurement and assembly plan</a:t>
            </a:r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management has from the retreat outcomes a “homework list” of urgent tasks </a:t>
            </a:r>
            <a:endParaRPr lang="de-CH" sz="1600" b="1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600"/>
              </a:spcAft>
            </a:pPr>
            <a:endParaRPr lang="en-US" sz="16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Aft>
                <a:spcPts val="600"/>
              </a:spcAft>
            </a:pP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view of milestone IV and the retreat results the project management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keeps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present project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schedule, </a:t>
            </a:r>
            <a:b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i.e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stopping SLS end September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2023, tunnel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closure after ring installation December 2024)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unless </a:t>
            </a:r>
            <a:b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a) 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bids for ongoing calls for tender for magnets reveal that the magnet delivery schedule cannot be met,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endParaRPr lang="de-CH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Aft>
                <a:spcPts val="600"/>
              </a:spcAft>
            </a:pP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b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severe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problems from the vacuum chamber assembly tests surface until October this year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>
              <a:spcAft>
                <a:spcPts val="600"/>
              </a:spcAft>
            </a:pPr>
            <a:endParaRPr lang="de-CH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SLS2.0 steering committee supports this approach.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management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the steering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committee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aware of the risk </a:t>
            </a:r>
            <a:b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a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major mishap in component delivery may will force us to 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extend the installation period of SLS2.0</a:t>
            </a: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10359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3503712" y="4637235"/>
            <a:ext cx="4032448" cy="13591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35360" y="737989"/>
          <a:ext cx="11088555" cy="5971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Arbeitsblatt" r:id="rId3" imgW="10363390" imgH="5581650" progId="Excel.Sheet.12">
                  <p:embed/>
                </p:oleObj>
              </mc:Choice>
              <mc:Fallback>
                <p:oleObj name="Arbeitsblatt" r:id="rId3" imgW="10363390" imgH="5581650" progId="Excel.Shee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5360" y="737989"/>
                        <a:ext cx="11088555" cy="5971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15680" y="38517"/>
            <a:ext cx="424847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Magnets Delivery Plan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20203" y="4389107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381287" y="4077072"/>
            <a:ext cx="3816424" cy="234026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Contract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to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be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signed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 in Nov. 22</a:t>
            </a:r>
          </a:p>
          <a:p>
            <a:pPr marL="342900" marR="0" lvl="0" indent="-34290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Last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delivery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 in Feb. 24</a:t>
            </a:r>
          </a:p>
          <a:p>
            <a:pPr marL="800100" marR="0" lvl="1" indent="-34290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Measurements</a:t>
            </a:r>
            <a:endParaRPr kumimoji="0" lang="de-CH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  <a:p>
            <a:pPr marL="800100" marR="0" lvl="1" indent="-34290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Installation</a:t>
            </a:r>
          </a:p>
          <a:p>
            <a:pPr marL="800100" marR="0" lvl="1" indent="-34290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Commissioning</a:t>
            </a:r>
            <a:endParaRPr kumimoji="0" lang="de-CH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  <a:p>
            <a:pPr marL="457200" marR="0" lvl="1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  <a:p>
            <a:pPr marL="457200" marR="0" lvl="1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=&gt; Critical Path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for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 Dark Time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rPr>
              <a:t>completion</a:t>
            </a:r>
            <a:endParaRPr kumimoji="0" lang="de-CH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  <a:p>
            <a:pPr marL="285750" marR="0" lvl="0" indent="-28575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5587811" y="5521792"/>
            <a:ext cx="2304256" cy="384043"/>
          </a:xfrm>
          <a:prstGeom prst="ellipse">
            <a:avLst/>
          </a:prstGeom>
          <a:noFill/>
          <a:ln w="38100" cap="flat" cmpd="sng" algn="ctr">
            <a:solidFill>
              <a:srgbClr val="EF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806077" y="5521792"/>
            <a:ext cx="2304256" cy="384043"/>
          </a:xfrm>
          <a:prstGeom prst="ellipse">
            <a:avLst/>
          </a:prstGeom>
          <a:noFill/>
          <a:ln w="38100" cap="flat" cmpd="sng" algn="ctr">
            <a:solidFill>
              <a:srgbClr val="EF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352" y="6561348"/>
            <a:ext cx="2772308" cy="2880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Slide </a:t>
            </a:r>
            <a:r>
              <a:rPr kumimoji="0" lang="de-CH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courtesy</a:t>
            </a:r>
            <a:r>
              <a:rPr kumimoji="0" lang="de-CH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of</a:t>
            </a:r>
            <a:r>
              <a:rPr kumimoji="0" lang="de-CH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S. Sanfilippo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27348" y="3897052"/>
            <a:ext cx="7956884" cy="27003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cxnSp>
        <p:nvCxnSpPr>
          <p:cNvPr id="13" name="Straight Arrow Connector 12"/>
          <p:cNvCxnSpPr>
            <a:stCxn id="10" idx="3"/>
            <a:endCxn id="8" idx="1"/>
          </p:cNvCxnSpPr>
          <p:nvPr/>
        </p:nvCxnSpPr>
        <p:spPr bwMode="auto">
          <a:xfrm>
            <a:off x="8184232" y="5247202"/>
            <a:ext cx="19705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84242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Quadrupoles</a:t>
            </a:r>
            <a:r>
              <a:rPr lang="de-CH" dirty="0" smtClean="0"/>
              <a:t> QP Series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CEAADD-5156-40C1-B9FD-F9A78DB9277B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6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3" y="3948728"/>
            <a:ext cx="5292589" cy="23245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0" y="1268760"/>
            <a:ext cx="5413219" cy="24328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74359" y="4848430"/>
            <a:ext cx="1127193" cy="241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</a:rPr>
              <a:t>QPI magnet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8068" y="1736812"/>
            <a:ext cx="4788532" cy="169218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QP Series (108 Magnets)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Delivery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going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as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planned</a:t>
            </a:r>
            <a:endParaRPr kumimoji="0" lang="de-CH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50%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already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measured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and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within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specs</a:t>
            </a: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7388" y="6417332"/>
            <a:ext cx="32763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Pictures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courtesy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of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S. Sanfilippo</a:t>
            </a:r>
          </a:p>
        </p:txBody>
      </p:sp>
    </p:spTree>
    <p:extLst>
      <p:ext uri="{BB962C8B-B14F-4D97-AF65-F5344CB8AC3E}">
        <p14:creationId xmlns:p14="http://schemas.microsoft.com/office/powerpoint/2010/main" val="2313215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Magnet Cross Talks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623392" y="1484784"/>
            <a:ext cx="6480720" cy="46085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Neighborhoods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	</a:t>
            </a:r>
            <a:r>
              <a:rPr kumimoji="0" lang="de-CH" sz="18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Spacing</a:t>
            </a:r>
            <a:r>
              <a:rPr kumimoji="0" lang="de-CH" sz="18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[mm]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OC		32 -&gt; 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42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ANO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CV	56 -&gt; 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66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and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exchange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 CV &lt;=&gt; 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CH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CH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BEI		63 -&gt; 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63 (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exchange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 CV &lt;=&gt; CH)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SX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OC		56 : 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OK (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simulation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BN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VB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SX	64 : 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OK (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simulation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SX - AN/ANM	42 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work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in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progress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VE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SXQ		51 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work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in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progress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SXQ		49 :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work</a:t>
            </a:r>
            <a:r>
              <a:rPr kumimoji="0" lang="de-CH" sz="18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in </a:t>
            </a:r>
            <a:r>
              <a: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progress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CV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OC		40 : not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started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QP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OC 		68 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should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small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QP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SX 		78 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should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small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QP </a:t>
            </a:r>
            <a:r>
              <a:rPr kumimoji="0" lang="en-DE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–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CH 		62 :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should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small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7" name="Right Brace 6"/>
          <p:cNvSpPr/>
          <p:nvPr/>
        </p:nvSpPr>
        <p:spPr bwMode="auto">
          <a:xfrm>
            <a:off x="5951984" y="1808820"/>
            <a:ext cx="180020" cy="864096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48028" y="2060848"/>
            <a:ext cx="2736304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Design Change Request 001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064" y="2636912"/>
            <a:ext cx="2442599" cy="3380383"/>
          </a:xfrm>
          <a:prstGeom prst="rect">
            <a:avLst/>
          </a:prstGeom>
        </p:spPr>
      </p:pic>
      <p:sp>
        <p:nvSpPr>
          <p:cNvPr id="10" name="Right Brace 9"/>
          <p:cNvSpPr/>
          <p:nvPr/>
        </p:nvSpPr>
        <p:spPr bwMode="auto">
          <a:xfrm>
            <a:off x="4619836" y="3356992"/>
            <a:ext cx="144016" cy="828092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9876" y="335699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Field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Map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(Opera)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and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tracking</a:t>
            </a:r>
            <a:r>
              <a:rPr kumimoji="0" lang="de-CH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code</a:t>
            </a:r>
            <a:endParaRPr kumimoji="0" lang="de-CH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pic>
        <p:nvPicPr>
          <p:cNvPr id="2055" name="376BF50F-C9F3-48E3-89AC-F50BFDE4E355" descr="D8BF2579-BA28-420E-B5BB-E282FC1F5B00@p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372" y="3140968"/>
            <a:ext cx="1636140" cy="159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D96EDF60-7D88-4069-92A2-D60EA0E99834" descr="1CE3B9B6-C140-492A-87AD-435F4DEADEF2@ps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376" y="4869160"/>
            <a:ext cx="1604540" cy="1664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44072" y="6453336"/>
            <a:ext cx="327636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Drawings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courtesy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de-CH" sz="16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of</a:t>
            </a:r>
            <a:r>
              <a:rPr kumimoji="0" lang="de-CH" sz="16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V. Vrankovic</a:t>
            </a:r>
          </a:p>
        </p:txBody>
      </p:sp>
    </p:spTree>
    <p:extLst>
      <p:ext uri="{BB962C8B-B14F-4D97-AF65-F5344CB8AC3E}">
        <p14:creationId xmlns:p14="http://schemas.microsoft.com/office/powerpoint/2010/main" val="32268508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0.xml><?xml version="1.0" encoding="utf-8"?>
<a:theme xmlns:a="http://schemas.openxmlformats.org/drawingml/2006/main" name="3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1.xml><?xml version="1.0" encoding="utf-8"?>
<a:theme xmlns:a="http://schemas.openxmlformats.org/drawingml/2006/main" name="6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12.xml><?xml version="1.0" encoding="utf-8"?>
<a:theme xmlns:a="http://schemas.openxmlformats.org/drawingml/2006/main" name="8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13.xml><?xml version="1.0" encoding="utf-8"?>
<a:theme xmlns:a="http://schemas.openxmlformats.org/drawingml/2006/main" name="4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4.xml><?xml version="1.0" encoding="utf-8"?>
<a:theme xmlns:a="http://schemas.openxmlformats.org/drawingml/2006/main" name="5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5.xml><?xml version="1.0" encoding="utf-8"?>
<a:theme xmlns:a="http://schemas.openxmlformats.org/drawingml/2006/main" name="6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6.xml><?xml version="1.0" encoding="utf-8"?>
<a:theme xmlns:a="http://schemas.openxmlformats.org/drawingml/2006/main" name="9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7.xml><?xml version="1.0" encoding="utf-8"?>
<a:theme xmlns:a="http://schemas.openxmlformats.org/drawingml/2006/main" name="10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8.xml><?xml version="1.0" encoding="utf-8"?>
<a:theme xmlns:a="http://schemas.openxmlformats.org/drawingml/2006/main" name="1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kern="1000" spc="30" dirty="0"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4.xml><?xml version="1.0" encoding="utf-8"?>
<a:theme xmlns:a="http://schemas.openxmlformats.org/drawingml/2006/main" name="7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5.xml><?xml version="1.0" encoding="utf-8"?>
<a:theme xmlns:a="http://schemas.openxmlformats.org/drawingml/2006/main" name="3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6.xml><?xml version="1.0" encoding="utf-8"?>
<a:theme xmlns:a="http://schemas.openxmlformats.org/drawingml/2006/main" name="2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7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8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9.xml><?xml version="1.0" encoding="utf-8"?>
<a:theme xmlns:a="http://schemas.openxmlformats.org/drawingml/2006/main" name="2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2023</Words>
  <Application>Microsoft Office PowerPoint</Application>
  <PresentationFormat>Widescreen</PresentationFormat>
  <Paragraphs>468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59" baseType="lpstr">
      <vt:lpstr>ＭＳ Ｐゴシック</vt:lpstr>
      <vt:lpstr>ＭＳ Ｐゴシック</vt:lpstr>
      <vt:lpstr>Arial</vt:lpstr>
      <vt:lpstr>Arial Narrow</vt:lpstr>
      <vt:lpstr>Calibri</vt:lpstr>
      <vt:lpstr>Comic Sans MS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ヒラギノ角ゴ Pro W3</vt:lpstr>
      <vt:lpstr>PSI PowerPoint Master english</vt:lpstr>
      <vt:lpstr>1_PSI PowerPoint Master english</vt:lpstr>
      <vt:lpstr>4_PSI-Powerpoint-Master Calibri V2</vt:lpstr>
      <vt:lpstr>7_PSI-Powerpoint-Master Calibri V2</vt:lpstr>
      <vt:lpstr>3_PSI-Powerpoint-Master Calibri V2</vt:lpstr>
      <vt:lpstr>2_PSI PowerPoint Master english</vt:lpstr>
      <vt:lpstr>PSI-Powerpoint-Master Calibri V2</vt:lpstr>
      <vt:lpstr>1_PSI-Powerpoint-Master Calibri V2</vt:lpstr>
      <vt:lpstr>2_PSI-Powerpoint-Master Calibri V2</vt:lpstr>
      <vt:lpstr>3_PSI PowerPoint Master english</vt:lpstr>
      <vt:lpstr>6_PSI-Powerpoint-Master Calibri V2</vt:lpstr>
      <vt:lpstr>8_PSI-Powerpoint-Master Calibri V2</vt:lpstr>
      <vt:lpstr>4_PSI PowerPoint Master english</vt:lpstr>
      <vt:lpstr>5_PSI PowerPoint Master english</vt:lpstr>
      <vt:lpstr>6_PSI PowerPoint Master english</vt:lpstr>
      <vt:lpstr>9_PSI PowerPoint Master english</vt:lpstr>
      <vt:lpstr>10_PSI PowerPoint Master english</vt:lpstr>
      <vt:lpstr>11_PSI PowerPoint Master english</vt:lpstr>
      <vt:lpstr>Visio</vt:lpstr>
      <vt:lpstr>Arbeitsblatt</vt:lpstr>
      <vt:lpstr>Status Projekt SLS 2.0  with slides from Romain Ganter, Markus Jörg, Phil Willmott and Alun Ashton  </vt:lpstr>
      <vt:lpstr>PowerPoint Presentation</vt:lpstr>
      <vt:lpstr>Overall planning and boundary conditions – time schedule</vt:lpstr>
      <vt:lpstr>Path to Milestone IV</vt:lpstr>
      <vt:lpstr>PowerPoint Presentation</vt:lpstr>
      <vt:lpstr>Follow up project retreat “ready for dark time”, 19.10.2022 </vt:lpstr>
      <vt:lpstr>PowerPoint Presentation</vt:lpstr>
      <vt:lpstr>Quadrupoles QP Series</vt:lpstr>
      <vt:lpstr>Magnet Cross Talks</vt:lpstr>
      <vt:lpstr>Status Vacuum </vt:lpstr>
      <vt:lpstr>Delivery Arc Vacuum Chamber</vt:lpstr>
      <vt:lpstr>Superbend Dipole Chamber</vt:lpstr>
      <vt:lpstr>Arc Assembly limited by chamber delivery</vt:lpstr>
      <vt:lpstr>Mechanical Supports: Girder</vt:lpstr>
      <vt:lpstr>Some critical SLS2.0 storage ring activities of next months</vt:lpstr>
      <vt:lpstr>SLS 2.0 Sub-project Infrastructure &amp; Logistics Optimization of Pre-assembly and Darktime planning</vt:lpstr>
      <vt:lpstr>SLS 2.0 Sub-project Infrastructure &amp; Logistics Logistics for clearance process for old girders</vt:lpstr>
      <vt:lpstr>SLS 2.0 Sub-project Infrastructure &amp; Logistics Pre-assemblies for trays for cabling and water pipes</vt:lpstr>
      <vt:lpstr>PowerPoint Presentation</vt:lpstr>
      <vt:lpstr>SLS2.0 budget vs. cost forecast</vt:lpstr>
      <vt:lpstr>Techniker4Regie</vt:lpstr>
      <vt:lpstr>ESup organigram </vt:lpstr>
      <vt:lpstr>ESup: SLS 2.0 – Phased beamline construction</vt:lpstr>
      <vt:lpstr>ESup focus (EndStation upgrade)</vt:lpstr>
      <vt:lpstr>Looking forward to see this live in 2024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Braun Hans-Heinrich</dc:creator>
  <cp:lastModifiedBy>Braun Hans-Heinrich</cp:lastModifiedBy>
  <cp:revision>239</cp:revision>
  <cp:lastPrinted>2020-01-10T12:27:58Z</cp:lastPrinted>
  <dcterms:created xsi:type="dcterms:W3CDTF">2019-09-22T18:59:22Z</dcterms:created>
  <dcterms:modified xsi:type="dcterms:W3CDTF">2022-07-01T11:29:53Z</dcterms:modified>
</cp:coreProperties>
</file>