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avi" ContentType="video/x-msvideo"/>
  <Default Extension="vml" ContentType="application/vnd.openxmlformats-officedocument.vmlDrawing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45"/>
  </p:notesMasterIdLst>
  <p:handoutMasterIdLst>
    <p:handoutMasterId r:id="rId46"/>
  </p:handoutMasterIdLst>
  <p:sldIdLst>
    <p:sldId id="346" r:id="rId2"/>
    <p:sldId id="400" r:id="rId3"/>
    <p:sldId id="418" r:id="rId4"/>
    <p:sldId id="420" r:id="rId5"/>
    <p:sldId id="426" r:id="rId6"/>
    <p:sldId id="428" r:id="rId7"/>
    <p:sldId id="436" r:id="rId8"/>
    <p:sldId id="415" r:id="rId9"/>
    <p:sldId id="434" r:id="rId10"/>
    <p:sldId id="423" r:id="rId11"/>
    <p:sldId id="421" r:id="rId12"/>
    <p:sldId id="424" r:id="rId13"/>
    <p:sldId id="425" r:id="rId14"/>
    <p:sldId id="429" r:id="rId15"/>
    <p:sldId id="435" r:id="rId16"/>
    <p:sldId id="439" r:id="rId17"/>
    <p:sldId id="416" r:id="rId18"/>
    <p:sldId id="441" r:id="rId19"/>
    <p:sldId id="377" r:id="rId20"/>
    <p:sldId id="437" r:id="rId21"/>
    <p:sldId id="432" r:id="rId22"/>
    <p:sldId id="431" r:id="rId23"/>
    <p:sldId id="433" r:id="rId24"/>
    <p:sldId id="440" r:id="rId25"/>
    <p:sldId id="438" r:id="rId26"/>
    <p:sldId id="309" r:id="rId27"/>
    <p:sldId id="397" r:id="rId28"/>
    <p:sldId id="407" r:id="rId29"/>
    <p:sldId id="399" r:id="rId30"/>
    <p:sldId id="402" r:id="rId31"/>
    <p:sldId id="403" r:id="rId32"/>
    <p:sldId id="378" r:id="rId33"/>
    <p:sldId id="387" r:id="rId34"/>
    <p:sldId id="382" r:id="rId35"/>
    <p:sldId id="409" r:id="rId36"/>
    <p:sldId id="383" r:id="rId37"/>
    <p:sldId id="391" r:id="rId38"/>
    <p:sldId id="384" r:id="rId39"/>
    <p:sldId id="414" r:id="rId40"/>
    <p:sldId id="390" r:id="rId41"/>
    <p:sldId id="392" r:id="rId42"/>
    <p:sldId id="388" r:id="rId43"/>
    <p:sldId id="389" r:id="rId44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illenberger Joachim Kurt" initials="GJK" lastIdx="1" clrIdx="0">
    <p:extLst>
      <p:ext uri="{19B8F6BF-5375-455C-9EA6-DF929625EA0E}">
        <p15:presenceInfo xmlns:p15="http://schemas.microsoft.com/office/powerpoint/2012/main" userId="S-1-5-21-329068152-484061587-839522115-105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2323"/>
    <a:srgbClr val="FFF6E7"/>
    <a:srgbClr val="010000"/>
    <a:srgbClr val="FFFFFF"/>
    <a:srgbClr val="808080"/>
    <a:srgbClr val="000000"/>
    <a:srgbClr val="FDCA00"/>
    <a:srgbClr val="EF5B00"/>
    <a:srgbClr val="C50006"/>
    <a:srgbClr val="7C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8" autoAdjust="0"/>
    <p:restoredTop sz="95883" autoAdjust="0"/>
  </p:normalViewPr>
  <p:slideViewPr>
    <p:cSldViewPr snapToGrid="0" snapToObjects="1">
      <p:cViewPr>
        <p:scale>
          <a:sx n="150" d="100"/>
          <a:sy n="150" d="100"/>
        </p:scale>
        <p:origin x="312" y="71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>
              <a:ea typeface="ヒラギノ角ゴ Pro W3"/>
              <a:cs typeface="ヒラギノ角ゴ Pro W3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49477-53F5-4806-961B-D9237B16468D}" type="slidenum">
              <a:rPr lang="de-DE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58146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>
              <a:ea typeface="ヒラギノ角ゴ Pro W3"/>
              <a:cs typeface="ヒラギノ角ゴ Pro W3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49477-53F5-4806-961B-D9237B16468D}" type="slidenum">
              <a:rPr lang="de-DE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70269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>
              <a:ea typeface="ヒラギノ角ゴ Pro W3"/>
              <a:cs typeface="ヒラギノ角ゴ Pro W3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49477-53F5-4806-961B-D9237B16468D}" type="slidenum">
              <a:rPr lang="de-DE"/>
              <a:pPr>
                <a:defRPr/>
              </a:pPr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2108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>
              <a:ea typeface="ヒラギノ角ゴ Pro W3"/>
              <a:cs typeface="ヒラギノ角ゴ Pro W3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B2851F-BE99-4C62-9B66-647B81FE14F3}" type="slidenum">
              <a:rPr lang="de-DE"/>
              <a:pPr>
                <a:defRPr/>
              </a:pPr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7117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6593">
              <a:defRPr/>
            </a:pPr>
            <a:fld id="{EC696245-F065-0B47-B74E-D5003861FD61}" type="slidenum">
              <a:rPr lang="de-DE">
                <a:solidFill>
                  <a:srgbClr val="000000"/>
                </a:solidFill>
                <a:latin typeface="Calibri"/>
              </a:rPr>
              <a:pPr defTabSz="946593">
                <a:defRPr/>
              </a:pPr>
              <a:t>32</a:t>
            </a:fld>
            <a:endParaRPr lang="de-DE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805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27600" cy="3697288"/>
          </a:xfrm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496" y="4684362"/>
            <a:ext cx="4917307" cy="4436895"/>
          </a:xfrm>
        </p:spPr>
        <p:txBody>
          <a:bodyPr/>
          <a:lstStyle/>
          <a:p>
            <a:endParaRPr lang="en-US" altLang="en-US" dirty="0" smtClean="0">
              <a:latin typeface="Times" pitchFamily="18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3017922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7348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586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5879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2069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5624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Das</a:t>
            </a:r>
            <a:r>
              <a:rPr lang="de-DE" baseline="0" dirty="0" smtClean="0"/>
              <a:t> V</a:t>
            </a:r>
            <a:r>
              <a:rPr lang="de-DE" dirty="0" smtClean="0"/>
              <a:t>orbeschleuniger-</a:t>
            </a:r>
            <a:r>
              <a:rPr lang="de-DE" dirty="0" err="1" smtClean="0"/>
              <a:t>Zyklotron</a:t>
            </a:r>
            <a:r>
              <a:rPr lang="de-DE" dirty="0" smtClean="0"/>
              <a:t> – der Injektor 2 - , beschleunigt die Protonen auf insgesamt mit 72 </a:t>
            </a:r>
            <a:r>
              <a:rPr lang="de-DE" dirty="0" err="1" smtClean="0"/>
              <a:t>Megavolt</a:t>
            </a:r>
            <a:r>
              <a:rPr lang="de-DE" dirty="0" smtClean="0"/>
              <a:t>.</a:t>
            </a:r>
            <a:r>
              <a:rPr lang="de-CH" baseline="0" dirty="0" smtClean="0"/>
              <a:t> Er ist i</a:t>
            </a:r>
            <a:r>
              <a:rPr lang="de-CH" dirty="0" smtClean="0"/>
              <a:t>n Betrieb seit 1985.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8133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5191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003" y="4718057"/>
            <a:ext cx="4980497" cy="4468810"/>
          </a:xfrm>
        </p:spPr>
        <p:txBody>
          <a:bodyPr/>
          <a:lstStyle/>
          <a:p>
            <a:endParaRPr lang="en-US" altLang="en-US" dirty="0" smtClean="0">
              <a:latin typeface="Times" pitchFamily="18" charset="0"/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861203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>
              <a:ea typeface="ヒラギノ角ゴ Pro W3"/>
              <a:cs typeface="ヒラギノ角ゴ Pro W3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049477-53F5-4806-961B-D9237B16468D}" type="slidenum">
              <a:rPr lang="de-DE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4392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716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Seite </a:t>
            </a:r>
            <a:fld id="{8618A77B-1C14-4BF1-B6BC-697205DA83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605433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9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cid:A7AA2C35-7FC3-406D-A8F9-8B084F555563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gif"/><Relationship Id="rId3" Type="http://schemas.openxmlformats.org/officeDocument/2006/relationships/image" Target="../media/image4.gif"/><Relationship Id="rId7" Type="http://schemas.openxmlformats.org/officeDocument/2006/relationships/image" Target="../media/image4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2.gif"/><Relationship Id="rId11" Type="http://schemas.openxmlformats.org/officeDocument/2006/relationships/image" Target="../media/image47.gif"/><Relationship Id="rId5" Type="http://schemas.openxmlformats.org/officeDocument/2006/relationships/image" Target="../media/image41.gif"/><Relationship Id="rId10" Type="http://schemas.openxmlformats.org/officeDocument/2006/relationships/image" Target="../media/image46.gif"/><Relationship Id="rId4" Type="http://schemas.openxmlformats.org/officeDocument/2006/relationships/image" Target="../media/image40.gif"/><Relationship Id="rId9" Type="http://schemas.openxmlformats.org/officeDocument/2006/relationships/image" Target="../media/image45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0.png"/><Relationship Id="rId5" Type="http://schemas.openxmlformats.org/officeDocument/2006/relationships/image" Target="../media/image4.gif"/><Relationship Id="rId4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4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hyperlink" Target="https://indico.psi.ch/categoryDisplay.py?categId=250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cid:2742FA48-41D7-4104-9F88-306BFF006B9B" TargetMode="External"/><Relationship Id="rId7" Type="http://schemas.openxmlformats.org/officeDocument/2006/relationships/image" Target="cid:0AF3DAFE-0F9A-4032-A8F6-90DD4A56F7B0" TargetMode="External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cid:C8754EC5-7097-4BBE-ACD8-B1C6CDF669C3" TargetMode="External"/><Relationship Id="rId4" Type="http://schemas.openxmlformats.org/officeDocument/2006/relationships/image" Target="../media/image71.jpeg"/><Relationship Id="rId9" Type="http://schemas.openxmlformats.org/officeDocument/2006/relationships/image" Target="cid:795B9EA4-6AF8-4517-9C1E-E1464051BC3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JPG"/><Relationship Id="rId4" Type="http://schemas.openxmlformats.org/officeDocument/2006/relationships/image" Target="../media/image75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Protonenanlage</a:t>
            </a:r>
            <a:br>
              <a:rPr lang="de-CH" dirty="0" smtClean="0"/>
            </a:br>
            <a:r>
              <a:rPr lang="de-CH" sz="1800" dirty="0" err="1" smtClean="0"/>
              <a:t>Shutdown</a:t>
            </a:r>
            <a:r>
              <a:rPr lang="de-CH" sz="1800" dirty="0" smtClean="0"/>
              <a:t> und Betrieb 2022</a:t>
            </a:r>
            <a:endParaRPr lang="de-DE" sz="180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Joachim Grillenberger ::  </a:t>
            </a:r>
            <a:r>
              <a:rPr lang="de-CH" dirty="0"/>
              <a:t>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1248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</a:rPr>
              <a:t>9. </a:t>
            </a:r>
            <a:r>
              <a:rPr lang="de-CH" sz="1800" b="1" dirty="0">
                <a:solidFill>
                  <a:srgbClr val="969696"/>
                </a:solidFill>
              </a:rPr>
              <a:t>Meeting Leitender Ausschuss Beschleunigeranlagen</a:t>
            </a:r>
            <a:endParaRPr lang="de-DE" sz="1800" b="1" kern="1000" spc="30" dirty="0">
              <a:solidFill>
                <a:srgbClr val="969696"/>
              </a:solidFill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5957021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"/>
          <p:cNvSpPr txBox="1">
            <a:spLocks/>
          </p:cNvSpPr>
          <p:nvPr/>
        </p:nvSpPr>
        <p:spPr>
          <a:xfrm>
            <a:off x="827584" y="1340768"/>
            <a:ext cx="4513584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600" dirty="0" err="1" smtClean="0">
                <a:solidFill>
                  <a:srgbClr val="003B6E"/>
                </a:solidFill>
              </a:rPr>
              <a:t>Probleme</a:t>
            </a:r>
            <a:r>
              <a:rPr lang="en-US" sz="1600" dirty="0" smtClean="0">
                <a:solidFill>
                  <a:srgbClr val="003B6E"/>
                </a:solidFill>
              </a:rPr>
              <a:t> </a:t>
            </a:r>
            <a:r>
              <a:rPr lang="en-US" sz="1600" dirty="0" err="1" smtClean="0">
                <a:solidFill>
                  <a:srgbClr val="003B6E"/>
                </a:solidFill>
              </a:rPr>
              <a:t>mit</a:t>
            </a:r>
            <a:r>
              <a:rPr lang="en-US" sz="1600" dirty="0" smtClean="0">
                <a:solidFill>
                  <a:srgbClr val="003B6E"/>
                </a:solidFill>
              </a:rPr>
              <a:t> der </a:t>
            </a:r>
            <a:r>
              <a:rPr lang="en-US" sz="1600" dirty="0" err="1" smtClean="0">
                <a:solidFill>
                  <a:srgbClr val="003B6E"/>
                </a:solidFill>
              </a:rPr>
              <a:t>Führungsschiene</a:t>
            </a:r>
            <a:r>
              <a:rPr lang="en-US" sz="1600" dirty="0" smtClean="0">
                <a:solidFill>
                  <a:srgbClr val="003B6E"/>
                </a:solidFill>
              </a:rPr>
              <a:t> </a:t>
            </a:r>
            <a:r>
              <a:rPr lang="en-US" sz="1600" dirty="0" err="1" smtClean="0">
                <a:solidFill>
                  <a:srgbClr val="003B6E"/>
                </a:solidFill>
              </a:rPr>
              <a:t>behoben</a:t>
            </a:r>
            <a:endParaRPr lang="en-US" sz="1600" dirty="0">
              <a:solidFill>
                <a:srgbClr val="003B6E"/>
              </a:solidFill>
            </a:endParaRPr>
          </a:p>
          <a:p>
            <a:r>
              <a:rPr lang="en-GB" sz="1600" dirty="0" err="1" smtClean="0">
                <a:solidFill>
                  <a:srgbClr val="003B6E"/>
                </a:solidFill>
              </a:rPr>
              <a:t>Einbau</a:t>
            </a:r>
            <a:r>
              <a:rPr lang="en-GB" sz="1600" dirty="0" smtClean="0">
                <a:solidFill>
                  <a:srgbClr val="003B6E"/>
                </a:solidFill>
              </a:rPr>
              <a:t> und </a:t>
            </a:r>
            <a:r>
              <a:rPr lang="en-GB" sz="1600" dirty="0" err="1" smtClean="0">
                <a:solidFill>
                  <a:srgbClr val="003B6E"/>
                </a:solidFill>
              </a:rPr>
              <a:t>mechanische</a:t>
            </a:r>
            <a:r>
              <a:rPr lang="en-GB" sz="1600" dirty="0" smtClean="0">
                <a:solidFill>
                  <a:srgbClr val="003B6E"/>
                </a:solidFill>
              </a:rPr>
              <a:t> Tests </a:t>
            </a:r>
            <a:r>
              <a:rPr lang="en-GB" sz="1600" dirty="0" err="1" smtClean="0">
                <a:solidFill>
                  <a:srgbClr val="003B6E"/>
                </a:solidFill>
              </a:rPr>
              <a:t>erfolgreich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4864"/>
            <a:ext cx="4114058" cy="27427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45"/>
          <a:stretch/>
        </p:blipFill>
        <p:spPr>
          <a:xfrm>
            <a:off x="0" y="5095145"/>
            <a:ext cx="3137149" cy="1766316"/>
          </a:xfrm>
          <a:prstGeom prst="rect">
            <a:avLst/>
          </a:prstGeom>
        </p:spPr>
      </p:pic>
      <p:sp>
        <p:nvSpPr>
          <p:cNvPr id="19" name="Inhaltsplatzhalter 1"/>
          <p:cNvSpPr txBox="1">
            <a:spLocks/>
          </p:cNvSpPr>
          <p:nvPr/>
        </p:nvSpPr>
        <p:spPr>
          <a:xfrm>
            <a:off x="3767328" y="5789503"/>
            <a:ext cx="4328160" cy="2211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</a:rPr>
              <a:t>accelconf.web.cern.ch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</a:rPr>
              <a:t>ibic2020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/papers/</a:t>
            </a:r>
            <a:r>
              <a:rPr lang="en-GB" sz="1600" dirty="0" err="1" smtClean="0">
                <a:solidFill>
                  <a:schemeClr val="bg1">
                    <a:lumMod val="50000"/>
                  </a:schemeClr>
                </a:solidFill>
              </a:rPr>
              <a:t>wepp33.pdf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 smtClean="0"/>
              <a:t>Lange Radialsonde Ring RRL</a:t>
            </a:r>
            <a:br>
              <a:rPr lang="de-CH" dirty="0" smtClean="0"/>
            </a:br>
            <a:r>
              <a:rPr lang="de-CH" sz="2000" dirty="0" smtClean="0"/>
              <a:t>2. Versuch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sz="2000" dirty="0"/>
          </a:p>
        </p:txBody>
      </p:sp>
      <p:pic>
        <p:nvPicPr>
          <p:cNvPr id="9" name="Inhaltsplatzhalt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" t="20515" r="-708"/>
          <a:stretch/>
        </p:blipFill>
        <p:spPr>
          <a:xfrm>
            <a:off x="4304592" y="2204864"/>
            <a:ext cx="4603639" cy="2789883"/>
          </a:xfrm>
        </p:spPr>
      </p:pic>
    </p:spTree>
    <p:extLst>
      <p:ext uri="{BB962C8B-B14F-4D97-AF65-F5344CB8AC3E}">
        <p14:creationId xmlns:p14="http://schemas.microsoft.com/office/powerpoint/2010/main" val="29378318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Lange </a:t>
            </a:r>
            <a:r>
              <a:rPr lang="en-US" dirty="0" err="1" smtClean="0"/>
              <a:t>Sonde</a:t>
            </a:r>
            <a:r>
              <a:rPr lang="en-US" dirty="0" smtClean="0"/>
              <a:t> </a:t>
            </a:r>
            <a:r>
              <a:rPr lang="en-US" dirty="0" err="1" smtClean="0"/>
              <a:t>Ringzyklotron</a:t>
            </a:r>
            <a:r>
              <a:rPr lang="en-US" dirty="0" smtClean="0"/>
              <a:t> RRL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5" name="3C404CE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5616" y="1412776"/>
            <a:ext cx="5976664" cy="448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052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Lange </a:t>
            </a:r>
            <a:r>
              <a:rPr lang="en-US" dirty="0" err="1" smtClean="0"/>
              <a:t>Sonde</a:t>
            </a:r>
            <a:r>
              <a:rPr lang="en-US" dirty="0" smtClean="0"/>
              <a:t> </a:t>
            </a:r>
            <a:r>
              <a:rPr lang="en-US" dirty="0" err="1" smtClean="0"/>
              <a:t>Ringzyklotron</a:t>
            </a:r>
            <a:r>
              <a:rPr lang="en-US" dirty="0" smtClean="0"/>
              <a:t> RRL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23554" name="Picture 2" descr="sapins_mFLIR_img_20220405_145822_7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4392488" cy="330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 bwMode="auto">
          <a:xfrm>
            <a:off x="3600088" y="2441464"/>
            <a:ext cx="829806" cy="792088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580112" y="1409344"/>
            <a:ext cx="3312368" cy="18722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Glühen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im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sichtbaren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Spektrum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 &gt; 500°C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Erwarteter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Effekt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Kein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Einfluss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auf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Messergebnis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8" name="Gerade Verbindung mit Pfeil 7"/>
          <p:cNvCxnSpPr/>
          <p:nvPr/>
        </p:nvCxnSpPr>
        <p:spPr bwMode="auto">
          <a:xfrm flipH="1">
            <a:off x="4355976" y="1556792"/>
            <a:ext cx="1152128" cy="1008112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9" name="A7AA2C35-7FC3-406D-A8F9-8B084F555563" descr="cid:A7AA2C35-7FC3-406D-A8F9-8B084F555563"/>
          <p:cNvPicPr>
            <a:picLocks noChangeAspect="1" noChangeArrowheads="1"/>
          </p:cNvPicPr>
          <p:nvPr/>
        </p:nvPicPr>
        <p:blipFill rotWithShape="1"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7" t="1055" r="3576"/>
          <a:stretch/>
        </p:blipFill>
        <p:spPr bwMode="auto">
          <a:xfrm>
            <a:off x="5508104" y="2839591"/>
            <a:ext cx="2955176" cy="340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1780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Lange </a:t>
            </a:r>
            <a:r>
              <a:rPr lang="en-US" dirty="0" err="1" smtClean="0"/>
              <a:t>Sonde</a:t>
            </a:r>
            <a:r>
              <a:rPr lang="en-US" dirty="0" smtClean="0"/>
              <a:t> </a:t>
            </a:r>
            <a:r>
              <a:rPr lang="en-US" dirty="0" err="1" smtClean="0"/>
              <a:t>Ringzyklotron</a:t>
            </a:r>
            <a:r>
              <a:rPr lang="en-US" dirty="0" smtClean="0"/>
              <a:t> RRL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443688" y="5005200"/>
            <a:ext cx="5288552" cy="18722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Glühen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im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sichtbaren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Spektrum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 &gt; 500°C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Erwarteter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Effekt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Kein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Einfluss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auf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Messergebnis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4578" name="Picture 2" descr="s133_fullinf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4" r="8849"/>
          <a:stretch/>
        </p:blipFill>
        <p:spPr bwMode="auto">
          <a:xfrm>
            <a:off x="971600" y="1052736"/>
            <a:ext cx="6048672" cy="386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03027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Lange </a:t>
            </a:r>
            <a:r>
              <a:rPr lang="en-US" dirty="0" err="1" smtClean="0"/>
              <a:t>Sonde</a:t>
            </a:r>
            <a:r>
              <a:rPr lang="en-US" dirty="0" smtClean="0"/>
              <a:t> </a:t>
            </a:r>
            <a:r>
              <a:rPr lang="en-US" dirty="0" err="1" smtClean="0"/>
              <a:t>Ringzyklotron</a:t>
            </a:r>
            <a:r>
              <a:rPr lang="en-US" dirty="0" smtClean="0"/>
              <a:t> RRL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24578" name="Picture 2" descr="s133_fullinf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4" r="8849"/>
          <a:stretch/>
        </p:blipFill>
        <p:spPr bwMode="auto">
          <a:xfrm>
            <a:off x="859647" y="1052736"/>
            <a:ext cx="6048672" cy="386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3"/>
          <a:stretch/>
        </p:blipFill>
        <p:spPr>
          <a:xfrm>
            <a:off x="859647" y="4759866"/>
            <a:ext cx="3923928" cy="2013610"/>
          </a:xfrm>
          <a:prstGeom prst="rect">
            <a:avLst/>
          </a:prstGeom>
        </p:spPr>
      </p:pic>
      <p:cxnSp>
        <p:nvCxnSpPr>
          <p:cNvPr id="7" name="Gerader Verbinder 6"/>
          <p:cNvCxnSpPr/>
          <p:nvPr/>
        </p:nvCxnSpPr>
        <p:spPr bwMode="auto">
          <a:xfrm>
            <a:off x="2821043" y="5459722"/>
            <a:ext cx="809625" cy="798635"/>
          </a:xfrm>
          <a:prstGeom prst="line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 bwMode="auto">
          <a:xfrm flipV="1">
            <a:off x="2227799" y="5479946"/>
            <a:ext cx="864096" cy="864096"/>
          </a:xfrm>
          <a:prstGeom prst="line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 bwMode="auto">
          <a:xfrm flipV="1">
            <a:off x="3781877" y="5479946"/>
            <a:ext cx="0" cy="840176"/>
          </a:xfrm>
          <a:prstGeom prst="line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 bwMode="auto">
          <a:xfrm>
            <a:off x="3047271" y="5679129"/>
            <a:ext cx="177843" cy="17784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2492051" y="5906542"/>
            <a:ext cx="177843" cy="17784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526913" y="5279359"/>
            <a:ext cx="3570790" cy="71610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Messfäden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30 </a:t>
            </a:r>
            <a:r>
              <a:rPr lang="en-US" sz="1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 Wolfram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Strahl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Ellipse 21"/>
          <p:cNvSpPr/>
          <p:nvPr/>
        </p:nvSpPr>
        <p:spPr bwMode="auto">
          <a:xfrm>
            <a:off x="5242603" y="5652121"/>
            <a:ext cx="177843" cy="177843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Gerader Verbinder 22"/>
          <p:cNvCxnSpPr/>
          <p:nvPr/>
        </p:nvCxnSpPr>
        <p:spPr bwMode="auto">
          <a:xfrm>
            <a:off x="5242603" y="5459722"/>
            <a:ext cx="177843" cy="0"/>
          </a:xfrm>
          <a:prstGeom prst="line">
            <a:avLst/>
          </a:prstGeom>
          <a:ln w="22225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34815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Lange </a:t>
            </a:r>
            <a:r>
              <a:rPr lang="en-US" dirty="0" err="1" smtClean="0"/>
              <a:t>Sonde</a:t>
            </a:r>
            <a:r>
              <a:rPr lang="en-US" dirty="0" smtClean="0"/>
              <a:t> </a:t>
            </a:r>
            <a:r>
              <a:rPr lang="en-US" dirty="0" err="1" smtClean="0"/>
              <a:t>Ringzyklotron</a:t>
            </a:r>
            <a:r>
              <a:rPr lang="en-US" dirty="0" smtClean="0"/>
              <a:t> RRL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998" y="1391522"/>
            <a:ext cx="3791599" cy="280815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998" y="1391522"/>
            <a:ext cx="3750865" cy="280725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774617" y="4681959"/>
            <a:ext cx="4401666" cy="7465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Bilder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mit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Strahl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5 </a:t>
            </a:r>
            <a:r>
              <a:rPr lang="en-US" sz="18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A, 2 scans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Kamera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defekt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nach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2.4</a:t>
            </a:r>
            <a:r>
              <a:rPr lang="en-US" sz="1800" dirty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 </a:t>
            </a:r>
            <a:r>
              <a:rPr lang="en-US" sz="1200" baseline="30000" dirty="0" smtClean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</a:t>
            </a:r>
            <a:r>
              <a:rPr lang="en-US" sz="1400" baseline="30000" dirty="0" smtClean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10</a:t>
            </a:r>
            <a:r>
              <a:rPr lang="en-US" sz="1800" baseline="30000" dirty="0" smtClean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5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neutronen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/cm</a:t>
            </a:r>
            <a:r>
              <a:rPr lang="en-US" sz="1800" baseline="30000" dirty="0" smtClean="0">
                <a:solidFill>
                  <a:srgbClr val="000000"/>
                </a:solidFill>
                <a:latin typeface="Calibri"/>
                <a:sym typeface="Symbol" panose="05050102010706020507" pitchFamily="18" charset="2"/>
              </a:rPr>
              <a:t>2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baseline="30000" dirty="0">
              <a:solidFill>
                <a:srgbClr val="000000"/>
              </a:solidFill>
              <a:latin typeface="Calibri"/>
              <a:sym typeface="Symbol" panose="05050102010706020507" pitchFamily="18" charset="2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baseline="300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74617" y="5555848"/>
            <a:ext cx="8311510" cy="9606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Probleme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: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Sonde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bereits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jetzt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stärker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aktiviert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als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erwartet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2.8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mSv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/h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(=&gt;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Ausfahren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bei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Userbetrieb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chemeClr val="bg1"/>
                </a:solidFill>
                <a:latin typeface="Calibri"/>
              </a:rPr>
              <a:t>Problem:e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MRI9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zeigt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10 mal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höhere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Verluste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an (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Sonde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?)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06505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Höhere</a:t>
            </a:r>
            <a:r>
              <a:rPr lang="en-US" dirty="0" smtClean="0"/>
              <a:t> </a:t>
            </a:r>
            <a:r>
              <a:rPr lang="en-US" dirty="0" err="1" smtClean="0"/>
              <a:t>Verluste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Ring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14" b="96631" l="2388" r="100000">
                        <a14:foregroundMark x1="79900" y1="45329" x2="79900" y2="45329"/>
                        <a14:foregroundMark x1="93115" y1="40199" x2="93115" y2="40199"/>
                        <a14:foregroundMark x1="93115" y1="50995" x2="93115" y2="50995"/>
                        <a14:foregroundMark x1="62521" y1="17305" x2="62521" y2="17305"/>
                        <a14:foregroundMark x1="62521" y1="17152" x2="62521" y2="17152"/>
                        <a14:foregroundMark x1="62854" y1="15314" x2="62854" y2="15314"/>
                        <a14:foregroundMark x1="61355" y1="17611" x2="61355" y2="17611"/>
                        <a14:foregroundMark x1="60355" y1="16998" x2="60355" y2="16998"/>
                        <a14:foregroundMark x1="58356" y1="18377" x2="58356" y2="18377"/>
                        <a14:foregroundMark x1="56913" y1="16309" x2="56913" y2="16309"/>
                        <a14:foregroundMark x1="68295" y1="14931" x2="68295" y2="14931"/>
                        <a14:foregroundMark x1="70128" y1="15850" x2="70128" y2="15850"/>
                        <a14:foregroundMark x1="71294" y1="14242" x2="71294" y2="14242"/>
                        <a14:foregroundMark x1="74459" y1="15773" x2="74459" y2="15773"/>
                        <a14:foregroundMark x1="76458" y1="15391" x2="76458" y2="15391"/>
                        <a14:foregroundMark x1="77290" y1="15697" x2="77290" y2="15697"/>
                        <a14:foregroundMark x1="78567" y1="14242" x2="78567" y2="14242"/>
                        <a14:foregroundMark x1="79789" y1="15697" x2="79789" y2="15697"/>
                        <a14:foregroundMark x1="87174" y1="16309" x2="87174" y2="16309"/>
                        <a14:foregroundMark x1="29817" y1="42037" x2="29817" y2="42037"/>
                        <a14:foregroundMark x1="36036" y1="40429" x2="36036" y2="40429"/>
                        <a14:foregroundMark x1="37146" y1="41960" x2="37146" y2="41960"/>
                        <a14:foregroundMark x1="38423" y1="40046" x2="38423" y2="40046"/>
                        <a14:foregroundMark x1="39423" y1="40735" x2="39423" y2="40735"/>
                        <a14:foregroundMark x1="88840" y1="16386" x2="88840" y2="16386"/>
                        <a14:foregroundMark x1="91227" y1="15697" x2="91227" y2="15697"/>
                        <a14:foregroundMark x1="92948" y1="16003" x2="92948" y2="16003"/>
                        <a14:foregroundMark x1="95669" y1="15697" x2="95669" y2="15697"/>
                        <a14:foregroundMark x1="96669" y1="15237" x2="96669" y2="15237"/>
                        <a14:foregroundMark x1="97835" y1="15697" x2="97835" y2="15697"/>
                        <a14:foregroundMark x1="99001" y1="15773" x2="99001" y2="15773"/>
                        <a14:foregroundMark x1="81011" y1="42649" x2="81011" y2="42649"/>
                        <a14:foregroundMark x1="19545" y1="91577" x2="19545" y2="91577"/>
                        <a14:foregroundMark x1="21821" y1="91654" x2="21821" y2="91654"/>
                        <a14:foregroundMark x1="23154" y1="92190" x2="23154" y2="92190"/>
                        <a14:foregroundMark x1="25319" y1="92496" x2="25319" y2="92496"/>
                        <a14:foregroundMark x1="27762" y1="91041" x2="27762" y2="91041"/>
                        <a14:foregroundMark x1="28651" y1="93185" x2="28651" y2="93185"/>
                        <a14:foregroundMark x1="36369" y1="92420" x2="36369" y2="92420"/>
                        <a14:foregroundMark x1="38701" y1="89969" x2="38701" y2="89969"/>
                        <a14:foregroundMark x1="42365" y1="91271" x2="42365" y2="91271"/>
                        <a14:foregroundMark x1="44919" y1="91577" x2="44919" y2="91577"/>
                        <a14:foregroundMark x1="47252" y1="90123" x2="47252" y2="90123"/>
                        <a14:foregroundMark x1="31149" y1="83538" x2="31149" y2="83538"/>
                        <a14:foregroundMark x1="33093" y1="83078" x2="33093" y2="83078"/>
                        <a14:foregroundMark x1="35813" y1="82312" x2="35813" y2="82312"/>
                        <a14:foregroundMark x1="37146" y1="82695" x2="37146" y2="82695"/>
                        <a14:foregroundMark x1="38645" y1="82236" x2="38645" y2="82236"/>
                        <a14:foregroundMark x1="39256" y1="81853" x2="39256" y2="81853"/>
                        <a14:foregroundMark x1="48362" y1="86371" x2="48362" y2="86371"/>
                        <a14:foregroundMark x1="49861" y1="85758" x2="49861" y2="85758"/>
                        <a14:foregroundMark x1="50916" y1="86600" x2="50916" y2="86600"/>
                        <a14:foregroundMark x1="53526" y1="86600" x2="53526" y2="86600"/>
                        <a14:foregroundMark x1="57635" y1="86600" x2="57635" y2="86600"/>
                        <a14:foregroundMark x1="60189" y1="85681" x2="60189" y2="85681"/>
                        <a14:foregroundMark x1="61466" y1="86371" x2="61466" y2="86371"/>
                        <a14:foregroundMark x1="64131" y1="87136" x2="64131" y2="87136"/>
                        <a14:foregroundMark x1="67240" y1="85605" x2="67240" y2="85605"/>
                        <a14:foregroundMark x1="68184" y1="87060" x2="68184" y2="87060"/>
                        <a14:foregroundMark x1="70516" y1="84763" x2="70516" y2="84763"/>
                        <a14:foregroundMark x1="71571" y1="86753" x2="71571" y2="86753"/>
                        <a14:foregroundMark x1="85730" y1="85452" x2="85730" y2="85452"/>
                        <a14:foregroundMark x1="89728" y1="85605" x2="89728" y2="85605"/>
                        <a14:foregroundMark x1="92837" y1="85222" x2="92837" y2="85222"/>
                        <a14:foregroundMark x1="94059" y1="85835" x2="94059" y2="85835"/>
                        <a14:foregroundMark x1="95614" y1="85145" x2="95614" y2="85145"/>
                        <a14:foregroundMark x1="97224" y1="84686" x2="97224" y2="84686"/>
                        <a14:foregroundMark x1="88173" y1="86524" x2="88173" y2="86524"/>
                        <a14:foregroundMark x1="90894" y1="86141" x2="90894" y2="86141"/>
                        <a14:foregroundMark x1="80178" y1="52833" x2="80178" y2="52833"/>
                        <a14:foregroundMark x1="88673" y1="50919" x2="88673" y2="50919"/>
                        <a14:foregroundMark x1="86174" y1="42573" x2="86174" y2="42573"/>
                        <a14:foregroundMark x1="92671" y1="39051" x2="92671" y2="39051"/>
                        <a14:foregroundMark x1="82787" y1="47856" x2="82787" y2="47856"/>
                        <a14:foregroundMark x1="93115" y1="50536" x2="93115" y2="50536"/>
                        <a14:foregroundMark x1="93670" y1="49081" x2="93670" y2="49081"/>
                        <a14:backgroundMark x1="92227" y1="62404" x2="92227" y2="62404"/>
                        <a14:backgroundMark x1="92227" y1="65697" x2="92227" y2="65697"/>
                        <a14:backgroundMark x1="84564" y1="75881" x2="84564" y2="75881"/>
                        <a14:backgroundMark x1="81399" y1="88055" x2="81399" y2="88055"/>
                        <a14:backgroundMark x1="29428" y1="46554" x2="29428" y2="46554"/>
                        <a14:backgroundMark x1="35924" y1="44257" x2="35924" y2="44257"/>
                        <a14:backgroundMark x1="35036" y1="39740" x2="35036" y2="39740"/>
                        <a14:backgroundMark x1="15380" y1="45789" x2="15380" y2="45789"/>
                        <a14:backgroundMark x1="88784" y1="46401" x2="88784" y2="46401"/>
                        <a14:backgroundMark x1="91283" y1="46631" x2="91283" y2="46631"/>
                        <a14:backgroundMark x1="85286" y1="45789" x2="85286" y2="45789"/>
                        <a14:backgroundMark x1="83898" y1="46172" x2="83898" y2="46172"/>
                        <a14:backgroundMark x1="82787" y1="46325" x2="82787" y2="463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121631"/>
            <a:ext cx="3188388" cy="2646153"/>
          </a:xfrm>
          <a:prstGeom prst="rect">
            <a:avLst/>
          </a:prstGeom>
        </p:spPr>
      </p:pic>
      <p:pic>
        <p:nvPicPr>
          <p:cNvPr id="6" name="Inhaltsplatzhalt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4"/>
          <a:srcRect l="39347" t="26646" r="24488" b="35676"/>
          <a:stretch/>
        </p:blipFill>
        <p:spPr>
          <a:xfrm>
            <a:off x="755576" y="1439822"/>
            <a:ext cx="5184576" cy="3816424"/>
          </a:xfrm>
          <a:prstGeom prst="rect">
            <a:avLst/>
          </a:prstGeom>
        </p:spPr>
      </p:pic>
      <p:sp>
        <p:nvSpPr>
          <p:cNvPr id="7" name="Freihandform 6"/>
          <p:cNvSpPr/>
          <p:nvPr/>
        </p:nvSpPr>
        <p:spPr bwMode="auto">
          <a:xfrm>
            <a:off x="2066306" y="1883981"/>
            <a:ext cx="3224151" cy="765958"/>
          </a:xfrm>
          <a:custGeom>
            <a:avLst/>
            <a:gdLst>
              <a:gd name="connsiteX0" fmla="*/ 0 w 3224151"/>
              <a:gd name="connsiteY0" fmla="*/ 765958 h 765958"/>
              <a:gd name="connsiteX1" fmla="*/ 1442852 w 3224151"/>
              <a:gd name="connsiteY1" fmla="*/ 463137 h 765958"/>
              <a:gd name="connsiteX2" fmla="*/ 1401289 w 3224151"/>
              <a:gd name="connsiteY2" fmla="*/ 385948 h 765958"/>
              <a:gd name="connsiteX3" fmla="*/ 1490354 w 3224151"/>
              <a:gd name="connsiteY3" fmla="*/ 362197 h 765958"/>
              <a:gd name="connsiteX4" fmla="*/ 1454728 w 3224151"/>
              <a:gd name="connsiteY4" fmla="*/ 267194 h 765958"/>
              <a:gd name="connsiteX5" fmla="*/ 1490354 w 3224151"/>
              <a:gd name="connsiteY5" fmla="*/ 267194 h 765958"/>
              <a:gd name="connsiteX6" fmla="*/ 1508167 w 3224151"/>
              <a:gd name="connsiteY6" fmla="*/ 362197 h 765958"/>
              <a:gd name="connsiteX7" fmla="*/ 1674421 w 3224151"/>
              <a:gd name="connsiteY7" fmla="*/ 338446 h 765958"/>
              <a:gd name="connsiteX8" fmla="*/ 1626920 w 3224151"/>
              <a:gd name="connsiteY8" fmla="*/ 261257 h 765958"/>
              <a:gd name="connsiteX9" fmla="*/ 1573481 w 3224151"/>
              <a:gd name="connsiteY9" fmla="*/ 279070 h 765958"/>
              <a:gd name="connsiteX10" fmla="*/ 1692234 w 3224151"/>
              <a:gd name="connsiteY10" fmla="*/ 249381 h 765958"/>
              <a:gd name="connsiteX11" fmla="*/ 1710047 w 3224151"/>
              <a:gd name="connsiteY11" fmla="*/ 261257 h 765958"/>
              <a:gd name="connsiteX12" fmla="*/ 1662546 w 3224151"/>
              <a:gd name="connsiteY12" fmla="*/ 279070 h 765958"/>
              <a:gd name="connsiteX13" fmla="*/ 1686297 w 3224151"/>
              <a:gd name="connsiteY13" fmla="*/ 326571 h 765958"/>
              <a:gd name="connsiteX14" fmla="*/ 1911928 w 3224151"/>
              <a:gd name="connsiteY14" fmla="*/ 285007 h 765958"/>
              <a:gd name="connsiteX15" fmla="*/ 1917865 w 3224151"/>
              <a:gd name="connsiteY15" fmla="*/ 249381 h 765958"/>
              <a:gd name="connsiteX16" fmla="*/ 3141024 w 3224151"/>
              <a:gd name="connsiteY16" fmla="*/ 0 h 765958"/>
              <a:gd name="connsiteX17" fmla="*/ 3188525 w 3224151"/>
              <a:gd name="connsiteY17" fmla="*/ 190005 h 765958"/>
              <a:gd name="connsiteX18" fmla="*/ 3224151 w 3224151"/>
              <a:gd name="connsiteY18" fmla="*/ 356259 h 765958"/>
              <a:gd name="connsiteX19" fmla="*/ 3176650 w 3224151"/>
              <a:gd name="connsiteY19" fmla="*/ 368135 h 765958"/>
              <a:gd name="connsiteX20" fmla="*/ 3105398 w 3224151"/>
              <a:gd name="connsiteY20" fmla="*/ 243444 h 765958"/>
              <a:gd name="connsiteX21" fmla="*/ 2582884 w 3224151"/>
              <a:gd name="connsiteY21" fmla="*/ 332509 h 765958"/>
              <a:gd name="connsiteX22" fmla="*/ 1603169 w 3224151"/>
              <a:gd name="connsiteY22" fmla="*/ 528452 h 765958"/>
              <a:gd name="connsiteX23" fmla="*/ 1567543 w 3224151"/>
              <a:gd name="connsiteY23" fmla="*/ 558140 h 765958"/>
              <a:gd name="connsiteX24" fmla="*/ 1484416 w 3224151"/>
              <a:gd name="connsiteY24" fmla="*/ 575953 h 765958"/>
              <a:gd name="connsiteX25" fmla="*/ 1442852 w 3224151"/>
              <a:gd name="connsiteY25" fmla="*/ 498763 h 765958"/>
              <a:gd name="connsiteX26" fmla="*/ 0 w 3224151"/>
              <a:gd name="connsiteY26" fmla="*/ 765958 h 765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224151" h="765958">
                <a:moveTo>
                  <a:pt x="0" y="765958"/>
                </a:moveTo>
                <a:lnTo>
                  <a:pt x="1442852" y="463137"/>
                </a:lnTo>
                <a:lnTo>
                  <a:pt x="1401289" y="385948"/>
                </a:lnTo>
                <a:lnTo>
                  <a:pt x="1490354" y="362197"/>
                </a:lnTo>
                <a:lnTo>
                  <a:pt x="1454728" y="267194"/>
                </a:lnTo>
                <a:lnTo>
                  <a:pt x="1490354" y="267194"/>
                </a:lnTo>
                <a:lnTo>
                  <a:pt x="1508167" y="362197"/>
                </a:lnTo>
                <a:lnTo>
                  <a:pt x="1674421" y="338446"/>
                </a:lnTo>
                <a:lnTo>
                  <a:pt x="1626920" y="261257"/>
                </a:lnTo>
                <a:lnTo>
                  <a:pt x="1573481" y="279070"/>
                </a:lnTo>
                <a:lnTo>
                  <a:pt x="1692234" y="249381"/>
                </a:lnTo>
                <a:lnTo>
                  <a:pt x="1710047" y="261257"/>
                </a:lnTo>
                <a:lnTo>
                  <a:pt x="1662546" y="279070"/>
                </a:lnTo>
                <a:lnTo>
                  <a:pt x="1686297" y="326571"/>
                </a:lnTo>
                <a:lnTo>
                  <a:pt x="1911928" y="285007"/>
                </a:lnTo>
                <a:lnTo>
                  <a:pt x="1917865" y="249381"/>
                </a:lnTo>
                <a:lnTo>
                  <a:pt x="3141024" y="0"/>
                </a:lnTo>
                <a:lnTo>
                  <a:pt x="3188525" y="190005"/>
                </a:lnTo>
                <a:lnTo>
                  <a:pt x="3224151" y="356259"/>
                </a:lnTo>
                <a:lnTo>
                  <a:pt x="3176650" y="368135"/>
                </a:lnTo>
                <a:lnTo>
                  <a:pt x="3105398" y="243444"/>
                </a:lnTo>
                <a:lnTo>
                  <a:pt x="2582884" y="332509"/>
                </a:lnTo>
                <a:lnTo>
                  <a:pt x="1603169" y="528452"/>
                </a:lnTo>
                <a:lnTo>
                  <a:pt x="1567543" y="558140"/>
                </a:lnTo>
                <a:lnTo>
                  <a:pt x="1484416" y="575953"/>
                </a:lnTo>
                <a:lnTo>
                  <a:pt x="1442852" y="498763"/>
                </a:lnTo>
                <a:lnTo>
                  <a:pt x="0" y="765958"/>
                </a:lnTo>
                <a:close/>
              </a:path>
            </a:pathLst>
          </a:custGeom>
          <a:solidFill>
            <a:srgbClr val="FF0000">
              <a:alpha val="4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7380312" y="1361782"/>
            <a:ext cx="1224136" cy="36004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65632" y="5565648"/>
            <a:ext cx="6870192" cy="6278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Zusammenhang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mit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RRL?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60192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5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401096"/>
          </a:xfrm>
        </p:spPr>
        <p:txBody>
          <a:bodyPr/>
          <a:lstStyle/>
          <a:p>
            <a:pPr marL="342900" indent="-342900"/>
            <a:r>
              <a:rPr lang="de-CH" sz="2400" dirty="0" smtClean="0"/>
              <a:t>Inbetriebnahme 2022</a:t>
            </a:r>
            <a:r>
              <a:rPr lang="de-CH" sz="2400" dirty="0"/>
              <a:t/>
            </a:r>
            <a:br>
              <a:rPr lang="de-CH" sz="2400" dirty="0"/>
            </a:br>
            <a:endParaRPr lang="de-CH" sz="24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263062"/>
              </p:ext>
            </p:extLst>
          </p:nvPr>
        </p:nvGraphicFramePr>
        <p:xfrm>
          <a:off x="827584" y="1074380"/>
          <a:ext cx="7200800" cy="5522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2" name="Graph" r:id="rId4" imgW="3876840" imgH="2973600" progId="Origin95.Graph">
                  <p:embed/>
                </p:oleObj>
              </mc:Choice>
              <mc:Fallback>
                <p:oleObj name="Graph" r:id="rId4" imgW="3876840" imgH="297360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7584" y="1074380"/>
                        <a:ext cx="7200800" cy="55229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043608" y="6381328"/>
            <a:ext cx="170531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Start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Userbetrieb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9" name="Gerade Verbindung mit Pfeil 18"/>
          <p:cNvCxnSpPr/>
          <p:nvPr/>
        </p:nvCxnSpPr>
        <p:spPr bwMode="auto">
          <a:xfrm flipV="1">
            <a:off x="1907704" y="6186948"/>
            <a:ext cx="360040" cy="1943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feld 28"/>
          <p:cNvSpPr txBox="1"/>
          <p:nvPr/>
        </p:nvSpPr>
        <p:spPr>
          <a:xfrm>
            <a:off x="994748" y="859857"/>
            <a:ext cx="2592288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SINQ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</a:rPr>
              <a:t>Schnellschlussklappe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Geschweifte Klammer links 29"/>
          <p:cNvSpPr/>
          <p:nvPr/>
        </p:nvSpPr>
        <p:spPr bwMode="auto">
          <a:xfrm rot="5400000">
            <a:off x="1925706" y="950302"/>
            <a:ext cx="216024" cy="468052"/>
          </a:xfrm>
          <a:prstGeom prst="leftBrace">
            <a:avLst>
              <a:gd name="adj1" fmla="val 22576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Geschweifte Klammer links 30"/>
          <p:cNvSpPr/>
          <p:nvPr/>
        </p:nvSpPr>
        <p:spPr bwMode="auto">
          <a:xfrm rot="5400000">
            <a:off x="6840570" y="518690"/>
            <a:ext cx="216024" cy="1327403"/>
          </a:xfrm>
          <a:prstGeom prst="leftBrace">
            <a:avLst>
              <a:gd name="adj1" fmla="val 22576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6170523" y="861785"/>
            <a:ext cx="2592288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2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</a:rPr>
              <a:t>Resonatorenbetrieb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748920" y="4267200"/>
            <a:ext cx="3785616" cy="993648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square" lIns="36000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Sehr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kurze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Inbetriebnahmephase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EXT-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Reparatur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EEC-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Austausch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24894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EEC </a:t>
            </a:r>
            <a:r>
              <a:rPr lang="en-US" dirty="0" err="1" smtClean="0"/>
              <a:t>Tausch</a:t>
            </a:r>
            <a:r>
              <a:rPr lang="en-US" dirty="0" smtClean="0"/>
              <a:t> und EXT HV–</a:t>
            </a:r>
            <a:r>
              <a:rPr lang="en-US" dirty="0" err="1" smtClean="0"/>
              <a:t>Kabel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49" y="1426464"/>
            <a:ext cx="3068832" cy="230162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577" y="1426465"/>
            <a:ext cx="1294664" cy="23016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7889" y="3868419"/>
            <a:ext cx="3822199" cy="2866649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729220" y="3916680"/>
            <a:ext cx="695960" cy="8737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EXT</a:t>
            </a:r>
            <a:endParaRPr lang="en-US" sz="2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755640" y="1426464"/>
            <a:ext cx="1732280" cy="8737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/>
              </a:rPr>
              <a:t>EEC</a:t>
            </a:r>
            <a:endParaRPr lang="en-US" sz="24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02712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287520"/>
          </a:xfrm>
        </p:spPr>
        <p:txBody>
          <a:bodyPr/>
          <a:lstStyle/>
          <a:p>
            <a:r>
              <a:rPr lang="en-US" dirty="0" err="1" smtClean="0"/>
              <a:t>Verfügbarkeit</a:t>
            </a:r>
            <a:r>
              <a:rPr lang="en-US" dirty="0" smtClean="0"/>
              <a:t> 2022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043608" y="6029445"/>
            <a:ext cx="3240360" cy="6926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Mean availability: 89%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Average 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c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urrent 1672 </a:t>
            </a:r>
            <a:r>
              <a:rPr lang="en-US" sz="1400" dirty="0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Average trips/week: 430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29204" y="936414"/>
            <a:ext cx="1832658" cy="37665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SINQ-Test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Res. 4</a:t>
            </a:r>
          </a:p>
        </p:txBody>
      </p:sp>
      <p:grpSp>
        <p:nvGrpSpPr>
          <p:cNvPr id="14" name="Gruppieren 13"/>
          <p:cNvGrpSpPr/>
          <p:nvPr/>
        </p:nvGrpSpPr>
        <p:grpSpPr>
          <a:xfrm>
            <a:off x="1976888" y="849605"/>
            <a:ext cx="473087" cy="536294"/>
            <a:chOff x="2065626" y="905550"/>
            <a:chExt cx="473087" cy="53629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feld 9"/>
                <p:cNvSpPr txBox="1"/>
                <p:nvPr/>
              </p:nvSpPr>
              <p:spPr>
                <a:xfrm>
                  <a:off x="2065626" y="905550"/>
                  <a:ext cx="473087" cy="53629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noAutofit/>
                </a:bodyPr>
                <a:lstStyle/>
                <a:p>
                  <a:pPr eaLnBrk="1" hangingPunct="1">
                    <a:lnSpc>
                      <a:spcPct val="110000"/>
                    </a:lnSpc>
                    <a:spcBef>
                      <a:spcPct val="0"/>
                    </a:spcBef>
                    <a:buClr>
                      <a:srgbClr val="000000"/>
                    </a:buClr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groupChr>
                          <m:groupChrPr>
                            <m:chr m:val="→"/>
                            <m:pos m:val="top"/>
                            <m:ctrlPr>
                              <a:rPr lang="en-US" sz="18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1"/>
                              </m:rPr>
                              <a:rPr lang="de-CH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de-CH" sz="18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groupChr>
                      </m:oMath>
                    </m:oMathPara>
                  </a14:m>
                  <a:endParaRPr lang="en-US" sz="1800" dirty="0" smtClean="0">
                    <a:solidFill>
                      <a:srgbClr val="000000"/>
                    </a:solidFill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10" name="Textfeld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5626" y="905550"/>
                  <a:ext cx="473087" cy="53629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feld 10"/>
            <p:cNvSpPr txBox="1"/>
            <p:nvPr/>
          </p:nvSpPr>
          <p:spPr>
            <a:xfrm>
              <a:off x="2196525" y="1080304"/>
              <a:ext cx="300940" cy="1813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 err="1" smtClean="0">
                  <a:solidFill>
                    <a:srgbClr val="000000"/>
                  </a:solidFill>
                  <a:latin typeface="Calibri"/>
                </a:rPr>
                <a:t>B</a:t>
              </a:r>
              <a:r>
                <a:rPr lang="en-US" sz="1200" baseline="-25000" dirty="0" err="1" smtClean="0">
                  <a:solidFill>
                    <a:srgbClr val="000000"/>
                  </a:solidFill>
                  <a:latin typeface="Calibri"/>
                </a:rPr>
                <a:t>Ring</a:t>
              </a:r>
              <a:endParaRPr lang="en-US" sz="1800" baseline="-25000" dirty="0" smtClean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2" name="Textfeld 11"/>
          <p:cNvSpPr txBox="1"/>
          <p:nvPr/>
        </p:nvSpPr>
        <p:spPr>
          <a:xfrm>
            <a:off x="3446634" y="1092035"/>
            <a:ext cx="524719" cy="3446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 smtClean="0">
                <a:solidFill>
                  <a:srgbClr val="000000"/>
                </a:solidFill>
                <a:latin typeface="Calibri"/>
              </a:rPr>
              <a:t>SSA ECR</a:t>
            </a:r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194406"/>
              </p:ext>
            </p:extLst>
          </p:nvPr>
        </p:nvGraphicFramePr>
        <p:xfrm>
          <a:off x="809342" y="1117752"/>
          <a:ext cx="7972712" cy="5288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9"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09342" y="1117752"/>
                        <a:ext cx="7972712" cy="52881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4450773" y="988585"/>
            <a:ext cx="871035" cy="3097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300 ECR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err="1" smtClean="0">
                <a:solidFill>
                  <a:srgbClr val="000000"/>
                </a:solidFill>
                <a:latin typeface="Calibri"/>
              </a:rPr>
              <a:t>Abschaltungen</a:t>
            </a:r>
            <a:endParaRPr lang="en-US" sz="10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116782" y="969586"/>
            <a:ext cx="1320594" cy="2692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50" dirty="0" err="1" smtClean="0">
                <a:solidFill>
                  <a:srgbClr val="000000"/>
                </a:solidFill>
                <a:latin typeface="Calibri"/>
              </a:rPr>
              <a:t>Steuerung</a:t>
            </a:r>
            <a:r>
              <a:rPr lang="en-US" sz="1050" dirty="0" smtClean="0">
                <a:solidFill>
                  <a:srgbClr val="000000"/>
                </a:solidFill>
                <a:latin typeface="Calibri"/>
              </a:rPr>
              <a:t> </a:t>
            </a:r>
            <a:br>
              <a:rPr lang="en-US" sz="1050" dirty="0" smtClean="0">
                <a:solidFill>
                  <a:srgbClr val="000000"/>
                </a:solidFill>
                <a:latin typeface="Calibri"/>
              </a:rPr>
            </a:br>
            <a:r>
              <a:rPr lang="en-US" sz="1050" dirty="0" err="1" smtClean="0">
                <a:solidFill>
                  <a:srgbClr val="000000"/>
                </a:solidFill>
                <a:latin typeface="Calibri"/>
              </a:rPr>
              <a:t>Verstärker</a:t>
            </a:r>
            <a:r>
              <a:rPr lang="en-US" sz="105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050" dirty="0" smtClean="0">
                <a:solidFill>
                  <a:srgbClr val="000000"/>
                </a:solidFill>
                <a:latin typeface="Calibri"/>
              </a:rPr>
              <a:t>Res. 4</a:t>
            </a:r>
          </a:p>
        </p:txBody>
      </p:sp>
    </p:spTree>
    <p:extLst>
      <p:ext uri="{BB962C8B-B14F-4D97-AF65-F5344CB8AC3E}">
        <p14:creationId xmlns:p14="http://schemas.microsoft.com/office/powerpoint/2010/main" val="41576684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3412" y="2204864"/>
            <a:ext cx="5889067" cy="4416800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Seite </a:t>
            </a:r>
            <a:fld id="{4C8BEEFE-391D-4E51-8E2C-2CD65646F653}" type="slidenum">
              <a:rPr lang="de-DE"/>
              <a:pPr>
                <a:defRPr/>
              </a:pPr>
              <a:t>2</a:t>
            </a:fld>
            <a:endParaRPr lang="de-DE" dirty="0"/>
          </a:p>
        </p:txBody>
      </p:sp>
      <p:pic>
        <p:nvPicPr>
          <p:cNvPr id="8" name="Picture 2" descr="U:\PSI U\Vortrag AMI\Anlagenplan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2864" y="278942"/>
            <a:ext cx="1000897" cy="94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lipse 8"/>
          <p:cNvSpPr/>
          <p:nvPr/>
        </p:nvSpPr>
        <p:spPr bwMode="auto">
          <a:xfrm>
            <a:off x="8244408" y="188640"/>
            <a:ext cx="46563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3016846" y="1405022"/>
            <a:ext cx="4951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800" b="1" dirty="0" smtClean="0">
                <a:solidFill>
                  <a:srgbClr val="FF0000"/>
                </a:solidFill>
              </a:rPr>
              <a:t>Kompl. </a:t>
            </a:r>
            <a:r>
              <a:rPr lang="de-CH" sz="1800" b="1" dirty="0">
                <a:solidFill>
                  <a:srgbClr val="FF0000"/>
                </a:solidFill>
              </a:rPr>
              <a:t>R</a:t>
            </a:r>
            <a:r>
              <a:rPr lang="de-CH" sz="1800" b="1" dirty="0" smtClean="0">
                <a:solidFill>
                  <a:srgbClr val="FF0000"/>
                </a:solidFill>
              </a:rPr>
              <a:t>evision des Acrylglasrohres</a:t>
            </a:r>
            <a:endParaRPr lang="de-CH" sz="1800" b="1" dirty="0">
              <a:solidFill>
                <a:srgbClr val="FF0000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77992" y="2307650"/>
            <a:ext cx="2838854" cy="3539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400" b="1" dirty="0" smtClean="0">
                <a:latin typeface="+mn-lt"/>
              </a:rPr>
              <a:t>Gebäude </a:t>
            </a:r>
            <a:r>
              <a:rPr lang="de-CH" sz="1400" b="1" dirty="0">
                <a:latin typeface="+mn-lt"/>
              </a:rPr>
              <a:t>CW </a:t>
            </a:r>
            <a:r>
              <a:rPr lang="de-CH" sz="1400" b="1" dirty="0" smtClean="0">
                <a:latin typeface="+mn-lt"/>
              </a:rPr>
              <a:t>gesperrt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400" dirty="0" smtClean="0">
                <a:latin typeface="+mn-lt"/>
              </a:rPr>
              <a:t>SF6 </a:t>
            </a:r>
            <a:r>
              <a:rPr lang="de-CH" sz="1400" dirty="0">
                <a:latin typeface="+mn-lt"/>
              </a:rPr>
              <a:t>abpumpen und </a:t>
            </a:r>
            <a:r>
              <a:rPr lang="de-CH" sz="1400" dirty="0" smtClean="0">
                <a:latin typeface="+mn-lt"/>
              </a:rPr>
              <a:t>komprimieren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400" dirty="0" smtClean="0">
                <a:latin typeface="+mn-lt"/>
              </a:rPr>
              <a:t>Demontage </a:t>
            </a:r>
            <a:r>
              <a:rPr lang="de-CH" sz="1400" dirty="0">
                <a:latin typeface="+mn-lt"/>
              </a:rPr>
              <a:t>der </a:t>
            </a:r>
            <a:r>
              <a:rPr lang="de-CH" sz="1400" dirty="0" smtClean="0">
                <a:latin typeface="+mn-lt"/>
              </a:rPr>
              <a:t>Potenzialringe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400" dirty="0" smtClean="0">
                <a:latin typeface="+mn-lt"/>
              </a:rPr>
              <a:t>Öffnen </a:t>
            </a:r>
            <a:r>
              <a:rPr lang="de-CH" sz="1400" dirty="0">
                <a:latin typeface="+mn-lt"/>
              </a:rPr>
              <a:t>der SF6 </a:t>
            </a:r>
            <a:r>
              <a:rPr lang="de-CH" sz="1400" dirty="0" smtClean="0">
                <a:latin typeface="+mn-lt"/>
              </a:rPr>
              <a:t>Kammer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400" dirty="0" smtClean="0">
                <a:latin typeface="+mn-lt"/>
              </a:rPr>
              <a:t>Demontage </a:t>
            </a:r>
            <a:r>
              <a:rPr lang="de-CH" sz="1400" dirty="0">
                <a:latin typeface="+mn-lt"/>
              </a:rPr>
              <a:t>der inneren </a:t>
            </a:r>
            <a:endParaRPr lang="de-CH" sz="1400" dirty="0" smtClean="0">
              <a:latin typeface="+mn-lt"/>
            </a:endParaRPr>
          </a:p>
          <a:p>
            <a:r>
              <a:rPr lang="de-CH" sz="1400" dirty="0">
                <a:latin typeface="+mn-lt"/>
              </a:rPr>
              <a:t> </a:t>
            </a:r>
            <a:r>
              <a:rPr lang="de-CH" sz="1400" dirty="0" smtClean="0">
                <a:latin typeface="+mn-lt"/>
              </a:rPr>
              <a:t>   Potenzialringe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400" dirty="0" smtClean="0">
                <a:latin typeface="+mn-lt"/>
              </a:rPr>
              <a:t>Verschmutzungsschutz Montage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+mn-lt"/>
              </a:rPr>
              <a:t>Schleifen, </a:t>
            </a:r>
            <a:r>
              <a:rPr lang="de-DE" sz="1400" dirty="0">
                <a:latin typeface="+mn-lt"/>
              </a:rPr>
              <a:t>Polieren </a:t>
            </a:r>
            <a:r>
              <a:rPr lang="de-DE" sz="1400" dirty="0" smtClean="0">
                <a:latin typeface="+mn-lt"/>
              </a:rPr>
              <a:t>(1/3)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400" dirty="0" smtClean="0">
                <a:latin typeface="+mn-lt"/>
              </a:rPr>
              <a:t>Reinigung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+mn-lt"/>
              </a:rPr>
              <a:t>Spülen </a:t>
            </a:r>
            <a:r>
              <a:rPr lang="de-DE" sz="1400" dirty="0">
                <a:latin typeface="+mn-lt"/>
              </a:rPr>
              <a:t>mit </a:t>
            </a:r>
            <a:r>
              <a:rPr lang="de-DE" sz="1400" dirty="0" smtClean="0">
                <a:latin typeface="+mn-lt"/>
              </a:rPr>
              <a:t>Stickstoff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400" dirty="0" smtClean="0">
                <a:latin typeface="+mn-lt"/>
              </a:rPr>
              <a:t>SF6 Füllung</a:t>
            </a:r>
          </a:p>
        </p:txBody>
      </p:sp>
      <p:sp>
        <p:nvSpPr>
          <p:cNvPr id="29" name="Abgerundetes Rechteck 28"/>
          <p:cNvSpPr/>
          <p:nvPr/>
        </p:nvSpPr>
        <p:spPr bwMode="auto">
          <a:xfrm>
            <a:off x="3491880" y="2842723"/>
            <a:ext cx="720080" cy="280975"/>
          </a:xfrm>
          <a:prstGeom prst="roundRect">
            <a:avLst/>
          </a:prstGeom>
          <a:solidFill>
            <a:schemeClr val="bg1">
              <a:lumMod val="75000"/>
              <a:alpha val="26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de-CH" sz="1200" dirty="0" smtClean="0">
                <a:latin typeface="Times" charset="0"/>
              </a:rPr>
              <a:t>810 </a:t>
            </a:r>
            <a:r>
              <a:rPr lang="de-CH" sz="1200" dirty="0">
                <a:latin typeface="Times" charset="0"/>
              </a:rPr>
              <a:t>kV</a:t>
            </a:r>
          </a:p>
        </p:txBody>
      </p:sp>
      <p:sp>
        <p:nvSpPr>
          <p:cNvPr id="30" name="Abgerundetes Rechteck 29"/>
          <p:cNvSpPr/>
          <p:nvPr/>
        </p:nvSpPr>
        <p:spPr bwMode="auto">
          <a:xfrm>
            <a:off x="8028384" y="2983210"/>
            <a:ext cx="720080" cy="280975"/>
          </a:xfrm>
          <a:prstGeom prst="roundRect">
            <a:avLst/>
          </a:prstGeom>
          <a:solidFill>
            <a:schemeClr val="bg1">
              <a:lumMod val="75000"/>
              <a:alpha val="90000"/>
            </a:schemeClr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de-CH" sz="1200" dirty="0">
              <a:latin typeface="Times" charset="0"/>
            </a:endParaRPr>
          </a:p>
        </p:txBody>
      </p:sp>
      <p:pic>
        <p:nvPicPr>
          <p:cNvPr id="31" name="Picture 4" descr="image of Unicode Character 'EARTH GROUND' (U+23DA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408" y="2969096"/>
            <a:ext cx="352421" cy="35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pPr algn="l"/>
            <a:r>
              <a:rPr lang="en-US" dirty="0" smtClean="0"/>
              <a:t>Shutdown 2022</a:t>
            </a:r>
            <a:br>
              <a:rPr lang="en-US" dirty="0" smtClean="0"/>
            </a:br>
            <a:r>
              <a:rPr lang="en-US" sz="2000" dirty="0" smtClean="0"/>
              <a:t>Cockcroft-Walton</a:t>
            </a:r>
            <a:endParaRPr lang="en-US" dirty="0"/>
          </a:p>
        </p:txBody>
      </p:sp>
      <p:sp>
        <p:nvSpPr>
          <p:cNvPr id="2" name="Textfeld 1"/>
          <p:cNvSpPr txBox="1"/>
          <p:nvPr/>
        </p:nvSpPr>
        <p:spPr>
          <a:xfrm>
            <a:off x="4211960" y="4541133"/>
            <a:ext cx="3322558" cy="63601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Bisher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kein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Lieferant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für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Ersatz</a:t>
            </a:r>
          </a:p>
        </p:txBody>
      </p:sp>
    </p:spTree>
    <p:extLst>
      <p:ext uri="{BB962C8B-B14F-4D97-AF65-F5344CB8AC3E}">
        <p14:creationId xmlns:p14="http://schemas.microsoft.com/office/powerpoint/2010/main" val="12681607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Ausfallcharakteristik</a:t>
            </a:r>
            <a:r>
              <a:rPr lang="en-US" dirty="0" smtClean="0"/>
              <a:t> 2022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3813908" y="1012092"/>
            <a:ext cx="2430584" cy="7151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Insgesamt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55.5h</a:t>
            </a: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854267"/>
              </p:ext>
            </p:extLst>
          </p:nvPr>
        </p:nvGraphicFramePr>
        <p:xfrm>
          <a:off x="1457019" y="5834184"/>
          <a:ext cx="6123904" cy="788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952">
                  <a:extLst>
                    <a:ext uri="{9D8B030D-6E8A-4147-A177-3AD203B41FA5}">
                      <a16:colId xmlns:a16="http://schemas.microsoft.com/office/drawing/2014/main" val="872874252"/>
                    </a:ext>
                  </a:extLst>
                </a:gridCol>
                <a:gridCol w="3061952">
                  <a:extLst>
                    <a:ext uri="{9D8B030D-6E8A-4147-A177-3AD203B41FA5}">
                      <a16:colId xmlns:a16="http://schemas.microsoft.com/office/drawing/2014/main" val="2333874420"/>
                    </a:ext>
                  </a:extLst>
                </a:gridCol>
              </a:tblGrid>
              <a:tr h="1972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 err="1">
                          <a:effectLst/>
                        </a:rPr>
                        <a:t>Scheduled</a:t>
                      </a:r>
                      <a:r>
                        <a:rPr lang="de-CH" sz="1100" dirty="0">
                          <a:effectLst/>
                        </a:rPr>
                        <a:t> User Time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1080 h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7254990"/>
                  </a:ext>
                </a:extLst>
              </a:tr>
              <a:tr h="1972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 err="1">
                          <a:effectLst/>
                        </a:rPr>
                        <a:t>Availability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90.9%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2837319"/>
                  </a:ext>
                </a:extLst>
              </a:tr>
              <a:tr h="1972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Interruptions (of which &gt;5min) 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3843  (64)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0275551"/>
                  </a:ext>
                </a:extLst>
              </a:tr>
              <a:tr h="1972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Avarage Current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1712 </a:t>
                      </a:r>
                      <a:r>
                        <a:rPr lang="de-CH" sz="1100" dirty="0" err="1">
                          <a:effectLst/>
                        </a:rPr>
                        <a:t>uA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1812850"/>
                  </a:ext>
                </a:extLst>
              </a:tr>
            </a:tbl>
          </a:graphicData>
        </a:graphic>
      </p:graphicFrame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2"/>
          <a:srcRect l="511" t="269" r="406" b="12862"/>
          <a:stretch/>
        </p:blipFill>
        <p:spPr>
          <a:xfrm>
            <a:off x="1203568" y="1492738"/>
            <a:ext cx="7048395" cy="398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4959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584" y="1376827"/>
            <a:ext cx="5112385" cy="4268458"/>
          </a:xfrm>
        </p:spPr>
        <p:txBody>
          <a:bodyPr/>
          <a:lstStyle/>
          <a:p>
            <a:pPr marL="0" indent="0">
              <a:buNone/>
            </a:pPr>
            <a:r>
              <a:rPr lang="de-CH" b="1" dirty="0" smtClean="0"/>
              <a:t>Resonator 2:</a:t>
            </a:r>
          </a:p>
          <a:p>
            <a:r>
              <a:rPr lang="de-CH" dirty="0" smtClean="0"/>
              <a:t>Eingebaut im </a:t>
            </a:r>
            <a:r>
              <a:rPr lang="de-CH" dirty="0" err="1" smtClean="0"/>
              <a:t>Zyklotron</a:t>
            </a: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>ohne Tuner</a:t>
            </a:r>
            <a:br>
              <a:rPr lang="de-CH" dirty="0" smtClean="0"/>
            </a:br>
            <a:r>
              <a:rPr lang="de-CH" dirty="0" smtClean="0"/>
              <a:t>ohne </a:t>
            </a:r>
            <a:r>
              <a:rPr lang="de-CH" dirty="0" err="1" smtClean="0"/>
              <a:t>Einkopplung</a:t>
            </a:r>
            <a:r>
              <a:rPr lang="de-CH" dirty="0" smtClean="0"/>
              <a:t> verschlossen mit Blinddeckel</a:t>
            </a:r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b="1" dirty="0" smtClean="0"/>
              <a:t>Resonator 4:</a:t>
            </a:r>
          </a:p>
          <a:p>
            <a:r>
              <a:rPr lang="de-CH" dirty="0" smtClean="0"/>
              <a:t>Im HF-Messplatz WEHA</a:t>
            </a: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>mit überarbeitetem Tuner ohne Kontaktfedern,  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50 </a:t>
            </a:r>
            <a:r>
              <a:rPr lang="de-CH" dirty="0" smtClean="0"/>
              <a:t>Ohm </a:t>
            </a:r>
            <a:r>
              <a:rPr lang="de-CH" dirty="0" err="1" smtClean="0"/>
              <a:t>Testeinkopplung</a:t>
            </a:r>
            <a:r>
              <a:rPr lang="de-CH" dirty="0" smtClean="0"/>
              <a:t> eingebaut</a:t>
            </a: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>Strahlspalt, </a:t>
            </a:r>
            <a:r>
              <a:rPr lang="de-CH" dirty="0"/>
              <a:t>AXA </a:t>
            </a:r>
            <a:r>
              <a:rPr lang="de-CH" dirty="0" smtClean="0"/>
              <a:t>- und </a:t>
            </a:r>
            <a:r>
              <a:rPr lang="de-CH" dirty="0"/>
              <a:t>AXB </a:t>
            </a:r>
            <a:r>
              <a:rPr lang="de-CH" dirty="0" smtClean="0"/>
              <a:t>- Öffnungen mit</a:t>
            </a:r>
            <a:br>
              <a:rPr lang="de-CH" dirty="0" smtClean="0"/>
            </a:br>
            <a:r>
              <a:rPr lang="de-CH" dirty="0" smtClean="0"/>
              <a:t>Blinddeckel verschlossen</a:t>
            </a:r>
          </a:p>
          <a:p>
            <a:r>
              <a:rPr lang="de-CH" dirty="0" smtClean="0"/>
              <a:t>Boden Stellenweise mit </a:t>
            </a:r>
            <a:r>
              <a:rPr lang="de-CH" dirty="0" err="1" smtClean="0"/>
              <a:t>Aquadag</a:t>
            </a:r>
            <a:r>
              <a:rPr lang="de-CH" dirty="0" smtClean="0"/>
              <a:t> behandelt. </a:t>
            </a:r>
          </a:p>
          <a:p>
            <a:r>
              <a:rPr lang="de-CH" dirty="0" smtClean="0"/>
              <a:t>AXA und AXB bereit </a:t>
            </a:r>
            <a:r>
              <a:rPr lang="de-CH" b="1" dirty="0" smtClean="0">
                <a:solidFill>
                  <a:srgbClr val="FF0000"/>
                </a:solidFill>
              </a:rPr>
              <a:t>(kein Ersatz!)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Injektor2 – Upgrade</a:t>
            </a:r>
            <a:br>
              <a:rPr lang="en-US" dirty="0"/>
            </a:b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5" name="Inhaltsplatzhalt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5" y="3755075"/>
            <a:ext cx="2520280" cy="189021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796137" y="5645286"/>
            <a:ext cx="2520461" cy="24030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Resonator 4: Boden mit </a:t>
            </a:r>
            <a:r>
              <a:rPr lang="de-CH" sz="1200" dirty="0" err="1">
                <a:solidFill>
                  <a:srgbClr val="000000"/>
                </a:solidFill>
                <a:latin typeface="Calibri"/>
              </a:rPr>
              <a:t>Aquadag</a:t>
            </a:r>
            <a:endParaRPr lang="de-CH" sz="1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7" y="1284879"/>
            <a:ext cx="2764185" cy="207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5796137" y="3358017"/>
            <a:ext cx="2764185" cy="20773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Resonator 2 im Bunker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51520" y="6525344"/>
            <a:ext cx="1296144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M. Schneider</a:t>
            </a:r>
          </a:p>
        </p:txBody>
      </p:sp>
    </p:spTree>
    <p:extLst>
      <p:ext uri="{BB962C8B-B14F-4D97-AF65-F5344CB8AC3E}">
        <p14:creationId xmlns:p14="http://schemas.microsoft.com/office/powerpoint/2010/main" val="11011273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Injektor2 – Upgrade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71600" y="1412776"/>
            <a:ext cx="3730960" cy="3509963"/>
          </a:xfrm>
          <a:prstGeom prst="rect">
            <a:avLst/>
          </a:prstGeom>
        </p:spPr>
      </p:pic>
      <p:sp>
        <p:nvSpPr>
          <p:cNvPr id="6" name="Inhaltsplatzhalter 6"/>
          <p:cNvSpPr txBox="1">
            <a:spLocks/>
          </p:cNvSpPr>
          <p:nvPr/>
        </p:nvSpPr>
        <p:spPr>
          <a:xfrm>
            <a:off x="4907186" y="1409707"/>
            <a:ext cx="3781425" cy="3509963"/>
          </a:xfrm>
          <a:prstGeom prst="rect">
            <a:avLst/>
          </a:prstGeom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CH" sz="1600" dirty="0" smtClean="0"/>
              <a:t>Design ohne Kontaktfedern</a:t>
            </a:r>
          </a:p>
          <a:p>
            <a:r>
              <a:rPr lang="de-CH" sz="1600" dirty="0" smtClean="0"/>
              <a:t>Mechanik für Bewegung wurde vom alten Design übernommen.</a:t>
            </a:r>
          </a:p>
          <a:p>
            <a:r>
              <a:rPr lang="de-CH" sz="1600" dirty="0" smtClean="0"/>
              <a:t>Kolben wurde die Kühlung/Fertigung  überarbeitet wegen der Deformationen.</a:t>
            </a:r>
          </a:p>
          <a:p>
            <a:r>
              <a:rPr lang="de-CH" sz="1600" dirty="0" smtClean="0"/>
              <a:t>Vakuumtank wurde überarbeitet, da nun HF in dieses Volumen eindringen kann. Materialwahl aus Aluminium, Geometrie optimiert.</a:t>
            </a:r>
          </a:p>
          <a:p>
            <a:r>
              <a:rPr lang="de-CH" sz="1600" dirty="0" smtClean="0"/>
              <a:t>Zusätzliche Kühlbacken (</a:t>
            </a:r>
            <a:r>
              <a:rPr lang="de-CH" sz="1600" dirty="0" err="1" smtClean="0"/>
              <a:t>Cu</a:t>
            </a:r>
            <a:r>
              <a:rPr lang="de-CH" sz="1600" dirty="0" smtClean="0"/>
              <a:t>) </a:t>
            </a:r>
            <a:r>
              <a:rPr lang="de-CH" sz="1600" dirty="0" smtClean="0"/>
              <a:t>auf der Aussenseite des Vakuumtanks. Wird in Serie zur Kolbenkühlung angeschlossen.</a:t>
            </a:r>
            <a:endParaRPr lang="de-CH" sz="1600" dirty="0"/>
          </a:p>
        </p:txBody>
      </p:sp>
      <p:sp>
        <p:nvSpPr>
          <p:cNvPr id="7" name="Inhaltsplatzhalter 1"/>
          <p:cNvSpPr txBox="1">
            <a:spLocks/>
          </p:cNvSpPr>
          <p:nvPr/>
        </p:nvSpPr>
        <p:spPr>
          <a:xfrm>
            <a:off x="976960" y="5229200"/>
            <a:ext cx="7742237" cy="8455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dirty="0" smtClean="0"/>
              <a:t>HF-Simulationen von Fabio </a:t>
            </a:r>
            <a:r>
              <a:rPr lang="de-CH" dirty="0" err="1" smtClean="0"/>
              <a:t>Marcellini</a:t>
            </a:r>
            <a:endParaRPr lang="de-CH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de-CH" dirty="0" smtClean="0"/>
              <a:t>Mechanisches Konzept von Reto </a:t>
            </a:r>
            <a:r>
              <a:rPr lang="de-CH" dirty="0" err="1" smtClean="0"/>
              <a:t>Fortunati</a:t>
            </a:r>
            <a:endParaRPr lang="de-CH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de-CH" dirty="0" smtClean="0"/>
              <a:t>Mechanische Detailkonstruktion von Alfred Scherer (Seit Ende Mai pensioniert)</a:t>
            </a:r>
            <a:br>
              <a:rPr lang="de-CH" dirty="0" smtClean="0"/>
            </a:b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251520" y="6525344"/>
            <a:ext cx="1296144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M. Schneider</a:t>
            </a:r>
          </a:p>
        </p:txBody>
      </p:sp>
    </p:spTree>
    <p:extLst>
      <p:ext uri="{BB962C8B-B14F-4D97-AF65-F5344CB8AC3E}">
        <p14:creationId xmlns:p14="http://schemas.microsoft.com/office/powerpoint/2010/main" val="29261144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683568" y="1538418"/>
          <a:ext cx="7164000" cy="381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6000">
                  <a:extLst>
                    <a:ext uri="{9D8B030D-6E8A-4147-A177-3AD203B41FA5}">
                      <a16:colId xmlns:a16="http://schemas.microsoft.com/office/drawing/2014/main" val="22786818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66976497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27423454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23935555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49330184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91060047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75770291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859129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1984172"/>
                    </a:ext>
                  </a:extLst>
                </a:gridCol>
              </a:tblGrid>
              <a:tr h="448503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Juli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Aug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Sept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Okt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Nov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Dez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2023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Q1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2023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Q2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61819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Herstellung Teile Tuner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132718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Zusammenbau</a:t>
                      </a:r>
                      <a:r>
                        <a:rPr lang="de-CH" sz="1400" baseline="0" dirty="0" smtClean="0"/>
                        <a:t> Tuner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201889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Tests Tuner im Messplatz (Res.4)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75176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Software</a:t>
                      </a:r>
                      <a:r>
                        <a:rPr lang="de-CH" sz="1400" baseline="0" dirty="0" smtClean="0"/>
                        <a:t> Verstärkeranlage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10239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 APS 1 bis 4 mit HF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68732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Vorbereiten</a:t>
                      </a:r>
                      <a:r>
                        <a:rPr lang="de-CH" sz="1400" baseline="0" dirty="0" smtClean="0"/>
                        <a:t> Verstärkeranlage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599724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</a:t>
                      </a:r>
                      <a:r>
                        <a:rPr lang="de-CH" sz="1400" baseline="0" dirty="0" smtClean="0"/>
                        <a:t> LLRF / Verstärkeranlage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E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10604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Installation Tuner in Resonator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72071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 Resonator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223925"/>
                  </a:ext>
                </a:extLst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Zeitplan INJ2 upgrade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197102" y="5815760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3568" y="5439412"/>
            <a:ext cx="7416824" cy="43786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1254125" algn="l"/>
              </a:tabLst>
            </a:pPr>
            <a:r>
              <a:rPr lang="de-CH" sz="1100" dirty="0">
                <a:solidFill>
                  <a:srgbClr val="000000"/>
                </a:solidFill>
                <a:latin typeface="Calibri"/>
              </a:rPr>
              <a:t>Betriebsjahr 2022: 	drei Resonatoren Betrieb, Strahlstrom limitiert auf 2mA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1254125" algn="l"/>
              </a:tabLst>
            </a:pPr>
            <a:r>
              <a:rPr lang="de-CH" sz="1100" dirty="0">
                <a:solidFill>
                  <a:srgbClr val="000000"/>
                </a:solidFill>
                <a:latin typeface="Calibri"/>
              </a:rPr>
              <a:t>	aktuell zwei Resonatoren Betrieb wegen Problemen Verstärker Resonator 4, Strahlstrom limitiert auf 1.8mA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8015058" y="2776651"/>
            <a:ext cx="1080120" cy="16561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2024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Installation + IBN</a:t>
            </a:r>
            <a:br>
              <a:rPr lang="de-CH" sz="1200" dirty="0">
                <a:solidFill>
                  <a:srgbClr val="000000"/>
                </a:solidFill>
                <a:latin typeface="Calibri"/>
              </a:rPr>
            </a:br>
            <a:r>
              <a:rPr lang="de-CH" sz="1200" dirty="0">
                <a:solidFill>
                  <a:srgbClr val="000000"/>
                </a:solidFill>
                <a:latin typeface="Calibri"/>
              </a:rPr>
              <a:t>Resonator 4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/>
            </a:r>
            <a:br>
              <a:rPr lang="de-CH" sz="1200" dirty="0">
                <a:solidFill>
                  <a:srgbClr val="000000"/>
                </a:solidFill>
                <a:latin typeface="Calibri"/>
              </a:rPr>
            </a:br>
            <a:r>
              <a:rPr lang="de-CH" sz="1200" dirty="0">
                <a:solidFill>
                  <a:srgbClr val="000000"/>
                </a:solidFill>
                <a:latin typeface="Calibri"/>
              </a:rPr>
              <a:t>2025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Resonator 1 + 3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Ersatz LLRF</a:t>
            </a:r>
            <a:br>
              <a:rPr lang="de-CH" sz="1200" dirty="0">
                <a:solidFill>
                  <a:srgbClr val="000000"/>
                </a:solidFill>
                <a:latin typeface="Calibri"/>
              </a:rPr>
            </a:br>
            <a:r>
              <a:rPr lang="de-CH" sz="1200" dirty="0">
                <a:solidFill>
                  <a:srgbClr val="000000"/>
                </a:solidFill>
                <a:latin typeface="Calibri"/>
              </a:rPr>
              <a:t>Ersatz Verstärker</a:t>
            </a:r>
          </a:p>
        </p:txBody>
      </p:sp>
      <p:sp>
        <p:nvSpPr>
          <p:cNvPr id="2" name="Stern mit 5 Zacken 1"/>
          <p:cNvSpPr/>
          <p:nvPr/>
        </p:nvSpPr>
        <p:spPr bwMode="auto">
          <a:xfrm>
            <a:off x="6012160" y="2807675"/>
            <a:ext cx="360040" cy="33329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444208" y="2276872"/>
            <a:ext cx="252028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FF0000"/>
                </a:solidFill>
                <a:latin typeface="Calibri"/>
              </a:rPr>
              <a:t>Entscheid Einbau Tuner im SD2023</a:t>
            </a:r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>
            <a:off x="6300192" y="2564905"/>
            <a:ext cx="144016" cy="2117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251520" y="6525344"/>
            <a:ext cx="1296144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M. Schneider</a:t>
            </a:r>
          </a:p>
        </p:txBody>
      </p:sp>
    </p:spTree>
    <p:extLst>
      <p:ext uri="{BB962C8B-B14F-4D97-AF65-F5344CB8AC3E}">
        <p14:creationId xmlns:p14="http://schemas.microsoft.com/office/powerpoint/2010/main" val="32241064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9"/>
            <a:ext cx="7742237" cy="1224978"/>
          </a:xfrm>
        </p:spPr>
        <p:txBody>
          <a:bodyPr/>
          <a:lstStyle/>
          <a:p>
            <a:r>
              <a:rPr lang="en-US" dirty="0" err="1" smtClean="0"/>
              <a:t>Inbetriebnahme</a:t>
            </a:r>
            <a:r>
              <a:rPr lang="en-US" dirty="0" smtClean="0"/>
              <a:t> </a:t>
            </a:r>
            <a:r>
              <a:rPr lang="en-US" dirty="0" err="1" smtClean="0"/>
              <a:t>Erweiterung</a:t>
            </a:r>
            <a:r>
              <a:rPr lang="en-US" dirty="0" smtClean="0"/>
              <a:t> SINQ </a:t>
            </a:r>
            <a:r>
              <a:rPr lang="en-US" dirty="0" err="1" smtClean="0"/>
              <a:t>Abgassystem</a:t>
            </a:r>
            <a:r>
              <a:rPr lang="en-US" dirty="0" smtClean="0"/>
              <a:t> (</a:t>
            </a:r>
            <a:r>
              <a:rPr lang="en-US" dirty="0" err="1" smtClean="0"/>
              <a:t>doppeltes</a:t>
            </a:r>
            <a:r>
              <a:rPr lang="en-US" dirty="0" smtClean="0"/>
              <a:t> </a:t>
            </a:r>
            <a:r>
              <a:rPr lang="en-US" dirty="0" err="1" smtClean="0"/>
              <a:t>Abklingvolumen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Betriebserfahrung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TBPS</a:t>
            </a:r>
          </a:p>
          <a:p>
            <a:r>
              <a:rPr lang="en-US" dirty="0" smtClean="0"/>
              <a:t>VIMOS-</a:t>
            </a:r>
            <a:r>
              <a:rPr lang="en-US" dirty="0" err="1" smtClean="0"/>
              <a:t>Abschaltungen</a:t>
            </a:r>
            <a:r>
              <a:rPr lang="en-US" dirty="0" smtClean="0"/>
              <a:t> warden </a:t>
            </a:r>
            <a:r>
              <a:rPr lang="en-US" dirty="0" err="1" smtClean="0"/>
              <a:t>aufgezeichnet</a:t>
            </a:r>
            <a:r>
              <a:rPr lang="en-US" dirty="0" smtClean="0"/>
              <a:t> und </a:t>
            </a:r>
            <a:r>
              <a:rPr lang="en-US" dirty="0" err="1" smtClean="0"/>
              <a:t>mit</a:t>
            </a:r>
            <a:r>
              <a:rPr lang="en-US" dirty="0" smtClean="0"/>
              <a:t> TBPS </a:t>
            </a:r>
            <a:r>
              <a:rPr lang="en-US" dirty="0" err="1" smtClean="0"/>
              <a:t>verglichen</a:t>
            </a:r>
            <a:endParaRPr lang="en-US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Shutdown 2022 – SINQ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pic>
        <p:nvPicPr>
          <p:cNvPr id="26626" name="Grafik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63" y="2755391"/>
            <a:ext cx="4916122" cy="348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Grafik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236" y="2755391"/>
            <a:ext cx="4724264" cy="3484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9369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Flattop Upgrade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637592" y="891540"/>
            <a:ext cx="3724088" cy="335533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Projektplan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Benötigte Ressourcen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Materialwahl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Projekt Team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Unterstützung </a:t>
            </a:r>
            <a:r>
              <a:rPr lang="de-CH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von </a:t>
            </a:r>
            <a:r>
              <a:rPr lang="de-CH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Transmutex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 </a:t>
            </a:r>
            <a:r>
              <a:rPr lang="de-CH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    1 </a:t>
            </a:r>
            <a:r>
              <a:rPr lang="de-CH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HF-Ingenieur 50%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FF0000"/>
                </a:solidFill>
                <a:latin typeface="Calibri"/>
              </a:rPr>
              <a:t>Woher kommen Ressourcen?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FF0000"/>
                </a:solidFill>
                <a:latin typeface="Calibri"/>
              </a:rPr>
              <a:t>Welche Priorität?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FF0000"/>
                </a:solidFill>
                <a:latin typeface="Calibri"/>
              </a:rPr>
              <a:t>...????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70" y="891541"/>
            <a:ext cx="3173558" cy="3721099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211595" y="4728210"/>
            <a:ext cx="7573630" cy="330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M. Stoll (8417)</a:t>
            </a:r>
            <a:endParaRPr lang="en-US" sz="12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440" y="3733421"/>
            <a:ext cx="2948960" cy="2597529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4823440" y="6330950"/>
            <a:ext cx="7573630" cy="3302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J.Y. Raguin 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(8414)</a:t>
            </a:r>
            <a:endParaRPr lang="en-US" sz="12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063927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smtClean="0"/>
              <a:t>Mein Dank geht an</a:t>
            </a:r>
          </a:p>
          <a:p>
            <a:pPr marL="0" indent="0">
              <a:buNone/>
            </a:pPr>
            <a:endParaRPr lang="de-CH" dirty="0" smtClean="0"/>
          </a:p>
          <a:p>
            <a:r>
              <a:rPr lang="de-CH" dirty="0" smtClean="0"/>
              <a:t>Mitarbeitende</a:t>
            </a:r>
          </a:p>
          <a:p>
            <a:r>
              <a:rPr lang="de-CH" dirty="0" smtClean="0"/>
              <a:t>Aufmerksamkeit</a:t>
            </a:r>
          </a:p>
          <a:p>
            <a:endParaRPr lang="de-CH" dirty="0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234" y="1010376"/>
            <a:ext cx="3707902" cy="558419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957072" y="2913888"/>
            <a:ext cx="1639824" cy="7193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8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Respekt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!</a:t>
            </a:r>
            <a:endParaRPr lang="en-US" sz="18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Seite </a:t>
            </a:r>
            <a:fld id="{4C8BEEFE-391D-4E51-8E2C-2CD65646F653}" type="slidenum">
              <a:rPr lang="de-DE"/>
              <a:pPr>
                <a:defRPr/>
              </a:pPr>
              <a:t>27</a:t>
            </a:fld>
            <a:endParaRPr lang="de-DE" dirty="0"/>
          </a:p>
        </p:txBody>
      </p:sp>
      <p:pic>
        <p:nvPicPr>
          <p:cNvPr id="8" name="Picture 2" descr="U:\PSI U\Vortrag AMI\Anlagenplan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2864" y="278942"/>
            <a:ext cx="1000897" cy="94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lipse 8"/>
          <p:cNvSpPr/>
          <p:nvPr/>
        </p:nvSpPr>
        <p:spPr bwMode="auto">
          <a:xfrm>
            <a:off x="8244408" y="188640"/>
            <a:ext cx="46563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26" name="Picture 2" descr="J:\PSI\Poster und Vorträge\Vortrag AMI\CW kompl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788471"/>
            <a:ext cx="4752528" cy="202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mit Pfeil 12"/>
          <p:cNvCxnSpPr/>
          <p:nvPr/>
        </p:nvCxnSpPr>
        <p:spPr bwMode="auto">
          <a:xfrm flipH="1">
            <a:off x="4932040" y="5049470"/>
            <a:ext cx="1113979" cy="35419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Gerade Verbindung mit Pfeil 13"/>
          <p:cNvCxnSpPr/>
          <p:nvPr/>
        </p:nvCxnSpPr>
        <p:spPr bwMode="auto">
          <a:xfrm flipH="1">
            <a:off x="4377854" y="4581128"/>
            <a:ext cx="210803" cy="108727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>
            <a:off x="4577775" y="4581128"/>
            <a:ext cx="642297" cy="11214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Gerade Verbindung mit Pfeil 18"/>
          <p:cNvCxnSpPr/>
          <p:nvPr/>
        </p:nvCxnSpPr>
        <p:spPr bwMode="auto">
          <a:xfrm>
            <a:off x="4577775" y="4581128"/>
            <a:ext cx="808190" cy="112998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Gerade Verbindung mit Pfeil 24"/>
          <p:cNvCxnSpPr/>
          <p:nvPr/>
        </p:nvCxnSpPr>
        <p:spPr bwMode="auto">
          <a:xfrm>
            <a:off x="4568153" y="4581128"/>
            <a:ext cx="1161195" cy="115379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Gerade Verbindung mit Pfeil 27"/>
          <p:cNvCxnSpPr/>
          <p:nvPr/>
        </p:nvCxnSpPr>
        <p:spPr bwMode="auto">
          <a:xfrm>
            <a:off x="4577775" y="4581128"/>
            <a:ext cx="145992" cy="11214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Gerade Verbindung mit Pfeil 29"/>
          <p:cNvCxnSpPr/>
          <p:nvPr/>
        </p:nvCxnSpPr>
        <p:spPr bwMode="auto">
          <a:xfrm flipH="1">
            <a:off x="3890541" y="4581128"/>
            <a:ext cx="698116" cy="11708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Rechteck 23"/>
          <p:cNvSpPr/>
          <p:nvPr/>
        </p:nvSpPr>
        <p:spPr>
          <a:xfrm>
            <a:off x="6012160" y="4941748"/>
            <a:ext cx="27602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Kicker </a:t>
            </a:r>
            <a:r>
              <a:rPr lang="de-CH" sz="1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Magnet inkl. Kollimator </a:t>
            </a:r>
            <a:r>
              <a:rPr lang="de-CH" sz="1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überprüfen/Test</a:t>
            </a:r>
          </a:p>
        </p:txBody>
      </p:sp>
      <p:sp>
        <p:nvSpPr>
          <p:cNvPr id="29" name="Rechteck 28"/>
          <p:cNvSpPr/>
          <p:nvPr/>
        </p:nvSpPr>
        <p:spPr>
          <a:xfrm>
            <a:off x="755576" y="2348300"/>
            <a:ext cx="17401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VVD1 und </a:t>
            </a:r>
            <a:r>
              <a:rPr lang="en-US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VVD2 austauschen</a:t>
            </a:r>
            <a:endParaRPr lang="de-CH" sz="1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31" name="Gerade Verbindung mit Pfeil 30"/>
          <p:cNvCxnSpPr/>
          <p:nvPr/>
        </p:nvCxnSpPr>
        <p:spPr bwMode="auto">
          <a:xfrm>
            <a:off x="2011228" y="2647293"/>
            <a:ext cx="2014723" cy="302111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Gerade Verbindung mit Pfeil 31"/>
          <p:cNvCxnSpPr/>
          <p:nvPr/>
        </p:nvCxnSpPr>
        <p:spPr bwMode="auto">
          <a:xfrm>
            <a:off x="2011228" y="2651072"/>
            <a:ext cx="3064828" cy="30277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hteck 32"/>
          <p:cNvSpPr/>
          <p:nvPr/>
        </p:nvSpPr>
        <p:spPr>
          <a:xfrm>
            <a:off x="7050560" y="1375901"/>
            <a:ext cx="2093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400" dirty="0" smtClean="0">
                <a:latin typeface="+mn-lt"/>
              </a:rPr>
              <a:t>Gesamt 34 Komponenten inkl. kompl. Infrastruktur</a:t>
            </a:r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791" y="5157192"/>
            <a:ext cx="1208259" cy="1379136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32699">
            <a:off x="3359862" y="2860055"/>
            <a:ext cx="1558135" cy="1038067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339138">
            <a:off x="4684271" y="3120437"/>
            <a:ext cx="1711218" cy="893796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456258">
            <a:off x="3753055" y="2764133"/>
            <a:ext cx="1795429" cy="963907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83" y="2414372"/>
            <a:ext cx="905696" cy="1899454"/>
          </a:xfrm>
          <a:prstGeom prst="rect">
            <a:avLst/>
          </a:prstGeom>
        </p:spPr>
      </p:pic>
      <p:sp>
        <p:nvSpPr>
          <p:cNvPr id="47" name="Rechteck 46"/>
          <p:cNvSpPr/>
          <p:nvPr/>
        </p:nvSpPr>
        <p:spPr>
          <a:xfrm>
            <a:off x="3771182" y="2145373"/>
            <a:ext cx="47612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dirty="0" smtClean="0">
                <a:latin typeface="+mn-lt"/>
              </a:rPr>
              <a:t>MVP1    KV1a         KV1b          BV4          KV3         KV4</a:t>
            </a:r>
          </a:p>
        </p:txBody>
      </p:sp>
      <p:pic>
        <p:nvPicPr>
          <p:cNvPr id="49" name="Grafik 4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828" y="2494640"/>
            <a:ext cx="311246" cy="1790035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337" y="2733272"/>
            <a:ext cx="437568" cy="1567082"/>
          </a:xfrm>
          <a:prstGeom prst="rect">
            <a:avLst/>
          </a:prstGeom>
        </p:spPr>
      </p:pic>
      <p:sp>
        <p:nvSpPr>
          <p:cNvPr id="22" name="Rechteck 21"/>
          <p:cNvSpPr/>
          <p:nvPr/>
        </p:nvSpPr>
        <p:spPr>
          <a:xfrm>
            <a:off x="4139952" y="4386266"/>
            <a:ext cx="35711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100" b="1" dirty="0" smtClean="0">
                <a:solidFill>
                  <a:srgbClr val="00B050"/>
                </a:solidFill>
                <a:latin typeface="+mn-lt"/>
              </a:rPr>
              <a:t>BV4, KV1a, KV1b, KV 1-5 Kontrolle (bei Bedarf ersetzen)</a:t>
            </a:r>
          </a:p>
        </p:txBody>
      </p:sp>
      <p:sp>
        <p:nvSpPr>
          <p:cNvPr id="37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Shutdown 2022</a:t>
            </a:r>
            <a:br>
              <a:rPr lang="en-US" dirty="0" smtClean="0"/>
            </a:br>
            <a:r>
              <a:rPr lang="en-US" sz="2000" dirty="0" smtClean="0"/>
              <a:t>Cockcroft-Walton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4061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Shutdown 2022</a:t>
            </a:r>
            <a:br>
              <a:rPr lang="en-US" dirty="0" smtClean="0"/>
            </a:br>
            <a:r>
              <a:rPr lang="en-US" sz="2000" dirty="0" smtClean="0"/>
              <a:t>Cockcroft-Walton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pic>
        <p:nvPicPr>
          <p:cNvPr id="5" name="Picture 2" descr="J:\Poster, Vorträge und Publikationen\Vortrag AMI\Quelle mit Solid State Antenne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68948"/>
            <a:ext cx="4887596" cy="503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lipse 5"/>
          <p:cNvSpPr/>
          <p:nvPr/>
        </p:nvSpPr>
        <p:spPr bwMode="auto">
          <a:xfrm>
            <a:off x="3194900" y="3370031"/>
            <a:ext cx="648072" cy="648072"/>
          </a:xfrm>
          <a:prstGeom prst="ellipse">
            <a:avLst/>
          </a:prstGeom>
          <a:solidFill>
            <a:srgbClr val="FF0000">
              <a:alpha val="35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83568" y="1416699"/>
            <a:ext cx="1632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800" dirty="0" smtClean="0">
                <a:solidFill>
                  <a:schemeClr val="accent6"/>
                </a:solidFill>
                <a:latin typeface="+mn-lt"/>
              </a:rPr>
              <a:t>Plasmakäfig erneuern</a:t>
            </a:r>
          </a:p>
        </p:txBody>
      </p:sp>
      <p:cxnSp>
        <p:nvCxnSpPr>
          <p:cNvPr id="8" name="Gerade Verbindung mit Pfeil 7"/>
          <p:cNvCxnSpPr>
            <a:endCxn id="6" idx="1"/>
          </p:cNvCxnSpPr>
          <p:nvPr/>
        </p:nvCxnSpPr>
        <p:spPr bwMode="auto">
          <a:xfrm>
            <a:off x="1675756" y="1887287"/>
            <a:ext cx="1614052" cy="15776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" name="Grafik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28510" y="2907041"/>
            <a:ext cx="3792381" cy="1752874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6948263" y="1395282"/>
            <a:ext cx="1980977" cy="4526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chemeClr val="accent3"/>
                </a:solidFill>
                <a:latin typeface="Calibri"/>
              </a:rPr>
              <a:t>Vorbereitung</a:t>
            </a:r>
            <a:r>
              <a:rPr lang="en-US" sz="1800" dirty="0" smtClean="0">
                <a:solidFill>
                  <a:schemeClr val="accent3"/>
                </a:solidFill>
                <a:latin typeface="Calibri"/>
              </a:rPr>
              <a:t> SSA</a:t>
            </a:r>
          </a:p>
        </p:txBody>
      </p:sp>
    </p:spTree>
    <p:extLst>
      <p:ext uri="{BB962C8B-B14F-4D97-AF65-F5344CB8AC3E}">
        <p14:creationId xmlns:p14="http://schemas.microsoft.com/office/powerpoint/2010/main" val="34623510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Seite </a:t>
            </a:r>
            <a:fld id="{4C8BEEFE-391D-4E51-8E2C-2CD65646F653}" type="slidenum">
              <a:rPr lang="de-DE"/>
              <a:pPr>
                <a:defRPr/>
              </a:pPr>
              <a:t>29</a:t>
            </a:fld>
            <a:endParaRPr lang="de-DE" dirty="0"/>
          </a:p>
        </p:txBody>
      </p:sp>
      <p:pic>
        <p:nvPicPr>
          <p:cNvPr id="8" name="Picture 2" descr="U:\PSI U\Vortrag AMI\Anlagenplan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2864" y="278942"/>
            <a:ext cx="1000897" cy="94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lipse 8"/>
          <p:cNvSpPr/>
          <p:nvPr/>
        </p:nvSpPr>
        <p:spPr bwMode="auto">
          <a:xfrm>
            <a:off x="8244408" y="188640"/>
            <a:ext cx="46563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691680" y="1484784"/>
            <a:ext cx="575947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800" b="1" dirty="0" smtClean="0">
                <a:solidFill>
                  <a:srgbClr val="FF0000"/>
                </a:solidFill>
              </a:rPr>
              <a:t>Revision des Beschleunigungsrohres</a:t>
            </a:r>
          </a:p>
          <a:p>
            <a:pPr algn="ctr"/>
            <a:endParaRPr lang="de-CH" sz="1800" b="1" dirty="0">
              <a:solidFill>
                <a:srgbClr val="FF0000"/>
              </a:solidFill>
            </a:endParaRPr>
          </a:p>
        </p:txBody>
      </p:sp>
      <p:cxnSp>
        <p:nvCxnSpPr>
          <p:cNvPr id="18" name="Gerade Verbindung mit Pfeil 17"/>
          <p:cNvCxnSpPr/>
          <p:nvPr/>
        </p:nvCxnSpPr>
        <p:spPr bwMode="auto">
          <a:xfrm>
            <a:off x="4499992" y="2392424"/>
            <a:ext cx="648073" cy="164494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Gerade Verbindung mit Pfeil 22"/>
          <p:cNvCxnSpPr/>
          <p:nvPr/>
        </p:nvCxnSpPr>
        <p:spPr bwMode="auto">
          <a:xfrm flipH="1">
            <a:off x="3635896" y="2392424"/>
            <a:ext cx="864096" cy="173543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" name="Entladun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4863" y="2132366"/>
            <a:ext cx="7907361" cy="4392978"/>
          </a:xfrm>
          <a:prstGeom prst="rect">
            <a:avLst/>
          </a:prstGeom>
        </p:spPr>
      </p:pic>
      <p:sp>
        <p:nvSpPr>
          <p:cNvPr id="14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Shutdown 2022</a:t>
            </a:r>
            <a:br>
              <a:rPr lang="en-US" dirty="0" smtClean="0"/>
            </a:br>
            <a:r>
              <a:rPr lang="en-US" sz="2000" dirty="0" smtClean="0"/>
              <a:t>Cockcroft-Walton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482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Vorkommniss</a:t>
            </a:r>
            <a:r>
              <a:rPr lang="en-US" dirty="0"/>
              <a:t> </a:t>
            </a:r>
            <a:r>
              <a:rPr lang="en-US" sz="2400" dirty="0" smtClean="0"/>
              <a:t>Cockcroft-Walton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Seite </a:t>
            </a:r>
            <a:fld id="{8618A77B-1C14-4BF1-B6BC-697205DA837B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971600" y="1412776"/>
            <a:ext cx="6840760" cy="43204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7. April 2022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Routinekontrolle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durch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Strahlenüberwachung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West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Erhöhte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Ortsdosisleistung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im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Eingangsbereich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Inbetriebnahme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des CW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vor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Ort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seit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4. April 2022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2" descr="DSC_2481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0968"/>
            <a:ext cx="486594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llipse 7"/>
          <p:cNvSpPr/>
          <p:nvPr/>
        </p:nvSpPr>
        <p:spPr bwMode="auto">
          <a:xfrm>
            <a:off x="1259633" y="3501008"/>
            <a:ext cx="1800200" cy="1944216"/>
          </a:xfrm>
          <a:prstGeom prst="ellipse">
            <a:avLst/>
          </a:prstGeom>
          <a:solidFill>
            <a:schemeClr val="accent1">
              <a:alpha val="47000"/>
            </a:schemeClr>
          </a:solidFill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957168" y="2492896"/>
            <a:ext cx="4865945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Arbeitsbereich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/>
              <a:t>Ortsdosisleistung </a:t>
            </a:r>
            <a:r>
              <a:rPr lang="de-CH" dirty="0" smtClean="0"/>
              <a:t>erfahrungsgemäss ca. 20 </a:t>
            </a:r>
            <a:r>
              <a:rPr lang="de-CH" sz="1800" dirty="0" smtClean="0"/>
              <a:t>µ</a:t>
            </a:r>
            <a:r>
              <a:rPr lang="de-CH" sz="1800" dirty="0" err="1" smtClean="0"/>
              <a:t>Sv</a:t>
            </a:r>
            <a:r>
              <a:rPr lang="de-CH" sz="1800" dirty="0" smtClean="0"/>
              <a:t>/h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2987824" y="3573016"/>
            <a:ext cx="216024" cy="648072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2000"/>
            </a:schemeClr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1" name="Gerade Verbindung mit Pfeil 10"/>
          <p:cNvCxnSpPr/>
          <p:nvPr/>
        </p:nvCxnSpPr>
        <p:spPr bwMode="auto">
          <a:xfrm>
            <a:off x="1547664" y="3068960"/>
            <a:ext cx="144016" cy="57606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feld 14"/>
          <p:cNvSpPr txBox="1"/>
          <p:nvPr/>
        </p:nvSpPr>
        <p:spPr>
          <a:xfrm>
            <a:off x="6300192" y="3148168"/>
            <a:ext cx="3240360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Dosisleistungssonde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/>
              <a:t>ca</a:t>
            </a:r>
            <a:r>
              <a:rPr lang="de-CH" dirty="0"/>
              <a:t>. </a:t>
            </a:r>
            <a:r>
              <a:rPr lang="de-CH" b="1" dirty="0"/>
              <a:t>200 </a:t>
            </a:r>
            <a:r>
              <a:rPr lang="de-CH" b="1" dirty="0" smtClean="0"/>
              <a:t>µ</a:t>
            </a:r>
            <a:r>
              <a:rPr lang="de-CH" b="1" dirty="0" err="1" smtClean="0"/>
              <a:t>Sv</a:t>
            </a:r>
            <a:r>
              <a:rPr lang="de-CH" b="1" dirty="0" smtClean="0"/>
              <a:t>/h gemessen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b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Aufenthalt ca. 2.5 h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Personendosis ca. 0.5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mSv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16" name="Gerade Verbindung mit Pfeil 15"/>
          <p:cNvCxnSpPr/>
          <p:nvPr/>
        </p:nvCxnSpPr>
        <p:spPr bwMode="auto">
          <a:xfrm flipH="1">
            <a:off x="3203848" y="3356992"/>
            <a:ext cx="2952328" cy="28803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394776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75360" y="3883233"/>
            <a:ext cx="3212974" cy="1807298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Seite </a:t>
            </a:r>
            <a:fld id="{4C8BEEFE-391D-4E51-8E2C-2CD65646F653}" type="slidenum">
              <a:rPr lang="de-DE"/>
              <a:pPr>
                <a:defRPr/>
              </a:pPr>
              <a:t>30</a:t>
            </a:fld>
            <a:endParaRPr lang="de-DE" dirty="0"/>
          </a:p>
        </p:txBody>
      </p:sp>
      <p:pic>
        <p:nvPicPr>
          <p:cNvPr id="8" name="Picture 2" descr="U:\PSI U\Vortrag AMI\Anlagenplan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2864" y="278942"/>
            <a:ext cx="1000897" cy="94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lipse 8"/>
          <p:cNvSpPr/>
          <p:nvPr/>
        </p:nvSpPr>
        <p:spPr bwMode="auto">
          <a:xfrm>
            <a:off x="8244408" y="188640"/>
            <a:ext cx="46563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827584" y="1386240"/>
            <a:ext cx="3528392" cy="6849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de-CH" dirty="0" smtClean="0"/>
              <a:t>Die 35 Jahre alte Lüftungs- und Lichtsteuerung </a:t>
            </a:r>
            <a:r>
              <a:rPr lang="de-CH" dirty="0"/>
              <a:t>im </a:t>
            </a:r>
            <a:r>
              <a:rPr lang="de-CH" dirty="0" smtClean="0"/>
              <a:t>DOM wird ersetzt</a:t>
            </a:r>
            <a:r>
              <a:rPr lang="de-CH" dirty="0"/>
              <a:t> 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2510" y="1699067"/>
            <a:ext cx="3815194" cy="5086925"/>
          </a:xfrm>
          <a:prstGeom prst="rect">
            <a:avLst/>
          </a:prstGeom>
        </p:spPr>
      </p:pic>
      <p:sp>
        <p:nvSpPr>
          <p:cNvPr id="16" name="Line 8"/>
          <p:cNvSpPr>
            <a:spLocks noChangeShapeType="1"/>
          </p:cNvSpPr>
          <p:nvPr/>
        </p:nvSpPr>
        <p:spPr bwMode="auto">
          <a:xfrm flipV="1">
            <a:off x="5940152" y="4293095"/>
            <a:ext cx="0" cy="72008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 flipV="1">
            <a:off x="4932040" y="2060847"/>
            <a:ext cx="0" cy="5040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 flipV="1">
            <a:off x="6372200" y="4293095"/>
            <a:ext cx="0" cy="72008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 flipV="1">
            <a:off x="4860032" y="4149080"/>
            <a:ext cx="0" cy="72008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21" name="Line 8"/>
          <p:cNvSpPr>
            <a:spLocks noChangeShapeType="1"/>
          </p:cNvSpPr>
          <p:nvPr/>
        </p:nvSpPr>
        <p:spPr bwMode="auto">
          <a:xfrm flipV="1">
            <a:off x="6732240" y="3939520"/>
            <a:ext cx="0" cy="72008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22" name="Line 8"/>
          <p:cNvSpPr>
            <a:spLocks noChangeShapeType="1"/>
          </p:cNvSpPr>
          <p:nvPr/>
        </p:nvSpPr>
        <p:spPr bwMode="auto">
          <a:xfrm flipV="1">
            <a:off x="5364088" y="2010954"/>
            <a:ext cx="0" cy="5040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V="1">
            <a:off x="5724128" y="1961061"/>
            <a:ext cx="0" cy="5040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24" name="Line 8"/>
          <p:cNvSpPr>
            <a:spLocks noChangeShapeType="1"/>
          </p:cNvSpPr>
          <p:nvPr/>
        </p:nvSpPr>
        <p:spPr bwMode="auto">
          <a:xfrm flipV="1">
            <a:off x="6228184" y="2010954"/>
            <a:ext cx="0" cy="5040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 flipV="1">
            <a:off x="6732240" y="2060847"/>
            <a:ext cx="0" cy="5040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26" name="Line 8"/>
          <p:cNvSpPr>
            <a:spLocks noChangeShapeType="1"/>
          </p:cNvSpPr>
          <p:nvPr/>
        </p:nvSpPr>
        <p:spPr bwMode="auto">
          <a:xfrm flipV="1">
            <a:off x="5952688" y="2110740"/>
            <a:ext cx="0" cy="50405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744" y="3799307"/>
            <a:ext cx="1755689" cy="987575"/>
          </a:xfrm>
          <a:prstGeom prst="rect">
            <a:avLst/>
          </a:prstGeom>
        </p:spPr>
      </p:pic>
      <p:sp>
        <p:nvSpPr>
          <p:cNvPr id="28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pPr algn="l"/>
            <a:r>
              <a:rPr lang="en-US" dirty="0" smtClean="0"/>
              <a:t>Shutdown 2022</a:t>
            </a:r>
            <a:br>
              <a:rPr lang="en-US" dirty="0" smtClean="0"/>
            </a:br>
            <a:r>
              <a:rPr lang="en-US" sz="2000" dirty="0" smtClean="0"/>
              <a:t>Cockcroft-Walton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7293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Seite </a:t>
            </a:r>
            <a:fld id="{49385419-05B4-4BED-A291-F1451D4DAEAA}" type="slidenum">
              <a:rPr lang="de-DE"/>
              <a:pPr>
                <a:defRPr/>
              </a:pPr>
              <a:t>31</a:t>
            </a:fld>
            <a:endParaRPr lang="de-DE" dirty="0"/>
          </a:p>
        </p:txBody>
      </p:sp>
      <p:sp>
        <p:nvSpPr>
          <p:cNvPr id="7179" name="Rechteck 6"/>
          <p:cNvSpPr>
            <a:spLocks noChangeArrowheads="1"/>
          </p:cNvSpPr>
          <p:nvPr/>
        </p:nvSpPr>
        <p:spPr bwMode="auto">
          <a:xfrm>
            <a:off x="6605786" y="1546275"/>
            <a:ext cx="21431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algn="ctr" eaLnBrk="1" hangingPunct="1"/>
            <a:r>
              <a:rPr lang="de-CH" altLang="de-DE" b="1" u="sng" dirty="0" smtClean="0">
                <a:latin typeface="Times" pitchFamily="18" charset="0"/>
              </a:rPr>
              <a:t> </a:t>
            </a:r>
            <a:endParaRPr lang="de-CH" altLang="de-DE" b="1" u="sng" dirty="0">
              <a:latin typeface="Times" pitchFamily="18" charset="0"/>
            </a:endParaRPr>
          </a:p>
        </p:txBody>
      </p:sp>
      <p:sp>
        <p:nvSpPr>
          <p:cNvPr id="22" name="Rechteck 6"/>
          <p:cNvSpPr>
            <a:spLocks noChangeArrowheads="1"/>
          </p:cNvSpPr>
          <p:nvPr/>
        </p:nvSpPr>
        <p:spPr bwMode="auto">
          <a:xfrm>
            <a:off x="1619672" y="1331476"/>
            <a:ext cx="58240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CH" altLang="de-DE" sz="1800" dirty="0" smtClean="0">
                <a:latin typeface="+mn-lt"/>
              </a:rPr>
              <a:t>Spannungsteiler demontieren und reinigen</a:t>
            </a:r>
            <a:endParaRPr lang="de-CH" altLang="de-DE" sz="1800" dirty="0">
              <a:latin typeface="+mn-lt"/>
            </a:endParaRPr>
          </a:p>
        </p:txBody>
      </p:sp>
      <p:pic>
        <p:nvPicPr>
          <p:cNvPr id="13" name="Picture 2" descr="U:\PSI U\Vortrag AMI\Anlagenplan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7310" y="278942"/>
            <a:ext cx="1000897" cy="940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llipse 13"/>
          <p:cNvSpPr/>
          <p:nvPr/>
        </p:nvSpPr>
        <p:spPr bwMode="auto">
          <a:xfrm>
            <a:off x="8498854" y="188640"/>
            <a:ext cx="46563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25620" y="2860149"/>
            <a:ext cx="4745457" cy="2669320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 bwMode="auto">
          <a:xfrm rot="16200000">
            <a:off x="1030632" y="3804611"/>
            <a:ext cx="4248472" cy="61206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Abgerundetes Rechteck 17"/>
          <p:cNvSpPr/>
          <p:nvPr/>
        </p:nvSpPr>
        <p:spPr bwMode="auto">
          <a:xfrm>
            <a:off x="3579247" y="2006942"/>
            <a:ext cx="720080" cy="280975"/>
          </a:xfrm>
          <a:prstGeom prst="roundRect">
            <a:avLst/>
          </a:prstGeom>
          <a:solidFill>
            <a:srgbClr val="FF0000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de-CH" sz="1200" dirty="0" smtClean="0">
                <a:latin typeface="Times" charset="0"/>
              </a:rPr>
              <a:t>810 </a:t>
            </a:r>
            <a:r>
              <a:rPr lang="de-CH" sz="1200" dirty="0">
                <a:latin typeface="Times" charset="0"/>
              </a:rPr>
              <a:t>kV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1896660" y="6018266"/>
            <a:ext cx="720080" cy="352421"/>
            <a:chOff x="179512" y="2200605"/>
            <a:chExt cx="720080" cy="352421"/>
          </a:xfrm>
        </p:grpSpPr>
        <p:sp>
          <p:nvSpPr>
            <p:cNvPr id="20" name="Abgerundetes Rechteck 19"/>
            <p:cNvSpPr/>
            <p:nvPr/>
          </p:nvSpPr>
          <p:spPr bwMode="auto">
            <a:xfrm>
              <a:off x="179512" y="2214719"/>
              <a:ext cx="720080" cy="280975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endParaRPr lang="de-CH" sz="1200" dirty="0">
                <a:latin typeface="Times" charset="0"/>
              </a:endParaRPr>
            </a:p>
          </p:txBody>
        </p:sp>
        <p:pic>
          <p:nvPicPr>
            <p:cNvPr id="21" name="Picture 4" descr="image of Unicode Character 'EARTH GROUND' (U+23DA)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200605"/>
              <a:ext cx="352421" cy="352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Rechteck 14"/>
          <p:cNvSpPr/>
          <p:nvPr/>
        </p:nvSpPr>
        <p:spPr bwMode="auto">
          <a:xfrm rot="16200000">
            <a:off x="2906194" y="5869967"/>
            <a:ext cx="354901" cy="61206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 flipH="1">
            <a:off x="3389679" y="4002633"/>
            <a:ext cx="1758385" cy="199591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CH" dirty="0"/>
          </a:p>
        </p:txBody>
      </p:sp>
      <p:sp>
        <p:nvSpPr>
          <p:cNvPr id="23" name="Rechteck 6"/>
          <p:cNvSpPr>
            <a:spLocks noChangeArrowheads="1"/>
          </p:cNvSpPr>
          <p:nvPr/>
        </p:nvSpPr>
        <p:spPr bwMode="auto">
          <a:xfrm>
            <a:off x="5196384" y="3402758"/>
            <a:ext cx="326404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spcBef>
                <a:spcPct val="50000"/>
              </a:spcBef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de-CH" altLang="de-DE" dirty="0" smtClean="0">
                <a:latin typeface="+mn-lt"/>
              </a:rPr>
              <a:t>Luftfilter einbauen um </a:t>
            </a:r>
            <a:r>
              <a:rPr lang="de-CH" altLang="de-DE" dirty="0">
                <a:latin typeface="+mn-lt"/>
              </a:rPr>
              <a:t>V</a:t>
            </a:r>
            <a:r>
              <a:rPr lang="de-CH" altLang="de-DE" dirty="0" smtClean="0">
                <a:latin typeface="+mn-lt"/>
              </a:rPr>
              <a:t>erschmutzung zu vermeiden</a:t>
            </a:r>
          </a:p>
          <a:p>
            <a:pPr eaLnBrk="1" hangingPunct="1"/>
            <a:r>
              <a:rPr lang="de-CH" altLang="de-DE" dirty="0">
                <a:latin typeface="+mn-lt"/>
              </a:rPr>
              <a:t>Danach Tests (Thermischer Zustand</a:t>
            </a:r>
            <a:r>
              <a:rPr lang="de-CH" altLang="de-DE" dirty="0" smtClean="0">
                <a:latin typeface="+mn-lt"/>
              </a:rPr>
              <a:t>)</a:t>
            </a:r>
            <a:endParaRPr lang="de-CH" altLang="de-DE" dirty="0">
              <a:latin typeface="+mn-lt"/>
            </a:endParaRPr>
          </a:p>
        </p:txBody>
      </p:sp>
      <p:sp>
        <p:nvSpPr>
          <p:cNvPr id="24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pPr algn="l"/>
            <a:r>
              <a:rPr lang="en-US" dirty="0" smtClean="0"/>
              <a:t>Shutdown 2022</a:t>
            </a:r>
            <a:br>
              <a:rPr lang="en-US" dirty="0" smtClean="0"/>
            </a:br>
            <a:r>
              <a:rPr lang="en-US" sz="2000" dirty="0" smtClean="0"/>
              <a:t>Cockcroft-Walton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691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761136"/>
          </a:xfrm>
        </p:spPr>
        <p:txBody>
          <a:bodyPr/>
          <a:lstStyle/>
          <a:p>
            <a:r>
              <a:rPr lang="de-CH" dirty="0" smtClean="0"/>
              <a:t>Reparatur BX2</a:t>
            </a:r>
            <a:endParaRPr lang="de-CH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t>Seite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863816" y="3621930"/>
            <a:ext cx="5431038" cy="322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/>
          <a:lstStyle>
            <a:lvl1pPr defTabSz="977900">
              <a:lnSpc>
                <a:spcPct val="110000"/>
              </a:lnSpc>
              <a:spcBef>
                <a:spcPct val="40000"/>
              </a:spcBef>
              <a:buClr>
                <a:schemeClr val="accent2"/>
              </a:buClr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406400" indent="-203200" defTabSz="977900">
              <a:lnSpc>
                <a:spcPct val="110000"/>
              </a:lnSpc>
              <a:spcBef>
                <a:spcPct val="40000"/>
              </a:spcBef>
              <a:buClr>
                <a:schemeClr val="tx1"/>
              </a:buClr>
              <a:buSzPct val="100000"/>
              <a:buFont typeface="Times" pitchFamily="18" charset="0"/>
              <a:buChar char="•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814388" indent="-203200" defTabSz="977900">
              <a:lnSpc>
                <a:spcPct val="110000"/>
              </a:lnSpc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220788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1628775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0859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5431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0003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4575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977900" rtl="0" eaLnBrk="0" fontAlgn="base" latinLnBrk="0" hangingPunct="0">
              <a:lnSpc>
                <a:spcPct val="110000"/>
              </a:lnSpc>
              <a:spcBef>
                <a:spcPct val="40000"/>
              </a:spcBef>
              <a:spcAft>
                <a:spcPct val="0"/>
              </a:spcAft>
              <a:buClr>
                <a:srgbClr val="EB5B00"/>
              </a:buClr>
              <a:buSzTx/>
              <a:buFontTx/>
              <a:buNone/>
              <a:tabLst/>
              <a:defRPr/>
            </a:pPr>
            <a:r>
              <a:rPr kumimoji="0" lang="de-DE" altLang="de-D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17. März 2021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98"/>
          <a:stretch/>
        </p:blipFill>
        <p:spPr>
          <a:xfrm>
            <a:off x="852898" y="1386787"/>
            <a:ext cx="5436376" cy="257231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23" y="1388824"/>
            <a:ext cx="5426736" cy="2570280"/>
          </a:xfrm>
          <a:prstGeom prst="rect">
            <a:avLst/>
          </a:prstGeom>
        </p:spPr>
      </p:pic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852898" y="4293155"/>
            <a:ext cx="5424761" cy="1710341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B5B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Flanschdichtung zum Kanalverschluss</a:t>
            </a:r>
            <a:r>
              <a:rPr kumimoji="0" lang="de-DE" altLang="de-DE" sz="1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undicht</a:t>
            </a:r>
          </a:p>
          <a:p>
            <a:pPr marL="285750" indent="-285750">
              <a:buClr>
                <a:schemeClr val="accent2"/>
              </a:buClr>
              <a:buFont typeface="Courier New" panose="02070309020205020404" pitchFamily="49" charset="0"/>
              <a:buChar char="o"/>
            </a:pP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Es war nicht möglich, 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durch </a:t>
            </a: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Anziehen 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der </a:t>
            </a: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zugänglichen Schrauben 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das Leck zu beheben</a:t>
            </a:r>
            <a:r>
              <a:rPr kumimoji="0" lang="de-DE" altLang="de-DE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ヒラギノ角ゴ Pro W3" charset="-128"/>
              </a:rPr>
              <a:t>.</a:t>
            </a:r>
            <a:r>
              <a:rPr lang="de-DE" altLang="de-DE" sz="1400" dirty="0"/>
              <a:t> </a:t>
            </a:r>
            <a:endParaRPr lang="de-DE" altLang="de-DE" sz="1400" dirty="0" smtClean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de-DE" altLang="de-DE" sz="1400" dirty="0" smtClean="0"/>
              <a:t>Installation einer leistungsfähigeren Pumpe</a:t>
            </a:r>
            <a:endParaRPr lang="de-DE" altLang="de-DE" sz="1400" dirty="0"/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de-DE" altLang="de-DE" sz="1400" dirty="0" smtClean="0"/>
              <a:t>Anwendung eines für Hochvakuum geeigneten Dichtsprays</a:t>
            </a:r>
            <a:br>
              <a:rPr lang="de-DE" altLang="de-DE" sz="1400" dirty="0" smtClean="0"/>
            </a:br>
            <a:r>
              <a:rPr lang="de-DE" altLang="de-DE" sz="1400" dirty="0" smtClean="0"/>
              <a:t>(Strahlenfestigkeit unbekannt)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90471" y="2725116"/>
            <a:ext cx="5077408" cy="2404827"/>
          </a:xfrm>
          <a:prstGeom prst="rect">
            <a:avLst/>
          </a:prstGeom>
        </p:spPr>
      </p:pic>
      <p:sp>
        <p:nvSpPr>
          <p:cNvPr id="10" name="Pfeil nach rechts 9"/>
          <p:cNvSpPr/>
          <p:nvPr/>
        </p:nvSpPr>
        <p:spPr bwMode="auto">
          <a:xfrm rot="20538247">
            <a:off x="6117489" y="3984004"/>
            <a:ext cx="1219132" cy="34615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CH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9958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Ersatz BX2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  <p:pic>
        <p:nvPicPr>
          <p:cNvPr id="20483" name="B3BA0062-6C8A-4733-84F7-4607E3A76D2B" descr="B3BA0062-6C8A-4733-84F7-4607E3A76D2B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3" r="3352"/>
          <a:stretch/>
        </p:blipFill>
        <p:spPr bwMode="auto">
          <a:xfrm>
            <a:off x="6012160" y="3789041"/>
            <a:ext cx="263366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01" r="21476" b="8560"/>
          <a:stretch/>
        </p:blipFill>
        <p:spPr>
          <a:xfrm>
            <a:off x="755576" y="815646"/>
            <a:ext cx="5104435" cy="4156674"/>
          </a:xfrm>
          <a:prstGeom prst="rect">
            <a:avLst/>
          </a:prstGeom>
        </p:spPr>
      </p:pic>
      <p:pic>
        <p:nvPicPr>
          <p:cNvPr id="20482" name="CE3A050B-ED5B-42AC-8C4D-28475C7FDF87" descr="CE3A050B-ED5B-42AC-8C4D-28475C7FDF8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8" r="13562"/>
          <a:stretch/>
        </p:blipFill>
        <p:spPr bwMode="auto">
          <a:xfrm rot="5400000">
            <a:off x="5966442" y="1046035"/>
            <a:ext cx="2736304" cy="2644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755576" y="5013176"/>
            <a:ext cx="4752528" cy="14401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Lieferzeit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OF-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Kupfer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5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Monate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Aufwendige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Fertigung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und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Vakuumlöten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Lieferzeit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Vakuumdurchführung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&gt; 8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Monate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=&gt;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Keine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Reparatur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bzw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.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Tausch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im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 SD 2022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0680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 bwMode="auto">
          <a:xfrm>
            <a:off x="1276901" y="3117768"/>
            <a:ext cx="7412849" cy="3191347"/>
          </a:xfrm>
          <a:prstGeom prst="rect">
            <a:avLst/>
          </a:prstGeom>
          <a:solidFill>
            <a:srgbClr val="42424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203"/>
          <a:stretch/>
        </p:blipFill>
        <p:spPr>
          <a:xfrm>
            <a:off x="1276901" y="3117768"/>
            <a:ext cx="5953858" cy="319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itel 5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401096"/>
          </a:xfrm>
        </p:spPr>
        <p:txBody>
          <a:bodyPr/>
          <a:lstStyle/>
          <a:p>
            <a:pPr marL="342900" indent="-342900"/>
            <a:r>
              <a:rPr lang="de-CH" sz="2400" dirty="0" smtClean="0"/>
              <a:t>Stand Injektor 2 – Upgrade &amp; Ausblick</a:t>
            </a:r>
            <a:br>
              <a:rPr lang="de-CH" sz="2400" dirty="0" smtClean="0"/>
            </a:br>
            <a:r>
              <a:rPr lang="de-CH" sz="2400" dirty="0"/>
              <a:t/>
            </a:r>
            <a:br>
              <a:rPr lang="de-CH" sz="2400" dirty="0"/>
            </a:br>
            <a:r>
              <a:rPr lang="de-CH" sz="2400" dirty="0"/>
              <a:t/>
            </a:r>
            <a:br>
              <a:rPr lang="de-CH" sz="2400" dirty="0"/>
            </a:br>
            <a:endParaRPr lang="de-CH" sz="24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" y="4318330"/>
            <a:ext cx="1191672" cy="820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/>
          <a:lstStyle>
            <a:lvl1pPr defTabSz="977900">
              <a:lnSpc>
                <a:spcPct val="110000"/>
              </a:lnSpc>
              <a:spcBef>
                <a:spcPct val="40000"/>
              </a:spcBef>
              <a:buClr>
                <a:schemeClr val="accent2"/>
              </a:buClr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406400" indent="-203200" defTabSz="977900">
              <a:lnSpc>
                <a:spcPct val="110000"/>
              </a:lnSpc>
              <a:spcBef>
                <a:spcPct val="40000"/>
              </a:spcBef>
              <a:buClr>
                <a:schemeClr val="tx1"/>
              </a:buClr>
              <a:buSzPct val="100000"/>
              <a:buFont typeface="Times" pitchFamily="18" charset="0"/>
              <a:buChar char="•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814388" indent="-203200" defTabSz="977900">
              <a:lnSpc>
                <a:spcPct val="110000"/>
              </a:lnSpc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220788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1628775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0859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5431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0003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4575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r>
              <a:rPr lang="de-DE" altLang="de-DE" sz="1600" b="1" dirty="0" smtClean="0">
                <a:latin typeface="+mn-lt"/>
              </a:rPr>
              <a:t>Verstärker</a:t>
            </a:r>
          </a:p>
          <a:p>
            <a:r>
              <a:rPr lang="de-DE" altLang="de-DE" sz="1600" b="1" dirty="0" smtClean="0">
                <a:latin typeface="+mn-lt"/>
              </a:rPr>
              <a:t>Endstufen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1169397" y="4949895"/>
            <a:ext cx="1014577" cy="59608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990000"/>
                  </a:outerShdw>
                </a:effectLst>
              </a14:hiddenEffects>
            </a:ext>
          </a:extLst>
        </p:spPr>
        <p:txBody>
          <a:bodyPr lIns="85551" tIns="42776" rIns="85551" bIns="42776"/>
          <a:lstStyle/>
          <a:p>
            <a:endParaRPr lang="de-CH">
              <a:latin typeface="+mn-lt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flipV="1">
            <a:off x="1169397" y="4007355"/>
            <a:ext cx="624785" cy="43118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990000"/>
                  </a:outerShdw>
                </a:effectLst>
              </a14:hiddenEffects>
            </a:ext>
          </a:extLst>
        </p:spPr>
        <p:txBody>
          <a:bodyPr lIns="85551" tIns="42776" rIns="85551" bIns="42776"/>
          <a:lstStyle/>
          <a:p>
            <a:endParaRPr lang="de-CH">
              <a:latin typeface="+mn-lt"/>
            </a:endParaRP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1169397" y="4694215"/>
            <a:ext cx="62478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990000"/>
                  </a:outerShdw>
                </a:effectLst>
              </a14:hiddenEffects>
            </a:ext>
          </a:extLst>
        </p:spPr>
        <p:txBody>
          <a:bodyPr lIns="85551" tIns="42776" rIns="85551" bIns="42776"/>
          <a:lstStyle/>
          <a:p>
            <a:endParaRPr lang="de-CH">
              <a:latin typeface="+mn-lt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564954" y="3082133"/>
            <a:ext cx="2232300" cy="586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/>
          <a:lstStyle>
            <a:lvl1pPr defTabSz="977900">
              <a:lnSpc>
                <a:spcPct val="110000"/>
              </a:lnSpc>
              <a:spcBef>
                <a:spcPct val="40000"/>
              </a:spcBef>
              <a:buClr>
                <a:schemeClr val="accent2"/>
              </a:buClr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1pPr>
            <a:lvl2pPr marL="406400" indent="-203200" defTabSz="977900">
              <a:lnSpc>
                <a:spcPct val="110000"/>
              </a:lnSpc>
              <a:spcBef>
                <a:spcPct val="40000"/>
              </a:spcBef>
              <a:buClr>
                <a:schemeClr val="tx1"/>
              </a:buClr>
              <a:buSzPct val="100000"/>
              <a:buFont typeface="Times" pitchFamily="18" charset="0"/>
              <a:buChar char="•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2pPr>
            <a:lvl3pPr marL="814388" indent="-203200" defTabSz="977900">
              <a:lnSpc>
                <a:spcPct val="110000"/>
              </a:lnSpc>
              <a:buFont typeface="Times" pitchFamily="18" charset="0"/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3pPr>
            <a:lvl4pPr marL="1220788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4pPr>
            <a:lvl5pPr marL="1628775" indent="-203200" defTabSz="977900">
              <a:lnSpc>
                <a:spcPct val="110000"/>
              </a:lnSpc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5pPr>
            <a:lvl6pPr marL="20859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6pPr>
            <a:lvl7pPr marL="25431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7pPr>
            <a:lvl8pPr marL="30003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8pPr>
            <a:lvl9pPr marL="3457575" indent="-203200" defTabSz="9779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600" b="1" dirty="0" err="1" smtClean="0">
                <a:solidFill>
                  <a:schemeClr val="bg1"/>
                </a:solidFill>
                <a:latin typeface="+mn-lt"/>
              </a:rPr>
              <a:t>Verschoben</a:t>
            </a:r>
            <a:r>
              <a:rPr lang="en-US" altLang="de-DE" sz="1600" b="1" dirty="0" smtClean="0">
                <a:solidFill>
                  <a:schemeClr val="bg1"/>
                </a:solidFill>
                <a:latin typeface="+mn-lt"/>
              </a:rPr>
              <a:t>:</a:t>
            </a:r>
            <a:br>
              <a:rPr lang="en-US" altLang="de-DE" sz="1600" b="1" dirty="0" smtClean="0">
                <a:solidFill>
                  <a:schemeClr val="bg1"/>
                </a:solidFill>
                <a:latin typeface="+mn-lt"/>
              </a:rPr>
            </a:br>
            <a:r>
              <a:rPr lang="en-US" altLang="de-DE" sz="1600" b="1" dirty="0" err="1" smtClean="0">
                <a:solidFill>
                  <a:schemeClr val="bg1"/>
                </a:solidFill>
                <a:latin typeface="+mn-lt"/>
              </a:rPr>
              <a:t>Einbau</a:t>
            </a:r>
            <a:r>
              <a:rPr lang="en-US" altLang="de-DE" sz="16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altLang="de-DE" sz="1600" b="1" dirty="0" smtClean="0">
                <a:solidFill>
                  <a:schemeClr val="bg1"/>
                </a:solidFill>
                <a:latin typeface="+mn-lt"/>
              </a:rPr>
              <a:t>Resonator 4</a:t>
            </a:r>
            <a:endParaRPr lang="en-US" altLang="de-DE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H="1">
            <a:off x="5145887" y="4694215"/>
            <a:ext cx="1450783" cy="36007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990000"/>
                  </a:outerShdw>
                </a:effectLst>
              </a14:hiddenEffects>
            </a:ext>
          </a:extLst>
        </p:spPr>
        <p:txBody>
          <a:bodyPr lIns="85551" tIns="42776" rIns="85551" bIns="42776"/>
          <a:lstStyle/>
          <a:p>
            <a:endParaRPr lang="de-CH">
              <a:latin typeface="+mn-lt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 flipH="1">
            <a:off x="4120797" y="4007355"/>
            <a:ext cx="149259" cy="118364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990000"/>
                  </a:outerShdw>
                </a:effectLst>
              </a14:hiddenEffects>
            </a:ext>
          </a:extLst>
        </p:spPr>
        <p:txBody>
          <a:bodyPr lIns="85551" tIns="42776" rIns="85551" bIns="42776"/>
          <a:lstStyle/>
          <a:p>
            <a:endParaRPr lang="de-CH">
              <a:latin typeface="+mn-lt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070659" y="3127088"/>
            <a:ext cx="2767209" cy="3482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Verschoben: </a:t>
            </a:r>
            <a:br>
              <a:rPr lang="de-CH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</a:br>
            <a:r>
              <a:rPr lang="de-CH" b="1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Inbetriebnahme Resonator 2</a:t>
            </a:r>
          </a:p>
        </p:txBody>
      </p:sp>
      <p:sp>
        <p:nvSpPr>
          <p:cNvPr id="18" name="Rechteck 17"/>
          <p:cNvSpPr/>
          <p:nvPr/>
        </p:nvSpPr>
        <p:spPr>
          <a:xfrm>
            <a:off x="323528" y="6381328"/>
            <a:ext cx="6147493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CH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hlinkClick r:id="rId4"/>
              </a:rPr>
              <a:t>REI2 Projekt: https</a:t>
            </a:r>
            <a:r>
              <a:rPr lang="de-CH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hlinkClick r:id="rId4"/>
              </a:rPr>
              <a:t>://indico.psi.ch/categoryDisplay.py?categId=250</a:t>
            </a:r>
            <a:endParaRPr lang="de-CH" sz="1400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21" name="Picture 2" descr="N:\Fotos_Kamera\2018_AUG\IMG_715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1899" y="3769861"/>
            <a:ext cx="1799441" cy="2399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Inhaltsplatzhalter 1"/>
          <p:cNvSpPr txBox="1">
            <a:spLocks/>
          </p:cNvSpPr>
          <p:nvPr/>
        </p:nvSpPr>
        <p:spPr>
          <a:xfrm>
            <a:off x="918290" y="1007518"/>
            <a:ext cx="8130069" cy="214636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Bisherige Tuner-Variante mit Kontaktfedern hat zu viel mechanischen Abrieb                        (wird nicht weiterverfolgt „verworfen“!)</a:t>
            </a:r>
          </a:p>
          <a:p>
            <a:pPr lvl="1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Neues Tuner Design (ohne Kontaktfedern), Herstellung und Leistungstests in 2022 </a:t>
            </a:r>
            <a:endParaRPr lang="de-CH" sz="16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lvl="1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Erst wenn das neue Tuner Design erfolgreich </a:t>
            </a:r>
            <a:r>
              <a:rPr lang="de-DE" sz="1600" dirty="0">
                <a:solidFill>
                  <a:srgbClr val="000000"/>
                </a:solidFill>
                <a:cs typeface="Arial" panose="020B0604020202020204" pitchFamily="34" charset="0"/>
              </a:rPr>
              <a:t>im Testplatz (Resonator 4) getestet </a:t>
            </a:r>
            <a:r>
              <a:rPr 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wurde, </a:t>
            </a:r>
            <a:r>
              <a:rPr lang="de-DE" sz="1600" dirty="0">
                <a:solidFill>
                  <a:srgbClr val="000000"/>
                </a:solidFill>
                <a:cs typeface="Arial" panose="020B0604020202020204" pitchFamily="34" charset="0"/>
              </a:rPr>
              <a:t>erfolgt </a:t>
            </a:r>
            <a:r>
              <a:rPr 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der Einbau </a:t>
            </a:r>
            <a:r>
              <a:rPr lang="de-DE" sz="1600" dirty="0">
                <a:solidFill>
                  <a:srgbClr val="000000"/>
                </a:solidFill>
                <a:cs typeface="Arial" panose="020B0604020202020204" pitchFamily="34" charset="0"/>
              </a:rPr>
              <a:t>in Resonator </a:t>
            </a:r>
            <a:r>
              <a:rPr 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2, frühestens </a:t>
            </a:r>
            <a:r>
              <a:rPr lang="de-DE" sz="1600" dirty="0">
                <a:solidFill>
                  <a:srgbClr val="000000"/>
                </a:solidFill>
                <a:cs typeface="Arial" panose="020B0604020202020204" pitchFamily="34" charset="0"/>
              </a:rPr>
              <a:t>im </a:t>
            </a:r>
            <a:r>
              <a:rPr 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SD2023</a:t>
            </a:r>
            <a:endParaRPr lang="de-CH" sz="1600" i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lvl="1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de-CH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Einbau Resonator 4 verschoben auf SD2024 		              </a:t>
            </a:r>
          </a:p>
          <a:p>
            <a:pPr lvl="1">
              <a:spcBef>
                <a:spcPct val="0"/>
              </a:spcBef>
              <a:spcAft>
                <a:spcPts val="3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de-CH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Betrieb 2022 mit</a:t>
            </a:r>
            <a:r>
              <a:rPr lang="de-CH" sz="16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 maximal 2.0 mA</a:t>
            </a:r>
            <a:endParaRPr lang="de-CH" sz="1600" dirty="0" smtClean="0"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CH" b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0270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683568" y="1538418"/>
          <a:ext cx="7164000" cy="381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6000">
                  <a:extLst>
                    <a:ext uri="{9D8B030D-6E8A-4147-A177-3AD203B41FA5}">
                      <a16:colId xmlns:a16="http://schemas.microsoft.com/office/drawing/2014/main" val="22786818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66976497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27423454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23935555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493301848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91060047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75770291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8591292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11984172"/>
                    </a:ext>
                  </a:extLst>
                </a:gridCol>
              </a:tblGrid>
              <a:tr h="448503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2021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Q3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2021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Q4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Q1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Q2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Q3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2022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Q4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2023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Q1</a:t>
                      </a:r>
                      <a:endParaRPr lang="de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 smtClean="0"/>
                        <a:t>2023</a:t>
                      </a:r>
                      <a:br>
                        <a:rPr lang="de-CH" sz="1400" dirty="0" smtClean="0"/>
                      </a:br>
                      <a:r>
                        <a:rPr lang="de-CH" sz="1400" dirty="0" smtClean="0"/>
                        <a:t>Q2</a:t>
                      </a:r>
                      <a:endParaRPr lang="de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61819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Mechanischer Design</a:t>
                      </a:r>
                      <a:r>
                        <a:rPr lang="de-CH" sz="1400" baseline="0" dirty="0" smtClean="0"/>
                        <a:t> Tuner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982338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Herstellung Tuner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132718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Tests Tuner im Messplatz (Res.4)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75176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Aufbau</a:t>
                      </a:r>
                      <a:r>
                        <a:rPr lang="de-CH" sz="1400" baseline="0" dirty="0" smtClean="0"/>
                        <a:t> Verstärkeranlage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102392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 Verstärkeranlage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47868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 APS 1 bis 4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68732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</a:t>
                      </a:r>
                      <a:r>
                        <a:rPr lang="de-CH" sz="1400" baseline="0" dirty="0" smtClean="0"/>
                        <a:t> LLRF / Verstärkeranlage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EECCB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EEC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10604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Installation Tuner in Resonator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72071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IBN Resonator 2</a:t>
                      </a:r>
                      <a:endParaRPr lang="de-CH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223925"/>
                  </a:ext>
                </a:extLst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Zeitplan Projekt REI2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197102" y="5815760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35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3568" y="5439412"/>
            <a:ext cx="7164000" cy="31092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Betriebsjahr 2022: drei Resonatoren Betrieb, Strahlstrom limitiert auf 2mA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8015058" y="2776651"/>
            <a:ext cx="1080120" cy="16561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2024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Installation + IBN</a:t>
            </a:r>
            <a:br>
              <a:rPr lang="de-CH" sz="1200" dirty="0">
                <a:solidFill>
                  <a:srgbClr val="000000"/>
                </a:solidFill>
                <a:latin typeface="Calibri"/>
              </a:rPr>
            </a:br>
            <a:r>
              <a:rPr lang="de-CH" sz="1200" dirty="0">
                <a:solidFill>
                  <a:srgbClr val="000000"/>
                </a:solidFill>
                <a:latin typeface="Calibri"/>
              </a:rPr>
              <a:t>Resonator 4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/>
            </a:r>
            <a:br>
              <a:rPr lang="de-CH" sz="1200" dirty="0">
                <a:solidFill>
                  <a:srgbClr val="000000"/>
                </a:solidFill>
                <a:latin typeface="Calibri"/>
              </a:rPr>
            </a:br>
            <a:r>
              <a:rPr lang="de-CH" sz="1200" dirty="0">
                <a:solidFill>
                  <a:srgbClr val="000000"/>
                </a:solidFill>
                <a:latin typeface="Calibri"/>
              </a:rPr>
              <a:t>2025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Resonator 1 + 3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0000"/>
                </a:solidFill>
                <a:latin typeface="Calibri"/>
              </a:rPr>
              <a:t>Ersatz LLRF</a:t>
            </a:r>
            <a:br>
              <a:rPr lang="de-CH" sz="1200" dirty="0">
                <a:solidFill>
                  <a:srgbClr val="000000"/>
                </a:solidFill>
                <a:latin typeface="Calibri"/>
              </a:rPr>
            </a:br>
            <a:r>
              <a:rPr lang="de-CH" sz="1200" dirty="0">
                <a:solidFill>
                  <a:srgbClr val="000000"/>
                </a:solidFill>
                <a:latin typeface="Calibri"/>
              </a:rPr>
              <a:t>Ersatz Verstärker</a:t>
            </a:r>
          </a:p>
        </p:txBody>
      </p:sp>
    </p:spTree>
    <p:extLst>
      <p:ext uri="{BB962C8B-B14F-4D97-AF65-F5344CB8AC3E}">
        <p14:creationId xmlns:p14="http://schemas.microsoft.com/office/powerpoint/2010/main" val="26941255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leichschenkliges Dreieck 40"/>
          <p:cNvSpPr/>
          <p:nvPr/>
        </p:nvSpPr>
        <p:spPr bwMode="auto">
          <a:xfrm rot="10595658">
            <a:off x="763167" y="3544317"/>
            <a:ext cx="2669470" cy="2802413"/>
          </a:xfrm>
          <a:prstGeom prst="triangle">
            <a:avLst>
              <a:gd name="adj" fmla="val 0"/>
            </a:avLst>
          </a:prstGeom>
          <a:gradFill>
            <a:gsLst>
              <a:gs pos="0">
                <a:srgbClr val="686868">
                  <a:alpha val="45000"/>
                </a:srgbClr>
              </a:gs>
              <a:gs pos="100000">
                <a:schemeClr val="bg1">
                  <a:alpha val="74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3" name="Foliennummernplatzhalter 2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36</a:t>
            </a:fld>
            <a:endParaRPr lang="de-DE" dirty="0"/>
          </a:p>
        </p:txBody>
      </p:sp>
      <p:pic>
        <p:nvPicPr>
          <p:cNvPr id="45" name="Grafik 4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3" t="8682" r="28737" b="5832"/>
          <a:stretch/>
        </p:blipFill>
        <p:spPr>
          <a:xfrm>
            <a:off x="743985" y="1427541"/>
            <a:ext cx="2315847" cy="2171106"/>
          </a:xfrm>
          <a:prstGeom prst="rect">
            <a:avLst/>
          </a:prstGeom>
        </p:spPr>
      </p:pic>
      <p:pic>
        <p:nvPicPr>
          <p:cNvPr id="47" name="Grafik 4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"/>
          <a:stretch/>
        </p:blipFill>
        <p:spPr>
          <a:xfrm>
            <a:off x="1748234" y="3727069"/>
            <a:ext cx="7196486" cy="2862902"/>
          </a:xfrm>
          <a:prstGeom prst="rect">
            <a:avLst/>
          </a:prstGeom>
        </p:spPr>
      </p:pic>
      <p:sp>
        <p:nvSpPr>
          <p:cNvPr id="48" name="Rechteck 47"/>
          <p:cNvSpPr/>
          <p:nvPr/>
        </p:nvSpPr>
        <p:spPr bwMode="auto">
          <a:xfrm>
            <a:off x="3275040" y="5941561"/>
            <a:ext cx="607484" cy="610408"/>
          </a:xfrm>
          <a:prstGeom prst="rect">
            <a:avLst/>
          </a:prstGeom>
          <a:solidFill>
            <a:srgbClr val="C50006">
              <a:alpha val="5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4" name="Text Box 9"/>
          <p:cNvSpPr txBox="1">
            <a:spLocks noChangeArrowheads="1"/>
          </p:cNvSpPr>
          <p:nvPr/>
        </p:nvSpPr>
        <p:spPr bwMode="auto">
          <a:xfrm>
            <a:off x="760470" y="6160624"/>
            <a:ext cx="1762160" cy="30995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r>
              <a:rPr lang="de-CH" sz="1400" dirty="0"/>
              <a:t>Brandfluchthauben</a:t>
            </a:r>
          </a:p>
        </p:txBody>
      </p:sp>
      <p:sp>
        <p:nvSpPr>
          <p:cNvPr id="59" name="Gleichschenkliges Dreieck 58"/>
          <p:cNvSpPr/>
          <p:nvPr/>
        </p:nvSpPr>
        <p:spPr bwMode="auto">
          <a:xfrm rot="5400000">
            <a:off x="3022079" y="5674271"/>
            <a:ext cx="293460" cy="1266174"/>
          </a:xfrm>
          <a:prstGeom prst="triangle">
            <a:avLst>
              <a:gd name="adj" fmla="val 3546"/>
            </a:avLst>
          </a:prstGeom>
          <a:solidFill>
            <a:schemeClr val="accent2">
              <a:alpha val="3019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1" name="Ellipse 60"/>
          <p:cNvSpPr/>
          <p:nvPr/>
        </p:nvSpPr>
        <p:spPr bwMode="auto">
          <a:xfrm>
            <a:off x="3275040" y="5941561"/>
            <a:ext cx="72000" cy="72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2" name="Ellipse 61"/>
          <p:cNvSpPr/>
          <p:nvPr/>
        </p:nvSpPr>
        <p:spPr bwMode="auto">
          <a:xfrm>
            <a:off x="3836806" y="6165304"/>
            <a:ext cx="45719" cy="65014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3" name="Gleichschenkliges Dreieck 62"/>
          <p:cNvSpPr/>
          <p:nvPr/>
        </p:nvSpPr>
        <p:spPr bwMode="auto">
          <a:xfrm rot="4644024">
            <a:off x="2793840" y="5800249"/>
            <a:ext cx="287528" cy="843152"/>
          </a:xfrm>
          <a:prstGeom prst="triangle">
            <a:avLst>
              <a:gd name="adj" fmla="val 3546"/>
            </a:avLst>
          </a:prstGeom>
          <a:solidFill>
            <a:schemeClr val="accent2">
              <a:alpha val="30196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4" name="Text Box 18"/>
          <p:cNvSpPr txBox="1">
            <a:spLocks noChangeArrowheads="1"/>
          </p:cNvSpPr>
          <p:nvPr/>
        </p:nvSpPr>
        <p:spPr bwMode="auto">
          <a:xfrm>
            <a:off x="3347864" y="1440350"/>
            <a:ext cx="5724129" cy="4364914"/>
          </a:xfrm>
          <a:prstGeom prst="rect">
            <a:avLst/>
          </a:prstGeom>
          <a:ln>
            <a:solidFill>
              <a:schemeClr val="bg2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>
            <a:defPPr>
              <a:defRPr lang="de-CH"/>
            </a:defPPr>
            <a:lvl1pPr marL="171450" indent="-171450"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>
              <a:spcBef>
                <a:spcPts val="0"/>
              </a:spcBef>
            </a:pPr>
            <a:r>
              <a:rPr lang="de-CH" altLang="de-DE" dirty="0">
                <a:latin typeface="+mn-lt"/>
              </a:rPr>
              <a:t>Dachbalken oberhalb EEC-KRE2 abdecken am 3. Januar 2022 (KW1)</a:t>
            </a:r>
            <a:endParaRPr lang="de-CH" dirty="0">
              <a:latin typeface="+mn-lt"/>
            </a:endParaRPr>
          </a:p>
          <a:p>
            <a:pPr>
              <a:spcBef>
                <a:spcPts val="300"/>
              </a:spcBef>
            </a:pPr>
            <a:r>
              <a:rPr lang="de-CH" dirty="0">
                <a:latin typeface="+mn-lt"/>
              </a:rPr>
              <a:t>Ausbau EIC, EEC, KRE1, FM und KRE2 in KW 1</a:t>
            </a:r>
          </a:p>
          <a:p>
            <a:pPr>
              <a:spcBef>
                <a:spcPts val="300"/>
              </a:spcBef>
            </a:pPr>
            <a:r>
              <a:rPr lang="de-CH" dirty="0">
                <a:latin typeface="+mn-lt"/>
              </a:rPr>
              <a:t>RRL Schiene montieren und Sonde fahren ab KW1-KW6</a:t>
            </a:r>
          </a:p>
          <a:p>
            <a:pPr>
              <a:spcBef>
                <a:spcPts val="300"/>
              </a:spcBef>
            </a:pPr>
            <a:r>
              <a:rPr lang="de-CH" altLang="de-DE" dirty="0">
                <a:latin typeface="+mn-lt"/>
              </a:rPr>
              <a:t>Indium-Dichtung ZS2 einbauen oder Doppel-O-Ring (Plan-B)  KW7</a:t>
            </a:r>
          </a:p>
          <a:p>
            <a:pPr>
              <a:spcBef>
                <a:spcPts val="300"/>
              </a:spcBef>
            </a:pPr>
            <a:r>
              <a:rPr lang="de-CH" dirty="0">
                <a:latin typeface="+mn-lt"/>
              </a:rPr>
              <a:t>Stromanschlüsse Magnete abdecken (Gruppe Magnete) KW1-6</a:t>
            </a:r>
          </a:p>
          <a:p>
            <a:pPr>
              <a:spcBef>
                <a:spcPts val="300"/>
              </a:spcBef>
            </a:pPr>
            <a:r>
              <a:rPr lang="de-CH" altLang="de-DE" dirty="0">
                <a:solidFill>
                  <a:srgbClr val="FF0000"/>
                </a:solidFill>
                <a:latin typeface="+mn-lt"/>
              </a:rPr>
              <a:t>Umbau Interlocksystem und Messsystem (</a:t>
            </a:r>
            <a:r>
              <a:rPr lang="de-CH" altLang="de-DE" dirty="0" err="1">
                <a:solidFill>
                  <a:srgbClr val="FF0000"/>
                </a:solidFill>
                <a:latin typeface="+mn-lt"/>
              </a:rPr>
              <a:t>Camac</a:t>
            </a:r>
            <a:r>
              <a:rPr lang="de-CH" altLang="de-DE" dirty="0">
                <a:solidFill>
                  <a:srgbClr val="FF0000"/>
                </a:solidFill>
                <a:latin typeface="+mn-lt"/>
              </a:rPr>
              <a:t>-&gt;VME)KW51-10</a:t>
            </a:r>
          </a:p>
          <a:p>
            <a:pPr>
              <a:spcBef>
                <a:spcPts val="300"/>
              </a:spcBef>
            </a:pPr>
            <a:r>
              <a:rPr lang="de-CH" altLang="de-DE" dirty="0">
                <a:latin typeface="+mn-lt"/>
              </a:rPr>
              <a:t>Neue HF-</a:t>
            </a:r>
            <a:r>
              <a:rPr lang="de-CH" altLang="de-DE" dirty="0" err="1">
                <a:latin typeface="+mn-lt"/>
              </a:rPr>
              <a:t>Einkopplung</a:t>
            </a:r>
            <a:r>
              <a:rPr lang="de-CH" altLang="de-DE" dirty="0">
                <a:latin typeface="+mn-lt"/>
              </a:rPr>
              <a:t> CR5 einbauen und testen KW10-11</a:t>
            </a:r>
          </a:p>
          <a:p>
            <a:pPr>
              <a:spcBef>
                <a:spcPts val="300"/>
              </a:spcBef>
            </a:pPr>
            <a:r>
              <a:rPr lang="de-CH" altLang="de-DE" dirty="0">
                <a:latin typeface="+mn-lt"/>
              </a:rPr>
              <a:t>Reinigung Ring KW9 - 28.02.2022, Freitag 25.02.2022 Dach 1.Lage zu</a:t>
            </a:r>
          </a:p>
          <a:p>
            <a:pPr>
              <a:spcBef>
                <a:spcPts val="300"/>
              </a:spcBef>
            </a:pPr>
            <a:r>
              <a:rPr lang="de-CH" altLang="de-DE" b="1" dirty="0">
                <a:latin typeface="+mn-lt"/>
              </a:rPr>
              <a:t>Eventuell Kavität 5 mit </a:t>
            </a:r>
            <a:r>
              <a:rPr lang="de-CH" altLang="de-DE" b="1" dirty="0" err="1">
                <a:latin typeface="+mn-lt"/>
              </a:rPr>
              <a:t>Aquadag</a:t>
            </a:r>
            <a:r>
              <a:rPr lang="de-CH" altLang="de-DE" b="1" dirty="0">
                <a:latin typeface="+mn-lt"/>
              </a:rPr>
              <a:t> behandeln (Dachbalken &amp; KAV.5  BN5 / MNP15b/16b </a:t>
            </a:r>
            <a:r>
              <a:rPr lang="de-CH" altLang="de-DE" b="1" dirty="0" err="1">
                <a:latin typeface="+mn-lt"/>
              </a:rPr>
              <a:t>temp</a:t>
            </a:r>
            <a:r>
              <a:rPr lang="de-CH" altLang="de-DE" b="1" dirty="0">
                <a:latin typeface="+mn-lt"/>
              </a:rPr>
              <a:t>. entfernen) EEC, EIC, KRE1+2+FM (KW12+13)</a:t>
            </a:r>
          </a:p>
          <a:p>
            <a:pPr>
              <a:spcBef>
                <a:spcPts val="300"/>
              </a:spcBef>
            </a:pPr>
            <a:r>
              <a:rPr lang="de-CH" altLang="de-DE" b="1" dirty="0">
                <a:latin typeface="+mn-lt"/>
              </a:rPr>
              <a:t>Zweite HF-Tests KW14 (Beide Lagen zu</a:t>
            </a:r>
            <a:r>
              <a:rPr lang="de-CH" altLang="de-DE" b="1" dirty="0" smtClean="0">
                <a:latin typeface="+mn-lt"/>
              </a:rPr>
              <a:t>)</a:t>
            </a:r>
            <a:endParaRPr lang="de-CH" altLang="de-DE" b="1" dirty="0">
              <a:latin typeface="+mn-lt"/>
            </a:endParaRPr>
          </a:p>
          <a:p>
            <a:pPr marL="342900" indent="-342900"/>
            <a:r>
              <a:rPr lang="de-CH" altLang="de-DE" dirty="0">
                <a:latin typeface="+mn-lt"/>
              </a:rPr>
              <a:t>PSYS-Test Ring &amp; p-Kanal </a:t>
            </a:r>
            <a:r>
              <a:rPr lang="de-CH" altLang="de-DE" dirty="0">
                <a:solidFill>
                  <a:srgbClr val="000000"/>
                </a:solidFill>
                <a:latin typeface="+mn-lt"/>
              </a:rPr>
              <a:t>11</a:t>
            </a:r>
            <a:r>
              <a:rPr lang="de-CH" dirty="0">
                <a:solidFill>
                  <a:srgbClr val="000000"/>
                </a:solidFill>
                <a:latin typeface="+mn-lt"/>
              </a:rPr>
              <a:t>./12.04.2022</a:t>
            </a:r>
          </a:p>
          <a:p>
            <a:pPr marL="342900" indent="-342900">
              <a:spcBef>
                <a:spcPts val="300"/>
              </a:spcBef>
            </a:pPr>
            <a:r>
              <a:rPr lang="de-CH" altLang="de-DE" b="1" dirty="0">
                <a:latin typeface="+mn-lt"/>
              </a:rPr>
              <a:t>Teststrahl, </a:t>
            </a:r>
            <a:r>
              <a:rPr lang="de-CH" altLang="de-DE" b="1" dirty="0" smtClean="0">
                <a:latin typeface="+mn-lt"/>
              </a:rPr>
              <a:t>Garantiearbeiten, Strahlentwicklung </a:t>
            </a:r>
            <a:r>
              <a:rPr lang="de-CH" altLang="de-DE" b="1" dirty="0">
                <a:latin typeface="+mn-lt"/>
              </a:rPr>
              <a:t>BHE </a:t>
            </a:r>
            <a:r>
              <a:rPr lang="de-CH" altLang="de-DE" b="1" dirty="0" smtClean="0">
                <a:latin typeface="+mn-lt"/>
              </a:rPr>
              <a:t>(</a:t>
            </a:r>
            <a:r>
              <a:rPr lang="de-CH" altLang="de-DE" b="1" dirty="0">
                <a:latin typeface="+mn-lt"/>
              </a:rPr>
              <a:t>Beam </a:t>
            </a:r>
            <a:r>
              <a:rPr lang="de-CH" altLang="de-DE" b="1" dirty="0" err="1">
                <a:latin typeface="+mn-lt"/>
              </a:rPr>
              <a:t>Dump</a:t>
            </a:r>
            <a:r>
              <a:rPr lang="de-CH" altLang="de-DE" b="1" dirty="0">
                <a:latin typeface="+mn-lt"/>
              </a:rPr>
              <a:t>) </a:t>
            </a:r>
            <a:r>
              <a:rPr lang="de-CH" altLang="de-DE" b="1" dirty="0" smtClean="0">
                <a:latin typeface="+mn-lt"/>
              </a:rPr>
              <a:t/>
            </a:r>
            <a:br>
              <a:rPr lang="de-CH" altLang="de-DE" b="1" dirty="0" smtClean="0">
                <a:latin typeface="+mn-lt"/>
              </a:rPr>
            </a:br>
            <a:r>
              <a:rPr lang="de-CH" altLang="de-DE" b="1" dirty="0" smtClean="0">
                <a:latin typeface="+mn-lt"/>
              </a:rPr>
              <a:t>ab </a:t>
            </a:r>
            <a:r>
              <a:rPr lang="de-CH" altLang="de-DE" b="1" dirty="0">
                <a:latin typeface="+mn-lt"/>
              </a:rPr>
              <a:t>Dienstagabend 12.04.2022 bis Karfreitag</a:t>
            </a:r>
          </a:p>
          <a:p>
            <a:pPr marL="342900" indent="-342900">
              <a:spcBef>
                <a:spcPts val="300"/>
              </a:spcBef>
            </a:pPr>
            <a:r>
              <a:rPr lang="de-CH" altLang="de-DE" dirty="0" smtClean="0">
                <a:latin typeface="+mn-lt"/>
              </a:rPr>
              <a:t>PSYS-Test</a:t>
            </a:r>
            <a:r>
              <a:rPr lang="de-CH" altLang="de-DE" dirty="0">
                <a:latin typeface="+mn-lt"/>
              </a:rPr>
              <a:t>, SAS, LAS, Strahltest auf UCN &amp; SINQ 26.04. bzw. </a:t>
            </a:r>
            <a:r>
              <a:rPr lang="de-CH" altLang="de-DE" dirty="0" smtClean="0">
                <a:latin typeface="+mn-lt"/>
              </a:rPr>
              <a:t>27.04.2022</a:t>
            </a:r>
          </a:p>
          <a:p>
            <a:pPr marL="342900" indent="-342900">
              <a:spcBef>
                <a:spcPts val="300"/>
              </a:spcBef>
            </a:pPr>
            <a:r>
              <a:rPr lang="de-CH" altLang="de-DE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Strahlbetrieb@2mA </a:t>
            </a:r>
            <a:r>
              <a:rPr lang="de-CH" altLang="de-DE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ab 02.05.2022 00:00 geplant!</a:t>
            </a:r>
          </a:p>
          <a:p>
            <a:pPr marL="0" indent="0">
              <a:spcBef>
                <a:spcPts val="300"/>
              </a:spcBef>
              <a:buNone/>
            </a:pPr>
            <a:endParaRPr lang="de-CH" altLang="de-DE" b="1" dirty="0">
              <a:latin typeface="+mn-lt"/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827584" y="6618012"/>
            <a:ext cx="5256584" cy="2673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Richard Kan, Bunkerchef Ring (8132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Zyklotrontechnik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)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ADFF7B2-5304-6A49-8761-15B69534A67F}"/>
              </a:ext>
            </a:extLst>
          </p:cNvPr>
          <p:cNvGrpSpPr/>
          <p:nvPr/>
        </p:nvGrpSpPr>
        <p:grpSpPr>
          <a:xfrm>
            <a:off x="724928" y="1883211"/>
            <a:ext cx="2166105" cy="1555886"/>
            <a:chOff x="1122961" y="1883211"/>
            <a:chExt cx="2166105" cy="1555886"/>
          </a:xfrm>
        </p:grpSpPr>
        <p:sp>
          <p:nvSpPr>
            <p:cNvPr id="51" name="Rectangle 13"/>
            <p:cNvSpPr/>
            <p:nvPr/>
          </p:nvSpPr>
          <p:spPr>
            <a:xfrm>
              <a:off x="2162167" y="3100543"/>
              <a:ext cx="51328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CH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CR5</a:t>
              </a:r>
              <a:endParaRPr lang="de-CH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52" name="Rectangle 13"/>
            <p:cNvSpPr/>
            <p:nvPr/>
          </p:nvSpPr>
          <p:spPr>
            <a:xfrm>
              <a:off x="1122961" y="2711821"/>
              <a:ext cx="50206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CH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RRL</a:t>
              </a:r>
            </a:p>
          </p:txBody>
        </p:sp>
        <p:sp>
          <p:nvSpPr>
            <p:cNvPr id="66" name="Rectangle 13"/>
            <p:cNvSpPr/>
            <p:nvPr/>
          </p:nvSpPr>
          <p:spPr>
            <a:xfrm>
              <a:off x="1592772" y="2602239"/>
              <a:ext cx="44755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CH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EIC</a:t>
              </a:r>
              <a:endParaRPr lang="de-CH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67" name="Rectangle 13"/>
            <p:cNvSpPr/>
            <p:nvPr/>
          </p:nvSpPr>
          <p:spPr>
            <a:xfrm rot="16200000">
              <a:off x="2530140" y="2414578"/>
              <a:ext cx="117929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CH" b="1" dirty="0">
                  <a:latin typeface="+mn-lt"/>
                </a:rPr>
                <a:t>Dachbalken</a:t>
              </a:r>
              <a:endParaRPr lang="de-CH" dirty="0">
                <a:latin typeface="+mn-lt"/>
              </a:endParaRPr>
            </a:p>
          </p:txBody>
        </p:sp>
        <p:pic>
          <p:nvPicPr>
            <p:cNvPr id="68" name="Grafik 6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33" t="29971" r="56100" b="58688"/>
            <a:stretch/>
          </p:blipFill>
          <p:spPr>
            <a:xfrm>
              <a:off x="1979711" y="1988840"/>
              <a:ext cx="72009" cy="288033"/>
            </a:xfrm>
            <a:prstGeom prst="rect">
              <a:avLst/>
            </a:prstGeom>
          </p:spPr>
        </p:pic>
        <p:pic>
          <p:nvPicPr>
            <p:cNvPr id="69" name="Grafik 6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33" t="29971" r="56100" b="58688"/>
            <a:stretch/>
          </p:blipFill>
          <p:spPr>
            <a:xfrm>
              <a:off x="1907703" y="1988840"/>
              <a:ext cx="72009" cy="288033"/>
            </a:xfrm>
            <a:prstGeom prst="rect">
              <a:avLst/>
            </a:prstGeom>
          </p:spPr>
        </p:pic>
        <p:pic>
          <p:nvPicPr>
            <p:cNvPr id="73" name="Grafik 7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33" t="29971" r="56100" b="58688"/>
            <a:stretch/>
          </p:blipFill>
          <p:spPr>
            <a:xfrm>
              <a:off x="1835695" y="1988840"/>
              <a:ext cx="72009" cy="288033"/>
            </a:xfrm>
            <a:prstGeom prst="rect">
              <a:avLst/>
            </a:prstGeom>
          </p:spPr>
        </p:pic>
        <p:pic>
          <p:nvPicPr>
            <p:cNvPr id="76" name="Grafik 7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33" t="29971" r="56100" b="58688"/>
            <a:stretch/>
          </p:blipFill>
          <p:spPr>
            <a:xfrm>
              <a:off x="1763687" y="1988840"/>
              <a:ext cx="72009" cy="288033"/>
            </a:xfrm>
            <a:prstGeom prst="rect">
              <a:avLst/>
            </a:prstGeom>
          </p:spPr>
        </p:pic>
        <p:pic>
          <p:nvPicPr>
            <p:cNvPr id="77" name="Grafik 7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33" t="29971" r="56100" b="58688"/>
            <a:stretch/>
          </p:blipFill>
          <p:spPr>
            <a:xfrm>
              <a:off x="1691679" y="1988840"/>
              <a:ext cx="72009" cy="288033"/>
            </a:xfrm>
            <a:prstGeom prst="rect">
              <a:avLst/>
            </a:prstGeom>
          </p:spPr>
        </p:pic>
        <p:sp>
          <p:nvSpPr>
            <p:cNvPr id="78" name="Freihandform 77"/>
            <p:cNvSpPr/>
            <p:nvPr/>
          </p:nvSpPr>
          <p:spPr bwMode="auto">
            <a:xfrm>
              <a:off x="1972383" y="2040397"/>
              <a:ext cx="370295" cy="362737"/>
            </a:xfrm>
            <a:custGeom>
              <a:avLst/>
              <a:gdLst>
                <a:gd name="connsiteX0" fmla="*/ 0 w 370295"/>
                <a:gd name="connsiteY0" fmla="*/ 0 h 362737"/>
                <a:gd name="connsiteX1" fmla="*/ 128470 w 370295"/>
                <a:gd name="connsiteY1" fmla="*/ 362737 h 362737"/>
                <a:gd name="connsiteX2" fmla="*/ 196483 w 370295"/>
                <a:gd name="connsiteY2" fmla="*/ 355180 h 362737"/>
                <a:gd name="connsiteX3" fmla="*/ 151141 w 370295"/>
                <a:gd name="connsiteY3" fmla="*/ 120912 h 362737"/>
                <a:gd name="connsiteX4" fmla="*/ 370295 w 370295"/>
                <a:gd name="connsiteY4" fmla="*/ 158697 h 362737"/>
                <a:gd name="connsiteX5" fmla="*/ 256939 w 370295"/>
                <a:gd name="connsiteY5" fmla="*/ 0 h 362737"/>
                <a:gd name="connsiteX6" fmla="*/ 0 w 370295"/>
                <a:gd name="connsiteY6" fmla="*/ 0 h 362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0295" h="362737">
                  <a:moveTo>
                    <a:pt x="0" y="0"/>
                  </a:moveTo>
                  <a:lnTo>
                    <a:pt x="128470" y="362737"/>
                  </a:lnTo>
                  <a:lnTo>
                    <a:pt x="196483" y="355180"/>
                  </a:lnTo>
                  <a:lnTo>
                    <a:pt x="151141" y="120912"/>
                  </a:lnTo>
                  <a:lnTo>
                    <a:pt x="370295" y="158697"/>
                  </a:lnTo>
                  <a:lnTo>
                    <a:pt x="25693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0" name="Rectangle 13"/>
            <p:cNvSpPr/>
            <p:nvPr/>
          </p:nvSpPr>
          <p:spPr>
            <a:xfrm>
              <a:off x="1154831" y="2963735"/>
              <a:ext cx="61747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CH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ZS 2</a:t>
              </a:r>
              <a:endParaRPr lang="de-CH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Rectangle 13"/>
            <p:cNvSpPr/>
            <p:nvPr/>
          </p:nvSpPr>
          <p:spPr>
            <a:xfrm>
              <a:off x="1831547" y="1883211"/>
              <a:ext cx="7920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CH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Komm.</a:t>
              </a:r>
              <a:endParaRPr lang="de-CH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8" name="Rectangle 13"/>
            <p:cNvSpPr/>
            <p:nvPr/>
          </p:nvSpPr>
          <p:spPr>
            <a:xfrm>
              <a:off x="2166139" y="2060735"/>
              <a:ext cx="103265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CH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KRE2/FM.</a:t>
              </a:r>
              <a:endParaRPr lang="de-CH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29" name="Rectangle 13"/>
            <p:cNvSpPr/>
            <p:nvPr/>
          </p:nvSpPr>
          <p:spPr>
            <a:xfrm>
              <a:off x="2434183" y="2414021"/>
              <a:ext cx="70403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CH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KRE1/</a:t>
              </a:r>
            </a:p>
            <a:p>
              <a:pPr>
                <a:spcBef>
                  <a:spcPts val="0"/>
                </a:spcBef>
              </a:pPr>
              <a:r>
                <a:rPr lang="de-CH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EEC.</a:t>
              </a:r>
              <a:endParaRPr lang="de-CH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sp>
        <p:nvSpPr>
          <p:cNvPr id="31" name="Titel 1"/>
          <p:cNvSpPr>
            <a:spLocks noGrp="1"/>
          </p:cNvSpPr>
          <p:nvPr>
            <p:ph type="title"/>
          </p:nvPr>
        </p:nvSpPr>
        <p:spPr>
          <a:xfrm>
            <a:off x="2082532" y="291600"/>
            <a:ext cx="6708025" cy="761136"/>
          </a:xfrm>
        </p:spPr>
        <p:txBody>
          <a:bodyPr/>
          <a:lstStyle/>
          <a:p>
            <a:r>
              <a:rPr lang="de-CH" dirty="0" err="1" smtClean="0"/>
              <a:t>Shutdown</a:t>
            </a:r>
            <a:r>
              <a:rPr lang="de-CH" dirty="0" smtClean="0"/>
              <a:t> 2022</a:t>
            </a:r>
            <a:br>
              <a:rPr lang="de-CH" dirty="0" smtClean="0"/>
            </a:br>
            <a:r>
              <a:rPr lang="de-CH" sz="2000" dirty="0" smtClean="0"/>
              <a:t>Ring</a:t>
            </a:r>
            <a:r>
              <a:rPr lang="de-CH" sz="2000" dirty="0"/>
              <a:t/>
            </a:r>
            <a:br>
              <a:rPr lang="de-CH" sz="2000" dirty="0"/>
            </a:br>
            <a:endParaRPr lang="de-CH" sz="2000" dirty="0"/>
          </a:p>
        </p:txBody>
      </p:sp>
      <p:sp>
        <p:nvSpPr>
          <p:cNvPr id="32" name="Textfeld 31"/>
          <p:cNvSpPr txBox="1"/>
          <p:nvPr/>
        </p:nvSpPr>
        <p:spPr>
          <a:xfrm>
            <a:off x="863818" y="1124744"/>
            <a:ext cx="6228462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latin typeface="+mn-lt"/>
              </a:rPr>
              <a:t>Bunkerchef: </a:t>
            </a:r>
            <a:r>
              <a:rPr lang="de-CH" dirty="0" smtClean="0">
                <a:latin typeface="+mn-lt"/>
              </a:rPr>
              <a:t>Richard Kan / </a:t>
            </a:r>
            <a:r>
              <a:rPr lang="de-CH" dirty="0" err="1">
                <a:latin typeface="+mn-lt"/>
              </a:rPr>
              <a:t>Stv</a:t>
            </a:r>
            <a:r>
              <a:rPr lang="de-CH" dirty="0">
                <a:latin typeface="+mn-lt"/>
              </a:rPr>
              <a:t>. </a:t>
            </a:r>
            <a:r>
              <a:rPr lang="de-CH" dirty="0" err="1">
                <a:latin typeface="+mn-lt"/>
              </a:rPr>
              <a:t>Zyklotrontechnik</a:t>
            </a:r>
            <a:endParaRPr lang="en-US" dirty="0" err="1" smtClean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125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7480"/>
          <a:stretch/>
        </p:blipFill>
        <p:spPr>
          <a:xfrm>
            <a:off x="6012160" y="1526434"/>
            <a:ext cx="3136292" cy="5070918"/>
          </a:xfrm>
          <a:prstGeom prst="rect">
            <a:avLst/>
          </a:prstGeom>
        </p:spPr>
      </p:pic>
      <p:sp>
        <p:nvSpPr>
          <p:cNvPr id="17" name="Inhaltsplatzhalter 1"/>
          <p:cNvSpPr txBox="1">
            <a:spLocks/>
          </p:cNvSpPr>
          <p:nvPr/>
        </p:nvSpPr>
        <p:spPr>
          <a:xfrm>
            <a:off x="827584" y="1340768"/>
            <a:ext cx="4513584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600" dirty="0" err="1" smtClean="0">
                <a:solidFill>
                  <a:srgbClr val="003B6E"/>
                </a:solidFill>
              </a:rPr>
              <a:t>Probleme</a:t>
            </a:r>
            <a:r>
              <a:rPr lang="en-US" sz="1600" dirty="0" smtClean="0">
                <a:solidFill>
                  <a:srgbClr val="003B6E"/>
                </a:solidFill>
              </a:rPr>
              <a:t> </a:t>
            </a:r>
            <a:r>
              <a:rPr lang="en-US" sz="1600" dirty="0" err="1" smtClean="0">
                <a:solidFill>
                  <a:srgbClr val="003B6E"/>
                </a:solidFill>
              </a:rPr>
              <a:t>mit</a:t>
            </a:r>
            <a:r>
              <a:rPr lang="en-US" sz="1600" dirty="0" smtClean="0">
                <a:solidFill>
                  <a:srgbClr val="003B6E"/>
                </a:solidFill>
              </a:rPr>
              <a:t> der </a:t>
            </a:r>
            <a:r>
              <a:rPr lang="en-US" sz="1600" dirty="0" err="1" smtClean="0">
                <a:solidFill>
                  <a:srgbClr val="003B6E"/>
                </a:solidFill>
              </a:rPr>
              <a:t>Führungsschiene</a:t>
            </a:r>
            <a:r>
              <a:rPr lang="en-US" sz="1600" dirty="0" smtClean="0">
                <a:solidFill>
                  <a:srgbClr val="003B6E"/>
                </a:solidFill>
              </a:rPr>
              <a:t> </a:t>
            </a:r>
            <a:r>
              <a:rPr lang="en-US" sz="1600" dirty="0" err="1" smtClean="0">
                <a:solidFill>
                  <a:srgbClr val="003B6E"/>
                </a:solidFill>
              </a:rPr>
              <a:t>behoben</a:t>
            </a:r>
            <a:endParaRPr lang="en-US" sz="1600" dirty="0">
              <a:solidFill>
                <a:srgbClr val="003B6E"/>
              </a:solidFill>
            </a:endParaRPr>
          </a:p>
          <a:p>
            <a:r>
              <a:rPr lang="en-GB" sz="1600" dirty="0" smtClean="0">
                <a:solidFill>
                  <a:srgbClr val="003B6E"/>
                </a:solidFill>
              </a:rPr>
              <a:t>Tests </a:t>
            </a:r>
            <a:r>
              <a:rPr lang="en-GB" sz="1600" dirty="0" err="1" smtClean="0">
                <a:solidFill>
                  <a:srgbClr val="003B6E"/>
                </a:solidFill>
              </a:rPr>
              <a:t>mit</a:t>
            </a:r>
            <a:r>
              <a:rPr lang="en-GB" sz="1600" dirty="0" smtClean="0">
                <a:solidFill>
                  <a:srgbClr val="003B6E"/>
                </a:solidFill>
              </a:rPr>
              <a:t> HF und </a:t>
            </a:r>
            <a:r>
              <a:rPr lang="en-GB" sz="1600" dirty="0" err="1" smtClean="0">
                <a:solidFill>
                  <a:srgbClr val="003B6E"/>
                </a:solidFill>
              </a:rPr>
              <a:t>Strahl</a:t>
            </a:r>
            <a:r>
              <a:rPr lang="en-GB" sz="1600" dirty="0" smtClean="0">
                <a:solidFill>
                  <a:srgbClr val="003B6E"/>
                </a:solidFill>
              </a:rPr>
              <a:t> </a:t>
            </a:r>
            <a:r>
              <a:rPr lang="en-GB" sz="1600" dirty="0" err="1" smtClean="0">
                <a:solidFill>
                  <a:srgbClr val="003B6E"/>
                </a:solidFill>
              </a:rPr>
              <a:t>im</a:t>
            </a:r>
            <a:r>
              <a:rPr lang="en-GB" sz="1600" dirty="0" smtClean="0">
                <a:solidFill>
                  <a:srgbClr val="003B6E"/>
                </a:solidFill>
              </a:rPr>
              <a:t> SD2022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Inhaltsplatzhalter 1"/>
          <p:cNvSpPr txBox="1">
            <a:spLocks/>
          </p:cNvSpPr>
          <p:nvPr/>
        </p:nvSpPr>
        <p:spPr>
          <a:xfrm>
            <a:off x="5364088" y="908720"/>
            <a:ext cx="3888432" cy="5720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sz="1600" dirty="0" err="1" smtClean="0"/>
              <a:t>Lösung</a:t>
            </a:r>
            <a:r>
              <a:rPr lang="en-GB" sz="1600" dirty="0" smtClean="0"/>
              <a:t> </a:t>
            </a:r>
            <a:r>
              <a:rPr lang="en-GB" sz="1600" dirty="0" err="1" smtClean="0"/>
              <a:t>mechanischer</a:t>
            </a:r>
            <a:r>
              <a:rPr lang="en-GB" sz="1600" dirty="0" smtClean="0"/>
              <a:t>/</a:t>
            </a:r>
            <a:r>
              <a:rPr lang="en-GB" sz="1600" dirty="0" err="1" smtClean="0"/>
              <a:t>elektrischer</a:t>
            </a:r>
            <a:r>
              <a:rPr lang="en-GB" sz="1600" dirty="0" smtClean="0"/>
              <a:t> </a:t>
            </a:r>
            <a:r>
              <a:rPr lang="en-GB" sz="1600" dirty="0" err="1" smtClean="0"/>
              <a:t>Probleme</a:t>
            </a:r>
            <a:endParaRPr lang="en-GB" sz="1600" dirty="0"/>
          </a:p>
          <a:p>
            <a:pPr marL="0" indent="0">
              <a:buNone/>
            </a:pPr>
            <a:r>
              <a:rPr lang="en-GB" sz="1600" dirty="0" err="1" smtClean="0"/>
              <a:t>Verbesserte</a:t>
            </a:r>
            <a:r>
              <a:rPr lang="en-GB" sz="1600" dirty="0" smtClean="0"/>
              <a:t> </a:t>
            </a:r>
            <a:r>
              <a:rPr lang="en-GB" sz="1600" dirty="0" err="1" smtClean="0"/>
              <a:t>Messsmöglichkeiten</a:t>
            </a:r>
            <a:endParaRPr lang="en-GB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4864"/>
            <a:ext cx="4114058" cy="27427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45"/>
          <a:stretch/>
        </p:blipFill>
        <p:spPr>
          <a:xfrm>
            <a:off x="0" y="5095145"/>
            <a:ext cx="3137149" cy="1766316"/>
          </a:xfrm>
          <a:prstGeom prst="rect">
            <a:avLst/>
          </a:prstGeom>
        </p:spPr>
      </p:pic>
      <p:sp>
        <p:nvSpPr>
          <p:cNvPr id="19" name="Inhaltsplatzhalter 1"/>
          <p:cNvSpPr txBox="1">
            <a:spLocks/>
          </p:cNvSpPr>
          <p:nvPr/>
        </p:nvSpPr>
        <p:spPr>
          <a:xfrm>
            <a:off x="5844260" y="6636847"/>
            <a:ext cx="3299740" cy="2211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</a:rPr>
              <a:t>accelconf.web.cern.ch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</a:rPr>
              <a:t>ibic2020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/papers/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</a:rPr>
              <a:t>wepp33.pdf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469" y="4725144"/>
            <a:ext cx="2766659" cy="2132855"/>
          </a:xfrm>
          <a:prstGeom prst="rect">
            <a:avLst/>
          </a:prstGeom>
        </p:spPr>
      </p:pic>
      <p:sp>
        <p:nvSpPr>
          <p:cNvPr id="12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/>
              <a:t>Ersatz der </a:t>
            </a:r>
            <a:r>
              <a:rPr lang="de-CH" dirty="0" smtClean="0"/>
              <a:t>langen Radialsonde RRL</a:t>
            </a:r>
            <a:br>
              <a:rPr lang="de-CH" dirty="0" smtClean="0"/>
            </a:br>
            <a:r>
              <a:rPr lang="de-CH" sz="2000" dirty="0" smtClean="0"/>
              <a:t>2</a:t>
            </a:r>
            <a:r>
              <a:rPr lang="de-CH" sz="2000" dirty="0"/>
              <a:t>. Versuch</a:t>
            </a:r>
          </a:p>
        </p:txBody>
      </p:sp>
    </p:spTree>
    <p:extLst>
      <p:ext uri="{BB962C8B-B14F-4D97-AF65-F5344CB8AC3E}">
        <p14:creationId xmlns:p14="http://schemas.microsoft.com/office/powerpoint/2010/main" val="1644640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887288" cy="508500"/>
          </a:xfrm>
        </p:spPr>
        <p:txBody>
          <a:bodyPr/>
          <a:lstStyle/>
          <a:p>
            <a:r>
              <a:rPr lang="de-CH" dirty="0">
                <a:latin typeface="+mn-lt"/>
              </a:rPr>
              <a:t>Weitere Versuche mit Indium-Dichtung am ZS2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38</a:t>
            </a:fld>
            <a:endParaRPr lang="de-DE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7"/>
            <a:ext cx="2699872" cy="3599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8" r="17059" b="15192"/>
          <a:stretch/>
        </p:blipFill>
        <p:spPr bwMode="auto">
          <a:xfrm>
            <a:off x="3707904" y="1412777"/>
            <a:ext cx="1655513" cy="3599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C:\Users\kan\Desktop\2017_Indiumdichtung\IMG_646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" r="9676" b="29785"/>
          <a:stretch/>
        </p:blipFill>
        <p:spPr bwMode="auto">
          <a:xfrm rot="5400000">
            <a:off x="4695303" y="2155205"/>
            <a:ext cx="3599829" cy="211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804724" y="5445224"/>
            <a:ext cx="6653915" cy="60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+mn-lt"/>
              </a:rPr>
              <a:t>Eine weitere Iteration der Indium-Dichtungsträger soll montiert werden, sonst wieder mal eine O-Ring gedichtete Dichtungsträger.</a:t>
            </a:r>
          </a:p>
        </p:txBody>
      </p:sp>
    </p:spTree>
    <p:extLst>
      <p:ext uri="{BB962C8B-B14F-4D97-AF65-F5344CB8AC3E}">
        <p14:creationId xmlns:p14="http://schemas.microsoft.com/office/powerpoint/2010/main" val="3002370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2987824" y="3861049"/>
            <a:ext cx="5328592" cy="2476805"/>
          </a:xfrm>
        </p:spPr>
        <p:txBody>
          <a:bodyPr/>
          <a:lstStyle/>
          <a:p>
            <a:pPr algn="just"/>
            <a:r>
              <a:rPr lang="de-CH" dirty="0" smtClean="0"/>
              <a:t>Enden des Dichtungsträgers überarbeitet</a:t>
            </a:r>
          </a:p>
          <a:p>
            <a:pPr algn="just"/>
            <a:r>
              <a:rPr lang="de-CH" dirty="0" smtClean="0"/>
              <a:t>Gegenüberliegende Flansche stehen nicht an</a:t>
            </a:r>
          </a:p>
          <a:p>
            <a:pPr algn="just"/>
            <a:r>
              <a:rPr lang="de-CH" dirty="0" err="1" smtClean="0"/>
              <a:t>Leckrate</a:t>
            </a:r>
            <a:r>
              <a:rPr lang="de-CH" dirty="0" smtClean="0"/>
              <a:t> &lt;</a:t>
            </a:r>
            <a:r>
              <a:rPr lang="en-US" dirty="0" smtClean="0">
                <a:solidFill>
                  <a:srgbClr val="000000"/>
                </a:solidFill>
              </a:rPr>
              <a:t>10</a:t>
            </a:r>
            <a:r>
              <a:rPr lang="en-US" baseline="30000" dirty="0" smtClean="0">
                <a:solidFill>
                  <a:srgbClr val="000000"/>
                </a:solidFill>
              </a:rPr>
              <a:t>-7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mbar</a:t>
            </a:r>
            <a:r>
              <a:rPr lang="en-US" sz="3600" baseline="10000" dirty="0" err="1" smtClean="0">
                <a:solidFill>
                  <a:srgbClr val="000000"/>
                </a:solidFill>
              </a:rPr>
              <a:t>.</a:t>
            </a:r>
            <a:r>
              <a:rPr lang="en-US" dirty="0" err="1" smtClean="0">
                <a:solidFill>
                  <a:srgbClr val="000000"/>
                </a:solidFill>
              </a:rPr>
              <a:t>l</a:t>
            </a:r>
            <a:r>
              <a:rPr lang="en-US" dirty="0" smtClean="0">
                <a:solidFill>
                  <a:srgbClr val="000000"/>
                </a:solidFill>
              </a:rPr>
              <a:t>/s</a:t>
            </a:r>
          </a:p>
          <a:p>
            <a:pPr algn="just"/>
            <a:r>
              <a:rPr lang="en-US" dirty="0" err="1" smtClean="0">
                <a:solidFill>
                  <a:srgbClr val="000000"/>
                </a:solidFill>
              </a:rPr>
              <a:t>Über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Nacht</a:t>
            </a:r>
            <a:r>
              <a:rPr lang="en-US" dirty="0" smtClean="0">
                <a:solidFill>
                  <a:srgbClr val="000000"/>
                </a:solidFill>
              </a:rPr>
              <a:t> 6</a:t>
            </a:r>
            <a:r>
              <a:rPr lang="en-US" sz="3600" baseline="10000" dirty="0" smtClean="0">
                <a:solidFill>
                  <a:srgbClr val="000000"/>
                </a:solidFill>
              </a:rPr>
              <a:t>.</a:t>
            </a:r>
            <a:r>
              <a:rPr lang="en-US" dirty="0" smtClean="0">
                <a:solidFill>
                  <a:srgbClr val="000000"/>
                </a:solidFill>
              </a:rPr>
              <a:t>10</a:t>
            </a:r>
            <a:r>
              <a:rPr lang="en-US" baseline="30000" dirty="0" smtClean="0">
                <a:solidFill>
                  <a:srgbClr val="000000"/>
                </a:solidFill>
              </a:rPr>
              <a:t>-8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mbar</a:t>
            </a:r>
            <a:r>
              <a:rPr lang="en-US" sz="3600" baseline="10000" dirty="0" err="1">
                <a:solidFill>
                  <a:srgbClr val="000000"/>
                </a:solidFill>
              </a:rPr>
              <a:t>.</a:t>
            </a:r>
            <a:r>
              <a:rPr lang="en-US" dirty="0" err="1">
                <a:solidFill>
                  <a:srgbClr val="000000"/>
                </a:solidFill>
              </a:rPr>
              <a:t>l</a:t>
            </a:r>
            <a:r>
              <a:rPr lang="en-US" dirty="0">
                <a:solidFill>
                  <a:srgbClr val="000000"/>
                </a:solidFill>
              </a:rPr>
              <a:t>/s</a:t>
            </a:r>
          </a:p>
          <a:p>
            <a:pPr algn="just"/>
            <a:r>
              <a:rPr lang="de-CH" dirty="0" smtClean="0"/>
              <a:t>Indium braucht Zeit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39</a:t>
            </a:fld>
            <a:endParaRPr lang="de-DE" dirty="0"/>
          </a:p>
        </p:txBody>
      </p:sp>
      <p:pic>
        <p:nvPicPr>
          <p:cNvPr id="1025" name="2742FA48-41D7-4104-9F88-306BFF006B9B" descr="cid:2742FA48-41D7-4104-9F88-306BFF006B9B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392262"/>
            <a:ext cx="3051885" cy="228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 rot="16200000">
            <a:off x="5724128" y="2951795"/>
            <a:ext cx="9144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pic>
        <p:nvPicPr>
          <p:cNvPr id="1027" name="C8754EC5-7097-4BBE-ACD8-B1C6CDF669C3" descr="cid:C8754EC5-7097-4BBE-ACD8-B1C6CDF669C3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48625" y="1673586"/>
            <a:ext cx="2327250" cy="174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pic>
        <p:nvPicPr>
          <p:cNvPr id="1029" name="0AF3DAFE-0F9A-4032-A8F6-90DD4A56F7B0" descr="cid:0AF3DAFE-0F9A-4032-A8F6-90DD4A56F7B0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6376" y="4182257"/>
            <a:ext cx="2569660" cy="192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pic>
        <p:nvPicPr>
          <p:cNvPr id="1031" name="795B9EA4-6AF8-4517-9C1E-E1464051BC33" descr="cid:795B9EA4-6AF8-4517-9C1E-E1464051BC33"/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55458" y="1680774"/>
            <a:ext cx="2308083" cy="173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 smtClean="0"/>
              <a:t>Hybrid </a:t>
            </a:r>
            <a:r>
              <a:rPr lang="de-CH" dirty="0"/>
              <a:t>Indium-O-Ring Dichtungsträger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6407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Technische Ursachen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1403648" y="4149080"/>
            <a:ext cx="2592908" cy="28803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Cockcroft-Walton Platform</a:t>
            </a:r>
          </a:p>
        </p:txBody>
      </p:sp>
      <p:pic>
        <p:nvPicPr>
          <p:cNvPr id="7" name="Grafik 6" descr="EWF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5971540" cy="2565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Inhaltsplatzhalter 3"/>
          <p:cNvSpPr txBox="1">
            <a:spLocks/>
          </p:cNvSpPr>
          <p:nvPr/>
        </p:nvSpPr>
        <p:spPr>
          <a:xfrm>
            <a:off x="4677434" y="3338852"/>
            <a:ext cx="2592908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Beschleunigungsrohr</a:t>
            </a:r>
            <a:endParaRPr lang="en-US" dirty="0" smtClean="0"/>
          </a:p>
        </p:txBody>
      </p:sp>
      <p:sp>
        <p:nvSpPr>
          <p:cNvPr id="10" name="Inhaltsplatzhalter 3"/>
          <p:cNvSpPr txBox="1">
            <a:spLocks/>
          </p:cNvSpPr>
          <p:nvPr/>
        </p:nvSpPr>
        <p:spPr>
          <a:xfrm>
            <a:off x="1098352" y="4725144"/>
            <a:ext cx="6840760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 err="1" smtClean="0"/>
              <a:t>Elektronenfalle</a:t>
            </a:r>
            <a:r>
              <a:rPr lang="en-US" dirty="0" smtClean="0"/>
              <a:t> </a:t>
            </a:r>
            <a:r>
              <a:rPr lang="en-US" dirty="0" err="1" smtClean="0"/>
              <a:t>verhindert</a:t>
            </a:r>
            <a:r>
              <a:rPr lang="en-US" dirty="0" smtClean="0"/>
              <a:t> </a:t>
            </a:r>
            <a:r>
              <a:rPr lang="en-US" dirty="0" err="1" smtClean="0"/>
              <a:t>Beschleunigung</a:t>
            </a:r>
            <a:r>
              <a:rPr lang="en-US" dirty="0" smtClean="0"/>
              <a:t> von </a:t>
            </a:r>
            <a:r>
              <a:rPr lang="en-US" dirty="0" err="1" smtClean="0"/>
              <a:t>Sekundärelektronen</a:t>
            </a:r>
            <a:r>
              <a:rPr lang="en-US" dirty="0" smtClean="0"/>
              <a:t> in </a:t>
            </a:r>
            <a:r>
              <a:rPr lang="en-US" dirty="0" err="1" smtClean="0"/>
              <a:t>Richtung</a:t>
            </a:r>
            <a:r>
              <a:rPr lang="en-US" dirty="0" smtClean="0"/>
              <a:t> CW-Platform</a:t>
            </a:r>
          </a:p>
          <a:p>
            <a:r>
              <a:rPr lang="en-US" dirty="0" err="1" smtClean="0"/>
              <a:t>Diese</a:t>
            </a:r>
            <a:r>
              <a:rPr lang="en-US" dirty="0" smtClean="0"/>
              <a:t> </a:t>
            </a:r>
            <a:r>
              <a:rPr lang="en-US" dirty="0" err="1" smtClean="0"/>
              <a:t>Elektronen</a:t>
            </a:r>
            <a:r>
              <a:rPr lang="en-US" dirty="0" smtClean="0"/>
              <a:t> </a:t>
            </a:r>
            <a:r>
              <a:rPr lang="en-US" dirty="0" err="1" smtClean="0"/>
              <a:t>würden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bis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810 kV </a:t>
            </a:r>
            <a:r>
              <a:rPr lang="en-US" dirty="0" err="1" smtClean="0"/>
              <a:t>beschleunigt</a:t>
            </a:r>
            <a:r>
              <a:rPr lang="en-US" dirty="0" smtClean="0"/>
              <a:t> </a:t>
            </a:r>
          </a:p>
          <a:p>
            <a:r>
              <a:rPr lang="en-US" dirty="0" smtClean="0"/>
              <a:t>Bremsstrahlung </a:t>
            </a:r>
            <a:r>
              <a:rPr lang="en-US" dirty="0" err="1" smtClean="0"/>
              <a:t>beim</a:t>
            </a:r>
            <a:r>
              <a:rPr lang="en-US" dirty="0" smtClean="0"/>
              <a:t> </a:t>
            </a:r>
            <a:r>
              <a:rPr lang="en-US" dirty="0" err="1" smtClean="0"/>
              <a:t>Auftreffen</a:t>
            </a:r>
            <a:r>
              <a:rPr lang="en-US" dirty="0" smtClean="0"/>
              <a:t> der </a:t>
            </a:r>
            <a:r>
              <a:rPr lang="en-US" dirty="0" err="1" smtClean="0"/>
              <a:t>Elektronen</a:t>
            </a:r>
            <a:r>
              <a:rPr lang="en-US" dirty="0" smtClean="0"/>
              <a:t> auf Material</a:t>
            </a:r>
          </a:p>
          <a:p>
            <a:r>
              <a:rPr lang="en-US" b="1" dirty="0" err="1" smtClean="0"/>
              <a:t>Offensichtlich</a:t>
            </a:r>
            <a:r>
              <a:rPr lang="en-US" b="1" dirty="0" smtClean="0"/>
              <a:t> war </a:t>
            </a:r>
            <a:r>
              <a:rPr lang="en-US" b="1" dirty="0" err="1" smtClean="0"/>
              <a:t>diese</a:t>
            </a:r>
            <a:r>
              <a:rPr lang="en-US" b="1" dirty="0" smtClean="0"/>
              <a:t> </a:t>
            </a:r>
            <a:r>
              <a:rPr lang="en-US" b="1" dirty="0" err="1" smtClean="0"/>
              <a:t>Elektronenfalle</a:t>
            </a:r>
            <a:r>
              <a:rPr lang="en-US" b="1" dirty="0" smtClean="0"/>
              <a:t> </a:t>
            </a:r>
            <a:r>
              <a:rPr lang="en-US" b="1" dirty="0" err="1" smtClean="0"/>
              <a:t>nicht</a:t>
            </a:r>
            <a:r>
              <a:rPr lang="en-US" b="1" dirty="0" smtClean="0"/>
              <a:t> in </a:t>
            </a:r>
            <a:r>
              <a:rPr lang="en-US" b="1" dirty="0" err="1" smtClean="0"/>
              <a:t>Betrieb</a:t>
            </a:r>
            <a:r>
              <a:rPr lang="en-US" b="1" dirty="0" smtClean="0"/>
              <a:t> / </a:t>
            </a:r>
            <a:r>
              <a:rPr lang="en-US" b="1" dirty="0" err="1" smtClean="0"/>
              <a:t>defekt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1265348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" y="2268781"/>
            <a:ext cx="2592288" cy="458921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059321"/>
            <a:ext cx="2897342" cy="37986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640" y="4221088"/>
            <a:ext cx="3088630" cy="222420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893232"/>
            <a:ext cx="3895725" cy="1736026"/>
          </a:xfrm>
          <a:prstGeom prst="rect">
            <a:avLst/>
          </a:prstGeom>
        </p:spPr>
      </p:pic>
      <p:sp>
        <p:nvSpPr>
          <p:cNvPr id="17" name="Inhaltsplatzhalter 1"/>
          <p:cNvSpPr txBox="1">
            <a:spLocks/>
          </p:cNvSpPr>
          <p:nvPr/>
        </p:nvSpPr>
        <p:spPr>
          <a:xfrm>
            <a:off x="4211960" y="1708419"/>
            <a:ext cx="4513584" cy="135090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2000" dirty="0" err="1" smtClean="0">
                <a:solidFill>
                  <a:srgbClr val="003B6E"/>
                </a:solidFill>
              </a:rPr>
              <a:t>Prototyp</a:t>
            </a:r>
            <a:endParaRPr lang="en-GB" sz="2000" dirty="0" smtClean="0">
              <a:solidFill>
                <a:srgbClr val="003B6E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003B6E"/>
                </a:solidFill>
              </a:rPr>
              <a:t>In der UCN </a:t>
            </a:r>
            <a:r>
              <a:rPr lang="en-US" sz="1600" dirty="0" err="1" smtClean="0">
                <a:solidFill>
                  <a:srgbClr val="003B6E"/>
                </a:solidFill>
              </a:rPr>
              <a:t>Strahllinie</a:t>
            </a:r>
            <a:endParaRPr lang="en-US" sz="1600" dirty="0">
              <a:solidFill>
                <a:srgbClr val="003B6E"/>
              </a:solidFill>
            </a:endParaRPr>
          </a:p>
          <a:p>
            <a:r>
              <a:rPr lang="en-GB" sz="1600" dirty="0" err="1" smtClean="0">
                <a:solidFill>
                  <a:srgbClr val="003B6E"/>
                </a:solidFill>
              </a:rPr>
              <a:t>Wird</a:t>
            </a:r>
            <a:r>
              <a:rPr lang="en-GB" sz="1600" dirty="0" smtClean="0">
                <a:solidFill>
                  <a:srgbClr val="003B6E"/>
                </a:solidFill>
              </a:rPr>
              <a:t> SD2022 </a:t>
            </a:r>
            <a:r>
              <a:rPr lang="en-GB" sz="1600" dirty="0" err="1" smtClean="0">
                <a:solidFill>
                  <a:srgbClr val="003B6E"/>
                </a:solidFill>
              </a:rPr>
              <a:t>installiert</a:t>
            </a:r>
            <a:endParaRPr lang="en-GB" sz="1600" dirty="0" smtClean="0">
              <a:solidFill>
                <a:srgbClr val="003B6E"/>
              </a:solidFill>
            </a:endParaRPr>
          </a:p>
          <a:p>
            <a:r>
              <a:rPr lang="en-GB" sz="1600" dirty="0" smtClean="0">
                <a:solidFill>
                  <a:srgbClr val="003B6E"/>
                </a:solidFill>
              </a:rPr>
              <a:t>MHP45 </a:t>
            </a:r>
            <a:r>
              <a:rPr lang="en-GB" sz="1600" dirty="0" err="1" smtClean="0">
                <a:solidFill>
                  <a:srgbClr val="003B6E"/>
                </a:solidFill>
              </a:rPr>
              <a:t>Wechsel</a:t>
            </a:r>
            <a:r>
              <a:rPr lang="en-GB" sz="1600" dirty="0" smtClean="0">
                <a:solidFill>
                  <a:srgbClr val="003B6E"/>
                </a:solidFill>
              </a:rPr>
              <a:t> </a:t>
            </a:r>
            <a:r>
              <a:rPr lang="en-GB" sz="1600" dirty="0" err="1" smtClean="0">
                <a:solidFill>
                  <a:srgbClr val="003B6E"/>
                </a:solidFill>
              </a:rPr>
              <a:t>verschoben</a:t>
            </a:r>
            <a:r>
              <a:rPr lang="en-GB" sz="1600" dirty="0" smtClean="0">
                <a:solidFill>
                  <a:srgbClr val="003B6E"/>
                </a:solidFill>
              </a:rPr>
              <a:t> auf SD2023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Inhaltsplatzhalter 1"/>
          <p:cNvSpPr txBox="1">
            <a:spLocks/>
          </p:cNvSpPr>
          <p:nvPr/>
        </p:nvSpPr>
        <p:spPr>
          <a:xfrm>
            <a:off x="5815545" y="799666"/>
            <a:ext cx="3357169" cy="5720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dirty="0" err="1" smtClean="0"/>
              <a:t>Modulare</a:t>
            </a:r>
            <a:r>
              <a:rPr lang="en-GB" sz="1600" dirty="0" smtClean="0"/>
              <a:t> </a:t>
            </a:r>
            <a:r>
              <a:rPr lang="en-GB" sz="1600" dirty="0" err="1" smtClean="0"/>
              <a:t>Bauweise</a:t>
            </a:r>
            <a:r>
              <a:rPr lang="en-GB" sz="1600" dirty="0" smtClean="0"/>
              <a:t> </a:t>
            </a:r>
            <a:r>
              <a:rPr lang="en-GB" sz="1600" dirty="0" err="1" smtClean="0"/>
              <a:t>erlaubt</a:t>
            </a:r>
            <a:r>
              <a:rPr lang="en-GB" sz="1600" dirty="0" smtClean="0"/>
              <a:t> </a:t>
            </a:r>
            <a:r>
              <a:rPr lang="en-GB" sz="1600" dirty="0" err="1" smtClean="0"/>
              <a:t>partiellen</a:t>
            </a:r>
            <a:r>
              <a:rPr lang="en-GB" sz="1600" dirty="0" smtClean="0"/>
              <a:t> </a:t>
            </a:r>
            <a:r>
              <a:rPr lang="en-GB" sz="1600" dirty="0" err="1" smtClean="0"/>
              <a:t>Tausch</a:t>
            </a:r>
            <a:r>
              <a:rPr lang="en-GB" sz="1600" dirty="0" smtClean="0"/>
              <a:t> </a:t>
            </a:r>
            <a:r>
              <a:rPr lang="en-GB" sz="1600" dirty="0" err="1" smtClean="0"/>
              <a:t>defekter</a:t>
            </a:r>
            <a:r>
              <a:rPr lang="en-GB" sz="1600" dirty="0" smtClean="0"/>
              <a:t> </a:t>
            </a:r>
            <a:r>
              <a:rPr lang="en-GB" sz="1600" dirty="0" err="1" smtClean="0"/>
              <a:t>Elemente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BPMs </a:t>
            </a:r>
            <a:r>
              <a:rPr lang="en-GB" sz="1600" dirty="0" err="1" smtClean="0"/>
              <a:t>nach</a:t>
            </a:r>
            <a:r>
              <a:rPr lang="en-GB" sz="1600" dirty="0" smtClean="0"/>
              <a:t> Target E</a:t>
            </a:r>
          </a:p>
        </p:txBody>
      </p:sp>
      <p:sp>
        <p:nvSpPr>
          <p:cNvPr id="18" name="Inhaltsplatzhalter 1"/>
          <p:cNvSpPr txBox="1">
            <a:spLocks/>
          </p:cNvSpPr>
          <p:nvPr/>
        </p:nvSpPr>
        <p:spPr>
          <a:xfrm>
            <a:off x="5844260" y="6636847"/>
            <a:ext cx="3299740" cy="2211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</a:rPr>
              <a:t>accelconf.web.cern.ch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</a:rPr>
              <a:t>ibic2019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/papers/</a:t>
            </a:r>
            <a:r>
              <a:rPr lang="en-GB" sz="1200" dirty="0" err="1" smtClean="0">
                <a:solidFill>
                  <a:schemeClr val="bg1">
                    <a:lumMod val="50000"/>
                  </a:schemeClr>
                </a:solidFill>
              </a:rPr>
              <a:t>tupp035.pdf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Ersatz </a:t>
            </a:r>
            <a:r>
              <a:rPr lang="en-US" dirty="0" err="1" smtClean="0"/>
              <a:t>für</a:t>
            </a:r>
            <a:r>
              <a:rPr lang="en-US" dirty="0" smtClean="0"/>
              <a:t> 590 </a:t>
            </a:r>
            <a:r>
              <a:rPr lang="en-US" dirty="0"/>
              <a:t>MeV </a:t>
            </a:r>
            <a:r>
              <a:rPr lang="en-US" dirty="0" err="1" smtClean="0"/>
              <a:t>Monitore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4197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3"/>
          <p:cNvSpPr>
            <a:spLocks noGrp="1"/>
          </p:cNvSpPr>
          <p:nvPr>
            <p:ph type="title"/>
          </p:nvPr>
        </p:nvSpPr>
        <p:spPr>
          <a:xfrm>
            <a:off x="2097082" y="291600"/>
            <a:ext cx="6708025" cy="508500"/>
          </a:xfrm>
        </p:spPr>
        <p:txBody>
          <a:bodyPr/>
          <a:lstStyle/>
          <a:p>
            <a:r>
              <a:rPr lang="de-CH" dirty="0"/>
              <a:t>Betriebsprogramm </a:t>
            </a:r>
            <a:r>
              <a:rPr lang="de-CH" dirty="0" smtClean="0"/>
              <a:t>2022</a:t>
            </a:r>
            <a:endParaRPr lang="de-CH" dirty="0"/>
          </a:p>
        </p:txBody>
      </p:sp>
      <p:sp>
        <p:nvSpPr>
          <p:cNvPr id="21" name="Textfeld 20"/>
          <p:cNvSpPr txBox="1"/>
          <p:nvPr/>
        </p:nvSpPr>
        <p:spPr>
          <a:xfrm>
            <a:off x="5222130" y="3861048"/>
            <a:ext cx="3697147" cy="865561"/>
          </a:xfrm>
          <a:prstGeom prst="rect">
            <a:avLst/>
          </a:prstGeom>
          <a:solidFill>
            <a:srgbClr val="FEECCB"/>
          </a:solidFill>
          <a:ln>
            <a:solidFill>
              <a:schemeClr val="tx1"/>
            </a:solidFill>
          </a:ln>
        </p:spPr>
        <p:txBody>
          <a:bodyPr wrap="square" lIns="144000" tIns="7200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>
                <a:solidFill>
                  <a:srgbClr val="000000"/>
                </a:solidFill>
                <a:latin typeface="Calibri"/>
              </a:rPr>
              <a:t>Betrieb mit SINQ</a:t>
            </a:r>
            <a:br>
              <a:rPr lang="de-CH" sz="1800" b="1" dirty="0">
                <a:solidFill>
                  <a:srgbClr val="000000"/>
                </a:solidFill>
                <a:latin typeface="Calibri"/>
              </a:rPr>
            </a:br>
            <a:r>
              <a:rPr lang="de-CH" sz="1800" b="1" dirty="0" err="1">
                <a:solidFill>
                  <a:srgbClr val="000000"/>
                </a:solidFill>
                <a:latin typeface="Calibri"/>
              </a:rPr>
              <a:t>I</a:t>
            </a:r>
            <a:r>
              <a:rPr lang="de-CH" sz="1800" b="1" baseline="-25000" dirty="0" err="1">
                <a:solidFill>
                  <a:srgbClr val="000000"/>
                </a:solidFill>
                <a:latin typeface="Calibri"/>
              </a:rPr>
              <a:t>max</a:t>
            </a:r>
            <a:r>
              <a:rPr lang="de-CH" sz="1800" b="1" dirty="0">
                <a:solidFill>
                  <a:srgbClr val="000000"/>
                </a:solidFill>
                <a:latin typeface="Calibri"/>
              </a:rPr>
              <a:t> = 2.0 mA   (3 Resonatoren)</a:t>
            </a:r>
          </a:p>
        </p:txBody>
      </p:sp>
      <p:graphicFrame>
        <p:nvGraphicFramePr>
          <p:cNvPr id="22" name="Inhaltsplatzhalter 1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91156653"/>
              </p:ext>
            </p:extLst>
          </p:nvPr>
        </p:nvGraphicFramePr>
        <p:xfrm>
          <a:off x="5220072" y="980728"/>
          <a:ext cx="3695700" cy="2768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80849198"/>
                    </a:ext>
                  </a:extLst>
                </a:gridCol>
                <a:gridCol w="2095500">
                  <a:extLst>
                    <a:ext uri="{9D8B030D-6E8A-4147-A177-3AD203B41FA5}">
                      <a16:colId xmlns:a16="http://schemas.microsoft.com/office/drawing/2014/main" val="597277046"/>
                    </a:ext>
                  </a:extLst>
                </a:gridCol>
              </a:tblGrid>
              <a:tr h="1993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Shutdown Start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Mi. </a:t>
                      </a:r>
                      <a:r>
                        <a:rPr lang="de-CH" sz="1100" dirty="0" smtClean="0">
                          <a:effectLst/>
                        </a:rPr>
                        <a:t>23.12.2022 </a:t>
                      </a:r>
                      <a:r>
                        <a:rPr lang="de-CH" sz="1100" dirty="0">
                          <a:effectLst/>
                        </a:rPr>
                        <a:t>6 Uhr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894262"/>
                  </a:ext>
                </a:extLst>
              </a:tr>
              <a:tr h="1536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1. Arbeitstag 2019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Mo. </a:t>
                      </a:r>
                      <a:r>
                        <a:rPr lang="de-CH" sz="1100" dirty="0" smtClean="0">
                          <a:effectLst/>
                        </a:rPr>
                        <a:t>03.01.2022 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136462"/>
                  </a:ext>
                </a:extLst>
              </a:tr>
              <a:tr h="2089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>
                          <a:effectLst/>
                        </a:rPr>
                        <a:t>Systemtest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Fr</a:t>
                      </a:r>
                      <a:r>
                        <a:rPr lang="de-CH" sz="1100" dirty="0" smtClean="0">
                          <a:effectLst/>
                        </a:rPr>
                        <a:t>.-So</a:t>
                      </a:r>
                      <a:r>
                        <a:rPr lang="de-CH" sz="1100" dirty="0">
                          <a:effectLst/>
                        </a:rPr>
                        <a:t>. </a:t>
                      </a:r>
                      <a:r>
                        <a:rPr lang="de-CH" sz="1100" dirty="0" smtClean="0">
                          <a:effectLst/>
                        </a:rPr>
                        <a:t>07.-09.01.2022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40922"/>
                  </a:ext>
                </a:extLst>
              </a:tr>
              <a:tr h="1206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Resonator 4 Einbau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 smtClean="0">
                          <a:effectLst/>
                        </a:rPr>
                        <a:t>Verschoben auf 2024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0413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PSYS-Test </a:t>
                      </a:r>
                      <a:r>
                        <a:rPr lang="de-CH" sz="1100" dirty="0" err="1">
                          <a:effectLst/>
                        </a:rPr>
                        <a:t>Inj</a:t>
                      </a:r>
                      <a:r>
                        <a:rPr lang="de-CH" sz="1100" dirty="0">
                          <a:effectLst/>
                        </a:rPr>
                        <a:t>. 2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 smtClean="0">
                          <a:effectLst/>
                        </a:rPr>
                        <a:t>Do. 24.03.2022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247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Strahltest BX2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 smtClean="0">
                          <a:effectLst/>
                        </a:rPr>
                        <a:t>Do. 24.03.2022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2131707"/>
                  </a:ext>
                </a:extLst>
              </a:tr>
              <a:tr h="2139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PSYS-Test Ring/p-Kanal</a:t>
                      </a:r>
                      <a:endParaRPr lang="de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Mo</a:t>
                      </a:r>
                      <a:r>
                        <a:rPr lang="de-CH" sz="1100" dirty="0" smtClean="0">
                          <a:effectLst/>
                        </a:rPr>
                        <a:t>./Di 11./12.04.2022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981308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Strahltests Ring/p-Kanal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D</a:t>
                      </a:r>
                      <a:r>
                        <a:rPr lang="de-CH" sz="1100" dirty="0" smtClean="0">
                          <a:effectLst/>
                        </a:rPr>
                        <a:t>i</a:t>
                      </a:r>
                      <a:r>
                        <a:rPr lang="de-CH" sz="1100" dirty="0">
                          <a:effectLst/>
                        </a:rPr>
                        <a:t>. </a:t>
                      </a:r>
                      <a:r>
                        <a:rPr lang="de-CH" sz="1100" dirty="0" smtClean="0">
                          <a:effectLst/>
                        </a:rPr>
                        <a:t>12.04.2022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417798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Start Userbetrieb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Mo. </a:t>
                      </a:r>
                      <a:r>
                        <a:rPr lang="de-CH" sz="1100" dirty="0" smtClean="0">
                          <a:effectLst/>
                        </a:rPr>
                        <a:t>02.05.2022</a:t>
                      </a:r>
                      <a:r>
                        <a:rPr lang="de-CH" sz="1100" baseline="0" dirty="0" smtClean="0">
                          <a:effectLst/>
                        </a:rPr>
                        <a:t> 00:00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9017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ICT Maintenance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Fr. </a:t>
                      </a:r>
                      <a:r>
                        <a:rPr lang="de-CH" sz="1100" dirty="0" smtClean="0">
                          <a:effectLst/>
                        </a:rPr>
                        <a:t>05.08.2022 </a:t>
                      </a:r>
                      <a:r>
                        <a:rPr lang="de-CH" sz="1100" dirty="0">
                          <a:effectLst/>
                        </a:rPr>
                        <a:t>20 Uhr 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CH" sz="1100" dirty="0">
                          <a:effectLst/>
                        </a:rPr>
                        <a:t>Sa. </a:t>
                      </a:r>
                      <a:r>
                        <a:rPr lang="de-CH" sz="1100" dirty="0" smtClean="0">
                          <a:effectLst/>
                        </a:rPr>
                        <a:t>06.08.2022 </a:t>
                      </a:r>
                      <a:r>
                        <a:rPr lang="de-CH" sz="1100" dirty="0">
                          <a:effectLst/>
                        </a:rPr>
                        <a:t>20 Uhr</a:t>
                      </a:r>
                      <a:endParaRPr lang="de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79077"/>
                  </a:ext>
                </a:extLst>
              </a:tr>
            </a:tbl>
          </a:graphicData>
        </a:graphic>
      </p:graphicFrame>
      <p:sp>
        <p:nvSpPr>
          <p:cNvPr id="3" name="Abgerundetes Rechteck 2"/>
          <p:cNvSpPr/>
          <p:nvPr/>
        </p:nvSpPr>
        <p:spPr bwMode="auto">
          <a:xfrm>
            <a:off x="5123706" y="3008086"/>
            <a:ext cx="3888432" cy="388257"/>
          </a:xfrm>
          <a:prstGeom prst="roundRect">
            <a:avLst/>
          </a:prstGeom>
          <a:solidFill>
            <a:schemeClr val="accent6">
              <a:lumMod val="60000"/>
              <a:lumOff val="40000"/>
              <a:alpha val="3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/>
          <a:srcRect l="1336" t="2822" r="5450" b="-2822"/>
          <a:stretch/>
        </p:blipFill>
        <p:spPr>
          <a:xfrm>
            <a:off x="5055704" y="4932248"/>
            <a:ext cx="3980792" cy="116104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1" t="4662" r="9250" b="18052"/>
          <a:stretch/>
        </p:blipFill>
        <p:spPr>
          <a:xfrm>
            <a:off x="774812" y="980728"/>
            <a:ext cx="4280892" cy="512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856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Phasenverlauf Ring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42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" t="8903" r="38471" b="49007"/>
          <a:stretch/>
        </p:blipFill>
        <p:spPr>
          <a:xfrm>
            <a:off x="859366" y="1947335"/>
            <a:ext cx="6860712" cy="3403598"/>
          </a:xfrm>
          <a:prstGeom prst="rect">
            <a:avLst/>
          </a:prstGeom>
        </p:spPr>
      </p:pic>
      <p:cxnSp>
        <p:nvCxnSpPr>
          <p:cNvPr id="8" name="Gerader Verbinder 7"/>
          <p:cNvCxnSpPr/>
          <p:nvPr/>
        </p:nvCxnSpPr>
        <p:spPr bwMode="auto">
          <a:xfrm>
            <a:off x="1443567" y="2036233"/>
            <a:ext cx="62765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Gerader Verbinder 9"/>
          <p:cNvCxnSpPr/>
          <p:nvPr/>
        </p:nvCxnSpPr>
        <p:spPr bwMode="auto">
          <a:xfrm>
            <a:off x="1981200" y="1947335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Gerader Verbinder 11"/>
          <p:cNvCxnSpPr/>
          <p:nvPr/>
        </p:nvCxnSpPr>
        <p:spPr bwMode="auto">
          <a:xfrm>
            <a:off x="2218265" y="1947333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Gerader Verbinder 12"/>
          <p:cNvCxnSpPr/>
          <p:nvPr/>
        </p:nvCxnSpPr>
        <p:spPr bwMode="auto">
          <a:xfrm>
            <a:off x="2696632" y="1947337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Gerader Verbinder 16"/>
          <p:cNvCxnSpPr/>
          <p:nvPr/>
        </p:nvCxnSpPr>
        <p:spPr bwMode="auto">
          <a:xfrm>
            <a:off x="3551763" y="1947337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r Verbinder 17"/>
          <p:cNvCxnSpPr/>
          <p:nvPr/>
        </p:nvCxnSpPr>
        <p:spPr bwMode="auto">
          <a:xfrm>
            <a:off x="4428057" y="1947337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Gerader Verbinder 18"/>
          <p:cNvCxnSpPr/>
          <p:nvPr/>
        </p:nvCxnSpPr>
        <p:spPr bwMode="auto">
          <a:xfrm>
            <a:off x="5317058" y="1947333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Gerader Verbinder 19"/>
          <p:cNvCxnSpPr/>
          <p:nvPr/>
        </p:nvCxnSpPr>
        <p:spPr bwMode="auto">
          <a:xfrm>
            <a:off x="5994389" y="1947331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Gerader Verbinder 20"/>
          <p:cNvCxnSpPr/>
          <p:nvPr/>
        </p:nvCxnSpPr>
        <p:spPr bwMode="auto">
          <a:xfrm>
            <a:off x="6451603" y="1947329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Gerader Verbinder 21"/>
          <p:cNvCxnSpPr/>
          <p:nvPr/>
        </p:nvCxnSpPr>
        <p:spPr bwMode="auto">
          <a:xfrm>
            <a:off x="6794500" y="1947327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r Verbinder 22"/>
          <p:cNvCxnSpPr/>
          <p:nvPr/>
        </p:nvCxnSpPr>
        <p:spPr bwMode="auto">
          <a:xfrm>
            <a:off x="7006163" y="1947331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r Verbinder 23"/>
          <p:cNvCxnSpPr/>
          <p:nvPr/>
        </p:nvCxnSpPr>
        <p:spPr bwMode="auto">
          <a:xfrm>
            <a:off x="7167033" y="1947329"/>
            <a:ext cx="0" cy="8889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feld 15"/>
          <p:cNvSpPr txBox="1"/>
          <p:nvPr/>
        </p:nvSpPr>
        <p:spPr>
          <a:xfrm>
            <a:off x="3843857" y="1803400"/>
            <a:ext cx="1168400" cy="1397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Energie</a:t>
            </a:r>
          </a:p>
        </p:txBody>
      </p:sp>
    </p:spTree>
    <p:extLst>
      <p:ext uri="{BB962C8B-B14F-4D97-AF65-F5344CB8AC3E}">
        <p14:creationId xmlns:p14="http://schemas.microsoft.com/office/powerpoint/2010/main" val="29251807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Trimmspulen Ring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43</a:t>
            </a:fld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/>
          </p:nvPr>
        </p:nvGraphicFramePr>
        <p:xfrm>
          <a:off x="1274762" y="921279"/>
          <a:ext cx="6305203" cy="4836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0" name="Graph" r:id="rId3" imgW="3876840" imgH="2973600" progId="Origin95.Graph">
                  <p:embed/>
                </p:oleObj>
              </mc:Choice>
              <mc:Fallback>
                <p:oleObj name="Graph" r:id="rId3" imgW="3876840" imgH="2973600" progId="Origin95.Graph">
                  <p:embed/>
                  <p:pic>
                    <p:nvPicPr>
                      <p:cNvPr id="5" name="Objek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4762" y="921279"/>
                        <a:ext cx="6305203" cy="48360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61114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Technische Ursachen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13" name="Inhaltsplatzhalter 3"/>
          <p:cNvSpPr txBox="1">
            <a:spLocks/>
          </p:cNvSpPr>
          <p:nvPr/>
        </p:nvSpPr>
        <p:spPr>
          <a:xfrm>
            <a:off x="5868144" y="3501008"/>
            <a:ext cx="1575545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Elektronenfalle</a:t>
            </a:r>
            <a:endParaRPr lang="en-US" dirty="0" smtClean="0"/>
          </a:p>
        </p:txBody>
      </p:sp>
      <p:pic>
        <p:nvPicPr>
          <p:cNvPr id="2052" name="Picture 4" descr="Präsentation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50" r="29622"/>
          <a:stretch/>
        </p:blipFill>
        <p:spPr bwMode="auto">
          <a:xfrm>
            <a:off x="755576" y="1432346"/>
            <a:ext cx="4992995" cy="2682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Gerade Verbindung mit Pfeil 8"/>
          <p:cNvCxnSpPr>
            <a:stCxn id="13" idx="1"/>
          </p:cNvCxnSpPr>
          <p:nvPr/>
        </p:nvCxnSpPr>
        <p:spPr bwMode="auto">
          <a:xfrm flipH="1" flipV="1">
            <a:off x="3707904" y="2924944"/>
            <a:ext cx="2160240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 flipH="1">
            <a:off x="4788024" y="2420888"/>
            <a:ext cx="1728192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Inhaltsplatzhalter 3"/>
          <p:cNvSpPr txBox="1">
            <a:spLocks/>
          </p:cNvSpPr>
          <p:nvPr/>
        </p:nvSpPr>
        <p:spPr>
          <a:xfrm>
            <a:off x="5940152" y="1995698"/>
            <a:ext cx="2592908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err="1" smtClean="0"/>
              <a:t>Hochspannungsstecker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8.5 kV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5" r="12303"/>
          <a:stretch/>
        </p:blipFill>
        <p:spPr>
          <a:xfrm>
            <a:off x="1115616" y="4005064"/>
            <a:ext cx="3427402" cy="2380606"/>
          </a:xfrm>
          <a:prstGeom prst="rect">
            <a:avLst/>
          </a:prstGeom>
        </p:spPr>
      </p:pic>
      <p:cxnSp>
        <p:nvCxnSpPr>
          <p:cNvPr id="15" name="Gerade Verbindung mit Pfeil 14"/>
          <p:cNvCxnSpPr/>
          <p:nvPr/>
        </p:nvCxnSpPr>
        <p:spPr bwMode="auto">
          <a:xfrm>
            <a:off x="1187624" y="4581128"/>
            <a:ext cx="144016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Gerade Verbindung mit Pfeil 15"/>
          <p:cNvCxnSpPr/>
          <p:nvPr/>
        </p:nvCxnSpPr>
        <p:spPr bwMode="auto">
          <a:xfrm flipV="1">
            <a:off x="654586" y="4509120"/>
            <a:ext cx="4536504" cy="1368152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18" name="Inhaltsplatzhalter 3"/>
          <p:cNvSpPr txBox="1">
            <a:spLocks/>
          </p:cNvSpPr>
          <p:nvPr/>
        </p:nvSpPr>
        <p:spPr>
          <a:xfrm rot="20577498">
            <a:off x="4002958" y="4365104"/>
            <a:ext cx="1080119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Protonen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2" name="Inhaltsplatzhalter 3"/>
          <p:cNvSpPr txBox="1">
            <a:spLocks/>
          </p:cNvSpPr>
          <p:nvPr/>
        </p:nvSpPr>
        <p:spPr>
          <a:xfrm>
            <a:off x="611560" y="4293096"/>
            <a:ext cx="1575545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Elektronenfalle</a:t>
            </a:r>
            <a:endParaRPr lang="en-US" dirty="0" smtClean="0"/>
          </a:p>
        </p:txBody>
      </p:sp>
      <p:sp>
        <p:nvSpPr>
          <p:cNvPr id="19" name="Inhaltsplatzhalter 3"/>
          <p:cNvSpPr txBox="1">
            <a:spLocks/>
          </p:cNvSpPr>
          <p:nvPr/>
        </p:nvSpPr>
        <p:spPr>
          <a:xfrm>
            <a:off x="3805117" y="5373216"/>
            <a:ext cx="2592908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 err="1" smtClean="0"/>
              <a:t>Hochspannungs</a:t>
            </a:r>
            <a:r>
              <a:rPr lang="en-US" dirty="0" smtClean="0"/>
              <a:t>-</a:t>
            </a:r>
            <a:br>
              <a:rPr lang="en-US" dirty="0" smtClean="0"/>
            </a:br>
            <a:r>
              <a:rPr lang="en-US" dirty="0" err="1" smtClean="0"/>
              <a:t>durchführung</a:t>
            </a:r>
            <a:endParaRPr lang="en-US" dirty="0" smtClean="0"/>
          </a:p>
        </p:txBody>
      </p:sp>
      <p:cxnSp>
        <p:nvCxnSpPr>
          <p:cNvPr id="20" name="Gerade Verbindung mit Pfeil 19"/>
          <p:cNvCxnSpPr/>
          <p:nvPr/>
        </p:nvCxnSpPr>
        <p:spPr bwMode="auto">
          <a:xfrm flipH="1" flipV="1">
            <a:off x="3846646" y="5420191"/>
            <a:ext cx="437322" cy="970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896005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Technische Ursachen</a:t>
            </a:r>
            <a:br>
              <a:rPr lang="de-CH" dirty="0" smtClean="0"/>
            </a:br>
            <a:r>
              <a:rPr lang="de-CH" sz="2000" dirty="0" smtClean="0"/>
              <a:t>Details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7613367" cy="3785366"/>
          </a:xfrm>
          <a:prstGeom prst="rect">
            <a:avLst/>
          </a:prstGeom>
        </p:spPr>
      </p:pic>
      <p:sp>
        <p:nvSpPr>
          <p:cNvPr id="15" name="Inhaltsplatzhalter 3"/>
          <p:cNvSpPr txBox="1">
            <a:spLocks/>
          </p:cNvSpPr>
          <p:nvPr/>
        </p:nvSpPr>
        <p:spPr>
          <a:xfrm>
            <a:off x="757213" y="5805264"/>
            <a:ext cx="1575545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Elektronenfalle</a:t>
            </a:r>
            <a:endParaRPr lang="en-US" dirty="0" smtClean="0"/>
          </a:p>
        </p:txBody>
      </p:sp>
      <p:cxnSp>
        <p:nvCxnSpPr>
          <p:cNvPr id="16" name="Gerade Verbindung mit Pfeil 15"/>
          <p:cNvCxnSpPr/>
          <p:nvPr/>
        </p:nvCxnSpPr>
        <p:spPr bwMode="auto">
          <a:xfrm flipV="1">
            <a:off x="1405285" y="3717032"/>
            <a:ext cx="718443" cy="20870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Inhaltsplatzhalter 3"/>
          <p:cNvSpPr txBox="1">
            <a:spLocks/>
          </p:cNvSpPr>
          <p:nvPr/>
        </p:nvSpPr>
        <p:spPr>
          <a:xfrm>
            <a:off x="4139952" y="5529776"/>
            <a:ext cx="2088232" cy="2880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Steckverbindung</a:t>
            </a: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Schwer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zugänglich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</a:p>
        </p:txBody>
      </p:sp>
      <p:cxnSp>
        <p:nvCxnSpPr>
          <p:cNvPr id="19" name="Gerade Verbindung mit Pfeil 18"/>
          <p:cNvCxnSpPr/>
          <p:nvPr/>
        </p:nvCxnSpPr>
        <p:spPr bwMode="auto">
          <a:xfrm flipH="1" flipV="1">
            <a:off x="3851920" y="3725416"/>
            <a:ext cx="864096" cy="17918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693953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Massnahmen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45" y="1398954"/>
            <a:ext cx="7293769" cy="466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3028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761136"/>
          </a:xfrm>
        </p:spPr>
        <p:txBody>
          <a:bodyPr/>
          <a:lstStyle/>
          <a:p>
            <a:r>
              <a:rPr lang="de-CH" dirty="0" err="1" smtClean="0"/>
              <a:t>Shutdown</a:t>
            </a:r>
            <a:r>
              <a:rPr lang="de-CH" dirty="0" smtClean="0"/>
              <a:t> 2022 – Injektor 2</a:t>
            </a:r>
            <a:br>
              <a:rPr lang="de-CH" dirty="0" smtClean="0"/>
            </a:br>
            <a:endParaRPr lang="de-CH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"/>
          <a:stretch/>
        </p:blipFill>
        <p:spPr>
          <a:xfrm>
            <a:off x="1760315" y="3727726"/>
            <a:ext cx="7196486" cy="2862902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 bwMode="auto">
          <a:xfrm>
            <a:off x="1953668" y="5757908"/>
            <a:ext cx="500926" cy="486303"/>
          </a:xfrm>
          <a:prstGeom prst="rect">
            <a:avLst/>
          </a:prstGeom>
          <a:solidFill>
            <a:srgbClr val="C50006">
              <a:alpha val="5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Gleichschenkliges Dreieck 14"/>
          <p:cNvSpPr/>
          <p:nvPr/>
        </p:nvSpPr>
        <p:spPr bwMode="auto">
          <a:xfrm rot="10800000">
            <a:off x="863819" y="3637228"/>
            <a:ext cx="4181782" cy="2363985"/>
          </a:xfrm>
          <a:prstGeom prst="triangle">
            <a:avLst>
              <a:gd name="adj" fmla="val 66419"/>
            </a:avLst>
          </a:prstGeom>
          <a:gradFill>
            <a:gsLst>
              <a:gs pos="0">
                <a:srgbClr val="686868">
                  <a:alpha val="45000"/>
                </a:srgbClr>
              </a:gs>
              <a:gs pos="100000">
                <a:schemeClr val="bg1">
                  <a:alpha val="74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079366" y="1447884"/>
            <a:ext cx="3771970" cy="4095609"/>
          </a:xfrm>
          <a:prstGeom prst="rect">
            <a:avLst/>
          </a:prstGeom>
          <a:ln>
            <a:solidFill>
              <a:schemeClr val="bg2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CH" altLang="de-DE" sz="1500" dirty="0" smtClean="0">
                <a:latin typeface="+mn-lt"/>
              </a:rPr>
              <a:t>Sicherheits-Checks (Brandmeldeanlage, Krananlage, PSA </a:t>
            </a:r>
            <a:r>
              <a:rPr lang="de-CH" altLang="de-DE" sz="1500" dirty="0">
                <a:latin typeface="+mn-lt"/>
              </a:rPr>
              <a:t>und </a:t>
            </a:r>
            <a:r>
              <a:rPr lang="de-CH" altLang="de-DE" sz="1500" dirty="0" smtClean="0">
                <a:latin typeface="+mn-lt"/>
              </a:rPr>
              <a:t>Absturzsicherung)</a:t>
            </a:r>
            <a:r>
              <a:rPr lang="de-DE" altLang="de-DE" sz="1500" dirty="0" smtClean="0">
                <a:latin typeface="+mn-lt"/>
              </a:rPr>
              <a:t> </a:t>
            </a:r>
            <a:endParaRPr lang="de-CH" altLang="de-DE" sz="1500" dirty="0" smtClean="0">
              <a:latin typeface="+mn-lt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CH" altLang="de-DE" sz="1500" dirty="0" smtClean="0">
                <a:latin typeface="+mn-lt"/>
              </a:rPr>
              <a:t>Sichtkontrollen und Isolationsmessungen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CH" altLang="de-DE" sz="1500" dirty="0" smtClean="0">
                <a:latin typeface="+mn-lt"/>
              </a:rPr>
              <a:t>Instandsetzungen an RIL 1 &amp; RIE 1 (Res.1 ausfahren nötig!), </a:t>
            </a:r>
            <a:r>
              <a:rPr lang="de-CH" altLang="de-DE" sz="1500" dirty="0" smtClean="0">
                <a:solidFill>
                  <a:srgbClr val="FF0000"/>
                </a:solidFill>
                <a:latin typeface="+mn-lt"/>
              </a:rPr>
              <a:t>EXT (HV-Kabel ersetzt), </a:t>
            </a:r>
            <a:r>
              <a:rPr lang="de-CH" altLang="de-DE" sz="1500" dirty="0" smtClean="0">
                <a:latin typeface="+mn-lt"/>
              </a:rPr>
              <a:t>MX2 (Kabe</a:t>
            </a:r>
            <a:r>
              <a:rPr lang="de-CH" altLang="de-DE" sz="1500" dirty="0">
                <a:latin typeface="+mn-lt"/>
              </a:rPr>
              <a:t>l unter Abschirmung FX5 </a:t>
            </a:r>
            <a:r>
              <a:rPr lang="de-CH" altLang="de-DE" sz="1500" dirty="0" smtClean="0">
                <a:latin typeface="+mn-lt"/>
              </a:rPr>
              <a:t>ersetzt), KX2 &amp; FX5 (</a:t>
            </a:r>
            <a:r>
              <a:rPr lang="de-CH" altLang="de-DE" sz="1500" dirty="0">
                <a:latin typeface="+mn-lt"/>
              </a:rPr>
              <a:t>Kühlleitungen </a:t>
            </a:r>
            <a:r>
              <a:rPr lang="de-CH" altLang="de-DE" sz="1500" dirty="0" smtClean="0">
                <a:latin typeface="+mn-lt"/>
              </a:rPr>
              <a:t>erneuert)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altLang="de-DE" sz="1500" dirty="0" smtClean="0">
                <a:latin typeface="+mn-lt"/>
              </a:rPr>
              <a:t>Aus</a:t>
            </a:r>
            <a:r>
              <a:rPr lang="de-DE" altLang="de-DE" sz="1500" dirty="0">
                <a:latin typeface="+mn-lt"/>
              </a:rPr>
              <a:t>‐ und Einbau der </a:t>
            </a:r>
            <a:r>
              <a:rPr lang="de-DE" altLang="de-DE" sz="1500" dirty="0" err="1">
                <a:latin typeface="+mn-lt"/>
              </a:rPr>
              <a:t>Targetstation</a:t>
            </a:r>
            <a:r>
              <a:rPr lang="de-DE" altLang="de-DE" sz="1500" dirty="0">
                <a:latin typeface="+mn-lt"/>
              </a:rPr>
              <a:t> </a:t>
            </a:r>
            <a:r>
              <a:rPr lang="de-DE" altLang="de-DE" sz="1500" dirty="0" smtClean="0">
                <a:latin typeface="+mn-lt"/>
              </a:rPr>
              <a:t>IP2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CH" altLang="de-DE" sz="1500" dirty="0" smtClean="0">
                <a:latin typeface="+mn-lt"/>
              </a:rPr>
              <a:t>Allgemeine Wartungsarbeiten z.B</a:t>
            </a:r>
            <a:r>
              <a:rPr lang="de-CH" altLang="de-DE" sz="1500" dirty="0">
                <a:latin typeface="+mn-lt"/>
              </a:rPr>
              <a:t>. Service an </a:t>
            </a:r>
            <a:r>
              <a:rPr lang="de-CH" altLang="de-DE" sz="1500" dirty="0" err="1">
                <a:latin typeface="+mn-lt"/>
              </a:rPr>
              <a:t>Kryo</a:t>
            </a:r>
            <a:r>
              <a:rPr lang="de-CH" altLang="de-DE" sz="1500" dirty="0">
                <a:latin typeface="+mn-lt"/>
              </a:rPr>
              <a:t>- &amp; </a:t>
            </a:r>
            <a:r>
              <a:rPr lang="de-CH" altLang="de-DE" sz="1500" dirty="0" smtClean="0">
                <a:latin typeface="+mn-lt"/>
              </a:rPr>
              <a:t>Turbopumpen sowie Arbeiten am HF-System und an den Speisegeräten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CH" altLang="de-DE" sz="1500" dirty="0" smtClean="0">
                <a:latin typeface="+mn-lt"/>
              </a:rPr>
              <a:t>Abschlussarbeiten (z.B. </a:t>
            </a:r>
            <a:r>
              <a:rPr lang="de-CH" altLang="de-DE" sz="1500" dirty="0" err="1" smtClean="0">
                <a:latin typeface="+mn-lt"/>
              </a:rPr>
              <a:t>Gesamtlecksuche</a:t>
            </a:r>
            <a:r>
              <a:rPr lang="de-CH" altLang="de-DE" sz="1500" dirty="0" smtClean="0">
                <a:latin typeface="+mn-lt"/>
              </a:rPr>
              <a:t> und IBN aller Speisegeräte) ab 22.02.2022 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CH" altLang="de-DE" sz="1500" dirty="0" smtClean="0">
                <a:latin typeface="+mn-lt"/>
              </a:rPr>
              <a:t>Beginn HF-Tests </a:t>
            </a:r>
            <a:r>
              <a:rPr lang="de-CH" altLang="de-DE" sz="1500" dirty="0">
                <a:latin typeface="+mn-lt"/>
              </a:rPr>
              <a:t>Injektor 2 </a:t>
            </a:r>
            <a:r>
              <a:rPr lang="de-CH" altLang="de-DE" sz="1500" dirty="0" smtClean="0">
                <a:latin typeface="+mn-lt"/>
              </a:rPr>
              <a:t>am 17.03.2022</a:t>
            </a:r>
          </a:p>
          <a:p>
            <a:pPr>
              <a:spcBef>
                <a:spcPts val="600"/>
              </a:spcBef>
            </a:pPr>
            <a:endParaRPr lang="de-CH" altLang="de-DE" sz="1500" dirty="0">
              <a:latin typeface="+mn-lt"/>
            </a:endParaRPr>
          </a:p>
        </p:txBody>
      </p:sp>
      <p:sp>
        <p:nvSpPr>
          <p:cNvPr id="11" name="Text Box 29"/>
          <p:cNvSpPr txBox="1">
            <a:spLocks noChangeArrowheads="1"/>
          </p:cNvSpPr>
          <p:nvPr/>
        </p:nvSpPr>
        <p:spPr bwMode="auto">
          <a:xfrm>
            <a:off x="5079366" y="5203452"/>
            <a:ext cx="3771970" cy="14025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/>
            </a:solidFill>
            <a:headEnd/>
            <a:tailEnd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  <a:sp3d prstMaterial="matte"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CH" altLang="de-DE" sz="1500" dirty="0" smtClean="0">
                <a:latin typeface="+mn-lt"/>
              </a:rPr>
              <a:t>PSYS-Test Inj.2 und IP am 24.03.2022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CH" altLang="de-DE" sz="1500" dirty="0" smtClean="0">
                <a:latin typeface="+mn-lt"/>
              </a:rPr>
              <a:t>Lumpentest bis BX2 &amp; BX1, Target-West ab </a:t>
            </a:r>
            <a:r>
              <a:rPr lang="de-CH" altLang="de-DE" sz="15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14.04.2022 </a:t>
            </a:r>
            <a:r>
              <a:rPr lang="de-CH" altLang="de-DE" sz="1500" dirty="0" smtClean="0">
                <a:latin typeface="+mn-lt"/>
              </a:rPr>
              <a:t>(</a:t>
            </a:r>
            <a:r>
              <a:rPr lang="de-CH" altLang="de-DE" sz="1500" dirty="0" smtClean="0">
                <a:solidFill>
                  <a:srgbClr val="FF0000"/>
                </a:solidFill>
                <a:latin typeface="+mn-lt"/>
              </a:rPr>
              <a:t>geplant 24.3.</a:t>
            </a:r>
            <a:r>
              <a:rPr lang="de-CH" altLang="de-DE" sz="1500" dirty="0" smtClean="0">
                <a:latin typeface="+mn-lt"/>
              </a:rPr>
              <a:t>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CH" altLang="de-DE" sz="1500" b="1" dirty="0" smtClean="0">
                <a:latin typeface="+mn-lt"/>
              </a:rPr>
              <a:t>Strahl auf IP2-Westtarget / Produktion </a:t>
            </a:r>
            <a:r>
              <a:rPr lang="de-CH" altLang="de-DE" sz="1500" b="1" dirty="0">
                <a:latin typeface="+mn-lt"/>
              </a:rPr>
              <a:t>ab </a:t>
            </a:r>
            <a:r>
              <a:rPr lang="de-CH" altLang="de-DE" sz="1500" b="1" dirty="0" smtClean="0">
                <a:latin typeface="+mn-lt"/>
              </a:rPr>
              <a:t>09.05.2022 gestartet!</a:t>
            </a:r>
            <a:endParaRPr lang="de-CH" altLang="de-DE" sz="1500" b="1" dirty="0">
              <a:latin typeface="+mn-lt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21" y="1448541"/>
            <a:ext cx="4181781" cy="2188690"/>
          </a:xfrm>
          <a:prstGeom prst="rect">
            <a:avLst/>
          </a:prstGeom>
        </p:spPr>
      </p:pic>
      <p:sp>
        <p:nvSpPr>
          <p:cNvPr id="17" name="Rectangle 13"/>
          <p:cNvSpPr/>
          <p:nvPr/>
        </p:nvSpPr>
        <p:spPr>
          <a:xfrm>
            <a:off x="3995936" y="1908877"/>
            <a:ext cx="640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 smtClean="0">
                <a:latin typeface="+mn-lt"/>
              </a:rPr>
              <a:t>Res.4</a:t>
            </a:r>
            <a:endParaRPr lang="de-CH" dirty="0">
              <a:latin typeface="+mn-lt"/>
            </a:endParaRPr>
          </a:p>
        </p:txBody>
      </p:sp>
      <p:sp>
        <p:nvSpPr>
          <p:cNvPr id="18" name="Rectangle 13"/>
          <p:cNvSpPr/>
          <p:nvPr/>
        </p:nvSpPr>
        <p:spPr>
          <a:xfrm>
            <a:off x="1120203" y="1681086"/>
            <a:ext cx="640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 smtClean="0">
                <a:latin typeface="+mn-lt"/>
              </a:rPr>
              <a:t>Res.2</a:t>
            </a:r>
            <a:endParaRPr lang="de-CH" dirty="0">
              <a:latin typeface="+mn-lt"/>
            </a:endParaRPr>
          </a:p>
        </p:txBody>
      </p:sp>
      <p:sp>
        <p:nvSpPr>
          <p:cNvPr id="19" name="Rectangle 13"/>
          <p:cNvSpPr/>
          <p:nvPr/>
        </p:nvSpPr>
        <p:spPr>
          <a:xfrm>
            <a:off x="2667682" y="1566504"/>
            <a:ext cx="640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 smtClean="0">
                <a:latin typeface="+mn-lt"/>
              </a:rPr>
              <a:t>Res.1</a:t>
            </a:r>
            <a:endParaRPr lang="de-CH" dirty="0">
              <a:latin typeface="+mn-lt"/>
            </a:endParaRPr>
          </a:p>
        </p:txBody>
      </p:sp>
      <p:sp>
        <p:nvSpPr>
          <p:cNvPr id="20" name="Rectangle 13"/>
          <p:cNvSpPr/>
          <p:nvPr/>
        </p:nvSpPr>
        <p:spPr>
          <a:xfrm>
            <a:off x="2134538" y="3230668"/>
            <a:ext cx="6401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 smtClean="0">
                <a:latin typeface="+mn-lt"/>
              </a:rPr>
              <a:t>Res.3</a:t>
            </a:r>
            <a:endParaRPr lang="de-CH" dirty="0">
              <a:latin typeface="+mn-lt"/>
            </a:endParaRPr>
          </a:p>
        </p:txBody>
      </p:sp>
      <p:sp>
        <p:nvSpPr>
          <p:cNvPr id="28" name="Ellipse 27"/>
          <p:cNvSpPr/>
          <p:nvPr/>
        </p:nvSpPr>
        <p:spPr bwMode="auto">
          <a:xfrm>
            <a:off x="2781995" y="5865000"/>
            <a:ext cx="72000" cy="72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2454594" y="5816863"/>
            <a:ext cx="821262" cy="95456"/>
          </a:xfrm>
          <a:prstGeom prst="rect">
            <a:avLst/>
          </a:prstGeom>
          <a:solidFill>
            <a:srgbClr val="C50006">
              <a:alpha val="5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 rot="5400000">
            <a:off x="2612212" y="6074757"/>
            <a:ext cx="500926" cy="176050"/>
          </a:xfrm>
          <a:prstGeom prst="rect">
            <a:avLst/>
          </a:prstGeom>
          <a:solidFill>
            <a:srgbClr val="C50006">
              <a:alpha val="54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863818" y="1140016"/>
            <a:ext cx="6228462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latin typeface="+mn-lt"/>
              </a:rPr>
              <a:t>André </a:t>
            </a:r>
            <a:r>
              <a:rPr lang="de-CH" dirty="0">
                <a:latin typeface="+mn-lt"/>
              </a:rPr>
              <a:t>Schmidt </a:t>
            </a:r>
            <a:r>
              <a:rPr lang="de-CH" dirty="0" err="1" smtClean="0">
                <a:latin typeface="+mn-lt"/>
              </a:rPr>
              <a:t>Bunkerscheff</a:t>
            </a:r>
            <a:r>
              <a:rPr lang="de-CH" dirty="0" smtClean="0">
                <a:latin typeface="+mn-lt"/>
              </a:rPr>
              <a:t> Injektor 2 / </a:t>
            </a:r>
            <a:r>
              <a:rPr lang="de-CH" dirty="0" err="1">
                <a:latin typeface="+mn-lt"/>
              </a:rPr>
              <a:t>Stv</a:t>
            </a:r>
            <a:r>
              <a:rPr lang="de-CH" dirty="0">
                <a:latin typeface="+mn-lt"/>
              </a:rPr>
              <a:t>. </a:t>
            </a:r>
            <a:r>
              <a:rPr lang="de-CH" dirty="0" err="1">
                <a:latin typeface="+mn-lt"/>
              </a:rPr>
              <a:t>Zyklotrontechnik</a:t>
            </a:r>
            <a:endParaRPr lang="en-US" dirty="0" err="1" smtClean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76290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Shutdown 2022 – Ring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742237" cy="4679951"/>
          </a:xfrm>
        </p:spPr>
        <p:txBody>
          <a:bodyPr/>
          <a:lstStyle/>
          <a:p>
            <a:r>
              <a:rPr lang="de-CH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Erfolgreiche </a:t>
            </a:r>
            <a:r>
              <a:rPr lang="de-CH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Einbau Hybrid-Dichtungsträger mit Indium-O-Ringdichtungen</a:t>
            </a:r>
          </a:p>
          <a:p>
            <a:r>
              <a:rPr lang="de-CH" dirty="0" smtClean="0"/>
              <a:t>Neue Thermoelemente zur Überwachung Trimmspulplattenkühlung SM6</a:t>
            </a:r>
          </a:p>
          <a:p>
            <a:r>
              <a:rPr lang="de-CH" dirty="0" smtClean="0"/>
              <a:t>Schnelle </a:t>
            </a:r>
            <a:r>
              <a:rPr lang="de-CH" dirty="0" smtClean="0"/>
              <a:t>und genaue Positionierungsvorrichtung BN5-MNP15b/16b </a:t>
            </a:r>
          </a:p>
          <a:p>
            <a:r>
              <a:rPr lang="de-CH" dirty="0" smtClean="0"/>
              <a:t>Kollimator KX18 ersetzt</a:t>
            </a:r>
          </a:p>
          <a:p>
            <a:r>
              <a:rPr lang="de-CH" dirty="0" err="1" smtClean="0"/>
              <a:t>Rezertifizierung</a:t>
            </a:r>
            <a:r>
              <a:rPr lang="de-CH" dirty="0" smtClean="0"/>
              <a:t> Lastaufnahmemittel LAM</a:t>
            </a:r>
          </a:p>
          <a:p>
            <a:r>
              <a:rPr lang="de-CH" dirty="0" smtClean="0"/>
              <a:t>EEC Probleme 2x </a:t>
            </a:r>
            <a:r>
              <a:rPr lang="de-CH" dirty="0" smtClean="0"/>
              <a:t>revidiert</a:t>
            </a:r>
          </a:p>
          <a:p>
            <a:r>
              <a:rPr lang="de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RRL-Einbau und in </a:t>
            </a:r>
            <a:r>
              <a:rPr lang="de-CH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Inbetriebnahme</a:t>
            </a:r>
            <a:endParaRPr lang="de-CH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51543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-PowerPoint-Master deutsch 4_3.potx" id="{4BAA87CA-A3C3-4161-80AE-1D9C37CF4C14}" vid="{2236067E-2B6E-4CB0-859F-0C8648A252EE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4_3 (DE)_VO-9713-104</Template>
  <TotalTime>0</TotalTime>
  <Words>1753</Words>
  <Application>Microsoft Office PowerPoint</Application>
  <PresentationFormat>Bildschirmpräsentation (4:3)</PresentationFormat>
  <Paragraphs>387</Paragraphs>
  <Slides>43</Slides>
  <Notes>16</Notes>
  <HiddenSlides>0</HiddenSlides>
  <MMClips>2</MMClips>
  <ScaleCrop>false</ScaleCrop>
  <HeadingPairs>
    <vt:vector size="8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43</vt:i4>
      </vt:variant>
    </vt:vector>
  </HeadingPairs>
  <TitlesOfParts>
    <vt:vector size="59" baseType="lpstr">
      <vt:lpstr>MS PGothic</vt:lpstr>
      <vt:lpstr>Arial</vt:lpstr>
      <vt:lpstr>Arial Narrow</vt:lpstr>
      <vt:lpstr>Calibri</vt:lpstr>
      <vt:lpstr>Cambria Math</vt:lpstr>
      <vt:lpstr>Courier New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Unicode Origin Graph</vt:lpstr>
      <vt:lpstr>Graph</vt:lpstr>
      <vt:lpstr>Protonenanlage Shutdown und Betrieb 2022</vt:lpstr>
      <vt:lpstr>Shutdown 2022 Cockcroft-Walton</vt:lpstr>
      <vt:lpstr>Vorkommniss Cockcroft-Walton </vt:lpstr>
      <vt:lpstr>Technische Ursachen</vt:lpstr>
      <vt:lpstr>Technische Ursachen</vt:lpstr>
      <vt:lpstr>Technische Ursachen Details</vt:lpstr>
      <vt:lpstr>Massnahmen </vt:lpstr>
      <vt:lpstr>Shutdown 2022 – Injektor 2 </vt:lpstr>
      <vt:lpstr>Shutdown 2022 – Ring </vt:lpstr>
      <vt:lpstr>Lange Radialsonde Ring RRL 2. Versuch </vt:lpstr>
      <vt:lpstr>Lange Sonde Ringzyklotron RRL</vt:lpstr>
      <vt:lpstr>Lange Sonde Ringzyklotron RRL</vt:lpstr>
      <vt:lpstr>Lange Sonde Ringzyklotron RRL</vt:lpstr>
      <vt:lpstr>Lange Sonde Ringzyklotron RRL</vt:lpstr>
      <vt:lpstr>Lange Sonde Ringzyklotron RRL</vt:lpstr>
      <vt:lpstr>Höhere Verluste im Ring</vt:lpstr>
      <vt:lpstr>Inbetriebnahme 2022 </vt:lpstr>
      <vt:lpstr>EEC Tausch und EXT HV–Kabel  </vt:lpstr>
      <vt:lpstr>Verfügbarkeit 2022</vt:lpstr>
      <vt:lpstr>Ausfallcharakteristik 2022</vt:lpstr>
      <vt:lpstr>Status Injektor2 – Upgrade </vt:lpstr>
      <vt:lpstr>Status Injektor2 – Upgrade </vt:lpstr>
      <vt:lpstr>Zeitplan INJ2 upgrade</vt:lpstr>
      <vt:lpstr>Shutdown 2022 – SINQ </vt:lpstr>
      <vt:lpstr>Status Flattop Upgrade</vt:lpstr>
      <vt:lpstr>Wir schaffen Wissen – heute für morgen</vt:lpstr>
      <vt:lpstr>Shutdown 2022 Cockcroft-Walton</vt:lpstr>
      <vt:lpstr>Shutdown 2022 Cockcroft-Walton</vt:lpstr>
      <vt:lpstr>Shutdown 2022 Cockcroft-Walton</vt:lpstr>
      <vt:lpstr>Shutdown 2022 Cockcroft-Walton</vt:lpstr>
      <vt:lpstr>Shutdown 2022 Cockcroft-Walton</vt:lpstr>
      <vt:lpstr>Reparatur BX2</vt:lpstr>
      <vt:lpstr>Ersatz BX2</vt:lpstr>
      <vt:lpstr>Stand Injektor 2 – Upgrade &amp; Ausblick   </vt:lpstr>
      <vt:lpstr>Zeitplan Projekt REI2</vt:lpstr>
      <vt:lpstr>Shutdown 2022 Ring </vt:lpstr>
      <vt:lpstr>Ersatz der langen Radialsonde RRL 2. Versuch</vt:lpstr>
      <vt:lpstr>Weitere Versuche mit Indium-Dichtung am ZS2</vt:lpstr>
      <vt:lpstr>Hybrid Indium-O-Ring Dichtungsträger</vt:lpstr>
      <vt:lpstr>Ersatz für 590 MeV Monitore</vt:lpstr>
      <vt:lpstr>Betriebsprogramm 2022</vt:lpstr>
      <vt:lpstr>Phasenverlauf Ring</vt:lpstr>
      <vt:lpstr>Trimmspulen Ring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Grillenberger Joachim Kurt</dc:creator>
  <cp:lastModifiedBy>Grillenberger Joachim Kurt</cp:lastModifiedBy>
  <cp:revision>180</cp:revision>
  <cp:lastPrinted>2021-11-22T16:17:28Z</cp:lastPrinted>
  <dcterms:created xsi:type="dcterms:W3CDTF">2020-10-13T14:35:15Z</dcterms:created>
  <dcterms:modified xsi:type="dcterms:W3CDTF">2022-07-01T10:01:22Z</dcterms:modified>
</cp:coreProperties>
</file>