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964" r:id="rId1"/>
  </p:sldMasterIdLst>
  <p:notesMasterIdLst>
    <p:notesMasterId r:id="rId17"/>
  </p:notesMasterIdLst>
  <p:handoutMasterIdLst>
    <p:handoutMasterId r:id="rId18"/>
  </p:handoutMasterIdLst>
  <p:sldIdLst>
    <p:sldId id="336" r:id="rId2"/>
    <p:sldId id="401" r:id="rId3"/>
    <p:sldId id="467" r:id="rId4"/>
    <p:sldId id="459" r:id="rId5"/>
    <p:sldId id="460" r:id="rId6"/>
    <p:sldId id="461" r:id="rId7"/>
    <p:sldId id="462" r:id="rId8"/>
    <p:sldId id="463" r:id="rId9"/>
    <p:sldId id="464" r:id="rId10"/>
    <p:sldId id="465" r:id="rId11"/>
    <p:sldId id="468" r:id="rId12"/>
    <p:sldId id="469" r:id="rId13"/>
    <p:sldId id="470" r:id="rId14"/>
    <p:sldId id="471" r:id="rId15"/>
    <p:sldId id="428" r:id="rId16"/>
  </p:sldIdLst>
  <p:sldSz cx="12192000" cy="6858000"/>
  <p:notesSz cx="6794500" cy="9931400"/>
  <p:defaultTextStyle>
    <a:defPPr>
      <a:defRPr lang="de-CH"/>
    </a:defPPr>
    <a:lvl1pPr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1pPr>
    <a:lvl2pPr marL="4572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2pPr>
    <a:lvl3pPr marL="9144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3pPr>
    <a:lvl4pPr marL="13716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4pPr>
    <a:lvl5pPr marL="1828800" algn="l" rtl="0" eaLnBrk="0" fontAlgn="base" hangingPunct="0">
      <a:spcBef>
        <a:spcPct val="50000"/>
      </a:spcBef>
      <a:spcAft>
        <a:spcPct val="0"/>
      </a:spcAft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5pPr>
    <a:lvl6pPr marL="22860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6pPr>
    <a:lvl7pPr marL="27432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7pPr>
    <a:lvl8pPr marL="32004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8pPr>
    <a:lvl9pPr marL="3657600" algn="l" defTabSz="457200" rtl="0" eaLnBrk="1" latinLnBrk="0" hangingPunct="1">
      <a:defRPr sz="1600" kern="1200">
        <a:solidFill>
          <a:schemeClr val="tx1"/>
        </a:solidFill>
        <a:latin typeface="Arial" charset="0"/>
        <a:ea typeface="ヒラギノ角ゴ Pro W3" charset="0"/>
        <a:cs typeface="ヒラギノ角ゴ Pro W3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890" userDrawn="1">
          <p15:clr>
            <a:srgbClr val="A4A3A4"/>
          </p15:clr>
        </p15:guide>
        <p15:guide id="2" orient="horz" pos="845" userDrawn="1">
          <p15:clr>
            <a:srgbClr val="A4A3A4"/>
          </p15:clr>
        </p15:guide>
        <p15:guide id="3" orient="horz" pos="3793" userDrawn="1">
          <p15:clr>
            <a:srgbClr val="A4A3A4"/>
          </p15:clr>
        </p15:guide>
        <p15:guide id="4" orient="horz" pos="1117" userDrawn="1">
          <p15:clr>
            <a:srgbClr val="A4A3A4"/>
          </p15:clr>
        </p15:guide>
        <p15:guide id="5" orient="horz" pos="187" userDrawn="1">
          <p15:clr>
            <a:srgbClr val="A4A3A4"/>
          </p15:clr>
        </p15:guide>
        <p15:guide id="6" orient="horz" pos="504" userDrawn="1">
          <p15:clr>
            <a:srgbClr val="A4A3A4"/>
          </p15:clr>
        </p15:guide>
        <p15:guide id="7" orient="horz" pos="4156" userDrawn="1">
          <p15:clr>
            <a:srgbClr val="A4A3A4"/>
          </p15:clr>
        </p15:guide>
        <p15:guide id="8" orient="horz" userDrawn="1">
          <p15:clr>
            <a:srgbClr val="A4A3A4"/>
          </p15:clr>
        </p15:guide>
        <p15:guide id="9" pos="876" userDrawn="1">
          <p15:clr>
            <a:srgbClr val="A4A3A4"/>
          </p15:clr>
        </p15:guide>
        <p15:guide id="10" pos="7379" userDrawn="1">
          <p15:clr>
            <a:srgbClr val="A4A3A4"/>
          </p15:clr>
        </p15:guide>
        <p15:guide id="11" pos="695" userDrawn="1">
          <p15:clr>
            <a:srgbClr val="A4A3A4"/>
          </p15:clr>
        </p15:guide>
        <p15:guide id="12" pos="604" userDrawn="1">
          <p15:clr>
            <a:srgbClr val="A4A3A4"/>
          </p15:clr>
        </p15:guide>
        <p15:guide id="13" pos="1753" userDrawn="1">
          <p15:clr>
            <a:srgbClr val="A4A3A4"/>
          </p15:clr>
        </p15:guide>
        <p15:guide id="14" pos="4052" userDrawn="1">
          <p15:clr>
            <a:srgbClr val="A4A3A4"/>
          </p15:clr>
        </p15:guide>
        <p15:guide id="15" pos="4203" userDrawn="1">
          <p15:clr>
            <a:srgbClr val="A4A3A4"/>
          </p15:clr>
        </p15:guide>
        <p15:guide id="16" pos="765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 userDrawn="1">
          <p15:clr>
            <a:srgbClr val="A4A3A4"/>
          </p15:clr>
        </p15:guide>
        <p15:guide id="2" pos="214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F5B00"/>
    <a:srgbClr val="C50006"/>
    <a:srgbClr val="FDCA00"/>
    <a:srgbClr val="010000"/>
    <a:srgbClr val="FFFFFF"/>
    <a:srgbClr val="808080"/>
    <a:srgbClr val="000000"/>
    <a:srgbClr val="7C204E"/>
    <a:srgbClr val="003B6E"/>
    <a:srgbClr val="1974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7232" autoAdjust="0"/>
  </p:normalViewPr>
  <p:slideViewPr>
    <p:cSldViewPr snapToObjects="1">
      <p:cViewPr varScale="1">
        <p:scale>
          <a:sx n="120" d="100"/>
          <a:sy n="120" d="100"/>
        </p:scale>
        <p:origin x="120" y="354"/>
      </p:cViewPr>
      <p:guideLst>
        <p:guide orient="horz" pos="890"/>
        <p:guide orient="horz" pos="845"/>
        <p:guide orient="horz" pos="3793"/>
        <p:guide orient="horz" pos="1117"/>
        <p:guide orient="horz" pos="187"/>
        <p:guide orient="horz" pos="504"/>
        <p:guide orient="horz" pos="4156"/>
        <p:guide orient="horz"/>
        <p:guide pos="876"/>
        <p:guide pos="7379"/>
        <p:guide pos="695"/>
        <p:guide pos="604"/>
        <p:guide pos="1753"/>
        <p:guide pos="4052"/>
        <p:guide pos="4203"/>
        <p:guide pos="765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115" d="100"/>
          <a:sy n="115" d="100"/>
        </p:scale>
        <p:origin x="-4932" y="-108"/>
      </p:cViewPr>
      <p:guideLst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 dirty="0">
              <a:latin typeface="+mn-lt"/>
            </a:endParaRPr>
          </a:p>
        </p:txBody>
      </p:sp>
      <p:sp>
        <p:nvSpPr>
          <p:cNvPr id="1187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200" baseline="30000">
                <a:latin typeface="Times" charset="0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en-GB">
              <a:latin typeface="+mn-lt"/>
            </a:endParaRPr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200" baseline="30000">
                <a:latin typeface="Times" charset="0"/>
              </a:defRPr>
            </a:lvl1pPr>
          </a:lstStyle>
          <a:p>
            <a:pPr>
              <a:defRPr/>
            </a:pPr>
            <a:fld id="{630A188E-C926-984B-863C-48B251A81B15}" type="slidenum">
              <a:rPr lang="en-GB">
                <a:latin typeface="+mn-lt"/>
              </a:rPr>
              <a:pPr>
                <a:defRPr/>
              </a:pPr>
              <a:t>‹Nr.›</a:t>
            </a:fld>
            <a:endParaRPr lang="en-GB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89599428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94" y="0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t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8900" y="746125"/>
            <a:ext cx="6619875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1228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631" y="4718072"/>
            <a:ext cx="4981238" cy="4467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/>
              <a:t>Mastertextformat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</a:t>
            </a:r>
            <a:r>
              <a:rPr lang="de-DE" noProof="0" dirty="0" smtClean="0"/>
              <a:t>Ebene</a:t>
            </a:r>
          </a:p>
          <a:p>
            <a:pPr lvl="5"/>
            <a:r>
              <a:rPr lang="de-DE" noProof="0" dirty="0" smtClean="0"/>
              <a:t>Sechste Ebene</a:t>
            </a:r>
          </a:p>
          <a:p>
            <a:pPr lvl="6"/>
            <a:r>
              <a:rPr lang="de-DE" noProof="0" dirty="0" smtClean="0"/>
              <a:t>Siebte Ebene</a:t>
            </a:r>
          </a:p>
          <a:p>
            <a:pPr lvl="7"/>
            <a:r>
              <a:rPr lang="de-DE" noProof="0" dirty="0" smtClean="0"/>
              <a:t>Achte Ebene</a:t>
            </a:r>
          </a:p>
          <a:p>
            <a:pPr lvl="8"/>
            <a:r>
              <a:rPr lang="de-DE" noProof="0" dirty="0" smtClean="0"/>
              <a:t>Neunte Ebene</a:t>
            </a:r>
          </a:p>
        </p:txBody>
      </p:sp>
      <p:sp>
        <p:nvSpPr>
          <p:cNvPr id="1228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defTabSz="955672">
              <a:spcBef>
                <a:spcPct val="0"/>
              </a:spcBef>
              <a:defRPr sz="1000" baseline="0">
                <a:latin typeface="+mn-lt"/>
                <a:ea typeface="ヒラギノ角ゴ Pro W3" charset="-128"/>
                <a:cs typeface="ヒラギノ角ゴ Pro W3" charset="-128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1228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94" y="9434393"/>
            <a:ext cx="2944807" cy="497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561" tIns="47782" rIns="95561" bIns="47782" numCol="1" anchor="b" anchorCtr="0" compatLnSpc="1">
            <a:prstTxWarp prst="textNoShape">
              <a:avLst/>
            </a:prstTxWarp>
          </a:bodyPr>
          <a:lstStyle>
            <a:lvl1pPr algn="r" defTabSz="955672">
              <a:spcBef>
                <a:spcPct val="0"/>
              </a:spcBef>
              <a:defRPr sz="1000" baseline="0">
                <a:latin typeface="+mn-lt"/>
              </a:defRPr>
            </a:lvl1pPr>
          </a:lstStyle>
          <a:p>
            <a:pPr>
              <a:defRPr/>
            </a:pPr>
            <a:fld id="{EC696245-F065-0B47-B74E-D5003861FD61}" type="slidenum">
              <a:rPr lang="de-DE" smtClean="0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6147384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90488" indent="-90488" algn="l" rtl="0" eaLnBrk="0" fontAlgn="base" hangingPunct="0">
      <a:spcBef>
        <a:spcPts val="0"/>
      </a:spcBef>
      <a:spcAft>
        <a:spcPct val="0"/>
      </a:spcAft>
      <a:buFont typeface="Arial" panose="020B0604020202020204" pitchFamily="34" charset="0"/>
      <a:buChar char="•"/>
      <a:defRPr sz="1000" kern="1200" baseline="0">
        <a:solidFill>
          <a:schemeClr val="tx1"/>
        </a:solidFill>
        <a:latin typeface="+mn-lt"/>
        <a:ea typeface="ヒラギノ角ゴ Pro W3" pitchFamily="-108" charset="-128"/>
        <a:cs typeface="ヒラギノ角ゴ Pro W3" pitchFamily="-108" charset="-128"/>
      </a:defRPr>
    </a:lvl1pPr>
    <a:lvl2pPr marL="180975" indent="-9207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charset="-128"/>
        <a:cs typeface="ヒラギノ角ゴ Pro W3" charset="0"/>
      </a:defRPr>
    </a:lvl2pPr>
    <a:lvl3pPr marL="266700" indent="-85725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3pPr>
    <a:lvl4pPr marL="357188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ＭＳ Ｐゴシック" charset="-128"/>
        <a:cs typeface="ＭＳ Ｐゴシック" charset="-128"/>
      </a:defRPr>
    </a:lvl4pPr>
    <a:lvl5pPr marL="447675" indent="-90488" algn="l" rtl="0" eaLnBrk="0" fontAlgn="base" hangingPunct="0">
      <a:spcBef>
        <a:spcPts val="0"/>
      </a:spcBef>
      <a:spcAft>
        <a:spcPct val="0"/>
      </a:spcAft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ヒラギノ角ゴ Pro W3" pitchFamily="-112" charset="-128"/>
        <a:cs typeface="ＭＳ Ｐゴシック" charset="0"/>
      </a:defRPr>
    </a:lvl5pPr>
    <a:lvl6pPr marL="538163" indent="-90488" algn="l" defTabSz="457200" rtl="0" eaLnBrk="1" latinLnBrk="0" hangingPunct="1">
      <a:buFont typeface="Symbol" panose="05050102010706020507" pitchFamily="18" charset="2"/>
      <a:buChar char="-"/>
      <a:defRPr sz="1000" kern="1200" baseline="0">
        <a:solidFill>
          <a:schemeClr val="tx1"/>
        </a:solidFill>
        <a:latin typeface="+mn-lt"/>
        <a:ea typeface="+mn-ea"/>
        <a:cs typeface="Arial" panose="020B0604020202020204" pitchFamily="34" charset="0"/>
      </a:defRPr>
    </a:lvl6pPr>
    <a:lvl7pPr marL="628650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7pPr>
    <a:lvl8pPr marL="719138" indent="-90488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8pPr>
    <a:lvl9pPr marL="806450" indent="-88900" algn="l" defTabSz="457200" rtl="0" eaLnBrk="1" latinLnBrk="0" hangingPunct="1">
      <a:buFont typeface="Symbol" panose="05050102010706020507" pitchFamily="18" charset="2"/>
      <a:buChar char="-"/>
      <a:defRPr sz="1000" kern="1200">
        <a:solidFill>
          <a:schemeClr val="tx1"/>
        </a:solidFill>
        <a:latin typeface="+mn-lt"/>
        <a:ea typeface="+mn-ea"/>
        <a:cs typeface="Arial" panose="020B0604020202020204" pitchFamily="34" charset="0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88900" y="746125"/>
            <a:ext cx="6619875" cy="37242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964722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92075" y="746125"/>
            <a:ext cx="6616700" cy="3722688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242636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433270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88900" y="746125"/>
            <a:ext cx="6619875" cy="3724275"/>
          </a:xfrm>
        </p:spPr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5981390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6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U:\20160506_PSI_Luftbild_0292.jpg"/>
          <p:cNvPicPr>
            <a:picLocks noChangeAspect="1" noChangeArrowheads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36" b="7666"/>
          <a:stretch/>
        </p:blipFill>
        <p:spPr bwMode="auto">
          <a:xfrm>
            <a:off x="3523202" y="282698"/>
            <a:ext cx="7565353" cy="33619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hteck 5"/>
          <p:cNvSpPr/>
          <p:nvPr/>
        </p:nvSpPr>
        <p:spPr bwMode="auto">
          <a:xfrm>
            <a:off x="-3" y="282698"/>
            <a:ext cx="33792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  <p:pic>
        <p:nvPicPr>
          <p:cNvPr id="5" name="Bild 24" descr="PSI-Logo_narrow_30k.eps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07017" y="548681"/>
            <a:ext cx="1625600" cy="43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15"/>
          <p:cNvSpPr>
            <a:spLocks noChangeArrowheads="1"/>
          </p:cNvSpPr>
          <p:nvPr userDrawn="1"/>
        </p:nvSpPr>
        <p:spPr bwMode="auto">
          <a:xfrm>
            <a:off x="1104001" y="6138864"/>
            <a:ext cx="960967" cy="719137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>
          <a:xfrm>
            <a:off x="1085850" y="4572000"/>
            <a:ext cx="10625665" cy="1080120"/>
          </a:xfrm>
        </p:spPr>
        <p:txBody>
          <a:bodyPr/>
          <a:lstStyle>
            <a:lvl1pPr>
              <a:defRPr sz="3000">
                <a:solidFill>
                  <a:srgbClr val="686868"/>
                </a:solidFill>
                <a:latin typeface="Georgia" charset="0"/>
                <a:ea typeface="ヒラギノ角ゴ Pro W3" charset="0"/>
              </a:defRPr>
            </a:lvl1pPr>
          </a:lstStyle>
          <a:p>
            <a:pPr lvl="0"/>
            <a:r>
              <a:rPr lang="de-DE" noProof="0" smtClean="0"/>
              <a:t>Titelmasterformat durch Klicken bearbeiten</a:t>
            </a:r>
            <a:endParaRPr lang="en-US" noProof="0" dirty="0"/>
          </a:p>
        </p:txBody>
      </p:sp>
      <p:sp>
        <p:nvSpPr>
          <p:cNvPr id="69649" name="Rectangle 17"/>
          <p:cNvSpPr>
            <a:spLocks noGrp="1" noChangeArrowheads="1"/>
          </p:cNvSpPr>
          <p:nvPr>
            <p:ph type="subTitle" sz="quarter" idx="1"/>
          </p:nvPr>
        </p:nvSpPr>
        <p:spPr bwMode="auto">
          <a:xfrm>
            <a:off x="1085852" y="4140000"/>
            <a:ext cx="10625665" cy="364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1800" b="1">
                <a:solidFill>
                  <a:srgbClr val="969696"/>
                </a:solidFill>
                <a:ea typeface="ヒラギノ角ゴ Pro W3" charset="0"/>
              </a:defRPr>
            </a:lvl1pPr>
          </a:lstStyle>
          <a:p>
            <a:pPr lvl="0"/>
            <a:r>
              <a:rPr lang="de-DE" noProof="0" smtClean="0"/>
              <a:t>Formatvorlage des Untertitelmasters durch Klicken bearbeiten</a:t>
            </a:r>
            <a:endParaRPr lang="de-CH" noProof="0" dirty="0"/>
          </a:p>
        </p:txBody>
      </p:sp>
      <p:sp>
        <p:nvSpPr>
          <p:cNvPr id="10" name="Rechteck 1"/>
          <p:cNvSpPr>
            <a:spLocks noChangeArrowheads="1"/>
          </p:cNvSpPr>
          <p:nvPr userDrawn="1"/>
        </p:nvSpPr>
        <p:spPr bwMode="auto">
          <a:xfrm>
            <a:off x="7056107" y="3412620"/>
            <a:ext cx="4032448" cy="232404"/>
          </a:xfrm>
          <a:prstGeom prst="rect">
            <a:avLst/>
          </a:prstGeom>
          <a:solidFill>
            <a:schemeClr val="bg1">
              <a:alpha val="74117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 anchorCtr="0"/>
          <a:lstStyle/>
          <a:p>
            <a:pPr algn="ctr">
              <a:spcBef>
                <a:spcPct val="0"/>
              </a:spcBef>
            </a:pPr>
            <a:r>
              <a:rPr lang="de-CH" sz="1100" b="1" i="0" kern="0" spc="30" dirty="0" smtClean="0">
                <a:solidFill>
                  <a:srgbClr val="505150"/>
                </a:solidFill>
                <a:latin typeface="+mn-lt"/>
                <a:cs typeface="Arial" charset="0"/>
              </a:rPr>
              <a:t>WIR SCHAFFEN WISSEN – HEUTE FÜR MORGEN</a:t>
            </a:r>
            <a:endParaRPr lang="de-CH" sz="1100" b="1" i="0" kern="0" spc="30" dirty="0">
              <a:solidFill>
                <a:srgbClr val="505150"/>
              </a:solidFill>
              <a:latin typeface="+mn-lt"/>
              <a:cs typeface="Arial" charset="0"/>
            </a:endParaRPr>
          </a:p>
        </p:txBody>
      </p:sp>
      <p:sp>
        <p:nvSpPr>
          <p:cNvPr id="9" name="Rechteck 8"/>
          <p:cNvSpPr/>
          <p:nvPr userDrawn="1"/>
        </p:nvSpPr>
        <p:spPr bwMode="auto">
          <a:xfrm>
            <a:off x="11232000" y="282698"/>
            <a:ext cx="960000" cy="3362326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spcBef>
                <a:spcPct val="0"/>
              </a:spcBef>
              <a:defRPr/>
            </a:pPr>
            <a:endParaRPr lang="de-DE" sz="2400" dirty="0">
              <a:ln>
                <a:solidFill>
                  <a:srgbClr val="FFFFFF"/>
                </a:solidFill>
              </a:ln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371627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nhaltsplatzhalter 7"/>
          <p:cNvSpPr>
            <a:spLocks noGrp="1"/>
          </p:cNvSpPr>
          <p:nvPr>
            <p:ph sz="quarter" idx="13" hasCustomPrompt="1"/>
          </p:nvPr>
        </p:nvSpPr>
        <p:spPr/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316818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 bwMode="auto">
          <a:xfrm>
            <a:off x="1102785" y="1412876"/>
            <a:ext cx="10754783" cy="4392389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pc="0" baseline="0"/>
            </a:lvl1pPr>
          </a:lstStyle>
          <a:p>
            <a:r>
              <a:rPr lang="de-DE" smtClean="0"/>
              <a:t>Titelmasterformat durch Klicken bearbeiten</a:t>
            </a:r>
            <a:endParaRPr lang="en-GB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9" name="Inhaltsplatzhalter 7"/>
          <p:cNvSpPr>
            <a:spLocks noGrp="1"/>
          </p:cNvSpPr>
          <p:nvPr>
            <p:ph sz="quarter" idx="13" hasCustomPrompt="1"/>
          </p:nvPr>
        </p:nvSpPr>
        <p:spPr>
          <a:xfrm>
            <a:off x="1246453" y="1484782"/>
            <a:ext cx="10514177" cy="4608514"/>
          </a:xfrm>
        </p:spPr>
        <p:txBody>
          <a:bodyPr/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>
                <a:latin typeface="+mn-lt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>
                <a:latin typeface="+mn-lt"/>
              </a:defRPr>
            </a:lvl5pPr>
            <a:lvl6pPr marL="1074738" indent="-179388">
              <a:lnSpc>
                <a:spcPct val="110000"/>
              </a:lnSpc>
              <a:buClr>
                <a:schemeClr val="tx1"/>
              </a:buClr>
              <a:buFont typeface="Symbol" panose="05050102010706020507" pitchFamily="18" charset="2"/>
              <a:buChar char="-"/>
              <a:defRPr sz="1600"/>
            </a:lvl6pPr>
            <a:lvl7pPr marL="1257300" indent="-182563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7pPr>
            <a:lvl8pPr marL="1436688" indent="-179388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8pPr>
            <a:lvl9pPr marL="1614488" indent="-177800">
              <a:lnSpc>
                <a:spcPct val="110000"/>
              </a:lnSpc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  <a:endParaRPr kumimoji="0" lang="de-CH" sz="18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65000"/>
                  <a:lumOff val="35000"/>
                </a:prstClr>
              </a:solidFill>
              <a:effectLst/>
              <a:uLnTx/>
              <a:uFillTx/>
              <a:latin typeface="Rockwel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7839105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Inhaltsplatzhalter 10"/>
          <p:cNvSpPr>
            <a:spLocks noGrp="1"/>
          </p:cNvSpPr>
          <p:nvPr>
            <p:ph sz="quarter" idx="13" hasCustomPrompt="1"/>
          </p:nvPr>
        </p:nvSpPr>
        <p:spPr>
          <a:xfrm>
            <a:off x="1390651" y="1341438"/>
            <a:ext cx="5041900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8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6671734" y="1337869"/>
            <a:ext cx="5041900" cy="4679950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6531030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zwei Inhalte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eck 9"/>
          <p:cNvSpPr/>
          <p:nvPr userDrawn="1"/>
        </p:nvSpPr>
        <p:spPr bwMode="auto">
          <a:xfrm>
            <a:off x="1102785" y="1412876"/>
            <a:ext cx="10754783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6" name="Titel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17" name="Inhaltsplatzhalter 10"/>
          <p:cNvSpPr>
            <a:spLocks noGrp="1"/>
          </p:cNvSpPr>
          <p:nvPr>
            <p:ph sz="quarter" idx="18" hasCustomPrompt="1"/>
          </p:nvPr>
        </p:nvSpPr>
        <p:spPr>
          <a:xfrm>
            <a:off x="1251222" y="1449804"/>
            <a:ext cx="5041900" cy="4571585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  <p:sp>
        <p:nvSpPr>
          <p:cNvPr id="18" name="Inhaltsplatzhalter 10"/>
          <p:cNvSpPr>
            <a:spLocks noGrp="1"/>
          </p:cNvSpPr>
          <p:nvPr>
            <p:ph sz="quarter" idx="19" hasCustomPrompt="1"/>
          </p:nvPr>
        </p:nvSpPr>
        <p:spPr>
          <a:xfrm>
            <a:off x="6532305" y="1446234"/>
            <a:ext cx="5041900" cy="4575154"/>
          </a:xfrm>
        </p:spPr>
        <p:txBody>
          <a:bodyPr/>
          <a:lstStyle>
            <a:lvl1pPr marL="177800" indent="-177800">
              <a:buClr>
                <a:schemeClr val="tx1"/>
              </a:buClr>
              <a:buFont typeface="Arial" panose="020B0604020202020204" pitchFamily="34" charset="0"/>
              <a:buChar char="•"/>
              <a:defRPr/>
            </a:lvl1pPr>
            <a:lvl2pPr marL="355600" indent="-177800">
              <a:buSzPct val="100000"/>
              <a:buFont typeface="Symbol" panose="05050102010706020507" pitchFamily="18" charset="2"/>
              <a:buChar char="-"/>
              <a:defRPr/>
            </a:lvl2pPr>
            <a:lvl3pPr marL="539750" indent="-184150">
              <a:buFont typeface="Symbol" panose="05050102010706020507" pitchFamily="18" charset="2"/>
              <a:buChar char="-"/>
              <a:defRPr/>
            </a:lvl3pPr>
            <a:lvl4pPr marL="717550" indent="-177800">
              <a:buFont typeface="Symbol" panose="05050102010706020507" pitchFamily="18" charset="2"/>
              <a:buChar char="-"/>
              <a:defRPr/>
            </a:lvl4pPr>
            <a:lvl5pPr marL="895350" indent="-177800">
              <a:buFont typeface="Symbol" panose="05050102010706020507" pitchFamily="18" charset="2"/>
              <a:buChar char="-"/>
              <a:defRPr/>
            </a:lvl5pPr>
            <a:lvl6pPr marL="1074738" indent="-179388">
              <a:buFont typeface="Symbol" panose="05050102010706020507" pitchFamily="18" charset="2"/>
              <a:buChar char="-"/>
              <a:defRPr sz="1600"/>
            </a:lvl6pPr>
            <a:lvl7pPr marL="1257300" indent="-182563">
              <a:buFont typeface="Symbol" panose="05050102010706020507" pitchFamily="18" charset="2"/>
              <a:buChar char="-"/>
              <a:defRPr sz="1600"/>
            </a:lvl7pPr>
            <a:lvl8pPr marL="1436688" indent="-179388">
              <a:buFont typeface="Symbol" panose="05050102010706020507" pitchFamily="18" charset="2"/>
              <a:buChar char="-"/>
              <a:defRPr sz="1600"/>
            </a:lvl8pPr>
            <a:lvl9pPr marL="1614488" indent="-177800">
              <a:buFont typeface="Symbol" panose="05050102010706020507" pitchFamily="18" charset="2"/>
              <a:buChar char="-"/>
              <a:defRPr sz="1600"/>
            </a:lvl9pPr>
          </a:lstStyle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</p:spTree>
    <p:extLst>
      <p:ext uri="{BB962C8B-B14F-4D97-AF65-F5344CB8AC3E}">
        <p14:creationId xmlns:p14="http://schemas.microsoft.com/office/powerpoint/2010/main" val="96353116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8152505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 (grau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7" name="Rechteck 6"/>
          <p:cNvSpPr/>
          <p:nvPr userDrawn="1"/>
        </p:nvSpPr>
        <p:spPr bwMode="auto">
          <a:xfrm>
            <a:off x="1102785" y="1412876"/>
            <a:ext cx="10754783" cy="5184775"/>
          </a:xfrm>
          <a:prstGeom prst="rect">
            <a:avLst/>
          </a:prstGeom>
          <a:solidFill>
            <a:srgbClr val="E5E5E5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743878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nhalt auf Bild (hoch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U:\20160506_PSI_Luftbild_0292.jp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2785" y="1019812"/>
            <a:ext cx="11161004" cy="5579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12" name="Titel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en-GB"/>
          </a:p>
        </p:txBody>
      </p:sp>
      <p:sp>
        <p:nvSpPr>
          <p:cNvPr id="14" name="Textplatzhalter 13"/>
          <p:cNvSpPr>
            <a:spLocks noGrp="1"/>
          </p:cNvSpPr>
          <p:nvPr>
            <p:ph type="body" sz="quarter" idx="13"/>
          </p:nvPr>
        </p:nvSpPr>
        <p:spPr>
          <a:xfrm>
            <a:off x="1102784" y="1019811"/>
            <a:ext cx="3052949" cy="5577839"/>
          </a:xfrm>
          <a:solidFill>
            <a:schemeClr val="bg1">
              <a:alpha val="75000"/>
            </a:schemeClr>
          </a:solidFill>
        </p:spPr>
        <p:txBody>
          <a:bodyPr lIns="72000" tIns="360000" rIns="36000" bIns="36000" anchor="t" anchorCtr="0"/>
          <a:lstStyle>
            <a:lvl1pPr marL="177800" indent="-177800">
              <a:lnSpc>
                <a:spcPct val="110000"/>
              </a:lnSpc>
              <a:spcAft>
                <a:spcPts val="0"/>
              </a:spcAft>
              <a:buFont typeface="Arial" panose="020B0604020202020204" pitchFamily="34" charset="0"/>
              <a:buChar char="•"/>
              <a:defRPr sz="1800"/>
            </a:lvl1pPr>
            <a:lvl2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2pPr>
            <a:lvl3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3pPr>
            <a:lvl4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4pPr>
            <a:lvl5pPr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defRPr sz="1800"/>
            </a:lvl5pPr>
          </a:lstStyle>
          <a:p>
            <a:pPr lvl="0"/>
            <a:r>
              <a:rPr lang="de-DE" smtClean="0"/>
              <a:t>Formatvorlagen des Textmasters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GB" dirty="0"/>
          </a:p>
        </p:txBody>
      </p:sp>
      <p:pic>
        <p:nvPicPr>
          <p:cNvPr id="13" name="Bild 14" descr="PSI-Logo_narrow_30k.eps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3733" y="285750"/>
            <a:ext cx="1354667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hteck 14"/>
          <p:cNvSpPr>
            <a:spLocks noChangeArrowheads="1"/>
          </p:cNvSpPr>
          <p:nvPr userDrawn="1"/>
        </p:nvSpPr>
        <p:spPr bwMode="auto">
          <a:xfrm>
            <a:off x="1" y="1019812"/>
            <a:ext cx="960967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46880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2D21B830-385D-4D0B-A7C6-175337D2FE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AE4D5-4D56-4B88-9F0F-1430F661B6B7}" type="datetimeFigureOut">
              <a:rPr lang="de-CH" smtClean="0"/>
              <a:t>01.07.2022</a:t>
            </a:fld>
            <a:endParaRPr lang="de-CH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14C2D829-AC07-4987-B6A6-543BB271AD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D6DCD14-0AE6-4E90-A6DD-C378788F17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2855E7-C7C6-410D-A2D6-E3E2CFE05745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377913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2769601" y="291600"/>
            <a:ext cx="8944033" cy="50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CH" noProof="0" dirty="0" smtClean="0"/>
              <a:t>Folientitel eingeben</a:t>
            </a:r>
            <a:endParaRPr lang="de-CH" noProof="0" dirty="0"/>
          </a:p>
        </p:txBody>
      </p:sp>
      <p:sp>
        <p:nvSpPr>
          <p:cNvPr id="18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0941749" y="6661150"/>
            <a:ext cx="767656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900" smtClean="0">
                <a:latin typeface="+mn-lt"/>
              </a:defRPr>
            </a:lvl1pPr>
          </a:lstStyle>
          <a:p>
            <a:pPr algn="r">
              <a:defRPr/>
            </a:pPr>
            <a:r>
              <a:rPr lang="de-DE" dirty="0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‹Nr.›</a:t>
            </a:fld>
            <a:endParaRPr lang="de-DE" dirty="0"/>
          </a:p>
        </p:txBody>
      </p:sp>
      <p:sp>
        <p:nvSpPr>
          <p:cNvPr id="6" name="Rechteck 12"/>
          <p:cNvSpPr>
            <a:spLocks noChangeArrowheads="1"/>
          </p:cNvSpPr>
          <p:nvPr/>
        </p:nvSpPr>
        <p:spPr bwMode="auto">
          <a:xfrm>
            <a:off x="1" y="1412876"/>
            <a:ext cx="960967" cy="727901"/>
          </a:xfrm>
          <a:prstGeom prst="rect">
            <a:avLst/>
          </a:prstGeom>
          <a:solidFill>
            <a:srgbClr val="B9B9B9"/>
          </a:solidFill>
          <a:ln>
            <a:noFill/>
          </a:ln>
          <a:extLst/>
        </p:spPr>
        <p:txBody>
          <a:bodyPr/>
          <a:lstStyle/>
          <a:p>
            <a:pPr>
              <a:spcBef>
                <a:spcPct val="0"/>
              </a:spcBef>
            </a:pPr>
            <a:endParaRPr lang="de-DE" sz="2400">
              <a:latin typeface="Times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>
          <a:xfrm>
            <a:off x="1390651" y="1341438"/>
            <a:ext cx="10322983" cy="467995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dirty="0" smtClean="0"/>
              <a:t>Mastertextformat bearbeiten</a:t>
            </a:r>
          </a:p>
          <a:p>
            <a:pPr lvl="1"/>
            <a:r>
              <a:rPr lang="de-CH" dirty="0" smtClean="0"/>
              <a:t>Zweite Ebene</a:t>
            </a:r>
          </a:p>
          <a:p>
            <a:pPr lvl="2"/>
            <a:r>
              <a:rPr lang="de-CH" dirty="0" smtClean="0"/>
              <a:t>Dritte Ebene</a:t>
            </a:r>
          </a:p>
          <a:p>
            <a:pPr lvl="3"/>
            <a:r>
              <a:rPr lang="de-CH" dirty="0" smtClean="0"/>
              <a:t>Vierte Ebene</a:t>
            </a:r>
          </a:p>
          <a:p>
            <a:pPr lvl="4"/>
            <a:r>
              <a:rPr lang="de-CH" dirty="0" smtClean="0"/>
              <a:t>Fünfte Ebene</a:t>
            </a:r>
          </a:p>
          <a:p>
            <a:pPr lvl="5"/>
            <a:r>
              <a:rPr lang="de-CH" dirty="0" smtClean="0"/>
              <a:t>Sechste Ebene</a:t>
            </a:r>
          </a:p>
          <a:p>
            <a:pPr lvl="6"/>
            <a:r>
              <a:rPr lang="de-CH" dirty="0" smtClean="0"/>
              <a:t>Siebte Ebene</a:t>
            </a:r>
          </a:p>
          <a:p>
            <a:pPr lvl="7"/>
            <a:r>
              <a:rPr lang="de-CH" dirty="0" smtClean="0"/>
              <a:t>Achte Ebene</a:t>
            </a:r>
          </a:p>
          <a:p>
            <a:pPr lvl="8"/>
            <a:r>
              <a:rPr lang="de-CH" dirty="0" smtClean="0"/>
              <a:t>Neunte Ebene</a:t>
            </a:r>
          </a:p>
        </p:txBody>
      </p:sp>
      <p:pic>
        <p:nvPicPr>
          <p:cNvPr id="8" name="Bild 14" descr="PSI-Logo_narrow_30k.eps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3733" y="285750"/>
            <a:ext cx="1354667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88" r:id="rId1"/>
    <p:sldLayoutId id="2147483974" r:id="rId2"/>
    <p:sldLayoutId id="2147483976" r:id="rId3"/>
    <p:sldLayoutId id="2147483973" r:id="rId4"/>
    <p:sldLayoutId id="2147483977" r:id="rId5"/>
    <p:sldLayoutId id="2147483979" r:id="rId6"/>
    <p:sldLayoutId id="2147483978" r:id="rId7"/>
    <p:sldLayoutId id="2147483980" r:id="rId8"/>
    <p:sldLayoutId id="2147483989" r:id="rId9"/>
  </p:sldLayoutIdLst>
  <p:transition spd="med"/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500" kern="1000" spc="0">
          <a:solidFill>
            <a:srgbClr val="686868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500">
          <a:solidFill>
            <a:srgbClr val="505150"/>
          </a:solidFill>
          <a:latin typeface="Georgia" charset="0"/>
          <a:ea typeface="ヒラギノ角ゴ Pro W3" pitchFamily="-108" charset="-128"/>
          <a:cs typeface="ヒラギノ角ゴ Pro W3" pitchFamily="-108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 Narrow" pitchFamily="34" charset="0"/>
        </a:defRPr>
      </a:lvl9pPr>
    </p:titleStyle>
    <p:bodyStyle>
      <a:lvl1pPr marL="1778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Font typeface="Arial" panose="020B0604020202020204" pitchFamily="34" charset="0"/>
        <a:buChar char="•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1pPr>
      <a:lvl2pPr marL="35560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Clr>
          <a:schemeClr val="tx1"/>
        </a:buClr>
        <a:buSzPct val="100000"/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+mn-cs"/>
        </a:defRPr>
      </a:lvl2pPr>
      <a:lvl3pPr marL="355600" indent="18415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spc="0" baseline="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3pPr>
      <a:lvl4pPr marL="7175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4pPr>
      <a:lvl5pPr marL="895350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 kern="1200" spc="0" baseline="0">
          <a:solidFill>
            <a:schemeClr val="tx1"/>
          </a:solidFill>
          <a:latin typeface="+mn-lt"/>
          <a:ea typeface="+mn-ea"/>
          <a:cs typeface="ＭＳ Ｐゴシック" charset="0"/>
        </a:defRPr>
      </a:lvl5pPr>
      <a:lvl6pPr marL="107473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6pPr>
      <a:lvl7pPr marL="1257300" indent="-182563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7pPr>
      <a:lvl8pPr marL="1436688" indent="-179388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8pPr>
      <a:lvl9pPr marL="1614488" indent="-177800" algn="l" rtl="0" eaLnBrk="1" fontAlgn="base" hangingPunct="1">
        <a:lnSpc>
          <a:spcPct val="110000"/>
        </a:lnSpc>
        <a:spcBef>
          <a:spcPct val="0"/>
        </a:spcBef>
        <a:spcAft>
          <a:spcPct val="0"/>
        </a:spcAft>
        <a:buFont typeface="Symbol" panose="05050102010706020507" pitchFamily="18" charset="2"/>
        <a:buChar char="-"/>
        <a:defRPr sz="18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LAB: </a:t>
            </a:r>
            <a:r>
              <a:rPr lang="de-CH" dirty="0" smtClean="0"/>
              <a:t>Informationen zur Infrastruktur</a:t>
            </a:r>
            <a:endParaRPr lang="de-DE" dirty="0"/>
          </a:p>
        </p:txBody>
      </p:sp>
      <p:sp>
        <p:nvSpPr>
          <p:cNvPr id="6" name="Untertitel 5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r>
              <a:rPr lang="de-CH" dirty="0" smtClean="0"/>
              <a:t>Markus Jörg</a:t>
            </a:r>
            <a:r>
              <a:rPr lang="de-CH" dirty="0"/>
              <a:t>::  </a:t>
            </a:r>
            <a:r>
              <a:rPr lang="de-CH" dirty="0" smtClean="0"/>
              <a:t>AIE - Abt</a:t>
            </a:r>
            <a:r>
              <a:rPr lang="de-CH" dirty="0"/>
              <a:t>. Infrastruktur und Elektroinstallationen   ::  Paul Scherrer </a:t>
            </a:r>
            <a:r>
              <a:rPr lang="de-CH" dirty="0" smtClean="0"/>
              <a:t>Institut</a:t>
            </a:r>
            <a:endParaRPr lang="de-CH" dirty="0"/>
          </a:p>
        </p:txBody>
      </p:sp>
      <p:sp>
        <p:nvSpPr>
          <p:cNvPr id="7" name="Textfeld 6"/>
          <p:cNvSpPr txBox="1"/>
          <p:nvPr/>
        </p:nvSpPr>
        <p:spPr>
          <a:xfrm>
            <a:off x="1104247" y="5467572"/>
            <a:ext cx="6853957" cy="504056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>
              <a:lnSpc>
                <a:spcPct val="110000"/>
              </a:lnSpc>
              <a:spcBef>
                <a:spcPts val="0"/>
              </a:spcBef>
            </a:pPr>
            <a:r>
              <a:rPr lang="de-CH" sz="1800" b="1" dirty="0">
                <a:solidFill>
                  <a:srgbClr val="969696"/>
                </a:solidFill>
                <a:latin typeface="+mn-lt"/>
              </a:rPr>
              <a:t>Freitag, </a:t>
            </a:r>
            <a:r>
              <a:rPr lang="de-CH" sz="1800" b="1" dirty="0" smtClean="0">
                <a:solidFill>
                  <a:srgbClr val="969696"/>
                </a:solidFill>
                <a:latin typeface="+mn-lt"/>
              </a:rPr>
              <a:t>01. Juli 2022</a:t>
            </a:r>
            <a:endParaRPr lang="de-DE" sz="1800" b="1" kern="1000" spc="30" dirty="0">
              <a:solidFill>
                <a:srgbClr val="969696"/>
              </a:solidFill>
              <a:latin typeface="+mn-lt"/>
              <a:cs typeface="Franklin Gothic Book"/>
            </a:endParaRPr>
          </a:p>
        </p:txBody>
      </p:sp>
    </p:spTree>
    <p:extLst>
      <p:ext uri="{BB962C8B-B14F-4D97-AF65-F5344CB8AC3E}">
        <p14:creationId xmlns:p14="http://schemas.microsoft.com/office/powerpoint/2010/main" val="74558393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10</a:t>
            </a:fld>
            <a:endParaRPr lang="de-DE" dirty="0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2769601" y="291600"/>
            <a:ext cx="9422399" cy="508500"/>
          </a:xfrm>
        </p:spPr>
        <p:txBody>
          <a:bodyPr/>
          <a:lstStyle/>
          <a:p>
            <a:r>
              <a:rPr lang="de-CH" dirty="0" smtClean="0"/>
              <a:t>Verbrauch und Beschaffung PSI</a:t>
            </a:r>
            <a:endParaRPr lang="de-CH" sz="1800" dirty="0"/>
          </a:p>
        </p:txBody>
      </p:sp>
      <p:sp>
        <p:nvSpPr>
          <p:cNvPr id="6" name="Textfeld 5"/>
          <p:cNvSpPr txBox="1"/>
          <p:nvPr/>
        </p:nvSpPr>
        <p:spPr>
          <a:xfrm>
            <a:off x="1335949" y="1142951"/>
            <a:ext cx="10260327" cy="561662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400" dirty="0" smtClean="0"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b="1" u="sng" dirty="0" smtClean="0">
                <a:latin typeface="Calibri"/>
              </a:rPr>
              <a:t>Entwicklung Energietarif (CHF/MWh) / Energiebezug / Eindeckung per März 2022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b="1" dirty="0" smtClean="0"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tabLst>
                <a:tab pos="809625" algn="l"/>
                <a:tab pos="1708150" algn="l"/>
                <a:tab pos="5114925" algn="l"/>
              </a:tabLst>
            </a:pPr>
            <a:r>
              <a:rPr lang="de-CH" b="1" dirty="0" smtClean="0">
                <a:latin typeface="Calibri"/>
              </a:rPr>
              <a:t>2017:		130 </a:t>
            </a:r>
            <a:r>
              <a:rPr lang="de-CH" b="1" dirty="0" err="1" smtClean="0">
                <a:latin typeface="Calibri"/>
              </a:rPr>
              <a:t>GWh</a:t>
            </a:r>
            <a:r>
              <a:rPr lang="de-CH" b="1" dirty="0" smtClean="0">
                <a:latin typeface="Calibri"/>
              </a:rPr>
              <a:t>	100 %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tabLst>
                <a:tab pos="809625" algn="l"/>
                <a:tab pos="1708150" algn="l"/>
                <a:tab pos="5114925" algn="l"/>
              </a:tabLst>
            </a:pPr>
            <a:r>
              <a:rPr lang="de-CH" b="1" dirty="0" smtClean="0">
                <a:latin typeface="Calibri"/>
              </a:rPr>
              <a:t>2018:		122 </a:t>
            </a:r>
            <a:r>
              <a:rPr lang="de-CH" b="1" dirty="0" err="1" smtClean="0">
                <a:latin typeface="Calibri"/>
              </a:rPr>
              <a:t>GWh</a:t>
            </a:r>
            <a:r>
              <a:rPr lang="de-CH" b="1" dirty="0" smtClean="0">
                <a:latin typeface="Calibri"/>
              </a:rPr>
              <a:t> (verlängerter HIPA-SD)	100 %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tabLst>
                <a:tab pos="809625" algn="l"/>
                <a:tab pos="1708150" algn="l"/>
                <a:tab pos="5114925" algn="l"/>
              </a:tabLst>
            </a:pPr>
            <a:r>
              <a:rPr lang="de-CH" b="1" dirty="0" smtClean="0">
                <a:latin typeface="Calibri"/>
              </a:rPr>
              <a:t>2019:	39.16	119 </a:t>
            </a:r>
            <a:r>
              <a:rPr lang="de-CH" b="1" dirty="0" err="1" smtClean="0">
                <a:latin typeface="Calibri"/>
              </a:rPr>
              <a:t>GWh</a:t>
            </a:r>
            <a:r>
              <a:rPr lang="de-CH" b="1" dirty="0" smtClean="0">
                <a:latin typeface="Calibri"/>
              </a:rPr>
              <a:t> (verlängerter HIPA-SD)	100 %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tabLst>
                <a:tab pos="809625" algn="l"/>
                <a:tab pos="1708150" algn="l"/>
                <a:tab pos="5114925" algn="l"/>
              </a:tabLst>
            </a:pPr>
            <a:r>
              <a:rPr lang="de-CH" b="1" dirty="0" smtClean="0">
                <a:latin typeface="Calibri"/>
              </a:rPr>
              <a:t>2020: 	47.04	116 </a:t>
            </a:r>
            <a:r>
              <a:rPr lang="de-CH" b="1" dirty="0" err="1" smtClean="0">
                <a:latin typeface="Calibri"/>
              </a:rPr>
              <a:t>GWh</a:t>
            </a:r>
            <a:r>
              <a:rPr lang="de-CH" b="1" dirty="0" smtClean="0">
                <a:latin typeface="Calibri"/>
              </a:rPr>
              <a:t> (COVID 19)	100 %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tabLst>
                <a:tab pos="809625" algn="l"/>
                <a:tab pos="1708150" algn="l"/>
                <a:tab pos="5114925" algn="l"/>
              </a:tabLst>
            </a:pPr>
            <a:r>
              <a:rPr lang="de-CH" b="1" dirty="0" smtClean="0">
                <a:latin typeface="Calibri"/>
              </a:rPr>
              <a:t>2021:	52.62	145 </a:t>
            </a:r>
            <a:r>
              <a:rPr lang="de-CH" b="1" dirty="0" err="1" smtClean="0">
                <a:latin typeface="Calibri"/>
              </a:rPr>
              <a:t>GWh</a:t>
            </a:r>
            <a:r>
              <a:rPr lang="de-CH" b="1" dirty="0" smtClean="0">
                <a:latin typeface="Calibri"/>
              </a:rPr>
              <a:t> (vorgezogener Start HIPA)	100 %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tabLst>
                <a:tab pos="809625" algn="l"/>
                <a:tab pos="1708150" algn="l"/>
                <a:tab pos="5114925" algn="l"/>
              </a:tabLst>
            </a:pPr>
            <a:r>
              <a:rPr lang="de-CH" b="1" dirty="0" smtClean="0">
                <a:latin typeface="Calibri"/>
              </a:rPr>
              <a:t>2022:	60.71	</a:t>
            </a:r>
            <a:r>
              <a:rPr lang="de-CH" b="1" i="1" dirty="0" smtClean="0">
                <a:solidFill>
                  <a:schemeClr val="bg1">
                    <a:lumMod val="75000"/>
                  </a:schemeClr>
                </a:solidFill>
                <a:latin typeface="Calibri"/>
              </a:rPr>
              <a:t>134 </a:t>
            </a:r>
            <a:r>
              <a:rPr lang="de-CH" b="1" i="1" dirty="0" err="1" smtClean="0">
                <a:solidFill>
                  <a:schemeClr val="bg1">
                    <a:lumMod val="75000"/>
                  </a:schemeClr>
                </a:solidFill>
                <a:latin typeface="Calibri"/>
              </a:rPr>
              <a:t>GWh</a:t>
            </a:r>
            <a:r>
              <a:rPr lang="de-CH" b="1" dirty="0" smtClean="0">
                <a:solidFill>
                  <a:schemeClr val="bg1">
                    <a:lumMod val="75000"/>
                  </a:schemeClr>
                </a:solidFill>
                <a:latin typeface="Calibri"/>
              </a:rPr>
              <a:t> </a:t>
            </a:r>
            <a:r>
              <a:rPr lang="de-CH" b="1" dirty="0" smtClean="0">
                <a:latin typeface="Calibri"/>
              </a:rPr>
              <a:t>(Prognose)	100 %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tabLst>
                <a:tab pos="809625" algn="l"/>
                <a:tab pos="1708150" algn="l"/>
                <a:tab pos="5114925" algn="l"/>
              </a:tabLst>
            </a:pPr>
            <a:r>
              <a:rPr lang="de-CH" b="1" dirty="0" smtClean="0">
                <a:latin typeface="Calibri"/>
              </a:rPr>
              <a:t>2023:	</a:t>
            </a:r>
            <a:r>
              <a:rPr lang="de-CH" b="1" i="1" dirty="0" smtClean="0">
                <a:solidFill>
                  <a:schemeClr val="bg1">
                    <a:lumMod val="75000"/>
                  </a:schemeClr>
                </a:solidFill>
                <a:latin typeface="Calibri"/>
              </a:rPr>
              <a:t>73.77*</a:t>
            </a:r>
            <a:r>
              <a:rPr lang="de-CH" b="1" dirty="0" smtClean="0">
                <a:latin typeface="Calibri"/>
              </a:rPr>
              <a:t>	</a:t>
            </a:r>
            <a:r>
              <a:rPr lang="de-CH" b="1" i="1" dirty="0" smtClean="0">
                <a:solidFill>
                  <a:schemeClr val="bg1">
                    <a:lumMod val="75000"/>
                  </a:schemeClr>
                </a:solidFill>
                <a:latin typeface="Calibri"/>
              </a:rPr>
              <a:t>128 </a:t>
            </a:r>
            <a:r>
              <a:rPr lang="de-CH" b="1" i="1" dirty="0" err="1" smtClean="0">
                <a:solidFill>
                  <a:schemeClr val="bg1">
                    <a:lumMod val="75000"/>
                  </a:schemeClr>
                </a:solidFill>
                <a:latin typeface="Calibri"/>
              </a:rPr>
              <a:t>GWh</a:t>
            </a:r>
            <a:r>
              <a:rPr lang="de-CH" b="1" i="1" dirty="0" smtClean="0">
                <a:solidFill>
                  <a:schemeClr val="bg1">
                    <a:lumMod val="75000"/>
                  </a:schemeClr>
                </a:solidFill>
                <a:latin typeface="Calibri"/>
              </a:rPr>
              <a:t> </a:t>
            </a:r>
            <a:r>
              <a:rPr lang="de-CH" b="1" dirty="0" smtClean="0">
                <a:latin typeface="Calibri"/>
              </a:rPr>
              <a:t>(Prognose, SLS 2.0)	103 %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tabLst>
                <a:tab pos="809625" algn="l"/>
                <a:tab pos="1708150" algn="l"/>
                <a:tab pos="5114925" algn="l"/>
              </a:tabLst>
            </a:pPr>
            <a:r>
              <a:rPr lang="de-CH" b="1" dirty="0" smtClean="0">
                <a:latin typeface="Calibri"/>
              </a:rPr>
              <a:t>2024:	</a:t>
            </a:r>
            <a:r>
              <a:rPr lang="de-CH" b="1" i="1" dirty="0" smtClean="0">
                <a:solidFill>
                  <a:schemeClr val="bg1">
                    <a:lumMod val="75000"/>
                  </a:schemeClr>
                </a:solidFill>
                <a:latin typeface="Calibri"/>
              </a:rPr>
              <a:t>91.05*</a:t>
            </a:r>
            <a:r>
              <a:rPr lang="de-CH" b="1" dirty="0" smtClean="0">
                <a:latin typeface="Calibri"/>
              </a:rPr>
              <a:t>	</a:t>
            </a:r>
            <a:r>
              <a:rPr lang="de-CH" b="1" i="1" dirty="0" smtClean="0">
                <a:solidFill>
                  <a:schemeClr val="bg1">
                    <a:lumMod val="75000"/>
                  </a:schemeClr>
                </a:solidFill>
                <a:latin typeface="Calibri"/>
              </a:rPr>
              <a:t>112 </a:t>
            </a:r>
            <a:r>
              <a:rPr lang="de-CH" b="1" i="1" dirty="0" err="1" smtClean="0">
                <a:solidFill>
                  <a:schemeClr val="bg1">
                    <a:lumMod val="75000"/>
                  </a:schemeClr>
                </a:solidFill>
                <a:latin typeface="Calibri"/>
              </a:rPr>
              <a:t>GWh</a:t>
            </a:r>
            <a:r>
              <a:rPr lang="de-CH" b="1" i="1" dirty="0" smtClean="0">
                <a:solidFill>
                  <a:schemeClr val="bg1">
                    <a:lumMod val="75000"/>
                  </a:schemeClr>
                </a:solidFill>
                <a:latin typeface="Calibri"/>
              </a:rPr>
              <a:t> </a:t>
            </a:r>
            <a:r>
              <a:rPr lang="de-CH" b="1" dirty="0" smtClean="0">
                <a:latin typeface="Calibri"/>
              </a:rPr>
              <a:t>(Prognose, SLS 2.0)	104 %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tabLst>
                <a:tab pos="809625" algn="l"/>
                <a:tab pos="1708150" algn="l"/>
                <a:tab pos="5114925" algn="l"/>
              </a:tabLst>
            </a:pPr>
            <a:r>
              <a:rPr lang="de-CH" b="1" dirty="0" smtClean="0">
                <a:latin typeface="Calibri"/>
              </a:rPr>
              <a:t>2025:	</a:t>
            </a:r>
            <a:r>
              <a:rPr lang="de-CH" b="1" i="1" dirty="0" smtClean="0">
                <a:solidFill>
                  <a:schemeClr val="bg1">
                    <a:lumMod val="75000"/>
                  </a:schemeClr>
                </a:solidFill>
                <a:latin typeface="Calibri"/>
              </a:rPr>
              <a:t>86.80*</a:t>
            </a:r>
            <a:r>
              <a:rPr lang="de-CH" b="1" dirty="0" smtClean="0">
                <a:latin typeface="Calibri"/>
              </a:rPr>
              <a:t>	</a:t>
            </a:r>
            <a:r>
              <a:rPr lang="de-CH" b="1" i="1" dirty="0" smtClean="0">
                <a:solidFill>
                  <a:schemeClr val="bg1">
                    <a:lumMod val="75000"/>
                  </a:schemeClr>
                </a:solidFill>
                <a:latin typeface="Calibri"/>
              </a:rPr>
              <a:t>121 </a:t>
            </a:r>
            <a:r>
              <a:rPr lang="de-CH" b="1" i="1" dirty="0" err="1" smtClean="0">
                <a:solidFill>
                  <a:schemeClr val="bg1">
                    <a:lumMod val="75000"/>
                  </a:schemeClr>
                </a:solidFill>
                <a:latin typeface="Calibri"/>
              </a:rPr>
              <a:t>GWh</a:t>
            </a:r>
            <a:r>
              <a:rPr lang="de-CH" b="1" i="1" dirty="0" smtClean="0">
                <a:solidFill>
                  <a:schemeClr val="bg1">
                    <a:lumMod val="75000"/>
                  </a:schemeClr>
                </a:solidFill>
                <a:latin typeface="Calibri"/>
              </a:rPr>
              <a:t> </a:t>
            </a:r>
            <a:r>
              <a:rPr lang="de-CH" b="1" dirty="0" smtClean="0">
                <a:latin typeface="Calibri"/>
              </a:rPr>
              <a:t>(Prognose, SLS 2.0)	  70 %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tabLst>
                <a:tab pos="809625" algn="l"/>
                <a:tab pos="1708150" algn="l"/>
                <a:tab pos="5114925" algn="l"/>
              </a:tabLst>
            </a:pPr>
            <a:r>
              <a:rPr lang="de-CH" b="1" dirty="0" smtClean="0">
                <a:latin typeface="Calibri"/>
              </a:rPr>
              <a:t>2026:        </a:t>
            </a:r>
            <a:r>
              <a:rPr lang="de-CH" b="1" i="1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"/>
              </a:rPr>
              <a:t>91.55*       140 </a:t>
            </a:r>
            <a:r>
              <a:rPr lang="de-CH" b="1" i="1" dirty="0" err="1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"/>
              </a:rPr>
              <a:t>GWh</a:t>
            </a:r>
            <a:r>
              <a:rPr lang="de-CH" b="1" i="1" dirty="0" smtClean="0">
                <a:solidFill>
                  <a:schemeClr val="bg2">
                    <a:lumMod val="40000"/>
                    <a:lumOff val="60000"/>
                  </a:schemeClr>
                </a:solidFill>
                <a:latin typeface="Calibri"/>
              </a:rPr>
              <a:t>                                                           </a:t>
            </a:r>
            <a:r>
              <a:rPr lang="de-CH" b="1" dirty="0" smtClean="0">
                <a:latin typeface="Calibri"/>
              </a:rPr>
              <a:t>25 %	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b="1" dirty="0" smtClean="0"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b="1" dirty="0" smtClean="0">
                <a:latin typeface="Calibri"/>
              </a:rPr>
              <a:t>Strukturierte Vollversorgung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b="1" dirty="0" smtClean="0">
                <a:latin typeface="Calibri"/>
              </a:rPr>
              <a:t>mit Beschaffungsplan</a:t>
            </a:r>
          </a:p>
          <a:p>
            <a:pPr marL="742950" lvl="1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CH" b="1" dirty="0" smtClean="0">
                <a:latin typeface="Calibri"/>
              </a:rPr>
              <a:t>Base 24 (Kalenderjahr)</a:t>
            </a:r>
          </a:p>
          <a:p>
            <a:pPr marL="742950" lvl="1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CH" b="1" dirty="0" smtClean="0">
                <a:latin typeface="Calibri"/>
              </a:rPr>
              <a:t>Base Q1/2/3/4</a:t>
            </a:r>
          </a:p>
          <a:p>
            <a:pPr marL="742950" lvl="1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CH" b="1" dirty="0" err="1" smtClean="0">
                <a:latin typeface="Calibri"/>
              </a:rPr>
              <a:t>Restlast</a:t>
            </a:r>
            <a:endParaRPr lang="de-CH" b="1" dirty="0" smtClean="0">
              <a:latin typeface="Calibri"/>
            </a:endParaRPr>
          </a:p>
          <a:p>
            <a:pPr lvl="1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400" b="1" dirty="0" smtClean="0">
              <a:solidFill>
                <a:schemeClr val="bg1">
                  <a:lumMod val="75000"/>
                </a:schemeClr>
              </a:solidFill>
              <a:latin typeface="Calibri"/>
              <a:sym typeface="Wingdings" panose="05000000000000000000" pitchFamily="2" charset="2"/>
            </a:endParaRPr>
          </a:p>
          <a:p>
            <a:pPr lvl="1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400" b="1" dirty="0" smtClean="0">
              <a:solidFill>
                <a:schemeClr val="bg1">
                  <a:lumMod val="75000"/>
                </a:schemeClr>
              </a:solidFill>
              <a:latin typeface="Calibri"/>
              <a:sym typeface="Wingdings" panose="05000000000000000000" pitchFamily="2" charset="2"/>
            </a:endParaRPr>
          </a:p>
          <a:p>
            <a:pPr lvl="1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400" b="1" dirty="0" smtClean="0">
              <a:solidFill>
                <a:schemeClr val="bg1">
                  <a:lumMod val="75000"/>
                </a:schemeClr>
              </a:solidFill>
              <a:latin typeface="Calibri"/>
              <a:sym typeface="Wingdings" panose="05000000000000000000" pitchFamily="2" charset="2"/>
            </a:endParaRPr>
          </a:p>
          <a:p>
            <a:pPr marL="88900" lvl="1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400" b="1" dirty="0" smtClean="0">
                <a:solidFill>
                  <a:schemeClr val="bg1">
                    <a:lumMod val="75000"/>
                  </a:schemeClr>
                </a:solidFill>
                <a:latin typeface="Calibri"/>
                <a:sym typeface="Wingdings" panose="05000000000000000000" pitchFamily="2" charset="2"/>
              </a:rPr>
              <a:t>* erwarteter Mischpreis (Kosten für Energie ohne Netzkosten und Abgaben)</a:t>
            </a:r>
            <a:endParaRPr lang="de-CH" sz="1400" dirty="0" smtClean="0">
              <a:solidFill>
                <a:schemeClr val="bg1">
                  <a:lumMod val="75000"/>
                </a:schemeClr>
              </a:solidFill>
              <a:latin typeface="Calibri"/>
              <a:sym typeface="Wingdings" panose="05000000000000000000" pitchFamily="2" charset="2"/>
            </a:endParaRPr>
          </a:p>
          <a:p>
            <a:pPr marL="742950" lvl="1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de-CH" sz="1400" dirty="0" smtClean="0">
              <a:latin typeface="Calibri"/>
              <a:sym typeface="Wingdings" panose="05000000000000000000" pitchFamily="2" charset="2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400" dirty="0" smtClean="0">
              <a:latin typeface="Calibri"/>
            </a:endParaRPr>
          </a:p>
          <a:p>
            <a:pPr marL="742950" lvl="1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de-CH" sz="1400" dirty="0" smtClean="0"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400" dirty="0" smtClean="0">
              <a:solidFill>
                <a:srgbClr val="00B0F0"/>
              </a:solidFill>
              <a:latin typeface="Calibri"/>
            </a:endParaRP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de-CH" sz="1200" dirty="0" smtClean="0">
              <a:solidFill>
                <a:srgbClr val="00B0F0"/>
              </a:solidFill>
              <a:latin typeface="Calibri"/>
            </a:endParaRP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de-CH" sz="1200" dirty="0" smtClean="0">
              <a:solidFill>
                <a:srgbClr val="00B0F0"/>
              </a:solidFill>
              <a:latin typeface="Calibri"/>
            </a:endParaRP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de-CH" sz="1200" dirty="0" smtClean="0">
              <a:solidFill>
                <a:srgbClr val="00B0F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200" dirty="0" smtClean="0">
              <a:solidFill>
                <a:srgbClr val="00B0F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200" dirty="0" smtClean="0">
              <a:solidFill>
                <a:srgbClr val="00B0F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200" dirty="0" smtClean="0">
              <a:solidFill>
                <a:srgbClr val="00B0F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200" dirty="0" smtClean="0">
              <a:solidFill>
                <a:srgbClr val="00B0F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200" dirty="0" smtClean="0">
              <a:solidFill>
                <a:srgbClr val="00000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200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80800" y="1738264"/>
            <a:ext cx="4725752" cy="5070524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68205" y="4726824"/>
            <a:ext cx="3282507" cy="1942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057640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11</a:t>
            </a:fld>
            <a:endParaRPr lang="de-DE" dirty="0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2639616" y="291600"/>
            <a:ext cx="8944033" cy="689128"/>
          </a:xfrm>
        </p:spPr>
        <p:txBody>
          <a:bodyPr/>
          <a:lstStyle/>
          <a:p>
            <a:r>
              <a:rPr lang="de-CH" sz="2400" dirty="0"/>
              <a:t>Lagerräumung </a:t>
            </a:r>
            <a:r>
              <a:rPr lang="de-CH" sz="2400" dirty="0" smtClean="0"/>
              <a:t>PSI 2021/22</a:t>
            </a:r>
            <a:br>
              <a:rPr lang="de-CH" sz="2400" dirty="0" smtClean="0"/>
            </a:br>
            <a:r>
              <a:rPr lang="de-CH" sz="1800" dirty="0" smtClean="0"/>
              <a:t>Ausgangslage / Zielsetzung</a:t>
            </a:r>
            <a:endParaRPr lang="de-CH" sz="1800" dirty="0"/>
          </a:p>
        </p:txBody>
      </p:sp>
      <p:sp>
        <p:nvSpPr>
          <p:cNvPr id="6" name="Textfeld 5"/>
          <p:cNvSpPr txBox="1"/>
          <p:nvPr/>
        </p:nvSpPr>
        <p:spPr>
          <a:xfrm>
            <a:off x="1343472" y="1340768"/>
            <a:ext cx="10513168" cy="521856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500" b="1" u="sng" dirty="0" smtClean="0">
                <a:latin typeface="Calibri"/>
              </a:rPr>
              <a:t>Ausgangslage / Motivation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CH" sz="1500" dirty="0" smtClean="0">
                <a:latin typeface="Calibri"/>
              </a:rPr>
              <a:t>Die Vielzahl von laufenden und geplanten Projekten zeigt einen Mehrbedarf an Lager- und Montageflächen auf dem PSI-Areal. Basierend auf der Bedarfsanalyse für das Projekt SLS 2.0 zeichnet sich ein klarer Engpass in den Jahren 2022 - 2025 ab.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500" b="1" dirty="0" smtClean="0"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500" b="1" u="sng" dirty="0">
                <a:latin typeface="Calibri"/>
              </a:rPr>
              <a:t>Zielsetzung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CH" sz="1500" dirty="0" smtClean="0">
                <a:latin typeface="Calibri"/>
              </a:rPr>
              <a:t>Mit einer zentral vorgegeben Räumungsaktion soll die Belegung von bestehenden Lagerflächen (total ca. 18’500 m</a:t>
            </a:r>
            <a:r>
              <a:rPr lang="de-CH" sz="1500" baseline="30000" dirty="0" smtClean="0">
                <a:latin typeface="Calibri"/>
              </a:rPr>
              <a:t>2</a:t>
            </a:r>
            <a:r>
              <a:rPr lang="de-CH" sz="1500" dirty="0" smtClean="0">
                <a:latin typeface="Calibri"/>
              </a:rPr>
              <a:t>) auf dem PSI Areal reduziert und optimiert werden. Insbesondere soll damit das Logistikkonzept für das Projekt SLS 2.0 bestmöglich unterstützt werden.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de-CH" sz="1500" dirty="0" smtClean="0"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500" dirty="0"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500" b="1" u="sng" dirty="0">
                <a:latin typeface="Calibri"/>
              </a:rPr>
              <a:t>Flächenbedarf für SLS 2.0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CH" sz="1500" dirty="0">
                <a:latin typeface="Calibri"/>
              </a:rPr>
              <a:t>Der </a:t>
            </a:r>
            <a:r>
              <a:rPr lang="de-CH" sz="1500" dirty="0" smtClean="0">
                <a:latin typeface="Calibri"/>
              </a:rPr>
              <a:t>umfangreiche </a:t>
            </a:r>
            <a:r>
              <a:rPr lang="de-CH" sz="1500" dirty="0">
                <a:latin typeface="Calibri"/>
              </a:rPr>
              <a:t>Umbau der SLS wird in einem knapp bemessenen Zeitplan realisiert, wobei das Logistikkonzept eine </a:t>
            </a:r>
            <a:r>
              <a:rPr lang="de-CH" sz="1500" dirty="0" smtClean="0">
                <a:latin typeface="Calibri"/>
              </a:rPr>
              <a:t>zentrale </a:t>
            </a:r>
            <a:r>
              <a:rPr lang="de-CH" sz="1500" dirty="0">
                <a:latin typeface="Calibri"/>
              </a:rPr>
              <a:t>Rolle spielt. Insgesamt wird </a:t>
            </a:r>
            <a:r>
              <a:rPr lang="de-CH" sz="1500" dirty="0" smtClean="0">
                <a:latin typeface="Calibri"/>
              </a:rPr>
              <a:t>eine </a:t>
            </a:r>
            <a:r>
              <a:rPr lang="de-CH" sz="1500" dirty="0">
                <a:latin typeface="Calibri"/>
              </a:rPr>
              <a:t>Fläche von ca. </a:t>
            </a:r>
            <a:r>
              <a:rPr lang="de-CH" sz="1500" b="1" dirty="0" smtClean="0">
                <a:latin typeface="Calibri"/>
              </a:rPr>
              <a:t>8’150 </a:t>
            </a:r>
            <a:r>
              <a:rPr lang="de-CH" sz="1500" b="1" dirty="0">
                <a:latin typeface="Calibri"/>
              </a:rPr>
              <a:t>m</a:t>
            </a:r>
            <a:r>
              <a:rPr lang="de-CH" sz="1500" b="1" baseline="30000" dirty="0">
                <a:latin typeface="Calibri"/>
              </a:rPr>
              <a:t>2</a:t>
            </a:r>
            <a:r>
              <a:rPr lang="de-CH" sz="1500" b="1" dirty="0">
                <a:latin typeface="Calibri"/>
              </a:rPr>
              <a:t> </a:t>
            </a:r>
            <a:r>
              <a:rPr lang="de-CH" sz="1500" dirty="0">
                <a:latin typeface="Calibri"/>
              </a:rPr>
              <a:t>benötigt. Ein grosser Teil wird innerhalb der SLS und durch bereits </a:t>
            </a:r>
            <a:r>
              <a:rPr lang="de-CH" sz="1500" dirty="0" smtClean="0">
                <a:latin typeface="Calibri"/>
              </a:rPr>
              <a:t>zugeordnete </a:t>
            </a:r>
            <a:r>
              <a:rPr lang="de-CH" sz="1500" dirty="0">
                <a:latin typeface="Calibri"/>
              </a:rPr>
              <a:t>Lokalitäten </a:t>
            </a:r>
            <a:r>
              <a:rPr lang="de-CH" sz="1500" dirty="0" smtClean="0">
                <a:latin typeface="Calibri"/>
              </a:rPr>
              <a:t>abgedeckt. </a:t>
            </a:r>
            <a:r>
              <a:rPr lang="de-CH" sz="1500" dirty="0">
                <a:latin typeface="Calibri"/>
              </a:rPr>
              <a:t>Eine externe Halle bietet </a:t>
            </a:r>
            <a:r>
              <a:rPr lang="de-CH" sz="1500" dirty="0" smtClean="0">
                <a:latin typeface="Calibri"/>
              </a:rPr>
              <a:t>zusätzlichen Platz von </a:t>
            </a:r>
            <a:r>
              <a:rPr lang="de-CH" sz="1500" dirty="0">
                <a:latin typeface="Calibri"/>
              </a:rPr>
              <a:t>ca. </a:t>
            </a:r>
            <a:r>
              <a:rPr lang="de-CH" sz="1500" dirty="0" smtClean="0">
                <a:latin typeface="Calibri"/>
              </a:rPr>
              <a:t>2’250 </a:t>
            </a:r>
            <a:r>
              <a:rPr lang="de-CH" sz="1500" dirty="0">
                <a:latin typeface="Calibri"/>
              </a:rPr>
              <a:t>m</a:t>
            </a:r>
            <a:r>
              <a:rPr lang="de-CH" sz="1500" baseline="30000" dirty="0">
                <a:latin typeface="Calibri"/>
              </a:rPr>
              <a:t>2</a:t>
            </a:r>
            <a:r>
              <a:rPr lang="de-CH" sz="1500" dirty="0">
                <a:latin typeface="Calibri"/>
              </a:rPr>
              <a:t>. Es bleibt eine noch zu definierend Fläche von ca. </a:t>
            </a:r>
            <a:r>
              <a:rPr lang="de-CH" sz="1500" b="1" dirty="0" smtClean="0">
                <a:latin typeface="Calibri"/>
              </a:rPr>
              <a:t>1’550 m</a:t>
            </a:r>
            <a:r>
              <a:rPr lang="de-CH" sz="1500" b="1" baseline="30000" dirty="0" smtClean="0">
                <a:latin typeface="Calibri"/>
              </a:rPr>
              <a:t>2</a:t>
            </a:r>
            <a:r>
              <a:rPr lang="de-CH" sz="1500" dirty="0" smtClean="0">
                <a:latin typeface="Calibri"/>
              </a:rPr>
              <a:t>, </a:t>
            </a:r>
            <a:r>
              <a:rPr lang="de-CH" sz="1500" dirty="0">
                <a:latin typeface="Calibri"/>
              </a:rPr>
              <a:t>welche auf dem Areal identifiziert werden muss. Dabei ist das Areal West zu bevorzugen</a:t>
            </a:r>
            <a:r>
              <a:rPr lang="de-CH" sz="1500" dirty="0" smtClean="0">
                <a:latin typeface="Calibri"/>
              </a:rPr>
              <a:t>.</a:t>
            </a: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de-CH" sz="1500" dirty="0">
              <a:solidFill>
                <a:srgbClr val="00B05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1500" b="1" dirty="0" smtClean="0">
                <a:solidFill>
                  <a:srgbClr val="00B050"/>
                </a:solidFill>
                <a:latin typeface="Calibri"/>
                <a:sym typeface="Wingdings" panose="05000000000000000000" pitchFamily="2" charset="2"/>
              </a:rPr>
              <a:t> </a:t>
            </a:r>
            <a:r>
              <a:rPr lang="de-CH" sz="1500" b="1" dirty="0" smtClean="0">
                <a:solidFill>
                  <a:srgbClr val="00B050"/>
                </a:solidFill>
                <a:latin typeface="Calibri"/>
              </a:rPr>
              <a:t>Auftragserteilung und Genehmigung des Konzepts an der DIRK 2104</a:t>
            </a:r>
            <a:endParaRPr lang="de-CH" sz="1500" b="1" dirty="0">
              <a:solidFill>
                <a:srgbClr val="00B050"/>
              </a:solidFill>
              <a:latin typeface="Calibri"/>
            </a:endParaRP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de-CH" sz="1500" dirty="0" smtClean="0">
              <a:latin typeface="Calibri"/>
            </a:endParaRP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de-CH" sz="1500" dirty="0" smtClean="0"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500" dirty="0" smtClean="0">
              <a:latin typeface="Calibri"/>
            </a:endParaRPr>
          </a:p>
          <a:p>
            <a:pPr marL="742950" lvl="1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de-CH" sz="1500" dirty="0"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400" dirty="0" smtClean="0">
              <a:latin typeface="Calibri"/>
            </a:endParaRPr>
          </a:p>
          <a:p>
            <a:pPr marL="742950" lvl="1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en-US" sz="1400" dirty="0" smtClean="0"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400" dirty="0" smtClean="0">
              <a:solidFill>
                <a:srgbClr val="00B0F0"/>
              </a:solidFill>
              <a:latin typeface="Calibri"/>
            </a:endParaRP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en-US" sz="1200" dirty="0" smtClean="0">
              <a:solidFill>
                <a:srgbClr val="00B0F0"/>
              </a:solidFill>
              <a:latin typeface="Calibri"/>
            </a:endParaRP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en-US" sz="1200" dirty="0" smtClean="0">
              <a:solidFill>
                <a:srgbClr val="00B0F0"/>
              </a:solidFill>
              <a:latin typeface="Calibri"/>
            </a:endParaRP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en-US" sz="1200" dirty="0" smtClean="0">
              <a:solidFill>
                <a:srgbClr val="00B0F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200" dirty="0" smtClean="0">
              <a:solidFill>
                <a:srgbClr val="00B0F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200" dirty="0" smtClean="0">
              <a:solidFill>
                <a:srgbClr val="00B0F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200" dirty="0" smtClean="0">
              <a:solidFill>
                <a:srgbClr val="00B0F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200" dirty="0" smtClean="0">
              <a:solidFill>
                <a:srgbClr val="00B0F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200" dirty="0" smtClean="0">
              <a:solidFill>
                <a:srgbClr val="00000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200" dirty="0">
              <a:solidFill>
                <a:srgbClr val="0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1315479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12</a:t>
            </a:fld>
            <a:endParaRPr lang="de-DE" dirty="0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2639616" y="291600"/>
            <a:ext cx="8944033" cy="689128"/>
          </a:xfrm>
        </p:spPr>
        <p:txBody>
          <a:bodyPr/>
          <a:lstStyle/>
          <a:p>
            <a:r>
              <a:rPr lang="de-CH" sz="2400" dirty="0" smtClean="0"/>
              <a:t>Lagerräumung</a:t>
            </a:r>
            <a:r>
              <a:rPr lang="de-CH" sz="2400" dirty="0"/>
              <a:t/>
            </a:r>
            <a:br>
              <a:rPr lang="de-CH" sz="2400" dirty="0"/>
            </a:br>
            <a:r>
              <a:rPr lang="de-CH" sz="1800" dirty="0" smtClean="0"/>
              <a:t>Stand Juni 2022</a:t>
            </a:r>
            <a:r>
              <a:rPr lang="de-CH" sz="2400" dirty="0"/>
              <a:t/>
            </a:r>
            <a:br>
              <a:rPr lang="de-CH" sz="2400" dirty="0"/>
            </a:br>
            <a:endParaRPr lang="de-CH" sz="1800" dirty="0"/>
          </a:p>
        </p:txBody>
      </p:sp>
      <p:sp>
        <p:nvSpPr>
          <p:cNvPr id="6" name="Textfeld 5"/>
          <p:cNvSpPr txBox="1"/>
          <p:nvPr/>
        </p:nvSpPr>
        <p:spPr>
          <a:xfrm>
            <a:off x="1070481" y="1329814"/>
            <a:ext cx="7617807" cy="521856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b="1" dirty="0" smtClean="0">
                <a:latin typeface="Calibri"/>
              </a:rPr>
              <a:t>Stand der Räumungsaktion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b="1" dirty="0" smtClean="0">
              <a:latin typeface="Calibri"/>
            </a:endParaRPr>
          </a:p>
          <a:p>
            <a:pPr marL="742950" lvl="1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CH" dirty="0">
                <a:solidFill>
                  <a:srgbClr val="000000"/>
                </a:solidFill>
                <a:latin typeface="Calibri"/>
              </a:rPr>
              <a:t>Eisen/Alu/Rostfrei/Kupfer entsorgt in kg</a:t>
            </a:r>
            <a:r>
              <a:rPr lang="de-CH" b="1" dirty="0">
                <a:solidFill>
                  <a:srgbClr val="000000"/>
                </a:solidFill>
                <a:latin typeface="Calibri"/>
              </a:rPr>
              <a:t>: </a:t>
            </a:r>
            <a:r>
              <a:rPr lang="de-CH" b="1" dirty="0">
                <a:solidFill>
                  <a:srgbClr val="00B050"/>
                </a:solidFill>
                <a:latin typeface="Calibri"/>
              </a:rPr>
              <a:t>59’131</a:t>
            </a:r>
          </a:p>
          <a:p>
            <a:pPr marL="742950" lvl="1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CH" dirty="0">
                <a:solidFill>
                  <a:srgbClr val="000000"/>
                </a:solidFill>
                <a:latin typeface="Calibri"/>
              </a:rPr>
              <a:t>Sperrgut entsorgt in kg: </a:t>
            </a:r>
            <a:r>
              <a:rPr lang="de-CH" b="1" dirty="0">
                <a:solidFill>
                  <a:srgbClr val="00B050"/>
                </a:solidFill>
                <a:latin typeface="Calibri"/>
              </a:rPr>
              <a:t>25’660</a:t>
            </a:r>
          </a:p>
          <a:p>
            <a:pPr marL="742950" lvl="1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Auslagerung </a:t>
            </a:r>
            <a:r>
              <a:rPr lang="de-CH" dirty="0">
                <a:solidFill>
                  <a:srgbClr val="000000"/>
                </a:solidFill>
                <a:latin typeface="Calibri"/>
              </a:rPr>
              <a:t>Total: 237 Positionen (verbleibende Positionen: 1045)</a:t>
            </a:r>
          </a:p>
          <a:p>
            <a:pPr marL="742950" lvl="1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Auslagerung </a:t>
            </a:r>
            <a:r>
              <a:rPr lang="de-CH" dirty="0">
                <a:solidFill>
                  <a:srgbClr val="000000"/>
                </a:solidFill>
                <a:latin typeface="Calibri"/>
              </a:rPr>
              <a:t>Total Paletten: 221 wovon 94 Paletten direkt zur Entsorgung konnten</a:t>
            </a:r>
          </a:p>
          <a:p>
            <a:pPr marL="742950" lvl="1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Auslagerung </a:t>
            </a:r>
            <a:r>
              <a:rPr lang="de-CH" dirty="0">
                <a:solidFill>
                  <a:srgbClr val="000000"/>
                </a:solidFill>
                <a:latin typeface="Calibri"/>
              </a:rPr>
              <a:t>Total Kisten: 38 wovon 32 Kisten direkt zur Entsorgung konnten</a:t>
            </a:r>
          </a:p>
          <a:p>
            <a:pPr marL="742950" lvl="1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CH" dirty="0" smtClean="0">
                <a:solidFill>
                  <a:srgbClr val="000000"/>
                </a:solidFill>
                <a:latin typeface="Calibri"/>
              </a:rPr>
              <a:t>Auslagerung </a:t>
            </a:r>
            <a:r>
              <a:rPr lang="de-CH" dirty="0">
                <a:solidFill>
                  <a:srgbClr val="000000"/>
                </a:solidFill>
                <a:latin typeface="Calibri"/>
              </a:rPr>
              <a:t>Total Gestelle/Vorrichtungen: 45 wovon 31 Gestelle/Vorrichtungen direkt zur Entsorgung </a:t>
            </a:r>
            <a:r>
              <a:rPr lang="de-CH" dirty="0" smtClean="0">
                <a:solidFill>
                  <a:srgbClr val="000000"/>
                </a:solidFill>
                <a:latin typeface="Calibri"/>
              </a:rPr>
              <a:t>konnten</a:t>
            </a:r>
          </a:p>
          <a:p>
            <a:pPr marL="742950" lvl="1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CH" b="1" dirty="0" smtClean="0">
                <a:solidFill>
                  <a:srgbClr val="000000"/>
                </a:solidFill>
                <a:latin typeface="Calibri"/>
              </a:rPr>
              <a:t>Besonderes Highlight: «Portmannhalle» WWHA</a:t>
            </a:r>
            <a:r>
              <a:rPr lang="de-CH" dirty="0" smtClean="0">
                <a:solidFill>
                  <a:srgbClr val="000000"/>
                </a:solidFill>
                <a:latin typeface="Calibri"/>
              </a:rPr>
              <a:t> komplett geräumt für Vormontage SLS 2.0</a:t>
            </a:r>
          </a:p>
          <a:p>
            <a:pPr lvl="1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b="1" dirty="0" smtClean="0">
                <a:solidFill>
                  <a:srgbClr val="00B050"/>
                </a:solidFill>
                <a:latin typeface="Calibri"/>
                <a:sym typeface="Wingdings" panose="05000000000000000000" pitchFamily="2" charset="2"/>
              </a:rPr>
              <a:t> Die benötigte Fläche für SLS 2.0 konnte vollumfänglich freigespielt werden</a:t>
            </a:r>
            <a:endParaRPr lang="de-CH" b="1" dirty="0">
              <a:solidFill>
                <a:srgbClr val="00B05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dirty="0" smtClean="0">
              <a:solidFill>
                <a:srgbClr val="00000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dirty="0">
              <a:solidFill>
                <a:srgbClr val="00000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500" dirty="0">
              <a:solidFill>
                <a:srgbClr val="00000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500" dirty="0" smtClean="0">
              <a:solidFill>
                <a:srgbClr val="000000"/>
              </a:solidFill>
              <a:latin typeface="Calibri"/>
            </a:endParaRPr>
          </a:p>
          <a:p>
            <a:pPr lvl="1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500" dirty="0">
              <a:solidFill>
                <a:srgbClr val="00000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400" dirty="0" smtClean="0">
              <a:latin typeface="Calibri"/>
            </a:endParaRPr>
          </a:p>
          <a:p>
            <a:pPr marL="742950" lvl="1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en-US" sz="1400" dirty="0" smtClean="0"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400" dirty="0" smtClean="0">
              <a:solidFill>
                <a:srgbClr val="00B0F0"/>
              </a:solidFill>
              <a:latin typeface="Calibri"/>
            </a:endParaRP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en-US" sz="1200" dirty="0" smtClean="0">
              <a:solidFill>
                <a:srgbClr val="00B0F0"/>
              </a:solidFill>
              <a:latin typeface="Calibri"/>
            </a:endParaRP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en-US" sz="1200" dirty="0" smtClean="0">
              <a:solidFill>
                <a:srgbClr val="00B0F0"/>
              </a:solidFill>
              <a:latin typeface="Calibri"/>
            </a:endParaRP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en-US" sz="1200" dirty="0" smtClean="0">
              <a:solidFill>
                <a:srgbClr val="00B0F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200" dirty="0" smtClean="0">
              <a:solidFill>
                <a:srgbClr val="00B0F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200" dirty="0" smtClean="0">
              <a:solidFill>
                <a:srgbClr val="00B0F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200" dirty="0" smtClean="0">
              <a:solidFill>
                <a:srgbClr val="00B0F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200" dirty="0" smtClean="0">
              <a:solidFill>
                <a:srgbClr val="00B0F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200" dirty="0" smtClean="0">
              <a:solidFill>
                <a:srgbClr val="00000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en-US" sz="1200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2606" y="4901984"/>
            <a:ext cx="2636129" cy="1482823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1031" y="3354758"/>
            <a:ext cx="2664296" cy="1498666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2606" y="1802793"/>
            <a:ext cx="2672721" cy="1503405"/>
          </a:xfrm>
          <a:prstGeom prst="rect">
            <a:avLst/>
          </a:prstGeom>
        </p:spPr>
      </p:pic>
      <p:pic>
        <p:nvPicPr>
          <p:cNvPr id="12" name="Grafik 11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7528" y="4771460"/>
            <a:ext cx="1491087" cy="1988115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3712" y="4767150"/>
            <a:ext cx="1488280" cy="1984373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4151" y="4783213"/>
            <a:ext cx="3504137" cy="1971077"/>
          </a:xfrm>
          <a:prstGeom prst="rect">
            <a:avLst/>
          </a:prstGeom>
        </p:spPr>
      </p:pic>
      <p:pic>
        <p:nvPicPr>
          <p:cNvPr id="15" name="Grafik 14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2606" y="291601"/>
            <a:ext cx="2636799" cy="148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948018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dirty="0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13</a:t>
            </a:fld>
            <a:endParaRPr lang="de-DE" dirty="0"/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2639616" y="291600"/>
            <a:ext cx="8944033" cy="689128"/>
          </a:xfrm>
        </p:spPr>
        <p:txBody>
          <a:bodyPr/>
          <a:lstStyle/>
          <a:p>
            <a:r>
              <a:rPr lang="de-CH" sz="2400" dirty="0" smtClean="0"/>
              <a:t>Lagerräumung</a:t>
            </a:r>
            <a:r>
              <a:rPr lang="de-CH" sz="2400" dirty="0"/>
              <a:t/>
            </a:r>
            <a:br>
              <a:rPr lang="de-CH" sz="2400" dirty="0"/>
            </a:br>
            <a:r>
              <a:rPr lang="de-CH" sz="1800" dirty="0" smtClean="0"/>
              <a:t>Situationsplan für Logistik SLS 2.0, Stand Juni 2022</a:t>
            </a:r>
            <a:endParaRPr lang="de-CH" sz="1800" dirty="0"/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7488" y="1279348"/>
            <a:ext cx="8640960" cy="5337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909202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CH" sz="2000" dirty="0" smtClean="0"/>
              <a:t>Die Verfügbarkeit für </a:t>
            </a:r>
            <a:r>
              <a:rPr lang="de-CH" sz="2000" b="1" dirty="0"/>
              <a:t>Helium</a:t>
            </a:r>
            <a:r>
              <a:rPr lang="de-CH" sz="2000" dirty="0"/>
              <a:t> </a:t>
            </a:r>
            <a:r>
              <a:rPr lang="de-CH" sz="2000" dirty="0" smtClean="0"/>
              <a:t>war zwischenzeitlich sehr kritisch. Die Bezugsquelle vom Lieferanten Messer war bisher in Russland. Alternativ wurde das Helium von </a:t>
            </a:r>
            <a:r>
              <a:rPr lang="de-CH" sz="2000" dirty="0" err="1" smtClean="0"/>
              <a:t>Pangas</a:t>
            </a:r>
            <a:r>
              <a:rPr lang="de-CH" sz="2000" dirty="0" smtClean="0"/>
              <a:t> bezogen. Aktuell kann Messer wieder liefern (andere Bezugsquellen). Die Preise für Helium und Stickstoff sind stark angestiegen und werden laufend verhandelt.</a:t>
            </a:r>
          </a:p>
          <a:p>
            <a:endParaRPr lang="de-CH" sz="2000" dirty="0"/>
          </a:p>
          <a:p>
            <a:r>
              <a:rPr lang="de-CH" sz="2000" dirty="0" smtClean="0"/>
              <a:t>Stromunterbrüche</a:t>
            </a:r>
            <a:endParaRPr lang="de-CH" sz="2000" dirty="0" smtClean="0"/>
          </a:p>
          <a:p>
            <a:pPr lvl="1"/>
            <a:r>
              <a:rPr lang="de-CH" sz="2000" dirty="0" smtClean="0"/>
              <a:t>Es ist mit einer Zunahme von </a:t>
            </a:r>
            <a:r>
              <a:rPr lang="de-CH" sz="2000" dirty="0" smtClean="0"/>
              <a:t>externen Stromunterbrüchen zu </a:t>
            </a:r>
            <a:r>
              <a:rPr lang="de-CH" sz="2000" dirty="0" smtClean="0"/>
              <a:t>rechnen</a:t>
            </a:r>
          </a:p>
          <a:p>
            <a:pPr lvl="1"/>
            <a:r>
              <a:rPr lang="de-CH" sz="2000" dirty="0" smtClean="0"/>
              <a:t>Lokale USV-Systeme für Mission-kritische System müssen ggf. ausgeweitet </a:t>
            </a:r>
            <a:r>
              <a:rPr lang="de-CH" sz="2000" dirty="0" smtClean="0"/>
              <a:t>werden</a:t>
            </a:r>
            <a:endParaRPr lang="de-CH" sz="2000" dirty="0" smtClean="0"/>
          </a:p>
          <a:p>
            <a:pPr lvl="1"/>
            <a:r>
              <a:rPr lang="de-CH" sz="2000" dirty="0" smtClean="0"/>
              <a:t>In Vorbereitung: Künftig wird nach einem Stromausfall auf der Intranet-Seite über Zeitpunkt und Hintergrund zeitnah informiert. Vorgängig wird es ein </a:t>
            </a:r>
            <a:r>
              <a:rPr lang="de-CH" sz="2000" dirty="0" err="1" smtClean="0"/>
              <a:t>eMail</a:t>
            </a:r>
            <a:r>
              <a:rPr lang="de-CH" sz="2000" dirty="0"/>
              <a:t> </a:t>
            </a:r>
            <a:r>
              <a:rPr lang="de-CH" sz="2000" dirty="0" err="1"/>
              <a:t>a</a:t>
            </a:r>
            <a:r>
              <a:rPr lang="de-CH" sz="2000" dirty="0" err="1" smtClean="0"/>
              <a:t>ll@PSI</a:t>
            </a:r>
            <a:r>
              <a:rPr lang="de-CH" sz="2000" dirty="0" smtClean="0"/>
              <a:t> geben (</a:t>
            </a:r>
            <a:r>
              <a:rPr lang="de-CH" sz="2000" dirty="0" err="1" smtClean="0"/>
              <a:t>Lesson</a:t>
            </a:r>
            <a:r>
              <a:rPr lang="de-CH" sz="2000" dirty="0" smtClean="0"/>
              <a:t> </a:t>
            </a:r>
            <a:r>
              <a:rPr lang="de-CH" sz="2000" dirty="0" err="1" smtClean="0"/>
              <a:t>Learned</a:t>
            </a:r>
            <a:r>
              <a:rPr lang="de-CH" sz="2000" dirty="0" smtClean="0"/>
              <a:t> </a:t>
            </a:r>
            <a:r>
              <a:rPr lang="de-CH" sz="2000" dirty="0" smtClean="0"/>
              <a:t>aus Zeit mit weitreichendem Homeoffice). Weitere Kanäle über SMS-Alarmserver für ausgewählte Personen in Abklärung.</a:t>
            </a:r>
          </a:p>
          <a:p>
            <a:endParaRPr lang="de-CH" sz="2000" dirty="0" smtClean="0"/>
          </a:p>
          <a:p>
            <a:endParaRPr lang="de-CH" sz="2000" dirty="0" smtClean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sz="2400" dirty="0"/>
              <a:t>Infrastruktur und Elektroinstallationen</a:t>
            </a:r>
            <a:br>
              <a:rPr lang="de-CH" sz="2400" dirty="0"/>
            </a:br>
            <a:r>
              <a:rPr lang="de-CH" sz="1400" dirty="0"/>
              <a:t>…und ausserdem</a:t>
            </a:r>
            <a:r>
              <a:rPr lang="de-CH" sz="2400" dirty="0"/>
              <a:t/>
            </a:r>
            <a:br>
              <a:rPr lang="de-CH" sz="2400" dirty="0"/>
            </a:b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14</a:t>
            </a:fld>
            <a:endParaRPr lang="de-DE" dirty="0"/>
          </a:p>
        </p:txBody>
      </p:sp>
      <p:sp>
        <p:nvSpPr>
          <p:cNvPr id="5" name="Foliennummernplatzhalter 2"/>
          <p:cNvSpPr txBox="1">
            <a:spLocks/>
          </p:cNvSpPr>
          <p:nvPr/>
        </p:nvSpPr>
        <p:spPr>
          <a:xfrm>
            <a:off x="10941749" y="6661150"/>
            <a:ext cx="767656" cy="19685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defPPr>
              <a:defRPr lang="de-CH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900" kern="1200" smtClean="0">
                <a:solidFill>
                  <a:schemeClr val="tx1"/>
                </a:solidFill>
                <a:latin typeface="+mn-lt"/>
                <a:ea typeface="ヒラギノ角ゴ Pro W3" charset="0"/>
                <a:cs typeface="ヒラギノ角ゴ Pro W3" charset="0"/>
              </a:defRPr>
            </a:lvl1pPr>
            <a:lvl2pPr marL="4572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2pPr>
            <a:lvl3pPr marL="9144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3pPr>
            <a:lvl4pPr marL="13716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4pPr>
            <a:lvl5pPr marL="1828800" algn="l" rtl="0" eaLnBrk="0" fontAlgn="base" hangingPunct="0">
              <a:spcBef>
                <a:spcPct val="5000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5pPr>
            <a:lvl6pPr marL="22860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6pPr>
            <a:lvl7pPr marL="27432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7pPr>
            <a:lvl8pPr marL="32004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8pPr>
            <a:lvl9pPr marL="3657600" algn="l" defTabSz="4572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14</a:t>
            </a:fld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9651" y="5625344"/>
            <a:ext cx="1197882" cy="900000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5657" y="5625344"/>
            <a:ext cx="1197882" cy="900000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7325" y="5625344"/>
            <a:ext cx="1200000" cy="900000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085" y="5625344"/>
            <a:ext cx="1197882" cy="900000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1421" y="5625344"/>
            <a:ext cx="1197882" cy="900000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9753" y="5625344"/>
            <a:ext cx="1197882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418432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15</a:t>
            </a:fld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Wir schaffen Wissen – heute für morgen</a:t>
            </a: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de-CH" b="1" dirty="0" smtClean="0"/>
              <a:t>Besten Dank für Ihr Interesse.</a:t>
            </a:r>
          </a:p>
          <a:p>
            <a:pPr marL="0" indent="0">
              <a:buNone/>
            </a:pPr>
            <a:endParaRPr lang="de-CH" b="1" dirty="0"/>
          </a:p>
          <a:p>
            <a:pPr marL="0" indent="0">
              <a:buNone/>
            </a:pPr>
            <a:endParaRPr lang="de-CH" b="1" dirty="0"/>
          </a:p>
          <a:p>
            <a:pPr marL="0" indent="0">
              <a:buNone/>
            </a:pPr>
            <a:endParaRPr lang="de-CH" b="1" dirty="0" smtClean="0"/>
          </a:p>
          <a:p>
            <a:pPr marL="0" indent="0">
              <a:buNone/>
            </a:pPr>
            <a:endParaRPr lang="de-CH" b="1" dirty="0" smtClean="0"/>
          </a:p>
          <a:p>
            <a:pPr marL="0" indent="0">
              <a:buNone/>
            </a:pPr>
            <a:endParaRPr lang="de-CH" dirty="0" smtClean="0"/>
          </a:p>
        </p:txBody>
      </p:sp>
    </p:spTree>
    <p:extLst>
      <p:ext uri="{BB962C8B-B14F-4D97-AF65-F5344CB8AC3E}">
        <p14:creationId xmlns:p14="http://schemas.microsoft.com/office/powerpoint/2010/main" val="1118843462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LAB 01. Juli 2022</a:t>
            </a:r>
            <a:br>
              <a:rPr lang="de-CH" dirty="0" smtClean="0"/>
            </a:br>
            <a:r>
              <a:rPr lang="de-CH" sz="1600" dirty="0"/>
              <a:t>AIE – Infrastruktur und Elektroinstallationen</a:t>
            </a: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2</a:t>
            </a:fld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>
            <a:off x="1775520" y="1412776"/>
            <a:ext cx="7426316" cy="3456384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b="1" dirty="0">
                <a:solidFill>
                  <a:srgbClr val="000000"/>
                </a:solidFill>
                <a:latin typeface="Calibri"/>
              </a:rPr>
              <a:t>Themen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b="1" dirty="0">
              <a:solidFill>
                <a:srgbClr val="000000"/>
              </a:solidFill>
              <a:latin typeface="Calibri"/>
            </a:endParaRPr>
          </a:p>
          <a:p>
            <a:pPr marL="342900" indent="-342900"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Font typeface="+mj-lt"/>
              <a:buAutoNum type="arabicPeriod"/>
            </a:pPr>
            <a:r>
              <a:rPr lang="de-CH" dirty="0">
                <a:latin typeface="Calibri"/>
              </a:rPr>
              <a:t>Highlights aus den Infrastrukturprojekten</a:t>
            </a:r>
          </a:p>
          <a:p>
            <a:pPr marL="342900" indent="-342900"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Font typeface="+mj-lt"/>
              <a:buAutoNum type="arabicPeriod"/>
            </a:pPr>
            <a:r>
              <a:rPr lang="de-CH" dirty="0" smtClean="0">
                <a:latin typeface="Calibri"/>
              </a:rPr>
              <a:t>PV-Anlagen am PSI – Potenzialstudie und nächste Schritte</a:t>
            </a:r>
            <a:endParaRPr lang="de-CH" dirty="0">
              <a:latin typeface="Calibri"/>
            </a:endParaRPr>
          </a:p>
          <a:p>
            <a:pPr marL="342900" indent="-342900"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Font typeface="+mj-lt"/>
              <a:buAutoNum type="arabicPeriod"/>
            </a:pPr>
            <a:r>
              <a:rPr lang="de-CH" dirty="0" smtClean="0">
                <a:latin typeface="Calibri"/>
              </a:rPr>
              <a:t>Energiebeschaffung - Preisentwicklung</a:t>
            </a:r>
          </a:p>
          <a:p>
            <a:pPr marL="342900" indent="-342900"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Font typeface="+mj-lt"/>
              <a:buAutoNum type="arabicPeriod"/>
            </a:pPr>
            <a:r>
              <a:rPr lang="de-CH" dirty="0" smtClean="0">
                <a:latin typeface="Calibri"/>
              </a:rPr>
              <a:t>Lagerräumung PSI 2021/22 – Logistik für SLS 2.0</a:t>
            </a:r>
          </a:p>
          <a:p>
            <a:pPr marL="342900" indent="-342900" eaLnBrk="1" hangingPunct="1">
              <a:lnSpc>
                <a:spcPct val="150000"/>
              </a:lnSpc>
              <a:spcBef>
                <a:spcPct val="0"/>
              </a:spcBef>
              <a:buClr>
                <a:srgbClr val="000000"/>
              </a:buClr>
              <a:buFont typeface="+mj-lt"/>
              <a:buAutoNum type="arabicPeriod"/>
            </a:pPr>
            <a:r>
              <a:rPr lang="de-CH" dirty="0" smtClean="0">
                <a:latin typeface="Calibri"/>
              </a:rPr>
              <a:t>…. </a:t>
            </a:r>
            <a:r>
              <a:rPr lang="de-CH" dirty="0">
                <a:latin typeface="Calibri"/>
              </a:rPr>
              <a:t>u</a:t>
            </a:r>
            <a:r>
              <a:rPr lang="de-CH" dirty="0" smtClean="0">
                <a:latin typeface="Calibri"/>
              </a:rPr>
              <a:t>nd ausserdem</a:t>
            </a:r>
            <a:endParaRPr lang="de-CH" dirty="0"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dirty="0">
              <a:latin typeface="Calibri"/>
            </a:endParaRP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de-CH" dirty="0">
              <a:latin typeface="Calibri"/>
            </a:endParaRPr>
          </a:p>
          <a:p>
            <a:pPr marL="285750" indent="-28575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endParaRPr lang="de-CH" dirty="0"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dirty="0">
              <a:solidFill>
                <a:srgbClr val="00000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800" dirty="0">
              <a:solidFill>
                <a:srgbClr val="00000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800" dirty="0">
              <a:solidFill>
                <a:srgbClr val="00000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800" dirty="0">
              <a:solidFill>
                <a:srgbClr val="00000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800" dirty="0">
              <a:solidFill>
                <a:srgbClr val="00000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1800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9651" y="5625344"/>
            <a:ext cx="1197882" cy="900000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5657" y="5625344"/>
            <a:ext cx="1197882" cy="900000"/>
          </a:xfrm>
          <a:prstGeom prst="rect">
            <a:avLst/>
          </a:prstGeom>
        </p:spPr>
      </p:pic>
      <p:pic>
        <p:nvPicPr>
          <p:cNvPr id="8" name="Grafik 7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7325" y="5625344"/>
            <a:ext cx="1200000" cy="900000"/>
          </a:xfrm>
          <a:prstGeom prst="rect">
            <a:avLst/>
          </a:prstGeom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8085" y="5625344"/>
            <a:ext cx="1197882" cy="900000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51421" y="5625344"/>
            <a:ext cx="1197882" cy="900000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9753" y="5625344"/>
            <a:ext cx="1197882" cy="9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6568317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782522" y="291600"/>
            <a:ext cx="6959296" cy="761136"/>
          </a:xfrm>
        </p:spPr>
        <p:txBody>
          <a:bodyPr/>
          <a:lstStyle/>
          <a:p>
            <a:r>
              <a:rPr lang="de-CH" dirty="0" smtClean="0"/>
              <a:t>Highlights aus Infrastrukturprojekten</a:t>
            </a:r>
            <a:br>
              <a:rPr lang="de-CH" dirty="0" smtClean="0"/>
            </a:br>
            <a:r>
              <a:rPr lang="de-CH" sz="1600" dirty="0"/>
              <a:t>Beispiele für </a:t>
            </a:r>
            <a:r>
              <a:rPr lang="de-CH" sz="1600" dirty="0" smtClean="0"/>
              <a:t>2021 und 2022</a:t>
            </a:r>
            <a:r>
              <a:rPr lang="de-CH" dirty="0" smtClean="0"/>
              <a:t/>
            </a:r>
            <a:br>
              <a:rPr lang="de-CH" dirty="0" smtClean="0"/>
            </a:br>
            <a:endParaRPr lang="de-CH" sz="16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3</a:t>
            </a:fld>
            <a:endParaRPr lang="de-DE" dirty="0"/>
          </a:p>
        </p:txBody>
      </p:sp>
      <p:graphicFrame>
        <p:nvGraphicFramePr>
          <p:cNvPr id="12" name="Tabel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6419079"/>
              </p:ext>
            </p:extLst>
          </p:nvPr>
        </p:nvGraphicFramePr>
        <p:xfrm>
          <a:off x="1227150" y="1405101"/>
          <a:ext cx="10204640" cy="5208275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468864">
                  <a:extLst>
                    <a:ext uri="{9D8B030D-6E8A-4147-A177-3AD203B41FA5}">
                      <a16:colId xmlns:a16="http://schemas.microsoft.com/office/drawing/2014/main" val="2675646103"/>
                    </a:ext>
                  </a:extLst>
                </a:gridCol>
                <a:gridCol w="7735776">
                  <a:extLst>
                    <a:ext uri="{9D8B030D-6E8A-4147-A177-3AD203B41FA5}">
                      <a16:colId xmlns:a16="http://schemas.microsoft.com/office/drawing/2014/main" val="1512880879"/>
                    </a:ext>
                  </a:extLst>
                </a:gridCol>
              </a:tblGrid>
              <a:tr h="1104988"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CH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WHGA Kühlung Serverraum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de-CH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Kühlleistung erhöht auf </a:t>
                      </a:r>
                      <a:r>
                        <a:rPr kumimoji="0" lang="de-CH" sz="11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2x400kW</a:t>
                      </a:r>
                      <a:r>
                        <a:rPr kumimoji="0" lang="de-CH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bei durchgängiger n-1 Redundanz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de-CH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Mastersteuerung mit 2 Schaltschränken für </a:t>
                      </a:r>
                      <a:r>
                        <a:rPr kumimoji="0" lang="de-CH" sz="11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Umluftkühlgeräte</a:t>
                      </a:r>
                      <a:r>
                        <a:rPr kumimoji="0" lang="de-CH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und Ansteuerung Kältemaschinen sichert Betrieb bei Ausfall Normalnetz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de-CH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Sehr hohe Kühleffizienz durch Turbo Kompressoren und direktes Freecooling (</a:t>
                      </a:r>
                      <a:r>
                        <a:rPr kumimoji="0" lang="de-CH" sz="11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Thermosyphon</a:t>
                      </a:r>
                      <a:r>
                        <a:rPr kumimoji="0" lang="de-CH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Effekt)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Char char="-"/>
                        <a:tabLst/>
                        <a:defRPr/>
                      </a:pPr>
                      <a:r>
                        <a:rPr kumimoji="0" lang="de-CH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Betrieb nun auch im Notstrombetrieb gewährleistet</a:t>
                      </a: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1210932"/>
                  </a:ext>
                </a:extLst>
              </a:tr>
              <a:tr h="117405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endParaRPr lang="de-CH" sz="1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WRG Stufe 1 amortisiert</a:t>
                      </a:r>
                    </a:p>
                    <a:p>
                      <a:pPr marL="285750" indent="-285750">
                        <a:lnSpc>
                          <a:spcPct val="110000"/>
                        </a:lnSpc>
                        <a:spcBef>
                          <a:spcPts val="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de-CH" sz="1100" kern="1000" spc="30" dirty="0" err="1" smtClean="0">
                          <a:solidFill>
                            <a:srgbClr val="FF0000"/>
                          </a:solidFill>
                          <a:latin typeface="+mn-lt"/>
                          <a:cs typeface="Franklin Gothic Book"/>
                        </a:rPr>
                        <a:t>ROI</a:t>
                      </a:r>
                      <a:r>
                        <a:rPr lang="de-CH" sz="1100" kern="1000" spc="30" dirty="0" smtClean="0">
                          <a:solidFill>
                            <a:srgbClr val="FF0000"/>
                          </a:solidFill>
                          <a:latin typeface="+mn-lt"/>
                          <a:cs typeface="Franklin Gothic Book"/>
                        </a:rPr>
                        <a:t> wurde im </a:t>
                      </a:r>
                      <a:r>
                        <a:rPr lang="de-CH" sz="1100" kern="1000" spc="30" dirty="0" err="1" smtClean="0">
                          <a:solidFill>
                            <a:srgbClr val="FF0000"/>
                          </a:solidFill>
                          <a:latin typeface="+mn-lt"/>
                          <a:cs typeface="Franklin Gothic Book"/>
                        </a:rPr>
                        <a:t>Q2</a:t>
                      </a:r>
                      <a:r>
                        <a:rPr lang="de-CH" sz="1100" kern="1000" spc="30" dirty="0" smtClean="0">
                          <a:solidFill>
                            <a:srgbClr val="FF0000"/>
                          </a:solidFill>
                          <a:latin typeface="+mn-lt"/>
                          <a:cs typeface="Franklin Gothic Book"/>
                        </a:rPr>
                        <a:t>/2022 erreicht. 3.8 Mio Investition sind amortisiert.</a:t>
                      </a:r>
                    </a:p>
                    <a:p>
                      <a:pPr marL="285750" indent="-285750">
                        <a:lnSpc>
                          <a:spcPct val="110000"/>
                        </a:lnSpc>
                        <a:spcBef>
                          <a:spcPts val="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de-CH" sz="1100" kern="1000" spc="30" dirty="0" smtClean="0">
                          <a:latin typeface="+mn-lt"/>
                          <a:cs typeface="Franklin Gothic Book"/>
                        </a:rPr>
                        <a:t>Höchster Rückgewinn im 2021 mit 9 GWh (61% des PSI Bedarf) dank hoher Betriebsstunden Grossanlagen und hoher Verfügbarkeit WRG-Anlagen</a:t>
                      </a:r>
                    </a:p>
                    <a:p>
                      <a:pPr marL="285750" indent="-285750">
                        <a:lnSpc>
                          <a:spcPct val="110000"/>
                        </a:lnSpc>
                        <a:spcBef>
                          <a:spcPts val="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de-CH" sz="1100" kern="1000" spc="30" dirty="0" smtClean="0">
                          <a:latin typeface="+mn-lt"/>
                          <a:cs typeface="Franklin Gothic Book"/>
                        </a:rPr>
                        <a:t>Jährliche Einsparung ab jetzt rund 450 kCHF (7 </a:t>
                      </a:r>
                      <a:r>
                        <a:rPr lang="de-CH" sz="1100" kern="1000" spc="30" dirty="0" err="1" smtClean="0">
                          <a:latin typeface="+mn-lt"/>
                          <a:cs typeface="Franklin Gothic Book"/>
                        </a:rPr>
                        <a:t>GWh</a:t>
                      </a:r>
                      <a:r>
                        <a:rPr lang="de-CH" sz="1100" kern="1000" spc="30" dirty="0" smtClean="0">
                          <a:latin typeface="+mn-lt"/>
                          <a:cs typeface="Franklin Gothic Book"/>
                        </a:rPr>
                        <a:t>, abhängig von Shutdowns)</a:t>
                      </a:r>
                    </a:p>
                    <a:p>
                      <a:pPr marL="285750" indent="-285750">
                        <a:lnSpc>
                          <a:spcPct val="110000"/>
                        </a:lnSpc>
                        <a:spcBef>
                          <a:spcPts val="0"/>
                        </a:spcBef>
                        <a:buFont typeface="Arial" panose="020B0604020202020204" pitchFamily="34" charset="0"/>
                        <a:buChar char="•"/>
                      </a:pPr>
                      <a:r>
                        <a:rPr lang="de-CH" sz="1100" kern="1000" spc="30" dirty="0" smtClean="0">
                          <a:latin typeface="+mn-lt"/>
                          <a:cs typeface="Franklin Gothic Book"/>
                        </a:rPr>
                        <a:t>1. Schritt für WRG Stufe 2 wird mit Anpassung</a:t>
                      </a:r>
                      <a:r>
                        <a:rPr lang="de-CH" sz="1100" kern="1000" spc="30" baseline="0" dirty="0" smtClean="0">
                          <a:latin typeface="+mn-lt"/>
                          <a:cs typeface="Franklin Gothic Book"/>
                        </a:rPr>
                        <a:t> Kältezentrale WSLB umgesetzt (1 Einheit als Wärmepumpe)</a:t>
                      </a:r>
                      <a:endParaRPr lang="de-CH" sz="1100" kern="1000" spc="30" dirty="0" smtClean="0">
                        <a:latin typeface="+mn-lt"/>
                        <a:cs typeface="Franklin Gothic Book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2577717"/>
                  </a:ext>
                </a:extLst>
              </a:tr>
              <a:tr h="1321987"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CH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Erneuerung</a:t>
                      </a:r>
                      <a:r>
                        <a:rPr lang="de-CH" sz="11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16kV Schaltanlage WTSA Sammelschiene 3</a:t>
                      </a:r>
                      <a:endParaRPr lang="de-CH" sz="11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de-CH" sz="11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Ersatz der alten Schutz- und Steuergeräte (End </a:t>
                      </a:r>
                      <a:r>
                        <a:rPr lang="de-CH" sz="11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of</a:t>
                      </a:r>
                      <a:r>
                        <a:rPr lang="de-CH" sz="11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de-CH" sz="1100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life</a:t>
                      </a:r>
                      <a:r>
                        <a:rPr lang="de-CH" sz="11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de-CH" sz="11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Komplette Einbindung in die EW Steuerung (Steuerung, Alarmierung, Energieerfassung)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de-CH" sz="11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Sicherheitsupdate, Einbau kapazitiver Spannungsanzeigen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de-CH" sz="1100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Ersatz von Teilentladungsbehafteten Spannungs- und Stromwandlern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kumimoji="0" lang="de-CH" sz="1100" b="0" i="0" u="none" strike="noStrike" kern="1200" cap="none" spc="0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9139622"/>
                  </a:ext>
                </a:extLst>
              </a:tr>
              <a:tr h="1570785">
                <a:tc>
                  <a:txBody>
                    <a:bodyPr/>
                    <a:lstStyle/>
                    <a:p>
                      <a:endParaRPr lang="de-CH" dirty="0"/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CH" sz="11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Hochwassersituation 2021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de-CH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Schutzmassnahmen wie Dammplatte Trafostation OPHA, Schutztüre Medienkanal und Platten an Türen OFLF montiert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de-CH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Betrieb andauernd in den kritischen Tagen sichergestellt </a:t>
                      </a:r>
                      <a:r>
                        <a:rPr kumimoji="0" lang="de-CH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 </a:t>
                      </a:r>
                      <a:r>
                        <a:rPr kumimoji="0" lang="de-CH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Einhaltung der </a:t>
                      </a:r>
                      <a:r>
                        <a:rPr kumimoji="0" lang="de-CH" sz="11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Murgenthaler</a:t>
                      </a:r>
                      <a:r>
                        <a:rPr kumimoji="0" lang="de-CH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Bedingung (Regulierungsreglement Jurarandseen) ermöglichte den Betrieb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de-CH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Intensive Beobachtung der Niederschlags- und Wetterprognose sowie proaktive Information der GFA-Betreiber wurde zum Tagesgeschäft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de-CH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Im Nachgang Dokument TM93-22-788 «Hochwasserschutz </a:t>
                      </a:r>
                      <a:r>
                        <a:rPr kumimoji="0" lang="de-CH" sz="1100" b="0" i="0" u="none" strike="noStrike" kern="1200" cap="none" spc="0" normalizeH="0" baseline="0" noProof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Aarewasserversorgung</a:t>
                      </a:r>
                      <a:r>
                        <a:rPr kumimoji="0" lang="de-CH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PSI» erstellt</a:t>
                      </a:r>
                    </a:p>
                    <a:p>
                      <a:pPr marL="171450" marR="0" lvl="0" indent="-1714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kumimoji="0" lang="de-CH" sz="11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Realisierung Noteingang OPHA für Hochwassersituationen geplant</a:t>
                      </a:r>
                      <a:r>
                        <a:rPr lang="de-CH" sz="11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CH" sz="11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21452855"/>
                  </a:ext>
                </a:extLst>
              </a:tr>
            </a:tbl>
          </a:graphicData>
        </a:graphic>
      </p:graphicFrame>
      <p:cxnSp>
        <p:nvCxnSpPr>
          <p:cNvPr id="20" name="Gerader Verbinder 19"/>
          <p:cNvCxnSpPr/>
          <p:nvPr/>
        </p:nvCxnSpPr>
        <p:spPr bwMode="auto">
          <a:xfrm>
            <a:off x="3503712" y="3838198"/>
            <a:ext cx="0" cy="1000430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chemeClr val="bg1">
                <a:lumMod val="9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4" name="Grafik 3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16" t="21651" r="20930" b="23750"/>
          <a:stretch/>
        </p:blipFill>
        <p:spPr>
          <a:xfrm>
            <a:off x="1517930" y="1456512"/>
            <a:ext cx="1598001" cy="955127"/>
          </a:xfrm>
          <a:prstGeom prst="rect">
            <a:avLst/>
          </a:prstGeom>
        </p:spPr>
      </p:pic>
      <p:pic>
        <p:nvPicPr>
          <p:cNvPr id="7" name="Grafik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58956" y="2581948"/>
            <a:ext cx="2417765" cy="1022331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57494" y="5239004"/>
            <a:ext cx="1911762" cy="1314656"/>
          </a:xfrm>
          <a:prstGeom prst="rect">
            <a:avLst/>
          </a:prstGeom>
        </p:spPr>
      </p:pic>
      <p:pic>
        <p:nvPicPr>
          <p:cNvPr id="13" name="Grafik 12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7494" y="3875462"/>
            <a:ext cx="783472" cy="1044629"/>
          </a:xfrm>
          <a:prstGeom prst="rect">
            <a:avLst/>
          </a:prstGeom>
        </p:spPr>
      </p:pic>
      <p:pic>
        <p:nvPicPr>
          <p:cNvPr id="14" name="Grafik 13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0471" y="3861407"/>
            <a:ext cx="819269" cy="1092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0652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uppieren 32"/>
          <p:cNvGrpSpPr/>
          <p:nvPr/>
        </p:nvGrpSpPr>
        <p:grpSpPr>
          <a:xfrm>
            <a:off x="1199456" y="1024844"/>
            <a:ext cx="9526269" cy="5150445"/>
            <a:chOff x="601322" y="140493"/>
            <a:chExt cx="10419127" cy="6874083"/>
          </a:xfrm>
        </p:grpSpPr>
        <p:pic>
          <p:nvPicPr>
            <p:cNvPr id="5" name="Grafik 4">
              <a:extLst>
                <a:ext uri="{FF2B5EF4-FFF2-40B4-BE49-F238E27FC236}">
                  <a16:creationId xmlns:a16="http://schemas.microsoft.com/office/drawing/2014/main" id="{5CA30401-E85B-441B-9F01-FF68DAA942D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01322" y="140493"/>
              <a:ext cx="10419127" cy="6874083"/>
            </a:xfrm>
            <a:prstGeom prst="rect">
              <a:avLst/>
            </a:prstGeom>
            <a:pattFill prst="lgCheck">
              <a:fgClr>
                <a:srgbClr val="00B050"/>
              </a:fgClr>
              <a:bgClr>
                <a:schemeClr val="bg1"/>
              </a:bgClr>
            </a:pattFill>
            <a:ln w="28575">
              <a:noFill/>
            </a:ln>
          </p:spPr>
        </p:pic>
        <p:sp>
          <p:nvSpPr>
            <p:cNvPr id="2" name="Rechteck 1">
              <a:extLst>
                <a:ext uri="{FF2B5EF4-FFF2-40B4-BE49-F238E27FC236}">
                  <a16:creationId xmlns:a16="http://schemas.microsoft.com/office/drawing/2014/main" id="{E2A37299-515A-40BD-BBC4-8BE63CEFB6DA}"/>
                </a:ext>
              </a:extLst>
            </p:cNvPr>
            <p:cNvSpPr/>
            <p:nvPr/>
          </p:nvSpPr>
          <p:spPr>
            <a:xfrm rot="1928826">
              <a:off x="6121400" y="3163015"/>
              <a:ext cx="448893" cy="152759"/>
            </a:xfrm>
            <a:prstGeom prst="rect">
              <a:avLst/>
            </a:prstGeom>
            <a:pattFill prst="lgCheck">
              <a:fgClr>
                <a:srgbClr val="00B050"/>
              </a:fgClr>
              <a:bgClr>
                <a:schemeClr val="bg1"/>
              </a:bgClr>
            </a:pattFill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7" name="Rechteck 6">
              <a:extLst>
                <a:ext uri="{FF2B5EF4-FFF2-40B4-BE49-F238E27FC236}">
                  <a16:creationId xmlns:a16="http://schemas.microsoft.com/office/drawing/2014/main" id="{0E2AF110-E61B-4805-B2DB-8A89903E7A87}"/>
                </a:ext>
              </a:extLst>
            </p:cNvPr>
            <p:cNvSpPr/>
            <p:nvPr/>
          </p:nvSpPr>
          <p:spPr>
            <a:xfrm rot="1928826">
              <a:off x="6336714" y="2927036"/>
              <a:ext cx="419257" cy="90317"/>
            </a:xfrm>
            <a:prstGeom prst="rect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8" name="Rechteck 7">
              <a:extLst>
                <a:ext uri="{FF2B5EF4-FFF2-40B4-BE49-F238E27FC236}">
                  <a16:creationId xmlns:a16="http://schemas.microsoft.com/office/drawing/2014/main" id="{9D271348-A11A-46C7-AA56-213FC8F926BA}"/>
                </a:ext>
              </a:extLst>
            </p:cNvPr>
            <p:cNvSpPr/>
            <p:nvPr/>
          </p:nvSpPr>
          <p:spPr>
            <a:xfrm rot="1928826">
              <a:off x="6914680" y="2912093"/>
              <a:ext cx="286699" cy="125563"/>
            </a:xfrm>
            <a:prstGeom prst="rect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9" name="Rechteck 8">
              <a:extLst>
                <a:ext uri="{FF2B5EF4-FFF2-40B4-BE49-F238E27FC236}">
                  <a16:creationId xmlns:a16="http://schemas.microsoft.com/office/drawing/2014/main" id="{B5C45EB2-9A27-4D83-B733-47BB4B19FD5C}"/>
                </a:ext>
              </a:extLst>
            </p:cNvPr>
            <p:cNvSpPr/>
            <p:nvPr/>
          </p:nvSpPr>
          <p:spPr>
            <a:xfrm rot="1928826">
              <a:off x="6805683" y="2062763"/>
              <a:ext cx="448893" cy="185312"/>
            </a:xfrm>
            <a:prstGeom prst="rect">
              <a:avLst/>
            </a:prstGeom>
            <a:pattFill prst="lgCheck">
              <a:fgClr>
                <a:srgbClr val="00B050"/>
              </a:fgClr>
              <a:bgClr>
                <a:schemeClr val="bg1"/>
              </a:bgClr>
            </a:pattFill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2DCF71F1-C79D-4897-9212-0928613D1B49}"/>
                </a:ext>
              </a:extLst>
            </p:cNvPr>
            <p:cNvSpPr/>
            <p:nvPr/>
          </p:nvSpPr>
          <p:spPr>
            <a:xfrm rot="1928826">
              <a:off x="8610372" y="1603243"/>
              <a:ext cx="240433" cy="150972"/>
            </a:xfrm>
            <a:prstGeom prst="rect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1" name="Rechteck 10">
              <a:extLst>
                <a:ext uri="{FF2B5EF4-FFF2-40B4-BE49-F238E27FC236}">
                  <a16:creationId xmlns:a16="http://schemas.microsoft.com/office/drawing/2014/main" id="{BD692996-1CCC-455B-A644-C71C4E4E11E5}"/>
                </a:ext>
              </a:extLst>
            </p:cNvPr>
            <p:cNvSpPr/>
            <p:nvPr/>
          </p:nvSpPr>
          <p:spPr>
            <a:xfrm rot="1928826">
              <a:off x="6453617" y="3707933"/>
              <a:ext cx="147987" cy="227671"/>
            </a:xfrm>
            <a:prstGeom prst="rect">
              <a:avLst/>
            </a:prstGeom>
            <a:pattFill prst="lgCheck">
              <a:fgClr>
                <a:srgbClr val="00B050"/>
              </a:fgClr>
              <a:bgClr>
                <a:schemeClr val="bg1"/>
              </a:bgClr>
            </a:pattFill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2" name="Rechteck 11">
              <a:extLst>
                <a:ext uri="{FF2B5EF4-FFF2-40B4-BE49-F238E27FC236}">
                  <a16:creationId xmlns:a16="http://schemas.microsoft.com/office/drawing/2014/main" id="{8F08FE6C-7B15-4E95-870D-F905DFFAFB5A}"/>
                </a:ext>
              </a:extLst>
            </p:cNvPr>
            <p:cNvSpPr/>
            <p:nvPr/>
          </p:nvSpPr>
          <p:spPr>
            <a:xfrm rot="1928826">
              <a:off x="7677893" y="2453347"/>
              <a:ext cx="93775" cy="566808"/>
            </a:xfrm>
            <a:prstGeom prst="rect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3" name="Rechteck 12">
              <a:extLst>
                <a:ext uri="{FF2B5EF4-FFF2-40B4-BE49-F238E27FC236}">
                  <a16:creationId xmlns:a16="http://schemas.microsoft.com/office/drawing/2014/main" id="{9B9C1D38-F20D-4330-A064-522C7C41014B}"/>
                </a:ext>
              </a:extLst>
            </p:cNvPr>
            <p:cNvSpPr/>
            <p:nvPr/>
          </p:nvSpPr>
          <p:spPr>
            <a:xfrm rot="1928826">
              <a:off x="8515039" y="1712225"/>
              <a:ext cx="121535" cy="465473"/>
            </a:xfrm>
            <a:prstGeom prst="rect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4" name="Rechteck 13">
              <a:extLst>
                <a:ext uri="{FF2B5EF4-FFF2-40B4-BE49-F238E27FC236}">
                  <a16:creationId xmlns:a16="http://schemas.microsoft.com/office/drawing/2014/main" id="{1DBDA25E-60A0-4733-B554-80C760649D0C}"/>
                </a:ext>
              </a:extLst>
            </p:cNvPr>
            <p:cNvSpPr/>
            <p:nvPr/>
          </p:nvSpPr>
          <p:spPr>
            <a:xfrm rot="1928826">
              <a:off x="8249820" y="2007639"/>
              <a:ext cx="286699" cy="97944"/>
            </a:xfrm>
            <a:prstGeom prst="rect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5" name="Rechteck 14">
              <a:extLst>
                <a:ext uri="{FF2B5EF4-FFF2-40B4-BE49-F238E27FC236}">
                  <a16:creationId xmlns:a16="http://schemas.microsoft.com/office/drawing/2014/main" id="{73D90915-29E8-4F24-BD55-DCE259714507}"/>
                </a:ext>
              </a:extLst>
            </p:cNvPr>
            <p:cNvSpPr/>
            <p:nvPr/>
          </p:nvSpPr>
          <p:spPr>
            <a:xfrm rot="625396">
              <a:off x="2826922" y="3779844"/>
              <a:ext cx="325477" cy="86507"/>
            </a:xfrm>
            <a:prstGeom prst="rect">
              <a:avLst/>
            </a:prstGeom>
            <a:pattFill prst="lgCheck">
              <a:fgClr>
                <a:srgbClr val="00B050"/>
              </a:fgClr>
              <a:bgClr>
                <a:schemeClr val="bg1"/>
              </a:bgClr>
            </a:pattFill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6" name="Rechteck 15">
              <a:extLst>
                <a:ext uri="{FF2B5EF4-FFF2-40B4-BE49-F238E27FC236}">
                  <a16:creationId xmlns:a16="http://schemas.microsoft.com/office/drawing/2014/main" id="{95354C06-04CD-40F6-838F-CF7134ECCDF9}"/>
                </a:ext>
              </a:extLst>
            </p:cNvPr>
            <p:cNvSpPr/>
            <p:nvPr/>
          </p:nvSpPr>
          <p:spPr>
            <a:xfrm rot="625396">
              <a:off x="3898936" y="3739382"/>
              <a:ext cx="159251" cy="570508"/>
            </a:xfrm>
            <a:prstGeom prst="rect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7" name="Rechteck 16">
              <a:extLst>
                <a:ext uri="{FF2B5EF4-FFF2-40B4-BE49-F238E27FC236}">
                  <a16:creationId xmlns:a16="http://schemas.microsoft.com/office/drawing/2014/main" id="{829E564C-560F-424B-8754-EF9094A19787}"/>
                </a:ext>
              </a:extLst>
            </p:cNvPr>
            <p:cNvSpPr/>
            <p:nvPr/>
          </p:nvSpPr>
          <p:spPr>
            <a:xfrm rot="625396">
              <a:off x="4170992" y="2723622"/>
              <a:ext cx="107515" cy="262449"/>
            </a:xfrm>
            <a:prstGeom prst="rect">
              <a:avLst/>
            </a:prstGeom>
            <a:pattFill prst="lgCheck">
              <a:fgClr>
                <a:srgbClr val="00B050"/>
              </a:fgClr>
              <a:bgClr>
                <a:schemeClr val="bg1"/>
              </a:bgClr>
            </a:pattFill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8" name="Rechteck 17">
              <a:extLst>
                <a:ext uri="{FF2B5EF4-FFF2-40B4-BE49-F238E27FC236}">
                  <a16:creationId xmlns:a16="http://schemas.microsoft.com/office/drawing/2014/main" id="{53B53F20-C54F-423A-825C-7A55D6C935E1}"/>
                </a:ext>
              </a:extLst>
            </p:cNvPr>
            <p:cNvSpPr/>
            <p:nvPr/>
          </p:nvSpPr>
          <p:spPr>
            <a:xfrm rot="625396">
              <a:off x="4319039" y="1671125"/>
              <a:ext cx="137508" cy="316921"/>
            </a:xfrm>
            <a:prstGeom prst="rect">
              <a:avLst/>
            </a:prstGeom>
            <a:pattFill prst="lgCheck">
              <a:fgClr>
                <a:srgbClr val="00B050"/>
              </a:fgClr>
              <a:bgClr>
                <a:schemeClr val="bg1"/>
              </a:bgClr>
            </a:pattFill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9" name="Rechteck 18">
              <a:extLst>
                <a:ext uri="{FF2B5EF4-FFF2-40B4-BE49-F238E27FC236}">
                  <a16:creationId xmlns:a16="http://schemas.microsoft.com/office/drawing/2014/main" id="{376E8D86-D55D-4D9D-A5FC-99596DFFAC3E}"/>
                </a:ext>
              </a:extLst>
            </p:cNvPr>
            <p:cNvSpPr/>
            <p:nvPr/>
          </p:nvSpPr>
          <p:spPr>
            <a:xfrm rot="625396">
              <a:off x="3382321" y="4019343"/>
              <a:ext cx="424115" cy="1001184"/>
            </a:xfrm>
            <a:prstGeom prst="rect">
              <a:avLst/>
            </a:prstGeom>
            <a:pattFill prst="lgCheck">
              <a:fgClr>
                <a:srgbClr val="7030A0"/>
              </a:fgClr>
              <a:bgClr>
                <a:schemeClr val="bg1"/>
              </a:bgClr>
            </a:pattFill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0" name="Rechteck 19">
              <a:extLst>
                <a:ext uri="{FF2B5EF4-FFF2-40B4-BE49-F238E27FC236}">
                  <a16:creationId xmlns:a16="http://schemas.microsoft.com/office/drawing/2014/main" id="{BD52FF79-E30C-411E-9B1C-9DDD98F7B918}"/>
                </a:ext>
              </a:extLst>
            </p:cNvPr>
            <p:cNvSpPr/>
            <p:nvPr/>
          </p:nvSpPr>
          <p:spPr>
            <a:xfrm rot="625396">
              <a:off x="2903484" y="3316364"/>
              <a:ext cx="325477" cy="116848"/>
            </a:xfrm>
            <a:prstGeom prst="rect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1" name="Rechteck 20">
              <a:extLst>
                <a:ext uri="{FF2B5EF4-FFF2-40B4-BE49-F238E27FC236}">
                  <a16:creationId xmlns:a16="http://schemas.microsoft.com/office/drawing/2014/main" id="{69B48FF5-5413-431F-BF20-CFF6E5BF1D7D}"/>
                </a:ext>
              </a:extLst>
            </p:cNvPr>
            <p:cNvSpPr/>
            <p:nvPr/>
          </p:nvSpPr>
          <p:spPr>
            <a:xfrm rot="625396">
              <a:off x="3804743" y="4435211"/>
              <a:ext cx="242528" cy="415939"/>
            </a:xfrm>
            <a:prstGeom prst="rect">
              <a:avLst/>
            </a:prstGeom>
            <a:pattFill prst="lgCheck">
              <a:fgClr>
                <a:srgbClr val="7030A0"/>
              </a:fgClr>
              <a:bgClr>
                <a:schemeClr val="bg1"/>
              </a:bgClr>
            </a:pattFill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2" name="Rechteck 21">
              <a:extLst>
                <a:ext uri="{FF2B5EF4-FFF2-40B4-BE49-F238E27FC236}">
                  <a16:creationId xmlns:a16="http://schemas.microsoft.com/office/drawing/2014/main" id="{EFBA9E2F-3944-45B0-B9C3-3AEE8739AFDB}"/>
                </a:ext>
              </a:extLst>
            </p:cNvPr>
            <p:cNvSpPr/>
            <p:nvPr/>
          </p:nvSpPr>
          <p:spPr>
            <a:xfrm rot="625396">
              <a:off x="3709806" y="4835250"/>
              <a:ext cx="174284" cy="566239"/>
            </a:xfrm>
            <a:prstGeom prst="rect">
              <a:avLst/>
            </a:prstGeom>
            <a:pattFill prst="lgCheck">
              <a:fgClr>
                <a:srgbClr val="7030A0"/>
              </a:fgClr>
              <a:bgClr>
                <a:schemeClr val="bg1"/>
              </a:bgClr>
            </a:pattFill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" name="Ellipse 2">
              <a:extLst>
                <a:ext uri="{FF2B5EF4-FFF2-40B4-BE49-F238E27FC236}">
                  <a16:creationId xmlns:a16="http://schemas.microsoft.com/office/drawing/2014/main" id="{81471FD7-DA9F-42C9-B4DF-C790E276F63D}"/>
                </a:ext>
              </a:extLst>
            </p:cNvPr>
            <p:cNvSpPr/>
            <p:nvPr/>
          </p:nvSpPr>
          <p:spPr>
            <a:xfrm>
              <a:off x="2276475" y="5705475"/>
              <a:ext cx="1078707" cy="1061395"/>
            </a:xfrm>
            <a:prstGeom prst="ellipse">
              <a:avLst/>
            </a:prstGeom>
            <a:pattFill prst="lgCheck">
              <a:fgClr>
                <a:srgbClr val="7030A0"/>
              </a:fgClr>
              <a:bgClr>
                <a:schemeClr val="bg1"/>
              </a:bgClr>
            </a:pattFill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3" name="Rechteck 22">
              <a:extLst>
                <a:ext uri="{FF2B5EF4-FFF2-40B4-BE49-F238E27FC236}">
                  <a16:creationId xmlns:a16="http://schemas.microsoft.com/office/drawing/2014/main" id="{3B08CD1A-8CEA-429C-AA0E-7128517C86C5}"/>
                </a:ext>
              </a:extLst>
            </p:cNvPr>
            <p:cNvSpPr/>
            <p:nvPr/>
          </p:nvSpPr>
          <p:spPr>
            <a:xfrm rot="1928826">
              <a:off x="8070047" y="1867678"/>
              <a:ext cx="129888" cy="361471"/>
            </a:xfrm>
            <a:prstGeom prst="rect">
              <a:avLst/>
            </a:prstGeom>
            <a:solidFill>
              <a:srgbClr val="00B050"/>
            </a:solidFill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4" name="Rechteck 23">
              <a:extLst>
                <a:ext uri="{FF2B5EF4-FFF2-40B4-BE49-F238E27FC236}">
                  <a16:creationId xmlns:a16="http://schemas.microsoft.com/office/drawing/2014/main" id="{64C5582D-A5C0-4027-BE6E-840BD2511F47}"/>
                </a:ext>
              </a:extLst>
            </p:cNvPr>
            <p:cNvSpPr/>
            <p:nvPr/>
          </p:nvSpPr>
          <p:spPr>
            <a:xfrm rot="625396">
              <a:off x="3131187" y="4450570"/>
              <a:ext cx="212283" cy="513661"/>
            </a:xfrm>
            <a:prstGeom prst="rect">
              <a:avLst/>
            </a:prstGeom>
            <a:solidFill>
              <a:srgbClr val="00B050"/>
            </a:solidFill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5" name="Rechteck 24">
              <a:extLst>
                <a:ext uri="{FF2B5EF4-FFF2-40B4-BE49-F238E27FC236}">
                  <a16:creationId xmlns:a16="http://schemas.microsoft.com/office/drawing/2014/main" id="{CFF6E4CE-6CB3-4FEB-B6DC-90AEC914FDD2}"/>
                </a:ext>
              </a:extLst>
            </p:cNvPr>
            <p:cNvSpPr/>
            <p:nvPr/>
          </p:nvSpPr>
          <p:spPr>
            <a:xfrm rot="625396">
              <a:off x="2657413" y="4671387"/>
              <a:ext cx="134651" cy="317296"/>
            </a:xfrm>
            <a:prstGeom prst="rect">
              <a:avLst/>
            </a:prstGeom>
            <a:solidFill>
              <a:srgbClr val="00B050"/>
            </a:solidFill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6" name="Rechteck 25">
              <a:extLst>
                <a:ext uri="{FF2B5EF4-FFF2-40B4-BE49-F238E27FC236}">
                  <a16:creationId xmlns:a16="http://schemas.microsoft.com/office/drawing/2014/main" id="{847B148A-2D1A-4674-8B15-A6614C078116}"/>
                </a:ext>
              </a:extLst>
            </p:cNvPr>
            <p:cNvSpPr/>
            <p:nvPr/>
          </p:nvSpPr>
          <p:spPr>
            <a:xfrm rot="21431945">
              <a:off x="3948245" y="5349787"/>
              <a:ext cx="160235" cy="810508"/>
            </a:xfrm>
            <a:prstGeom prst="rect">
              <a:avLst/>
            </a:prstGeom>
            <a:solidFill>
              <a:srgbClr val="00B050"/>
            </a:solidFill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7" name="Rechteck 26">
              <a:extLst>
                <a:ext uri="{FF2B5EF4-FFF2-40B4-BE49-F238E27FC236}">
                  <a16:creationId xmlns:a16="http://schemas.microsoft.com/office/drawing/2014/main" id="{E0D95E26-024C-4A2D-95C4-F3BFF700E23E}"/>
                </a:ext>
              </a:extLst>
            </p:cNvPr>
            <p:cNvSpPr/>
            <p:nvPr/>
          </p:nvSpPr>
          <p:spPr>
            <a:xfrm rot="625396">
              <a:off x="5853391" y="4587611"/>
              <a:ext cx="242528" cy="415939"/>
            </a:xfrm>
            <a:prstGeom prst="rect">
              <a:avLst/>
            </a:prstGeom>
            <a:pattFill prst="wdUpDiag">
              <a:fgClr>
                <a:srgbClr val="92D050"/>
              </a:fgClr>
              <a:bgClr>
                <a:schemeClr val="bg1"/>
              </a:bgClr>
            </a:pattFill>
            <a:ln w="28575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8" name="Rechteck 27">
              <a:extLst>
                <a:ext uri="{FF2B5EF4-FFF2-40B4-BE49-F238E27FC236}">
                  <a16:creationId xmlns:a16="http://schemas.microsoft.com/office/drawing/2014/main" id="{F4F4FD53-C05F-4DC5-BE77-8AABA66C197B}"/>
                </a:ext>
              </a:extLst>
            </p:cNvPr>
            <p:cNvSpPr/>
            <p:nvPr/>
          </p:nvSpPr>
          <p:spPr>
            <a:xfrm rot="1913666">
              <a:off x="7020513" y="3191283"/>
              <a:ext cx="189935" cy="162140"/>
            </a:xfrm>
            <a:prstGeom prst="rect">
              <a:avLst/>
            </a:prstGeom>
            <a:pattFill prst="wdUpDiag">
              <a:fgClr>
                <a:srgbClr val="92D050"/>
              </a:fgClr>
              <a:bgClr>
                <a:schemeClr val="bg1"/>
              </a:bgClr>
            </a:pattFill>
            <a:ln w="28575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29" name="Rechteck 28">
              <a:extLst>
                <a:ext uri="{FF2B5EF4-FFF2-40B4-BE49-F238E27FC236}">
                  <a16:creationId xmlns:a16="http://schemas.microsoft.com/office/drawing/2014/main" id="{2F84DD37-7364-4683-AFDE-9B84BB429C50}"/>
                </a:ext>
              </a:extLst>
            </p:cNvPr>
            <p:cNvSpPr/>
            <p:nvPr/>
          </p:nvSpPr>
          <p:spPr>
            <a:xfrm rot="1928826">
              <a:off x="6699015" y="2207630"/>
              <a:ext cx="157472" cy="112389"/>
            </a:xfrm>
            <a:prstGeom prst="rect">
              <a:avLst/>
            </a:prstGeom>
            <a:noFill/>
            <a:ln w="285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0" name="Rechteck 29">
              <a:extLst>
                <a:ext uri="{FF2B5EF4-FFF2-40B4-BE49-F238E27FC236}">
                  <a16:creationId xmlns:a16="http://schemas.microsoft.com/office/drawing/2014/main" id="{6F5D17FE-4AB4-4CE9-86FE-680ADD6E6E64}"/>
                </a:ext>
              </a:extLst>
            </p:cNvPr>
            <p:cNvSpPr/>
            <p:nvPr/>
          </p:nvSpPr>
          <p:spPr>
            <a:xfrm rot="1928826">
              <a:off x="6522933" y="2095639"/>
              <a:ext cx="120575" cy="278024"/>
            </a:xfrm>
            <a:prstGeom prst="rect">
              <a:avLst/>
            </a:prstGeom>
            <a:noFill/>
            <a:ln w="285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1" name="Rechteck 30">
              <a:extLst>
                <a:ext uri="{FF2B5EF4-FFF2-40B4-BE49-F238E27FC236}">
                  <a16:creationId xmlns:a16="http://schemas.microsoft.com/office/drawing/2014/main" id="{2670BEF1-F9A6-4CD0-8CEE-7D985BAED937}"/>
                </a:ext>
              </a:extLst>
            </p:cNvPr>
            <p:cNvSpPr/>
            <p:nvPr/>
          </p:nvSpPr>
          <p:spPr>
            <a:xfrm rot="1928826">
              <a:off x="5953165" y="4116287"/>
              <a:ext cx="222683" cy="235964"/>
            </a:xfrm>
            <a:prstGeom prst="rect">
              <a:avLst/>
            </a:prstGeom>
            <a:noFill/>
            <a:ln w="285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2" name="Rechteck 31">
              <a:extLst>
                <a:ext uri="{FF2B5EF4-FFF2-40B4-BE49-F238E27FC236}">
                  <a16:creationId xmlns:a16="http://schemas.microsoft.com/office/drawing/2014/main" id="{4A0D567B-CBA7-41F2-8A96-BC3BF905FCBA}"/>
                </a:ext>
              </a:extLst>
            </p:cNvPr>
            <p:cNvSpPr/>
            <p:nvPr/>
          </p:nvSpPr>
          <p:spPr>
            <a:xfrm rot="1928826">
              <a:off x="7271006" y="2293907"/>
              <a:ext cx="137793" cy="296523"/>
            </a:xfrm>
            <a:prstGeom prst="rect">
              <a:avLst/>
            </a:prstGeom>
            <a:pattFill prst="lgCheck">
              <a:fgClr>
                <a:srgbClr val="00B050"/>
              </a:fgClr>
              <a:bgClr>
                <a:schemeClr val="bg1"/>
              </a:bgClr>
            </a:pattFill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4" name="Rechteck 33">
              <a:extLst>
                <a:ext uri="{FF2B5EF4-FFF2-40B4-BE49-F238E27FC236}">
                  <a16:creationId xmlns:a16="http://schemas.microsoft.com/office/drawing/2014/main" id="{1F838802-6EAB-4438-836A-C02919A5819B}"/>
                </a:ext>
              </a:extLst>
            </p:cNvPr>
            <p:cNvSpPr/>
            <p:nvPr/>
          </p:nvSpPr>
          <p:spPr>
            <a:xfrm rot="626264">
              <a:off x="3439147" y="2942190"/>
              <a:ext cx="615003" cy="226132"/>
            </a:xfrm>
            <a:prstGeom prst="rect">
              <a:avLst/>
            </a:prstGeom>
            <a:noFill/>
            <a:ln w="285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5" name="Rechteck 34">
              <a:extLst>
                <a:ext uri="{FF2B5EF4-FFF2-40B4-BE49-F238E27FC236}">
                  <a16:creationId xmlns:a16="http://schemas.microsoft.com/office/drawing/2014/main" id="{3D0D9CE8-F839-4C50-9718-ACEA48D86729}"/>
                </a:ext>
              </a:extLst>
            </p:cNvPr>
            <p:cNvSpPr/>
            <p:nvPr/>
          </p:nvSpPr>
          <p:spPr>
            <a:xfrm rot="626264">
              <a:off x="3459268" y="3715552"/>
              <a:ext cx="381605" cy="120633"/>
            </a:xfrm>
            <a:prstGeom prst="rect">
              <a:avLst/>
            </a:prstGeom>
            <a:noFill/>
            <a:ln w="285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7" name="Rechteck 36">
              <a:extLst>
                <a:ext uri="{FF2B5EF4-FFF2-40B4-BE49-F238E27FC236}">
                  <a16:creationId xmlns:a16="http://schemas.microsoft.com/office/drawing/2014/main" id="{7EC641A7-8F03-4B6F-8C45-793CFC392AC9}"/>
                </a:ext>
              </a:extLst>
            </p:cNvPr>
            <p:cNvSpPr/>
            <p:nvPr/>
          </p:nvSpPr>
          <p:spPr>
            <a:xfrm rot="626264">
              <a:off x="3382499" y="3388431"/>
              <a:ext cx="555000" cy="59852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6" name="Rechteck 35">
              <a:extLst>
                <a:ext uri="{FF2B5EF4-FFF2-40B4-BE49-F238E27FC236}">
                  <a16:creationId xmlns:a16="http://schemas.microsoft.com/office/drawing/2014/main" id="{2C21AA64-87D2-4482-AF2A-BC5BB9B5B965}"/>
                </a:ext>
              </a:extLst>
            </p:cNvPr>
            <p:cNvSpPr/>
            <p:nvPr/>
          </p:nvSpPr>
          <p:spPr>
            <a:xfrm rot="626264">
              <a:off x="3364659" y="3449502"/>
              <a:ext cx="555000" cy="148716"/>
            </a:xfrm>
            <a:prstGeom prst="rect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8" name="Rechteck 37">
              <a:extLst>
                <a:ext uri="{FF2B5EF4-FFF2-40B4-BE49-F238E27FC236}">
                  <a16:creationId xmlns:a16="http://schemas.microsoft.com/office/drawing/2014/main" id="{1452E98F-2C39-401D-A5AB-5EADF2A2A4F9}"/>
                </a:ext>
              </a:extLst>
            </p:cNvPr>
            <p:cNvSpPr/>
            <p:nvPr/>
          </p:nvSpPr>
          <p:spPr>
            <a:xfrm rot="626264">
              <a:off x="3285583" y="3657279"/>
              <a:ext cx="146143" cy="539236"/>
            </a:xfrm>
            <a:prstGeom prst="rect">
              <a:avLst/>
            </a:prstGeom>
            <a:noFill/>
            <a:ln w="285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9" name="Rechteck 38">
              <a:extLst>
                <a:ext uri="{FF2B5EF4-FFF2-40B4-BE49-F238E27FC236}">
                  <a16:creationId xmlns:a16="http://schemas.microsoft.com/office/drawing/2014/main" id="{4E93B4F8-A1C6-4202-BAA0-03126E8AE7E5}"/>
                </a:ext>
              </a:extLst>
            </p:cNvPr>
            <p:cNvSpPr/>
            <p:nvPr/>
          </p:nvSpPr>
          <p:spPr>
            <a:xfrm rot="626264">
              <a:off x="2729022" y="4083603"/>
              <a:ext cx="145575" cy="569748"/>
            </a:xfrm>
            <a:prstGeom prst="rect">
              <a:avLst/>
            </a:prstGeom>
            <a:noFill/>
            <a:ln w="285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0" name="Rechteck 39">
              <a:extLst>
                <a:ext uri="{FF2B5EF4-FFF2-40B4-BE49-F238E27FC236}">
                  <a16:creationId xmlns:a16="http://schemas.microsoft.com/office/drawing/2014/main" id="{CF30B1A1-2AAA-4E83-8A70-44B3F8B74B33}"/>
                </a:ext>
              </a:extLst>
            </p:cNvPr>
            <p:cNvSpPr/>
            <p:nvPr/>
          </p:nvSpPr>
          <p:spPr>
            <a:xfrm rot="626264">
              <a:off x="2907720" y="4118115"/>
              <a:ext cx="224549" cy="170269"/>
            </a:xfrm>
            <a:prstGeom prst="rect">
              <a:avLst/>
            </a:prstGeom>
            <a:noFill/>
            <a:ln w="285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1" name="Rechteck 40">
              <a:extLst>
                <a:ext uri="{FF2B5EF4-FFF2-40B4-BE49-F238E27FC236}">
                  <a16:creationId xmlns:a16="http://schemas.microsoft.com/office/drawing/2014/main" id="{4F7D56B8-52C4-4A55-B151-DB46180EB954}"/>
                </a:ext>
              </a:extLst>
            </p:cNvPr>
            <p:cNvSpPr/>
            <p:nvPr/>
          </p:nvSpPr>
          <p:spPr>
            <a:xfrm rot="1928826">
              <a:off x="7606340" y="1732173"/>
              <a:ext cx="275752" cy="489884"/>
            </a:xfrm>
            <a:prstGeom prst="rect">
              <a:avLst/>
            </a:prstGeom>
            <a:pattFill prst="wdUpDiag">
              <a:fgClr>
                <a:srgbClr val="FFFF00"/>
              </a:fgClr>
              <a:bgClr>
                <a:schemeClr val="bg1"/>
              </a:bgClr>
            </a:pattFill>
            <a:ln w="285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2" name="Rechteck 41">
              <a:extLst>
                <a:ext uri="{FF2B5EF4-FFF2-40B4-BE49-F238E27FC236}">
                  <a16:creationId xmlns:a16="http://schemas.microsoft.com/office/drawing/2014/main" id="{F2EB7EF1-2825-4BEC-97B4-5EEBE0B4D536}"/>
                </a:ext>
              </a:extLst>
            </p:cNvPr>
            <p:cNvSpPr/>
            <p:nvPr/>
          </p:nvSpPr>
          <p:spPr>
            <a:xfrm rot="626264">
              <a:off x="2845823" y="3948984"/>
              <a:ext cx="228051" cy="151264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3" name="Rechteck 42">
              <a:extLst>
                <a:ext uri="{FF2B5EF4-FFF2-40B4-BE49-F238E27FC236}">
                  <a16:creationId xmlns:a16="http://schemas.microsoft.com/office/drawing/2014/main" id="{359C1309-06E1-4102-8186-2C3698A8D0C5}"/>
                </a:ext>
              </a:extLst>
            </p:cNvPr>
            <p:cNvSpPr/>
            <p:nvPr/>
          </p:nvSpPr>
          <p:spPr>
            <a:xfrm rot="626264">
              <a:off x="3096050" y="4980305"/>
              <a:ext cx="352239" cy="238707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4" name="Rechteck 43">
              <a:extLst>
                <a:ext uri="{FF2B5EF4-FFF2-40B4-BE49-F238E27FC236}">
                  <a16:creationId xmlns:a16="http://schemas.microsoft.com/office/drawing/2014/main" id="{A7882729-939A-4F78-9004-26B315B07060}"/>
                </a:ext>
              </a:extLst>
            </p:cNvPr>
            <p:cNvSpPr/>
            <p:nvPr/>
          </p:nvSpPr>
          <p:spPr>
            <a:xfrm rot="626264">
              <a:off x="2553123" y="5238985"/>
              <a:ext cx="325084" cy="251465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5" name="Rechteck 44">
              <a:extLst>
                <a:ext uri="{FF2B5EF4-FFF2-40B4-BE49-F238E27FC236}">
                  <a16:creationId xmlns:a16="http://schemas.microsoft.com/office/drawing/2014/main" id="{895C6DC4-C8DC-4991-8930-186B17952492}"/>
                </a:ext>
              </a:extLst>
            </p:cNvPr>
            <p:cNvSpPr/>
            <p:nvPr/>
          </p:nvSpPr>
          <p:spPr>
            <a:xfrm rot="1840427">
              <a:off x="6806967" y="3405748"/>
              <a:ext cx="251124" cy="183413"/>
            </a:xfrm>
            <a:prstGeom prst="rect">
              <a:avLst/>
            </a:prstGeom>
            <a:pattFill prst="openDmnd">
              <a:fgClr>
                <a:srgbClr val="FF0000"/>
              </a:fgClr>
              <a:bgClr>
                <a:schemeClr val="bg1"/>
              </a:bgClr>
            </a:patt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6" name="Rechteck 45">
              <a:extLst>
                <a:ext uri="{FF2B5EF4-FFF2-40B4-BE49-F238E27FC236}">
                  <a16:creationId xmlns:a16="http://schemas.microsoft.com/office/drawing/2014/main" id="{9ADD7F4C-B485-461E-B192-1FB776D3FC9E}"/>
                </a:ext>
              </a:extLst>
            </p:cNvPr>
            <p:cNvSpPr/>
            <p:nvPr/>
          </p:nvSpPr>
          <p:spPr>
            <a:xfrm rot="2733115">
              <a:off x="7998797" y="638443"/>
              <a:ext cx="387788" cy="123291"/>
            </a:xfrm>
            <a:prstGeom prst="rect">
              <a:avLst/>
            </a:prstGeom>
            <a:pattFill prst="openDmnd">
              <a:fgClr>
                <a:srgbClr val="FF0000"/>
              </a:fgClr>
              <a:bgClr>
                <a:schemeClr val="bg1"/>
              </a:bgClr>
            </a:patt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7" name="Rechteck 46">
              <a:extLst>
                <a:ext uri="{FF2B5EF4-FFF2-40B4-BE49-F238E27FC236}">
                  <a16:creationId xmlns:a16="http://schemas.microsoft.com/office/drawing/2014/main" id="{898469E5-7439-42C8-AFEE-DB46817C66AE}"/>
                </a:ext>
              </a:extLst>
            </p:cNvPr>
            <p:cNvSpPr/>
            <p:nvPr/>
          </p:nvSpPr>
          <p:spPr>
            <a:xfrm rot="1991907">
              <a:off x="7238097" y="1298905"/>
              <a:ext cx="385187" cy="207204"/>
            </a:xfrm>
            <a:prstGeom prst="rect">
              <a:avLst/>
            </a:prstGeom>
            <a:pattFill prst="openDmnd">
              <a:fgClr>
                <a:srgbClr val="FF0000"/>
              </a:fgClr>
              <a:bgClr>
                <a:schemeClr val="bg1"/>
              </a:bgClr>
            </a:patt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8" name="Rechteck 47">
              <a:extLst>
                <a:ext uri="{FF2B5EF4-FFF2-40B4-BE49-F238E27FC236}">
                  <a16:creationId xmlns:a16="http://schemas.microsoft.com/office/drawing/2014/main" id="{7471AD97-BF5E-4A10-8EB3-21F717E6F96D}"/>
                </a:ext>
              </a:extLst>
            </p:cNvPr>
            <p:cNvSpPr/>
            <p:nvPr/>
          </p:nvSpPr>
          <p:spPr>
            <a:xfrm rot="1991907">
              <a:off x="7345026" y="1329907"/>
              <a:ext cx="140743" cy="685364"/>
            </a:xfrm>
            <a:prstGeom prst="rect">
              <a:avLst/>
            </a:prstGeom>
            <a:pattFill prst="openDmnd">
              <a:fgClr>
                <a:srgbClr val="FF0000"/>
              </a:fgClr>
              <a:bgClr>
                <a:schemeClr val="bg1"/>
              </a:bgClr>
            </a:patt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49" name="Rechteck 48">
              <a:extLst>
                <a:ext uri="{FF2B5EF4-FFF2-40B4-BE49-F238E27FC236}">
                  <a16:creationId xmlns:a16="http://schemas.microsoft.com/office/drawing/2014/main" id="{4298455B-D08A-45D4-B2E8-A76AB5A77497}"/>
                </a:ext>
              </a:extLst>
            </p:cNvPr>
            <p:cNvSpPr/>
            <p:nvPr/>
          </p:nvSpPr>
          <p:spPr>
            <a:xfrm rot="1991907">
              <a:off x="6539319" y="2446713"/>
              <a:ext cx="377175" cy="246703"/>
            </a:xfrm>
            <a:prstGeom prst="rect">
              <a:avLst/>
            </a:prstGeom>
            <a:pattFill prst="openDmnd">
              <a:fgClr>
                <a:srgbClr val="FF0000"/>
              </a:fgClr>
              <a:bgClr>
                <a:schemeClr val="bg1"/>
              </a:bgClr>
            </a:patt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50" name="Rechteck 49">
              <a:extLst>
                <a:ext uri="{FF2B5EF4-FFF2-40B4-BE49-F238E27FC236}">
                  <a16:creationId xmlns:a16="http://schemas.microsoft.com/office/drawing/2014/main" id="{BEDD4D81-7D42-4BED-810D-674237E0A608}"/>
                </a:ext>
              </a:extLst>
            </p:cNvPr>
            <p:cNvSpPr/>
            <p:nvPr/>
          </p:nvSpPr>
          <p:spPr>
            <a:xfrm rot="2733115">
              <a:off x="7738602" y="855217"/>
              <a:ext cx="291439" cy="161089"/>
            </a:xfrm>
            <a:prstGeom prst="rect">
              <a:avLst/>
            </a:prstGeom>
            <a:pattFill prst="openDmnd">
              <a:fgClr>
                <a:srgbClr val="FF0000"/>
              </a:fgClr>
              <a:bgClr>
                <a:schemeClr val="bg1"/>
              </a:bgClr>
            </a:patt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51" name="Rechteck 50">
              <a:extLst>
                <a:ext uri="{FF2B5EF4-FFF2-40B4-BE49-F238E27FC236}">
                  <a16:creationId xmlns:a16="http://schemas.microsoft.com/office/drawing/2014/main" id="{43FD7322-3DBB-4ABC-9673-B7BC0E18DA78}"/>
                </a:ext>
              </a:extLst>
            </p:cNvPr>
            <p:cNvSpPr/>
            <p:nvPr/>
          </p:nvSpPr>
          <p:spPr>
            <a:xfrm rot="1991907">
              <a:off x="6938323" y="1418513"/>
              <a:ext cx="126068" cy="226783"/>
            </a:xfrm>
            <a:prstGeom prst="rect">
              <a:avLst/>
            </a:prstGeom>
            <a:pattFill prst="openDmnd">
              <a:fgClr>
                <a:srgbClr val="FF0000"/>
              </a:fgClr>
              <a:bgClr>
                <a:schemeClr val="bg1"/>
              </a:bgClr>
            </a:patt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52" name="Rechteck 51">
              <a:extLst>
                <a:ext uri="{FF2B5EF4-FFF2-40B4-BE49-F238E27FC236}">
                  <a16:creationId xmlns:a16="http://schemas.microsoft.com/office/drawing/2014/main" id="{C3CE9739-31DD-4C16-90B1-14C1A814E0FD}"/>
                </a:ext>
              </a:extLst>
            </p:cNvPr>
            <p:cNvSpPr/>
            <p:nvPr/>
          </p:nvSpPr>
          <p:spPr>
            <a:xfrm rot="1991907">
              <a:off x="7993122" y="1166925"/>
              <a:ext cx="63877" cy="527353"/>
            </a:xfrm>
            <a:prstGeom prst="rect">
              <a:avLst/>
            </a:prstGeom>
            <a:pattFill prst="openDmnd">
              <a:fgClr>
                <a:srgbClr val="FF0000"/>
              </a:fgClr>
              <a:bgClr>
                <a:schemeClr val="bg1"/>
              </a:bgClr>
            </a:patt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70" name="Rechteck 69">
              <a:extLst>
                <a:ext uri="{FF2B5EF4-FFF2-40B4-BE49-F238E27FC236}">
                  <a16:creationId xmlns:a16="http://schemas.microsoft.com/office/drawing/2014/main" id="{E0D95E26-024C-4A2D-95C4-F3BFF700E23E}"/>
                </a:ext>
              </a:extLst>
            </p:cNvPr>
            <p:cNvSpPr/>
            <p:nvPr/>
          </p:nvSpPr>
          <p:spPr>
            <a:xfrm rot="625396">
              <a:off x="2876560" y="3473709"/>
              <a:ext cx="220691" cy="199983"/>
            </a:xfrm>
            <a:prstGeom prst="rect">
              <a:avLst/>
            </a:prstGeom>
            <a:pattFill prst="wdUpDiag">
              <a:fgClr>
                <a:srgbClr val="92D050"/>
              </a:fgClr>
              <a:bgClr>
                <a:schemeClr val="bg1"/>
              </a:bgClr>
            </a:pattFill>
            <a:ln w="28575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grpSp>
        <p:nvGrpSpPr>
          <p:cNvPr id="4" name="Gruppieren 3"/>
          <p:cNvGrpSpPr/>
          <p:nvPr/>
        </p:nvGrpSpPr>
        <p:grpSpPr>
          <a:xfrm>
            <a:off x="7520344" y="3147279"/>
            <a:ext cx="4687992" cy="3242141"/>
            <a:chOff x="7360669" y="3525011"/>
            <a:chExt cx="4687992" cy="3242141"/>
          </a:xfrm>
        </p:grpSpPr>
        <p:sp>
          <p:nvSpPr>
            <p:cNvPr id="67" name="Rechteck 66">
              <a:extLst>
                <a:ext uri="{FF2B5EF4-FFF2-40B4-BE49-F238E27FC236}">
                  <a16:creationId xmlns:a16="http://schemas.microsoft.com/office/drawing/2014/main" id="{2F7B7DEC-A358-4B37-8D97-6898307DF1BC}"/>
                </a:ext>
              </a:extLst>
            </p:cNvPr>
            <p:cNvSpPr/>
            <p:nvPr/>
          </p:nvSpPr>
          <p:spPr>
            <a:xfrm>
              <a:off x="7366117" y="3597721"/>
              <a:ext cx="4682544" cy="316943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54" name="Rechteck 53">
              <a:extLst>
                <a:ext uri="{FF2B5EF4-FFF2-40B4-BE49-F238E27FC236}">
                  <a16:creationId xmlns:a16="http://schemas.microsoft.com/office/drawing/2014/main" id="{9C9CDE46-2138-4A5E-8358-9CE2B3D3A295}"/>
                </a:ext>
              </a:extLst>
            </p:cNvPr>
            <p:cNvSpPr/>
            <p:nvPr/>
          </p:nvSpPr>
          <p:spPr>
            <a:xfrm>
              <a:off x="7560447" y="4249545"/>
              <a:ext cx="245920" cy="115532"/>
            </a:xfrm>
            <a:prstGeom prst="rect">
              <a:avLst/>
            </a:prstGeom>
            <a:solidFill>
              <a:srgbClr val="00B050"/>
            </a:solidFill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6" name="Textfeld 5">
              <a:extLst>
                <a:ext uri="{FF2B5EF4-FFF2-40B4-BE49-F238E27FC236}">
                  <a16:creationId xmlns:a16="http://schemas.microsoft.com/office/drawing/2014/main" id="{D0BFE3AA-2F0F-41D4-B130-BC49FDA9D5D8}"/>
                </a:ext>
              </a:extLst>
            </p:cNvPr>
            <p:cNvSpPr txBox="1"/>
            <p:nvPr/>
          </p:nvSpPr>
          <p:spPr>
            <a:xfrm>
              <a:off x="7896247" y="4113281"/>
              <a:ext cx="20303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377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de-CH" sz="1800" dirty="0">
                  <a:solidFill>
                    <a:prstClr val="black"/>
                  </a:solidFill>
                  <a:latin typeface="Calibri" panose="020F0502020204030204"/>
                  <a:ea typeface="+mn-ea"/>
                  <a:cs typeface="+mn-cs"/>
                </a:rPr>
                <a:t>  </a:t>
              </a:r>
              <a:r>
                <a:rPr lang="de-CH" sz="1800" b="1" dirty="0" smtClean="0">
                  <a:solidFill>
                    <a:prstClr val="black"/>
                  </a:solidFill>
                  <a:latin typeface="Calibri" panose="020F0502020204030204"/>
                  <a:ea typeface="+mn-ea"/>
                  <a:cs typeface="+mn-cs"/>
                </a:rPr>
                <a:t>5’531 </a:t>
              </a:r>
              <a:r>
                <a:rPr lang="de-CH" sz="1800" b="1" dirty="0">
                  <a:solidFill>
                    <a:prstClr val="black"/>
                  </a:solidFill>
                  <a:latin typeface="Calibri" panose="020F0502020204030204"/>
                  <a:ea typeface="+mn-ea"/>
                  <a:cs typeface="+mn-cs"/>
                </a:rPr>
                <a:t>m</a:t>
              </a:r>
              <a:r>
                <a:rPr lang="de-CH" sz="1800" b="1" baseline="30000" dirty="0">
                  <a:solidFill>
                    <a:prstClr val="black"/>
                  </a:solidFill>
                  <a:latin typeface="Calibri" panose="020F0502020204030204"/>
                  <a:ea typeface="+mn-ea"/>
                  <a:cs typeface="+mn-cs"/>
                </a:rPr>
                <a:t>2</a:t>
              </a:r>
              <a:r>
                <a:rPr lang="de-CH" sz="1800" b="1" dirty="0">
                  <a:solidFill>
                    <a:prstClr val="black"/>
                  </a:solidFill>
                  <a:latin typeface="Calibri" panose="020F0502020204030204"/>
                  <a:ea typeface="+mn-ea"/>
                  <a:cs typeface="+mn-cs"/>
                </a:rPr>
                <a:t> realisiert</a:t>
              </a:r>
            </a:p>
          </p:txBody>
        </p:sp>
        <p:sp>
          <p:nvSpPr>
            <p:cNvPr id="55" name="Rechteck 54">
              <a:extLst>
                <a:ext uri="{FF2B5EF4-FFF2-40B4-BE49-F238E27FC236}">
                  <a16:creationId xmlns:a16="http://schemas.microsoft.com/office/drawing/2014/main" id="{9A1E56D2-A596-42F8-9C8F-D1CAA43BFA79}"/>
                </a:ext>
              </a:extLst>
            </p:cNvPr>
            <p:cNvSpPr/>
            <p:nvPr/>
          </p:nvSpPr>
          <p:spPr>
            <a:xfrm>
              <a:off x="8169579" y="4781254"/>
              <a:ext cx="245920" cy="115532"/>
            </a:xfrm>
            <a:prstGeom prst="rect">
              <a:avLst/>
            </a:prstGeom>
            <a:pattFill prst="lgCheck">
              <a:fgClr>
                <a:srgbClr val="00B050"/>
              </a:fgClr>
              <a:bgClr>
                <a:schemeClr val="bg1"/>
              </a:bgClr>
            </a:pattFill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56" name="Textfeld 55">
              <a:extLst>
                <a:ext uri="{FF2B5EF4-FFF2-40B4-BE49-F238E27FC236}">
                  <a16:creationId xmlns:a16="http://schemas.microsoft.com/office/drawing/2014/main" id="{7867D8E4-5F8B-41BB-A294-CF37BDC27F64}"/>
                </a:ext>
              </a:extLst>
            </p:cNvPr>
            <p:cNvSpPr txBox="1"/>
            <p:nvPr/>
          </p:nvSpPr>
          <p:spPr>
            <a:xfrm>
              <a:off x="8505378" y="4644991"/>
              <a:ext cx="31554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377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de-CH" sz="1800" dirty="0">
                  <a:solidFill>
                    <a:prstClr val="black"/>
                  </a:solidFill>
                  <a:latin typeface="Calibri" panose="020F0502020204030204"/>
                  <a:ea typeface="+mn-ea"/>
                  <a:cs typeface="+mn-cs"/>
                </a:rPr>
                <a:t>  </a:t>
              </a:r>
              <a:r>
                <a:rPr lang="de-CH" sz="1800" dirty="0" smtClean="0">
                  <a:solidFill>
                    <a:prstClr val="black"/>
                  </a:solidFill>
                  <a:latin typeface="Calibri" panose="020F0502020204030204"/>
                  <a:ea typeface="+mn-ea"/>
                  <a:cs typeface="+mn-cs"/>
                </a:rPr>
                <a:t>5’500 </a:t>
              </a:r>
              <a:r>
                <a:rPr lang="de-CH" sz="1800" dirty="0">
                  <a:solidFill>
                    <a:prstClr val="black"/>
                  </a:solidFill>
                  <a:latin typeface="Calibri" panose="020F0502020204030204"/>
                  <a:ea typeface="+mn-ea"/>
                  <a:cs typeface="+mn-cs"/>
                </a:rPr>
                <a:t>m</a:t>
              </a:r>
              <a:r>
                <a:rPr lang="de-CH" sz="1800" baseline="30000" dirty="0">
                  <a:solidFill>
                    <a:prstClr val="black"/>
                  </a:solidFill>
                  <a:latin typeface="Calibri" panose="020F0502020204030204"/>
                  <a:ea typeface="+mn-ea"/>
                  <a:cs typeface="+mn-cs"/>
                </a:rPr>
                <a:t>2</a:t>
              </a:r>
              <a:r>
                <a:rPr lang="de-CH" sz="1800" dirty="0">
                  <a:solidFill>
                    <a:prstClr val="black"/>
                  </a:solidFill>
                  <a:latin typeface="Calibri" panose="020F0502020204030204"/>
                  <a:ea typeface="+mn-ea"/>
                  <a:cs typeface="+mn-cs"/>
                </a:rPr>
                <a:t> davon sofort möglich</a:t>
              </a:r>
            </a:p>
          </p:txBody>
        </p:sp>
        <p:sp>
          <p:nvSpPr>
            <p:cNvPr id="57" name="Rechteck 56">
              <a:extLst>
                <a:ext uri="{FF2B5EF4-FFF2-40B4-BE49-F238E27FC236}">
                  <a16:creationId xmlns:a16="http://schemas.microsoft.com/office/drawing/2014/main" id="{CA843F1B-BE3B-4183-8800-2A7C1294D7E6}"/>
                </a:ext>
              </a:extLst>
            </p:cNvPr>
            <p:cNvSpPr/>
            <p:nvPr/>
          </p:nvSpPr>
          <p:spPr>
            <a:xfrm>
              <a:off x="8169579" y="5309585"/>
              <a:ext cx="245920" cy="115532"/>
            </a:xfrm>
            <a:prstGeom prst="rect">
              <a:avLst/>
            </a:prstGeom>
            <a:pattFill prst="wdUpDiag">
              <a:fgClr>
                <a:srgbClr val="92D050"/>
              </a:fgClr>
              <a:bgClr>
                <a:schemeClr val="bg1"/>
              </a:bgClr>
            </a:pattFill>
            <a:ln w="28575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58" name="Textfeld 57">
              <a:extLst>
                <a:ext uri="{FF2B5EF4-FFF2-40B4-BE49-F238E27FC236}">
                  <a16:creationId xmlns:a16="http://schemas.microsoft.com/office/drawing/2014/main" id="{56EC2C76-6197-4F17-986F-9393FBBF79ED}"/>
                </a:ext>
              </a:extLst>
            </p:cNvPr>
            <p:cNvSpPr txBox="1"/>
            <p:nvPr/>
          </p:nvSpPr>
          <p:spPr>
            <a:xfrm>
              <a:off x="8505377" y="5210660"/>
              <a:ext cx="28580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377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de-CH" sz="1800" dirty="0">
                  <a:solidFill>
                    <a:prstClr val="black"/>
                  </a:solidFill>
                  <a:latin typeface="Calibri" panose="020F0502020204030204"/>
                  <a:ea typeface="+mn-ea"/>
                  <a:cs typeface="+mn-cs"/>
                </a:rPr>
                <a:t>  </a:t>
              </a:r>
              <a:r>
                <a:rPr lang="de-CH" sz="1800" dirty="0" smtClean="0">
                  <a:solidFill>
                    <a:prstClr val="black"/>
                  </a:solidFill>
                  <a:latin typeface="Calibri" panose="020F0502020204030204"/>
                  <a:ea typeface="+mn-ea"/>
                  <a:cs typeface="+mn-cs"/>
                </a:rPr>
                <a:t>2’100 </a:t>
              </a:r>
              <a:r>
                <a:rPr lang="de-CH" sz="1800" dirty="0">
                  <a:solidFill>
                    <a:prstClr val="black"/>
                  </a:solidFill>
                  <a:latin typeface="Calibri" panose="020F0502020204030204"/>
                  <a:ea typeface="+mn-ea"/>
                  <a:cs typeface="+mn-cs"/>
                </a:rPr>
                <a:t>m</a:t>
              </a:r>
              <a:r>
                <a:rPr lang="de-CH" sz="1800" baseline="30000" dirty="0">
                  <a:solidFill>
                    <a:prstClr val="black"/>
                  </a:solidFill>
                  <a:latin typeface="Calibri" panose="020F0502020204030204"/>
                  <a:ea typeface="+mn-ea"/>
                  <a:cs typeface="+mn-cs"/>
                </a:rPr>
                <a:t>2</a:t>
              </a:r>
              <a:r>
                <a:rPr lang="de-CH" sz="1800" dirty="0">
                  <a:solidFill>
                    <a:prstClr val="black"/>
                  </a:solidFill>
                  <a:latin typeface="Calibri" panose="020F0502020204030204"/>
                  <a:ea typeface="+mn-ea"/>
                  <a:cs typeface="+mn-cs"/>
                </a:rPr>
                <a:t> davon Neubauten</a:t>
              </a:r>
            </a:p>
          </p:txBody>
        </p:sp>
        <p:sp>
          <p:nvSpPr>
            <p:cNvPr id="59" name="Rechteck 58">
              <a:extLst>
                <a:ext uri="{FF2B5EF4-FFF2-40B4-BE49-F238E27FC236}">
                  <a16:creationId xmlns:a16="http://schemas.microsoft.com/office/drawing/2014/main" id="{94CCB2BB-A3A0-4DA8-9BA2-39AEA04FB1C4}"/>
                </a:ext>
              </a:extLst>
            </p:cNvPr>
            <p:cNvSpPr/>
            <p:nvPr/>
          </p:nvSpPr>
          <p:spPr>
            <a:xfrm>
              <a:off x="7562741" y="4518602"/>
              <a:ext cx="245920" cy="115532"/>
            </a:xfrm>
            <a:prstGeom prst="rect">
              <a:avLst/>
            </a:prstGeom>
            <a:noFill/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60" name="Textfeld 59">
              <a:extLst>
                <a:ext uri="{FF2B5EF4-FFF2-40B4-BE49-F238E27FC236}">
                  <a16:creationId xmlns:a16="http://schemas.microsoft.com/office/drawing/2014/main" id="{38E3735E-5E39-4412-9872-72B8481AD8BD}"/>
                </a:ext>
              </a:extLst>
            </p:cNvPr>
            <p:cNvSpPr txBox="1"/>
            <p:nvPr/>
          </p:nvSpPr>
          <p:spPr>
            <a:xfrm>
              <a:off x="7898542" y="4382339"/>
              <a:ext cx="207287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377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de-CH" sz="1800" b="1" dirty="0" smtClean="0">
                  <a:solidFill>
                    <a:prstClr val="black"/>
                  </a:solidFill>
                  <a:latin typeface="Calibri" panose="020F0502020204030204"/>
                  <a:ea typeface="+mn-ea"/>
                  <a:cs typeface="+mn-cs"/>
                </a:rPr>
                <a:t>40’500 </a:t>
              </a:r>
              <a:r>
                <a:rPr lang="de-CH" sz="1800" b="1" dirty="0">
                  <a:solidFill>
                    <a:prstClr val="black"/>
                  </a:solidFill>
                  <a:latin typeface="Calibri" panose="020F0502020204030204"/>
                  <a:ea typeface="+mn-ea"/>
                  <a:cs typeface="+mn-cs"/>
                </a:rPr>
                <a:t>m</a:t>
              </a:r>
              <a:r>
                <a:rPr lang="de-CH" sz="1800" b="1" baseline="30000" dirty="0">
                  <a:solidFill>
                    <a:prstClr val="black"/>
                  </a:solidFill>
                  <a:latin typeface="Calibri" panose="020F0502020204030204"/>
                  <a:ea typeface="+mn-ea"/>
                  <a:cs typeface="+mn-cs"/>
                </a:rPr>
                <a:t>2</a:t>
              </a:r>
              <a:r>
                <a:rPr lang="de-CH" sz="1800" b="1" dirty="0">
                  <a:solidFill>
                    <a:prstClr val="black"/>
                  </a:solidFill>
                  <a:latin typeface="Calibri" panose="020F0502020204030204"/>
                  <a:ea typeface="+mn-ea"/>
                  <a:cs typeface="+mn-cs"/>
                </a:rPr>
                <a:t> Potenzial</a:t>
              </a:r>
              <a:endParaRPr lang="de-CH" sz="18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1" name="Rechteck 60">
              <a:extLst>
                <a:ext uri="{FF2B5EF4-FFF2-40B4-BE49-F238E27FC236}">
                  <a16:creationId xmlns:a16="http://schemas.microsoft.com/office/drawing/2014/main" id="{3FB16815-4ADA-4739-9AD7-19B46608881D}"/>
                </a:ext>
              </a:extLst>
            </p:cNvPr>
            <p:cNvSpPr/>
            <p:nvPr/>
          </p:nvSpPr>
          <p:spPr>
            <a:xfrm>
              <a:off x="7572589" y="5589307"/>
              <a:ext cx="245920" cy="115532"/>
            </a:xfrm>
            <a:prstGeom prst="rect">
              <a:avLst/>
            </a:prstGeom>
            <a:noFill/>
            <a:ln w="28575">
              <a:solidFill>
                <a:srgbClr val="FF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62" name="Textfeld 61">
              <a:extLst>
                <a:ext uri="{FF2B5EF4-FFF2-40B4-BE49-F238E27FC236}">
                  <a16:creationId xmlns:a16="http://schemas.microsoft.com/office/drawing/2014/main" id="{2CD4ED03-9F19-4541-A832-186A6415FEA7}"/>
                </a:ext>
              </a:extLst>
            </p:cNvPr>
            <p:cNvSpPr txBox="1"/>
            <p:nvPr/>
          </p:nvSpPr>
          <p:spPr>
            <a:xfrm>
              <a:off x="7908390" y="5453046"/>
              <a:ext cx="385342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377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de-CH" sz="1800" b="1" dirty="0">
                  <a:solidFill>
                    <a:prstClr val="black"/>
                  </a:solidFill>
                  <a:latin typeface="Calibri" panose="020F0502020204030204"/>
                  <a:ea typeface="+mn-ea"/>
                  <a:cs typeface="+mn-cs"/>
                </a:rPr>
                <a:t> </a:t>
              </a:r>
              <a:r>
                <a:rPr lang="de-CH" sz="1800" b="1" dirty="0" smtClean="0">
                  <a:solidFill>
                    <a:prstClr val="black"/>
                  </a:solidFill>
                  <a:latin typeface="Calibri" panose="020F0502020204030204"/>
                  <a:ea typeface="+mn-ea"/>
                  <a:cs typeface="+mn-cs"/>
                </a:rPr>
                <a:t>11’800 </a:t>
              </a:r>
              <a:r>
                <a:rPr lang="de-CH" sz="1800" b="1" dirty="0">
                  <a:solidFill>
                    <a:prstClr val="black"/>
                  </a:solidFill>
                  <a:latin typeface="Calibri" panose="020F0502020204030204"/>
                  <a:ea typeface="+mn-ea"/>
                  <a:cs typeface="+mn-cs"/>
                </a:rPr>
                <a:t>m</a:t>
              </a:r>
              <a:r>
                <a:rPr lang="de-CH" sz="1800" b="1" baseline="30000" dirty="0">
                  <a:solidFill>
                    <a:prstClr val="black"/>
                  </a:solidFill>
                  <a:latin typeface="Calibri" panose="020F0502020204030204"/>
                  <a:ea typeface="+mn-ea"/>
                  <a:cs typeface="+mn-cs"/>
                </a:rPr>
                <a:t>2</a:t>
              </a:r>
              <a:r>
                <a:rPr lang="de-CH" sz="1800" b="1" dirty="0">
                  <a:solidFill>
                    <a:prstClr val="black"/>
                  </a:solidFill>
                  <a:latin typeface="Calibri" panose="020F0502020204030204"/>
                  <a:ea typeface="+mn-ea"/>
                  <a:cs typeface="+mn-cs"/>
                </a:rPr>
                <a:t> Abklärungen erforderlich </a:t>
              </a:r>
              <a:r>
                <a:rPr lang="de-CH" sz="1800" dirty="0">
                  <a:solidFill>
                    <a:prstClr val="black"/>
                  </a:solidFill>
                  <a:latin typeface="Calibri" panose="020F0502020204030204"/>
                  <a:ea typeface="+mn-ea"/>
                  <a:cs typeface="+mn-cs"/>
                </a:rPr>
                <a:t>/</a:t>
              </a:r>
              <a:br>
                <a:rPr lang="de-CH" sz="1800" dirty="0">
                  <a:solidFill>
                    <a:prstClr val="black"/>
                  </a:solidFill>
                  <a:latin typeface="Calibri" panose="020F0502020204030204"/>
                  <a:ea typeface="+mn-ea"/>
                  <a:cs typeface="+mn-cs"/>
                </a:rPr>
              </a:br>
              <a:r>
                <a:rPr lang="de-CH" sz="1800" dirty="0">
                  <a:solidFill>
                    <a:prstClr val="black"/>
                  </a:solidFill>
                  <a:latin typeface="Calibri" panose="020F0502020204030204"/>
                  <a:ea typeface="+mn-ea"/>
                  <a:cs typeface="+mn-cs"/>
                </a:rPr>
                <a:t>                   Einschränkungen vorhanden</a:t>
              </a:r>
            </a:p>
          </p:txBody>
        </p:sp>
        <p:sp>
          <p:nvSpPr>
            <p:cNvPr id="63" name="Rechteck 62">
              <a:extLst>
                <a:ext uri="{FF2B5EF4-FFF2-40B4-BE49-F238E27FC236}">
                  <a16:creationId xmlns:a16="http://schemas.microsoft.com/office/drawing/2014/main" id="{93B4DD5F-0DD4-4F36-924B-575186BD0A64}"/>
                </a:ext>
              </a:extLst>
            </p:cNvPr>
            <p:cNvSpPr/>
            <p:nvPr/>
          </p:nvSpPr>
          <p:spPr>
            <a:xfrm>
              <a:off x="7575768" y="6117299"/>
              <a:ext cx="245920" cy="115532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64" name="Textfeld 63">
              <a:extLst>
                <a:ext uri="{FF2B5EF4-FFF2-40B4-BE49-F238E27FC236}">
                  <a16:creationId xmlns:a16="http://schemas.microsoft.com/office/drawing/2014/main" id="{4513300F-7081-4788-9681-FFF2C6B0A2C6}"/>
                </a:ext>
              </a:extLst>
            </p:cNvPr>
            <p:cNvSpPr txBox="1"/>
            <p:nvPr/>
          </p:nvSpPr>
          <p:spPr>
            <a:xfrm>
              <a:off x="7889722" y="5999035"/>
              <a:ext cx="23157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377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de-CH" sz="1800" dirty="0">
                  <a:solidFill>
                    <a:prstClr val="black"/>
                  </a:solidFill>
                  <a:latin typeface="Calibri" panose="020F0502020204030204"/>
                  <a:ea typeface="+mn-ea"/>
                  <a:cs typeface="+mn-cs"/>
                </a:rPr>
                <a:t> </a:t>
              </a:r>
              <a:r>
                <a:rPr lang="de-CH" sz="1800" b="1" dirty="0" smtClean="0">
                  <a:solidFill>
                    <a:prstClr val="black"/>
                  </a:solidFill>
                  <a:latin typeface="Calibri" panose="020F0502020204030204"/>
                  <a:ea typeface="+mn-ea"/>
                  <a:cs typeface="+mn-cs"/>
                </a:rPr>
                <a:t>15’800 </a:t>
              </a:r>
              <a:r>
                <a:rPr lang="de-CH" sz="1800" b="1" dirty="0">
                  <a:solidFill>
                    <a:prstClr val="black"/>
                  </a:solidFill>
                  <a:latin typeface="Calibri" panose="020F0502020204030204"/>
                  <a:ea typeface="+mn-ea"/>
                  <a:cs typeface="+mn-cs"/>
                </a:rPr>
                <a:t>m</a:t>
              </a:r>
              <a:r>
                <a:rPr lang="de-CH" sz="1800" b="1" baseline="30000" dirty="0">
                  <a:solidFill>
                    <a:prstClr val="black"/>
                  </a:solidFill>
                  <a:latin typeface="Calibri" panose="020F0502020204030204"/>
                  <a:ea typeface="+mn-ea"/>
                  <a:cs typeface="+mn-cs"/>
                </a:rPr>
                <a:t>2</a:t>
              </a:r>
              <a:r>
                <a:rPr lang="de-CH" sz="1800" b="1" dirty="0">
                  <a:solidFill>
                    <a:prstClr val="black"/>
                  </a:solidFill>
                  <a:latin typeface="Calibri" panose="020F0502020204030204"/>
                  <a:ea typeface="+mn-ea"/>
                  <a:cs typeface="+mn-cs"/>
                </a:rPr>
                <a:t> ungeeignet</a:t>
              </a:r>
            </a:p>
          </p:txBody>
        </p:sp>
        <p:sp>
          <p:nvSpPr>
            <p:cNvPr id="65" name="Rechteck 64">
              <a:extLst>
                <a:ext uri="{FF2B5EF4-FFF2-40B4-BE49-F238E27FC236}">
                  <a16:creationId xmlns:a16="http://schemas.microsoft.com/office/drawing/2014/main" id="{AACEB379-BA9F-4128-8AE6-04168C2E340B}"/>
                </a:ext>
              </a:extLst>
            </p:cNvPr>
            <p:cNvSpPr/>
            <p:nvPr/>
          </p:nvSpPr>
          <p:spPr>
            <a:xfrm>
              <a:off x="8196593" y="6429515"/>
              <a:ext cx="245920" cy="115532"/>
            </a:xfrm>
            <a:prstGeom prst="rect">
              <a:avLst/>
            </a:prstGeom>
            <a:pattFill prst="openDmnd">
              <a:fgClr>
                <a:srgbClr val="FF0000"/>
              </a:fgClr>
              <a:bgClr>
                <a:schemeClr val="bg1"/>
              </a:bgClr>
            </a:pattFill>
            <a:ln w="28575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66" name="Textfeld 65">
              <a:extLst>
                <a:ext uri="{FF2B5EF4-FFF2-40B4-BE49-F238E27FC236}">
                  <a16:creationId xmlns:a16="http://schemas.microsoft.com/office/drawing/2014/main" id="{4B78CA69-DC20-4212-8374-647D24E2C967}"/>
                </a:ext>
              </a:extLst>
            </p:cNvPr>
            <p:cNvSpPr txBox="1"/>
            <p:nvPr/>
          </p:nvSpPr>
          <p:spPr>
            <a:xfrm>
              <a:off x="8532392" y="6293253"/>
              <a:ext cx="30323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377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de-CH" sz="1800" dirty="0">
                  <a:solidFill>
                    <a:prstClr val="black"/>
                  </a:solidFill>
                  <a:latin typeface="Calibri" panose="020F0502020204030204"/>
                  <a:ea typeface="+mn-ea"/>
                  <a:cs typeface="+mn-cs"/>
                </a:rPr>
                <a:t>   </a:t>
              </a:r>
              <a:r>
                <a:rPr lang="de-CH" sz="1800" dirty="0" smtClean="0">
                  <a:solidFill>
                    <a:prstClr val="black"/>
                  </a:solidFill>
                  <a:latin typeface="Calibri" panose="020F0502020204030204"/>
                  <a:ea typeface="+mn-ea"/>
                  <a:cs typeface="+mn-cs"/>
                </a:rPr>
                <a:t>8’000 </a:t>
              </a:r>
              <a:r>
                <a:rPr lang="de-CH" sz="1800" dirty="0">
                  <a:solidFill>
                    <a:prstClr val="black"/>
                  </a:solidFill>
                  <a:latin typeface="Calibri" panose="020F0502020204030204"/>
                  <a:ea typeface="+mn-ea"/>
                  <a:cs typeface="+mn-cs"/>
                </a:rPr>
                <a:t>m</a:t>
              </a:r>
              <a:r>
                <a:rPr lang="de-CH" sz="1800" baseline="30000" dirty="0">
                  <a:solidFill>
                    <a:prstClr val="black"/>
                  </a:solidFill>
                  <a:latin typeface="Calibri" panose="020F0502020204030204"/>
                  <a:ea typeface="+mn-ea"/>
                  <a:cs typeface="+mn-cs"/>
                </a:rPr>
                <a:t>2</a:t>
              </a:r>
              <a:r>
                <a:rPr lang="de-CH" sz="1800" dirty="0">
                  <a:solidFill>
                    <a:prstClr val="black"/>
                  </a:solidFill>
                  <a:latin typeface="Calibri" panose="020F0502020204030204"/>
                  <a:ea typeface="+mn-ea"/>
                  <a:cs typeface="+mn-cs"/>
                </a:rPr>
                <a:t> davon Kernanlagen</a:t>
              </a:r>
            </a:p>
          </p:txBody>
        </p:sp>
        <p:sp>
          <p:nvSpPr>
            <p:cNvPr id="69" name="Textfeld 68">
              <a:extLst>
                <a:ext uri="{FF2B5EF4-FFF2-40B4-BE49-F238E27FC236}">
                  <a16:creationId xmlns:a16="http://schemas.microsoft.com/office/drawing/2014/main" id="{1C263656-912B-4F87-AD08-EA7B45B8DB93}"/>
                </a:ext>
              </a:extLst>
            </p:cNvPr>
            <p:cNvSpPr txBox="1"/>
            <p:nvPr/>
          </p:nvSpPr>
          <p:spPr>
            <a:xfrm>
              <a:off x="7360669" y="3525011"/>
              <a:ext cx="437919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914377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de-CH" sz="1800" dirty="0">
                  <a:solidFill>
                    <a:prstClr val="black"/>
                  </a:solidFill>
                  <a:latin typeface="Calibri" panose="020F0502020204030204"/>
                  <a:ea typeface="+mn-ea"/>
                  <a:cs typeface="+mn-cs"/>
                </a:rPr>
                <a:t>Gesamt-Dachfläche PSI = 93’000 m</a:t>
              </a:r>
              <a:r>
                <a:rPr lang="de-CH" sz="1800" baseline="30000" dirty="0">
                  <a:solidFill>
                    <a:prstClr val="black"/>
                  </a:solidFill>
                  <a:latin typeface="Calibri" panose="020F0502020204030204"/>
                  <a:ea typeface="+mn-ea"/>
                  <a:cs typeface="+mn-cs"/>
                </a:rPr>
                <a:t>2</a:t>
              </a:r>
            </a:p>
            <a:p>
              <a:pPr defTabSz="914377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de-CH" sz="1800" b="1" dirty="0">
                  <a:solidFill>
                    <a:prstClr val="black"/>
                  </a:solidFill>
                  <a:latin typeface="Calibri" panose="020F0502020204030204"/>
                  <a:ea typeface="+mn-ea"/>
                  <a:cs typeface="+mn-cs"/>
                </a:rPr>
                <a:t>Total 73’500 m</a:t>
              </a:r>
              <a:r>
                <a:rPr lang="de-CH" sz="1800" b="1" baseline="30000" dirty="0">
                  <a:solidFill>
                    <a:prstClr val="black"/>
                  </a:solidFill>
                  <a:latin typeface="Calibri" panose="020F0502020204030204"/>
                  <a:ea typeface="+mn-ea"/>
                  <a:cs typeface="+mn-cs"/>
                </a:rPr>
                <a:t>2</a:t>
              </a:r>
              <a:r>
                <a:rPr lang="de-CH" sz="1800" b="1" dirty="0">
                  <a:solidFill>
                    <a:prstClr val="black"/>
                  </a:solidFill>
                  <a:latin typeface="Calibri" panose="020F0502020204030204"/>
                  <a:ea typeface="+mn-ea"/>
                  <a:cs typeface="+mn-cs"/>
                </a:rPr>
                <a:t> Dachflächen &gt; 500 m2</a:t>
              </a:r>
            </a:p>
          </p:txBody>
        </p:sp>
        <p:sp>
          <p:nvSpPr>
            <p:cNvPr id="68" name="Rechteck 67">
              <a:extLst>
                <a:ext uri="{FF2B5EF4-FFF2-40B4-BE49-F238E27FC236}">
                  <a16:creationId xmlns:a16="http://schemas.microsoft.com/office/drawing/2014/main" id="{F7F2BBE4-0605-4756-A8BA-8DE6E3EAA212}"/>
                </a:ext>
              </a:extLst>
            </p:cNvPr>
            <p:cNvSpPr/>
            <p:nvPr/>
          </p:nvSpPr>
          <p:spPr>
            <a:xfrm>
              <a:off x="8178824" y="5059614"/>
              <a:ext cx="245920" cy="115532"/>
            </a:xfrm>
            <a:prstGeom prst="rect">
              <a:avLst/>
            </a:prstGeom>
            <a:pattFill prst="lgCheck">
              <a:fgClr>
                <a:srgbClr val="7030A0"/>
              </a:fgClr>
              <a:bgClr>
                <a:schemeClr val="bg1"/>
              </a:bgClr>
            </a:pattFill>
            <a:ln w="28575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377"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de-CH" sz="180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71" name="Textfeld 70">
              <a:extLst>
                <a:ext uri="{FF2B5EF4-FFF2-40B4-BE49-F238E27FC236}">
                  <a16:creationId xmlns:a16="http://schemas.microsoft.com/office/drawing/2014/main" id="{52843FFB-D4E9-4894-8A1F-6A2F40023648}"/>
                </a:ext>
              </a:extLst>
            </p:cNvPr>
            <p:cNvSpPr txBox="1"/>
            <p:nvPr/>
          </p:nvSpPr>
          <p:spPr>
            <a:xfrm>
              <a:off x="8514623" y="4923351"/>
              <a:ext cx="308090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377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de-CH" sz="1800" dirty="0" smtClean="0">
                  <a:solidFill>
                    <a:prstClr val="black"/>
                  </a:solidFill>
                  <a:latin typeface="Calibri" panose="020F0502020204030204"/>
                  <a:ea typeface="+mn-ea"/>
                  <a:cs typeface="+mn-cs"/>
                </a:rPr>
                <a:t>25’500 </a:t>
              </a:r>
              <a:r>
                <a:rPr lang="de-CH" sz="1800" dirty="0">
                  <a:solidFill>
                    <a:prstClr val="black"/>
                  </a:solidFill>
                  <a:latin typeface="Calibri" panose="020F0502020204030204"/>
                  <a:ea typeface="+mn-ea"/>
                  <a:cs typeface="+mn-cs"/>
                </a:rPr>
                <a:t>m</a:t>
              </a:r>
              <a:r>
                <a:rPr lang="de-CH" sz="1800" baseline="30000" dirty="0">
                  <a:solidFill>
                    <a:prstClr val="black"/>
                  </a:solidFill>
                  <a:latin typeface="Calibri" panose="020F0502020204030204"/>
                  <a:ea typeface="+mn-ea"/>
                  <a:cs typeface="+mn-cs"/>
                </a:rPr>
                <a:t>2</a:t>
              </a:r>
              <a:r>
                <a:rPr lang="de-CH" sz="1800" dirty="0">
                  <a:solidFill>
                    <a:prstClr val="black"/>
                  </a:solidFill>
                  <a:latin typeface="Calibri" panose="020F0502020204030204"/>
                  <a:ea typeface="+mn-ea"/>
                  <a:cs typeface="+mn-cs"/>
                </a:rPr>
                <a:t> davon Grossanlagen</a:t>
              </a:r>
            </a:p>
          </p:txBody>
        </p:sp>
      </p:grpSp>
      <p:sp>
        <p:nvSpPr>
          <p:cNvPr id="72" name="Foliennummernplatzhalter 3"/>
          <p:cNvSpPr>
            <a:spLocks noGrp="1"/>
          </p:cNvSpPr>
          <p:nvPr>
            <p:ph type="sldNum" sz="quarter" idx="4294967295"/>
          </p:nvPr>
        </p:nvSpPr>
        <p:spPr>
          <a:xfrm>
            <a:off x="10941749" y="6525344"/>
            <a:ext cx="767656" cy="196850"/>
          </a:xfrm>
          <a:prstGeom prst="rect">
            <a:avLst/>
          </a:prstGeom>
        </p:spPr>
        <p:txBody>
          <a:bodyPr/>
          <a:lstStyle/>
          <a:p>
            <a:pPr algn="r">
              <a:defRPr/>
            </a:pPr>
            <a:r>
              <a:rPr lang="de-DE" sz="900" dirty="0" smtClean="0">
                <a:latin typeface="+mn-lt"/>
              </a:rPr>
              <a:t>Seite </a:t>
            </a:r>
            <a:fld id="{EBC07571-3134-BB4B-B83F-1A9FE18D34F3}" type="slidenum">
              <a:rPr lang="de-DE" sz="900" smtClean="0">
                <a:latin typeface="+mn-lt"/>
              </a:rPr>
              <a:pPr algn="r">
                <a:defRPr/>
              </a:pPr>
              <a:t>4</a:t>
            </a:fld>
            <a:endParaRPr lang="de-DE" sz="900" dirty="0">
              <a:latin typeface="+mn-lt"/>
            </a:endParaRPr>
          </a:p>
        </p:txBody>
      </p:sp>
      <p:sp>
        <p:nvSpPr>
          <p:cNvPr id="73" name="Titel 1"/>
          <p:cNvSpPr txBox="1">
            <a:spLocks/>
          </p:cNvSpPr>
          <p:nvPr/>
        </p:nvSpPr>
        <p:spPr>
          <a:xfrm>
            <a:off x="2782522" y="291600"/>
            <a:ext cx="6959296" cy="761136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500" kern="1000" spc="0">
                <a:solidFill>
                  <a:srgbClr val="686868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500">
                <a:solidFill>
                  <a:srgbClr val="505150"/>
                </a:solidFill>
                <a:latin typeface="Georgia" charset="0"/>
                <a:ea typeface="ヒラギノ角ゴ Pro W3" pitchFamily="-108" charset="-128"/>
                <a:cs typeface="ヒラギノ角ゴ Pro W3" pitchFamily="-108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 Narrow" pitchFamily="34" charset="0"/>
              </a:defRPr>
            </a:lvl9pPr>
          </a:lstStyle>
          <a:p>
            <a:r>
              <a:rPr lang="de-CH" dirty="0" smtClean="0"/>
              <a:t>Potenzialstudie PV-Anlagen am PSI</a:t>
            </a:r>
          </a:p>
          <a:p>
            <a:r>
              <a:rPr lang="de-CH" sz="1600" dirty="0" smtClean="0"/>
              <a:t>Stand Q1/2022</a:t>
            </a:r>
            <a:r>
              <a:rPr lang="de-CH" dirty="0" smtClean="0"/>
              <a:t/>
            </a:r>
            <a:br>
              <a:rPr lang="de-CH" dirty="0" smtClean="0"/>
            </a:br>
            <a:endParaRPr lang="de-CH" sz="1600" dirty="0"/>
          </a:p>
        </p:txBody>
      </p:sp>
    </p:spTree>
    <p:extLst>
      <p:ext uri="{BB962C8B-B14F-4D97-AF65-F5344CB8AC3E}">
        <p14:creationId xmlns:p14="http://schemas.microsoft.com/office/powerpoint/2010/main" val="3363096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 fontAlgn="base">
              <a:spcBef>
                <a:spcPct val="0"/>
              </a:spcBef>
              <a:spcAft>
                <a:spcPct val="0"/>
              </a:spcAft>
              <a:buSzTx/>
              <a:buNone/>
            </a:pPr>
            <a:r>
              <a:rPr lang="de-CH" altLang="de-DE" sz="2000" dirty="0">
                <a:solidFill>
                  <a:srgbClr val="010000"/>
                </a:solidFill>
              </a:rPr>
              <a:t>Anzahl PV Module : 	 	936 </a:t>
            </a:r>
            <a:r>
              <a:rPr lang="de-CH" altLang="de-DE" sz="2000" dirty="0" err="1">
                <a:solidFill>
                  <a:srgbClr val="010000"/>
                </a:solidFill>
              </a:rPr>
              <a:t>Stk</a:t>
            </a:r>
            <a:r>
              <a:rPr lang="de-CH" altLang="de-DE" sz="2000" dirty="0">
                <a:solidFill>
                  <a:srgbClr val="010000"/>
                </a:solidFill>
              </a:rPr>
              <a:t>. </a:t>
            </a:r>
          </a:p>
          <a:p>
            <a:pPr marL="0" indent="0" fontAlgn="base">
              <a:spcBef>
                <a:spcPct val="0"/>
              </a:spcBef>
              <a:spcAft>
                <a:spcPct val="0"/>
              </a:spcAft>
              <a:buSzTx/>
              <a:buNone/>
            </a:pPr>
            <a:r>
              <a:rPr lang="de-CH" altLang="de-DE" sz="2000" dirty="0">
                <a:solidFill>
                  <a:srgbClr val="010000"/>
                </a:solidFill>
              </a:rPr>
              <a:t>Gesamtfläche PV:			</a:t>
            </a:r>
            <a:r>
              <a:rPr lang="de-CH" altLang="de-DE" sz="2000" dirty="0" smtClean="0">
                <a:solidFill>
                  <a:srgbClr val="010000"/>
                </a:solidFill>
              </a:rPr>
              <a:t>1’500 </a:t>
            </a:r>
            <a:r>
              <a:rPr lang="de-CH" altLang="de-DE" sz="2000" dirty="0">
                <a:solidFill>
                  <a:srgbClr val="010000"/>
                </a:solidFill>
              </a:rPr>
              <a:t>m2</a:t>
            </a:r>
          </a:p>
          <a:p>
            <a:pPr marL="0" indent="0" fontAlgn="base">
              <a:spcBef>
                <a:spcPct val="0"/>
              </a:spcBef>
              <a:spcAft>
                <a:spcPct val="0"/>
              </a:spcAft>
              <a:buSzTx/>
              <a:buNone/>
            </a:pPr>
            <a:r>
              <a:rPr lang="de-CH" altLang="de-DE" sz="2000" dirty="0">
                <a:solidFill>
                  <a:srgbClr val="010000"/>
                </a:solidFill>
              </a:rPr>
              <a:t>Peak Leistung PV Modul:		350 W</a:t>
            </a:r>
          </a:p>
          <a:p>
            <a:pPr marL="0" indent="0" fontAlgn="base">
              <a:spcBef>
                <a:spcPct val="0"/>
              </a:spcBef>
              <a:spcAft>
                <a:spcPct val="0"/>
              </a:spcAft>
              <a:buSzTx/>
              <a:buNone/>
            </a:pPr>
            <a:r>
              <a:rPr lang="de-CH" altLang="de-DE" sz="2000" dirty="0" err="1">
                <a:solidFill>
                  <a:srgbClr val="010000"/>
                </a:solidFill>
              </a:rPr>
              <a:t>Peakleistung</a:t>
            </a:r>
            <a:r>
              <a:rPr lang="de-CH" altLang="de-DE" sz="2000" dirty="0">
                <a:solidFill>
                  <a:srgbClr val="010000"/>
                </a:solidFill>
              </a:rPr>
              <a:t> PV Anlage:		ca. 300 kW</a:t>
            </a:r>
          </a:p>
          <a:p>
            <a:pPr marL="0" indent="0" fontAlgn="base">
              <a:spcBef>
                <a:spcPct val="0"/>
              </a:spcBef>
              <a:spcAft>
                <a:spcPct val="0"/>
              </a:spcAft>
              <a:buSzTx/>
              <a:buNone/>
            </a:pPr>
            <a:r>
              <a:rPr lang="de-CH" altLang="de-DE" sz="2000" dirty="0">
                <a:solidFill>
                  <a:srgbClr val="010000"/>
                </a:solidFill>
              </a:rPr>
              <a:t>Ausrichtung der Module:		Ost / West (Neigung 15°)</a:t>
            </a:r>
          </a:p>
          <a:p>
            <a:pPr marL="0" indent="0" fontAlgn="base">
              <a:spcBef>
                <a:spcPct val="0"/>
              </a:spcBef>
              <a:spcAft>
                <a:spcPct val="0"/>
              </a:spcAft>
              <a:buSzTx/>
              <a:buNone/>
            </a:pPr>
            <a:r>
              <a:rPr lang="de-CH" altLang="de-DE" sz="2000" dirty="0">
                <a:solidFill>
                  <a:srgbClr val="010000"/>
                </a:solidFill>
              </a:rPr>
              <a:t>Anzahl Wechselrichter:		12 </a:t>
            </a:r>
            <a:r>
              <a:rPr lang="de-CH" altLang="de-DE" sz="2000" dirty="0" err="1">
                <a:solidFill>
                  <a:srgbClr val="010000"/>
                </a:solidFill>
              </a:rPr>
              <a:t>Stk</a:t>
            </a:r>
            <a:r>
              <a:rPr lang="de-CH" altLang="de-DE" sz="2000" dirty="0">
                <a:solidFill>
                  <a:srgbClr val="010000"/>
                </a:solidFill>
              </a:rPr>
              <a:t>. à 27kW</a:t>
            </a:r>
          </a:p>
          <a:p>
            <a:pPr marL="0" indent="0" fontAlgn="base">
              <a:spcBef>
                <a:spcPct val="0"/>
              </a:spcBef>
              <a:spcAft>
                <a:spcPct val="0"/>
              </a:spcAft>
              <a:buSzTx/>
              <a:buNone/>
            </a:pPr>
            <a:r>
              <a:rPr lang="de-CH" altLang="de-DE" sz="2000" dirty="0">
                <a:solidFill>
                  <a:srgbClr val="010000"/>
                </a:solidFill>
              </a:rPr>
              <a:t>Erwartete Energie pro Jahr:	ca. 300 MWh/a  (ca. 75 Haushalte)</a:t>
            </a:r>
          </a:p>
          <a:p>
            <a:pPr marL="0" indent="0" fontAlgn="base">
              <a:spcBef>
                <a:spcPct val="0"/>
              </a:spcBef>
              <a:spcAft>
                <a:spcPct val="0"/>
              </a:spcAft>
              <a:buSzTx/>
              <a:buNone/>
            </a:pPr>
            <a:r>
              <a:rPr lang="de-CH" altLang="de-DE" sz="2000" dirty="0">
                <a:solidFill>
                  <a:srgbClr val="010000"/>
                </a:solidFill>
              </a:rPr>
              <a:t>Jährlicher Ertrag:			ca. 30`000.- CHF</a:t>
            </a:r>
          </a:p>
          <a:p>
            <a:pPr marL="0" indent="0" fontAlgn="base">
              <a:spcBef>
                <a:spcPct val="0"/>
              </a:spcBef>
              <a:spcAft>
                <a:spcPct val="0"/>
              </a:spcAft>
              <a:buSzTx/>
              <a:buNone/>
            </a:pPr>
            <a:r>
              <a:rPr lang="de-CH" altLang="de-DE" sz="2000" dirty="0">
                <a:solidFill>
                  <a:srgbClr val="010000"/>
                </a:solidFill>
              </a:rPr>
              <a:t>Erstellungskosten:		425’000.- CHF* </a:t>
            </a:r>
          </a:p>
          <a:p>
            <a:pPr marL="0" indent="0" fontAlgn="base">
              <a:spcBef>
                <a:spcPct val="0"/>
              </a:spcBef>
              <a:spcAft>
                <a:spcPct val="0"/>
              </a:spcAft>
              <a:buSzTx/>
              <a:buNone/>
            </a:pPr>
            <a:r>
              <a:rPr lang="de-CH" altLang="de-DE" sz="2000" dirty="0">
                <a:solidFill>
                  <a:srgbClr val="010000"/>
                </a:solidFill>
              </a:rPr>
              <a:t>Erstellungskosten / </a:t>
            </a:r>
            <a:r>
              <a:rPr lang="de-CH" altLang="de-DE" sz="2000" dirty="0" err="1">
                <a:solidFill>
                  <a:srgbClr val="010000"/>
                </a:solidFill>
              </a:rPr>
              <a:t>Peakleistung</a:t>
            </a:r>
            <a:r>
              <a:rPr lang="de-CH" altLang="de-DE" sz="2000" dirty="0">
                <a:solidFill>
                  <a:srgbClr val="010000"/>
                </a:solidFill>
              </a:rPr>
              <a:t>:	</a:t>
            </a:r>
            <a:r>
              <a:rPr lang="de-CH" altLang="de-DE" sz="2000" dirty="0" smtClean="0">
                <a:solidFill>
                  <a:srgbClr val="010000"/>
                </a:solidFill>
              </a:rPr>
              <a:t>1’420 </a:t>
            </a:r>
            <a:r>
              <a:rPr lang="de-CH" altLang="de-DE" sz="2000" dirty="0">
                <a:solidFill>
                  <a:srgbClr val="010000"/>
                </a:solidFill>
              </a:rPr>
              <a:t>CHF/kW* </a:t>
            </a:r>
          </a:p>
          <a:p>
            <a:pPr marL="0" indent="0" fontAlgn="base">
              <a:spcBef>
                <a:spcPct val="0"/>
              </a:spcBef>
              <a:spcAft>
                <a:spcPct val="0"/>
              </a:spcAft>
              <a:buSzTx/>
              <a:buNone/>
            </a:pPr>
            <a:r>
              <a:rPr lang="de-CH" altLang="de-DE" sz="2000" dirty="0">
                <a:solidFill>
                  <a:srgbClr val="010000"/>
                </a:solidFill>
              </a:rPr>
              <a:t>Erwartete Energiekosten:		</a:t>
            </a:r>
            <a:r>
              <a:rPr lang="de-CH" altLang="de-DE" sz="2000" dirty="0">
                <a:solidFill>
                  <a:srgbClr val="010000"/>
                </a:solidFill>
                <a:sym typeface="Symbol" panose="05050102010706020507" pitchFamily="18" charset="2"/>
              </a:rPr>
              <a:t> </a:t>
            </a:r>
            <a:r>
              <a:rPr lang="de-CH" altLang="de-DE" sz="2000" dirty="0">
                <a:solidFill>
                  <a:srgbClr val="010000"/>
                </a:solidFill>
              </a:rPr>
              <a:t>6,5 Rp./</a:t>
            </a:r>
            <a:r>
              <a:rPr lang="de-CH" altLang="de-DE" sz="2000" dirty="0" smtClean="0">
                <a:solidFill>
                  <a:srgbClr val="010000"/>
                </a:solidFill>
              </a:rPr>
              <a:t>kWh*</a:t>
            </a:r>
            <a:endParaRPr lang="de-CH" altLang="de-DE" sz="2000" dirty="0">
              <a:solidFill>
                <a:srgbClr val="010000"/>
              </a:solidFill>
            </a:endParaRPr>
          </a:p>
          <a:p>
            <a:pPr marL="0" indent="0" fontAlgn="base">
              <a:spcBef>
                <a:spcPct val="0"/>
              </a:spcBef>
              <a:spcAft>
                <a:spcPct val="0"/>
              </a:spcAft>
              <a:buSzTx/>
              <a:buNone/>
            </a:pPr>
            <a:r>
              <a:rPr lang="de-CH" altLang="de-DE" sz="2000" dirty="0">
                <a:solidFill>
                  <a:srgbClr val="010000"/>
                </a:solidFill>
              </a:rPr>
              <a:t>Produzierte Energie 2021: 		325 MWh</a:t>
            </a:r>
          </a:p>
          <a:p>
            <a:pPr marL="0" indent="0" fontAlgn="base">
              <a:spcBef>
                <a:spcPct val="0"/>
              </a:spcBef>
              <a:spcAft>
                <a:spcPct val="0"/>
              </a:spcAft>
              <a:buSzTx/>
              <a:buNone/>
            </a:pPr>
            <a:r>
              <a:rPr lang="de-CH" altLang="de-DE" sz="2000" dirty="0">
                <a:solidFill>
                  <a:srgbClr val="010000"/>
                </a:solidFill>
              </a:rPr>
              <a:t>In Betrieb:			seit Oktober 2020</a:t>
            </a:r>
          </a:p>
          <a:p>
            <a:pPr marL="0" indent="0">
              <a:buNone/>
            </a:pPr>
            <a:endParaRPr lang="de-CH" sz="2000" dirty="0" smtClean="0"/>
          </a:p>
          <a:p>
            <a:pPr marL="0" indent="0">
              <a:buNone/>
            </a:pPr>
            <a:r>
              <a:rPr lang="de-CH" altLang="de-DE" sz="1600" dirty="0">
                <a:solidFill>
                  <a:srgbClr val="010000"/>
                </a:solidFill>
              </a:rPr>
              <a:t>* Abschreibung 25 Jahre </a:t>
            </a:r>
            <a:r>
              <a:rPr lang="de-CH" altLang="de-DE" sz="1600" dirty="0" smtClean="0">
                <a:solidFill>
                  <a:srgbClr val="010000"/>
                </a:solidFill>
              </a:rPr>
              <a:t>/ Berechnung </a:t>
            </a:r>
            <a:r>
              <a:rPr lang="de-CH" altLang="de-DE" sz="1600" dirty="0">
                <a:solidFill>
                  <a:srgbClr val="010000"/>
                </a:solidFill>
              </a:rPr>
              <a:t>ohne Abzug Förderbeitrag 90 </a:t>
            </a:r>
            <a:r>
              <a:rPr lang="de-CH" altLang="de-DE" sz="1600" dirty="0" err="1">
                <a:solidFill>
                  <a:srgbClr val="010000"/>
                </a:solidFill>
              </a:rPr>
              <a:t>kCHF</a:t>
            </a:r>
            <a:endParaRPr lang="de-CH" altLang="de-DE" sz="1600" dirty="0">
              <a:solidFill>
                <a:srgbClr val="010000"/>
              </a:solidFill>
            </a:endParaRPr>
          </a:p>
          <a:p>
            <a:pPr marL="0" indent="0">
              <a:buNone/>
            </a:pPr>
            <a:endParaRPr lang="de-CH" sz="2000" dirty="0"/>
          </a:p>
          <a:p>
            <a:endParaRPr lang="de-CH" sz="2000" dirty="0" smtClean="0"/>
          </a:p>
          <a:p>
            <a:endParaRPr lang="de-CH" sz="2000" dirty="0" smtClean="0"/>
          </a:p>
          <a:p>
            <a:endParaRPr lang="de-CH" sz="2000" dirty="0" smtClean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Kennzahlen PV Anlage WLHA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5</a:t>
            </a:fld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36161" y="188640"/>
            <a:ext cx="4305478" cy="2520280"/>
          </a:xfrm>
          <a:prstGeom prst="rect">
            <a:avLst/>
          </a:prstGeom>
        </p:spPr>
      </p:pic>
      <p:pic>
        <p:nvPicPr>
          <p:cNvPr id="6" name="13102A6E-794B-42A9-8D1B-3267A1752AE4" descr="13102A6E-794B-42A9-8D1B-3267A1752AE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6200" y="3808779"/>
            <a:ext cx="3672408" cy="2753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763151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de-CH" sz="2000" dirty="0" smtClean="0"/>
              <a:t>Ca. 5’500m</a:t>
            </a:r>
            <a:r>
              <a:rPr lang="de-CH" sz="2000" baseline="30000" dirty="0" smtClean="0"/>
              <a:t>2</a:t>
            </a:r>
            <a:r>
              <a:rPr lang="de-CH" sz="2000" dirty="0" smtClean="0"/>
              <a:t> Dachfläche realisiert (ca. 600kWp, 600MWh/a, ca. 0,4% Gesamtverbrauch PSI)</a:t>
            </a:r>
          </a:p>
          <a:p>
            <a:r>
              <a:rPr lang="de-CH" sz="2000" dirty="0" smtClean="0"/>
              <a:t>Ca. 40’000m</a:t>
            </a:r>
            <a:r>
              <a:rPr lang="de-CH" sz="2000" baseline="30000" dirty="0" smtClean="0"/>
              <a:t>2</a:t>
            </a:r>
            <a:r>
              <a:rPr lang="de-CH" sz="2000" dirty="0" smtClean="0"/>
              <a:t> Dachfläche kann noch dazu gebaut werden</a:t>
            </a:r>
          </a:p>
          <a:p>
            <a:r>
              <a:rPr lang="de-CH" sz="2000" dirty="0" smtClean="0"/>
              <a:t>Gesamt Peak Leistung von 5 bis 7 </a:t>
            </a:r>
            <a:r>
              <a:rPr lang="de-CH" sz="2000" dirty="0" err="1" smtClean="0"/>
              <a:t>MWpeak</a:t>
            </a:r>
            <a:r>
              <a:rPr lang="de-CH" sz="2000" dirty="0" smtClean="0"/>
              <a:t> (Je nach Betrachtungsweise) </a:t>
            </a:r>
            <a:endParaRPr lang="de-CH" sz="2000" dirty="0"/>
          </a:p>
          <a:p>
            <a:r>
              <a:rPr lang="de-CH" sz="2000" dirty="0" smtClean="0"/>
              <a:t>Jahresertrag 5 bis 7 </a:t>
            </a:r>
            <a:r>
              <a:rPr lang="de-CH" sz="2000" dirty="0" err="1" smtClean="0"/>
              <a:t>GWh</a:t>
            </a:r>
            <a:r>
              <a:rPr lang="de-CH" sz="2000" dirty="0" smtClean="0"/>
              <a:t>/a (3,5% …. 5.0% vom Gesamtverbrauch PSI)</a:t>
            </a:r>
          </a:p>
          <a:p>
            <a:r>
              <a:rPr lang="de-CH" sz="2000" dirty="0" smtClean="0"/>
              <a:t>In diesem Bereich kann praktisch 100% im Eigenverbrauch verwertet werden</a:t>
            </a:r>
          </a:p>
          <a:p>
            <a:r>
              <a:rPr lang="de-CH" sz="2000" dirty="0" smtClean="0"/>
              <a:t>Ca. 30% der Stromkosten sind Gebühren und Abgaben (Netznutzung, MWST, KEV, SD, …)</a:t>
            </a:r>
          </a:p>
          <a:p>
            <a:r>
              <a:rPr lang="de-CH" sz="2000" dirty="0" smtClean="0"/>
              <a:t>Finanzieller Bedarf für Gesamtausbau ca. 11 Mio. CHF (exkl. Sanierung Dächer)</a:t>
            </a:r>
          </a:p>
          <a:p>
            <a:r>
              <a:rPr lang="de-CH" sz="2000" dirty="0" smtClean="0"/>
              <a:t>Nutzungskonflikte vorhanden (Dachterrassen, Aufstockung Gebäude, </a:t>
            </a:r>
            <a:r>
              <a:rPr lang="de-CH" sz="2000" dirty="0" err="1" smtClean="0"/>
              <a:t>Gardening</a:t>
            </a:r>
            <a:r>
              <a:rPr lang="de-CH" sz="2000" dirty="0" smtClean="0"/>
              <a:t>, …)</a:t>
            </a:r>
          </a:p>
          <a:p>
            <a:endParaRPr lang="de-CH" sz="2000" dirty="0"/>
          </a:p>
          <a:p>
            <a:endParaRPr lang="de-CH" sz="2000" dirty="0" smtClean="0"/>
          </a:p>
          <a:p>
            <a:endParaRPr lang="de-CH" sz="2000" dirty="0" smtClean="0"/>
          </a:p>
          <a:p>
            <a:endParaRPr lang="de-CH" sz="2000" dirty="0" smtClean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PV Potential am PSI 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6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4907124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911424" y="5589240"/>
            <a:ext cx="10322983" cy="936205"/>
          </a:xfrm>
        </p:spPr>
        <p:txBody>
          <a:bodyPr/>
          <a:lstStyle/>
          <a:p>
            <a:endParaRPr lang="de-CH" sz="2000" dirty="0"/>
          </a:p>
          <a:p>
            <a:endParaRPr lang="de-CH" sz="2000" dirty="0" smtClean="0"/>
          </a:p>
          <a:p>
            <a:endParaRPr lang="de-CH" sz="2000" dirty="0" smtClean="0"/>
          </a:p>
          <a:p>
            <a:endParaRPr lang="de-CH" sz="2000" dirty="0" smtClean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 smtClean="0"/>
              <a:t>Wirtschaftlichkeit Fassaden PV Module    </a:t>
            </a:r>
            <a:r>
              <a:rPr lang="de-CH" sz="1600" dirty="0" smtClean="0"/>
              <a:t>(Studie </a:t>
            </a:r>
            <a:r>
              <a:rPr lang="de-CH" sz="1600" dirty="0" err="1" smtClean="0"/>
              <a:t>Amstein</a:t>
            </a:r>
            <a:r>
              <a:rPr lang="de-CH" sz="1600" dirty="0" smtClean="0"/>
              <a:t> </a:t>
            </a:r>
            <a:r>
              <a:rPr lang="de-CH" sz="1600" dirty="0" err="1" smtClean="0"/>
              <a:t>Walthert</a:t>
            </a:r>
            <a:r>
              <a:rPr lang="de-CH" sz="1600" dirty="0" smtClean="0"/>
              <a:t>)</a:t>
            </a:r>
            <a:r>
              <a:rPr lang="de-CH" dirty="0" smtClean="0"/>
              <a:t/>
            </a:r>
            <a:br>
              <a:rPr lang="de-CH" dirty="0" smtClean="0"/>
            </a:b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7</a:t>
            </a:fld>
            <a:endParaRPr lang="de-DE" dirty="0"/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998" y="1016903"/>
            <a:ext cx="5230978" cy="2728812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320" y="3955986"/>
            <a:ext cx="5339664" cy="2906399"/>
          </a:xfrm>
          <a:prstGeom prst="rect">
            <a:avLst/>
          </a:prstGeom>
        </p:spPr>
      </p:pic>
      <p:pic>
        <p:nvPicPr>
          <p:cNvPr id="10" name="Grafik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28047" y="1028602"/>
            <a:ext cx="4939165" cy="2667917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50919" y="3955848"/>
            <a:ext cx="4982592" cy="2752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149840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sz="quarter" idx="13"/>
          </p:nvPr>
        </p:nvSpPr>
        <p:spPr>
          <a:xfrm>
            <a:off x="893834" y="5085083"/>
            <a:ext cx="10322983" cy="936205"/>
          </a:xfrm>
        </p:spPr>
        <p:txBody>
          <a:bodyPr/>
          <a:lstStyle/>
          <a:p>
            <a:r>
              <a:rPr lang="de-CH" sz="2000" dirty="0" smtClean="0"/>
              <a:t>Energiepreis </a:t>
            </a:r>
            <a:r>
              <a:rPr lang="de-CH" sz="2000" dirty="0"/>
              <a:t>Flachdach </a:t>
            </a:r>
            <a:r>
              <a:rPr lang="de-CH" sz="2000" dirty="0" smtClean="0"/>
              <a:t>PV Module ca. 8.5 Rp/kWh</a:t>
            </a:r>
          </a:p>
          <a:p>
            <a:r>
              <a:rPr lang="de-CH" sz="2000" dirty="0" err="1" smtClean="0"/>
              <a:t>Peakleistung</a:t>
            </a:r>
            <a:r>
              <a:rPr lang="de-CH" sz="2000" dirty="0" smtClean="0"/>
              <a:t>  (kWp/m</a:t>
            </a:r>
            <a:r>
              <a:rPr lang="de-CH" sz="2000" baseline="30000" dirty="0" smtClean="0"/>
              <a:t>2</a:t>
            </a:r>
            <a:r>
              <a:rPr lang="de-CH" sz="2000" dirty="0" smtClean="0"/>
              <a:t>) Fassadenmodule und Dachmodule sind vergleichbar, ca. 200W/m</a:t>
            </a:r>
            <a:r>
              <a:rPr lang="de-CH" sz="2000" baseline="30000" dirty="0" smtClean="0"/>
              <a:t>2</a:t>
            </a:r>
          </a:p>
          <a:p>
            <a:r>
              <a:rPr lang="de-CH" sz="2000" dirty="0" smtClean="0"/>
              <a:t>Fassade Faktor ca. 1,8 höhere Kosten pro m</a:t>
            </a:r>
            <a:r>
              <a:rPr lang="de-CH" sz="2000" baseline="30000" dirty="0" smtClean="0"/>
              <a:t>2</a:t>
            </a:r>
            <a:r>
              <a:rPr lang="de-CH" sz="2000" dirty="0" smtClean="0"/>
              <a:t>  / Faktor 1,5 – 3.0 tieferer spezifischer Ertrag</a:t>
            </a:r>
          </a:p>
          <a:p>
            <a:r>
              <a:rPr lang="de-CH" sz="2000" dirty="0" smtClean="0"/>
              <a:t>Energiepreis Dachmodule und obere Reihen Fassadenmodule Süd, Ost und West ca. 15Rp/kWh</a:t>
            </a:r>
          </a:p>
          <a:p>
            <a:pPr marL="0" indent="0">
              <a:buNone/>
            </a:pPr>
            <a:endParaRPr lang="de-CH" sz="2000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Wirtschaftlichkeit Fassaden PV Module    </a:t>
            </a:r>
            <a:r>
              <a:rPr lang="de-CH" sz="1600" dirty="0"/>
              <a:t>(Studie </a:t>
            </a:r>
            <a:r>
              <a:rPr lang="de-CH" sz="1600" dirty="0" err="1"/>
              <a:t>Amstein</a:t>
            </a:r>
            <a:r>
              <a:rPr lang="de-CH" sz="1600" dirty="0"/>
              <a:t> </a:t>
            </a:r>
            <a:r>
              <a:rPr lang="de-CH" sz="1600" dirty="0" err="1"/>
              <a:t>Walthert</a:t>
            </a:r>
            <a:r>
              <a:rPr lang="de-CH" sz="1600" dirty="0"/>
              <a:t>)</a:t>
            </a:r>
            <a:r>
              <a:rPr lang="de-CH" dirty="0"/>
              <a:t/>
            </a:r>
            <a:br>
              <a:rPr lang="de-CH" dirty="0"/>
            </a:b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8</a:t>
            </a:fld>
            <a:endParaRPr lang="de-DE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1424" y="834659"/>
            <a:ext cx="6593205" cy="3170406"/>
          </a:xfrm>
          <a:prstGeom prst="rect">
            <a:avLst/>
          </a:prstGeom>
        </p:spPr>
      </p:pic>
      <p:sp>
        <p:nvSpPr>
          <p:cNvPr id="5" name="Pfeil nach unten 4"/>
          <p:cNvSpPr/>
          <p:nvPr/>
        </p:nvSpPr>
        <p:spPr bwMode="auto">
          <a:xfrm rot="7746967">
            <a:off x="4665690" y="1923115"/>
            <a:ext cx="378955" cy="762529"/>
          </a:xfrm>
          <a:prstGeom prst="downArrow">
            <a:avLst>
              <a:gd name="adj1" fmla="val 50000"/>
              <a:gd name="adj2" fmla="val 47598"/>
            </a:avLst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sp>
        <p:nvSpPr>
          <p:cNvPr id="8" name="Pfeil nach unten 7"/>
          <p:cNvSpPr/>
          <p:nvPr/>
        </p:nvSpPr>
        <p:spPr bwMode="auto">
          <a:xfrm rot="7746967">
            <a:off x="4665691" y="3740308"/>
            <a:ext cx="378955" cy="762529"/>
          </a:xfrm>
          <a:prstGeom prst="downArrow">
            <a:avLst>
              <a:gd name="adj1" fmla="val 50000"/>
              <a:gd name="adj2" fmla="val 47598"/>
            </a:avLst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CH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" charset="0"/>
            </a:endParaRPr>
          </a:p>
        </p:txBody>
      </p:sp>
      <p:pic>
        <p:nvPicPr>
          <p:cNvPr id="9" name="Grafik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4072" y="3889414"/>
            <a:ext cx="5321449" cy="1517584"/>
          </a:xfrm>
          <a:prstGeom prst="rect">
            <a:avLst/>
          </a:prstGeom>
        </p:spPr>
      </p:pic>
      <p:sp>
        <p:nvSpPr>
          <p:cNvPr id="10" name="Inhaltsplatzhalter 1"/>
          <p:cNvSpPr txBox="1">
            <a:spLocks/>
          </p:cNvSpPr>
          <p:nvPr/>
        </p:nvSpPr>
        <p:spPr>
          <a:xfrm>
            <a:off x="7752185" y="2564904"/>
            <a:ext cx="4176464" cy="132451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1778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5560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39750" marR="0" indent="-18415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spc="0" baseline="0">
                <a:solidFill>
                  <a:schemeClr val="tx1"/>
                </a:solidFill>
                <a:latin typeface="+mn-lt"/>
                <a:ea typeface="ＭＳ Ｐゴシック" charset="-128"/>
                <a:cs typeface="ＭＳ Ｐゴシック" charset="-128"/>
              </a:defRPr>
            </a:lvl3pPr>
            <a:lvl4pPr marL="7175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4pPr>
            <a:lvl5pPr marL="895350" marR="0" indent="-17780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Symbol" panose="05050102010706020507" pitchFamily="18" charset="2"/>
              <a:buChar char="-"/>
              <a:tabLst/>
              <a:defRPr sz="1800" kern="1200" spc="0" baseline="0">
                <a:solidFill>
                  <a:schemeClr val="tx1"/>
                </a:solidFill>
                <a:latin typeface="+mn-lt"/>
                <a:ea typeface="+mn-ea"/>
                <a:cs typeface="ＭＳ Ｐゴシック" charset="0"/>
              </a:defRPr>
            </a:lvl5pPr>
            <a:lvl6pPr marL="107473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6pPr>
            <a:lvl7pPr marL="1257300" indent="-182563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7pPr>
            <a:lvl8pPr marL="1436688" indent="-179388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8pPr>
            <a:lvl9pPr marL="1614488" indent="-177800" algn="l" rtl="0" eaLnBrk="1" fontAlgn="base" hangingPunct="1">
              <a:lnSpc>
                <a:spcPct val="110000"/>
              </a:lnSpc>
              <a:spcBef>
                <a:spcPct val="0"/>
              </a:spcBef>
              <a:spcAft>
                <a:spcPct val="0"/>
              </a:spcAft>
              <a:buFont typeface="Symbol" panose="05050102010706020507" pitchFamily="18" charset="2"/>
              <a:buChar char="-"/>
              <a:defRPr sz="1600">
                <a:solidFill>
                  <a:schemeClr val="tx1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de-CH" sz="2000" dirty="0" smtClean="0"/>
              <a:t> </a:t>
            </a:r>
            <a:endParaRPr lang="de-CH" sz="1200" dirty="0"/>
          </a:p>
          <a:p>
            <a:pPr marL="0" indent="0">
              <a:buNone/>
            </a:pPr>
            <a:r>
              <a:rPr lang="de-CH" sz="1200" dirty="0" smtClean="0"/>
              <a:t>Ca. 27 Rp./kWh</a:t>
            </a:r>
          </a:p>
          <a:p>
            <a:pPr marL="0" indent="0">
              <a:buNone/>
            </a:pPr>
            <a:r>
              <a:rPr lang="de-CH" sz="1200" dirty="0" smtClean="0"/>
              <a:t>Ca. 28 Rp./kWh</a:t>
            </a:r>
          </a:p>
          <a:p>
            <a:pPr marL="0" indent="0">
              <a:buNone/>
            </a:pPr>
            <a:r>
              <a:rPr lang="de-CH" sz="1200" dirty="0" smtClean="0"/>
              <a:t>Ca. 55 Rp./kWh</a:t>
            </a:r>
          </a:p>
          <a:p>
            <a:pPr marL="0" indent="0">
              <a:buNone/>
            </a:pPr>
            <a:r>
              <a:rPr lang="de-CH" sz="1200" dirty="0" smtClean="0"/>
              <a:t>Ca. 26 Rp./kWh</a:t>
            </a:r>
          </a:p>
          <a:p>
            <a:pPr marL="0" indent="0">
              <a:buNone/>
            </a:pPr>
            <a:endParaRPr lang="de-CH" sz="2000" dirty="0" smtClean="0"/>
          </a:p>
        </p:txBody>
      </p:sp>
    </p:spTree>
    <p:extLst>
      <p:ext uri="{BB962C8B-B14F-4D97-AF65-F5344CB8AC3E}">
        <p14:creationId xmlns:p14="http://schemas.microsoft.com/office/powerpoint/2010/main" val="315771713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Neuer Energieliefervertrag PSI</a:t>
            </a:r>
            <a:endParaRPr lang="de-DE" dirty="0"/>
          </a:p>
        </p:txBody>
      </p:sp>
      <p:sp>
        <p:nvSpPr>
          <p:cNvPr id="14" name="Foliennummernplatzhalter 13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pPr algn="r">
              <a:defRPr/>
            </a:pPr>
            <a:r>
              <a:rPr lang="de-DE" smtClean="0"/>
              <a:t>Seite </a:t>
            </a:r>
            <a:fld id="{EBC07571-3134-BB4B-B83F-1A9FE18D34F3}" type="slidenum">
              <a:rPr lang="de-DE" smtClean="0"/>
              <a:pPr algn="r">
                <a:defRPr/>
              </a:pPr>
              <a:t>9</a:t>
            </a:fld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983432" y="1052736"/>
            <a:ext cx="11017224" cy="56084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lIns="0" tIns="0" rIns="0" bIns="0" rtlCol="0">
            <a:noAutofit/>
          </a:bodyPr>
          <a:lstStyle/>
          <a:p>
            <a:pPr marL="342900" indent="-34290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CH" sz="2400" dirty="0" smtClean="0">
                <a:solidFill>
                  <a:srgbClr val="000000"/>
                </a:solidFill>
                <a:latin typeface="Calibri"/>
              </a:rPr>
              <a:t>Bis Ende 2022 hat das PSI einen Vertrag mit strukturierter Vollversorgung</a:t>
            </a:r>
          </a:p>
          <a:p>
            <a:pPr marL="342900" indent="-34290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CH" sz="2400" dirty="0" smtClean="0">
                <a:solidFill>
                  <a:srgbClr val="000000"/>
                </a:solidFill>
                <a:latin typeface="Calibri"/>
              </a:rPr>
              <a:t>Langfristenergie wird strukturiert eingekauft. Für Spot- und Regel- / Ausgleichsenergie wird ein relativ moderater Zuschlag pro MWh erhoben (0.93 CHF/MWh)</a:t>
            </a:r>
          </a:p>
          <a:p>
            <a:pPr marL="342900" indent="-34290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CH" sz="2400" dirty="0" smtClean="0">
                <a:solidFill>
                  <a:srgbClr val="000000"/>
                </a:solidFill>
                <a:latin typeface="Calibri"/>
              </a:rPr>
              <a:t>Seit 2020 schwanken die kurzfristigen Preise (Spot) in einem Mass, dass Energieversorger die klassische strukturierte Vollversorgung nicht mehr anbieten</a:t>
            </a:r>
          </a:p>
          <a:p>
            <a:pPr marL="342900" indent="-34290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CH" sz="2400" dirty="0" smtClean="0">
                <a:solidFill>
                  <a:srgbClr val="000000"/>
                </a:solidFill>
                <a:latin typeface="Calibri"/>
              </a:rPr>
              <a:t>Spotpreise bis 600 CHF/MWh, 60 Rp./kWh</a:t>
            </a:r>
          </a:p>
          <a:p>
            <a:pPr marL="342900" indent="-34290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CH" sz="2400" dirty="0">
                <a:solidFill>
                  <a:srgbClr val="000000"/>
                </a:solidFill>
                <a:latin typeface="Calibri"/>
              </a:rPr>
              <a:t>Neuer Vertrag ist in Arbeit </a:t>
            </a:r>
            <a:endParaRPr lang="de-CH" sz="2400" dirty="0" smtClean="0">
              <a:solidFill>
                <a:srgbClr val="000000"/>
              </a:solidFill>
              <a:latin typeface="Calibri"/>
            </a:endParaRPr>
          </a:p>
          <a:p>
            <a:pPr marL="342900" indent="-342900"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  <a:buFont typeface="Arial" panose="020B0604020202020204" pitchFamily="34" charset="0"/>
              <a:buChar char="•"/>
            </a:pPr>
            <a:r>
              <a:rPr lang="de-CH" sz="2400" dirty="0" smtClean="0">
                <a:solidFill>
                  <a:srgbClr val="000000"/>
                </a:solidFill>
                <a:latin typeface="Calibri"/>
              </a:rPr>
              <a:t>Kosten für Spotenergie müssen künftig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24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2400" dirty="0" smtClean="0">
                <a:solidFill>
                  <a:srgbClr val="000000"/>
                </a:solidFill>
                <a:latin typeface="Calibri"/>
              </a:rPr>
              <a:t>    übernommen werden (Differenz Prognose-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r>
              <a:rPr lang="de-CH" sz="2400" dirty="0">
                <a:solidFill>
                  <a:srgbClr val="000000"/>
                </a:solidFill>
                <a:latin typeface="Calibri"/>
              </a:rPr>
              <a:t> </a:t>
            </a:r>
            <a:r>
              <a:rPr lang="de-CH" sz="2400" dirty="0" smtClean="0">
                <a:solidFill>
                  <a:srgbClr val="000000"/>
                </a:solidFill>
                <a:latin typeface="Calibri"/>
              </a:rPr>
              <a:t>    Lieferung)</a:t>
            </a: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2400" dirty="0">
              <a:solidFill>
                <a:srgbClr val="000000"/>
              </a:solidFill>
              <a:latin typeface="Calibri"/>
            </a:endParaRPr>
          </a:p>
          <a:p>
            <a:pPr eaLnBrk="1" hangingPunct="1">
              <a:lnSpc>
                <a:spcPct val="110000"/>
              </a:lnSpc>
              <a:spcBef>
                <a:spcPct val="0"/>
              </a:spcBef>
              <a:buClr>
                <a:srgbClr val="000000"/>
              </a:buClr>
            </a:pPr>
            <a:endParaRPr lang="de-CH" sz="2400" dirty="0">
              <a:solidFill>
                <a:srgbClr val="000000"/>
              </a:solidFill>
              <a:latin typeface="Calibri"/>
            </a:endParaRPr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3"/>
          <a:srcRect t="46775"/>
          <a:stretch/>
        </p:blipFill>
        <p:spPr>
          <a:xfrm>
            <a:off x="1356208" y="5171736"/>
            <a:ext cx="4800876" cy="1512168"/>
          </a:xfrm>
          <a:prstGeom prst="rect">
            <a:avLst/>
          </a:prstGeom>
        </p:spPr>
      </p:pic>
      <p:pic>
        <p:nvPicPr>
          <p:cNvPr id="2" name="Grafik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33134" y="3212976"/>
            <a:ext cx="5302014" cy="3195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641821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Georgia/Calibri">
      <a:majorFont>
        <a:latin typeface="Georgia"/>
        <a:ea typeface="ヒラギノ角ゴ Pro W3"/>
        <a:cs typeface="ヒラギノ角ゴ Pro W3"/>
      </a:majorFont>
      <a:minorFont>
        <a:latin typeface="Calibri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CH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" charset="0"/>
          </a:defRPr>
        </a:defPPr>
      </a:lstStyle>
    </a:lnDef>
    <a:txDef>
      <a:spPr>
        <a:noFill/>
      </a:spPr>
      <a:bodyPr wrap="square" lIns="0" tIns="0" rIns="0" bIns="0" rtlCol="0">
        <a:noAutofit/>
      </a:bodyPr>
      <a:lstStyle>
        <a:defPPr eaLnBrk="1" hangingPunct="1">
          <a:lnSpc>
            <a:spcPct val="110000"/>
          </a:lnSpc>
          <a:spcBef>
            <a:spcPct val="0"/>
          </a:spcBef>
          <a:buClr>
            <a:srgbClr val="000000"/>
          </a:buClr>
          <a:defRPr sz="1800" dirty="0" err="1" smtClean="0">
            <a:solidFill>
              <a:srgbClr val="000000"/>
            </a:solidFill>
            <a:latin typeface="Calibri"/>
          </a:defRPr>
        </a:defPPr>
      </a:lstStyle>
    </a:txDef>
  </a:objectDefaults>
  <a:extraClrSchemeLst>
    <a:extraClrScheme>
      <a:clrScheme name="Farbwelt des PSI">
        <a:dk1>
          <a:srgbClr val="000000"/>
        </a:dk1>
        <a:lt1>
          <a:srgbClr val="FFFFFF"/>
        </a:lt1>
        <a:dk2>
          <a:srgbClr val="000000"/>
        </a:dk2>
        <a:lt2>
          <a:srgbClr val="686868"/>
        </a:lt2>
        <a:accent1>
          <a:srgbClr val="FDCA00"/>
        </a:accent1>
        <a:accent2>
          <a:srgbClr val="EB5B00"/>
        </a:accent2>
        <a:accent3>
          <a:srgbClr val="C50006"/>
        </a:accent3>
        <a:accent4>
          <a:srgbClr val="7C204E"/>
        </a:accent4>
        <a:accent5>
          <a:srgbClr val="003B6E"/>
        </a:accent5>
        <a:accent6>
          <a:srgbClr val="197418"/>
        </a:accent6>
        <a:hlink>
          <a:srgbClr val="000000"/>
        </a:hlink>
        <a:folHlink>
          <a:srgbClr val="68686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custClrLst>
    <a:custClr name="Grau 100%">
      <a:srgbClr val="505050"/>
    </a:custClr>
    <a:custClr name="Gelb 100%">
      <a:srgbClr val="FDCA00"/>
    </a:custClr>
    <a:custClr name="Orange 100%">
      <a:srgbClr val="EB5B00"/>
    </a:custClr>
    <a:custClr name="Rot 100%">
      <a:srgbClr val="C50006"/>
    </a:custClr>
    <a:custClr name="Braun 100%">
      <a:srgbClr val="85543A"/>
    </a:custClr>
    <a:custClr name="Olivgrün 100%">
      <a:srgbClr val="8F7111"/>
    </a:custClr>
    <a:custClr name="Hellgrün 100%">
      <a:srgbClr val="82911A"/>
    </a:custClr>
    <a:custClr name="Grün 100%">
      <a:srgbClr val="197418"/>
    </a:custClr>
    <a:custClr name="Violet 100%">
      <a:srgbClr val="7C204E"/>
    </a:custClr>
    <a:custClr name="Blau 100%">
      <a:srgbClr val="003B6E"/>
    </a:custClr>
    <a:custClr name="Grau 80%">
      <a:srgbClr val="686868"/>
    </a:custClr>
    <a:custClr name="Gelb 80%">
      <a:srgbClr val="FED43E"/>
    </a:custClr>
    <a:custClr name="Orange 80%">
      <a:srgbClr val="EE7B34"/>
    </a:custClr>
    <a:custClr name="Rot 80%">
      <a:srgbClr val="D04729"/>
    </a:custClr>
    <a:custClr name="Braun 80%">
      <a:srgbClr val="9A7059"/>
    </a:custClr>
    <a:custClr name="Olivgrün 80%">
      <a:srgbClr val="A48841"/>
    </a:custClr>
    <a:custClr name="Hellgrün 80%">
      <a:srgbClr val="9BA34C"/>
    </a:custClr>
    <a:custClr name="Grün 80%">
      <a:srgbClr val="518A42"/>
    </a:custClr>
    <a:custClr name="Violet 80%">
      <a:srgbClr val="914967"/>
    </a:custClr>
    <a:custClr name="Blau 80%">
      <a:srgbClr val="405583"/>
    </a:custClr>
    <a:custClr name="Grau 60%">
      <a:srgbClr val="969696"/>
    </a:custClr>
    <a:custClr name="Gelb 60%">
      <a:srgbClr val="FEDE74"/>
    </a:custClr>
    <a:custClr name="Orange 60%">
      <a:srgbClr val="F29E62"/>
    </a:custClr>
    <a:custClr name="Rot 60%">
      <a:srgbClr val="DA7252"/>
    </a:custClr>
    <a:custClr name="Braun 60%">
      <a:srgbClr val="B2917D"/>
    </a:custClr>
    <a:custClr name="Olivgrün 60%">
      <a:srgbClr val="BAA46A"/>
    </a:custClr>
    <a:custClr name="Hellgrün 60%">
      <a:srgbClr val="B5B874"/>
    </a:custClr>
    <a:custClr name="Grün 60%">
      <a:srgbClr val="7DA569"/>
    </a:custClr>
    <a:custClr name="Violet 60%">
      <a:srgbClr val="AA7084"/>
    </a:custClr>
    <a:custClr name="Blau 60%">
      <a:srgbClr val="69769E"/>
    </a:custClr>
    <a:custClr name="Grau 40%">
      <a:srgbClr val="B9B9B9"/>
    </a:custClr>
    <a:custClr name="Gelb 40%">
      <a:srgbClr val="FFEAA8"/>
    </a:custClr>
    <a:custClr name="Orange 40%">
      <a:srgbClr val="F6C096"/>
    </a:custClr>
    <a:custClr name="Rot 40%">
      <a:srgbClr val="E7A287"/>
    </a:custClr>
    <a:custClr name="Braun 40%">
      <a:srgbClr val="CAB5A6"/>
    </a:custClr>
    <a:custClr name="Olivgrün 40%">
      <a:srgbClr val="D0C19B"/>
    </a:custClr>
    <a:custClr name="Hellgrün 40%">
      <a:srgbClr val="CED0A4"/>
    </a:custClr>
    <a:custClr name="Grün 40%">
      <a:srgbClr val="A8C39A"/>
    </a:custClr>
    <a:custClr name="Violet 40%">
      <a:srgbClr val="C49FAA"/>
    </a:custClr>
    <a:custClr name="Blau 40%">
      <a:srgbClr val="989FBD"/>
    </a:custClr>
    <a:custClr name="Grau 20%">
      <a:srgbClr val="E5E5E5"/>
    </a:custClr>
    <a:custClr name="Gelb 20%">
      <a:srgbClr val="FFF5D6"/>
    </a:custClr>
    <a:custClr name="Orange 20%">
      <a:srgbClr val="FBE1CC"/>
    </a:custClr>
    <a:custClr name="Rot 20%">
      <a:srgbClr val="F3D2C2"/>
    </a:custClr>
    <a:custClr name="Braun 20%">
      <a:srgbClr val="E4D9D2"/>
    </a:custClr>
    <a:custClr name="Olivgrün 20%">
      <a:srgbClr val="E8E1CE"/>
    </a:custClr>
    <a:custClr name="Hellgrün 20%">
      <a:srgbClr val="E7E8D3"/>
    </a:custClr>
    <a:custClr name="Grün 20%">
      <a:srgbClr val="D4E2CE"/>
    </a:custClr>
    <a:custClr name="Violet 20%">
      <a:srgbClr val="E1D0D5"/>
    </a:custClr>
    <a:custClr name="Blau 20%">
      <a:srgbClr val="CBCFDF"/>
    </a:custClr>
  </a:custClr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PSI-PowerPoint-Master deutsch 4_3</Template>
  <TotalTime>0</TotalTime>
  <Words>1444</Words>
  <Application>Microsoft Office PowerPoint</Application>
  <PresentationFormat>Breitbild</PresentationFormat>
  <Paragraphs>218</Paragraphs>
  <Slides>15</Slides>
  <Notes>4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11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15</vt:i4>
      </vt:variant>
    </vt:vector>
  </HeadingPairs>
  <TitlesOfParts>
    <vt:vector size="27" baseType="lpstr">
      <vt:lpstr>ＭＳ Ｐゴシック</vt:lpstr>
      <vt:lpstr>Arial</vt:lpstr>
      <vt:lpstr>Arial Narrow</vt:lpstr>
      <vt:lpstr>Calibri</vt:lpstr>
      <vt:lpstr>Franklin Gothic Book</vt:lpstr>
      <vt:lpstr>Georgia</vt:lpstr>
      <vt:lpstr>Rockwell</vt:lpstr>
      <vt:lpstr>Symbol</vt:lpstr>
      <vt:lpstr>Times</vt:lpstr>
      <vt:lpstr>Wingdings</vt:lpstr>
      <vt:lpstr>ヒラギノ角ゴ Pro W3</vt:lpstr>
      <vt:lpstr>PSI-Powerpoint-Master Calibri V2</vt:lpstr>
      <vt:lpstr>LAB: Informationen zur Infrastruktur</vt:lpstr>
      <vt:lpstr>LAB 01. Juli 2022 AIE – Infrastruktur und Elektroinstallationen</vt:lpstr>
      <vt:lpstr>Highlights aus Infrastrukturprojekten Beispiele für 2021 und 2022 </vt:lpstr>
      <vt:lpstr>PowerPoint-Präsentation</vt:lpstr>
      <vt:lpstr>Kennzahlen PV Anlage WLHA</vt:lpstr>
      <vt:lpstr>PV Potential am PSI </vt:lpstr>
      <vt:lpstr>Wirtschaftlichkeit Fassaden PV Module    (Studie Amstein Walthert) </vt:lpstr>
      <vt:lpstr>Wirtschaftlichkeit Fassaden PV Module    (Studie Amstein Walthert) </vt:lpstr>
      <vt:lpstr>Neuer Energieliefervertrag PSI</vt:lpstr>
      <vt:lpstr>Verbrauch und Beschaffung PSI</vt:lpstr>
      <vt:lpstr>Lagerräumung PSI 2021/22 Ausgangslage / Zielsetzung</vt:lpstr>
      <vt:lpstr>Lagerräumung Stand Juni 2022 </vt:lpstr>
      <vt:lpstr>Lagerräumung Situationsplan für Logistik SLS 2.0, Stand Juni 2022</vt:lpstr>
      <vt:lpstr>Infrastruktur und Elektroinstallationen …und ausserdem </vt:lpstr>
      <vt:lpstr>Wir schaffen Wissen – heute für morgen</vt:lpstr>
    </vt:vector>
  </TitlesOfParts>
  <Company>PSI - Paul Scherrer Institut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AIE Abteilungsworkshop Schloss Böttstein, Aaresaal</dc:title>
  <dc:creator>Jörg Markus</dc:creator>
  <cp:lastModifiedBy>Jörg Markus</cp:lastModifiedBy>
  <cp:revision>276</cp:revision>
  <cp:lastPrinted>2020-10-22T13:54:22Z</cp:lastPrinted>
  <dcterms:created xsi:type="dcterms:W3CDTF">2019-04-16T11:52:40Z</dcterms:created>
  <dcterms:modified xsi:type="dcterms:W3CDTF">2022-07-01T12:01:07Z</dcterms:modified>
</cp:coreProperties>
</file>