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56" r:id="rId2"/>
    <p:sldId id="340" r:id="rId3"/>
    <p:sldId id="342" r:id="rId4"/>
    <p:sldId id="343" r:id="rId5"/>
    <p:sldId id="333" r:id="rId6"/>
  </p:sldIdLst>
  <p:sldSz cx="10080625" cy="7559675"/>
  <p:notesSz cx="7772400" cy="100584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656" y="90"/>
      </p:cViewPr>
      <p:guideLst>
        <p:guide orient="horz" pos="2154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6ED3F3D-9466-48C3-9039-CD2A977A37A2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91878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B6F7851-C9C8-4EDA-9A49-15B001B93300}" type="slidenum">
              <a:rPr lang="en-US" altLang="de-DE" sz="1400" smtClean="0"/>
              <a:pPr>
                <a:spcBef>
                  <a:spcPct val="0"/>
                </a:spcBef>
              </a:pPr>
              <a:t>1</a:t>
            </a:fld>
            <a:endParaRPr lang="en-US" altLang="de-DE" sz="1400" dirty="0" smtClean="0"/>
          </a:p>
        </p:txBody>
      </p:sp>
      <p:sp>
        <p:nvSpPr>
          <p:cNvPr id="51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026A-AEB6-464F-A6B9-CE13C01F7C9F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A3BE0D9-7FE0-406A-A114-DA8092C2271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1924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BFF5C-EC75-487D-A019-EF8C133CA622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AE2C8F60-EF99-46E7-80E3-9B01B150E45D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902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7413" y="228600"/>
            <a:ext cx="2335212" cy="6627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856413" cy="6627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D100D-708A-4787-AAA4-60D9F87F0A89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17AB2B7E-B254-4632-AA47-EDFA415C65B6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10804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70C06-6172-4D91-BA79-33A1555E3700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56EF5D7E-DFF0-478E-B75E-8BBC8D26838C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471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3DAF8-EF1E-43EB-9A76-5BB1BF08F557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CB86DA7A-7F5F-4408-B3DE-3AA9EAC2B24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01347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409700"/>
            <a:ext cx="4457700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409700"/>
            <a:ext cx="4459287" cy="544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426BF-6F63-43A7-824B-3FCF40F8C2B5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B7EC2223-0976-422B-A7A4-220B6E956783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780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A62F-5050-4E8F-91AA-D9FB02B3275D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313FA3DA-EC5A-4BCD-9BBB-B52B10FC9F3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3487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8BDAD-2BD8-4751-ACC0-3167B476069C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0E3A6F-4911-409F-B74B-F8BB9966632F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69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D73BDC-34FA-4F99-BD70-B384B1CEAC78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2235E53C-1C8A-45EA-B094-540CDDAB4554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56862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21A7-CD9A-490C-B8DD-2F733E9C4176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9C249236-1F39-4EFE-A20A-E40D91129431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878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417B6-B549-40D5-A549-A6B219F1C2CE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de-DE"/>
              <a:t>p. </a:t>
            </a:r>
            <a:fld id="{DA866871-E125-445C-9660-8CC841481339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6126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7542213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409700"/>
            <a:ext cx="9069387" cy="544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231775" y="330200"/>
            <a:ext cx="77200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71438" y="7210425"/>
            <a:ext cx="2346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E0DDCA2F-A73D-491F-A1A8-7444B2D08702}" type="datetime1">
              <a:rPr lang="de-DE" altLang="de-DE"/>
              <a:pPr>
                <a:defRPr/>
              </a:pPr>
              <a:t>03.07.2022</a:t>
            </a:fld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7210425"/>
            <a:ext cx="31940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de-DE"/>
              <a:t>eduard.prat@psi.ch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915400" y="7210425"/>
            <a:ext cx="1068388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</a:tabLst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de-DE"/>
              <a:t>p. </a:t>
            </a:r>
            <a:fld id="{197EE79A-319E-4FD9-8046-D4F1F51F23C8}" type="slidenum">
              <a:rPr lang="en-US" altLang="de-DE"/>
              <a:pPr>
                <a:defRPr/>
              </a:pPr>
              <a:t>‹#›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600" b="1">
          <a:solidFill>
            <a:srgbClr val="000080"/>
          </a:solidFill>
          <a:latin typeface="Arial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008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6120432" y="6956425"/>
            <a:ext cx="3744416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>
              <a:spcAft>
                <a:spcPct val="0"/>
              </a:spcAft>
            </a:pPr>
            <a:r>
              <a:rPr lang="de-CH" altLang="de-DE" sz="1800" dirty="0" smtClean="0"/>
              <a:t>Didier Voulot, </a:t>
            </a:r>
            <a:r>
              <a:rPr lang="en-US" altLang="de-DE" sz="1800" dirty="0" smtClean="0"/>
              <a:t>SEM, </a:t>
            </a:r>
            <a:r>
              <a:rPr lang="en-US" altLang="de-DE" sz="1800" dirty="0" smtClean="0"/>
              <a:t>3 July </a:t>
            </a:r>
            <a:r>
              <a:rPr lang="en-US" altLang="de-DE" sz="1800" dirty="0" smtClean="0"/>
              <a:t>2022</a:t>
            </a:r>
            <a:endParaRPr lang="en-US" altLang="de-DE" sz="18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44500" y="2362200"/>
            <a:ext cx="9204325" cy="841375"/>
          </a:xfrm>
        </p:spPr>
        <p:txBody>
          <a:bodyPr tIns="24695" anchor="ctr"/>
          <a:lstStyle/>
          <a:p>
            <a:pPr marL="0" indent="0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altLang="de-DE" sz="3600" b="1" dirty="0" smtClean="0">
                <a:solidFill>
                  <a:srgbClr val="000080"/>
                </a:solidFill>
              </a:rPr>
              <a:t>SwissFEL Exchange Meeting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Machine report</a:t>
            </a:r>
            <a:br>
              <a:rPr lang="en-US" altLang="de-DE" sz="3600" b="1" dirty="0" smtClean="0">
                <a:solidFill>
                  <a:srgbClr val="000080"/>
                </a:solidFill>
              </a:rPr>
            </a:br>
            <a:r>
              <a:rPr lang="en-US" altLang="de-DE" sz="3600" b="1" dirty="0" smtClean="0">
                <a:solidFill>
                  <a:srgbClr val="000080"/>
                </a:solidFill>
              </a:rPr>
              <a:t>Week </a:t>
            </a:r>
            <a:r>
              <a:rPr lang="en-US" altLang="de-DE" sz="3600" b="1" dirty="0" smtClean="0">
                <a:solidFill>
                  <a:srgbClr val="000080"/>
                </a:solidFill>
              </a:rPr>
              <a:t>26</a:t>
            </a:r>
            <a:r>
              <a:rPr lang="de-CH" altLang="de-DE" sz="3600" b="1" dirty="0" smtClean="0">
                <a:solidFill>
                  <a:srgbClr val="000080"/>
                </a:solidFill>
              </a:rPr>
              <a:t>/2022</a:t>
            </a:r>
            <a:endParaRPr lang="en-US" altLang="de-DE" sz="3600" b="1" dirty="0" smtClean="0">
              <a:solidFill>
                <a:srgbClr val="000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4" y="1086723"/>
            <a:ext cx="10062121" cy="5283373"/>
          </a:xfrm>
        </p:spPr>
      </p:pic>
    </p:spTree>
    <p:extLst>
      <p:ext uri="{BB962C8B-B14F-4D97-AF65-F5344CB8AC3E}">
        <p14:creationId xmlns:p14="http://schemas.microsoft.com/office/powerpoint/2010/main" val="45352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Set-up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3808" y="1115541"/>
            <a:ext cx="828092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Aramis</a:t>
            </a:r>
          </a:p>
          <a:p>
            <a:pPr lvl="1" indent="0"/>
            <a:r>
              <a:rPr lang="en-US" sz="1600" dirty="0" smtClean="0"/>
              <a:t>911 </a:t>
            </a:r>
            <a:r>
              <a:rPr lang="en-US" sz="1600" dirty="0" err="1" smtClean="0"/>
              <a:t>uJ</a:t>
            </a:r>
            <a:r>
              <a:rPr lang="en-US" sz="1600" dirty="0" smtClean="0"/>
              <a:t> at 12 </a:t>
            </a:r>
            <a:r>
              <a:rPr lang="en-US" sz="1600" dirty="0" err="1" smtClean="0"/>
              <a:t>keV</a:t>
            </a:r>
            <a:r>
              <a:rPr lang="en-US" sz="1600" dirty="0" smtClean="0"/>
              <a:t> (new record)</a:t>
            </a:r>
          </a:p>
          <a:p>
            <a:pPr lvl="1" indent="0"/>
            <a:r>
              <a:rPr lang="en-US" sz="1600" dirty="0" smtClean="0"/>
              <a:t>Check pointing with </a:t>
            </a:r>
            <a:r>
              <a:rPr lang="en-US" sz="1600" dirty="0" err="1" smtClean="0"/>
              <a:t>Alvra</a:t>
            </a:r>
            <a:endParaRPr lang="en-US" sz="1600" dirty="0" smtClean="0"/>
          </a:p>
          <a:p>
            <a:pPr lvl="1" indent="0"/>
            <a:endParaRPr lang="en-US" sz="1600" dirty="0" smtClean="0"/>
          </a:p>
          <a:p>
            <a:r>
              <a:rPr lang="en-US" sz="1600" dirty="0" smtClean="0"/>
              <a:t>Athos</a:t>
            </a:r>
          </a:p>
          <a:p>
            <a:pPr lvl="1" indent="0"/>
            <a:r>
              <a:rPr lang="en-US" sz="1600" dirty="0" smtClean="0"/>
              <a:t>2.38 </a:t>
            </a:r>
            <a:r>
              <a:rPr lang="en-US" sz="1600" dirty="0" err="1" smtClean="0"/>
              <a:t>mJ</a:t>
            </a:r>
            <a:r>
              <a:rPr lang="en-US" sz="1600" dirty="0" smtClean="0"/>
              <a:t> at 600 eV</a:t>
            </a:r>
          </a:p>
          <a:p>
            <a:pPr lvl="1" indent="0"/>
            <a:endParaRPr lang="en-US" sz="1600" dirty="0" smtClean="0"/>
          </a:p>
          <a:p>
            <a:r>
              <a:rPr lang="en-US" sz="1600" dirty="0" smtClean="0"/>
              <a:t>Set-up completed within one shift then tried to increase Mizar power to reach higher charge for MD, changed optics and removed some components. Unfortunately </a:t>
            </a:r>
            <a:r>
              <a:rPr lang="en-US" sz="1600" dirty="0" err="1" smtClean="0"/>
              <a:t>Alcor</a:t>
            </a:r>
            <a:r>
              <a:rPr lang="en-US" sz="1600" dirty="0" smtClean="0"/>
              <a:t> UV aperture feedback could not run anymore (not clear why). Lasing down to 850 </a:t>
            </a:r>
            <a:r>
              <a:rPr lang="en-US" sz="1600" dirty="0" err="1" smtClean="0"/>
              <a:t>uJ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r>
              <a:rPr lang="en-US" sz="1600" dirty="0" smtClean="0"/>
              <a:t>Test bunch length measurement with SATMA02: still limited in power, a few bugs in the bunch length tool 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120" y="4491788"/>
            <a:ext cx="496246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57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492"/>
            <a:ext cx="10080625" cy="358669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6939" y="1633886"/>
            <a:ext cx="5998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Set-up</a:t>
            </a:r>
            <a:endParaRPr lang="en-US" sz="7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569523" y="1986867"/>
            <a:ext cx="126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5156120" y="1633886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Alvra</a:t>
            </a:r>
            <a:endParaRPr lang="en-US" sz="700" dirty="0"/>
          </a:p>
        </p:txBody>
      </p:sp>
      <p:cxnSp>
        <p:nvCxnSpPr>
          <p:cNvPr id="42" name="Straight Arrow Connector 41"/>
          <p:cNvCxnSpPr/>
          <p:nvPr/>
        </p:nvCxnSpPr>
        <p:spPr bwMode="auto">
          <a:xfrm flipV="1">
            <a:off x="1829523" y="1986492"/>
            <a:ext cx="7560000" cy="0"/>
          </a:xfrm>
          <a:prstGeom prst="straightConnector1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5471384" y="1085344"/>
            <a:ext cx="22349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Problem with compression feedback</a:t>
            </a:r>
            <a:endParaRPr lang="en-US" sz="1000" dirty="0"/>
          </a:p>
        </p:txBody>
      </p:sp>
      <p:cxnSp>
        <p:nvCxnSpPr>
          <p:cNvPr id="8" name="Straight Arrow Connector 7"/>
          <p:cNvCxnSpPr>
            <a:stCxn id="25" idx="2"/>
          </p:cNvCxnSpPr>
          <p:nvPr/>
        </p:nvCxnSpPr>
        <p:spPr bwMode="auto">
          <a:xfrm>
            <a:off x="6588838" y="1331565"/>
            <a:ext cx="482094" cy="2016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8300334" y="1085344"/>
            <a:ext cx="70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SINSB04</a:t>
            </a:r>
            <a:endParaRPr lang="en-US" sz="1000" dirty="0"/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 bwMode="auto">
          <a:xfrm flipH="1">
            <a:off x="8555361" y="1331565"/>
            <a:ext cx="99397" cy="2016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18104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9" y="1409700"/>
            <a:ext cx="5617194" cy="54467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Compression feedback BC1 for bunch2 is unstable, problem with sensor or feedback itself (oscillations</a:t>
            </a:r>
            <a:r>
              <a:rPr lang="en-US" sz="1600" dirty="0" smtClean="0"/>
              <a:t>), occasionally the feedback is running out of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SINSB04 down on Sunday morning due to controls problems (2h)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Some instability in the beam (maybe due to missing laser feedback?)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Retuned periodically gun solenoid: suspect gun RF is drifting but could not find anything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Losses in LH still present, will try to remove LH chicane on Monday to protect the LH </a:t>
            </a:r>
            <a:r>
              <a:rPr lang="en-US" sz="1600" dirty="0" err="1" smtClean="0"/>
              <a:t>undulator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/>
            <a:endParaRPr lang="en-US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086" y="899517"/>
            <a:ext cx="295176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37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Custom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Default Design</vt:lpstr>
      <vt:lpstr>SwissFEL Exchange Meeting Machine report Week 26/2022</vt:lpstr>
      <vt:lpstr>PowerPoint Presentation</vt:lpstr>
      <vt:lpstr>Set-up</vt:lpstr>
      <vt:lpstr>PowerPoint Presentation</vt:lpstr>
      <vt:lpstr>Technical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weeks 40 &amp; 41 (Carlo's  presentation) Issues X-band news Shutdown planning Beamtime requests Plan for the coming weeks</dc:title>
  <dc:creator>Thomas Schietinger</dc:creator>
  <cp:lastModifiedBy>Voulot Didier</cp:lastModifiedBy>
  <cp:revision>1066</cp:revision>
  <cp:lastPrinted>2012-03-16T12:41:46Z</cp:lastPrinted>
  <dcterms:created xsi:type="dcterms:W3CDTF">2010-01-20T12:30:11Z</dcterms:created>
  <dcterms:modified xsi:type="dcterms:W3CDTF">2022-07-03T16:32:53Z</dcterms:modified>
</cp:coreProperties>
</file>