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  <p:sldMasterId id="2147483666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1"/>
      <p:bold r:id="rId12"/>
      <p:italic r:id="rId13"/>
      <p:boldItalic r:id="rId14"/>
    </p:embeddedFont>
    <p:embeddedFont>
      <p:font typeface="Helvetica Neue" panose="020B0604020202020204" charset="0"/>
      <p:regular r:id="rId15"/>
      <p:bold r:id="rId16"/>
      <p:italic r:id="rId17"/>
      <p:boldItalic r:id="rId18"/>
    </p:embeddedFont>
    <p:embeddedFont>
      <p:font typeface="Gill Sans" panose="020B0604020202020204" charset="0"/>
      <p:regular r:id="rId19"/>
      <p:bold r:id="rId20"/>
    </p:embeddedFont>
    <p:embeddedFont>
      <p:font typeface="Merriweather Sans" panose="020B0604020202020204" charset="0"/>
      <p:regular r:id="rId21"/>
      <p:bold r:id="rId22"/>
      <p:italic r:id="rId23"/>
      <p:boldItalic r:id="rId24"/>
    </p:embeddedFont>
    <p:embeddedFont>
      <p:font typeface="Times" panose="02020603050405020304" pitchFamily="18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1.xml"/><Relationship Id="rId21" Type="http://schemas.openxmlformats.org/officeDocument/2006/relationships/font" Target="fonts/font11.fntdata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font" Target="fonts/font22.fntdata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36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font" Target="fonts/font2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font" Target="fonts/font20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3041cfb85_2_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163041cfb85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63041cfb85_2_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163041cfb85_2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63041cfb85_2_6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163041cfb85_2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63041cfb85_2_7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163041cfb85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63041cfb85_2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163041cfb85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63041cfb85_2_8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163041cfb85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63041cfb85_2_9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163041cfb85_2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 descr="U:\20160506_PSI_Luftbild_0292.jpg"/>
          <p:cNvPicPr preferRelativeResize="0"/>
          <p:nvPr/>
        </p:nvPicPr>
        <p:blipFill rotWithShape="1">
          <a:blip r:embed="rId2">
            <a:alphaModFix/>
          </a:blip>
          <a:srcRect t="14107" b="14107"/>
          <a:stretch/>
        </p:blipFill>
        <p:spPr>
          <a:xfrm>
            <a:off x="1980221" y="786421"/>
            <a:ext cx="6544352" cy="2348353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674615" y="3440889"/>
            <a:ext cx="5976938" cy="628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700"/>
              <a:buFont typeface="Georgia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674615" y="3209344"/>
            <a:ext cx="5976938" cy="205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None/>
              <a:defRPr b="1">
                <a:solidFill>
                  <a:srgbClr val="969696"/>
                </a:solidFill>
              </a:defRPr>
            </a:lvl1pPr>
            <a:lvl2pPr marL="914400" lvl="1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2pPr>
            <a:lvl3pPr marL="1371600" lvl="2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3pPr>
            <a:lvl4pPr marL="1828800" lvl="3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4pPr>
            <a:lvl5pPr marL="2286000" lvl="4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/>
          <p:nvPr/>
        </p:nvSpPr>
        <p:spPr>
          <a:xfrm>
            <a:off x="-1581" y="801955"/>
            <a:ext cx="19008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67" name="Google Shape;67;p15" descr="PSI-Logo_narrow_30k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1117" y="951570"/>
            <a:ext cx="685801" cy="2446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" name="Google Shape;68;p15"/>
          <p:cNvGrpSpPr/>
          <p:nvPr/>
        </p:nvGrpSpPr>
        <p:grpSpPr>
          <a:xfrm>
            <a:off x="5860567" y="2915405"/>
            <a:ext cx="2664011" cy="267438"/>
            <a:chOff x="0" y="0"/>
            <a:chExt cx="3788815" cy="507140"/>
          </a:xfrm>
        </p:grpSpPr>
        <p:sp>
          <p:nvSpPr>
            <p:cNvPr id="69" name="Google Shape;69;p15"/>
            <p:cNvSpPr/>
            <p:nvPr/>
          </p:nvSpPr>
          <p:spPr>
            <a:xfrm>
              <a:off x="0" y="107994"/>
              <a:ext cx="3788815" cy="291151"/>
            </a:xfrm>
            <a:prstGeom prst="rect">
              <a:avLst/>
            </a:prstGeom>
            <a:solidFill>
              <a:srgbClr val="FFFFFF">
                <a:alpha val="73725"/>
              </a:srgbClr>
            </a:solidFill>
            <a:ln>
              <a:noFill/>
            </a:ln>
          </p:spPr>
          <p:txBody>
            <a:bodyPr spcFirstLastPara="1" wrap="square" lIns="31425" tIns="31425" rIns="31425" bIns="3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endParaRPr sz="900" b="1" i="0" u="none" strike="noStrike" cap="none">
                <a:solidFill>
                  <a:srgbClr val="5051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15"/>
            <p:cNvSpPr txBox="1"/>
            <p:nvPr/>
          </p:nvSpPr>
          <p:spPr>
            <a:xfrm>
              <a:off x="0" y="0"/>
              <a:ext cx="3788815" cy="507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r>
                <a:rPr lang="en-GB" sz="900" b="1" i="0" u="none" strike="noStrike" cap="none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rPr>
                <a:t>WIR SCHAFFEN WISSEN – HEUTE FÜR MORGEN</a:t>
              </a:r>
              <a:endParaRPr sz="900"/>
            </a:p>
          </p:txBody>
        </p:sp>
      </p:grpSp>
      <p:sp>
        <p:nvSpPr>
          <p:cNvPr id="71" name="Google Shape;71;p15"/>
          <p:cNvSpPr/>
          <p:nvPr/>
        </p:nvSpPr>
        <p:spPr>
          <a:xfrm>
            <a:off x="8605579" y="801955"/>
            <a:ext cx="5400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678547" y="4096048"/>
            <a:ext cx="540544" cy="40451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6057900" y="4218385"/>
            <a:ext cx="1600201" cy="20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 (grau)">
  <p:cSld name="Titel und Inhalt (grau)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76" name="Google Shape;76;p16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/>
          <p:nvPr/>
        </p:nvSpPr>
        <p:spPr>
          <a:xfrm>
            <a:off x="618736" y="1437679"/>
            <a:ext cx="8311316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76726" cy="54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823840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699550" y="1478127"/>
            <a:ext cx="8149689" cy="2592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">
  <p:cSld name="Nur Titel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3" name="Google Shape;83;p17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269805" cy="561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ldNum" idx="12"/>
          </p:nvPr>
        </p:nvSpPr>
        <p:spPr>
          <a:xfrm>
            <a:off x="8769336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 (grau)">
  <p:cSld name="Nur Titel (grau)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8" name="Google Shape;88;p18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23244" cy="561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8812939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1" name="Google Shape;91;p18"/>
          <p:cNvSpPr/>
          <p:nvPr/>
        </p:nvSpPr>
        <p:spPr>
          <a:xfrm>
            <a:off x="618736" y="1437679"/>
            <a:ext cx="8305894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">
  <p:cSld name="Title &amp; Bullets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1142999" y="647960"/>
            <a:ext cx="6864699" cy="391791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4" name="Google Shape;94;p19"/>
          <p:cNvSpPr/>
          <p:nvPr/>
        </p:nvSpPr>
        <p:spPr>
          <a:xfrm>
            <a:off x="1142999" y="4354897"/>
            <a:ext cx="6864699" cy="165758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1185675" y="4345688"/>
            <a:ext cx="6275339" cy="154038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ctr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1196577" y="642937"/>
            <a:ext cx="6811121" cy="401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Merriweather Sans"/>
              <a:buNone/>
              <a:defRPr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body" idx="2"/>
          </p:nvPr>
        </p:nvSpPr>
        <p:spPr>
          <a:xfrm>
            <a:off x="1196577" y="1089979"/>
            <a:ext cx="6750845" cy="32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t" anchorCtr="0">
            <a:normAutofit/>
          </a:bodyPr>
          <a:lstStyle>
            <a:lvl1pPr marL="457200" lvl="0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1371600" lvl="2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1828800" lvl="3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2286000" lvl="4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7740007" y="4359920"/>
            <a:ext cx="220609" cy="154037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sz="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7350" y="714375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52" name="Google Shape;52;p13" descr="PSI-Logo_narrow_30k.eps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7937" y="234404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07534" y="4957913"/>
            <a:ext cx="7949309" cy="115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r>
              <a:rPr lang="en-GB" sz="700" b="0" i="0" u="none" strike="noStrike" cap="none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Nicole Hiller                                                                                   SEM Meeting 10.10.2022</a:t>
            </a:r>
            <a:endParaRPr sz="900"/>
          </a:p>
        </p:txBody>
      </p:sp>
      <p:sp>
        <p:nvSpPr>
          <p:cNvPr id="56" name="Google Shape;56;p13"/>
          <p:cNvSpPr txBox="1"/>
          <p:nvPr/>
        </p:nvSpPr>
        <p:spPr>
          <a:xfrm>
            <a:off x="8860657" y="4957912"/>
            <a:ext cx="108518" cy="115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t" anchorCtr="0">
            <a:normAutofit fontScale="47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fld id="{00000000-1234-1234-1234-123412341234}" type="slidenum">
              <a:rPr lang="en-GB" sz="700" b="0" i="0" u="none" strike="noStrike" cap="none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‹#›</a:t>
            </a:fld>
            <a:endParaRPr sz="900"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rPr>
              <a:t>RC Report 2022 week 40   3.-10.10.2022</a:t>
            </a:r>
            <a:endParaRPr/>
          </a:p>
        </p:txBody>
      </p:sp>
      <p:sp>
        <p:nvSpPr>
          <p:cNvPr id="104" name="Google Shape;104;p20"/>
          <p:cNvSpPr txBox="1"/>
          <p:nvPr/>
        </p:nvSpPr>
        <p:spPr>
          <a:xfrm>
            <a:off x="768500" y="647858"/>
            <a:ext cx="8175456" cy="361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Aramis: Bernina commissioninig (Tue, Wed) then user experiment 7.1 keV later 9.5 keV</a:t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Athos: Furka 535 eV, 710 eV, 930 eV</a:t>
            </a:r>
            <a:endParaRPr sz="900"/>
          </a:p>
        </p:txBody>
      </p:sp>
      <p:pic>
        <p:nvPicPr>
          <p:cNvPr id="105" name="Google Shape;105;p20" descr="Screen Shot 2022-10-07 at 20.39.58.png"/>
          <p:cNvPicPr preferRelativeResize="0"/>
          <p:nvPr/>
        </p:nvPicPr>
        <p:blipFill rotWithShape="1">
          <a:blip r:embed="rId3">
            <a:alphaModFix/>
          </a:blip>
          <a:srcRect t="6003"/>
          <a:stretch/>
        </p:blipFill>
        <p:spPr>
          <a:xfrm>
            <a:off x="398530" y="1219366"/>
            <a:ext cx="8175850" cy="37128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 rot="-5400000">
            <a:off x="266637" y="2016129"/>
            <a:ext cx="883686" cy="241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None/>
            </a:pPr>
            <a:r>
              <a:rPr lang="en-GB" sz="1400" b="0" i="0" u="none" strike="noStrike" cap="non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Photon energy</a:t>
            </a:r>
            <a:endParaRPr sz="900"/>
          </a:p>
        </p:txBody>
      </p:sp>
      <p:sp>
        <p:nvSpPr>
          <p:cNvPr id="111" name="Google Shape;111;p21"/>
          <p:cNvSpPr txBox="1"/>
          <p:nvPr/>
        </p:nvSpPr>
        <p:spPr>
          <a:xfrm rot="-5400000">
            <a:off x="8077341" y="2518172"/>
            <a:ext cx="1073545" cy="241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libri"/>
              <a:buNone/>
            </a:pPr>
            <a:r>
              <a:rPr lang="en-GB" sz="1400" b="0" i="0" u="none" strike="noStrike" cap="non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Pulse energy in µJ</a:t>
            </a:r>
            <a:endParaRPr sz="900"/>
          </a:p>
        </p:txBody>
      </p:sp>
      <p:sp>
        <p:nvSpPr>
          <p:cNvPr id="112" name="Google Shape;112;p21"/>
          <p:cNvSpPr txBox="1"/>
          <p:nvPr/>
        </p:nvSpPr>
        <p:spPr>
          <a:xfrm>
            <a:off x="308353" y="2900235"/>
            <a:ext cx="800254" cy="30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</a:pPr>
            <a:r>
              <a:rPr lang="en-GB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Athos</a:t>
            </a:r>
            <a:endParaRPr sz="900"/>
          </a:p>
        </p:txBody>
      </p:sp>
      <p:sp>
        <p:nvSpPr>
          <p:cNvPr id="113" name="Google Shape;113;p21"/>
          <p:cNvSpPr txBox="1"/>
          <p:nvPr/>
        </p:nvSpPr>
        <p:spPr>
          <a:xfrm>
            <a:off x="197829" y="1200465"/>
            <a:ext cx="960806" cy="30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</a:pPr>
            <a:r>
              <a:rPr lang="en-GB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Aramis</a:t>
            </a:r>
            <a:endParaRPr sz="900"/>
          </a:p>
        </p:txBody>
      </p:sp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rPr>
              <a:t>The week</a:t>
            </a:r>
            <a:endParaRPr/>
          </a:p>
        </p:txBody>
      </p:sp>
      <p:sp>
        <p:nvSpPr>
          <p:cNvPr id="115" name="Google Shape;115;p21"/>
          <p:cNvSpPr txBox="1"/>
          <p:nvPr/>
        </p:nvSpPr>
        <p:spPr>
          <a:xfrm>
            <a:off x="4014245" y="2049586"/>
            <a:ext cx="2488274" cy="221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alibri"/>
              <a:buNone/>
            </a:pPr>
            <a:r>
              <a:rPr lang="en-GB" sz="1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Please fill the plots</a:t>
            </a:r>
            <a:endParaRPr sz="900"/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625" y="3208309"/>
            <a:ext cx="7131818" cy="1630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5388" y="1564254"/>
            <a:ext cx="7131826" cy="16440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18706" cy="884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66700" lvl="1" indent="-1460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7.14 keV for Bernina, FEL pulses are about 45 fs FWHM</a:t>
            </a:r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rPr>
              <a:t>Setup</a:t>
            </a:r>
            <a:endParaRPr/>
          </a:p>
        </p:txBody>
      </p:sp>
      <p:sp>
        <p:nvSpPr>
          <p:cNvPr id="124" name="Google Shape;124;p22"/>
          <p:cNvSpPr txBox="1"/>
          <p:nvPr/>
        </p:nvSpPr>
        <p:spPr>
          <a:xfrm>
            <a:off x="4837809" y="3707130"/>
            <a:ext cx="89298" cy="1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sz="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5" name="Google Shape;125;p22"/>
          <p:cNvSpPr txBox="1"/>
          <p:nvPr/>
        </p:nvSpPr>
        <p:spPr>
          <a:xfrm>
            <a:off x="-172612" y="967475"/>
            <a:ext cx="89298" cy="1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sz="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26" name="Google Shape;126;p22" descr="2022_10_03-16_53_23_PassiveReconstruction_SARUN18-UDCP020_FEL_power_profile_reconstruction_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9009" y="1034448"/>
            <a:ext cx="5083225" cy="3536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101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52400" lvl="0" indent="-1460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Mono scans to optimise the spatial chirp</a:t>
            </a:r>
            <a:endParaRPr/>
          </a:p>
          <a:p>
            <a:pPr marL="152400" lvl="0" indent="-1460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dashed lines are the final settings after optimisation</a:t>
            </a:r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rPr>
              <a:t>Spatial Chirp optimised</a:t>
            </a:r>
            <a:endParaRPr/>
          </a:p>
        </p:txBody>
      </p:sp>
      <p:pic>
        <p:nvPicPr>
          <p:cNvPr id="133" name="Google Shape;133;p23" descr="Aramis_mono_scan_20221003T18365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2082" y="1812775"/>
            <a:ext cx="4027242" cy="3019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18706" cy="393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66700" lvl="1" indent="-50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 sz="13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lvl="1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During setup</a:t>
            </a:r>
            <a:endParaRPr sz="1300"/>
          </a:p>
          <a:p>
            <a:pPr marL="381000" lvl="2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S30CB14 collimator was stuck -&gt; power brick needed to be restarted and the motor convinced to move and home</a:t>
            </a:r>
            <a:endParaRPr sz="1300"/>
          </a:p>
          <a:p>
            <a:pPr marL="381000" lvl="2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Measuring with S30CB14 caused huge losses and a DRPS alarm with a new detector -&gt; not clear why the losses are so large -&gt; will look into this during next setup</a:t>
            </a:r>
            <a:endParaRPr sz="1300"/>
          </a:p>
          <a:p>
            <a:pPr marL="266700" lvl="1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Several times during the week</a:t>
            </a:r>
            <a:endParaRPr sz="1300"/>
          </a:p>
          <a:p>
            <a:pPr marL="381000" lvl="2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Losses in Athos -&gt; 2 bunch settings had to be restored then things worked again</a:t>
            </a:r>
            <a:endParaRPr sz="1300"/>
          </a:p>
          <a:p>
            <a:pPr marL="381000" lvl="2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also had to enable it that B2 is automatically stopped when B1 is down (e.g. due to a linac 3 RF failure) otherwise the losses were too big</a:t>
            </a:r>
            <a:endParaRPr sz="1300"/>
          </a:p>
          <a:p>
            <a:pPr marL="381000" lvl="2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frequent vacuum interlocks due to the conditioning of SATMA02 (got better during the week and we also asked the RF group to be a bit less aggressive)</a:t>
            </a:r>
            <a:endParaRPr sz="1300"/>
          </a:p>
          <a:p>
            <a:pPr marL="266700" lvl="1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Thursday afternoon: Tunnel access needed to fix an end switch for the Athos diffusor (it was showing in and out at the same time) -&gt; was fixed rather quickly and the machine restarted without troubles</a:t>
            </a:r>
            <a:endParaRPr sz="1300"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rPr>
              <a:t>The issues last week</a:t>
            </a:r>
            <a:endParaRPr/>
          </a:p>
        </p:txBody>
      </p:sp>
      <p:sp>
        <p:nvSpPr>
          <p:cNvPr id="140" name="Google Shape;140;p24"/>
          <p:cNvSpPr txBox="1"/>
          <p:nvPr/>
        </p:nvSpPr>
        <p:spPr>
          <a:xfrm>
            <a:off x="4837809" y="3707130"/>
            <a:ext cx="89298" cy="1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sz="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-172612" y="967475"/>
            <a:ext cx="89298" cy="1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sz="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89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52400" lvl="0" indent="-1460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Several S-Band breakdowns, S10CB07 had 3 breakdowns that took up to 11 min, S30CB12 was down in one go for 40 min</a:t>
            </a:r>
            <a:endParaRPr/>
          </a:p>
        </p:txBody>
      </p:sp>
      <p:sp>
        <p:nvSpPr>
          <p:cNvPr id="147" name="Google Shape;147;p25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rPr>
              <a:t>RF Events</a:t>
            </a:r>
            <a:endParaRPr/>
          </a:p>
        </p:txBody>
      </p:sp>
      <p:pic>
        <p:nvPicPr>
          <p:cNvPr id="148" name="Google Shape;148;p25" descr="Screen Shot 2022-10-07 at 20.53.0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6747" y="1724950"/>
            <a:ext cx="6409345" cy="2916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52400" marR="0" lvl="0" indent="-1460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lang="en-GB"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text</a:t>
            </a:r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rPr>
              <a:t>A couple of comments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SI-Powerpoint-Master Calibri V2">
  <a:themeElements>
    <a:clrScheme name="PSI-Powerpoint-Master Calibri V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On-screen Show (16:9)</PresentationFormat>
  <Paragraphs>27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Georgia</vt:lpstr>
      <vt:lpstr>Helvetica Neue</vt:lpstr>
      <vt:lpstr>Gill Sans</vt:lpstr>
      <vt:lpstr>Arial</vt:lpstr>
      <vt:lpstr>Merriweather Sans</vt:lpstr>
      <vt:lpstr>Times</vt:lpstr>
      <vt:lpstr>Calibri</vt:lpstr>
      <vt:lpstr>Simple Light</vt:lpstr>
      <vt:lpstr>PSI-Powerpoint-Master Calibri V2</vt:lpstr>
      <vt:lpstr>RC Report 2022 week 40   3.-10.10.2022</vt:lpstr>
      <vt:lpstr>The week</vt:lpstr>
      <vt:lpstr>Setup</vt:lpstr>
      <vt:lpstr>Spatial Chirp optimised</vt:lpstr>
      <vt:lpstr>The issues last week</vt:lpstr>
      <vt:lpstr>RF Events</vt:lpstr>
      <vt:lpstr>A couple of comments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 Report 2022 week 40   3.-10.10.2022</dc:title>
  <dc:creator>Voulot Didier</dc:creator>
  <cp:lastModifiedBy>Voulot Didier (PSI)</cp:lastModifiedBy>
  <cp:revision>2</cp:revision>
  <dcterms:modified xsi:type="dcterms:W3CDTF">2022-10-10T05:02:35Z</dcterms:modified>
</cp:coreProperties>
</file>