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9" r:id="rId4"/>
    <p:sldId id="258" r:id="rId5"/>
    <p:sldId id="260" r:id="rId6"/>
    <p:sldId id="261" r:id="rId7"/>
    <p:sldId id="262" r:id="rId8"/>
    <p:sldId id="263" r:id="rId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6" autoAdjust="0"/>
    <p:restoredTop sz="94660"/>
  </p:normalViewPr>
  <p:slideViewPr>
    <p:cSldViewPr snapToGrid="0">
      <p:cViewPr varScale="1">
        <p:scale>
          <a:sx n="123" d="100"/>
          <a:sy n="123" d="100"/>
        </p:scale>
        <p:origin x="114"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21F481-7D37-4D4B-BDAA-220F9612732B}" type="datetimeFigureOut">
              <a:rPr lang="de-CH" smtClean="0"/>
              <a:t>24.10.2022</a:t>
            </a:fld>
            <a:endParaRPr lang="de-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12D24C-D035-429D-B72C-C54F2FC458C1}" type="slidenum">
              <a:rPr lang="de-CH" smtClean="0"/>
              <a:t>‹#›</a:t>
            </a:fld>
            <a:endParaRPr lang="de-CH"/>
          </a:p>
        </p:txBody>
      </p:sp>
    </p:spTree>
    <p:extLst>
      <p:ext uri="{BB962C8B-B14F-4D97-AF65-F5344CB8AC3E}">
        <p14:creationId xmlns:p14="http://schemas.microsoft.com/office/powerpoint/2010/main" val="3458736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de-C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de-CH"/>
          </a:p>
        </p:txBody>
      </p:sp>
      <p:sp>
        <p:nvSpPr>
          <p:cNvPr id="4" name="Date Placeholder 3"/>
          <p:cNvSpPr>
            <a:spLocks noGrp="1"/>
          </p:cNvSpPr>
          <p:nvPr>
            <p:ph type="dt" sz="half" idx="10"/>
          </p:nvPr>
        </p:nvSpPr>
        <p:spPr/>
        <p:txBody>
          <a:bodyPr/>
          <a:lstStyle/>
          <a:p>
            <a:fld id="{D20EC603-A85B-44DB-BB10-6150CB94DD87}" type="datetime1">
              <a:rPr lang="de-CH" smtClean="0"/>
              <a:t>24.10.2022</a:t>
            </a:fld>
            <a:endParaRPr lang="de-CH"/>
          </a:p>
        </p:txBody>
      </p:sp>
      <p:sp>
        <p:nvSpPr>
          <p:cNvPr id="5" name="Footer Placeholder 4"/>
          <p:cNvSpPr>
            <a:spLocks noGrp="1"/>
          </p:cNvSpPr>
          <p:nvPr>
            <p:ph type="ftr" sz="quarter" idx="11"/>
          </p:nvPr>
        </p:nvSpPr>
        <p:spPr/>
        <p:txBody>
          <a:bodyPr/>
          <a:lstStyle/>
          <a:p>
            <a:r>
              <a:rPr lang="pt-BR" smtClean="0"/>
              <a:t>G.L. Orlandi, SEM 24 Oct 2022</a:t>
            </a:r>
            <a:endParaRPr lang="de-CH"/>
          </a:p>
        </p:txBody>
      </p:sp>
      <p:sp>
        <p:nvSpPr>
          <p:cNvPr id="6" name="Slide Number Placeholder 5"/>
          <p:cNvSpPr>
            <a:spLocks noGrp="1"/>
          </p:cNvSpPr>
          <p:nvPr>
            <p:ph type="sldNum" sz="quarter" idx="12"/>
          </p:nvPr>
        </p:nvSpPr>
        <p:spPr/>
        <p:txBody>
          <a:bodyPr/>
          <a:lstStyle/>
          <a:p>
            <a:fld id="{AEC88968-669C-4FCC-8A44-43E998F73FC1}" type="slidenum">
              <a:rPr lang="de-CH" smtClean="0"/>
              <a:t>‹#›</a:t>
            </a:fld>
            <a:endParaRPr lang="de-CH"/>
          </a:p>
        </p:txBody>
      </p:sp>
    </p:spTree>
    <p:extLst>
      <p:ext uri="{BB962C8B-B14F-4D97-AF65-F5344CB8AC3E}">
        <p14:creationId xmlns:p14="http://schemas.microsoft.com/office/powerpoint/2010/main" val="1304636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Date Placeholder 3"/>
          <p:cNvSpPr>
            <a:spLocks noGrp="1"/>
          </p:cNvSpPr>
          <p:nvPr>
            <p:ph type="dt" sz="half" idx="10"/>
          </p:nvPr>
        </p:nvSpPr>
        <p:spPr/>
        <p:txBody>
          <a:bodyPr/>
          <a:lstStyle/>
          <a:p>
            <a:fld id="{070FC4D2-D8D4-4C68-9741-1070C0682346}" type="datetime1">
              <a:rPr lang="de-CH" smtClean="0"/>
              <a:t>24.10.2022</a:t>
            </a:fld>
            <a:endParaRPr lang="de-CH"/>
          </a:p>
        </p:txBody>
      </p:sp>
      <p:sp>
        <p:nvSpPr>
          <p:cNvPr id="5" name="Footer Placeholder 4"/>
          <p:cNvSpPr>
            <a:spLocks noGrp="1"/>
          </p:cNvSpPr>
          <p:nvPr>
            <p:ph type="ftr" sz="quarter" idx="11"/>
          </p:nvPr>
        </p:nvSpPr>
        <p:spPr/>
        <p:txBody>
          <a:bodyPr/>
          <a:lstStyle/>
          <a:p>
            <a:r>
              <a:rPr lang="pt-BR" smtClean="0"/>
              <a:t>G.L. Orlandi, SEM 24 Oct 2022</a:t>
            </a:r>
            <a:endParaRPr lang="de-CH"/>
          </a:p>
        </p:txBody>
      </p:sp>
      <p:sp>
        <p:nvSpPr>
          <p:cNvPr id="6" name="Slide Number Placeholder 5"/>
          <p:cNvSpPr>
            <a:spLocks noGrp="1"/>
          </p:cNvSpPr>
          <p:nvPr>
            <p:ph type="sldNum" sz="quarter" idx="12"/>
          </p:nvPr>
        </p:nvSpPr>
        <p:spPr/>
        <p:txBody>
          <a:bodyPr/>
          <a:lstStyle/>
          <a:p>
            <a:fld id="{AEC88968-669C-4FCC-8A44-43E998F73FC1}" type="slidenum">
              <a:rPr lang="de-CH" smtClean="0"/>
              <a:t>‹#›</a:t>
            </a:fld>
            <a:endParaRPr lang="de-CH"/>
          </a:p>
        </p:txBody>
      </p:sp>
    </p:spTree>
    <p:extLst>
      <p:ext uri="{BB962C8B-B14F-4D97-AF65-F5344CB8AC3E}">
        <p14:creationId xmlns:p14="http://schemas.microsoft.com/office/powerpoint/2010/main" val="1716475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de-C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Date Placeholder 3"/>
          <p:cNvSpPr>
            <a:spLocks noGrp="1"/>
          </p:cNvSpPr>
          <p:nvPr>
            <p:ph type="dt" sz="half" idx="10"/>
          </p:nvPr>
        </p:nvSpPr>
        <p:spPr/>
        <p:txBody>
          <a:bodyPr/>
          <a:lstStyle/>
          <a:p>
            <a:fld id="{FF30B2E6-802F-4117-A2E0-79B5D69533A2}" type="datetime1">
              <a:rPr lang="de-CH" smtClean="0"/>
              <a:t>24.10.2022</a:t>
            </a:fld>
            <a:endParaRPr lang="de-CH"/>
          </a:p>
        </p:txBody>
      </p:sp>
      <p:sp>
        <p:nvSpPr>
          <p:cNvPr id="5" name="Footer Placeholder 4"/>
          <p:cNvSpPr>
            <a:spLocks noGrp="1"/>
          </p:cNvSpPr>
          <p:nvPr>
            <p:ph type="ftr" sz="quarter" idx="11"/>
          </p:nvPr>
        </p:nvSpPr>
        <p:spPr/>
        <p:txBody>
          <a:bodyPr/>
          <a:lstStyle/>
          <a:p>
            <a:r>
              <a:rPr lang="pt-BR" smtClean="0"/>
              <a:t>G.L. Orlandi, SEM 24 Oct 2022</a:t>
            </a:r>
            <a:endParaRPr lang="de-CH"/>
          </a:p>
        </p:txBody>
      </p:sp>
      <p:sp>
        <p:nvSpPr>
          <p:cNvPr id="6" name="Slide Number Placeholder 5"/>
          <p:cNvSpPr>
            <a:spLocks noGrp="1"/>
          </p:cNvSpPr>
          <p:nvPr>
            <p:ph type="sldNum" sz="quarter" idx="12"/>
          </p:nvPr>
        </p:nvSpPr>
        <p:spPr/>
        <p:txBody>
          <a:bodyPr/>
          <a:lstStyle/>
          <a:p>
            <a:fld id="{AEC88968-669C-4FCC-8A44-43E998F73FC1}" type="slidenum">
              <a:rPr lang="de-CH" smtClean="0"/>
              <a:t>‹#›</a:t>
            </a:fld>
            <a:endParaRPr lang="de-CH"/>
          </a:p>
        </p:txBody>
      </p:sp>
    </p:spTree>
    <p:extLst>
      <p:ext uri="{BB962C8B-B14F-4D97-AF65-F5344CB8AC3E}">
        <p14:creationId xmlns:p14="http://schemas.microsoft.com/office/powerpoint/2010/main" val="851961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Date Placeholder 3"/>
          <p:cNvSpPr>
            <a:spLocks noGrp="1"/>
          </p:cNvSpPr>
          <p:nvPr>
            <p:ph type="dt" sz="half" idx="10"/>
          </p:nvPr>
        </p:nvSpPr>
        <p:spPr/>
        <p:txBody>
          <a:bodyPr/>
          <a:lstStyle/>
          <a:p>
            <a:fld id="{DBA63AD0-A07A-495D-845F-E03FB2FF1150}" type="datetime1">
              <a:rPr lang="de-CH" smtClean="0"/>
              <a:t>24.10.2022</a:t>
            </a:fld>
            <a:endParaRPr lang="de-CH"/>
          </a:p>
        </p:txBody>
      </p:sp>
      <p:sp>
        <p:nvSpPr>
          <p:cNvPr id="5" name="Footer Placeholder 4"/>
          <p:cNvSpPr>
            <a:spLocks noGrp="1"/>
          </p:cNvSpPr>
          <p:nvPr>
            <p:ph type="ftr" sz="quarter" idx="11"/>
          </p:nvPr>
        </p:nvSpPr>
        <p:spPr/>
        <p:txBody>
          <a:bodyPr/>
          <a:lstStyle/>
          <a:p>
            <a:r>
              <a:rPr lang="pt-BR" smtClean="0"/>
              <a:t>G.L. Orlandi, SEM 24 Oct 2022</a:t>
            </a:r>
            <a:endParaRPr lang="de-CH"/>
          </a:p>
        </p:txBody>
      </p:sp>
      <p:sp>
        <p:nvSpPr>
          <p:cNvPr id="6" name="Slide Number Placeholder 5"/>
          <p:cNvSpPr>
            <a:spLocks noGrp="1"/>
          </p:cNvSpPr>
          <p:nvPr>
            <p:ph type="sldNum" sz="quarter" idx="12"/>
          </p:nvPr>
        </p:nvSpPr>
        <p:spPr/>
        <p:txBody>
          <a:bodyPr/>
          <a:lstStyle/>
          <a:p>
            <a:fld id="{AEC88968-669C-4FCC-8A44-43E998F73FC1}" type="slidenum">
              <a:rPr lang="de-CH" smtClean="0"/>
              <a:t>‹#›</a:t>
            </a:fld>
            <a:endParaRPr lang="de-CH"/>
          </a:p>
        </p:txBody>
      </p:sp>
    </p:spTree>
    <p:extLst>
      <p:ext uri="{BB962C8B-B14F-4D97-AF65-F5344CB8AC3E}">
        <p14:creationId xmlns:p14="http://schemas.microsoft.com/office/powerpoint/2010/main" val="3351349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de-C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733BE1C-1439-41DD-A552-70045BC4F9D3}" type="datetime1">
              <a:rPr lang="de-CH" smtClean="0"/>
              <a:t>24.10.2022</a:t>
            </a:fld>
            <a:endParaRPr lang="de-CH"/>
          </a:p>
        </p:txBody>
      </p:sp>
      <p:sp>
        <p:nvSpPr>
          <p:cNvPr id="5" name="Footer Placeholder 4"/>
          <p:cNvSpPr>
            <a:spLocks noGrp="1"/>
          </p:cNvSpPr>
          <p:nvPr>
            <p:ph type="ftr" sz="quarter" idx="11"/>
          </p:nvPr>
        </p:nvSpPr>
        <p:spPr/>
        <p:txBody>
          <a:bodyPr/>
          <a:lstStyle/>
          <a:p>
            <a:r>
              <a:rPr lang="pt-BR" smtClean="0"/>
              <a:t>G.L. Orlandi, SEM 24 Oct 2022</a:t>
            </a:r>
            <a:endParaRPr lang="de-CH"/>
          </a:p>
        </p:txBody>
      </p:sp>
      <p:sp>
        <p:nvSpPr>
          <p:cNvPr id="6" name="Slide Number Placeholder 5"/>
          <p:cNvSpPr>
            <a:spLocks noGrp="1"/>
          </p:cNvSpPr>
          <p:nvPr>
            <p:ph type="sldNum" sz="quarter" idx="12"/>
          </p:nvPr>
        </p:nvSpPr>
        <p:spPr/>
        <p:txBody>
          <a:bodyPr/>
          <a:lstStyle/>
          <a:p>
            <a:fld id="{AEC88968-669C-4FCC-8A44-43E998F73FC1}" type="slidenum">
              <a:rPr lang="de-CH" smtClean="0"/>
              <a:t>‹#›</a:t>
            </a:fld>
            <a:endParaRPr lang="de-CH"/>
          </a:p>
        </p:txBody>
      </p:sp>
    </p:spTree>
    <p:extLst>
      <p:ext uri="{BB962C8B-B14F-4D97-AF65-F5344CB8AC3E}">
        <p14:creationId xmlns:p14="http://schemas.microsoft.com/office/powerpoint/2010/main" val="3232843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5" name="Date Placeholder 4"/>
          <p:cNvSpPr>
            <a:spLocks noGrp="1"/>
          </p:cNvSpPr>
          <p:nvPr>
            <p:ph type="dt" sz="half" idx="10"/>
          </p:nvPr>
        </p:nvSpPr>
        <p:spPr/>
        <p:txBody>
          <a:bodyPr/>
          <a:lstStyle/>
          <a:p>
            <a:fld id="{97E2F9AA-DDFC-4E12-BFC2-4D1971F57C5E}" type="datetime1">
              <a:rPr lang="de-CH" smtClean="0"/>
              <a:t>24.10.2022</a:t>
            </a:fld>
            <a:endParaRPr lang="de-CH"/>
          </a:p>
        </p:txBody>
      </p:sp>
      <p:sp>
        <p:nvSpPr>
          <p:cNvPr id="6" name="Footer Placeholder 5"/>
          <p:cNvSpPr>
            <a:spLocks noGrp="1"/>
          </p:cNvSpPr>
          <p:nvPr>
            <p:ph type="ftr" sz="quarter" idx="11"/>
          </p:nvPr>
        </p:nvSpPr>
        <p:spPr/>
        <p:txBody>
          <a:bodyPr/>
          <a:lstStyle/>
          <a:p>
            <a:r>
              <a:rPr lang="pt-BR" smtClean="0"/>
              <a:t>G.L. Orlandi, SEM 24 Oct 2022</a:t>
            </a:r>
            <a:endParaRPr lang="de-CH"/>
          </a:p>
        </p:txBody>
      </p:sp>
      <p:sp>
        <p:nvSpPr>
          <p:cNvPr id="7" name="Slide Number Placeholder 6"/>
          <p:cNvSpPr>
            <a:spLocks noGrp="1"/>
          </p:cNvSpPr>
          <p:nvPr>
            <p:ph type="sldNum" sz="quarter" idx="12"/>
          </p:nvPr>
        </p:nvSpPr>
        <p:spPr/>
        <p:txBody>
          <a:bodyPr/>
          <a:lstStyle/>
          <a:p>
            <a:fld id="{AEC88968-669C-4FCC-8A44-43E998F73FC1}" type="slidenum">
              <a:rPr lang="de-CH" smtClean="0"/>
              <a:t>‹#›</a:t>
            </a:fld>
            <a:endParaRPr lang="de-CH"/>
          </a:p>
        </p:txBody>
      </p:sp>
    </p:spTree>
    <p:extLst>
      <p:ext uri="{BB962C8B-B14F-4D97-AF65-F5344CB8AC3E}">
        <p14:creationId xmlns:p14="http://schemas.microsoft.com/office/powerpoint/2010/main" val="318329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de-C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7" name="Date Placeholder 6"/>
          <p:cNvSpPr>
            <a:spLocks noGrp="1"/>
          </p:cNvSpPr>
          <p:nvPr>
            <p:ph type="dt" sz="half" idx="10"/>
          </p:nvPr>
        </p:nvSpPr>
        <p:spPr/>
        <p:txBody>
          <a:bodyPr/>
          <a:lstStyle/>
          <a:p>
            <a:fld id="{60666F83-C8A8-423E-AC33-6FBC4BAEF59F}" type="datetime1">
              <a:rPr lang="de-CH" smtClean="0"/>
              <a:t>24.10.2022</a:t>
            </a:fld>
            <a:endParaRPr lang="de-CH"/>
          </a:p>
        </p:txBody>
      </p:sp>
      <p:sp>
        <p:nvSpPr>
          <p:cNvPr id="8" name="Footer Placeholder 7"/>
          <p:cNvSpPr>
            <a:spLocks noGrp="1"/>
          </p:cNvSpPr>
          <p:nvPr>
            <p:ph type="ftr" sz="quarter" idx="11"/>
          </p:nvPr>
        </p:nvSpPr>
        <p:spPr/>
        <p:txBody>
          <a:bodyPr/>
          <a:lstStyle/>
          <a:p>
            <a:r>
              <a:rPr lang="pt-BR" smtClean="0"/>
              <a:t>G.L. Orlandi, SEM 24 Oct 2022</a:t>
            </a:r>
            <a:endParaRPr lang="de-CH"/>
          </a:p>
        </p:txBody>
      </p:sp>
      <p:sp>
        <p:nvSpPr>
          <p:cNvPr id="9" name="Slide Number Placeholder 8"/>
          <p:cNvSpPr>
            <a:spLocks noGrp="1"/>
          </p:cNvSpPr>
          <p:nvPr>
            <p:ph type="sldNum" sz="quarter" idx="12"/>
          </p:nvPr>
        </p:nvSpPr>
        <p:spPr/>
        <p:txBody>
          <a:bodyPr/>
          <a:lstStyle/>
          <a:p>
            <a:fld id="{AEC88968-669C-4FCC-8A44-43E998F73FC1}" type="slidenum">
              <a:rPr lang="de-CH" smtClean="0"/>
              <a:t>‹#›</a:t>
            </a:fld>
            <a:endParaRPr lang="de-CH"/>
          </a:p>
        </p:txBody>
      </p:sp>
    </p:spTree>
    <p:extLst>
      <p:ext uri="{BB962C8B-B14F-4D97-AF65-F5344CB8AC3E}">
        <p14:creationId xmlns:p14="http://schemas.microsoft.com/office/powerpoint/2010/main" val="33451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Date Placeholder 2"/>
          <p:cNvSpPr>
            <a:spLocks noGrp="1"/>
          </p:cNvSpPr>
          <p:nvPr>
            <p:ph type="dt" sz="half" idx="10"/>
          </p:nvPr>
        </p:nvSpPr>
        <p:spPr/>
        <p:txBody>
          <a:bodyPr/>
          <a:lstStyle/>
          <a:p>
            <a:fld id="{6D0A6D27-4316-4FF7-A112-66211819CD30}" type="datetime1">
              <a:rPr lang="de-CH" smtClean="0"/>
              <a:t>24.10.2022</a:t>
            </a:fld>
            <a:endParaRPr lang="de-CH"/>
          </a:p>
        </p:txBody>
      </p:sp>
      <p:sp>
        <p:nvSpPr>
          <p:cNvPr id="4" name="Footer Placeholder 3"/>
          <p:cNvSpPr>
            <a:spLocks noGrp="1"/>
          </p:cNvSpPr>
          <p:nvPr>
            <p:ph type="ftr" sz="quarter" idx="11"/>
          </p:nvPr>
        </p:nvSpPr>
        <p:spPr/>
        <p:txBody>
          <a:bodyPr/>
          <a:lstStyle/>
          <a:p>
            <a:r>
              <a:rPr lang="pt-BR" smtClean="0"/>
              <a:t>G.L. Orlandi, SEM 24 Oct 2022</a:t>
            </a:r>
            <a:endParaRPr lang="de-CH"/>
          </a:p>
        </p:txBody>
      </p:sp>
      <p:sp>
        <p:nvSpPr>
          <p:cNvPr id="5" name="Slide Number Placeholder 4"/>
          <p:cNvSpPr>
            <a:spLocks noGrp="1"/>
          </p:cNvSpPr>
          <p:nvPr>
            <p:ph type="sldNum" sz="quarter" idx="12"/>
          </p:nvPr>
        </p:nvSpPr>
        <p:spPr/>
        <p:txBody>
          <a:bodyPr/>
          <a:lstStyle/>
          <a:p>
            <a:fld id="{AEC88968-669C-4FCC-8A44-43E998F73FC1}" type="slidenum">
              <a:rPr lang="de-CH" smtClean="0"/>
              <a:t>‹#›</a:t>
            </a:fld>
            <a:endParaRPr lang="de-CH"/>
          </a:p>
        </p:txBody>
      </p:sp>
    </p:spTree>
    <p:extLst>
      <p:ext uri="{BB962C8B-B14F-4D97-AF65-F5344CB8AC3E}">
        <p14:creationId xmlns:p14="http://schemas.microsoft.com/office/powerpoint/2010/main" val="1941438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D4A789-DD4B-4384-BDE2-34BDE18EE14D}" type="datetime1">
              <a:rPr lang="de-CH" smtClean="0"/>
              <a:t>24.10.2022</a:t>
            </a:fld>
            <a:endParaRPr lang="de-CH"/>
          </a:p>
        </p:txBody>
      </p:sp>
      <p:sp>
        <p:nvSpPr>
          <p:cNvPr id="3" name="Footer Placeholder 2"/>
          <p:cNvSpPr>
            <a:spLocks noGrp="1"/>
          </p:cNvSpPr>
          <p:nvPr>
            <p:ph type="ftr" sz="quarter" idx="11"/>
          </p:nvPr>
        </p:nvSpPr>
        <p:spPr/>
        <p:txBody>
          <a:bodyPr/>
          <a:lstStyle/>
          <a:p>
            <a:r>
              <a:rPr lang="pt-BR" smtClean="0"/>
              <a:t>G.L. Orlandi, SEM 24 Oct 2022</a:t>
            </a:r>
            <a:endParaRPr lang="de-CH"/>
          </a:p>
        </p:txBody>
      </p:sp>
      <p:sp>
        <p:nvSpPr>
          <p:cNvPr id="4" name="Slide Number Placeholder 3"/>
          <p:cNvSpPr>
            <a:spLocks noGrp="1"/>
          </p:cNvSpPr>
          <p:nvPr>
            <p:ph type="sldNum" sz="quarter" idx="12"/>
          </p:nvPr>
        </p:nvSpPr>
        <p:spPr/>
        <p:txBody>
          <a:bodyPr/>
          <a:lstStyle/>
          <a:p>
            <a:fld id="{AEC88968-669C-4FCC-8A44-43E998F73FC1}" type="slidenum">
              <a:rPr lang="de-CH" smtClean="0"/>
              <a:t>‹#›</a:t>
            </a:fld>
            <a:endParaRPr lang="de-CH"/>
          </a:p>
        </p:txBody>
      </p:sp>
    </p:spTree>
    <p:extLst>
      <p:ext uri="{BB962C8B-B14F-4D97-AF65-F5344CB8AC3E}">
        <p14:creationId xmlns:p14="http://schemas.microsoft.com/office/powerpoint/2010/main" val="2736469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de-C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C6B5BAD-93AE-49D5-9719-AF00CC747B79}" type="datetime1">
              <a:rPr lang="de-CH" smtClean="0"/>
              <a:t>24.10.2022</a:t>
            </a:fld>
            <a:endParaRPr lang="de-CH"/>
          </a:p>
        </p:txBody>
      </p:sp>
      <p:sp>
        <p:nvSpPr>
          <p:cNvPr id="6" name="Footer Placeholder 5"/>
          <p:cNvSpPr>
            <a:spLocks noGrp="1"/>
          </p:cNvSpPr>
          <p:nvPr>
            <p:ph type="ftr" sz="quarter" idx="11"/>
          </p:nvPr>
        </p:nvSpPr>
        <p:spPr/>
        <p:txBody>
          <a:bodyPr/>
          <a:lstStyle/>
          <a:p>
            <a:r>
              <a:rPr lang="pt-BR" smtClean="0"/>
              <a:t>G.L. Orlandi, SEM 24 Oct 2022</a:t>
            </a:r>
            <a:endParaRPr lang="de-CH"/>
          </a:p>
        </p:txBody>
      </p:sp>
      <p:sp>
        <p:nvSpPr>
          <p:cNvPr id="7" name="Slide Number Placeholder 6"/>
          <p:cNvSpPr>
            <a:spLocks noGrp="1"/>
          </p:cNvSpPr>
          <p:nvPr>
            <p:ph type="sldNum" sz="quarter" idx="12"/>
          </p:nvPr>
        </p:nvSpPr>
        <p:spPr/>
        <p:txBody>
          <a:bodyPr/>
          <a:lstStyle/>
          <a:p>
            <a:fld id="{AEC88968-669C-4FCC-8A44-43E998F73FC1}" type="slidenum">
              <a:rPr lang="de-CH" smtClean="0"/>
              <a:t>‹#›</a:t>
            </a:fld>
            <a:endParaRPr lang="de-CH"/>
          </a:p>
        </p:txBody>
      </p:sp>
    </p:spTree>
    <p:extLst>
      <p:ext uri="{BB962C8B-B14F-4D97-AF65-F5344CB8AC3E}">
        <p14:creationId xmlns:p14="http://schemas.microsoft.com/office/powerpoint/2010/main" val="2787411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de-C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6B720C5-9A43-4444-9F32-6578CFCBD6E2}" type="datetime1">
              <a:rPr lang="de-CH" smtClean="0"/>
              <a:t>24.10.2022</a:t>
            </a:fld>
            <a:endParaRPr lang="de-CH"/>
          </a:p>
        </p:txBody>
      </p:sp>
      <p:sp>
        <p:nvSpPr>
          <p:cNvPr id="6" name="Footer Placeholder 5"/>
          <p:cNvSpPr>
            <a:spLocks noGrp="1"/>
          </p:cNvSpPr>
          <p:nvPr>
            <p:ph type="ftr" sz="quarter" idx="11"/>
          </p:nvPr>
        </p:nvSpPr>
        <p:spPr/>
        <p:txBody>
          <a:bodyPr/>
          <a:lstStyle/>
          <a:p>
            <a:r>
              <a:rPr lang="pt-BR" smtClean="0"/>
              <a:t>G.L. Orlandi, SEM 24 Oct 2022</a:t>
            </a:r>
            <a:endParaRPr lang="de-CH"/>
          </a:p>
        </p:txBody>
      </p:sp>
      <p:sp>
        <p:nvSpPr>
          <p:cNvPr id="7" name="Slide Number Placeholder 6"/>
          <p:cNvSpPr>
            <a:spLocks noGrp="1"/>
          </p:cNvSpPr>
          <p:nvPr>
            <p:ph type="sldNum" sz="quarter" idx="12"/>
          </p:nvPr>
        </p:nvSpPr>
        <p:spPr/>
        <p:txBody>
          <a:bodyPr/>
          <a:lstStyle/>
          <a:p>
            <a:fld id="{AEC88968-669C-4FCC-8A44-43E998F73FC1}" type="slidenum">
              <a:rPr lang="de-CH" smtClean="0"/>
              <a:t>‹#›</a:t>
            </a:fld>
            <a:endParaRPr lang="de-CH"/>
          </a:p>
        </p:txBody>
      </p:sp>
    </p:spTree>
    <p:extLst>
      <p:ext uri="{BB962C8B-B14F-4D97-AF65-F5344CB8AC3E}">
        <p14:creationId xmlns:p14="http://schemas.microsoft.com/office/powerpoint/2010/main" val="15031831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de-C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7A2CC8-5EFB-4EF6-8540-24BDAA6B81D9}" type="datetime1">
              <a:rPr lang="de-CH" smtClean="0"/>
              <a:t>24.10.2022</a:t>
            </a:fld>
            <a:endParaRPr lang="de-C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smtClean="0"/>
              <a:t>G.L. Orlandi, SEM 24 Oct 2022</a:t>
            </a:r>
            <a:endParaRPr lang="de-C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C88968-669C-4FCC-8A44-43E998F73FC1}" type="slidenum">
              <a:rPr lang="de-CH" smtClean="0"/>
              <a:t>‹#›</a:t>
            </a:fld>
            <a:endParaRPr lang="de-CH"/>
          </a:p>
        </p:txBody>
      </p:sp>
    </p:spTree>
    <p:extLst>
      <p:ext uri="{BB962C8B-B14F-4D97-AF65-F5344CB8AC3E}">
        <p14:creationId xmlns:p14="http://schemas.microsoft.com/office/powerpoint/2010/main" val="18490713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62925" y="1901504"/>
            <a:ext cx="7425494" cy="1938992"/>
          </a:xfrm>
          <a:prstGeom prst="rect">
            <a:avLst/>
          </a:prstGeom>
          <a:noFill/>
        </p:spPr>
        <p:txBody>
          <a:bodyPr wrap="none" rtlCol="0">
            <a:spAutoFit/>
          </a:bodyPr>
          <a:lstStyle/>
          <a:p>
            <a:r>
              <a:rPr lang="en-US" sz="4000" b="1" dirty="0" err="1" smtClean="0">
                <a:solidFill>
                  <a:srgbClr val="0070C0"/>
                </a:solidFill>
              </a:rPr>
              <a:t>SwissFEL</a:t>
            </a:r>
            <a:r>
              <a:rPr lang="en-US" sz="4000" b="1" dirty="0" smtClean="0">
                <a:solidFill>
                  <a:srgbClr val="0070C0"/>
                </a:solidFill>
              </a:rPr>
              <a:t> Exchange Meeting (SEM)</a:t>
            </a:r>
          </a:p>
          <a:p>
            <a:r>
              <a:rPr lang="en-US" sz="4000" b="1" dirty="0" smtClean="0">
                <a:solidFill>
                  <a:srgbClr val="0070C0"/>
                </a:solidFill>
              </a:rPr>
              <a:t>Machine Report</a:t>
            </a:r>
          </a:p>
          <a:p>
            <a:r>
              <a:rPr lang="en-US" sz="4000" b="1" dirty="0" smtClean="0">
                <a:solidFill>
                  <a:srgbClr val="0070C0"/>
                </a:solidFill>
              </a:rPr>
              <a:t>Week 42/2022</a:t>
            </a:r>
            <a:endParaRPr lang="de-CH" sz="4000" b="1" dirty="0">
              <a:solidFill>
                <a:srgbClr val="0070C0"/>
              </a:solidFill>
            </a:endParaRPr>
          </a:p>
        </p:txBody>
      </p:sp>
      <p:sp>
        <p:nvSpPr>
          <p:cNvPr id="5" name="Footer Placeholder 4"/>
          <p:cNvSpPr>
            <a:spLocks noGrp="1"/>
          </p:cNvSpPr>
          <p:nvPr>
            <p:ph type="ftr" sz="quarter" idx="11"/>
          </p:nvPr>
        </p:nvSpPr>
        <p:spPr/>
        <p:txBody>
          <a:bodyPr/>
          <a:lstStyle/>
          <a:p>
            <a:r>
              <a:rPr lang="pt-BR" smtClean="0"/>
              <a:t>G.L. Orlandi, SEM 24 Oct 2022</a:t>
            </a:r>
            <a:endParaRPr lang="de-CH"/>
          </a:p>
        </p:txBody>
      </p:sp>
    </p:spTree>
    <p:extLst>
      <p:ext uri="{BB962C8B-B14F-4D97-AF65-F5344CB8AC3E}">
        <p14:creationId xmlns:p14="http://schemas.microsoft.com/office/powerpoint/2010/main" val="31043229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t-BR" smtClean="0"/>
              <a:t>G.L. Orlandi, SEM 24 Oct 2022</a:t>
            </a:r>
            <a:endParaRPr lang="de-CH"/>
          </a:p>
        </p:txBody>
      </p:sp>
      <p:pic>
        <p:nvPicPr>
          <p:cNvPr id="5" name="Picture 4"/>
          <p:cNvPicPr>
            <a:picLocks noChangeAspect="1"/>
          </p:cNvPicPr>
          <p:nvPr/>
        </p:nvPicPr>
        <p:blipFill>
          <a:blip r:embed="rId2"/>
          <a:stretch>
            <a:fillRect/>
          </a:stretch>
        </p:blipFill>
        <p:spPr>
          <a:xfrm>
            <a:off x="2088777" y="327542"/>
            <a:ext cx="7539318" cy="6211370"/>
          </a:xfrm>
          <a:prstGeom prst="rect">
            <a:avLst/>
          </a:prstGeom>
        </p:spPr>
      </p:pic>
    </p:spTree>
    <p:extLst>
      <p:ext uri="{BB962C8B-B14F-4D97-AF65-F5344CB8AC3E}">
        <p14:creationId xmlns:p14="http://schemas.microsoft.com/office/powerpoint/2010/main" val="29115630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t-BR" smtClean="0"/>
              <a:t>G.L. Orlandi, SEM 24 Oct 2022</a:t>
            </a:r>
            <a:endParaRPr lang="de-CH"/>
          </a:p>
        </p:txBody>
      </p:sp>
      <p:sp>
        <p:nvSpPr>
          <p:cNvPr id="5" name="TextBox 4"/>
          <p:cNvSpPr txBox="1"/>
          <p:nvPr/>
        </p:nvSpPr>
        <p:spPr>
          <a:xfrm>
            <a:off x="339695" y="150034"/>
            <a:ext cx="11681012" cy="6124754"/>
          </a:xfrm>
          <a:prstGeom prst="rect">
            <a:avLst/>
          </a:prstGeom>
          <a:noFill/>
        </p:spPr>
        <p:txBody>
          <a:bodyPr wrap="square" rtlCol="0">
            <a:spAutoFit/>
          </a:bodyPr>
          <a:lstStyle/>
          <a:p>
            <a:r>
              <a:rPr lang="en-US" b="1" dirty="0" smtClean="0">
                <a:solidFill>
                  <a:srgbClr val="C00000"/>
                </a:solidFill>
              </a:rPr>
              <a:t>User </a:t>
            </a:r>
            <a:r>
              <a:rPr lang="en-US" b="1" dirty="0" smtClean="0">
                <a:solidFill>
                  <a:srgbClr val="C00000"/>
                </a:solidFill>
              </a:rPr>
              <a:t>requests</a:t>
            </a:r>
            <a:endParaRPr lang="en-US" b="1" dirty="0" smtClean="0">
              <a:solidFill>
                <a:srgbClr val="C00000"/>
              </a:solidFill>
            </a:endParaRPr>
          </a:p>
          <a:p>
            <a:endParaRPr lang="en-US" sz="1600" dirty="0" smtClean="0"/>
          </a:p>
          <a:p>
            <a:pPr marL="285750" indent="-285750">
              <a:buFont typeface="Wingdings" panose="05000000000000000000" pitchFamily="2" charset="2"/>
              <a:buChar char="Ø"/>
            </a:pPr>
            <a:r>
              <a:rPr lang="en-US" sz="1600" dirty="0" err="1" smtClean="0"/>
              <a:t>Cristallina</a:t>
            </a:r>
            <a:r>
              <a:rPr lang="en-US" sz="1600" dirty="0" smtClean="0"/>
              <a:t>: 11.34keV; Long pulses (20 fs </a:t>
            </a:r>
            <a:r>
              <a:rPr lang="en-US" sz="1600" dirty="0" err="1" smtClean="0"/>
              <a:t>rms</a:t>
            </a:r>
            <a:r>
              <a:rPr lang="en-US" sz="1600" dirty="0" smtClean="0"/>
              <a:t> = 50 fs FWHM); Pulse energy the &gt;/=700 </a:t>
            </a:r>
            <a:r>
              <a:rPr lang="en-US" sz="1600" dirty="0" err="1" smtClean="0"/>
              <a:t>uJ</a:t>
            </a:r>
            <a:r>
              <a:rPr lang="en-US" sz="1600" dirty="0" smtClean="0"/>
              <a:t>; pointing stability required (minimize the 50Hz jitter) </a:t>
            </a:r>
          </a:p>
          <a:p>
            <a:pPr marL="285750" indent="-285750">
              <a:buFont typeface="Wingdings" panose="05000000000000000000" pitchFamily="2" charset="2"/>
              <a:buChar char="Ø"/>
            </a:pPr>
            <a:r>
              <a:rPr lang="en-US" sz="1600" dirty="0" err="1" smtClean="0"/>
              <a:t>Cristallina</a:t>
            </a:r>
            <a:r>
              <a:rPr lang="en-US" sz="1600" dirty="0"/>
              <a:t>: </a:t>
            </a:r>
            <a:r>
              <a:rPr lang="en-US" sz="1600" dirty="0" smtClean="0"/>
              <a:t>switch from </a:t>
            </a:r>
            <a:r>
              <a:rPr lang="en-US" sz="1600" dirty="0"/>
              <a:t>11.34keV to 9.3keV  </a:t>
            </a:r>
            <a:endParaRPr lang="en-US" sz="1600" dirty="0" smtClean="0"/>
          </a:p>
          <a:p>
            <a:pPr marL="285750" indent="-285750">
              <a:buFont typeface="Wingdings" panose="05000000000000000000" pitchFamily="2" charset="2"/>
              <a:buChar char="Ø"/>
            </a:pPr>
            <a:r>
              <a:rPr lang="en-US" sz="1600" dirty="0" err="1" smtClean="0"/>
              <a:t>Maloja</a:t>
            </a:r>
            <a:r>
              <a:rPr lang="en-US" sz="1600" dirty="0" smtClean="0"/>
              <a:t>: central energy 870 eV and scan +/-10eV with </a:t>
            </a:r>
            <a:r>
              <a:rPr lang="en-US" sz="1600" dirty="0" err="1" smtClean="0"/>
              <a:t>undulator</a:t>
            </a:r>
            <a:r>
              <a:rPr lang="en-US" sz="1600" dirty="0" smtClean="0"/>
              <a:t> K (max 970eV) ; linear polarization; pulse energy &gt;1 </a:t>
            </a:r>
            <a:r>
              <a:rPr lang="en-US" sz="1600" dirty="0" err="1" smtClean="0"/>
              <a:t>mJ</a:t>
            </a:r>
            <a:r>
              <a:rPr lang="en-US" sz="1600" dirty="0" smtClean="0"/>
              <a:t>; pulse duration adjustable </a:t>
            </a:r>
          </a:p>
          <a:p>
            <a:endParaRPr lang="en-US" sz="1600" dirty="0"/>
          </a:p>
          <a:p>
            <a:r>
              <a:rPr lang="en-US" b="1" dirty="0">
                <a:solidFill>
                  <a:srgbClr val="C00000"/>
                </a:solidFill>
              </a:rPr>
              <a:t>Machine </a:t>
            </a:r>
            <a:r>
              <a:rPr lang="en-US" b="1" dirty="0" smtClean="0">
                <a:solidFill>
                  <a:srgbClr val="C00000"/>
                </a:solidFill>
              </a:rPr>
              <a:t>set-up</a:t>
            </a:r>
            <a:endParaRPr lang="en-US" b="1" dirty="0">
              <a:solidFill>
                <a:srgbClr val="C00000"/>
              </a:solidFill>
            </a:endParaRPr>
          </a:p>
          <a:p>
            <a:endParaRPr lang="en-US" sz="1600" dirty="0" smtClean="0"/>
          </a:p>
          <a:p>
            <a:r>
              <a:rPr lang="en-US" sz="1600" b="1" dirty="0" smtClean="0"/>
              <a:t>Monday 17 Oct</a:t>
            </a:r>
          </a:p>
          <a:p>
            <a:pPr marL="285750" indent="-285750">
              <a:buFont typeface="Wingdings" panose="05000000000000000000" pitchFamily="2" charset="2"/>
              <a:buChar char="Ø"/>
            </a:pPr>
            <a:r>
              <a:rPr lang="en-US" sz="1600" dirty="0" smtClean="0"/>
              <a:t>Restore full power operation of 11 over 13 linac3 RF station (power saving plan): issues encountered in switching on the station (oil leak and switching unit broken) not related with the RF lethargy state of the previous week</a:t>
            </a:r>
          </a:p>
          <a:p>
            <a:pPr marL="285750" indent="-285750">
              <a:buFont typeface="Wingdings" panose="05000000000000000000" pitchFamily="2" charset="2"/>
              <a:buChar char="Ø"/>
            </a:pPr>
            <a:r>
              <a:rPr lang="en-US" sz="1600" dirty="0" smtClean="0"/>
              <a:t>ARAMIS set up according to requested specifications; 50Hz jitter in pointing not urgent issue according to </a:t>
            </a:r>
            <a:r>
              <a:rPr lang="en-US" sz="1600" dirty="0" err="1" smtClean="0"/>
              <a:t>Cristallina</a:t>
            </a:r>
            <a:r>
              <a:rPr lang="en-US" sz="1600" dirty="0" smtClean="0"/>
              <a:t> crew </a:t>
            </a:r>
          </a:p>
          <a:p>
            <a:pPr marL="285750" indent="-285750">
              <a:buFont typeface="Wingdings" panose="05000000000000000000" pitchFamily="2" charset="2"/>
              <a:buChar char="Ø"/>
            </a:pPr>
            <a:r>
              <a:rPr lang="en-US" sz="1600" dirty="0" smtClean="0"/>
              <a:t>Initial set up of ATHOS with LV polarization and achieved pulse energy 1.6mJ; polarization switched to LH after request of </a:t>
            </a:r>
            <a:r>
              <a:rPr lang="en-US" sz="1600" dirty="0" err="1" smtClean="0"/>
              <a:t>Maloja</a:t>
            </a:r>
            <a:r>
              <a:rPr lang="en-US" sz="1600" dirty="0" smtClean="0"/>
              <a:t> crew with pulse energy of 1.4 </a:t>
            </a:r>
            <a:r>
              <a:rPr lang="en-US" sz="1600" dirty="0" err="1" smtClean="0"/>
              <a:t>mJ</a:t>
            </a:r>
            <a:r>
              <a:rPr lang="en-US" sz="1600" dirty="0"/>
              <a:t>.</a:t>
            </a:r>
            <a:r>
              <a:rPr lang="en-US" sz="1600" dirty="0" smtClean="0"/>
              <a:t> </a:t>
            </a:r>
          </a:p>
          <a:p>
            <a:endParaRPr lang="en-US" sz="1600" dirty="0"/>
          </a:p>
          <a:p>
            <a:r>
              <a:rPr lang="en-US" sz="1600" b="1" dirty="0" smtClean="0"/>
              <a:t>Thursday 20 Oct</a:t>
            </a:r>
          </a:p>
          <a:p>
            <a:pPr marL="285750" indent="-285750">
              <a:buFont typeface="Wingdings" panose="05000000000000000000" pitchFamily="2" charset="2"/>
              <a:buChar char="Ø"/>
            </a:pPr>
            <a:r>
              <a:rPr lang="en-US" sz="1600" dirty="0" smtClean="0"/>
              <a:t>Restored normal machine operations after replacement of SINSB04 Klystron</a:t>
            </a:r>
            <a:endParaRPr lang="en-US" sz="1600" dirty="0"/>
          </a:p>
          <a:p>
            <a:pPr marL="285750" indent="-285750">
              <a:buFont typeface="Wingdings" panose="05000000000000000000" pitchFamily="2" charset="2"/>
              <a:buChar char="Ø"/>
            </a:pPr>
            <a:r>
              <a:rPr lang="en-US" sz="1600" dirty="0" smtClean="0"/>
              <a:t>Aramis: switch from </a:t>
            </a:r>
            <a:r>
              <a:rPr lang="en-US" sz="1600" dirty="0"/>
              <a:t>11.34keV </a:t>
            </a:r>
            <a:r>
              <a:rPr lang="en-US" sz="1600" dirty="0" smtClean="0"/>
              <a:t>to 9.3keV</a:t>
            </a:r>
          </a:p>
          <a:p>
            <a:endParaRPr lang="en-US" sz="1600" dirty="0"/>
          </a:p>
          <a:p>
            <a:r>
              <a:rPr lang="en-US" sz="1600" b="1" dirty="0" smtClean="0"/>
              <a:t>Friday 21 Oct (7:00am) </a:t>
            </a:r>
            <a:r>
              <a:rPr lang="en-US" sz="1600" b="1" dirty="0" smtClean="0">
                <a:sym typeface="Wingdings" panose="05000000000000000000" pitchFamily="2" charset="2"/>
              </a:rPr>
              <a:t></a:t>
            </a:r>
            <a:r>
              <a:rPr lang="en-US" sz="1600" b="1" dirty="0">
                <a:sym typeface="Wingdings" panose="05000000000000000000" pitchFamily="2" charset="2"/>
              </a:rPr>
              <a:t> </a:t>
            </a:r>
            <a:r>
              <a:rPr lang="en-US" sz="1600" b="1" dirty="0" smtClean="0">
                <a:sym typeface="Wingdings" panose="05000000000000000000" pitchFamily="2" charset="2"/>
              </a:rPr>
              <a:t>Sunday 23 Oct (19:00) </a:t>
            </a:r>
            <a:r>
              <a:rPr lang="en-US" sz="1600" dirty="0" smtClean="0">
                <a:sym typeface="Wingdings" panose="05000000000000000000" pitchFamily="2" charset="2"/>
              </a:rPr>
              <a:t>PSI OPEN DAY shut-down </a:t>
            </a:r>
            <a:endParaRPr lang="en-US" sz="1600" dirty="0" smtClean="0"/>
          </a:p>
          <a:p>
            <a:endParaRPr lang="en-US" dirty="0" smtClean="0"/>
          </a:p>
          <a:p>
            <a:endParaRPr lang="de-CH" dirty="0"/>
          </a:p>
        </p:txBody>
      </p:sp>
      <p:pic>
        <p:nvPicPr>
          <p:cNvPr id="6" name="Picture 5"/>
          <p:cNvPicPr>
            <a:picLocks noChangeAspect="1"/>
          </p:cNvPicPr>
          <p:nvPr/>
        </p:nvPicPr>
        <p:blipFill>
          <a:blip r:embed="rId2"/>
          <a:stretch>
            <a:fillRect/>
          </a:stretch>
        </p:blipFill>
        <p:spPr>
          <a:xfrm>
            <a:off x="9695002" y="4138277"/>
            <a:ext cx="2248214" cy="2400635"/>
          </a:xfrm>
          <a:prstGeom prst="rect">
            <a:avLst/>
          </a:prstGeom>
        </p:spPr>
      </p:pic>
    </p:spTree>
    <p:extLst>
      <p:ext uri="{BB962C8B-B14F-4D97-AF65-F5344CB8AC3E}">
        <p14:creationId xmlns:p14="http://schemas.microsoft.com/office/powerpoint/2010/main" val="6017382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t-BR" smtClean="0"/>
              <a:t>G.L. Orlandi, SEM 24 Oct 2022</a:t>
            </a:r>
            <a:endParaRPr lang="de-CH"/>
          </a:p>
        </p:txBody>
      </p:sp>
      <p:pic>
        <p:nvPicPr>
          <p:cNvPr id="2" name="Picture 1"/>
          <p:cNvPicPr>
            <a:picLocks noChangeAspect="1"/>
          </p:cNvPicPr>
          <p:nvPr/>
        </p:nvPicPr>
        <p:blipFill>
          <a:blip r:embed="rId2"/>
          <a:stretch>
            <a:fillRect/>
          </a:stretch>
        </p:blipFill>
        <p:spPr>
          <a:xfrm>
            <a:off x="1179735" y="632874"/>
            <a:ext cx="9832530" cy="5450211"/>
          </a:xfrm>
          <a:prstGeom prst="rect">
            <a:avLst/>
          </a:prstGeom>
        </p:spPr>
      </p:pic>
      <p:sp>
        <p:nvSpPr>
          <p:cNvPr id="3" name="TextBox 2"/>
          <p:cNvSpPr txBox="1"/>
          <p:nvPr/>
        </p:nvSpPr>
        <p:spPr>
          <a:xfrm>
            <a:off x="1179735" y="364210"/>
            <a:ext cx="2130263" cy="369332"/>
          </a:xfrm>
          <a:prstGeom prst="rect">
            <a:avLst/>
          </a:prstGeom>
          <a:noFill/>
        </p:spPr>
        <p:txBody>
          <a:bodyPr wrap="none" rtlCol="0">
            <a:spAutoFit/>
          </a:bodyPr>
          <a:lstStyle/>
          <a:p>
            <a:r>
              <a:rPr lang="en-US" b="1" dirty="0" smtClean="0"/>
              <a:t>ARAMIS lasing week</a:t>
            </a:r>
            <a:endParaRPr lang="de-CH" b="1" dirty="0"/>
          </a:p>
        </p:txBody>
      </p:sp>
      <p:sp>
        <p:nvSpPr>
          <p:cNvPr id="5" name="TextBox 4"/>
          <p:cNvSpPr txBox="1"/>
          <p:nvPr/>
        </p:nvSpPr>
        <p:spPr>
          <a:xfrm>
            <a:off x="2363491" y="2286000"/>
            <a:ext cx="875432" cy="307777"/>
          </a:xfrm>
          <a:prstGeom prst="rect">
            <a:avLst/>
          </a:prstGeom>
          <a:noFill/>
          <a:ln w="22225">
            <a:solidFill>
              <a:srgbClr val="FF0000"/>
            </a:solidFill>
          </a:ln>
        </p:spPr>
        <p:txBody>
          <a:bodyPr wrap="none" rtlCol="0">
            <a:spAutoFit/>
          </a:bodyPr>
          <a:lstStyle/>
          <a:p>
            <a:r>
              <a:rPr lang="en-US" sz="1400" b="1" dirty="0" smtClean="0">
                <a:solidFill>
                  <a:srgbClr val="FF0000"/>
                </a:solidFill>
              </a:rPr>
              <a:t>11.34keV</a:t>
            </a:r>
            <a:endParaRPr lang="de-CH" sz="1400" b="1" dirty="0">
              <a:solidFill>
                <a:srgbClr val="FF0000"/>
              </a:solidFill>
            </a:endParaRPr>
          </a:p>
        </p:txBody>
      </p:sp>
      <p:cxnSp>
        <p:nvCxnSpPr>
          <p:cNvPr id="7" name="Straight Arrow Connector 6"/>
          <p:cNvCxnSpPr/>
          <p:nvPr/>
        </p:nvCxnSpPr>
        <p:spPr>
          <a:xfrm flipH="1">
            <a:off x="8116643" y="2373593"/>
            <a:ext cx="364868" cy="44349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135166" y="2065816"/>
            <a:ext cx="692690" cy="307777"/>
          </a:xfrm>
          <a:prstGeom prst="rect">
            <a:avLst/>
          </a:prstGeom>
          <a:noFill/>
          <a:ln w="22225">
            <a:solidFill>
              <a:srgbClr val="FF0000"/>
            </a:solidFill>
          </a:ln>
        </p:spPr>
        <p:txBody>
          <a:bodyPr wrap="none" rtlCol="0">
            <a:spAutoFit/>
          </a:bodyPr>
          <a:lstStyle/>
          <a:p>
            <a:r>
              <a:rPr lang="en-US" sz="1400" b="1" dirty="0" smtClean="0">
                <a:solidFill>
                  <a:srgbClr val="FF0000"/>
                </a:solidFill>
              </a:rPr>
              <a:t>9.3keV</a:t>
            </a:r>
            <a:endParaRPr lang="de-CH" sz="1400" b="1" dirty="0">
              <a:solidFill>
                <a:srgbClr val="FF0000"/>
              </a:solidFill>
            </a:endParaRPr>
          </a:p>
        </p:txBody>
      </p:sp>
      <p:sp>
        <p:nvSpPr>
          <p:cNvPr id="9" name="TextBox 8"/>
          <p:cNvSpPr txBox="1"/>
          <p:nvPr/>
        </p:nvSpPr>
        <p:spPr>
          <a:xfrm>
            <a:off x="6096000" y="1724223"/>
            <a:ext cx="1289969" cy="307777"/>
          </a:xfrm>
          <a:prstGeom prst="rect">
            <a:avLst/>
          </a:prstGeom>
          <a:noFill/>
          <a:ln w="25400">
            <a:solidFill>
              <a:schemeClr val="tx1"/>
            </a:solidFill>
          </a:ln>
        </p:spPr>
        <p:txBody>
          <a:bodyPr wrap="none" rtlCol="0">
            <a:spAutoFit/>
          </a:bodyPr>
          <a:lstStyle/>
          <a:p>
            <a:r>
              <a:rPr lang="en-US" sz="1400" b="1" dirty="0" smtClean="0"/>
              <a:t>SINSB04 FAULT</a:t>
            </a:r>
            <a:endParaRPr lang="de-CH" sz="1400" b="1" dirty="0"/>
          </a:p>
        </p:txBody>
      </p:sp>
      <p:cxnSp>
        <p:nvCxnSpPr>
          <p:cNvPr id="13" name="Straight Arrow Connector 12"/>
          <p:cNvCxnSpPr/>
          <p:nvPr/>
        </p:nvCxnSpPr>
        <p:spPr>
          <a:xfrm>
            <a:off x="2801207" y="2593777"/>
            <a:ext cx="508791" cy="574296"/>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6807200" y="2032000"/>
            <a:ext cx="0" cy="68349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79788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t-BR" smtClean="0"/>
              <a:t>G.L. Orlandi, SEM 24 Oct 2022</a:t>
            </a:r>
            <a:endParaRPr lang="de-CH"/>
          </a:p>
        </p:txBody>
      </p:sp>
      <p:pic>
        <p:nvPicPr>
          <p:cNvPr id="5" name="Picture 4"/>
          <p:cNvPicPr>
            <a:picLocks noChangeAspect="1"/>
          </p:cNvPicPr>
          <p:nvPr/>
        </p:nvPicPr>
        <p:blipFill>
          <a:blip r:embed="rId2"/>
          <a:stretch>
            <a:fillRect/>
          </a:stretch>
        </p:blipFill>
        <p:spPr>
          <a:xfrm>
            <a:off x="1148058" y="685238"/>
            <a:ext cx="9895884" cy="5500976"/>
          </a:xfrm>
          <a:prstGeom prst="rect">
            <a:avLst/>
          </a:prstGeom>
        </p:spPr>
      </p:pic>
      <p:sp>
        <p:nvSpPr>
          <p:cNvPr id="6" name="TextBox 5"/>
          <p:cNvSpPr txBox="1"/>
          <p:nvPr/>
        </p:nvSpPr>
        <p:spPr>
          <a:xfrm>
            <a:off x="1179735" y="364210"/>
            <a:ext cx="1997085" cy="369332"/>
          </a:xfrm>
          <a:prstGeom prst="rect">
            <a:avLst/>
          </a:prstGeom>
          <a:noFill/>
        </p:spPr>
        <p:txBody>
          <a:bodyPr wrap="none" rtlCol="0">
            <a:spAutoFit/>
          </a:bodyPr>
          <a:lstStyle/>
          <a:p>
            <a:r>
              <a:rPr lang="en-US" b="1" dirty="0" smtClean="0"/>
              <a:t>ATHOS lasing week</a:t>
            </a:r>
            <a:endParaRPr lang="de-CH" b="1" dirty="0"/>
          </a:p>
        </p:txBody>
      </p:sp>
    </p:spTree>
    <p:extLst>
      <p:ext uri="{BB962C8B-B14F-4D97-AF65-F5344CB8AC3E}">
        <p14:creationId xmlns:p14="http://schemas.microsoft.com/office/powerpoint/2010/main" val="690052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t-BR" smtClean="0"/>
              <a:t>G.L. Orlandi, SEM 24 Oct 2022</a:t>
            </a:r>
            <a:endParaRPr lang="de-CH"/>
          </a:p>
        </p:txBody>
      </p:sp>
      <p:sp>
        <p:nvSpPr>
          <p:cNvPr id="5" name="TextBox 4"/>
          <p:cNvSpPr txBox="1"/>
          <p:nvPr/>
        </p:nvSpPr>
        <p:spPr>
          <a:xfrm>
            <a:off x="753035" y="591671"/>
            <a:ext cx="10937217" cy="4524315"/>
          </a:xfrm>
          <a:prstGeom prst="rect">
            <a:avLst/>
          </a:prstGeom>
          <a:noFill/>
        </p:spPr>
        <p:txBody>
          <a:bodyPr wrap="square" rtlCol="0">
            <a:spAutoFit/>
          </a:bodyPr>
          <a:lstStyle/>
          <a:p>
            <a:r>
              <a:rPr lang="en-US" b="1" dirty="0" smtClean="0"/>
              <a:t>Technical issues</a:t>
            </a:r>
          </a:p>
          <a:p>
            <a:endParaRPr lang="en-US" dirty="0"/>
          </a:p>
          <a:p>
            <a:pPr marL="285750" indent="-285750">
              <a:buFont typeface="Wingdings" panose="05000000000000000000" pitchFamily="2" charset="2"/>
              <a:buChar char="§"/>
            </a:pPr>
            <a:r>
              <a:rPr lang="en-US" dirty="0"/>
              <a:t>Weird sudden and random drops to almost zero of the laser pulse energy in Athos and large Sum error in the plot of the FB Athos orbit.</a:t>
            </a:r>
          </a:p>
          <a:p>
            <a:pPr marL="285750" indent="-285750">
              <a:buFont typeface="Wingdings" panose="05000000000000000000" pitchFamily="2" charset="2"/>
              <a:buChar char="§"/>
            </a:pPr>
            <a:endParaRPr lang="en-US" dirty="0" smtClean="0"/>
          </a:p>
          <a:p>
            <a:pPr marL="285750" indent="-285750">
              <a:buFont typeface="Wingdings" panose="05000000000000000000" pitchFamily="2" charset="2"/>
              <a:buChar char="§"/>
            </a:pPr>
            <a:r>
              <a:rPr lang="en-US" dirty="0" smtClean="0"/>
              <a:t>Florian </a:t>
            </a:r>
            <a:r>
              <a:rPr lang="en-US" dirty="0"/>
              <a:t>investigated this issue and found </a:t>
            </a:r>
            <a:r>
              <a:rPr lang="en-US" dirty="0" smtClean="0"/>
              <a:t>“</a:t>
            </a:r>
            <a:r>
              <a:rPr lang="en-US" dirty="0"/>
              <a:t>that the magnet IOCs in this region are overloaded after the new magnets were added in the last shutdown”. To mitigate the effect of the possible source of the laser energy drop, “reduced the speed of the orbit feedback to lower the load on the magnet IOC”. </a:t>
            </a:r>
            <a:r>
              <a:rPr lang="en-US" dirty="0" smtClean="0"/>
              <a:t>This action was beneficial to the laser pulse energy stability</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smtClean="0"/>
              <a:t>SINSB04 Klystron failure and replacement…more on this issue on next slide…</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smtClean="0"/>
              <a:t>S20CB03 problems in </a:t>
            </a:r>
            <a:r>
              <a:rPr lang="en-US" dirty="0"/>
              <a:t>ramping </a:t>
            </a:r>
            <a:r>
              <a:rPr lang="en-US" dirty="0" smtClean="0"/>
              <a:t>up after the general switch-on of the RF on Thu morning.  Conditioning needed.</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smtClean="0"/>
              <a:t>Replacement by the Laser group of a degraded wave-plate on Friday</a:t>
            </a:r>
          </a:p>
          <a:p>
            <a:pPr marL="285750" indent="-285750">
              <a:buFont typeface="Wingdings" panose="05000000000000000000" pitchFamily="2" charset="2"/>
              <a:buChar char="§"/>
            </a:pPr>
            <a:endParaRPr lang="de-CH" dirty="0"/>
          </a:p>
        </p:txBody>
      </p:sp>
    </p:spTree>
    <p:extLst>
      <p:ext uri="{BB962C8B-B14F-4D97-AF65-F5344CB8AC3E}">
        <p14:creationId xmlns:p14="http://schemas.microsoft.com/office/powerpoint/2010/main" val="26738617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t-BR" smtClean="0"/>
              <a:t>G.L. Orlandi, SEM 24 Oct 2022</a:t>
            </a:r>
            <a:endParaRPr lang="de-CH"/>
          </a:p>
        </p:txBody>
      </p:sp>
      <p:sp>
        <p:nvSpPr>
          <p:cNvPr id="5" name="TextBox 4"/>
          <p:cNvSpPr txBox="1"/>
          <p:nvPr/>
        </p:nvSpPr>
        <p:spPr>
          <a:xfrm>
            <a:off x="201706" y="618565"/>
            <a:ext cx="11497236" cy="4524315"/>
          </a:xfrm>
          <a:prstGeom prst="rect">
            <a:avLst/>
          </a:prstGeom>
          <a:noFill/>
        </p:spPr>
        <p:txBody>
          <a:bodyPr wrap="square" rtlCol="0">
            <a:spAutoFit/>
          </a:bodyPr>
          <a:lstStyle/>
          <a:p>
            <a:r>
              <a:rPr lang="en-US" sz="2000" b="1" dirty="0" smtClean="0"/>
              <a:t>SINSB04 klystron replacement</a:t>
            </a:r>
          </a:p>
          <a:p>
            <a:endParaRPr lang="en-US" dirty="0"/>
          </a:p>
          <a:p>
            <a:pPr marL="285750" indent="-285750">
              <a:buFont typeface="Arial" panose="020B0604020202020204" pitchFamily="34" charset="0"/>
              <a:buChar char="•"/>
            </a:pPr>
            <a:r>
              <a:rPr lang="en-US" dirty="0" smtClean="0"/>
              <a:t>Extraordinary intervention involving 4+2 people, </a:t>
            </a:r>
            <a:r>
              <a:rPr lang="en-US" dirty="0"/>
              <a:t>f</a:t>
            </a:r>
            <a:r>
              <a:rPr lang="en-US" dirty="0" smtClean="0"/>
              <a:t>ar beyond the ordinary picket service (1 single expert on duty)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In about 1/2h at around 21:30 on Wed night, the RF section gathered and organized the necessary manpower for the intervention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The klystron replacement was managed by:</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Wolfgang </a:t>
            </a:r>
            <a:r>
              <a:rPr lang="en-US" dirty="0"/>
              <a:t>Tron, Ralf </a:t>
            </a:r>
            <a:r>
              <a:rPr lang="en-US" dirty="0" err="1"/>
              <a:t>Menzel</a:t>
            </a:r>
            <a:r>
              <a:rPr lang="en-US" dirty="0"/>
              <a:t>, Martin Caspar (water Group </a:t>
            </a:r>
            <a:r>
              <a:rPr lang="en-US" dirty="0" smtClean="0"/>
              <a:t>picket</a:t>
            </a:r>
            <a:r>
              <a:rPr lang="en-US" dirty="0"/>
              <a:t>) and C</a:t>
            </a:r>
            <a:r>
              <a:rPr lang="en-US" dirty="0" smtClean="0"/>
              <a:t>arl Beard, from </a:t>
            </a:r>
            <a:r>
              <a:rPr lang="en-US" dirty="0"/>
              <a:t>22:30 until </a:t>
            </a:r>
            <a:r>
              <a:rPr lang="en-US" dirty="0" smtClean="0"/>
              <a:t>06:00.</a:t>
            </a:r>
            <a:endParaRPr lang="en-US" dirty="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err="1" smtClean="0"/>
              <a:t>Juergen</a:t>
            </a:r>
            <a:r>
              <a:rPr lang="en-US" dirty="0" smtClean="0"/>
              <a:t> </a:t>
            </a:r>
            <a:r>
              <a:rPr lang="en-US" dirty="0"/>
              <a:t>Alex and Thomas </a:t>
            </a:r>
            <a:r>
              <a:rPr lang="en-US" dirty="0" err="1" smtClean="0"/>
              <a:t>Lippuner</a:t>
            </a:r>
            <a:r>
              <a:rPr lang="en-US" dirty="0" smtClean="0"/>
              <a:t> from </a:t>
            </a:r>
            <a:r>
              <a:rPr lang="en-US" dirty="0"/>
              <a:t>06:00 until operational </a:t>
            </a: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Remarkable example of efficiency and competence from the RF section!</a:t>
            </a:r>
          </a:p>
          <a:p>
            <a:endParaRPr lang="en-US" dirty="0"/>
          </a:p>
          <a:p>
            <a:r>
              <a:rPr lang="en-US" b="1" dirty="0" smtClean="0"/>
              <a:t>Many thanks to the RF colleagues for the great job!</a:t>
            </a:r>
            <a:r>
              <a:rPr lang="en-US" dirty="0" smtClean="0"/>
              <a:t>  </a:t>
            </a:r>
            <a:endParaRPr lang="en-US" dirty="0"/>
          </a:p>
        </p:txBody>
      </p:sp>
    </p:spTree>
    <p:extLst>
      <p:ext uri="{BB962C8B-B14F-4D97-AF65-F5344CB8AC3E}">
        <p14:creationId xmlns:p14="http://schemas.microsoft.com/office/powerpoint/2010/main" val="12963207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pt-BR" smtClean="0"/>
              <a:t>G.L. Orlandi, SEM 24 Oct 2022</a:t>
            </a:r>
            <a:endParaRPr lang="de-CH"/>
          </a:p>
        </p:txBody>
      </p:sp>
      <p:sp>
        <p:nvSpPr>
          <p:cNvPr id="5" name="TextBox 4"/>
          <p:cNvSpPr txBox="1"/>
          <p:nvPr/>
        </p:nvSpPr>
        <p:spPr>
          <a:xfrm>
            <a:off x="318171" y="262374"/>
            <a:ext cx="11385176" cy="6093976"/>
          </a:xfrm>
          <a:prstGeom prst="rect">
            <a:avLst/>
          </a:prstGeom>
          <a:noFill/>
        </p:spPr>
        <p:txBody>
          <a:bodyPr wrap="square" rtlCol="0">
            <a:spAutoFit/>
          </a:bodyPr>
          <a:lstStyle/>
          <a:p>
            <a:r>
              <a:rPr lang="en-US" sz="2000" b="1" dirty="0" smtClean="0"/>
              <a:t>Communication issue (Machine</a:t>
            </a:r>
            <a:r>
              <a:rPr lang="en-US" sz="2000" b="1" dirty="0" smtClean="0">
                <a:sym typeface="Wingdings" panose="05000000000000000000" pitchFamily="2" charset="2"/>
              </a:rPr>
              <a:t>Photonics)</a:t>
            </a:r>
            <a:endParaRPr lang="en-US" sz="2000" b="1" dirty="0" smtClean="0"/>
          </a:p>
          <a:p>
            <a:endParaRPr lang="en-US" dirty="0"/>
          </a:p>
          <a:p>
            <a:pPr marL="285750" indent="-285750">
              <a:buFont typeface="Wingdings" panose="05000000000000000000" pitchFamily="2" charset="2"/>
              <a:buChar char="§"/>
            </a:pPr>
            <a:r>
              <a:rPr lang="en-US" sz="1600" dirty="0" smtClean="0"/>
              <a:t>Fatal fault and replacement of </a:t>
            </a:r>
            <a:r>
              <a:rPr lang="en-US" sz="1600" dirty="0"/>
              <a:t>SINSB04 klystron </a:t>
            </a:r>
            <a:r>
              <a:rPr lang="en-US" sz="1600" dirty="0" smtClean="0"/>
              <a:t>was an exceptional event not manageable by RF picket (1 person)</a:t>
            </a:r>
          </a:p>
          <a:p>
            <a:endParaRPr lang="en-US" sz="1600" dirty="0"/>
          </a:p>
          <a:p>
            <a:pPr marL="285750" indent="-285750">
              <a:buFont typeface="Wingdings" panose="05000000000000000000" pitchFamily="2" charset="2"/>
              <a:buChar char="§"/>
            </a:pPr>
            <a:r>
              <a:rPr lang="en-US" sz="1600" dirty="0" smtClean="0"/>
              <a:t>Extraordinary intervention of the RF group (4+2 people) - as the one on last Wed night – is not the routine of the </a:t>
            </a:r>
            <a:r>
              <a:rPr lang="en-US" sz="1600" dirty="0" err="1"/>
              <a:t>S</a:t>
            </a:r>
            <a:r>
              <a:rPr lang="en-US" sz="1600" dirty="0" err="1" smtClean="0"/>
              <a:t>wissFEL</a:t>
            </a:r>
            <a:r>
              <a:rPr lang="en-US" sz="1600" dirty="0" smtClean="0"/>
              <a:t> equipment maintenance: the decision on the real feasibility of such an intervention can only be decided by the expert-group and expert-management!</a:t>
            </a:r>
          </a:p>
          <a:p>
            <a:endParaRPr lang="en-US" sz="1600" dirty="0"/>
          </a:p>
          <a:p>
            <a:pPr marL="285750" indent="-285750">
              <a:buFont typeface="Wingdings" panose="05000000000000000000" pitchFamily="2" charset="2"/>
              <a:buChar char="§"/>
            </a:pPr>
            <a:r>
              <a:rPr lang="en-US" sz="1600" dirty="0" smtClean="0"/>
              <a:t>Extraordinary intervention requires a solid and objective justification and motivation: </a:t>
            </a:r>
          </a:p>
          <a:p>
            <a:r>
              <a:rPr lang="en-US" sz="1600" dirty="0" smtClean="0"/>
              <a:t>	Photon beam line commissioning is not a </a:t>
            </a:r>
            <a:r>
              <a:rPr lang="en-US" sz="1600" dirty="0" smtClean="0"/>
              <a:t>decisive </a:t>
            </a:r>
            <a:r>
              <a:rPr lang="en-US" sz="1600" dirty="0" smtClean="0"/>
              <a:t>argument… according to my opinion…</a:t>
            </a:r>
          </a:p>
          <a:p>
            <a:r>
              <a:rPr lang="en-US" sz="1600" dirty="0" smtClean="0"/>
              <a:t>	Local and (mainly external) user experiments may have a more relevant impact on taking a decision</a:t>
            </a:r>
          </a:p>
          <a:p>
            <a:r>
              <a:rPr lang="en-US" sz="1600" dirty="0" smtClean="0"/>
              <a:t>	On </a:t>
            </a:r>
            <a:r>
              <a:rPr lang="en-US" sz="1600" dirty="0"/>
              <a:t>last </a:t>
            </a:r>
            <a:r>
              <a:rPr lang="en-US" sz="1600" dirty="0" smtClean="0"/>
              <a:t>Wed, decisive argument was the short photon user week (shutdown on Friday at 7:00 PSI Open Day)</a:t>
            </a:r>
          </a:p>
          <a:p>
            <a:endParaRPr lang="en-US" sz="1600" dirty="0"/>
          </a:p>
          <a:p>
            <a:pPr marL="285750" indent="-285750">
              <a:buFont typeface="Wingdings" panose="05000000000000000000" pitchFamily="2" charset="2"/>
              <a:buChar char="§"/>
            </a:pPr>
            <a:r>
              <a:rPr lang="en-US" sz="1600" dirty="0" smtClean="0"/>
              <a:t>RC-machine should be in the condition to figure out </a:t>
            </a:r>
            <a:r>
              <a:rPr lang="en-US" sz="1600" dirty="0"/>
              <a:t>rapidly </a:t>
            </a:r>
            <a:r>
              <a:rPr lang="en-US" sz="1600" dirty="0" smtClean="0"/>
              <a:t>the effective scenario on the photon user side (status, progress and </a:t>
            </a:r>
            <a:r>
              <a:rPr lang="en-US" sz="1600" dirty="0"/>
              <a:t>expected </a:t>
            </a:r>
            <a:r>
              <a:rPr lang="en-US" sz="1600" dirty="0" smtClean="0"/>
              <a:t>achievements of the measurement) directly speaking with the RC-photonics.</a:t>
            </a:r>
          </a:p>
          <a:p>
            <a:pPr marL="285750" indent="-285750">
              <a:buFont typeface="Wingdings" panose="05000000000000000000" pitchFamily="2" charset="2"/>
              <a:buChar char="§"/>
            </a:pPr>
            <a:endParaRPr lang="en-US" sz="1600" dirty="0"/>
          </a:p>
          <a:p>
            <a:pPr marL="285750" indent="-285750">
              <a:buFont typeface="Wingdings" panose="05000000000000000000" pitchFamily="2" charset="2"/>
              <a:buChar char="§"/>
            </a:pPr>
            <a:r>
              <a:rPr lang="en-US" sz="1600" dirty="0" smtClean="0"/>
              <a:t>In general and perfectly comprehensible, whoever is working in a user station, the experiments/measurements carried out on </a:t>
            </a:r>
            <a:r>
              <a:rPr lang="en-US" sz="1600" dirty="0"/>
              <a:t>a</a:t>
            </a:r>
            <a:r>
              <a:rPr lang="en-US" sz="1600" dirty="0" smtClean="0"/>
              <a:t> photon beam line are absolutely crucial and cannot be delayed…</a:t>
            </a:r>
          </a:p>
          <a:p>
            <a:endParaRPr lang="en-US" sz="1600" dirty="0" smtClean="0"/>
          </a:p>
          <a:p>
            <a:pPr marL="285750" indent="-285750">
              <a:buFont typeface="Wingdings" panose="05000000000000000000" pitchFamily="2" charset="2"/>
              <a:buChar char="§"/>
            </a:pPr>
            <a:r>
              <a:rPr lang="en-US" sz="1600" smtClean="0"/>
              <a:t>Suggestion…Brainstorming </a:t>
            </a:r>
            <a:r>
              <a:rPr lang="en-US" sz="1600" dirty="0" smtClean="0"/>
              <a:t>of </a:t>
            </a:r>
            <a:r>
              <a:rPr lang="en-US" sz="1600" dirty="0" err="1" smtClean="0"/>
              <a:t>users+RC-photonics</a:t>
            </a:r>
            <a:r>
              <a:rPr lang="en-US" sz="1600" dirty="0" smtClean="0"/>
              <a:t> to evaluate the measurement/experiment progress and to present arguments justifying an extraordinary intervention </a:t>
            </a:r>
          </a:p>
          <a:p>
            <a:endParaRPr lang="en-US" sz="1600" dirty="0"/>
          </a:p>
          <a:p>
            <a:pPr marL="285750" indent="-285750">
              <a:buFont typeface="Wingdings" panose="05000000000000000000" pitchFamily="2" charset="2"/>
              <a:buChar char="§"/>
            </a:pPr>
            <a:r>
              <a:rPr lang="en-US" sz="1600" dirty="0" smtClean="0"/>
              <a:t>Final decision on the basis of a direct info exchange RC-machine</a:t>
            </a:r>
            <a:r>
              <a:rPr lang="en-US" sz="1600" dirty="0" smtClean="0">
                <a:sym typeface="Wingdings" panose="05000000000000000000" pitchFamily="2" charset="2"/>
              </a:rPr>
              <a:t>RC-photonics + final feasibility agreement and decision from </a:t>
            </a:r>
            <a:r>
              <a:rPr lang="en-US" sz="1600" dirty="0" err="1" smtClean="0">
                <a:sym typeface="Wingdings" panose="05000000000000000000" pitchFamily="2" charset="2"/>
              </a:rPr>
              <a:t>expert-group+expert</a:t>
            </a:r>
            <a:r>
              <a:rPr lang="en-US" sz="1600" dirty="0" err="1">
                <a:sym typeface="Wingdings" panose="05000000000000000000" pitchFamily="2" charset="2"/>
              </a:rPr>
              <a:t>-</a:t>
            </a:r>
            <a:r>
              <a:rPr lang="en-US" sz="1600" dirty="0" err="1" smtClean="0">
                <a:sym typeface="Wingdings" panose="05000000000000000000" pitchFamily="2" charset="2"/>
              </a:rPr>
              <a:t>management</a:t>
            </a:r>
            <a:endParaRPr lang="en-US" sz="1600" dirty="0"/>
          </a:p>
        </p:txBody>
      </p:sp>
    </p:spTree>
    <p:extLst>
      <p:ext uri="{BB962C8B-B14F-4D97-AF65-F5344CB8AC3E}">
        <p14:creationId xmlns:p14="http://schemas.microsoft.com/office/powerpoint/2010/main" val="28707832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778</Words>
  <Application>Microsoft Office PowerPoint</Application>
  <PresentationFormat>Widescreen</PresentationFormat>
  <Paragraphs>78</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PSI - Paul Scherrer Institut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Orlandi Gian Luca (PSI)</dc:creator>
  <cp:lastModifiedBy>Orlandi Gian Luca (PSI)</cp:lastModifiedBy>
  <cp:revision>57</cp:revision>
  <dcterms:created xsi:type="dcterms:W3CDTF">2022-10-18T09:30:38Z</dcterms:created>
  <dcterms:modified xsi:type="dcterms:W3CDTF">2022-10-24T10:53:32Z</dcterms:modified>
</cp:coreProperties>
</file>