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  <p:sldMasterId id="2147483666" r:id="rId2"/>
  </p:sldMasterIdLst>
  <p:notesMasterIdLst>
    <p:notesMasterId r:id="rId9"/>
  </p:notesMasterIdLst>
  <p:sldIdLst>
    <p:sldId id="256" r:id="rId3"/>
    <p:sldId id="257" r:id="rId4"/>
    <p:sldId id="260" r:id="rId5"/>
    <p:sldId id="263" r:id="rId6"/>
    <p:sldId id="261" r:id="rId7"/>
    <p:sldId id="262" r:id="rId8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0"/>
      <p:bold r:id="rId11"/>
      <p:italic r:id="rId12"/>
      <p:boldItalic r:id="rId13"/>
    </p:embeddedFont>
    <p:embeddedFont>
      <p:font typeface="Helvetica Neue" panose="020B0604020202020204" charset="0"/>
      <p:regular r:id="rId14"/>
      <p:bold r:id="rId15"/>
      <p:italic r:id="rId16"/>
      <p:boldItalic r:id="rId17"/>
    </p:embeddedFont>
    <p:embeddedFont>
      <p:font typeface="Gill Sans" panose="020B0604020202020204" charset="0"/>
      <p:regular r:id="rId18"/>
      <p:bold r:id="rId19"/>
    </p:embeddedFont>
    <p:embeddedFont>
      <p:font typeface="Times" panose="02020603050405020304" pitchFamily="18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Merriweather Sans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04" d="100"/>
          <a:sy n="204" d="100"/>
        </p:scale>
        <p:origin x="564" y="1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1.xml"/><Relationship Id="rId21" Type="http://schemas.openxmlformats.org/officeDocument/2006/relationships/font" Target="fonts/font12.fntdata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font" Target="fonts/font19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font" Target="fonts/font22.fntdata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font" Target="fonts/font21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63041cfb85_2_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g163041cfb85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63041cfb85_2_5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g163041cfb85_2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63041cfb85_2_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6" name="Google Shape;136;g163041cfb85_2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63041cfb85_2_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6" name="Google Shape;136;g163041cfb85_2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83883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63041cfb85_2_8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4" name="Google Shape;144;g163041cfb85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63041cfb85_2_9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1" name="Google Shape;151;g163041cfb85_2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 descr="U:\20160506_PSI_Luftbild_0292.jpg"/>
          <p:cNvPicPr preferRelativeResize="0"/>
          <p:nvPr/>
        </p:nvPicPr>
        <p:blipFill rotWithShape="1">
          <a:blip r:embed="rId2">
            <a:alphaModFix/>
          </a:blip>
          <a:srcRect t="14107" b="14107"/>
          <a:stretch/>
        </p:blipFill>
        <p:spPr>
          <a:xfrm>
            <a:off x="1980221" y="786421"/>
            <a:ext cx="6544352" cy="2348353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674615" y="3440889"/>
            <a:ext cx="5976938" cy="628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700"/>
              <a:buFont typeface="Georgia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674615" y="3209344"/>
            <a:ext cx="5976938" cy="205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None/>
              <a:defRPr b="1">
                <a:solidFill>
                  <a:srgbClr val="969696"/>
                </a:solidFill>
              </a:defRPr>
            </a:lvl1pPr>
            <a:lvl2pPr marL="914400" lvl="1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2pPr>
            <a:lvl3pPr marL="1371600" lvl="2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3pPr>
            <a:lvl4pPr marL="1828800" lvl="3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4pPr>
            <a:lvl5pPr marL="2286000" lvl="4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/>
          <p:nvPr/>
        </p:nvSpPr>
        <p:spPr>
          <a:xfrm>
            <a:off x="-1581" y="801955"/>
            <a:ext cx="19008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67" name="Google Shape;67;p15" descr="PSI-Logo_narrow_30k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1117" y="951570"/>
            <a:ext cx="685801" cy="2446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" name="Google Shape;68;p15"/>
          <p:cNvGrpSpPr/>
          <p:nvPr/>
        </p:nvGrpSpPr>
        <p:grpSpPr>
          <a:xfrm>
            <a:off x="5860567" y="2915405"/>
            <a:ext cx="2664011" cy="267438"/>
            <a:chOff x="0" y="0"/>
            <a:chExt cx="3788815" cy="507140"/>
          </a:xfrm>
        </p:grpSpPr>
        <p:sp>
          <p:nvSpPr>
            <p:cNvPr id="69" name="Google Shape;69;p15"/>
            <p:cNvSpPr/>
            <p:nvPr/>
          </p:nvSpPr>
          <p:spPr>
            <a:xfrm>
              <a:off x="0" y="107994"/>
              <a:ext cx="3788815" cy="291151"/>
            </a:xfrm>
            <a:prstGeom prst="rect">
              <a:avLst/>
            </a:prstGeom>
            <a:solidFill>
              <a:srgbClr val="FFFFFF">
                <a:alpha val="73725"/>
              </a:srgbClr>
            </a:solidFill>
            <a:ln>
              <a:noFill/>
            </a:ln>
          </p:spPr>
          <p:txBody>
            <a:bodyPr spcFirstLastPara="1" wrap="square" lIns="31425" tIns="31425" rIns="31425" bIns="3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endParaRPr sz="900" b="1" i="0" u="none" strike="noStrike" cap="none" dirty="0">
                <a:solidFill>
                  <a:srgbClr val="5051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15"/>
            <p:cNvSpPr txBox="1"/>
            <p:nvPr/>
          </p:nvSpPr>
          <p:spPr>
            <a:xfrm>
              <a:off x="0" y="0"/>
              <a:ext cx="3788815" cy="507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r>
                <a:rPr lang="en-GB" sz="900" b="1" i="0" u="none" strike="noStrike" cap="none" dirty="0">
                  <a:solidFill>
                    <a:srgbClr val="505150"/>
                  </a:solidFill>
                  <a:latin typeface="Calibri"/>
                  <a:ea typeface="Calibri"/>
                  <a:cs typeface="Calibri"/>
                  <a:sym typeface="Calibri"/>
                </a:rPr>
                <a:t>WIR SCHAFFEN WISSEN – HEUTE FÜR MORGEN</a:t>
              </a:r>
              <a:endParaRPr sz="900" dirty="0"/>
            </a:p>
          </p:txBody>
        </p:sp>
      </p:grpSp>
      <p:sp>
        <p:nvSpPr>
          <p:cNvPr id="71" name="Google Shape;71;p15"/>
          <p:cNvSpPr/>
          <p:nvPr/>
        </p:nvSpPr>
        <p:spPr>
          <a:xfrm>
            <a:off x="8605579" y="801955"/>
            <a:ext cx="5400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678547" y="4096048"/>
            <a:ext cx="540544" cy="40451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6057900" y="4218385"/>
            <a:ext cx="1600201" cy="20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 (grau)">
  <p:cSld name="Titel und Inhalt (grau)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76" name="Google Shape;76;p16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/>
          <p:nvPr/>
        </p:nvSpPr>
        <p:spPr>
          <a:xfrm>
            <a:off x="618736" y="1437679"/>
            <a:ext cx="8311316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76726" cy="548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823840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699550" y="1478127"/>
            <a:ext cx="8149689" cy="2592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">
  <p:cSld name="Nur Titel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3" name="Google Shape;83;p17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269805" cy="561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ldNum" idx="12"/>
          </p:nvPr>
        </p:nvSpPr>
        <p:spPr>
          <a:xfrm>
            <a:off x="8769336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 (grau)">
  <p:cSld name="Nur Titel (grau)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8" name="Google Shape;88;p18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23244" cy="561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8812939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  <p:sp>
        <p:nvSpPr>
          <p:cNvPr id="91" name="Google Shape;91;p18"/>
          <p:cNvSpPr/>
          <p:nvPr/>
        </p:nvSpPr>
        <p:spPr>
          <a:xfrm>
            <a:off x="618736" y="1437679"/>
            <a:ext cx="8305894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">
  <p:cSld name="Title &amp; Bullets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/>
          <p:nvPr/>
        </p:nvSpPr>
        <p:spPr>
          <a:xfrm>
            <a:off x="1142999" y="647960"/>
            <a:ext cx="6864699" cy="391791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4" name="Google Shape;94;p19"/>
          <p:cNvSpPr/>
          <p:nvPr/>
        </p:nvSpPr>
        <p:spPr>
          <a:xfrm>
            <a:off x="1142999" y="4354897"/>
            <a:ext cx="6864699" cy="165758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1185675" y="4345688"/>
            <a:ext cx="6275339" cy="154038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ctr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1196577" y="642937"/>
            <a:ext cx="6811121" cy="401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Merriweather Sans"/>
              <a:buNone/>
              <a:defRPr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body" idx="2"/>
          </p:nvPr>
        </p:nvSpPr>
        <p:spPr>
          <a:xfrm>
            <a:off x="1196577" y="1089979"/>
            <a:ext cx="6750845" cy="32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t" anchorCtr="0">
            <a:normAutofit/>
          </a:bodyPr>
          <a:lstStyle>
            <a:lvl1pPr marL="457200" lvl="0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1371600" lvl="2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1828800" lvl="3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2286000" lvl="4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7740007" y="4359920"/>
            <a:ext cx="220609" cy="154037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sz="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7350" y="714375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52" name="Google Shape;52;p13" descr="PSI-Logo_narrow_30k.eps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7937" y="234404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07534" y="4944252"/>
            <a:ext cx="7949309" cy="142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r>
              <a:rPr lang="en-GB" sz="700" b="0" i="0" u="none" strike="noStrike" cap="none" dirty="0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Tobias</a:t>
            </a:r>
            <a:r>
              <a:rPr lang="en-GB" sz="700" b="0" i="0" u="none" strike="noStrike" cap="none" baseline="0" dirty="0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Weilbach</a:t>
            </a:r>
            <a:r>
              <a:rPr lang="en-GB" sz="700" b="0" i="0" u="none" strike="noStrike" cap="none" dirty="0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                                                                                 </a:t>
            </a:r>
            <a:r>
              <a:rPr lang="en-GB" sz="700" b="0" i="0" u="none" strike="noStrike" cap="none" dirty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SEM Meeting </a:t>
            </a:r>
            <a:r>
              <a:rPr lang="en-GB" sz="700" b="0" i="0" u="none" strike="noStrike" cap="none" dirty="0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12.12.2022</a:t>
            </a:r>
            <a:endParaRPr sz="900" dirty="0"/>
          </a:p>
        </p:txBody>
      </p:sp>
      <p:sp>
        <p:nvSpPr>
          <p:cNvPr id="56" name="Google Shape;56;p13"/>
          <p:cNvSpPr txBox="1"/>
          <p:nvPr/>
        </p:nvSpPr>
        <p:spPr>
          <a:xfrm>
            <a:off x="8860657" y="4957912"/>
            <a:ext cx="108518" cy="115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t" anchorCtr="0">
            <a:normAutofit fontScale="47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fld id="{00000000-1234-1234-1234-123412341234}" type="slidenum">
              <a:rPr lang="en-GB" sz="700" b="0" i="0" u="none" strike="noStrike" cap="none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‹Nr.›</a:t>
            </a:fld>
            <a:endParaRPr sz="900" dirty="0"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sz="9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48" y="1133169"/>
            <a:ext cx="7985759" cy="3793060"/>
          </a:xfrm>
          <a:prstGeom prst="rect">
            <a:avLst/>
          </a:prstGeom>
        </p:spPr>
      </p:pic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RC Report 2022 week 49   5.-12.10.2022</a:t>
            </a:r>
            <a:endParaRPr lang="en-US" dirty="0"/>
          </a:p>
        </p:txBody>
      </p:sp>
      <p:sp>
        <p:nvSpPr>
          <p:cNvPr id="104" name="Google Shape;104;p20"/>
          <p:cNvSpPr txBox="1"/>
          <p:nvPr/>
        </p:nvSpPr>
        <p:spPr>
          <a:xfrm>
            <a:off x="768500" y="647858"/>
            <a:ext cx="8175456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 sz="1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Aramis: Bernina user experiment 7.5 </a:t>
            </a:r>
            <a:r>
              <a:rPr lang="en-US" sz="1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keV</a:t>
            </a:r>
            <a:r>
              <a:rPr lang="en-US" sz="1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(Thu Aramis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1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hotonics development)</a:t>
            </a:r>
          </a:p>
          <a:p>
            <a:pPr lvl="0">
              <a:buSzPts val="1400"/>
            </a:pPr>
            <a:r>
              <a:rPr lang="en-US" sz="1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Athos: </a:t>
            </a:r>
            <a:r>
              <a:rPr lang="en-US" sz="1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Maloja</a:t>
            </a:r>
            <a:r>
              <a:rPr lang="en-US" sz="1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user experiment: </a:t>
            </a:r>
            <a:r>
              <a:rPr lang="en-US" dirty="0" smtClean="0"/>
              <a:t>540eV, 650eV, 800eV, 1000eV and 1200eV.</a:t>
            </a:r>
            <a:endParaRPr lang="en-US" sz="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313" y="89236"/>
            <a:ext cx="6512208" cy="4880764"/>
          </a:xfrm>
          <a:prstGeom prst="rect">
            <a:avLst/>
          </a:prstGeom>
        </p:spPr>
      </p:pic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 dirty="0" smtClean="0">
                <a:solidFill>
                  <a:srgbClr val="686868"/>
                </a:solidFill>
                <a:sym typeface="Georgia"/>
              </a:rPr>
              <a:t>The week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18706" cy="393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66700" lvl="1" indent="-50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endParaRPr lang="en-US" sz="1300" b="0" i="0" u="none" strike="noStrike" cap="none" dirty="0" smtClean="0">
              <a:solidFill>
                <a:srgbClr val="000000"/>
              </a:solidFill>
              <a:sym typeface="Calibri"/>
            </a:endParaRPr>
          </a:p>
          <a:p>
            <a:pPr marL="266700" lvl="1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US" sz="1300" b="0" i="0" u="none" strike="noStrike" cap="none" dirty="0" smtClean="0">
                <a:solidFill>
                  <a:srgbClr val="000000"/>
                </a:solidFill>
                <a:sym typeface="Calibri"/>
              </a:rPr>
              <a:t>After changing back to 100Hz, very good setup with record or near record breaking performance in both lines (thanks to BD support: Eduard)</a:t>
            </a:r>
          </a:p>
          <a:p>
            <a:pPr marL="723900" lvl="2" indent="-133350">
              <a:spcBef>
                <a:spcPts val="600"/>
              </a:spcBef>
              <a:buSzPts val="1300"/>
              <a:buChar char="•"/>
            </a:pPr>
            <a:r>
              <a:rPr lang="en-US" sz="1300" dirty="0" smtClean="0"/>
              <a:t>Aramis: 7.5 </a:t>
            </a:r>
            <a:r>
              <a:rPr lang="en-US" sz="1300" dirty="0" smtClean="0"/>
              <a:t>keV</a:t>
            </a:r>
            <a:r>
              <a:rPr lang="en-US" sz="1300" dirty="0" smtClean="0"/>
              <a:t> 1.5mJ</a:t>
            </a:r>
          </a:p>
          <a:p>
            <a:pPr marL="723900" lvl="2" indent="-133350">
              <a:spcBef>
                <a:spcPts val="600"/>
              </a:spcBef>
              <a:buSzPts val="1300"/>
              <a:buChar char="•"/>
            </a:pPr>
            <a:r>
              <a:rPr lang="en-US" sz="1300" dirty="0" smtClean="0"/>
              <a:t>Athos: 1.2keV with 2mJ, 1keV with 2.5mJ, 800eV with 3mJ, 650eV with  3.5mJ and 540eV with  4.1mJ</a:t>
            </a:r>
            <a:endParaRPr lang="en-US" sz="1300" dirty="0"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4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The Setup</a:t>
            </a:r>
            <a:endParaRPr lang="en-US" dirty="0"/>
          </a:p>
        </p:txBody>
      </p:sp>
      <p:sp>
        <p:nvSpPr>
          <p:cNvPr id="140" name="Google Shape;140;p24"/>
          <p:cNvSpPr txBox="1"/>
          <p:nvPr/>
        </p:nvSpPr>
        <p:spPr>
          <a:xfrm>
            <a:off x="4837809" y="3707130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-172612" y="967475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553" y="2572682"/>
            <a:ext cx="2932538" cy="226889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459" y="2438399"/>
            <a:ext cx="2594967" cy="240498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248459" y="2176789"/>
            <a:ext cx="2583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Optimized 50Hz jitter </a:t>
            </a:r>
            <a:endParaRPr lang="en-US" sz="1100" dirty="0"/>
          </a:p>
        </p:txBody>
      </p:sp>
      <p:sp>
        <p:nvSpPr>
          <p:cNvPr id="10" name="Textfeld 9"/>
          <p:cNvSpPr txBox="1"/>
          <p:nvPr/>
        </p:nvSpPr>
        <p:spPr>
          <a:xfrm>
            <a:off x="5329939" y="2441877"/>
            <a:ext cx="2583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Gain curve measurement in Athos</a:t>
            </a:r>
            <a:endParaRPr lang="en-US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18706" cy="393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66700" lvl="1" indent="-50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1400" b="0" i="0" u="none" strike="noStrike" cap="none" dirty="0" smtClean="0">
                <a:solidFill>
                  <a:srgbClr val="000000"/>
                </a:solidFill>
                <a:sym typeface="Calibri"/>
              </a:rPr>
              <a:t>Accelerator:</a:t>
            </a:r>
          </a:p>
          <a:p>
            <a:pPr marL="476250" lvl="1" indent="-3429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b="0" i="0" u="none" strike="noStrike" cap="none" dirty="0" smtClean="0">
                <a:solidFill>
                  <a:srgbClr val="000000"/>
                </a:solidFill>
                <a:sym typeface="Calibri"/>
              </a:rPr>
              <a:t>Mizar LAM alarm (Tue 23:15)-&gt; power cycling of VME crate solved the problem</a:t>
            </a:r>
          </a:p>
          <a:p>
            <a:pPr marL="476250" lvl="1" indent="-3429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 smtClean="0"/>
              <a:t>S20CB03 showed IOC com. error after trip (Tue 16:38)-&gt; hardware reset on site necessary (2 h downtime)</a:t>
            </a:r>
          </a:p>
          <a:p>
            <a:pPr marL="476250" lvl="1" indent="-3429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b="0" i="0" u="none" strike="noStrike" cap="none" dirty="0" smtClean="0">
                <a:solidFill>
                  <a:srgbClr val="000000"/>
                </a:solidFill>
                <a:sym typeface="Calibri"/>
              </a:rPr>
              <a:t>SINSB01 and SINSB04 </a:t>
            </a:r>
            <a:r>
              <a:rPr lang="en-US" sz="1200" b="0" i="0" u="none" strike="noStrike" cap="none" dirty="0" smtClean="0">
                <a:solidFill>
                  <a:srgbClr val="000000"/>
                </a:solidFill>
                <a:sym typeface="Calibri"/>
              </a:rPr>
              <a:t>Ampl</a:t>
            </a:r>
            <a:r>
              <a:rPr lang="en-US" sz="1200" dirty="0" smtClean="0"/>
              <a:t>. headroom low -&gt; Increased modulator voltage (Thu 13:30) -&gt; small retuning of BC 1</a:t>
            </a:r>
          </a:p>
          <a:p>
            <a:pPr marL="476250" lvl="1" indent="-3429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 smtClean="0"/>
              <a:t>Optimized UV aperture in for </a:t>
            </a:r>
            <a:r>
              <a:rPr lang="en-US" sz="1200" dirty="0" smtClean="0"/>
              <a:t>Alcor</a:t>
            </a:r>
            <a:r>
              <a:rPr lang="en-US" sz="1200" dirty="0" smtClean="0"/>
              <a:t> (Fri 9:15), non invasive</a:t>
            </a:r>
          </a:p>
          <a:p>
            <a:pPr marL="476250" lvl="1" indent="-3429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 smtClean="0"/>
              <a:t>Pointing server (AR) switched off/crashed?</a:t>
            </a:r>
            <a:r>
              <a:rPr lang="en-US" sz="1200" dirty="0" smtClean="0"/>
              <a:t> (Fri 10:15)-&gt; restart server and pointing FB</a:t>
            </a:r>
          </a:p>
          <a:p>
            <a:pPr marL="476250" lvl="1" indent="-34290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 smtClean="0"/>
              <a:t>Mizar intervention to reduce wave plate value to get enough headroom for the weekend (Fri 13:30)</a:t>
            </a:r>
          </a:p>
          <a:p>
            <a:pPr marL="266700" lvl="1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endParaRPr lang="en-US" sz="1200" dirty="0" smtClean="0"/>
          </a:p>
          <a:p>
            <a:pPr marL="133350" lvl="1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None/>
            </a:pPr>
            <a:r>
              <a:rPr lang="en-US" sz="1400" dirty="0" smtClean="0"/>
              <a:t>Other:</a:t>
            </a:r>
          </a:p>
          <a:p>
            <a:pPr marL="457200" lvl="1" indent="-3238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 smtClean="0"/>
              <a:t>Data Buffer and dispatcher down (Wed 10:17-16:45)</a:t>
            </a:r>
          </a:p>
          <a:p>
            <a:pPr marL="914400" lvl="2" indent="-3238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 smtClean="0"/>
              <a:t>Non invasive troubleshooting was not successful -&gt; restart necessary</a:t>
            </a:r>
          </a:p>
          <a:p>
            <a:pPr marL="914400" lvl="2" indent="-3238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 smtClean="0"/>
              <a:t>Restart slowed down by installation of new certificates (old ones expired)</a:t>
            </a:r>
          </a:p>
          <a:p>
            <a:pPr marL="914400" lvl="2" indent="-3238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r>
              <a:rPr lang="en-US" sz="1200" dirty="0" smtClean="0"/>
              <a:t>Data buffer was available again from 16:45 -&gt; total downtime of ~6.5h</a:t>
            </a:r>
          </a:p>
          <a:p>
            <a:pPr marL="914400" lvl="2" indent="-323850">
              <a:spcBef>
                <a:spcPts val="600"/>
              </a:spcBef>
              <a:buSzPts val="1300"/>
              <a:buFont typeface="Arial" panose="020B0604020202020204" pitchFamily="34" charset="0"/>
              <a:buChar char="•"/>
            </a:pPr>
            <a:endParaRPr lang="en-US" sz="1300" dirty="0"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4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The issues last week</a:t>
            </a:r>
            <a:endParaRPr lang="en-US" dirty="0"/>
          </a:p>
        </p:txBody>
      </p:sp>
      <p:sp>
        <p:nvSpPr>
          <p:cNvPr id="140" name="Google Shape;140;p24"/>
          <p:cNvSpPr txBox="1"/>
          <p:nvPr/>
        </p:nvSpPr>
        <p:spPr>
          <a:xfrm>
            <a:off x="4837809" y="3707130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-172612" y="967475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71221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89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52400" lvl="0" indent="-1460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dirty="0" smtClean="0"/>
              <a:t>Mostly one big event (S20CB03 modulator sum error on Tue 16:30, ~2h downtime) and some smaller events mainly in injector (SINSB01 and SINSB03)</a:t>
            </a:r>
            <a:endParaRPr lang="en-GB" dirty="0"/>
          </a:p>
        </p:txBody>
      </p:sp>
      <p:sp>
        <p:nvSpPr>
          <p:cNvPr id="147" name="Google Shape;147;p25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 dirty="0" smtClean="0">
                <a:solidFill>
                  <a:srgbClr val="686868"/>
                </a:solidFill>
                <a:sym typeface="Georgia"/>
              </a:rPr>
              <a:t>RF Events</a:t>
            </a:r>
            <a:endParaRPr lang="en-GB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66" y="1251097"/>
            <a:ext cx="8317478" cy="35722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52400" marR="0" lvl="0" indent="-1460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lang="en-GB" sz="15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text</a:t>
            </a:r>
            <a:endParaRPr dirty="0"/>
          </a:p>
        </p:txBody>
      </p:sp>
      <p:sp>
        <p:nvSpPr>
          <p:cNvPr id="154" name="Google Shape;154;p26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 dirty="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rPr>
              <a:t>A couple of comments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SI-Powerpoint-Master Calibri V2">
  <a:themeElements>
    <a:clrScheme name="PSI-Powerpoint-Master Calibri V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Bildschirmpräsentation (16:9)</PresentationFormat>
  <Paragraphs>29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5" baseType="lpstr">
      <vt:lpstr>Georgia</vt:lpstr>
      <vt:lpstr>Helvetica Neue</vt:lpstr>
      <vt:lpstr>Arial</vt:lpstr>
      <vt:lpstr>Gill Sans</vt:lpstr>
      <vt:lpstr>Times</vt:lpstr>
      <vt:lpstr>Calibri</vt:lpstr>
      <vt:lpstr>Merriweather Sans</vt:lpstr>
      <vt:lpstr>Simple Light</vt:lpstr>
      <vt:lpstr>PSI-Powerpoint-Master Calibri V2</vt:lpstr>
      <vt:lpstr>RC Report 2022 week 49   5.-12.10.2022</vt:lpstr>
      <vt:lpstr>The week</vt:lpstr>
      <vt:lpstr>The Setup</vt:lpstr>
      <vt:lpstr>The issues last week</vt:lpstr>
      <vt:lpstr>RF Events</vt:lpstr>
      <vt:lpstr>A couple of comments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 Report 2022 week 40   3.-10.10.2022</dc:title>
  <dc:creator>Voulot Didier</dc:creator>
  <cp:lastModifiedBy>Weilbach Tobias (PSI)</cp:lastModifiedBy>
  <cp:revision>12</cp:revision>
  <dcterms:modified xsi:type="dcterms:W3CDTF">2022-12-12T09:39:45Z</dcterms:modified>
</cp:coreProperties>
</file>