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presProps" Target="presProps.xml" /><Relationship Id="rId22" Type="http://schemas.openxmlformats.org/officeDocument/2006/relationships/tableStyles" Target="tableStyles.xml" /><Relationship Id="rId2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Diapositiva titol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5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olo e testo vertical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5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1_Titolo e testo vertical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vertica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5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olo e contenut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5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Intestazione sezion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4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5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Due contenuti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6" name="Segnaposto piè di pagina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egnaposto numero diapositiva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nfront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4" name="Segnaposto contenuto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6" name="Segnaposto contenuto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8" name="Segnaposto piè di pagina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egnaposto numero diapositiva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Solo titol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4" name="Segnaposto piè di pagina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egnaposto numero diapositiva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uot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egnaposto data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3" name="Segnaposto piè di pagina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egnaposto numero diapositiva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uto con didascali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5" name="Segnaposto data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6" name="Segnaposto piè di pagina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egnaposto numero diapositiva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Immagine con didascali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4" name="Segnaposto testo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</p:txBody>
      </p:sp>
      <p:sp>
        <p:nvSpPr>
          <p:cNvPr id="5" name="Segnaposto data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6" name="Segnaposto piè di pagina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egnaposto numero diapositiva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egnaposto 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967554-21CD-45E0-AC45-2A79449F78B1}" type="datetimeFigureOut">
              <a:rPr lang="en-US"/>
              <a:t/>
            </a:fld>
            <a:endParaRPr lang="en-US"/>
          </a:p>
        </p:txBody>
      </p:sp>
      <p:sp>
        <p:nvSpPr>
          <p:cNvPr id="5" name="Segnaposto piè di pagina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364493B-C051-4C53-B286-A92DFED25121}" type="slidenum">
              <a:rPr lang="en-US"/>
              <a:t/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8.png"/><Relationship Id="rId9" Type="http://schemas.openxmlformats.org/officeDocument/2006/relationships/image" Target="../media/image9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SwissFEL IT Infrastructure</a:t>
            </a:r>
            <a:endParaRPr/>
          </a:p>
        </p:txBody>
      </p:sp>
      <p:sp>
        <p:nvSpPr>
          <p:cNvPr id="3" name="Sottotitolo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Overview 12/12/2022</a:t>
            </a:r>
            <a:endParaRPr/>
          </a:p>
          <a:p>
            <a:pPr>
              <a:defRPr/>
            </a:pPr>
            <a:r>
              <a:rPr lang="en-US"/>
              <a:t>Alvise Dorigo / AWI Dept.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Monitoring &amp; Alarming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/>
              <a:t>The IT infrastructure is monitored in all aspects that are of concern (or that may pose a serious problem and block data acquisition).</a:t>
            </a:r>
            <a:endParaRPr/>
          </a:p>
          <a:p>
            <a:pPr>
              <a:defRPr/>
            </a:pPr>
            <a:r>
              <a:rPr lang="en-US"/>
              <a:t>Technology used:</a:t>
            </a:r>
            <a:endParaRPr/>
          </a:p>
          <a:p>
            <a:pPr lvl="1">
              <a:defRPr/>
            </a:pPr>
            <a:r>
              <a:rPr lang="en-US" i="1"/>
              <a:t>iCinga</a:t>
            </a:r>
            <a:endParaRPr lang="en-US" i="1"/>
          </a:p>
          <a:p>
            <a:pPr lvl="1">
              <a:defRPr/>
            </a:pPr>
            <a:r>
              <a:rPr lang="en-US" i="1"/>
              <a:t>InfluxDB</a:t>
            </a:r>
            <a:r>
              <a:rPr lang="en-US" i="1"/>
              <a:t> (time series database)</a:t>
            </a:r>
            <a:endParaRPr/>
          </a:p>
          <a:p>
            <a:pPr lvl="1">
              <a:defRPr/>
            </a:pPr>
            <a:r>
              <a:rPr lang="en-US" i="1"/>
              <a:t>Grafana (full in-house made dashboards)</a:t>
            </a:r>
            <a:endParaRPr/>
          </a:p>
          <a:p>
            <a:pPr lvl="1">
              <a:defRPr/>
            </a:pPr>
            <a:r>
              <a:rPr lang="en-US" i="1"/>
              <a:t>In-house made scripts (bash/python)</a:t>
            </a:r>
            <a:endParaRPr/>
          </a:p>
          <a:p>
            <a:pPr>
              <a:defRPr/>
            </a:pPr>
            <a:r>
              <a:rPr lang="en-US"/>
              <a:t>Alarms are triggered by </a:t>
            </a:r>
            <a:endParaRPr/>
          </a:p>
          <a:p>
            <a:pPr lvl="1">
              <a:defRPr/>
            </a:pPr>
            <a:r>
              <a:rPr lang="en-US" i="1"/>
              <a:t>iCinga</a:t>
            </a:r>
            <a:r>
              <a:rPr lang="en-US" i="1"/>
              <a:t> (email)</a:t>
            </a:r>
            <a:endParaRPr/>
          </a:p>
          <a:p>
            <a:pPr lvl="1">
              <a:defRPr/>
            </a:pPr>
            <a:r>
              <a:rPr lang="en-US" i="1"/>
              <a:t>Grafana (chat messages with “warning” flag: </a:t>
            </a:r>
            <a:r>
              <a:rPr lang="en-US" b="1" i="1">
                <a:solidFill>
                  <a:schemeClr val="accent6">
                    <a:lumMod val="75000"/>
                  </a:schemeClr>
                </a:solidFill>
              </a:rPr>
              <a:t>Slack connector</a:t>
            </a:r>
            <a:r>
              <a:rPr lang="en-US" i="1"/>
              <a:t>)</a:t>
            </a:r>
            <a:endParaRPr/>
          </a:p>
          <a:p>
            <a:pPr>
              <a:defRPr/>
            </a:pPr>
            <a:r>
              <a:rPr lang="en-US"/>
              <a:t>Users (are supposed to) take care of quota monitoring:</a:t>
            </a:r>
            <a:endParaRPr/>
          </a:p>
          <a:p>
            <a:pPr lvl="1">
              <a:defRPr/>
            </a:pPr>
            <a:r>
              <a:rPr lang="en-US"/>
              <a:t>we provided them simple Grafana dashboards</a:t>
            </a:r>
            <a:endParaRPr/>
          </a:p>
          <a:p>
            <a:pPr lvl="1">
              <a:defRPr/>
            </a:pPr>
            <a:r>
              <a:rPr lang="en-US"/>
              <a:t>they are supposed to warn admins in case they need (temporary) quota increase</a:t>
            </a:r>
            <a:endParaRPr/>
          </a:p>
          <a:p>
            <a:pPr lvl="2">
              <a:defRPr/>
            </a:pPr>
            <a:r>
              <a:rPr lang="en-US"/>
              <a:t>See Leo’s presentation: we will develop a self-service system for quota and resource allocation</a:t>
            </a:r>
            <a:endParaRPr/>
          </a:p>
          <a:p>
            <a:pPr lvl="1"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Grafana examples</a:t>
            </a:r>
            <a:endParaRPr/>
          </a:p>
        </p:txBody>
      </p:sp>
      <p:pic>
        <p:nvPicPr>
          <p:cNvPr id="5" name="Content Placeholder 4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>
            <a:off x="407518" y="1626434"/>
            <a:ext cx="6415797" cy="2987487"/>
          </a:xfrm>
          <a:prstGeom prst="rect">
            <a:avLst/>
          </a:prstGeom>
        </p:spPr>
      </p:pic>
      <p:pic>
        <p:nvPicPr>
          <p:cNvPr id="7" name="Picture 6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258877" y="4613921"/>
            <a:ext cx="8475579" cy="21077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Grafana examples (alarms)</a:t>
            </a:r>
            <a:endParaRPr/>
          </a:p>
        </p:txBody>
      </p:sp>
      <p:pic>
        <p:nvPicPr>
          <p:cNvPr id="8" name="Pictur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34736" y="1628450"/>
            <a:ext cx="6293854" cy="2019095"/>
          </a:xfrm>
          <a:prstGeom prst="rect">
            <a:avLst/>
          </a:prstGeom>
        </p:spPr>
      </p:pic>
      <p:sp>
        <p:nvSpPr>
          <p:cNvPr id="9" name="TextBox 8" hidden="0"/>
          <p:cNvSpPr txBox="1"/>
          <p:nvPr isPhoto="0" userDrawn="0"/>
        </p:nvSpPr>
        <p:spPr bwMode="auto">
          <a:xfrm>
            <a:off x="7021093" y="2732702"/>
            <a:ext cx="45399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600"/>
              <a:t> Storage ‘ambient’ temperature</a:t>
            </a:r>
            <a:endParaRPr sz="2600"/>
          </a:p>
        </p:txBody>
      </p:sp>
      <p:pic>
        <p:nvPicPr>
          <p:cNvPr id="11" name="Picture 10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4513179" y="4759604"/>
            <a:ext cx="7165474" cy="1691848"/>
          </a:xfrm>
          <a:prstGeom prst="rect">
            <a:avLst/>
          </a:prstGeom>
        </p:spPr>
      </p:pic>
      <p:sp>
        <p:nvSpPr>
          <p:cNvPr id="12" name="TextBox 11" hidden="0"/>
          <p:cNvSpPr txBox="1"/>
          <p:nvPr isPhoto="0" userDrawn="0"/>
        </p:nvSpPr>
        <p:spPr bwMode="auto">
          <a:xfrm>
            <a:off x="2668337" y="5752189"/>
            <a:ext cx="29865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600"/>
              <a:t> INODES</a:t>
            </a:r>
            <a:endParaRPr sz="2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Grafana examples (dedicated to end users)</a:t>
            </a:r>
            <a:endParaRPr/>
          </a:p>
        </p:txBody>
      </p:sp>
      <p:pic>
        <p:nvPicPr>
          <p:cNvPr id="4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62527" y="1775473"/>
            <a:ext cx="10101179" cy="43051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We also take an eye on Power – immagine più </a:t>
            </a:r>
            <a:r>
              <a:rPr lang="en-US"/>
              <a:t>grande</a:t>
            </a:r>
            <a:endParaRPr/>
          </a:p>
        </p:txBody>
      </p:sp>
      <p:pic>
        <p:nvPicPr>
          <p:cNvPr id="5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2439464" y="2270235"/>
            <a:ext cx="8421041" cy="4125352"/>
          </a:xfrm>
          <a:prstGeom prst="rect">
            <a:avLst/>
          </a:prstGeom>
        </p:spPr>
      </p:pic>
      <p:cxnSp>
        <p:nvCxnSpPr>
          <p:cNvPr id="7" name="Straight Arrow Connector 6" hidden="0"/>
          <p:cNvCxnSpPr>
            <a:cxnSpLocks/>
            <a:stCxn id="8" idx="0"/>
          </p:cNvCxnSpPr>
          <p:nvPr isPhoto="0" userDrawn="0"/>
        </p:nvCxnSpPr>
        <p:spPr bwMode="auto">
          <a:xfrm flipV="1">
            <a:off x="1128664" y="2478339"/>
            <a:ext cx="1816335" cy="1541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 hidden="0"/>
          <p:cNvSpPr txBox="1"/>
          <p:nvPr isPhoto="0" userDrawn="0"/>
        </p:nvSpPr>
        <p:spPr bwMode="auto">
          <a:xfrm>
            <a:off x="167760" y="4019892"/>
            <a:ext cx="1921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Can select IT room</a:t>
            </a:r>
            <a:endParaRPr/>
          </a:p>
        </p:txBody>
      </p:sp>
      <p:cxnSp>
        <p:nvCxnSpPr>
          <p:cNvPr id="9" name="Straight Arrow Connector 8" hidden="0"/>
          <p:cNvCxnSpPr>
            <a:cxnSpLocks/>
            <a:stCxn id="12" idx="2"/>
          </p:cNvCxnSpPr>
          <p:nvPr isPhoto="0" userDrawn="0"/>
        </p:nvCxnSpPr>
        <p:spPr bwMode="auto">
          <a:xfrm flipH="1">
            <a:off x="4313446" y="1975113"/>
            <a:ext cx="1782554" cy="421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 hidden="0"/>
          <p:cNvSpPr txBox="1"/>
          <p:nvPr isPhoto="0" userDrawn="0"/>
        </p:nvSpPr>
        <p:spPr bwMode="auto">
          <a:xfrm>
            <a:off x="5304725" y="1605781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Can select rack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Overall Data Production (Aramis) – </a:t>
            </a:r>
            <a:r>
              <a:rPr lang="en-US"/>
              <a:t>mostra</a:t>
            </a:r>
            <a:r>
              <a:rPr lang="en-US"/>
              <a:t> fondo scale</a:t>
            </a:r>
            <a:endParaRPr/>
          </a:p>
        </p:txBody>
      </p:sp>
      <p:pic>
        <p:nvPicPr>
          <p:cNvPr id="5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236016" y="1895253"/>
            <a:ext cx="10709757" cy="4820857"/>
          </a:xfrm>
          <a:prstGeom prst="rect">
            <a:avLst/>
          </a:prstGeom>
        </p:spPr>
      </p:pic>
      <p:cxnSp>
        <p:nvCxnSpPr>
          <p:cNvPr id="4" name="Connettore diritto 3" hidden="0"/>
          <p:cNvCxnSpPr>
            <a:cxnSpLocks/>
          </p:cNvCxnSpPr>
          <p:nvPr isPhoto="0" userDrawn="0"/>
        </p:nvCxnSpPr>
        <p:spPr bwMode="auto">
          <a:xfrm>
            <a:off x="763051" y="2528787"/>
            <a:ext cx="11067393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 hidden="0"/>
          <p:cNvSpPr txBox="1"/>
          <p:nvPr isPhoto="0" userDrawn="0"/>
        </p:nvSpPr>
        <p:spPr bwMode="auto">
          <a:xfrm>
            <a:off x="177800" y="2159455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7.21 PiB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2023 Challenge 1/3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/>
              <a:t>Aramis Storage replacement (2.2 PiB online cache)</a:t>
            </a:r>
            <a:endParaRPr/>
          </a:p>
          <a:p>
            <a:pPr>
              <a:defRPr/>
            </a:pPr>
            <a:r>
              <a:rPr lang="en-US"/>
              <a:t>Accommodate much more GB/s than now</a:t>
            </a:r>
            <a:endParaRPr/>
          </a:p>
          <a:p>
            <a:pPr lvl="1">
              <a:defRPr/>
            </a:pPr>
            <a:r>
              <a:rPr lang="en-US"/>
              <a:t>20GB/s with large block files (i.e. streaming of large files)</a:t>
            </a:r>
            <a:endParaRPr/>
          </a:p>
          <a:p>
            <a:pPr lvl="1">
              <a:defRPr/>
            </a:pPr>
            <a:r>
              <a:rPr lang="en-US"/>
              <a:t>smaller blocks or md operations have a lot of I/O penalty</a:t>
            </a:r>
            <a:endParaRPr/>
          </a:p>
          <a:p>
            <a:pPr>
              <a:defRPr/>
            </a:pPr>
            <a:r>
              <a:rPr lang="en-US"/>
              <a:t>Explore hybrid architecture (SSD + spindle) to give a super-fast frontal cache (30-40 GB/s) and a regular longer term cache storage based on spindle</a:t>
            </a:r>
            <a:endParaRPr lang="en-US" strike="sngStrike"/>
          </a:p>
          <a:p>
            <a:pPr>
              <a:defRPr/>
            </a:pPr>
            <a:r>
              <a:rPr lang="en-US"/>
              <a:t>Already collected BL’s requirements; they need:</a:t>
            </a:r>
            <a:endParaRPr/>
          </a:p>
          <a:p>
            <a:pPr lvl="1">
              <a:defRPr/>
            </a:pPr>
            <a:r>
              <a:rPr lang="en-US"/>
              <a:t>Best case: 40 or 25 GB/s (depending on the beamline)</a:t>
            </a:r>
            <a:endParaRPr/>
          </a:p>
          <a:p>
            <a:pPr lvl="1">
              <a:defRPr/>
            </a:pPr>
            <a:r>
              <a:rPr lang="en-US"/>
              <a:t>Worst case: 45 or 50 GB/s (depending on the beamline)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2023 Challenge 2/3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/>
              <a:t>There is still room to improve the Grafana dashboard to relieve the users from focusing/knowing some technical IT details (work is in progress).</a:t>
            </a:r>
            <a:endParaRPr/>
          </a:p>
          <a:p>
            <a:pPr>
              <a:defRPr/>
            </a:pPr>
            <a:r>
              <a:rPr lang="en-US"/>
              <a:t>Optimization of online computational resources usage</a:t>
            </a:r>
            <a:endParaRPr/>
          </a:p>
          <a:p>
            <a:pPr>
              <a:defRPr/>
            </a:pPr>
            <a:r>
              <a:rPr lang="en-US"/>
              <a:t>Automatic clean up (better 'fine-tuning' to combine the need to free space and the users’ needs)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2023 Challenge 3/3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/>
              <a:t>Better workflow for hardware management</a:t>
            </a:r>
            <a:endParaRPr/>
          </a:p>
          <a:p>
            <a:pPr lvl="1">
              <a:defRPr/>
            </a:pPr>
            <a:r>
              <a:rPr lang="en-US"/>
              <a:t>Automatic database insertion of newly procured HW (done, but still some work in progress)</a:t>
            </a:r>
            <a:endParaRPr/>
          </a:p>
          <a:p>
            <a:pPr lvl="1">
              <a:defRPr/>
            </a:pPr>
            <a:r>
              <a:rPr lang="en-US"/>
              <a:t>Automatic check of warranty coverage period (still some work in progress as the Vendors keep improving/changing WEB interfaces)</a:t>
            </a:r>
            <a:endParaRPr/>
          </a:p>
          <a:p>
            <a:pPr lvl="1">
              <a:defRPr/>
            </a:pPr>
            <a:r>
              <a:rPr lang="en-US"/>
              <a:t>RH8 and very recent HPC hardware is facing us to new challenges (still work to do in our puppet system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SwissFEL Hardware Recap</a:t>
            </a:r>
            <a:endParaRPr/>
          </a:p>
        </p:txBody>
      </p:sp>
      <p:sp>
        <p:nvSpPr>
          <p:cNvPr id="3" name="Segnaposto contenuto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38200" y="1825624"/>
            <a:ext cx="10515600" cy="4745443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u="sng"/>
              <a:t>Experimental Storage w/ GPFS</a:t>
            </a:r>
            <a:endParaRPr/>
          </a:p>
          <a:p>
            <a:pPr lvl="1">
              <a:defRPr/>
            </a:pPr>
            <a:r>
              <a:rPr lang="en-US"/>
              <a:t>Aramis:	Lenovo DSS-G240 – 2200 TiB online/cache net space (after parity)</a:t>
            </a:r>
            <a:endParaRPr/>
          </a:p>
          <a:p>
            <a:pPr lvl="1">
              <a:defRPr/>
            </a:pPr>
            <a:r>
              <a:rPr lang="en-US"/>
              <a:t>Athos:	Lenovo DSS-G220 – 1400 TiB online/cache net space (after parity)</a:t>
            </a:r>
            <a:endParaRPr/>
          </a:p>
          <a:p>
            <a:pPr>
              <a:defRPr/>
            </a:pPr>
            <a:r>
              <a:rPr lang="en-US" u="sng"/>
              <a:t>Camera Storage w/ GPFS</a:t>
            </a:r>
            <a:endParaRPr/>
          </a:p>
          <a:p>
            <a:pPr lvl="1">
              <a:defRPr/>
            </a:pPr>
            <a:r>
              <a:rPr lang="en-US"/>
              <a:t>Lenovo DSS-G220 – 1800 TiB net space (after parity)</a:t>
            </a:r>
            <a:endParaRPr/>
          </a:p>
          <a:p>
            <a:pPr>
              <a:defRPr/>
            </a:pPr>
            <a:r>
              <a:rPr lang="en-US" u="sng"/>
              <a:t>Compute</a:t>
            </a:r>
            <a:endParaRPr/>
          </a:p>
          <a:p>
            <a:pPr lvl="1">
              <a:defRPr/>
            </a:pPr>
            <a:r>
              <a:rPr lang="en-US"/>
              <a:t>20 nodes, 800 cores, 5.6TiB RAM, IB connections for online fast data analysis</a:t>
            </a:r>
            <a:endParaRPr/>
          </a:p>
          <a:p>
            <a:pPr lvl="1">
              <a:defRPr/>
            </a:pPr>
            <a:r>
              <a:rPr lang="en-US"/>
              <a:t>2 more nodes coming (1 TiB RAM, AMD CPU, 112 cores, IB)</a:t>
            </a:r>
            <a:endParaRPr/>
          </a:p>
          <a:p>
            <a:pPr>
              <a:defRPr/>
            </a:pPr>
            <a:r>
              <a:rPr lang="en-US" u="sng"/>
              <a:t>DAQ (</a:t>
            </a:r>
            <a:r>
              <a:rPr lang="en-US" u="sng"/>
              <a:t>detector+camera</a:t>
            </a:r>
            <a:r>
              <a:rPr lang="en-US" u="sng"/>
              <a:t>)</a:t>
            </a:r>
            <a:endParaRPr/>
          </a:p>
          <a:p>
            <a:pPr lvl="1">
              <a:defRPr/>
            </a:pPr>
            <a:r>
              <a:rPr lang="en-US"/>
              <a:t>18 nodes in prod (more for tests), 816 cores, 7.9 TiB RAM, IB EDR, 100GbE</a:t>
            </a:r>
            <a:endParaRPr/>
          </a:p>
          <a:p>
            <a:pPr>
              <a:defRPr/>
            </a:pPr>
            <a:r>
              <a:rPr lang="en-US" u="sng"/>
              <a:t>Export</a:t>
            </a:r>
            <a:endParaRPr/>
          </a:p>
          <a:p>
            <a:pPr lvl="1">
              <a:defRPr/>
            </a:pPr>
            <a:r>
              <a:rPr lang="en-US"/>
              <a:t>6 nodes, 2(NFS) + 4(AFM)</a:t>
            </a:r>
            <a:endParaRPr/>
          </a:p>
          <a:p>
            <a:pPr lvl="2">
              <a:defRPr/>
            </a:pPr>
            <a:r>
              <a:rPr lang="en-US" sz="1800" i="1"/>
              <a:t>AFM is the GPFS software component (redundant, 2 nodes per exp.) that keeps online data synchronized to RA</a:t>
            </a:r>
            <a:endParaRPr/>
          </a:p>
          <a:p>
            <a:pPr>
              <a:defRPr/>
            </a:pPr>
            <a:r>
              <a:rPr lang="en-US" sz="2900" u="sng"/>
              <a:t>Interconnect</a:t>
            </a:r>
            <a:endParaRPr/>
          </a:p>
          <a:p>
            <a:pPr lvl="1">
              <a:defRPr/>
            </a:pPr>
            <a:r>
              <a:rPr lang="en-US" sz="2200"/>
              <a:t>7 Ethernet 100GbE switches (interconnection between exp. hutches and DAQ servers)</a:t>
            </a:r>
            <a:endParaRPr/>
          </a:p>
          <a:p>
            <a:pPr lvl="1">
              <a:defRPr/>
            </a:pPr>
            <a:r>
              <a:rPr lang="en-US" sz="2200"/>
              <a:t>3 InfiniBand EDR (100G) switches (fast access to storage from Compute and DAQ)</a:t>
            </a:r>
            <a:endParaRPr/>
          </a:p>
          <a:p>
            <a:pPr lvl="1">
              <a:defRPr/>
            </a:pPr>
            <a:endParaRPr lang="en-US"/>
          </a:p>
        </p:txBody>
      </p:sp>
      <p:sp>
        <p:nvSpPr>
          <p:cNvPr id="5" name="Esplosione: 8 punte 4" hidden="0"/>
          <p:cNvSpPr/>
          <p:nvPr isPhoto="0" userDrawn="0"/>
        </p:nvSpPr>
        <p:spPr bwMode="auto">
          <a:xfrm rot="20786814">
            <a:off x="9235022" y="1315514"/>
            <a:ext cx="2099966" cy="1616328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>
                <a:ln w="0"/>
                <a:solidFill>
                  <a:schemeClr val="tx1"/>
                </a:solidFill>
              </a:rPr>
              <a:t>Tot 5.4PiB net</a:t>
            </a:r>
            <a:endParaRPr/>
          </a:p>
        </p:txBody>
      </p:sp>
      <p:sp>
        <p:nvSpPr>
          <p:cNvPr id="6" name="Esplosione: 8 punte 5" hidden="0"/>
          <p:cNvSpPr/>
          <p:nvPr isPhoto="0" userDrawn="0"/>
        </p:nvSpPr>
        <p:spPr bwMode="auto">
          <a:xfrm rot="20786814">
            <a:off x="8904836" y="3323906"/>
            <a:ext cx="2747278" cy="1979346"/>
          </a:xfrm>
          <a:prstGeom prst="irregularSeal1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>
                <a:ln w="0"/>
                <a:solidFill>
                  <a:schemeClr val="tx1"/>
                </a:solidFill>
              </a:rPr>
              <a:t>~17 TiB RAM</a:t>
            </a:r>
            <a:br>
              <a:rPr lang="en-US">
                <a:ln w="0"/>
                <a:solidFill>
                  <a:schemeClr val="tx1"/>
                </a:solidFill>
              </a:rPr>
            </a:br>
            <a:r>
              <a:rPr lang="en-US">
                <a:ln w="0"/>
                <a:solidFill>
                  <a:schemeClr val="tx1"/>
                </a:solidFill>
              </a:rPr>
              <a:t>~2170 cores</a:t>
            </a:r>
            <a:br>
              <a:rPr lang="en-US">
                <a:ln w="0"/>
                <a:solidFill>
                  <a:schemeClr val="tx1"/>
                </a:solidFill>
              </a:rPr>
            </a:br>
            <a:r>
              <a:rPr lang="en-US" sz="1000">
                <a:ln w="0"/>
                <a:solidFill>
                  <a:schemeClr val="tx1"/>
                </a:solidFill>
              </a:rPr>
              <a:t>(storage nodes included)</a:t>
            </a:r>
            <a:endParaRPr/>
          </a:p>
        </p:txBody>
      </p:sp>
      <p:sp>
        <p:nvSpPr>
          <p:cNvPr id="4" name="Esplosione: 8 punte 4" hidden="0"/>
          <p:cNvSpPr/>
          <p:nvPr isPhoto="0" userDrawn="0"/>
        </p:nvSpPr>
        <p:spPr bwMode="auto">
          <a:xfrm rot="20786814">
            <a:off x="9173089" y="5575589"/>
            <a:ext cx="2099966" cy="1087766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>
                <a:ln w="0"/>
                <a:solidFill>
                  <a:schemeClr val="tx1"/>
                </a:solidFill>
              </a:rPr>
              <a:t>10 switches</a:t>
            </a:r>
            <a:br>
              <a:rPr lang="en-US" sz="1200">
                <a:ln w="0"/>
                <a:solidFill>
                  <a:schemeClr val="tx1"/>
                </a:solidFill>
              </a:rPr>
            </a:br>
            <a:r>
              <a:rPr lang="en-US" sz="1200">
                <a:ln w="0"/>
                <a:solidFill>
                  <a:schemeClr val="tx1"/>
                </a:solidFill>
              </a:rPr>
              <a:t>100Gbits/s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Hardware Procured in 2022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 DAQ servers (2 repl. + 1 for </a:t>
            </a:r>
            <a:r>
              <a:rPr lang="en-US"/>
              <a:t>Furka</a:t>
            </a:r>
            <a:r>
              <a:rPr lang="en-US"/>
              <a:t> beamline)</a:t>
            </a:r>
            <a:endParaRPr/>
          </a:p>
          <a:p>
            <a:pPr>
              <a:defRPr/>
            </a:pPr>
            <a:r>
              <a:rPr lang="en-US"/>
              <a:t>2 Camera Writers (repl.)</a:t>
            </a:r>
            <a:endParaRPr/>
          </a:p>
          <a:p>
            <a:pPr>
              <a:defRPr/>
            </a:pPr>
            <a:r>
              <a:rPr lang="en-US"/>
              <a:t>1 DAQSync (for Cristallina beamline)</a:t>
            </a:r>
            <a:endParaRPr/>
          </a:p>
          <a:p>
            <a:pPr>
              <a:defRPr/>
            </a:pPr>
            <a:r>
              <a:rPr lang="en-US"/>
              <a:t>2 compute nodes (half Apollo HPE enclosure)</a:t>
            </a:r>
            <a:endParaRPr/>
          </a:p>
          <a:p>
            <a:pPr>
              <a:defRPr/>
            </a:pPr>
            <a:r>
              <a:rPr lang="en-US"/>
              <a:t>Much various hardware (for interconnections and local storages)</a:t>
            </a:r>
            <a:endParaRPr/>
          </a:p>
          <a:p>
            <a:pPr>
              <a:defRPr/>
            </a:pPr>
            <a:r>
              <a:rPr lang="en-US"/>
              <a:t>Lots of warranties to renew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Data Flow Recap</a:t>
            </a:r>
            <a:endParaRPr/>
          </a:p>
        </p:txBody>
      </p:sp>
      <p:grpSp>
        <p:nvGrpSpPr>
          <p:cNvPr id="4" name="Group 121" hidden="0"/>
          <p:cNvGrpSpPr/>
          <p:nvPr isPhoto="0" userDrawn="0"/>
        </p:nvGrpSpPr>
        <p:grpSpPr bwMode="auto">
          <a:xfrm>
            <a:off x="501169" y="2343540"/>
            <a:ext cx="1376633" cy="822014"/>
            <a:chOff x="8410680" y="3605040"/>
            <a:chExt cx="273240" cy="173880"/>
          </a:xfrm>
        </p:grpSpPr>
        <p:sp>
          <p:nvSpPr>
            <p:cNvPr id="5" name="CustomShape 122" hidden="0"/>
            <p:cNvSpPr/>
            <p:nvPr isPhoto="0" userDrawn="0"/>
          </p:nvSpPr>
          <p:spPr bwMode="auto">
            <a:xfrm>
              <a:off x="8424000" y="3659400"/>
              <a:ext cx="193680" cy="6516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" name="CustomShape 123" hidden="0"/>
            <p:cNvSpPr/>
            <p:nvPr isPhoto="0" userDrawn="0"/>
          </p:nvSpPr>
          <p:spPr bwMode="auto">
            <a:xfrm>
              <a:off x="8410680" y="3653280"/>
              <a:ext cx="13320" cy="7812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" name="CustomShape 124" hidden="0"/>
            <p:cNvSpPr/>
            <p:nvPr isPhoto="0" userDrawn="0"/>
          </p:nvSpPr>
          <p:spPr bwMode="auto">
            <a:xfrm>
              <a:off x="8490240" y="3605040"/>
              <a:ext cx="193680" cy="17388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0" name="AutoShape 2" descr="Tape backup Icons - Download 112 Free Tape backup icons here" hidden="0"/>
          <p:cNvSpPr>
            <a:spLocks noChangeArrowheads="1" noChangeAspect="1"/>
          </p:cNvSpPr>
          <p:nvPr isPhoto="0" userDrawn="0"/>
        </p:nvSpPr>
        <p:spPr bwMode="auto">
          <a:xfrm>
            <a:off x="5308112" y="5297511"/>
            <a:ext cx="3731044" cy="145604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r>
              <a:rPr lang="en-US" sz="1200"/>
              <a:t>(*) AFM can reach 4-4.5 GB/s. This means that, although not in real time, an experiment writing data at about that speed can have data available in RA for offline analysis very soon.</a:t>
            </a:r>
            <a:endParaRPr/>
          </a:p>
          <a:p>
            <a:pPr>
              <a:defRPr/>
            </a:pPr>
            <a:r>
              <a:rPr lang="en-US" sz="1200"/>
              <a:t>AFM could be improved in speed: but currently it would just put too much pressure on the same exp. storage resulting in lower write performance seen by the BLs</a:t>
            </a:r>
            <a:endParaRPr/>
          </a:p>
        </p:txBody>
      </p:sp>
      <p:pic>
        <p:nvPicPr>
          <p:cNvPr id="1028" name="Picture 4" descr="Computer Hardware Tape Drive icon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 flipH="1">
            <a:off x="9758271" y="5787585"/>
            <a:ext cx="671705" cy="671705"/>
          </a:xfrm>
          <a:prstGeom prst="rect">
            <a:avLst/>
          </a:prstGeom>
          <a:noFill/>
        </p:spPr>
      </p:pic>
      <p:pic>
        <p:nvPicPr>
          <p:cNvPr id="12" name="Immagine 11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4589759" y="1721705"/>
            <a:ext cx="2438400" cy="2438400"/>
          </a:xfrm>
          <a:prstGeom prst="rect">
            <a:avLst/>
          </a:prstGeom>
        </p:spPr>
      </p:pic>
      <p:pic>
        <p:nvPicPr>
          <p:cNvPr id="13" name="Immagine 1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8867385" y="1689369"/>
            <a:ext cx="2438400" cy="2438400"/>
          </a:xfrm>
          <a:prstGeom prst="rect">
            <a:avLst/>
          </a:prstGeom>
        </p:spPr>
      </p:pic>
      <p:pic>
        <p:nvPicPr>
          <p:cNvPr id="1032" name="Picture 8" descr="High Performance Computing (HPC) Data Center Specialty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1903793" y="1905462"/>
            <a:ext cx="3018971" cy="1698171"/>
          </a:xfrm>
          <a:prstGeom prst="rect">
            <a:avLst/>
          </a:prstGeom>
          <a:noFill/>
        </p:spPr>
      </p:pic>
      <p:sp>
        <p:nvSpPr>
          <p:cNvPr id="14" name="CasellaDiTesto 13" hidden="0"/>
          <p:cNvSpPr txBox="1"/>
          <p:nvPr isPhoto="0" userDrawn="0"/>
        </p:nvSpPr>
        <p:spPr bwMode="auto">
          <a:xfrm>
            <a:off x="892790" y="3323115"/>
            <a:ext cx="1005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Detector</a:t>
            </a:r>
            <a:endParaRPr/>
          </a:p>
        </p:txBody>
      </p:sp>
      <p:sp>
        <p:nvSpPr>
          <p:cNvPr id="15" name="CasellaDiTesto 14" hidden="0"/>
          <p:cNvSpPr txBox="1"/>
          <p:nvPr isPhoto="0" userDrawn="0"/>
        </p:nvSpPr>
        <p:spPr bwMode="auto">
          <a:xfrm>
            <a:off x="3062024" y="3438972"/>
            <a:ext cx="699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DAQs</a:t>
            </a:r>
            <a:endParaRPr/>
          </a:p>
        </p:txBody>
      </p:sp>
      <p:sp>
        <p:nvSpPr>
          <p:cNvPr id="16" name="CasellaDiTesto 15" hidden="0"/>
          <p:cNvSpPr txBox="1"/>
          <p:nvPr isPhoto="0" userDrawn="0"/>
        </p:nvSpPr>
        <p:spPr bwMode="auto">
          <a:xfrm>
            <a:off x="4758985" y="4094365"/>
            <a:ext cx="21660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/>
              <a:t>Experim</a:t>
            </a:r>
            <a:r>
              <a:rPr lang="en-US"/>
              <a:t>. fast Storage</a:t>
            </a:r>
            <a:br>
              <a:rPr lang="en-US"/>
            </a:br>
            <a:r>
              <a:rPr lang="en-US"/>
              <a:t>online(cache)</a:t>
            </a:r>
            <a:br>
              <a:rPr lang="en-US"/>
            </a:br>
            <a:r>
              <a:rPr lang="en-US"/>
              <a:t>up to 20GB/s</a:t>
            </a:r>
            <a:endParaRPr/>
          </a:p>
        </p:txBody>
      </p:sp>
      <p:sp>
        <p:nvSpPr>
          <p:cNvPr id="17" name="CasellaDiTesto 16" hidden="0"/>
          <p:cNvSpPr txBox="1"/>
          <p:nvPr isPhoto="0" userDrawn="0"/>
        </p:nvSpPr>
        <p:spPr bwMode="auto">
          <a:xfrm>
            <a:off x="8986542" y="798375"/>
            <a:ext cx="22000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/>
              <a:t>RA Storage</a:t>
            </a:r>
            <a:br>
              <a:rPr lang="en-US"/>
            </a:br>
            <a:r>
              <a:rPr lang="en-US"/>
              <a:t>(home)</a:t>
            </a:r>
            <a:br>
              <a:rPr lang="en-US"/>
            </a:br>
            <a:r>
              <a:rPr lang="en-US"/>
              <a:t>+ user offline analysis</a:t>
            </a:r>
            <a:endParaRPr/>
          </a:p>
        </p:txBody>
      </p:sp>
      <p:sp>
        <p:nvSpPr>
          <p:cNvPr id="18" name="CasellaDiTesto 17" hidden="0"/>
          <p:cNvSpPr txBox="1"/>
          <p:nvPr isPhoto="0" userDrawn="0"/>
        </p:nvSpPr>
        <p:spPr bwMode="auto">
          <a:xfrm>
            <a:off x="10552365" y="5878625"/>
            <a:ext cx="1031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200"/>
              <a:t>CSCS(Lugano)</a:t>
            </a:r>
            <a:br>
              <a:rPr lang="en-US" sz="1200"/>
            </a:br>
            <a:r>
              <a:rPr lang="en-US" sz="1200"/>
              <a:t>Tapes</a:t>
            </a:r>
            <a:endParaRPr/>
          </a:p>
        </p:txBody>
      </p:sp>
      <p:cxnSp>
        <p:nvCxnSpPr>
          <p:cNvPr id="22" name="Connettore 2 21" hidden="0"/>
          <p:cNvCxnSpPr>
            <a:cxnSpLocks/>
            <a:stCxn id="1032" idx="1"/>
          </p:cNvCxnSpPr>
          <p:nvPr isPhoto="0" userDrawn="0"/>
        </p:nvCxnSpPr>
        <p:spPr bwMode="auto">
          <a:xfrm>
            <a:off x="1903793" y="2754548"/>
            <a:ext cx="902469" cy="75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 hidden="0"/>
          <p:cNvCxnSpPr>
            <a:cxnSpLocks/>
          </p:cNvCxnSpPr>
          <p:nvPr isPhoto="0" userDrawn="0"/>
        </p:nvCxnSpPr>
        <p:spPr bwMode="auto">
          <a:xfrm>
            <a:off x="4004441" y="2754548"/>
            <a:ext cx="918323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 hidden="0"/>
          <p:cNvCxnSpPr>
            <a:cxnSpLocks/>
          </p:cNvCxnSpPr>
          <p:nvPr isPhoto="0" userDrawn="0"/>
        </p:nvCxnSpPr>
        <p:spPr bwMode="auto">
          <a:xfrm flipV="1">
            <a:off x="6634130" y="2936511"/>
            <a:ext cx="2664944" cy="43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 hidden="0"/>
          <p:cNvCxnSpPr>
            <a:cxnSpLocks/>
            <a:stCxn id="13" idx="2"/>
            <a:endCxn id="1028" idx="0"/>
          </p:cNvCxnSpPr>
          <p:nvPr isPhoto="0" userDrawn="0"/>
        </p:nvCxnSpPr>
        <p:spPr bwMode="auto">
          <a:xfrm>
            <a:off x="10086585" y="4127769"/>
            <a:ext cx="7539" cy="165981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8" descr="High Performance Computing (HPC) Data Center Specialty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1084459" y="4513471"/>
            <a:ext cx="3018971" cy="1698171"/>
          </a:xfrm>
          <a:prstGeom prst="rect">
            <a:avLst/>
          </a:prstGeom>
          <a:noFill/>
        </p:spPr>
      </p:pic>
      <p:sp>
        <p:nvSpPr>
          <p:cNvPr id="33" name="CasellaDiTesto 32" hidden="0"/>
          <p:cNvSpPr txBox="1"/>
          <p:nvPr isPhoto="0" userDrawn="0"/>
        </p:nvSpPr>
        <p:spPr bwMode="auto">
          <a:xfrm>
            <a:off x="2035041" y="6025532"/>
            <a:ext cx="1117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200"/>
              <a:t>Compute</a:t>
            </a:r>
            <a:br>
              <a:rPr lang="en-US" sz="1200"/>
            </a:br>
            <a:r>
              <a:rPr lang="en-US" sz="1200"/>
              <a:t>Online analysis</a:t>
            </a:r>
            <a:endParaRPr/>
          </a:p>
        </p:txBody>
      </p:sp>
      <p:cxnSp>
        <p:nvCxnSpPr>
          <p:cNvPr id="34" name="Connettore 2 33" hidden="0"/>
          <p:cNvCxnSpPr>
            <a:cxnSpLocks/>
          </p:cNvCxnSpPr>
          <p:nvPr isPhoto="0" userDrawn="0"/>
        </p:nvCxnSpPr>
        <p:spPr bwMode="auto">
          <a:xfrm flipV="1">
            <a:off x="3203553" y="3002811"/>
            <a:ext cx="1779164" cy="1954866"/>
          </a:xfrm>
          <a:prstGeom prst="straightConnector1">
            <a:avLst/>
          </a:prstGeom>
          <a:ln w="158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14" hidden="0"/>
          <p:cNvSpPr txBox="1"/>
          <p:nvPr isPhoto="0" userDrawn="0"/>
        </p:nvSpPr>
        <p:spPr bwMode="auto">
          <a:xfrm>
            <a:off x="7597932" y="250822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AFM*</a:t>
            </a:r>
            <a:endParaRPr/>
          </a:p>
        </p:txBody>
      </p:sp>
      <p:sp>
        <p:nvSpPr>
          <p:cNvPr id="9" name="CasellaDiTesto 14" hidden="0"/>
          <p:cNvSpPr txBox="1"/>
          <p:nvPr isPhoto="0" userDrawn="0"/>
        </p:nvSpPr>
        <p:spPr bwMode="auto">
          <a:xfrm>
            <a:off x="6954911" y="2895645"/>
            <a:ext cx="2068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200"/>
              <a:t>This is a component</a:t>
            </a:r>
            <a:endParaRPr/>
          </a:p>
          <a:p>
            <a:pPr algn="ctr">
              <a:defRPr/>
            </a:pPr>
            <a:r>
              <a:rPr lang="en-US" sz="1200"/>
              <a:t>That requires experience</a:t>
            </a:r>
            <a:br>
              <a:rPr lang="en-US" sz="1200"/>
            </a:br>
            <a:r>
              <a:rPr lang="en-US" sz="1200"/>
              <a:t>and attention to be operated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Link Physics Experiment to IT</a:t>
            </a:r>
            <a:endParaRPr/>
          </a:p>
        </p:txBody>
      </p:sp>
      <p:sp>
        <p:nvSpPr>
          <p:cNvPr id="3" name="Segnaposto contenuto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“Detector Switches”</a:t>
            </a:r>
            <a:endParaRPr/>
          </a:p>
          <a:p>
            <a:pPr lvl="1">
              <a:defRPr/>
            </a:pPr>
            <a:r>
              <a:rPr lang="en-US"/>
              <a:t>Every exp. hutch has the detector sending data to DAQ through a dedicated and isolated 100GbE switch procured, installed and managed by us</a:t>
            </a:r>
            <a:endParaRPr/>
          </a:p>
          <a:p>
            <a:pPr>
              <a:defRPr/>
            </a:pPr>
            <a:r>
              <a:rPr lang="en-US"/>
              <a:t>We have to deal with the interaction with </a:t>
            </a:r>
            <a:r>
              <a:rPr lang="en-US"/>
              <a:t>SwissFEL's</a:t>
            </a:r>
            <a:r>
              <a:rPr lang="en-US"/>
              <a:t> </a:t>
            </a:r>
            <a:r>
              <a:rPr lang="en-US" b="1"/>
              <a:t>electrical engineering</a:t>
            </a:r>
            <a:r>
              <a:rPr lang="en-US"/>
              <a:t> team and the </a:t>
            </a:r>
            <a:r>
              <a:rPr lang="en-US" b="1"/>
              <a:t>network</a:t>
            </a:r>
            <a:r>
              <a:rPr lang="en-US"/>
              <a:t> team to </a:t>
            </a:r>
            <a:r>
              <a:rPr lang="en-US"/>
              <a:t>organise</a:t>
            </a:r>
            <a:r>
              <a:rPr lang="en-US"/>
              <a:t> the optical cabling between exp. Hutches and the server rooms and the connection of the switches to the management network to manage them remotely:</a:t>
            </a:r>
            <a:endParaRPr/>
          </a:p>
          <a:p>
            <a:pPr lvl="1">
              <a:defRPr/>
            </a:pPr>
            <a:r>
              <a:rPr lang="en-US"/>
              <a:t>In fact hutches are not supposed to be visited freely after “production” phase has started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Data Management</a:t>
            </a:r>
            <a:endParaRPr/>
          </a:p>
        </p:txBody>
      </p:sp>
      <p:sp>
        <p:nvSpPr>
          <p:cNvPr id="3" name="Segnaposto contenuto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 lnSpcReduction="10000"/>
          </a:bodyPr>
          <a:lstStyle/>
          <a:p>
            <a:pPr>
              <a:defRPr/>
            </a:pPr>
            <a:r>
              <a:rPr lang="en-US"/>
              <a:t>User’s data (RAW and RES) are quickly </a:t>
            </a:r>
            <a:r>
              <a:rPr lang="en-US">
                <a:solidFill>
                  <a:srgbClr val="7030A0"/>
                </a:solidFill>
              </a:rPr>
              <a:t>synchronized to RA </a:t>
            </a:r>
            <a:r>
              <a:rPr lang="en-US"/>
              <a:t>(4-4.5 GB/s through optical fibers that cross the Aare river)</a:t>
            </a:r>
            <a:endParaRPr/>
          </a:p>
          <a:p>
            <a:pPr>
              <a:defRPr/>
            </a:pPr>
            <a:r>
              <a:rPr lang="en-US"/>
              <a:t>RA quickly becomes the only storage of data</a:t>
            </a:r>
            <a:endParaRPr/>
          </a:p>
          <a:p>
            <a:pPr lvl="1">
              <a:defRPr/>
            </a:pPr>
            <a:r>
              <a:rPr lang="en-US" sz="2000"/>
              <a:t>AFM “evicts” blocks (only, not metadata) from the small online storage as soon as certain thresholds are reached, in order to keep some free cache space to accommodate new data</a:t>
            </a:r>
            <a:endParaRPr/>
          </a:p>
          <a:p>
            <a:pPr lvl="1">
              <a:defRPr/>
            </a:pPr>
            <a:r>
              <a:rPr lang="en-US" sz="2000"/>
              <a:t>AFM can fetch back (from RA) evicted blocks if users want to analyze old data using online resources (un-usual; but possible if RA is really overloaded)</a:t>
            </a:r>
            <a:endParaRPr/>
          </a:p>
          <a:p>
            <a:pPr lvl="1">
              <a:defRPr/>
            </a:pPr>
            <a:r>
              <a:rPr lang="en-US" sz="2000"/>
              <a:t>This means that </a:t>
            </a:r>
            <a:r>
              <a:rPr lang="en-US" sz="2000">
                <a:solidFill>
                  <a:srgbClr val="7030A0"/>
                </a:solidFill>
              </a:rPr>
              <a:t>ARCHIVING ON TAPE must be done very early</a:t>
            </a:r>
            <a:r>
              <a:rPr lang="en-US" sz="2000"/>
              <a:t> on, since RA blocks are often the only available instance of data</a:t>
            </a:r>
            <a:endParaRPr lang="en-US" sz="2000">
              <a:solidFill>
                <a:srgbClr val="7030A0"/>
              </a:solidFill>
            </a:endParaRPr>
          </a:p>
          <a:p>
            <a:pPr>
              <a:defRPr/>
            </a:pPr>
            <a:r>
              <a:rPr lang="en-US"/>
              <a:t>Therefore, we have developed an </a:t>
            </a:r>
            <a:r>
              <a:rPr lang="en-US" b="1">
                <a:solidFill>
                  <a:srgbClr val="7030A0"/>
                </a:solidFill>
              </a:rPr>
              <a:t>automatic archiving </a:t>
            </a:r>
            <a:r>
              <a:rPr lang="en-US"/>
              <a:t>system that can solve problems related to our absence due to vacation, illness, slowness, human error... </a:t>
            </a:r>
            <a:r>
              <a:rPr lang="en-US"/>
              <a:t>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Automatic Archiver 1/2</a:t>
            </a:r>
            <a:endParaRPr/>
          </a:p>
        </p:txBody>
      </p:sp>
      <p:pic>
        <p:nvPicPr>
          <p:cNvPr id="2052" name="Picture 4" descr="Vector Folder Icon 440965 Vector Art at Vecteezy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1040129" y="1808102"/>
            <a:ext cx="1698859" cy="1473940"/>
          </a:xfrm>
          <a:prstGeom prst="rect">
            <a:avLst/>
          </a:prstGeom>
          <a:noFill/>
        </p:spPr>
      </p:pic>
      <p:pic>
        <p:nvPicPr>
          <p:cNvPr id="2054" name="Picture 6" descr="Text File Icon - 5923 - Dryicons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467052" y="2021494"/>
            <a:ext cx="329191" cy="329191"/>
          </a:xfrm>
          <a:prstGeom prst="rect">
            <a:avLst/>
          </a:prstGeom>
          <a:noFill/>
        </p:spPr>
      </p:pic>
      <p:sp>
        <p:nvSpPr>
          <p:cNvPr id="8" name="Freccia circolare in giù 7" hidden="0"/>
          <p:cNvSpPr/>
          <p:nvPr isPhoto="0" userDrawn="0"/>
        </p:nvSpPr>
        <p:spPr bwMode="auto">
          <a:xfrm>
            <a:off x="571264" y="1518260"/>
            <a:ext cx="1185597" cy="454437"/>
          </a:xfrm>
          <a:prstGeom prst="curvedDownArrow">
            <a:avLst>
              <a:gd name="adj1" fmla="val 25000"/>
              <a:gd name="adj2" fmla="val 47114"/>
              <a:gd name="adj3" fmla="val 402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asellaDiTesto 8" hidden="0"/>
          <p:cNvSpPr txBox="1"/>
          <p:nvPr isPhoto="0" userDrawn="0"/>
        </p:nvSpPr>
        <p:spPr bwMode="auto">
          <a:xfrm>
            <a:off x="45787" y="2312165"/>
            <a:ext cx="116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800"/>
              <a:t>CLOSED</a:t>
            </a:r>
            <a:br>
              <a:rPr lang="en-US" sz="800"/>
            </a:br>
            <a:br>
              <a:rPr lang="en-US" sz="800"/>
            </a:br>
            <a:r>
              <a:rPr lang="en-US" sz="800"/>
              <a:t>(semaphore empty file)</a:t>
            </a:r>
            <a:endParaRPr/>
          </a:p>
        </p:txBody>
      </p:sp>
      <p:sp>
        <p:nvSpPr>
          <p:cNvPr id="10" name="CasellaDiTesto 9" hidden="0"/>
          <p:cNvSpPr txBox="1"/>
          <p:nvPr isPhoto="0" userDrawn="0"/>
        </p:nvSpPr>
        <p:spPr bwMode="auto">
          <a:xfrm>
            <a:off x="1309461" y="2568125"/>
            <a:ext cx="1146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500" b="0" i="0" u="none" strike="noStrike" cap="none" spc="0">
                <a:solidFill>
                  <a:schemeClr val="tx1"/>
                </a:solidFill>
                <a:latin typeface="Courier New"/>
                <a:ea typeface="Courier New"/>
                <a:cs typeface="Courier New"/>
              </a:rPr>
              <a:t>/sf/&lt;BL&gt;/</a:t>
            </a:r>
            <a:br>
              <a:rPr lang="en-US" sz="500" b="0" i="0" u="none" strike="noStrike" cap="none" spc="0">
                <a:solidFill>
                  <a:schemeClr val="tx1"/>
                </a:solidFill>
                <a:latin typeface="Courier New"/>
                <a:ea typeface="Courier New"/>
                <a:cs typeface="Courier New"/>
              </a:rPr>
            </a:br>
            <a:r>
              <a:rPr lang="en-US" sz="500" b="0" i="0" u="none" strike="noStrike" cap="none" spc="0">
                <a:solidFill>
                  <a:schemeClr val="tx1"/>
                </a:solidFill>
                <a:latin typeface="Courier New"/>
                <a:ea typeface="Courier New"/>
                <a:cs typeface="Courier New"/>
              </a:rPr>
              <a:t>  | - data/&lt;PGROUP&gt;/</a:t>
            </a:r>
            <a:br>
              <a:rPr lang="en-US" sz="500" b="0" i="0" u="none" strike="noStrike" cap="none" spc="0">
                <a:solidFill>
                  <a:schemeClr val="tx1"/>
                </a:solidFill>
                <a:latin typeface="Courier New"/>
                <a:ea typeface="Courier New"/>
                <a:cs typeface="Courier New"/>
              </a:rPr>
            </a:br>
            <a:r>
              <a:rPr lang="en-US" sz="500" b="0" i="0" u="none" strike="noStrike" cap="none" spc="0">
                <a:solidFill>
                  <a:schemeClr val="tx1"/>
                </a:solidFill>
                <a:latin typeface="Courier New"/>
                <a:ea typeface="Courier New"/>
                <a:cs typeface="Courier New"/>
              </a:rPr>
              <a:t>        | - raw/</a:t>
            </a:r>
            <a:r>
              <a:rPr lang="en-US" sz="500" b="0" i="0" u="none" strike="noStrike" cap="none" spc="0">
                <a:solidFill>
                  <a:schemeClr val="tx1"/>
                </a:solidFill>
                <a:latin typeface="Courier New"/>
                <a:ea typeface="Courier New"/>
                <a:cs typeface="Courier New"/>
              </a:rPr>
              <a:t>run_info</a:t>
            </a:r>
            <a:r>
              <a:rPr lang="en-US" sz="500" b="0" i="0" u="none" strike="noStrike" cap="none" spc="0">
                <a:solidFill>
                  <a:schemeClr val="tx1"/>
                </a:solidFill>
                <a:latin typeface="Courier New"/>
                <a:ea typeface="Courier New"/>
                <a:cs typeface="Courier New"/>
              </a:rPr>
              <a:t>/</a:t>
            </a:r>
            <a:endParaRPr lang="en-US" sz="500"/>
          </a:p>
        </p:txBody>
      </p:sp>
      <p:pic>
        <p:nvPicPr>
          <p:cNvPr id="11" name="Immagine 10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3516952" y="1794671"/>
            <a:ext cx="1146339" cy="1146339"/>
          </a:xfrm>
          <a:prstGeom prst="rect">
            <a:avLst/>
          </a:prstGeom>
        </p:spPr>
      </p:pic>
      <p:sp>
        <p:nvSpPr>
          <p:cNvPr id="12" name="CasellaDiTesto 11" hidden="0"/>
          <p:cNvSpPr txBox="1"/>
          <p:nvPr isPhoto="0" userDrawn="0"/>
        </p:nvSpPr>
        <p:spPr bwMode="auto">
          <a:xfrm>
            <a:off x="2977418" y="1516342"/>
            <a:ext cx="221086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200"/>
              <a:t>CronJob</a:t>
            </a:r>
            <a:r>
              <a:rPr lang="en-US" sz="1200"/>
              <a:t> Archiver* (7am)</a:t>
            </a:r>
            <a:br>
              <a:rPr lang="en-US" sz="1200"/>
            </a:br>
            <a:r>
              <a:rPr lang="en-US" sz="900"/>
              <a:t>(Python software running on export nodes)</a:t>
            </a:r>
            <a:endParaRPr/>
          </a:p>
        </p:txBody>
      </p:sp>
      <p:pic>
        <p:nvPicPr>
          <p:cNvPr id="13" name="Immagine 12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4921833" y="5233933"/>
            <a:ext cx="1261841" cy="1201273"/>
          </a:xfrm>
          <a:prstGeom prst="rect">
            <a:avLst/>
          </a:prstGeom>
        </p:spPr>
      </p:pic>
      <p:sp>
        <p:nvSpPr>
          <p:cNvPr id="19" name="Freccia destra con strisce 18" hidden="0"/>
          <p:cNvSpPr/>
          <p:nvPr isPhoto="0" userDrawn="0"/>
        </p:nvSpPr>
        <p:spPr bwMode="auto">
          <a:xfrm>
            <a:off x="2738989" y="2324989"/>
            <a:ext cx="846244" cy="256586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CasellaDiTesto 20" hidden="0"/>
          <p:cNvSpPr txBox="1"/>
          <p:nvPr isPhoto="0" userDrawn="0"/>
        </p:nvSpPr>
        <p:spPr bwMode="auto">
          <a:xfrm>
            <a:off x="2520855" y="2668039"/>
            <a:ext cx="1261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MD Collect (only RAW)</a:t>
            </a:r>
            <a:br>
              <a:rPr lang="en-US" sz="800"/>
            </a:br>
            <a:r>
              <a:rPr lang="en-US" sz="800"/>
              <a:t>triggered by presence of “CLOSED” file</a:t>
            </a:r>
            <a:endParaRPr lang="en-US" sz="1200"/>
          </a:p>
        </p:txBody>
      </p:sp>
      <p:sp>
        <p:nvSpPr>
          <p:cNvPr id="22" name="CasellaDiTesto 21" hidden="0"/>
          <p:cNvSpPr txBox="1"/>
          <p:nvPr isPhoto="0" userDrawn="0"/>
        </p:nvSpPr>
        <p:spPr bwMode="auto">
          <a:xfrm rot="16426791">
            <a:off x="5042742" y="3798024"/>
            <a:ext cx="1020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200"/>
              <a:t>MD Ingestion</a:t>
            </a:r>
            <a:br>
              <a:rPr lang="en-US" sz="1200"/>
            </a:br>
            <a:r>
              <a:rPr lang="en-US" sz="1200"/>
              <a:t>(only RAW)</a:t>
            </a:r>
            <a:endParaRPr/>
          </a:p>
        </p:txBody>
      </p:sp>
      <p:grpSp>
        <p:nvGrpSpPr>
          <p:cNvPr id="3" name="Gruppo 2" hidden="0"/>
          <p:cNvGrpSpPr/>
          <p:nvPr isPhoto="0" userDrawn="0"/>
        </p:nvGrpSpPr>
        <p:grpSpPr bwMode="auto">
          <a:xfrm>
            <a:off x="10292418" y="1109287"/>
            <a:ext cx="1907985" cy="4793208"/>
            <a:chOff x="9441248" y="544436"/>
            <a:chExt cx="2438400" cy="6125704"/>
          </a:xfrm>
        </p:grpSpPr>
        <p:pic>
          <p:nvPicPr>
            <p:cNvPr id="23" name="Picture 4" descr="Computer Hardware Tape Drive icon" hidden="0"/>
            <p:cNvPicPr>
              <a:picLocks noChangeAspect="1" noChangeArrowheads="1"/>
            </p:cNvPicPr>
            <p:nvPr isPhoto="0" userDrawn="0"/>
          </p:nvPicPr>
          <p:blipFill>
            <a:blip r:embed="rId6"/>
            <a:stretch/>
          </p:blipFill>
          <p:spPr bwMode="auto">
            <a:xfrm flipH="1">
              <a:off x="10276467" y="5815823"/>
              <a:ext cx="854317" cy="854317"/>
            </a:xfrm>
            <a:prstGeom prst="rect">
              <a:avLst/>
            </a:prstGeom>
            <a:noFill/>
          </p:spPr>
        </p:pic>
        <p:pic>
          <p:nvPicPr>
            <p:cNvPr id="24" name="Immagine 23" hidden="0"/>
            <p:cNvPicPr>
              <a:picLocks noChangeAspect="1"/>
            </p:cNvPicPr>
            <p:nvPr isPhoto="0" userDrawn="0"/>
          </p:nvPicPr>
          <p:blipFill>
            <a:blip r:embed="rId7"/>
            <a:stretch/>
          </p:blipFill>
          <p:spPr bwMode="auto">
            <a:xfrm>
              <a:off x="9441248" y="544436"/>
              <a:ext cx="2438400" cy="2438400"/>
            </a:xfrm>
            <a:prstGeom prst="rect">
              <a:avLst/>
            </a:prstGeom>
          </p:spPr>
        </p:pic>
        <p:sp>
          <p:nvSpPr>
            <p:cNvPr id="6" name="Arrow: Striped Right 5" hidden="0"/>
            <p:cNvSpPr/>
            <p:nvPr isPhoto="0" userDrawn="0"/>
          </p:nvSpPr>
          <p:spPr bwMode="auto">
            <a:xfrm rot="5400000">
              <a:off x="9200027" y="4075661"/>
              <a:ext cx="2987252" cy="668421"/>
            </a:xfrm>
            <a:prstGeom prst="striped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/>
            </a:p>
          </p:txBody>
        </p:sp>
        <p:pic>
          <p:nvPicPr>
            <p:cNvPr id="2056" name="Picture 8" descr="Settings:Amazon.com:Appstore for Android" hidden="0"/>
            <p:cNvPicPr>
              <a:picLocks noChangeAspect="1" noChangeArrowheads="1"/>
            </p:cNvPicPr>
            <p:nvPr isPhoto="0" userDrawn="0"/>
          </p:nvPicPr>
          <p:blipFill>
            <a:blip r:embed="rId8"/>
            <a:stretch/>
          </p:blipFill>
          <p:spPr bwMode="auto">
            <a:xfrm>
              <a:off x="9948846" y="3622210"/>
              <a:ext cx="1490892" cy="1490892"/>
            </a:xfrm>
            <a:prstGeom prst="rect">
              <a:avLst/>
            </a:prstGeom>
            <a:noFill/>
          </p:spPr>
        </p:pic>
        <p:sp>
          <p:nvSpPr>
            <p:cNvPr id="7" name="TextBox 6" hidden="0"/>
            <p:cNvSpPr txBox="1"/>
            <p:nvPr isPhoto="0" userDrawn="0"/>
          </p:nvSpPr>
          <p:spPr bwMode="auto">
            <a:xfrm>
              <a:off x="10106485" y="769836"/>
              <a:ext cx="1168131" cy="413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500">
                  <a:solidFill>
                    <a:schemeClr val="bg1"/>
                  </a:solidFill>
                </a:rPr>
                <a:t>RA Home</a:t>
              </a:r>
              <a:endParaRPr sz="150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 descr="What are RESTful Web Services" hidden="0"/>
          <p:cNvPicPr>
            <a:picLocks noChangeAspect="1" noChangeArrowheads="1"/>
          </p:cNvPicPr>
          <p:nvPr isPhoto="0" userDrawn="0"/>
        </p:nvPicPr>
        <p:blipFill>
          <a:blip r:embed="rId9"/>
          <a:stretch/>
        </p:blipFill>
        <p:spPr bwMode="auto">
          <a:xfrm>
            <a:off x="5330419" y="1624067"/>
            <a:ext cx="1648338" cy="1703953"/>
          </a:xfrm>
          <a:prstGeom prst="rect">
            <a:avLst/>
          </a:prstGeom>
          <a:noFill/>
        </p:spPr>
      </p:pic>
      <p:cxnSp>
        <p:nvCxnSpPr>
          <p:cNvPr id="4" name="Connector: Elbow 3" hidden="0"/>
          <p:cNvCxnSpPr>
            <a:cxnSpLocks/>
            <a:stCxn id="13" idx="3"/>
            <a:endCxn id="2056" idx="1"/>
          </p:cNvCxnSpPr>
          <p:nvPr isPhoto="0" userDrawn="0"/>
        </p:nvCxnSpPr>
        <p:spPr bwMode="auto">
          <a:xfrm flipV="1">
            <a:off x="6183675" y="4100860"/>
            <a:ext cx="4505926" cy="1733710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ccia destra con strisce 19" hidden="0"/>
          <p:cNvSpPr/>
          <p:nvPr isPhoto="0" userDrawn="0"/>
        </p:nvSpPr>
        <p:spPr bwMode="auto">
          <a:xfrm rot="5582147">
            <a:off x="4920319" y="3967503"/>
            <a:ext cx="1921289" cy="256586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Freccia destra con strisce 17" hidden="0"/>
          <p:cNvSpPr/>
          <p:nvPr isPhoto="0" userDrawn="0"/>
        </p:nvSpPr>
        <p:spPr bwMode="auto">
          <a:xfrm>
            <a:off x="4706511" y="2282441"/>
            <a:ext cx="846244" cy="256586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Fumetto: ovale 24" hidden="0"/>
          <p:cNvSpPr/>
          <p:nvPr isPhoto="0" userDrawn="0"/>
        </p:nvSpPr>
        <p:spPr bwMode="auto">
          <a:xfrm>
            <a:off x="8865153" y="4628565"/>
            <a:ext cx="1333686" cy="858653"/>
          </a:xfrm>
          <a:prstGeom prst="wedgeEllipseCallout">
            <a:avLst>
              <a:gd name="adj1" fmla="val 91833"/>
              <a:gd name="adj2" fmla="val -7652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AREMA</a:t>
            </a:r>
            <a:endParaRPr/>
          </a:p>
        </p:txBody>
      </p:sp>
      <p:sp>
        <p:nvSpPr>
          <p:cNvPr id="27" name="CasellaDiTesto 26" hidden="0"/>
          <p:cNvSpPr txBox="1"/>
          <p:nvPr isPhoto="0" userDrawn="0"/>
        </p:nvSpPr>
        <p:spPr bwMode="auto">
          <a:xfrm>
            <a:off x="6444083" y="1447239"/>
            <a:ext cx="176683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200" b="1"/>
              <a:t>Ingestor Service**</a:t>
            </a:r>
            <a:br>
              <a:rPr lang="en-US" sz="1200"/>
            </a:br>
            <a:r>
              <a:rPr lang="en-US" sz="1000"/>
              <a:t>based on docker, Python</a:t>
            </a:r>
            <a:endParaRPr/>
          </a:p>
          <a:p>
            <a:pPr algn="ctr">
              <a:defRPr/>
            </a:pPr>
            <a:r>
              <a:rPr lang="en-US" sz="1000"/>
              <a:t>and Celery technologies</a:t>
            </a:r>
            <a:br>
              <a:rPr lang="en-US" sz="1000"/>
            </a:br>
            <a:r>
              <a:rPr lang="en-US" sz="1000"/>
              <a:t>running on dedicated on-node</a:t>
            </a:r>
            <a:br>
              <a:rPr lang="en-US" sz="1000"/>
            </a:br>
            <a:r>
              <a:rPr lang="en-US" sz="1000"/>
              <a:t>GPFS client cluster</a:t>
            </a:r>
            <a:endParaRPr/>
          </a:p>
        </p:txBody>
      </p:sp>
      <p:sp>
        <p:nvSpPr>
          <p:cNvPr id="29" name="CasellaDiTesto 28" hidden="0"/>
          <p:cNvSpPr txBox="1"/>
          <p:nvPr isPhoto="0" userDrawn="0"/>
        </p:nvSpPr>
        <p:spPr bwMode="auto">
          <a:xfrm>
            <a:off x="95303" y="5568254"/>
            <a:ext cx="29290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(**) Ingestor Service:</a:t>
            </a:r>
            <a:br>
              <a:rPr lang="en-US" sz="1100"/>
            </a:br>
            <a:r>
              <a:rPr lang="en-US" sz="1100"/>
              <a:t>- </a:t>
            </a:r>
            <a:r>
              <a:rPr lang="en-US" sz="1100"/>
              <a:t>AuthN</a:t>
            </a:r>
            <a:r>
              <a:rPr lang="en-US" sz="1100"/>
              <a:t>/</a:t>
            </a:r>
            <a:r>
              <a:rPr lang="en-US" sz="1100"/>
              <a:t>AuthZ</a:t>
            </a:r>
            <a:endParaRPr lang="en-US" sz="1100"/>
          </a:p>
          <a:p>
            <a:pPr>
              <a:defRPr/>
            </a:pPr>
            <a:r>
              <a:rPr lang="en-US" sz="1100"/>
              <a:t>- Check dataset is/is not already ingested</a:t>
            </a:r>
            <a:br>
              <a:rPr lang="en-US" sz="1100"/>
            </a:br>
            <a:r>
              <a:rPr lang="en-US" sz="1100"/>
              <a:t>- Prepare proper JSON request for SciCat</a:t>
            </a:r>
            <a:br>
              <a:rPr lang="en-US" sz="1100"/>
            </a:br>
            <a:r>
              <a:rPr lang="en-US" sz="1100"/>
              <a:t>- Check(/wait for) existence of files on RA (AFM)</a:t>
            </a:r>
            <a:br>
              <a:rPr lang="en-US" sz="1100"/>
            </a:br>
            <a:r>
              <a:rPr lang="en-US" sz="1100"/>
              <a:t>- Handle comm. errors</a:t>
            </a:r>
            <a:endParaRPr/>
          </a:p>
        </p:txBody>
      </p:sp>
      <p:sp>
        <p:nvSpPr>
          <p:cNvPr id="30" name="Fumetto: ovale 29" hidden="0"/>
          <p:cNvSpPr/>
          <p:nvPr isPhoto="0" userDrawn="0"/>
        </p:nvSpPr>
        <p:spPr bwMode="auto">
          <a:xfrm>
            <a:off x="3954212" y="3144308"/>
            <a:ext cx="989390" cy="321859"/>
          </a:xfrm>
          <a:prstGeom prst="wedgeEllipseCallout">
            <a:avLst>
              <a:gd name="adj1" fmla="val -18472"/>
              <a:gd name="adj2" fmla="val -13740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</a:rPr>
              <a:t>In-house developed</a:t>
            </a:r>
            <a:endParaRPr/>
          </a:p>
        </p:txBody>
      </p:sp>
      <p:sp>
        <p:nvSpPr>
          <p:cNvPr id="32" name="CasellaDiTesto 31" hidden="0"/>
          <p:cNvSpPr txBox="1"/>
          <p:nvPr isPhoto="0" userDrawn="0"/>
        </p:nvSpPr>
        <p:spPr bwMode="auto">
          <a:xfrm>
            <a:off x="6587307" y="5834569"/>
            <a:ext cx="17179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Triggers Copy-On-Tape</a:t>
            </a:r>
            <a:endParaRPr/>
          </a:p>
          <a:p>
            <a:pPr algn="ctr">
              <a:defRPr/>
            </a:pPr>
            <a:r>
              <a:rPr lang="en-US" sz="800"/>
              <a:t>(only RAW) because it</a:t>
            </a:r>
            <a:br>
              <a:rPr lang="en-US" sz="800"/>
            </a:br>
            <a:r>
              <a:rPr lang="en-US" sz="800"/>
              <a:t>receives “</a:t>
            </a:r>
            <a:r>
              <a:rPr lang="en-US" sz="800"/>
              <a:t>Autoarchive</a:t>
            </a:r>
            <a:r>
              <a:rPr lang="en-US" sz="800"/>
              <a:t>=True”</a:t>
            </a:r>
            <a:br>
              <a:rPr lang="en-US" sz="800"/>
            </a:br>
            <a:r>
              <a:rPr lang="en-US" sz="800"/>
              <a:t>from </a:t>
            </a:r>
            <a:r>
              <a:rPr lang="en-US" sz="800"/>
              <a:t>ingestor</a:t>
            </a:r>
            <a:r>
              <a:rPr lang="en-US" sz="800"/>
              <a:t> service</a:t>
            </a:r>
            <a:br>
              <a:rPr lang="en-US" sz="800"/>
            </a:br>
            <a:r>
              <a:rPr lang="en-US" sz="800"/>
              <a:t>for each dataset</a:t>
            </a:r>
            <a:endParaRPr sz="800"/>
          </a:p>
        </p:txBody>
      </p:sp>
      <p:sp>
        <p:nvSpPr>
          <p:cNvPr id="33" name="CasellaDiTesto 32" hidden="0"/>
          <p:cNvSpPr txBox="1"/>
          <p:nvPr isPhoto="0" userDrawn="0"/>
        </p:nvSpPr>
        <p:spPr bwMode="auto">
          <a:xfrm>
            <a:off x="95303" y="4039970"/>
            <a:ext cx="395943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/>
              <a:t>(*) Archiver:</a:t>
            </a:r>
            <a:br>
              <a:rPr lang="en-US" sz="1100"/>
            </a:br>
            <a:r>
              <a:rPr lang="en-US" sz="1100"/>
              <a:t>- Checks which PGROUP are CLOSED and eligible to be archived and collects md from them</a:t>
            </a:r>
            <a:br>
              <a:rPr lang="en-US" sz="1100"/>
            </a:br>
            <a:r>
              <a:rPr lang="en-US" sz="1100"/>
              <a:t>- Prepares </a:t>
            </a:r>
            <a:r>
              <a:rPr lang="en-US" sz="1100"/>
              <a:t>json</a:t>
            </a:r>
            <a:r>
              <a:rPr lang="en-US" sz="1100"/>
              <a:t> envelops for each dataset to be sent to Ingestor</a:t>
            </a:r>
            <a:br>
              <a:rPr lang="en-US" sz="1100"/>
            </a:br>
            <a:r>
              <a:rPr lang="en-US" sz="1100"/>
              <a:t>- Manages </a:t>
            </a:r>
            <a:r>
              <a:rPr lang="en-US" sz="1100"/>
              <a:t>Ingestor’s</a:t>
            </a:r>
            <a:r>
              <a:rPr lang="en-US" sz="1100"/>
              <a:t> answer (Error, Already ingested, etc.)</a:t>
            </a:r>
            <a:br>
              <a:rPr lang="en-US" sz="1100"/>
            </a:br>
            <a:r>
              <a:rPr lang="en-US" sz="1100"/>
              <a:t>- Marks PGROUPs as ARCHIVED (to skip them at the next run)</a:t>
            </a:r>
            <a:br>
              <a:rPr lang="en-US" sz="1100"/>
            </a:br>
            <a:r>
              <a:rPr lang="en-US" sz="1100"/>
              <a:t>- Logs everything and informs involved people</a:t>
            </a:r>
            <a:endParaRPr/>
          </a:p>
        </p:txBody>
      </p:sp>
      <p:sp>
        <p:nvSpPr>
          <p:cNvPr id="34" name="Fumetto: ovale 33" hidden="0"/>
          <p:cNvSpPr/>
          <p:nvPr isPhoto="0" userDrawn="0"/>
        </p:nvSpPr>
        <p:spPr bwMode="auto">
          <a:xfrm>
            <a:off x="6832803" y="2601225"/>
            <a:ext cx="989390" cy="321859"/>
          </a:xfrm>
          <a:prstGeom prst="wedgeEllipseCallout">
            <a:avLst>
              <a:gd name="adj1" fmla="val -79023"/>
              <a:gd name="adj2" fmla="val -9233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</a:rPr>
              <a:t>In-house developed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Automatic Archiver 2/2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 fontScale="70000" lnSpcReduction="20000"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lang="en-US"/>
              <a:t>Auto-Archived </a:t>
            </a:r>
            <a:r>
              <a:rPr lang="en-US" b="1">
                <a:solidFill>
                  <a:srgbClr val="7030A0"/>
                </a:solidFill>
              </a:rPr>
              <a:t>7.6 PiB</a:t>
            </a:r>
            <a:r>
              <a:rPr lang="en-US"/>
              <a:t> since March/April 2022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 sz="2100">
                <a:solidFill>
                  <a:srgbClr val="7030A0"/>
                </a:solidFill>
              </a:rPr>
              <a:t>Aramis: 6.2 PiB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 sz="2100">
                <a:solidFill>
                  <a:srgbClr val="7030A0"/>
                </a:solidFill>
              </a:rPr>
              <a:t>Athos: 1.4 PiB</a:t>
            </a:r>
            <a:endParaRPr/>
          </a:p>
          <a:p>
            <a:pPr marL="283879" indent="-283879">
              <a:buFont typeface="Arial"/>
              <a:buChar char="•"/>
              <a:defRPr/>
            </a:pPr>
            <a:r>
              <a:rPr lang="en-US"/>
              <a:t>PI receives email about fail/success</a:t>
            </a:r>
            <a:endParaRPr/>
          </a:p>
          <a:p>
            <a:pPr marL="283879" indent="-283879">
              <a:buFont typeface="Arial"/>
              <a:buChar char="•"/>
              <a:defRPr/>
            </a:pPr>
            <a:r>
              <a:rPr lang="en-US"/>
              <a:t>Admins also receive email…</a:t>
            </a:r>
            <a:endParaRPr/>
          </a:p>
          <a:p>
            <a:pPr marL="283879" indent="-283879">
              <a:buFont typeface="Arial"/>
              <a:buChar char="•"/>
              <a:defRPr/>
            </a:pPr>
            <a:r>
              <a:rPr lang="en-US"/>
              <a:t>Per-datasets ingestion (to comply with SciCat data structure)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 sz="1900">
                <a:solidFill>
                  <a:srgbClr val="7030A0"/>
                </a:solidFill>
              </a:rPr>
              <a:t>Only RAW </a:t>
            </a:r>
            <a:r>
              <a:rPr lang="en-US" sz="1900"/>
              <a:t>datasets are ingested (atm, agreed with Users)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 sz="1900"/>
              <a:t>For every datasets, </a:t>
            </a:r>
            <a:r>
              <a:rPr lang="en-US" sz="1900"/>
              <a:t>SciCat’s</a:t>
            </a:r>
            <a:r>
              <a:rPr lang="en-US" sz="1900"/>
              <a:t> REST API is called with “</a:t>
            </a:r>
            <a:r>
              <a:rPr lang="en-US" sz="1900">
                <a:solidFill>
                  <a:srgbClr val="7030A0"/>
                </a:solidFill>
              </a:rPr>
              <a:t>Autoarchive</a:t>
            </a:r>
            <a:r>
              <a:rPr lang="en-US" sz="1900">
                <a:solidFill>
                  <a:srgbClr val="7030A0"/>
                </a:solidFill>
              </a:rPr>
              <a:t>=True</a:t>
            </a:r>
            <a:r>
              <a:rPr lang="en-US" sz="1900"/>
              <a:t>”</a:t>
            </a:r>
            <a:endParaRPr/>
          </a:p>
          <a:p>
            <a:pPr marL="283879" indent="-283879">
              <a:buFont typeface="Arial"/>
              <a:buChar char="•"/>
              <a:defRPr/>
            </a:pPr>
            <a:r>
              <a:rPr lang="en-US" b="1">
                <a:solidFill>
                  <a:srgbClr val="7030A0"/>
                </a:solidFill>
              </a:rPr>
              <a:t>Fault-tolerant</a:t>
            </a:r>
            <a:r>
              <a:rPr lang="en-US"/>
              <a:t>: semaphore file “ARCHIVED” is created in PGROUP folder only if all ingestions are successful for that PGROUP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 sz="1900" i="1"/>
              <a:t>Otherwise, the next morning the archiver will take care of the same PGROUP (skipping the datasets already ingested).</a:t>
            </a:r>
            <a:endParaRPr/>
          </a:p>
          <a:p>
            <a:pPr marL="283879" indent="-283879">
              <a:buFont typeface="Arial"/>
              <a:buChar char="•"/>
              <a:defRPr/>
            </a:pPr>
            <a:r>
              <a:rPr lang="en-US"/>
              <a:t>Tape-Archive is a black-box (AREMA software)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 sz="1900" i="1"/>
              <a:t>Tape-Archive team showed to promptly take care of any error related with tape-</a:t>
            </a:r>
            <a:r>
              <a:rPr lang="en-US" sz="1900" i="1"/>
              <a:t>ing</a:t>
            </a:r>
            <a:r>
              <a:rPr lang="en-US" sz="1900" i="1"/>
              <a:t>, they usually fix themselves and just inform us. </a:t>
            </a:r>
            <a:r>
              <a:rPr lang="en-US" sz="1900" b="1" i="1" u="sng"/>
              <a:t>Very reliable service from them !</a:t>
            </a:r>
            <a:br>
              <a:rPr lang="en-US" sz="1900" b="1" i="1" u="sng"/>
            </a:br>
            <a:endParaRPr lang="en-US" sz="1900" b="1" i="1" u="sng"/>
          </a:p>
          <a:p>
            <a:pPr marL="283879" indent="-283879">
              <a:buFont typeface="Arial"/>
              <a:buChar char="•"/>
              <a:defRPr/>
            </a:pPr>
            <a:r>
              <a:rPr lang="en-US" sz="34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Users look “happy” </a:t>
            </a:r>
            <a:r>
              <a:rPr lang="en-US" b="1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br>
              <a:rPr lang="en-US"/>
            </a:br>
            <a:endParaRPr lang="en-US"/>
          </a:p>
          <a:p>
            <a:pPr>
              <a:defRPr/>
            </a:pPr>
            <a:endParaRPr/>
          </a:p>
        </p:txBody>
      </p:sp>
      <p:pic>
        <p:nvPicPr>
          <p:cNvPr id="5" name="Graphic 4" descr="Thumbs up sign with solid fill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676319" y="5190953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Automatic Clean up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 fontScale="92500" lnSpcReduction="10000"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lang="en-US"/>
              <a:t>Agreed with BL that it must be implemented</a:t>
            </a:r>
            <a:endParaRPr/>
          </a:p>
          <a:p>
            <a:pPr marL="283879" indent="-283879">
              <a:buFont typeface="Arial"/>
              <a:buChar char="•"/>
              <a:defRPr/>
            </a:pPr>
            <a:r>
              <a:rPr lang="en-US"/>
              <a:t>Software written and more or less stable (not much tested yet)</a:t>
            </a:r>
            <a:endParaRPr/>
          </a:p>
          <a:p>
            <a:pPr marL="283879" indent="-283879">
              <a:buFont typeface="Arial"/>
              <a:buChar char="•"/>
              <a:defRPr/>
            </a:pPr>
            <a:r>
              <a:rPr lang="en-US"/>
              <a:t>Agreed with BL that they can delay the deletion of archived stuff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 i="1"/>
              <a:t>because users could still need them</a:t>
            </a:r>
            <a:endParaRPr/>
          </a:p>
          <a:p>
            <a:pPr marL="283879" indent="-283879">
              <a:buFont typeface="Arial"/>
              <a:buChar char="•"/>
              <a:defRPr/>
            </a:pPr>
            <a:r>
              <a:rPr lang="en-US"/>
              <a:t>For the moment, as the operation is really delicate, we prefer to have a quite a long transition period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/>
              <a:t>we delete only manually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/>
              <a:t>we use the automatic tool to get the list of datasets eligible for deletion (it check that ingestion &amp;&amp; ONTAPE status are both True)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/>
              <a:t>We send this list to BL</a:t>
            </a:r>
            <a:endParaRPr/>
          </a:p>
          <a:p>
            <a:pPr marL="741079" lvl="1" indent="-283879">
              <a:buFont typeface="Arial"/>
              <a:buChar char="•"/>
              <a:defRPr/>
            </a:pPr>
            <a:r>
              <a:rPr lang="en-US"/>
              <a:t>They tell us to selectively delete them</a:t>
            </a:r>
            <a:br>
              <a:rPr lang="en-US"/>
            </a:br>
            <a:endParaRPr lang="en-US"/>
          </a:p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ONLYOFFICE/6.4.1.45</Application>
  <DocSecurity>0</DocSecurity>
  <PresentationFormat>Widescreen</PresentationFormat>
  <Paragraphs>0</Paragraphs>
  <Slides>18</Slides>
  <Notes>18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SwissFEL IT Infrastructure</dc:title>
  <dc:subject/>
  <dc:creator>alvise dorigo</dc:creator>
  <cp:keywords/>
  <dc:description/>
  <dc:identifier/>
  <dc:language/>
  <cp:lastModifiedBy>Anonymous</cp:lastModifiedBy>
  <cp:revision>46</cp:revision>
  <dcterms:created xsi:type="dcterms:W3CDTF">2022-12-07T09:56:49Z</dcterms:created>
  <dcterms:modified xsi:type="dcterms:W3CDTF">2022-12-12T07:06:10Z</dcterms:modified>
  <cp:category/>
  <cp:contentStatus/>
  <cp:version/>
</cp:coreProperties>
</file>