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3"/>
  </p:notesMasterIdLst>
  <p:sldIdLst>
    <p:sldId id="257" r:id="rId2"/>
    <p:sldId id="262" r:id="rId3"/>
    <p:sldId id="258" r:id="rId4"/>
    <p:sldId id="264" r:id="rId5"/>
    <p:sldId id="263" r:id="rId6"/>
    <p:sldId id="269" r:id="rId7"/>
    <p:sldId id="274" r:id="rId8"/>
    <p:sldId id="271" r:id="rId9"/>
    <p:sldId id="275" r:id="rId10"/>
    <p:sldId id="261" r:id="rId11"/>
    <p:sldId id="265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026" autoAdjust="0"/>
  </p:normalViewPr>
  <p:slideViewPr>
    <p:cSldViewPr snapToGrid="0">
      <p:cViewPr varScale="1">
        <p:scale>
          <a:sx n="58" d="100"/>
          <a:sy n="58" d="100"/>
        </p:scale>
        <p:origin x="98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4"/>
          <c:order val="0"/>
          <c:tx>
            <c:strRef>
              <c:f>'IMPACT spending profile'!$B$42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'IMPACT spending profile'!$C$24:$M$24</c:f>
              <c:numCache>
                <c:formatCode>General</c:formatCode>
                <c:ptCount val="11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</c:numCache>
            </c:numRef>
          </c:cat>
          <c:val>
            <c:numRef>
              <c:f>'IMPACT spending profile'!$C$42:$M$42</c:f>
              <c:numCache>
                <c:formatCode>General</c:formatCode>
                <c:ptCount val="11"/>
                <c:pt idx="0">
                  <c:v>1200</c:v>
                </c:pt>
                <c:pt idx="1">
                  <c:v>1200</c:v>
                </c:pt>
                <c:pt idx="2">
                  <c:v>1200</c:v>
                </c:pt>
                <c:pt idx="3" formatCode="0">
                  <c:v>10950</c:v>
                </c:pt>
                <c:pt idx="4" formatCode="0">
                  <c:v>15450</c:v>
                </c:pt>
                <c:pt idx="5" formatCode="0">
                  <c:v>19950</c:v>
                </c:pt>
                <c:pt idx="6" formatCode="0">
                  <c:v>13450</c:v>
                </c:pt>
                <c:pt idx="7" formatCode="0">
                  <c:v>12950</c:v>
                </c:pt>
                <c:pt idx="8" formatCode="0">
                  <c:v>2950</c:v>
                </c:pt>
                <c:pt idx="9" formatCode="0">
                  <c:v>750</c:v>
                </c:pt>
                <c:pt idx="10" formatCode="0">
                  <c:v>750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07-4C37-A404-CE97091ABE4B}"/>
            </c:ext>
          </c:extLst>
        </c:ser>
        <c:ser>
          <c:idx val="0"/>
          <c:order val="1"/>
          <c:tx>
            <c:strRef>
              <c:f>'IMPACT spending profile'!$B$38</c:f>
              <c:strCache>
                <c:ptCount val="1"/>
                <c:pt idx="0">
                  <c:v>Roadmap Funding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'IMPACT spending profile'!$C$24:$M$24</c:f>
              <c:numCache>
                <c:formatCode>General</c:formatCode>
                <c:ptCount val="11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</c:numCache>
            </c:numRef>
          </c:cat>
          <c:val>
            <c:numRef>
              <c:f>'IMPACT spending profile'!$C$38:$M$38</c:f>
              <c:numCache>
                <c:formatCode>General</c:formatCode>
                <c:ptCount val="11"/>
                <c:pt idx="3">
                  <c:v>10000</c:v>
                </c:pt>
                <c:pt idx="4">
                  <c:v>12500</c:v>
                </c:pt>
                <c:pt idx="5">
                  <c:v>17000</c:v>
                </c:pt>
                <c:pt idx="6">
                  <c:v>10500</c:v>
                </c:pt>
                <c:pt idx="7">
                  <c:v>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07-4C37-A404-CE97091ABE4B}"/>
            </c:ext>
          </c:extLst>
        </c:ser>
        <c:ser>
          <c:idx val="1"/>
          <c:order val="2"/>
          <c:tx>
            <c:strRef>
              <c:f>'IMPACT spending profile'!$B$39</c:f>
              <c:strCache>
                <c:ptCount val="1"/>
                <c:pt idx="0">
                  <c:v>PSI Directorate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'IMPACT spending profile'!$C$24:$M$24</c:f>
              <c:numCache>
                <c:formatCode>General</c:formatCode>
                <c:ptCount val="11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</c:numCache>
            </c:numRef>
          </c:cat>
          <c:val>
            <c:numRef>
              <c:f>'IMPACT spending profile'!$C$39:$M$39</c:f>
              <c:numCache>
                <c:formatCode>General</c:formatCode>
                <c:ptCount val="11"/>
                <c:pt idx="0">
                  <c:v>300</c:v>
                </c:pt>
                <c:pt idx="1">
                  <c:v>300</c:v>
                </c:pt>
                <c:pt idx="2">
                  <c:v>300</c:v>
                </c:pt>
                <c:pt idx="4">
                  <c:v>2000</c:v>
                </c:pt>
                <c:pt idx="5">
                  <c:v>2000</c:v>
                </c:pt>
                <c:pt idx="6">
                  <c:v>2000</c:v>
                </c:pt>
                <c:pt idx="7">
                  <c:v>2000</c:v>
                </c:pt>
                <c:pt idx="8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07-4C37-A404-CE97091ABE4B}"/>
            </c:ext>
          </c:extLst>
        </c:ser>
        <c:ser>
          <c:idx val="2"/>
          <c:order val="3"/>
          <c:tx>
            <c:strRef>
              <c:f>'IMPACT spending profile'!$B$40</c:f>
              <c:strCache>
                <c:ptCount val="1"/>
                <c:pt idx="0">
                  <c:v>Centers' initiative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'IMPACT spending profile'!$C$24:$M$24</c:f>
              <c:numCache>
                <c:formatCode>General</c:formatCode>
                <c:ptCount val="11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</c:numCache>
            </c:numRef>
          </c:cat>
          <c:val>
            <c:numRef>
              <c:f>'IMPACT spending profile'!$C$40:$M$40</c:f>
              <c:numCache>
                <c:formatCode>General</c:formatCode>
                <c:ptCount val="11"/>
                <c:pt idx="0">
                  <c:v>900</c:v>
                </c:pt>
                <c:pt idx="1">
                  <c:v>900</c:v>
                </c:pt>
                <c:pt idx="2">
                  <c:v>900</c:v>
                </c:pt>
                <c:pt idx="3">
                  <c:v>950</c:v>
                </c:pt>
                <c:pt idx="4">
                  <c:v>950</c:v>
                </c:pt>
                <c:pt idx="5">
                  <c:v>950</c:v>
                </c:pt>
                <c:pt idx="6">
                  <c:v>950</c:v>
                </c:pt>
                <c:pt idx="7">
                  <c:v>950</c:v>
                </c:pt>
                <c:pt idx="8">
                  <c:v>950</c:v>
                </c:pt>
                <c:pt idx="9">
                  <c:v>750</c:v>
                </c:pt>
                <c:pt idx="10">
                  <c:v>750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707-4C37-A404-CE97091AB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4244656"/>
        <c:axId val="474245640"/>
        <c:extLst>
          <c:ext xmlns:c15="http://schemas.microsoft.com/office/drawing/2012/chart" uri="{02D57815-91ED-43cb-92C2-25804820EDAC}">
            <c15:filteredBarSeries>
              <c15:ser>
                <c:idx val="3"/>
                <c:order val="4"/>
                <c:tx>
                  <c:strRef>
                    <c:extLst>
                      <c:ext uri="{02D57815-91ED-43cb-92C2-25804820EDAC}">
                        <c15:formulaRef>
                          <c15:sqref>'IMPACT spending profile'!$B$28</c15:sqref>
                        </c15:formulaRef>
                      </c:ext>
                    </c:extLst>
                    <c:strCache>
                      <c:ptCount val="1"/>
                      <c:pt idx="0">
                        <c:v>3rd-party/donations</c:v>
                      </c:pt>
                    </c:strCache>
                  </c:strRef>
                </c:tx>
                <c:spPr>
                  <a:solidFill>
                    <a:srgbClr val="7030A0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'IMPACT spending profile'!$C$24:$M$24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2022</c:v>
                      </c:pt>
                      <c:pt idx="1">
                        <c:v>2023</c:v>
                      </c:pt>
                      <c:pt idx="2">
                        <c:v>2024</c:v>
                      </c:pt>
                      <c:pt idx="3">
                        <c:v>2025</c:v>
                      </c:pt>
                      <c:pt idx="4">
                        <c:v>2026</c:v>
                      </c:pt>
                      <c:pt idx="5">
                        <c:v>2027</c:v>
                      </c:pt>
                      <c:pt idx="6">
                        <c:v>2028</c:v>
                      </c:pt>
                      <c:pt idx="7">
                        <c:v>2029</c:v>
                      </c:pt>
                      <c:pt idx="8">
                        <c:v>2030</c:v>
                      </c:pt>
                      <c:pt idx="9">
                        <c:v>2031</c:v>
                      </c:pt>
                      <c:pt idx="10">
                        <c:v>2032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'IMPACT spending profile'!$C$28:$M$28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4">
                        <c:v>1666</c:v>
                      </c:pt>
                      <c:pt idx="5">
                        <c:v>1667</c:v>
                      </c:pt>
                      <c:pt idx="6">
                        <c:v>1667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B707-4C37-A404-CE97091ABE4B}"/>
                  </c:ext>
                </c:extLst>
              </c15:ser>
            </c15:filteredBarSeries>
          </c:ext>
        </c:extLst>
      </c:barChart>
      <c:catAx>
        <c:axId val="474244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600" b="1"/>
                  <a:t>Year</a:t>
                </a:r>
              </a:p>
            </c:rich>
          </c:tx>
          <c:layout>
            <c:manualLayout>
              <c:xMode val="edge"/>
              <c:yMode val="edge"/>
              <c:x val="7.7799781085024639E-2"/>
              <c:y val="0.835847606208575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4245640"/>
        <c:crosses val="autoZero"/>
        <c:auto val="1"/>
        <c:lblAlgn val="ctr"/>
        <c:lblOffset val="100"/>
        <c:noMultiLvlLbl val="1"/>
      </c:catAx>
      <c:valAx>
        <c:axId val="474245640"/>
        <c:scaling>
          <c:orientation val="minMax"/>
          <c:max val="2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2000" b="1"/>
                  <a:t>TOTAL Cash-Out per Year [kCHF]</a:t>
                </a:r>
              </a:p>
            </c:rich>
          </c:tx>
          <c:layout>
            <c:manualLayout>
              <c:xMode val="edge"/>
              <c:yMode val="edge"/>
              <c:x val="1.4154761305781312E-2"/>
              <c:y val="4.91807139440511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4244656"/>
        <c:crosses val="autoZero"/>
        <c:crossBetween val="between"/>
        <c:majorUnit val="5000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72360038904376855"/>
          <c:y val="0.13417020992490336"/>
          <c:w val="0.27407643938380843"/>
          <c:h val="0.3838581761254650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CD907-3D11-4D23-8ED3-A58E035F70D0}" type="datetimeFigureOut">
              <a:rPr lang="en-GB" smtClean="0"/>
              <a:t>20/03/2025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D8373-6724-4D89-A61A-AC8539B2357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855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SLS SD 21.12.2025 – 31.5.2026</a:t>
            </a:r>
          </a:p>
          <a:p>
            <a:pPr algn="l"/>
            <a:endParaRPr lang="en-GB" sz="1200" b="1" dirty="0"/>
          </a:p>
          <a:p>
            <a:pPr algn="l"/>
            <a:endParaRPr lang="en-GB" sz="1200" b="1" dirty="0"/>
          </a:p>
          <a:p>
            <a:pPr algn="l"/>
            <a:endParaRPr lang="en-GB" sz="1200" b="1" dirty="0"/>
          </a:p>
          <a:p>
            <a:pPr algn="l"/>
            <a:r>
              <a:rPr lang="en-GB" sz="1200" b="1" dirty="0"/>
              <a:t>Upcoming events: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19.3.25 13:00 for project members: </a:t>
            </a:r>
          </a:p>
          <a:p>
            <a:r>
              <a:rPr lang="en-GB" sz="1200" dirty="0"/>
              <a:t>                                   Coffee, speech of director, Info talks, </a:t>
            </a:r>
            <a:r>
              <a:rPr lang="en-GB" sz="1200" dirty="0" err="1"/>
              <a:t>apero</a:t>
            </a:r>
            <a:endParaRPr lang="en-GB" sz="1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200" dirty="0"/>
              <a:t>Sept: 25: Info for all interested employees at PSI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CD23E-3D27-42E4-850B-97151B51F41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605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26365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98475" y="977900"/>
            <a:ext cx="6030913" cy="33940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1/3 </a:t>
            </a:r>
            <a:r>
              <a:rPr lang="en-GB" dirty="0" err="1"/>
              <a:t>Formsteine</a:t>
            </a:r>
            <a:r>
              <a:rPr lang="en-GB" dirty="0"/>
              <a:t> (3x </a:t>
            </a:r>
            <a:r>
              <a:rPr lang="en-GB" dirty="0" err="1"/>
              <a:t>teurer</a:t>
            </a:r>
            <a:r>
              <a:rPr lang="en-GB" dirty="0"/>
              <a:t>), 2/3 </a:t>
            </a:r>
            <a:r>
              <a:rPr lang="en-GB" dirty="0" err="1"/>
              <a:t>Normsteine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67642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4D8373-6724-4D89-A61A-AC8539B2357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420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10 x </a:t>
            </a:r>
            <a:r>
              <a:rPr lang="en-GB" dirty="0" err="1"/>
              <a:t>weniger</a:t>
            </a:r>
            <a:r>
              <a:rPr lang="en-GB" dirty="0"/>
              <a:t> </a:t>
            </a:r>
            <a:r>
              <a:rPr lang="en-GB" dirty="0" err="1"/>
              <a:t>Kosten</a:t>
            </a:r>
            <a:r>
              <a:rPr lang="en-GB" dirty="0"/>
              <a:t> </a:t>
            </a:r>
            <a:r>
              <a:rPr lang="en-GB" dirty="0" err="1"/>
              <a:t>Beton</a:t>
            </a:r>
            <a:r>
              <a:rPr lang="en-GB" dirty="0"/>
              <a:t> </a:t>
            </a:r>
            <a:r>
              <a:rPr lang="en-GB" dirty="0" err="1"/>
              <a:t>gegenüber</a:t>
            </a:r>
            <a:r>
              <a:rPr lang="en-GB" dirty="0"/>
              <a:t> Stahl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4D8373-6724-4D89-A61A-AC8539B2357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42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FC751-DF14-4911-9EB1-2F7B48D9CA7C}" type="slidenum">
              <a:rPr kumimoji="0" lang="de-DE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687388"/>
            <a:ext cx="6091238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915262" y="4343989"/>
            <a:ext cx="5025858" cy="411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3340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6" r:id="rId2"/>
    <p:sldLayoutId id="2147483697" r:id="rId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s://www.dora.lib4ri.ch/psi/islandora/object/psi%3A4120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IMPACT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next big project at PSI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2000" dirty="0"/>
              <a:t>Daniela Kiselev</a:t>
            </a:r>
            <a:endParaRPr lang="en-GB" sz="2000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IMPACT </a:t>
            </a:r>
            <a:r>
              <a:rPr lang="de-DE" dirty="0"/>
              <a:t>Informationsveranstaltung</a:t>
            </a:r>
            <a:r>
              <a:rPr lang="en-GB" noProof="0" dirty="0"/>
              <a:t>, PSI, 19.3.2025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532DE05-8369-12C4-4EF5-2904739CC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1B071F-9EC1-C5EA-71E7-DA4974FF3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04292F8-FDFF-5AD6-C6BF-C1964DA65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3A3BDA6-970F-F39B-7B34-4532E657B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Team at 50th anniversary of HIPA</a:t>
            </a:r>
          </a:p>
        </p:txBody>
      </p:sp>
      <p:pic>
        <p:nvPicPr>
          <p:cNvPr id="7" name="Grafik 6" descr="Ein Bild, das Bautechnik, Stahl, Gebäude, Zug enthält.&#10;&#10;Automatisch generierte Beschreibung">
            <a:extLst>
              <a:ext uri="{FF2B5EF4-FFF2-40B4-BE49-F238E27FC236}">
                <a16:creationId xmlns:a16="http://schemas.microsoft.com/office/drawing/2014/main" id="{111EB91F-10AC-9FD1-1A99-7091F9D8BA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0"/>
          <a:stretch/>
        </p:blipFill>
        <p:spPr>
          <a:xfrm>
            <a:off x="701689" y="707089"/>
            <a:ext cx="6858000" cy="558924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D20A255-9BEC-19D8-1553-9275A5A1122D}"/>
              </a:ext>
            </a:extLst>
          </p:cNvPr>
          <p:cNvSpPr txBox="1"/>
          <p:nvPr/>
        </p:nvSpPr>
        <p:spPr>
          <a:xfrm>
            <a:off x="8184232" y="1772816"/>
            <a:ext cx="3055708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about 100 project members</a:t>
            </a:r>
          </a:p>
          <a:p>
            <a:pPr algn="l"/>
            <a:endParaRPr lang="en-GB" sz="2000" dirty="0"/>
          </a:p>
          <a:p>
            <a:pPr algn="l"/>
            <a:r>
              <a:rPr lang="en-GB" sz="2000" dirty="0">
                <a:sym typeface="Wingdings" panose="05000000000000000000" pitchFamily="2" charset="2"/>
              </a:rPr>
              <a:t> 85 on photo!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79156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087563" y="1341439"/>
            <a:ext cx="547211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249238" indent="-249238"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1pPr>
            <a:lvl2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2pPr>
            <a:lvl3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3pPr>
            <a:lvl4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4pPr>
            <a:lvl5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Introduction to the PSI High Intensity Proton Accelerator (HIPA)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Extraction from the Ring Cyclotron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Beam transfer to the meson production targets M/E and SINQ spallation source 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Beam diagnostics for setup &amp; optimization</a:t>
            </a:r>
          </a:p>
          <a:p>
            <a:pPr marL="277813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Feasibility study of beam rotation for SINQ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Beam switchover to the UCN source</a:t>
            </a:r>
          </a:p>
          <a:p>
            <a:pPr marL="277813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Conclusion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de-CH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 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de-CH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de-CH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704851"/>
            <a:ext cx="11089307" cy="5676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69306" y="696753"/>
            <a:ext cx="11115326" cy="260667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785938" y="1022351"/>
            <a:ext cx="8882062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198438" indent="-198438"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1pPr>
            <a:lvl2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2pPr>
            <a:lvl3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3pPr>
            <a:lvl4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4pPr>
            <a:lvl5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Tx/>
              <a:buNone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-128"/>
            </a:endParaRPr>
          </a:p>
          <a:p>
            <a:pPr marL="198438" marR="0" lvl="0" indent="-1984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Wingdings" pitchFamily="2" charset="2"/>
              <a:buChar char="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-128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DA4808A-AC38-44C7-ADA4-517367B96546}"/>
              </a:ext>
            </a:extLst>
          </p:cNvPr>
          <p:cNvSpPr txBox="1"/>
          <p:nvPr/>
        </p:nvSpPr>
        <p:spPr>
          <a:xfrm>
            <a:off x="1055440" y="820636"/>
            <a:ext cx="10585176" cy="23562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IMPACT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money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from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Roadmap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secured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.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Savings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on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budget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necessary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.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de-CH" sz="2000" dirty="0">
              <a:solidFill>
                <a:srgbClr val="000000"/>
              </a:solidFill>
              <a:ea typeface="ヒラギノ角ゴ Pro W3"/>
              <a:sym typeface="Wingdings" panose="05000000000000000000" pitchFamily="2" charset="2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Tight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time plan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between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possible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orders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/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manufacturing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2025/26 and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installation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(2027)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de-CH" sz="2000" dirty="0">
              <a:solidFill>
                <a:srgbClr val="000000"/>
              </a:solidFill>
              <a:ea typeface="ヒラギノ角ゴ Pro W3"/>
              <a:sym typeface="Wingdings" panose="05000000000000000000" pitchFamily="2" charset="2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TDR HIMB: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big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progress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! Ready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for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editing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! Delay: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prio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on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pushing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forward</a:t>
            </a:r>
            <a:endParaRPr lang="de-CH" sz="2000" dirty="0">
              <a:solidFill>
                <a:srgbClr val="000000"/>
              </a:solidFill>
              <a:ea typeface="ヒラギノ角ゴ Pro W3"/>
              <a:sym typeface="Wingdings" panose="05000000000000000000" pitchFamily="2" charset="2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de-CH" sz="2000" dirty="0">
              <a:solidFill>
                <a:srgbClr val="000000"/>
              </a:solidFill>
              <a:ea typeface="ヒラギノ角ゴ Pro W3"/>
              <a:sym typeface="Wingdings" panose="05000000000000000000" pitchFamily="2" charset="2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Project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handbook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VA-8100-897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available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on Compliance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95325" y="3276087"/>
            <a:ext cx="3510492" cy="3113339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2B54F1-B8B0-60D2-2892-9C1759773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735" y="278296"/>
            <a:ext cx="8762203" cy="426555"/>
          </a:xfrm>
        </p:spPr>
        <p:txBody>
          <a:bodyPr/>
          <a:lstStyle/>
          <a:p>
            <a:r>
              <a:rPr lang="en-GB" dirty="0"/>
              <a:t>Summary</a:t>
            </a:r>
            <a:br>
              <a:rPr lang="en-GB" dirty="0"/>
            </a:br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8350303-5E49-730D-351B-00B1F76DCAF9}"/>
              </a:ext>
            </a:extLst>
          </p:cNvPr>
          <p:cNvSpPr txBox="1"/>
          <p:nvPr/>
        </p:nvSpPr>
        <p:spPr>
          <a:xfrm>
            <a:off x="695325" y="3622516"/>
            <a:ext cx="3313149" cy="1294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Thanks to all </a:t>
            </a: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contributin</a:t>
            </a:r>
            <a:r>
              <a:rPr lang="en-GB" sz="2400" b="1" dirty="0">
                <a:solidFill>
                  <a:srgbClr val="000000"/>
                </a:solidFill>
                <a:ea typeface="ヒラギノ角ゴ Pro W3"/>
              </a:rPr>
              <a:t>g to IMPACT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6982750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5CC1B8-7D0C-D3B0-AD15-A0921AAFD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IMPACT = HIMB + TATTOOS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0382A6-8567-4B97-8F93-A74BD7777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7C84626-3CD3-EBF9-FA8B-3F524A840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F1099B-518B-18BE-0E0C-5CCEE836B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C050430-CEC2-5C95-74E2-998E9D4498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358"/>
          <a:stretch/>
        </p:blipFill>
        <p:spPr>
          <a:xfrm>
            <a:off x="1398588" y="1088740"/>
            <a:ext cx="7112343" cy="465944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46D37A9-90DD-9852-235F-F84248205A7E}"/>
              </a:ext>
            </a:extLst>
          </p:cNvPr>
          <p:cNvSpPr txBox="1"/>
          <p:nvPr/>
        </p:nvSpPr>
        <p:spPr>
          <a:xfrm>
            <a:off x="464802" y="3885525"/>
            <a:ext cx="1028218" cy="8582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27000" bIns="27000" rtlCol="0">
            <a:spAutoFit/>
          </a:bodyPr>
          <a:lstStyle/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590-MeV- Ring</a:t>
            </a:r>
          </a:p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cyclotron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FC6F299-49A3-BED1-3AC0-69BBAD26B0E2}"/>
              </a:ext>
            </a:extLst>
          </p:cNvPr>
          <p:cNvSpPr txBox="1"/>
          <p:nvPr/>
        </p:nvSpPr>
        <p:spPr>
          <a:xfrm>
            <a:off x="588472" y="3050847"/>
            <a:ext cx="1767675" cy="3197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Particle physics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23A43D7-3F90-6E33-A942-511016442E3A}"/>
              </a:ext>
            </a:extLst>
          </p:cNvPr>
          <p:cNvSpPr txBox="1"/>
          <p:nvPr/>
        </p:nvSpPr>
        <p:spPr>
          <a:xfrm>
            <a:off x="6658252" y="1899184"/>
            <a:ext cx="1852679" cy="3042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rtlCol="0">
            <a:spAutoFit/>
          </a:bodyPr>
          <a:lstStyle/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Material science</a:t>
            </a:r>
            <a:endParaRPr lang="en-GB" dirty="0">
              <a:solidFill>
                <a:srgbClr val="000000"/>
              </a:solidFill>
              <a:latin typeface="+mj-lt"/>
              <a:ea typeface="ヒラギノ角ゴ Pro W3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7FFC426-178E-FBD3-BAAC-61E75DF060B3}"/>
              </a:ext>
            </a:extLst>
          </p:cNvPr>
          <p:cNvSpPr txBox="1"/>
          <p:nvPr/>
        </p:nvSpPr>
        <p:spPr>
          <a:xfrm>
            <a:off x="2611863" y="1143479"/>
            <a:ext cx="653157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SINQ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BEFEBA9-7822-FE8E-DC2B-148584D7912A}"/>
              </a:ext>
            </a:extLst>
          </p:cNvPr>
          <p:cNvSpPr/>
          <p:nvPr/>
        </p:nvSpPr>
        <p:spPr>
          <a:xfrm>
            <a:off x="6309889" y="3069573"/>
            <a:ext cx="1122036" cy="3488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anchor="ctr" anchorCtr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sz="2000" dirty="0">
                <a:solidFill>
                  <a:srgbClr val="0070C0">
                    <a:alpha val="98000"/>
                  </a:srgbClr>
                </a:solidFill>
                <a:latin typeface="+mj-lt"/>
                <a:ea typeface="ヒラギノ角ゴ Pro W3"/>
              </a:rPr>
              <a:t>TATTOOS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3A03794-494E-6F52-09D7-EE0DEADB7DAB}"/>
              </a:ext>
            </a:extLst>
          </p:cNvPr>
          <p:cNvSpPr/>
          <p:nvPr/>
        </p:nvSpPr>
        <p:spPr>
          <a:xfrm>
            <a:off x="2920221" y="2756419"/>
            <a:ext cx="1432754" cy="3469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sz="2000" dirty="0" err="1">
                <a:solidFill>
                  <a:srgbClr val="000000">
                    <a:alpha val="98000"/>
                  </a:srgbClr>
                </a:solidFill>
                <a:latin typeface="+mj-lt"/>
                <a:ea typeface="ヒラギノ角ゴ Pro W3"/>
              </a:rPr>
              <a:t>TgM</a:t>
            </a:r>
            <a:r>
              <a:rPr lang="en-GB" sz="2000" dirty="0" err="1">
                <a:solidFill>
                  <a:srgbClr val="000000">
                    <a:alpha val="98000"/>
                  </a:srgbClr>
                </a:solidFill>
                <a:latin typeface="+mj-lt"/>
                <a:ea typeface="ヒラギノ角ゴ Pro W3"/>
                <a:sym typeface="Wingdings" panose="05000000000000000000" pitchFamily="2" charset="2"/>
              </a:rPr>
              <a:t></a:t>
            </a:r>
            <a:r>
              <a:rPr lang="en-GB" sz="2000" dirty="0" err="1">
                <a:solidFill>
                  <a:srgbClr val="00B050">
                    <a:alpha val="98000"/>
                  </a:srgbClr>
                </a:solidFill>
                <a:latin typeface="+mj-lt"/>
                <a:ea typeface="ヒラギノ角ゴ Pro W3"/>
              </a:rPr>
              <a:t>HIMB</a:t>
            </a:r>
            <a:endParaRPr lang="en-GB" sz="2000" dirty="0">
              <a:solidFill>
                <a:srgbClr val="00B050">
                  <a:alpha val="98000"/>
                </a:srgbClr>
              </a:solidFill>
              <a:latin typeface="+mj-lt"/>
              <a:ea typeface="ヒラギノ角ゴ Pro W3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DD8F412-D46D-02F8-2E51-434E2B406727}"/>
              </a:ext>
            </a:extLst>
          </p:cNvPr>
          <p:cNvSpPr txBox="1"/>
          <p:nvPr/>
        </p:nvSpPr>
        <p:spPr>
          <a:xfrm>
            <a:off x="3987499" y="2013017"/>
            <a:ext cx="365476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 err="1">
                <a:solidFill>
                  <a:srgbClr val="000000"/>
                </a:solidFill>
                <a:latin typeface="+mj-lt"/>
                <a:ea typeface="ヒラギノ角ゴ Pro W3"/>
              </a:rPr>
              <a:t>TgE</a:t>
            </a:r>
            <a:endParaRPr lang="en-GB" b="1" dirty="0">
              <a:solidFill>
                <a:srgbClr val="000000"/>
              </a:solidFill>
              <a:latin typeface="+mj-lt"/>
              <a:ea typeface="ヒラギノ角ゴ Pro W3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B1D2359-96E0-C353-2C02-99679533A2F2}"/>
              </a:ext>
            </a:extLst>
          </p:cNvPr>
          <p:cNvSpPr txBox="1"/>
          <p:nvPr/>
        </p:nvSpPr>
        <p:spPr>
          <a:xfrm>
            <a:off x="6733526" y="3788142"/>
            <a:ext cx="1396799" cy="3042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27000" bIns="27000" rtlCol="0">
            <a:spAutoFit/>
          </a:bodyPr>
          <a:lstStyle/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Life science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46619B6-6996-A41A-9377-2D7832B3D350}"/>
              </a:ext>
            </a:extLst>
          </p:cNvPr>
          <p:cNvSpPr txBox="1"/>
          <p:nvPr/>
        </p:nvSpPr>
        <p:spPr>
          <a:xfrm>
            <a:off x="7127660" y="2760391"/>
            <a:ext cx="569600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UCN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F39DB06-1FC5-00B8-956D-197AEFAE7587}"/>
              </a:ext>
            </a:extLst>
          </p:cNvPr>
          <p:cNvSpPr txBox="1"/>
          <p:nvPr/>
        </p:nvSpPr>
        <p:spPr>
          <a:xfrm>
            <a:off x="4840262" y="3858072"/>
            <a:ext cx="837001" cy="3197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100 µA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A7B7010-03D3-2F64-9227-91B3CB3782CB}"/>
              </a:ext>
            </a:extLst>
          </p:cNvPr>
          <p:cNvSpPr txBox="1"/>
          <p:nvPr/>
        </p:nvSpPr>
        <p:spPr>
          <a:xfrm rot="20016228">
            <a:off x="2980461" y="4441901"/>
            <a:ext cx="1770423" cy="3197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27000" bIns="2700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&gt; 2.2 mA protons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4DBAA87-458E-DC56-B463-64F20D60FA2B}"/>
              </a:ext>
            </a:extLst>
          </p:cNvPr>
          <p:cNvSpPr txBox="1"/>
          <p:nvPr/>
        </p:nvSpPr>
        <p:spPr>
          <a:xfrm>
            <a:off x="7183209" y="4275578"/>
            <a:ext cx="1441384" cy="3042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rtlCol="0">
            <a:spAutoFit/>
          </a:bodyPr>
          <a:lstStyle/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New building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F73A155-9F07-D7BD-B8CA-939C7382EFE6}"/>
              </a:ext>
            </a:extLst>
          </p:cNvPr>
          <p:cNvSpPr txBox="1"/>
          <p:nvPr/>
        </p:nvSpPr>
        <p:spPr>
          <a:xfrm>
            <a:off x="1404138" y="5410329"/>
            <a:ext cx="2845253" cy="62191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lIns="54000" tIns="0" rIns="54000" bIns="27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chemeClr val="bg1"/>
                </a:solidFill>
                <a:latin typeface="+mj-lt"/>
              </a:rPr>
              <a:t>HIMB: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Muon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flux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* 100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 10</a:t>
            </a:r>
            <a:r>
              <a:rPr lang="de-CH" baseline="30000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10</a:t>
            </a: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  </a:t>
            </a:r>
            <a:r>
              <a:rPr lang="de-CH" dirty="0" err="1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surface</a:t>
            </a: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muons</a:t>
            </a: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/s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4FB164F-71CA-19CE-52EB-BA28780298DD}"/>
              </a:ext>
            </a:extLst>
          </p:cNvPr>
          <p:cNvSpPr txBox="1"/>
          <p:nvPr/>
        </p:nvSpPr>
        <p:spPr>
          <a:xfrm>
            <a:off x="5421022" y="4715148"/>
            <a:ext cx="3089910" cy="9291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lIns="54000" tIns="0" rIns="54000" bIns="27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chemeClr val="bg1"/>
                </a:solidFill>
                <a:latin typeface="+mj-lt"/>
              </a:rPr>
              <a:t>TATTOOS: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Radionuclides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for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cancer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therapy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and 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diagnostics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(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clinical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studies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)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E0CA173-C681-515E-2CDD-1AD9C3C40D8A}"/>
              </a:ext>
            </a:extLst>
          </p:cNvPr>
          <p:cNvSpPr txBox="1"/>
          <p:nvPr/>
        </p:nvSpPr>
        <p:spPr>
          <a:xfrm>
            <a:off x="409977" y="2062406"/>
            <a:ext cx="1767675" cy="6192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Experimental hall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WEHA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CD09BAF-46CF-8EA9-1E6C-75ACAC8B45B5}"/>
              </a:ext>
            </a:extLst>
          </p:cNvPr>
          <p:cNvSpPr txBox="1"/>
          <p:nvPr/>
        </p:nvSpPr>
        <p:spPr>
          <a:xfrm>
            <a:off x="5398398" y="5628176"/>
            <a:ext cx="1912255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= “Thera(g)</a:t>
            </a:r>
            <a:r>
              <a:rPr kumimoji="0" lang="en-GB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nostics</a:t>
            </a: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”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170409A-6F6A-7606-0F30-4A2EF446DFB9}"/>
              </a:ext>
            </a:extLst>
          </p:cNvPr>
          <p:cNvSpPr txBox="1"/>
          <p:nvPr/>
        </p:nvSpPr>
        <p:spPr>
          <a:xfrm>
            <a:off x="5689034" y="697876"/>
            <a:ext cx="2650982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Courtesy of Mahir Dzambegovic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3628B2C-2475-9CEE-8D9C-13BD051FAE19}"/>
              </a:ext>
            </a:extLst>
          </p:cNvPr>
          <p:cNvSpPr txBox="1"/>
          <p:nvPr/>
        </p:nvSpPr>
        <p:spPr>
          <a:xfrm>
            <a:off x="8661069" y="1183915"/>
            <a:ext cx="353093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b="1" dirty="0"/>
              <a:t>Timeline of IMPACT:</a:t>
            </a:r>
          </a:p>
          <a:p>
            <a:pPr algn="l"/>
            <a:endParaRPr lang="en-GB" sz="2000" dirty="0"/>
          </a:p>
          <a:p>
            <a:pPr algn="l"/>
            <a:r>
              <a:rPr lang="en-GB" sz="2000" dirty="0"/>
              <a:t>2027/28 HIMB installation</a:t>
            </a:r>
          </a:p>
          <a:p>
            <a:pPr algn="l"/>
            <a:endParaRPr lang="en-GB" sz="2000" dirty="0"/>
          </a:p>
          <a:p>
            <a:pPr algn="l"/>
            <a:r>
              <a:rPr lang="en-GB" sz="2000" dirty="0"/>
              <a:t>2029/30 TATTOOS installation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7AE2D01-92F3-CE85-7F84-0398E6E6749C}"/>
              </a:ext>
            </a:extLst>
          </p:cNvPr>
          <p:cNvSpPr txBox="1"/>
          <p:nvPr/>
        </p:nvSpPr>
        <p:spPr>
          <a:xfrm>
            <a:off x="8729428" y="4920290"/>
            <a:ext cx="3462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dirty="0"/>
              <a:t>only research application </a:t>
            </a:r>
          </a:p>
          <a:p>
            <a:pPr algn="l"/>
            <a:r>
              <a:rPr lang="en-GB" sz="2000" dirty="0"/>
              <a:t>(non-commercial)</a:t>
            </a:r>
          </a:p>
        </p:txBody>
      </p:sp>
    </p:spTree>
    <p:extLst>
      <p:ext uri="{BB962C8B-B14F-4D97-AF65-F5344CB8AC3E}">
        <p14:creationId xmlns:p14="http://schemas.microsoft.com/office/powerpoint/2010/main" val="3367585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DF735-9D66-8B1F-555C-2F06ED7C9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Steps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way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approval</a:t>
            </a:r>
            <a:r>
              <a:rPr lang="de-CH" dirty="0"/>
              <a:t> and </a:t>
            </a:r>
            <a:r>
              <a:rPr lang="de-CH" dirty="0" err="1"/>
              <a:t>financing</a:t>
            </a:r>
            <a:br>
              <a:rPr lang="de-CH" dirty="0"/>
            </a:b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D1582-C4EC-4683-1340-B176E9F51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AC3705-F3C2-A35A-6BD1-FEB18950D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ECEF32-A57E-8035-17D2-547A5CE9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9BDF534F-0733-C282-584B-7E4C963756BA}"/>
              </a:ext>
            </a:extLst>
          </p:cNvPr>
          <p:cNvSpPr txBox="1">
            <a:spLocks/>
          </p:cNvSpPr>
          <p:nvPr/>
        </p:nvSpPr>
        <p:spPr>
          <a:xfrm>
            <a:off x="8341477" y="6566400"/>
            <a:ext cx="575742" cy="1968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>
                <a:solidFill>
                  <a:srgbClr val="000000"/>
                </a:solidFill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lang="de-DE" sz="900" smtClean="0">
                <a:solidFill>
                  <a:srgbClr val="000000"/>
                </a:solidFill>
                <a:latin typeface="Calibri"/>
                <a:ea typeface="ヒラギノ角ゴ Pro W3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de-DE" sz="900" dirty="0">
              <a:solidFill>
                <a:srgbClr val="000000"/>
              </a:solidFill>
              <a:latin typeface="Calibri"/>
              <a:ea typeface="ヒラギノ角ゴ Pro W3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F3B5252-6D77-F1EC-C6AE-76979DCFBD2F}"/>
              </a:ext>
            </a:extLst>
          </p:cNvPr>
          <p:cNvSpPr txBox="1"/>
          <p:nvPr/>
        </p:nvSpPr>
        <p:spPr>
          <a:xfrm>
            <a:off x="351571" y="4394200"/>
            <a:ext cx="2059859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Swiss Roadmap .....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C02F8C8-B5DD-CBA6-118E-44AE525FF64C}"/>
              </a:ext>
            </a:extLst>
          </p:cNvPr>
          <p:cNvSpPr/>
          <p:nvPr/>
        </p:nvSpPr>
        <p:spPr>
          <a:xfrm>
            <a:off x="3503496" y="840814"/>
            <a:ext cx="8509128" cy="4039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1000" spc="30" dirty="0">
                <a:latin typeface="Calibri"/>
                <a:ea typeface="ヒラギノ角ゴ Pro W3"/>
                <a:cs typeface="Franklin Gothic Book"/>
              </a:rPr>
              <a:t>April 20</a:t>
            </a:r>
            <a:r>
              <a:rPr kumimoji="0" lang="en-GB" sz="200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21</a:t>
            </a:r>
            <a:r>
              <a:rPr kumimoji="0" lang="en-GB" sz="20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2-page proposal: «</a:t>
            </a:r>
            <a:r>
              <a:rPr lang="en-GB" sz="2000" b="1" kern="1000" spc="30" dirty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M</a:t>
            </a:r>
            <a:r>
              <a:rPr kumimoji="0" lang="en-GB" sz="2000" b="1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otivation</a:t>
            </a:r>
            <a:r>
              <a:rPr lang="en-GB" sz="2000" b="1" kern="1000" spc="30" dirty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 &amp; Intention»,</a:t>
            </a:r>
            <a:r>
              <a:rPr kumimoji="0" lang="en-GB" sz="20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en-GB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1. cost estimate 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spc="-4" dirty="0">
                <a:solidFill>
                  <a:prstClr val="black"/>
                </a:solidFill>
                <a:cs typeface="Calibri"/>
              </a:rPr>
              <a:t>Dez. 2021 </a:t>
            </a:r>
            <a:r>
              <a:rPr lang="en-GB" sz="2000" b="1" spc="-4" dirty="0">
                <a:solidFill>
                  <a:prstClr val="black"/>
                </a:solidFill>
                <a:cs typeface="Calibri"/>
              </a:rPr>
              <a:t>SNF-Proposal: scientific motivation</a:t>
            </a:r>
          </a:p>
          <a:p>
            <a:pPr marR="0" lvl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GB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ヒラギノ角ゴ Pro W3"/>
                <a:cs typeface="Calibri"/>
              </a:rPr>
              <a:t>        Klaus Kirch, Roger Schibli, Ben Kilminster (UZH), Philipp Kaufmann (USZ)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  <a:p>
            <a:pPr marL="342900" indent="-342900"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ea typeface="ヒラギノ角ゴ Pro W3"/>
                <a:cs typeface="Helvetica"/>
                <a:sym typeface="Wingdings" panose="05000000000000000000" pitchFamily="2" charset="2"/>
              </a:rPr>
              <a:t>Jan. 2022: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  <a:cs typeface="Helvetica"/>
              </a:rPr>
              <a:t>Conceptional Design Report </a:t>
            </a: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https://www.dora.lib4ri.ch/psi/islandora/object/psi%3A41209</a:t>
            </a:r>
            <a:endParaRPr lang="en-US" sz="1600" dirty="0">
              <a:solidFill>
                <a:srgbClr val="000000"/>
              </a:solidFill>
              <a:ea typeface="ヒラギノ角ゴ Pro W3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July 2022: Scientific evaluation best marks!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Dec. 2022: Evaluation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of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techn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. feasibility + finances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  <a:p>
            <a:pPr marR="0" lvl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  <a:sym typeface="Wingdings" panose="05000000000000000000" pitchFamily="2" charset="2"/>
              </a:rPr>
              <a:t>                               </a:t>
            </a:r>
            <a:r>
              <a:rPr kumimoji="0" lang="en-GB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  <a:cs typeface="Franklin Gothic Book"/>
                <a:sym typeface="Wingdings" panose="05000000000000000000" pitchFamily="2" charset="2"/>
              </a:rPr>
              <a:t>ETH Board recommends IMPACT for Swiss Roadmap </a:t>
            </a:r>
          </a:p>
          <a:p>
            <a:pPr marL="342900" indent="-342900" defTabSz="4572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June 2023: Publication of Swiss Roadmap</a:t>
            </a:r>
          </a:p>
          <a:p>
            <a:pPr marL="342900" indent="-342900" defTabSz="4572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</a:rPr>
              <a:t>Jan. 2024: </a:t>
            </a:r>
            <a:r>
              <a:rPr lang="de-CH" sz="2000" b="1" kern="1000" spc="30" dirty="0">
                <a:solidFill>
                  <a:srgbClr val="000000"/>
                </a:solidFill>
                <a:ea typeface="ヒラギノ角ゴ Pro W3"/>
                <a:cs typeface="Franklin Gothic Book"/>
              </a:rPr>
              <a:t>Implementation plan</a:t>
            </a:r>
            <a:endParaRPr lang="de-CH" sz="2000" b="1" kern="1000" spc="30" dirty="0">
              <a:solidFill>
                <a:srgbClr val="000000"/>
              </a:solidFill>
              <a:ea typeface="ヒラギノ角ゴ Pro W3"/>
              <a:cs typeface="Franklin Gothic Book"/>
              <a:sym typeface="Wingdings" panose="05000000000000000000" pitchFamily="2" charset="2"/>
            </a:endParaRPr>
          </a:p>
          <a:p>
            <a:pPr defTabSz="457200">
              <a:lnSpc>
                <a:spcPct val="110000"/>
              </a:lnSpc>
            </a:pP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                           Timeline, </a:t>
            </a:r>
            <a:r>
              <a:rPr lang="de-CH" sz="2000" kern="1000" spc="30" dirty="0" err="1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planning</a:t>
            </a: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, spending </a:t>
            </a:r>
            <a:r>
              <a:rPr lang="de-CH" sz="2000" kern="1000" spc="30" dirty="0" err="1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profile</a:t>
            </a: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, </a:t>
            </a:r>
            <a:r>
              <a:rPr lang="de-CH" sz="2000" kern="1000" spc="30" dirty="0" err="1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organization</a:t>
            </a:r>
            <a:endParaRPr lang="de-CH" sz="2000" kern="1000" spc="30" dirty="0">
              <a:solidFill>
                <a:srgbClr val="000000"/>
              </a:solidFill>
              <a:ea typeface="ヒラギノ角ゴ Pro W3"/>
              <a:cs typeface="Franklin Gothic Book"/>
              <a:sym typeface="Wingdings" panose="05000000000000000000" pitchFamily="2" charset="2"/>
            </a:endParaRPr>
          </a:p>
          <a:p>
            <a:pPr marL="342900" indent="-342900" defTabSz="4572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March 2024: </a:t>
            </a:r>
            <a:r>
              <a:rPr lang="de-CH" sz="2000" u="sng" spc="-9" dirty="0">
                <a:latin typeface="Calibri"/>
                <a:cs typeface="Calibri"/>
                <a:sym typeface="Wingdings" panose="05000000000000000000" pitchFamily="2" charset="2"/>
              </a:rPr>
              <a:t>ETH Board </a:t>
            </a:r>
            <a:r>
              <a:rPr lang="de-CH" sz="2000" u="sng" spc="-9" dirty="0" err="1">
                <a:latin typeface="Calibri"/>
                <a:cs typeface="Calibri"/>
                <a:sym typeface="Wingdings" panose="05000000000000000000" pitchFamily="2" charset="2"/>
              </a:rPr>
              <a:t>supports</a:t>
            </a:r>
            <a:r>
              <a:rPr lang="de-CH" sz="2000" u="sng" spc="-9" dirty="0">
                <a:latin typeface="Calibri"/>
                <a:cs typeface="Calibri"/>
                <a:sym typeface="Wingdings" panose="05000000000000000000" pitchFamily="2" charset="2"/>
              </a:rPr>
              <a:t> </a:t>
            </a:r>
            <a:r>
              <a:rPr lang="de-CH" sz="2000" u="sng" spc="-9" dirty="0" err="1">
                <a:latin typeface="Calibri"/>
                <a:cs typeface="Calibri"/>
                <a:sym typeface="Wingdings" panose="05000000000000000000" pitchFamily="2" charset="2"/>
              </a:rPr>
              <a:t>financing</a:t>
            </a:r>
            <a:r>
              <a:rPr lang="de-CH" sz="2000" u="sng" spc="-9" dirty="0">
                <a:latin typeface="Calibri"/>
                <a:cs typeface="Calibri"/>
                <a:sym typeface="Wingdings" panose="05000000000000000000" pitchFamily="2" charset="2"/>
              </a:rPr>
              <a:t> </a:t>
            </a:r>
            <a:r>
              <a:rPr lang="de-CH" sz="2000" u="sng" spc="-9" dirty="0" err="1">
                <a:latin typeface="Calibri"/>
                <a:cs typeface="Calibri"/>
                <a:sym typeface="Wingdings" panose="05000000000000000000" pitchFamily="2" charset="2"/>
              </a:rPr>
              <a:t>of</a:t>
            </a:r>
            <a:r>
              <a:rPr lang="de-CH" sz="2000" u="sng" spc="-9" dirty="0">
                <a:latin typeface="Calibri"/>
                <a:cs typeface="Calibri"/>
                <a:sym typeface="Wingdings" panose="05000000000000000000" pitchFamily="2" charset="2"/>
              </a:rPr>
              <a:t> IMPACT </a:t>
            </a:r>
            <a:endParaRPr lang="de-CH" sz="2000" u="sng" spc="-9" dirty="0">
              <a:latin typeface="Calibri"/>
              <a:cs typeface="Calibr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6ED8AF6-CD98-87E2-D4C5-0A7078C08E5A}"/>
              </a:ext>
            </a:extLst>
          </p:cNvPr>
          <p:cNvSpPr txBox="1"/>
          <p:nvPr/>
        </p:nvSpPr>
        <p:spPr>
          <a:xfrm>
            <a:off x="3398100" y="5080327"/>
            <a:ext cx="7586861" cy="6635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kumimoji="0" lang="en-GB" sz="20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  <a:cs typeface="Franklin Gothic Book"/>
              </a:rPr>
              <a:t>Final step: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Dec. 24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: Decision of Swiss parliament about funding in 2025-2028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051649C-2558-46D7-7FBD-EF6CCD0C8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0100"/>
            <a:ext cx="3151925" cy="439744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9C990FD-CBB9-E5ED-C078-01FF285EFB61}"/>
              </a:ext>
            </a:extLst>
          </p:cNvPr>
          <p:cNvSpPr txBox="1"/>
          <p:nvPr/>
        </p:nvSpPr>
        <p:spPr>
          <a:xfrm>
            <a:off x="246175" y="5080327"/>
            <a:ext cx="2790700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Swiss Roadmap for </a:t>
            </a:r>
          </a:p>
          <a:p>
            <a:pPr algn="l"/>
            <a:r>
              <a:rPr lang="en-GB" sz="2000" dirty="0"/>
              <a:t>Research Infrastructures </a:t>
            </a:r>
          </a:p>
          <a:p>
            <a:pPr algn="l"/>
            <a:r>
              <a:rPr lang="en-GB" sz="2000" dirty="0"/>
              <a:t>2025-2028 ERI Dispatch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47309A61-0CF8-B195-6775-E9875016699B}"/>
              </a:ext>
            </a:extLst>
          </p:cNvPr>
          <p:cNvCxnSpPr>
            <a:cxnSpLocks/>
          </p:cNvCxnSpPr>
          <p:nvPr/>
        </p:nvCxnSpPr>
        <p:spPr>
          <a:xfrm flipH="1">
            <a:off x="2519916" y="3678865"/>
            <a:ext cx="1350335" cy="43593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603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E9F25-3C75-6C17-DDA6-6917DDFE0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IMPACT: </a:t>
            </a:r>
            <a:r>
              <a:rPr lang="en-GB" sz="2800" b="1" dirty="0"/>
              <a:t>18.12.24: Financing of IMPACT ensured!</a:t>
            </a:r>
            <a:br>
              <a:rPr lang="en-GB" sz="2800" b="1" dirty="0"/>
            </a:b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836D3B-659B-F5A0-3334-928B00080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BE120E-9368-CD5F-EDB1-E73244CE8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841248-8097-36A5-7C0B-6DE0DD1BE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1A422E1-E2F7-9078-524F-E5A1E1A9630E}"/>
              </a:ext>
            </a:extLst>
          </p:cNvPr>
          <p:cNvSpPr txBox="1"/>
          <p:nvPr/>
        </p:nvSpPr>
        <p:spPr>
          <a:xfrm>
            <a:off x="556485" y="992290"/>
            <a:ext cx="88569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b="0" i="0" u="none" strike="noStrike" baseline="0" dirty="0">
                <a:latin typeface="Accelerate-Regular"/>
              </a:rPr>
              <a:t>Development plan 2025-2028, p. 23:</a:t>
            </a:r>
          </a:p>
          <a:p>
            <a:pPr algn="l"/>
            <a:r>
              <a:rPr lang="en-GB" sz="2000" b="1" i="0" u="none" strike="noStrike" baseline="0" dirty="0">
                <a:latin typeface="Accelerate-Regular"/>
              </a:rPr>
              <a:t>IMPACT: project with </a:t>
            </a:r>
            <a:r>
              <a:rPr lang="en-US" sz="2000" b="1" i="0" u="none" strike="noStrike" baseline="0" dirty="0">
                <a:latin typeface="Accelerate-Regular"/>
              </a:rPr>
              <a:t>highest strategic relevance for the period </a:t>
            </a:r>
            <a:r>
              <a:rPr lang="en-GB" sz="2000" b="1" i="0" u="none" strike="noStrike" baseline="0" dirty="0">
                <a:latin typeface="Accelerate-Regular"/>
              </a:rPr>
              <a:t>2025–2028</a:t>
            </a:r>
            <a:endParaRPr lang="en-GB" sz="2000" b="1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CC0AD9B-2A00-C250-5685-6A78B1051C20}"/>
              </a:ext>
            </a:extLst>
          </p:cNvPr>
          <p:cNvSpPr txBox="1"/>
          <p:nvPr/>
        </p:nvSpPr>
        <p:spPr>
          <a:xfrm>
            <a:off x="695325" y="2120087"/>
            <a:ext cx="7874784" cy="27699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Priority 1 also for </a:t>
            </a:r>
            <a:r>
              <a:rPr lang="en-GB" sz="2000" b="1" dirty="0"/>
              <a:t>SLS</a:t>
            </a:r>
            <a:r>
              <a:rPr lang="en-GB" sz="2000" dirty="0"/>
              <a:t> to reach the </a:t>
            </a:r>
            <a:r>
              <a:rPr lang="en-GB" sz="2000" b="1" dirty="0"/>
              <a:t>milestone user operation (~ mid25).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/>
              <a:t>potential conflict of resources for SLS/IMPACT,</a:t>
            </a:r>
          </a:p>
          <a:p>
            <a:r>
              <a:rPr lang="en-GB" sz="2000" dirty="0"/>
              <a:t>       especially in shutdowns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b="1" dirty="0"/>
              <a:t>Working group </a:t>
            </a:r>
            <a:r>
              <a:rPr lang="en-GB" sz="2000" dirty="0"/>
              <a:t>under the lead of the project office (M. </a:t>
            </a:r>
            <a:r>
              <a:rPr lang="en-GB" sz="2000" dirty="0" err="1"/>
              <a:t>Lüthy</a:t>
            </a:r>
            <a:r>
              <a:rPr lang="en-GB" sz="2000" dirty="0"/>
              <a:t>): </a:t>
            </a:r>
          </a:p>
          <a:p>
            <a:r>
              <a:rPr lang="en-GB" sz="2000" dirty="0"/>
              <a:t>      </a:t>
            </a:r>
            <a:r>
              <a:rPr lang="en-GB" sz="2000" b="1" dirty="0"/>
              <a:t>Goal: find solutions before the problem occur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Evaluates available &amp; needed resources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Reports on resource bottlenecks </a:t>
            </a:r>
          </a:p>
          <a:p>
            <a:r>
              <a:rPr lang="en-GB" sz="2000" dirty="0"/>
              <a:t>      helpful in Q1/2025 SD of SLS &amp; HIPA (+ IMPACT prep.)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017B03E1-F064-06A5-798B-F9E07AB3BB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0" t="20772" r="842" b="14667"/>
          <a:stretch/>
        </p:blipFill>
        <p:spPr>
          <a:xfrm>
            <a:off x="7286998" y="4331592"/>
            <a:ext cx="4868854" cy="183881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424EB914-CBD1-F607-8B9D-B9DAAD28E8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3478" y="889732"/>
            <a:ext cx="3492374" cy="3105866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E61C64D0-1CC2-026D-056C-5F9528449820}"/>
              </a:ext>
            </a:extLst>
          </p:cNvPr>
          <p:cNvSpPr txBox="1"/>
          <p:nvPr/>
        </p:nvSpPr>
        <p:spPr>
          <a:xfrm>
            <a:off x="8708068" y="678069"/>
            <a:ext cx="297972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/>
              <a:t>General-Anzeiger 01/2025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3E2B7C9-BF75-B399-3A08-5A750480F052}"/>
              </a:ext>
            </a:extLst>
          </p:cNvPr>
          <p:cNvSpPr txBox="1"/>
          <p:nvPr/>
        </p:nvSpPr>
        <p:spPr>
          <a:xfrm>
            <a:off x="832855" y="5250998"/>
            <a:ext cx="3914790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Next:</a:t>
            </a:r>
          </a:p>
          <a:p>
            <a:pPr algn="l"/>
            <a:r>
              <a:rPr lang="en-GB" sz="2000" dirty="0"/>
              <a:t>SLS SD Q1/2026, user op.: 1.6.2026</a:t>
            </a:r>
          </a:p>
          <a:p>
            <a:pPr algn="l"/>
            <a:r>
              <a:rPr lang="en-GB" sz="2000" dirty="0">
                <a:sym typeface="Wingdings" panose="05000000000000000000" pitchFamily="2" charset="2"/>
              </a:rPr>
              <a:t>similar to HIPA SD (+ IMPACT prep.)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526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hart 3">
            <a:extLst>
              <a:ext uri="{FF2B5EF4-FFF2-40B4-BE49-F238E27FC236}">
                <a16:creationId xmlns:a16="http://schemas.microsoft.com/office/drawing/2014/main" id="{D37D4491-7BE4-437F-AE6D-EBB4BF9FDB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0600378"/>
              </p:ext>
            </p:extLst>
          </p:nvPr>
        </p:nvGraphicFramePr>
        <p:xfrm>
          <a:off x="385486" y="457583"/>
          <a:ext cx="10533770" cy="396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el 2">
            <a:extLst>
              <a:ext uri="{FF2B5EF4-FFF2-40B4-BE49-F238E27FC236}">
                <a16:creationId xmlns:a16="http://schemas.microsoft.com/office/drawing/2014/main" id="{252A4934-8056-3B23-E9E7-D186DC885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747" y="187364"/>
            <a:ext cx="8964613" cy="810444"/>
          </a:xfrm>
        </p:spPr>
        <p:txBody>
          <a:bodyPr/>
          <a:lstStyle/>
          <a:p>
            <a:r>
              <a:rPr lang="de-CH" sz="2800" b="1" dirty="0"/>
              <a:t>Project IMPACT Spending </a:t>
            </a:r>
            <a:r>
              <a:rPr lang="de-CH" sz="2800" b="1" dirty="0" err="1"/>
              <a:t>profile</a:t>
            </a:r>
            <a:endParaRPr lang="en-GB" dirty="0"/>
          </a:p>
        </p:txBody>
      </p:sp>
      <p:sp>
        <p:nvSpPr>
          <p:cNvPr id="2" name="Geschweifte Klammer rechts 1">
            <a:extLst>
              <a:ext uri="{FF2B5EF4-FFF2-40B4-BE49-F238E27FC236}">
                <a16:creationId xmlns:a16="http://schemas.microsoft.com/office/drawing/2014/main" id="{79ADF9AA-A268-911D-7B5F-B86B0DCD0621}"/>
              </a:ext>
            </a:extLst>
          </p:cNvPr>
          <p:cNvSpPr/>
          <p:nvPr/>
        </p:nvSpPr>
        <p:spPr bwMode="auto">
          <a:xfrm rot="16200000">
            <a:off x="2870912" y="1923380"/>
            <a:ext cx="514358" cy="2314939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8AB85E7-9D06-4105-05D8-6DA7DCDEC5D8}"/>
              </a:ext>
            </a:extLst>
          </p:cNvPr>
          <p:cNvSpPr txBox="1"/>
          <p:nvPr/>
        </p:nvSpPr>
        <p:spPr>
          <a:xfrm>
            <a:off x="2151746" y="2254427"/>
            <a:ext cx="1979984" cy="6635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</a:rPr>
              <a:t>Pre-project</a:t>
            </a:r>
            <a:r>
              <a:rPr kumimoji="0" lang="en-GB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  <a:cs typeface="Franklin Gothic Book"/>
              </a:rPr>
              <a:t>:</a:t>
            </a:r>
          </a:p>
          <a:p>
            <a:pPr marL="0" marR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</a:rPr>
              <a:t>Total: 3.6 MCHF</a:t>
            </a:r>
            <a:endParaRPr kumimoji="0" lang="en-GB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  <a:cs typeface="Franklin Gothic Book"/>
            </a:endParaRP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060AF873-A342-7E18-7299-CB781F3858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90996" y="6400418"/>
            <a:ext cx="1620837" cy="144016"/>
          </a:xfrm>
        </p:spPr>
        <p:txBody>
          <a:bodyPr/>
          <a:lstStyle/>
          <a:p>
            <a:fld id="{B96963D4-5156-42CD-86D2-F9C48C35F25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3135C7C9-1AFE-80CC-845F-348631522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9646" y="6400418"/>
            <a:ext cx="8045451" cy="144016"/>
          </a:xfrm>
        </p:spPr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E6E0641B-C575-D76A-F61B-9C9BEEDC3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84" y="6400418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95A8FD7-7FC6-F182-E039-EEF368A5F1A2}"/>
              </a:ext>
            </a:extLst>
          </p:cNvPr>
          <p:cNvSpPr txBox="1"/>
          <p:nvPr/>
        </p:nvSpPr>
        <p:spPr>
          <a:xfrm>
            <a:off x="6785559" y="4177938"/>
            <a:ext cx="4001501" cy="1015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kern="1000" spc="30" dirty="0" err="1">
                <a:solidFill>
                  <a:srgbClr val="000000"/>
                </a:solidFill>
                <a:ea typeface="ヒラギノ角ゴ Pro W3"/>
                <a:cs typeface="Franklin Gothic Book"/>
              </a:rPr>
              <a:t>Centers</a:t>
            </a:r>
            <a:r>
              <a:rPr lang="en-GB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</a:rPr>
              <a:t> contributing financially to IMPACT:</a:t>
            </a:r>
          </a:p>
          <a:p>
            <a:r>
              <a:rPr lang="en-GB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</a:rPr>
              <a:t>CNM, CAS, CLS, NES</a:t>
            </a:r>
            <a:endParaRPr lang="en-GB" sz="2000" dirty="0"/>
          </a:p>
        </p:txBody>
      </p:sp>
      <p:graphicFrame>
        <p:nvGraphicFramePr>
          <p:cNvPr id="21" name="Tabelle 20">
            <a:extLst>
              <a:ext uri="{FF2B5EF4-FFF2-40B4-BE49-F238E27FC236}">
                <a16:creationId xmlns:a16="http://schemas.microsoft.com/office/drawing/2014/main" id="{C0C32C51-08CC-7BCD-50D8-2ED6A1FEBA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270068"/>
              </p:ext>
            </p:extLst>
          </p:nvPr>
        </p:nvGraphicFramePr>
        <p:xfrm>
          <a:off x="578651" y="4177938"/>
          <a:ext cx="5517349" cy="1979275"/>
        </p:xfrm>
        <a:graphic>
          <a:graphicData uri="http://schemas.openxmlformats.org/drawingml/2006/table">
            <a:tbl>
              <a:tblPr/>
              <a:tblGrid>
                <a:gridCol w="1356725">
                  <a:extLst>
                    <a:ext uri="{9D8B030D-6E8A-4147-A177-3AD203B41FA5}">
                      <a16:colId xmlns:a16="http://schemas.microsoft.com/office/drawing/2014/main" val="788393023"/>
                    </a:ext>
                  </a:extLst>
                </a:gridCol>
                <a:gridCol w="1356725">
                  <a:extLst>
                    <a:ext uri="{9D8B030D-6E8A-4147-A177-3AD203B41FA5}">
                      <a16:colId xmlns:a16="http://schemas.microsoft.com/office/drawing/2014/main" val="2399427841"/>
                    </a:ext>
                  </a:extLst>
                </a:gridCol>
                <a:gridCol w="1356725">
                  <a:extLst>
                    <a:ext uri="{9D8B030D-6E8A-4147-A177-3AD203B41FA5}">
                      <a16:colId xmlns:a16="http://schemas.microsoft.com/office/drawing/2014/main" val="500414872"/>
                    </a:ext>
                  </a:extLst>
                </a:gridCol>
                <a:gridCol w="1447174">
                  <a:extLst>
                    <a:ext uri="{9D8B030D-6E8A-4147-A177-3AD203B41FA5}">
                      <a16:colId xmlns:a16="http://schemas.microsoft.com/office/drawing/2014/main" val="1463973262"/>
                    </a:ext>
                  </a:extLst>
                </a:gridCol>
              </a:tblGrid>
              <a:tr h="395855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MCHF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</a:t>
                      </a:r>
                      <a:r>
                        <a:rPr lang="de-C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-project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Project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Contribution</a:t>
                      </a:r>
                      <a:endParaRPr lang="de-CH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718481"/>
                  </a:ext>
                </a:extLst>
              </a:tr>
              <a:tr h="395855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DIRK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481096"/>
                  </a:ext>
                </a:extLst>
              </a:tr>
              <a:tr h="395855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173456"/>
                  </a:ext>
                </a:extLst>
              </a:tr>
              <a:tr h="395855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Roadmap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074972"/>
                  </a:ext>
                </a:extLst>
              </a:tr>
              <a:tr h="395855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372846"/>
                  </a:ext>
                </a:extLst>
              </a:tr>
            </a:tbl>
          </a:graphicData>
        </a:graphic>
      </p:graphicFrame>
      <p:sp>
        <p:nvSpPr>
          <p:cNvPr id="25" name="Textfeld 24">
            <a:extLst>
              <a:ext uri="{FF2B5EF4-FFF2-40B4-BE49-F238E27FC236}">
                <a16:creationId xmlns:a16="http://schemas.microsoft.com/office/drawing/2014/main" id="{14120CEF-47B1-CBE3-9CE3-3614832B598D}"/>
              </a:ext>
            </a:extLst>
          </p:cNvPr>
          <p:cNvSpPr txBox="1"/>
          <p:nvPr/>
        </p:nvSpPr>
        <p:spPr>
          <a:xfrm>
            <a:off x="6785559" y="5812963"/>
            <a:ext cx="5131020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Wanted: 3-party money</a:t>
            </a:r>
          </a:p>
          <a:p>
            <a:pPr algn="l"/>
            <a:r>
              <a:rPr lang="en-GB" sz="2000" dirty="0"/>
              <a:t>grants, contributions from companies/canton,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DA5A2A2-ADEC-330F-15B8-6AF0B0A10FB3}"/>
              </a:ext>
            </a:extLst>
          </p:cNvPr>
          <p:cNvSpPr txBox="1"/>
          <p:nvPr/>
        </p:nvSpPr>
        <p:spPr>
          <a:xfrm>
            <a:off x="6785559" y="5387248"/>
            <a:ext cx="417813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+ Dismantling fond (managed by CCS)</a:t>
            </a:r>
          </a:p>
        </p:txBody>
      </p:sp>
    </p:spTree>
    <p:extLst>
      <p:ext uri="{BB962C8B-B14F-4D97-AF65-F5344CB8AC3E}">
        <p14:creationId xmlns:p14="http://schemas.microsoft.com/office/powerpoint/2010/main" val="563733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F105D3-DB0A-863B-8713-B75D181CC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Revision Budget Q4.2021/cost estimate Q3.2024</a:t>
            </a:r>
            <a:br>
              <a:rPr lang="en-GB" dirty="0"/>
            </a:br>
            <a:r>
              <a:rPr lang="en-GB" dirty="0"/>
              <a:t>(Construction cost for TATTOOS building not revised)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A3C175-6321-1D77-FB48-B05BC05B1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3BF466-D519-2103-1632-8CB8C5B20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7230A5-FB67-0A8A-B9EC-BD4361F96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F589E25-C9DB-1BF0-8887-107E6C1B7524}"/>
              </a:ext>
            </a:extLst>
          </p:cNvPr>
          <p:cNvSpPr txBox="1"/>
          <p:nvPr/>
        </p:nvSpPr>
        <p:spPr>
          <a:xfrm>
            <a:off x="695325" y="1105205"/>
            <a:ext cx="9097812" cy="2462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/>
              <a:t>Cost drivers: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u="sng" dirty="0"/>
              <a:t>Steel-Shielding </a:t>
            </a:r>
            <a:r>
              <a:rPr lang="en-GB" sz="2000" dirty="0"/>
              <a:t>HIMB &amp; TATTOOS: good estimate of volume</a:t>
            </a:r>
          </a:p>
          <a:p>
            <a:r>
              <a:rPr lang="en-GB" sz="2000" dirty="0"/>
              <a:t>       BUT: steel price + 45 %, (+ additional special blocks for HIMB, roof on MuH2) </a:t>
            </a:r>
          </a:p>
          <a:p>
            <a:pPr algn="l"/>
            <a:r>
              <a:rPr lang="en-GB" sz="2000" dirty="0"/>
              <a:t>       2.8 M </a:t>
            </a:r>
            <a:r>
              <a:rPr lang="en-GB" sz="2000" dirty="0">
                <a:sym typeface="Wingdings" panose="05000000000000000000" pitchFamily="2" charset="2"/>
              </a:rPr>
              <a:t> 5.6 M (+2.8 M HIMB)                4.5 M  6 M (+1.5 M, TATTOOS)</a:t>
            </a:r>
          </a:p>
          <a:p>
            <a:pPr algn="l"/>
            <a:r>
              <a:rPr lang="en-GB" sz="2000" dirty="0">
                <a:sym typeface="Wingdings" panose="05000000000000000000" pitchFamily="2" charset="2"/>
              </a:rPr>
              <a:t>                                                                                                                  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Radiation-hard magnets: 2.0  3.2 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Power supplies: + 1.3 M :  larger number, higher currents (already a bit reduced!)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Vacuum system: + 900 k larger vacuum chambers, more pump power needed</a:t>
            </a:r>
          </a:p>
        </p:txBody>
      </p:sp>
      <p:sp>
        <p:nvSpPr>
          <p:cNvPr id="11" name="Pfeil: nach links gekrümmt 10">
            <a:extLst>
              <a:ext uri="{FF2B5EF4-FFF2-40B4-BE49-F238E27FC236}">
                <a16:creationId xmlns:a16="http://schemas.microsoft.com/office/drawing/2014/main" id="{7EB42018-279C-ACB6-4332-769452BC95E4}"/>
              </a:ext>
            </a:extLst>
          </p:cNvPr>
          <p:cNvSpPr/>
          <p:nvPr/>
        </p:nvSpPr>
        <p:spPr>
          <a:xfrm>
            <a:off x="6211799" y="4275098"/>
            <a:ext cx="360040" cy="432048"/>
          </a:xfrm>
          <a:prstGeom prst="curvedLef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>
              <a:solidFill>
                <a:schemeClr val="tx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1DD96F6-7811-10A4-A7E7-B37D4819956B}"/>
              </a:ext>
            </a:extLst>
          </p:cNvPr>
          <p:cNvSpPr txBox="1"/>
          <p:nvPr/>
        </p:nvSpPr>
        <p:spPr>
          <a:xfrm>
            <a:off x="6687639" y="4163104"/>
            <a:ext cx="202703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more radiation-hard </a:t>
            </a:r>
          </a:p>
          <a:p>
            <a:pPr algn="l"/>
            <a:r>
              <a:rPr lang="en-GB" dirty="0"/>
              <a:t>magnets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CA47F3E-D49D-33E8-061C-1F1B733A7153}"/>
              </a:ext>
            </a:extLst>
          </p:cNvPr>
          <p:cNvSpPr txBox="1"/>
          <p:nvPr/>
        </p:nvSpPr>
        <p:spPr>
          <a:xfrm>
            <a:off x="6391819" y="5248947"/>
            <a:ext cx="5577489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6.76</a:t>
            </a:r>
            <a:r>
              <a:rPr lang="en-GB" sz="2000" dirty="0"/>
              <a:t> M (~  10 %) above planned budget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/>
              <a:t>Distribution on PSP’s: -10 %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GB" sz="2000" dirty="0"/>
              <a:t>Larger uncertainties in TATTOOS cost estimate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GB" sz="2000" dirty="0"/>
              <a:t>Director: save 2 M!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220D6CD-BEF8-B4B5-DDF3-FA1EE9168E03}"/>
              </a:ext>
            </a:extLst>
          </p:cNvPr>
          <p:cNvSpPr txBox="1"/>
          <p:nvPr/>
        </p:nvSpPr>
        <p:spPr>
          <a:xfrm>
            <a:off x="9072043" y="3864436"/>
            <a:ext cx="3119957" cy="99873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Correction in Q3/2022 due to 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price increase steel &amp; Pb: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85249 k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A8CFFE4B-47AA-DC2E-CD44-52969B16DC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415930"/>
              </p:ext>
            </p:extLst>
          </p:nvPr>
        </p:nvGraphicFramePr>
        <p:xfrm>
          <a:off x="695324" y="3838684"/>
          <a:ext cx="5400675" cy="2489200"/>
        </p:xfrm>
        <a:graphic>
          <a:graphicData uri="http://schemas.openxmlformats.org/drawingml/2006/table">
            <a:tbl>
              <a:tblPr/>
              <a:tblGrid>
                <a:gridCol w="3492309">
                  <a:extLst>
                    <a:ext uri="{9D8B030D-6E8A-4147-A177-3AD203B41FA5}">
                      <a16:colId xmlns:a16="http://schemas.microsoft.com/office/drawing/2014/main" val="2813602046"/>
                    </a:ext>
                  </a:extLst>
                </a:gridCol>
                <a:gridCol w="1908366">
                  <a:extLst>
                    <a:ext uri="{9D8B030D-6E8A-4147-A177-3AD203B41FA5}">
                      <a16:colId xmlns:a16="http://schemas.microsoft.com/office/drawing/2014/main" val="1121637433"/>
                    </a:ext>
                  </a:extLst>
                </a:gridCol>
              </a:tblGrid>
              <a:tr h="297404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[kCHF]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9577716"/>
                  </a:ext>
                </a:extLst>
              </a:tr>
              <a:tr h="297404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2021 Q4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77200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5290777"/>
                  </a:ext>
                </a:extLst>
              </a:tr>
              <a:tr h="297404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2023 Q1 (Partial </a:t>
                      </a:r>
                      <a:r>
                        <a:rPr lang="de-CH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revision</a:t>
                      </a:r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581484"/>
                  </a:ext>
                </a:extLst>
              </a:tr>
              <a:tr h="297404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2024 Q3 (∆ on 2021 Q4)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9592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2619806"/>
                  </a:ext>
                </a:extLst>
              </a:tr>
              <a:tr h="297404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Contingencies on ∆ (+5%)</a:t>
                      </a:r>
                    </a:p>
                  </a:txBody>
                  <a:tcPr marL="952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4574213"/>
                  </a:ext>
                </a:extLst>
              </a:tr>
              <a:tr h="297404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Inflation on ∆ (+3%)</a:t>
                      </a:r>
                    </a:p>
                  </a:txBody>
                  <a:tcPr marL="952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37560"/>
                  </a:ext>
                </a:extLst>
              </a:tr>
              <a:tr h="297404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Pre-project budget</a:t>
                      </a:r>
                    </a:p>
                  </a:txBody>
                  <a:tcPr marL="952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1727595"/>
                  </a:ext>
                </a:extLst>
              </a:tr>
              <a:tr h="297404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IMPACT Budget 2024 Q3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83959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3038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9170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C5BB12-E233-B93D-9A46-D00F00DC5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Organisation/Project structure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A932D1-E744-E72C-78DF-B691424A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281BCE-0A60-0E16-E97F-ACB5FA857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CF1DBE-8630-66A6-69F7-F17D430AD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CF22A3-35D8-E5FF-D344-249697167D40}"/>
              </a:ext>
            </a:extLst>
          </p:cNvPr>
          <p:cNvSpPr txBox="1"/>
          <p:nvPr/>
        </p:nvSpPr>
        <p:spPr>
          <a:xfrm>
            <a:off x="9948632" y="2866993"/>
            <a:ext cx="2067425" cy="18466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5 </a:t>
            </a:r>
            <a:r>
              <a:rPr lang="en-GB" sz="2000" dirty="0" err="1"/>
              <a:t>centers</a:t>
            </a:r>
            <a:r>
              <a:rPr lang="en-GB" sz="2000" dirty="0"/>
              <a:t> involved!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CAS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CCS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CLS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CNM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NES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CFA4BF3-94F2-84F6-BA4E-AD39FA2EA397}"/>
              </a:ext>
            </a:extLst>
          </p:cNvPr>
          <p:cNvSpPr txBox="1"/>
          <p:nvPr/>
        </p:nvSpPr>
        <p:spPr>
          <a:xfrm>
            <a:off x="9044841" y="4752780"/>
            <a:ext cx="2806538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+ UZH &amp; USZ: </a:t>
            </a:r>
          </a:p>
          <a:p>
            <a:pPr algn="l"/>
            <a:r>
              <a:rPr lang="en-GB" sz="2000" dirty="0"/>
              <a:t>no extra financial support</a:t>
            </a:r>
          </a:p>
          <a:p>
            <a:pPr algn="l"/>
            <a:r>
              <a:rPr lang="en-GB" sz="2000" dirty="0"/>
              <a:t>for IMPACT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5CC1DF7-7096-355F-F495-30CF442C1AF7}"/>
              </a:ext>
            </a:extLst>
          </p:cNvPr>
          <p:cNvSpPr txBox="1"/>
          <p:nvPr/>
        </p:nvSpPr>
        <p:spPr>
          <a:xfrm>
            <a:off x="479376" y="5715239"/>
            <a:ext cx="10844073" cy="7001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2392363" algn="l"/>
              </a:tabLst>
            </a:pPr>
            <a:r>
              <a:rPr lang="de-CH" sz="1900" dirty="0" err="1">
                <a:solidFill>
                  <a:srgbClr val="000000"/>
                </a:solidFill>
              </a:rPr>
              <a:t>Contribution</a:t>
            </a:r>
            <a:r>
              <a:rPr lang="de-CH" sz="1900" dirty="0">
                <a:solidFill>
                  <a:srgbClr val="000000"/>
                </a:solidFill>
              </a:rPr>
              <a:t> UZH, USZ: </a:t>
            </a:r>
            <a:r>
              <a:rPr lang="de-CH" sz="1900" dirty="0" err="1">
                <a:solidFill>
                  <a:srgbClr val="000000"/>
                </a:solidFill>
              </a:rPr>
              <a:t>Detector</a:t>
            </a:r>
            <a:r>
              <a:rPr lang="de-CH" sz="1900" dirty="0">
                <a:solidFill>
                  <a:srgbClr val="000000"/>
                </a:solidFill>
              </a:rPr>
              <a:t> lab Demeter + Infrastructure </a:t>
            </a:r>
            <a:r>
              <a:rPr lang="de-CH" sz="1900" dirty="0" err="1">
                <a:solidFill>
                  <a:srgbClr val="000000"/>
                </a:solidFill>
              </a:rPr>
              <a:t>for</a:t>
            </a:r>
            <a:r>
              <a:rPr lang="de-CH" sz="1900" dirty="0">
                <a:solidFill>
                  <a:srgbClr val="000000"/>
                </a:solidFill>
              </a:rPr>
              <a:t> </a:t>
            </a:r>
            <a:r>
              <a:rPr lang="de-CH" sz="1900" dirty="0" err="1">
                <a:solidFill>
                  <a:srgbClr val="000000"/>
                </a:solidFill>
              </a:rPr>
              <a:t>preparation</a:t>
            </a:r>
            <a:r>
              <a:rPr lang="de-CH" sz="1900" dirty="0">
                <a:solidFill>
                  <a:srgbClr val="000000"/>
                </a:solidFill>
              </a:rPr>
              <a:t> </a:t>
            </a:r>
            <a:r>
              <a:rPr lang="de-CH" sz="1900" dirty="0" err="1">
                <a:solidFill>
                  <a:srgbClr val="000000"/>
                </a:solidFill>
              </a:rPr>
              <a:t>of</a:t>
            </a:r>
            <a:r>
              <a:rPr lang="de-CH" sz="1900" dirty="0">
                <a:solidFill>
                  <a:srgbClr val="000000"/>
                </a:solidFill>
              </a:rPr>
              <a:t>  </a:t>
            </a:r>
            <a:r>
              <a:rPr lang="de-CH" sz="1900" dirty="0" err="1">
                <a:solidFill>
                  <a:srgbClr val="000000"/>
                </a:solidFill>
              </a:rPr>
              <a:t>medical</a:t>
            </a:r>
            <a:r>
              <a:rPr lang="de-CH" sz="1900" dirty="0">
                <a:solidFill>
                  <a:srgbClr val="000000"/>
                </a:solidFill>
              </a:rPr>
              <a:t> </a:t>
            </a:r>
            <a:r>
              <a:rPr lang="de-CH" sz="1900" dirty="0" err="1">
                <a:solidFill>
                  <a:srgbClr val="000000"/>
                </a:solidFill>
              </a:rPr>
              <a:t>radionuclides</a:t>
            </a:r>
            <a:endParaRPr lang="de-CH" sz="1900" dirty="0">
              <a:solidFill>
                <a:srgbClr val="000000"/>
              </a:solidFill>
            </a:endParaRPr>
          </a:p>
          <a:p>
            <a:pPr marL="177800" indent="-177800"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2392363" algn="l"/>
              </a:tabLst>
            </a:pPr>
            <a:r>
              <a:rPr lang="de-CH" sz="1900" dirty="0">
                <a:solidFill>
                  <a:srgbClr val="000000"/>
                </a:solidFill>
              </a:rPr>
              <a:t>External Advisory </a:t>
            </a:r>
            <a:r>
              <a:rPr lang="de-CH" sz="1900" dirty="0" err="1">
                <a:solidFill>
                  <a:srgbClr val="000000"/>
                </a:solidFill>
              </a:rPr>
              <a:t>Committees</a:t>
            </a:r>
            <a:r>
              <a:rPr lang="de-CH" sz="1900" dirty="0">
                <a:solidFill>
                  <a:srgbClr val="000000"/>
                </a:solidFill>
              </a:rPr>
              <a:t> (EABs) </a:t>
            </a:r>
            <a:r>
              <a:rPr lang="de-CH" sz="1900" dirty="0" err="1">
                <a:solidFill>
                  <a:srgbClr val="000000"/>
                </a:solidFill>
              </a:rPr>
              <a:t>for</a:t>
            </a:r>
            <a:r>
              <a:rPr lang="de-CH" sz="1900" dirty="0">
                <a:solidFill>
                  <a:srgbClr val="000000"/>
                </a:solidFill>
              </a:rPr>
              <a:t> </a:t>
            </a:r>
            <a:r>
              <a:rPr lang="de-CH" sz="1900">
                <a:solidFill>
                  <a:srgbClr val="000000"/>
                </a:solidFill>
              </a:rPr>
              <a:t>HIMB and </a:t>
            </a:r>
            <a:r>
              <a:rPr lang="de-CH" sz="1900" dirty="0">
                <a:solidFill>
                  <a:srgbClr val="000000"/>
                </a:solidFill>
              </a:rPr>
              <a:t>TATTOOS: </a:t>
            </a:r>
            <a:r>
              <a:rPr lang="de-CH" sz="1900" dirty="0" err="1">
                <a:solidFill>
                  <a:srgbClr val="000000"/>
                </a:solidFill>
              </a:rPr>
              <a:t>twice</a:t>
            </a:r>
            <a:r>
              <a:rPr lang="de-CH" sz="1900" dirty="0">
                <a:solidFill>
                  <a:srgbClr val="000000"/>
                </a:solidFill>
              </a:rPr>
              <a:t>/</a:t>
            </a:r>
            <a:r>
              <a:rPr lang="de-CH" sz="1900" dirty="0" err="1">
                <a:solidFill>
                  <a:srgbClr val="000000"/>
                </a:solidFill>
              </a:rPr>
              <a:t>year</a:t>
            </a:r>
            <a:r>
              <a:rPr lang="de-CH" sz="1900" dirty="0">
                <a:solidFill>
                  <a:srgbClr val="000000"/>
                </a:solidFill>
              </a:rPr>
              <a:t> (</a:t>
            </a:r>
            <a:r>
              <a:rPr lang="de-CH" sz="1900" dirty="0" err="1">
                <a:solidFill>
                  <a:srgbClr val="000000"/>
                </a:solidFill>
              </a:rPr>
              <a:t>each</a:t>
            </a:r>
            <a:r>
              <a:rPr lang="de-CH" sz="1900" dirty="0">
                <a:solidFill>
                  <a:srgbClr val="000000"/>
                </a:solidFill>
              </a:rPr>
              <a:t>)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E9EA7B0-7FE6-3F90-1070-DBCE70F88E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320" y="490577"/>
            <a:ext cx="9160562" cy="518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52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179F9D-315D-19B1-7410-E36E31C99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Measures/ideas for savings (HIMB)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DF2A7D-87ED-DEE4-6495-03B210A8C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284097-8AC5-F5EC-E945-4518D98AD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00E51A-FD49-9C08-160A-65F215CCA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3998FF8-1009-C1C8-A604-F8CD40383261}"/>
              </a:ext>
            </a:extLst>
          </p:cNvPr>
          <p:cNvSpPr txBox="1"/>
          <p:nvPr/>
        </p:nvSpPr>
        <p:spPr>
          <a:xfrm>
            <a:off x="668260" y="1342084"/>
            <a:ext cx="10656572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Manufacturing of components internally instead of externally (whenever possible)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Optimization of shielding MuH2 (left/right from beamline):</a:t>
            </a:r>
          </a:p>
          <a:p>
            <a:r>
              <a:rPr lang="en-GB" sz="2000" dirty="0"/>
              <a:t>       Check of size and material: concrete for steel, where possible</a:t>
            </a:r>
          </a:p>
          <a:p>
            <a:r>
              <a:rPr lang="en-GB" sz="2000" dirty="0"/>
              <a:t>       Vertical &amp; longitudinal done: </a:t>
            </a:r>
          </a:p>
          <a:p>
            <a:r>
              <a:rPr lang="en-GB" sz="2000" dirty="0"/>
              <a:t>       Reduction in height was checked but remanent dose would be too large for service (~3 mSv/h)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Temporary staff (</a:t>
            </a:r>
            <a:r>
              <a:rPr lang="en-GB" sz="2000" dirty="0" err="1"/>
              <a:t>Regiepersonal</a:t>
            </a:r>
            <a:r>
              <a:rPr lang="en-GB" sz="2000" dirty="0"/>
              <a:t>): 7.3 MCHF in budget! </a:t>
            </a:r>
          </a:p>
          <a:p>
            <a:r>
              <a:rPr lang="en-GB" sz="2000" b="1" dirty="0"/>
              <a:t>        ~ Q1/2026: Call to </a:t>
            </a:r>
            <a:r>
              <a:rPr lang="en-GB" sz="2000" b="1" dirty="0" err="1"/>
              <a:t>Centers</a:t>
            </a:r>
            <a:r>
              <a:rPr lang="en-GB" sz="2000" b="1" dirty="0"/>
              <a:t> (“</a:t>
            </a:r>
            <a:r>
              <a:rPr lang="en-GB" sz="2000" b="1" dirty="0" err="1"/>
              <a:t>Techniker</a:t>
            </a:r>
            <a:r>
              <a:rPr lang="en-GB" sz="2000" b="1" dirty="0"/>
              <a:t> -4- Regie”): </a:t>
            </a:r>
            <a:r>
              <a:rPr lang="en-GB" sz="2000" dirty="0"/>
              <a:t>also done for SLS2</a:t>
            </a:r>
          </a:p>
          <a:p>
            <a:r>
              <a:rPr lang="en-GB" sz="2000" b="1" dirty="0"/>
              <a:t>       Time frame </a:t>
            </a:r>
            <a:r>
              <a:rPr lang="en-GB" sz="2000" dirty="0"/>
              <a:t>06/26-12/27: Assembly, test of components, dismantling, installation</a:t>
            </a:r>
          </a:p>
          <a:p>
            <a:r>
              <a:rPr lang="en-GB" sz="2000" dirty="0"/>
              <a:t>       Planning is ongoing!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1409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A943B0-5FA0-2F9A-546C-2B8ED0CDB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8D719E-14FE-3E09-892E-B2FBD67E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20.03.2025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40FFCD-AB75-D33B-DDEE-56A52B40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1A8D2D-4998-2899-07F0-AD99FE332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F117AF0-E738-038F-2F73-658D9810F28B}"/>
              </a:ext>
            </a:extLst>
          </p:cNvPr>
          <p:cNvSpPr txBox="1"/>
          <p:nvPr/>
        </p:nvSpPr>
        <p:spPr>
          <a:xfrm>
            <a:off x="722266" y="1024694"/>
            <a:ext cx="8717515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/>
              <a:t>Status Design/TDR: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TDR: Chapters written &amp; delivered by expert groups </a:t>
            </a:r>
            <a:r>
              <a:rPr lang="en-GB" sz="2000" dirty="0">
                <a:sym typeface="Wingdings" panose="05000000000000000000" pitchFamily="2" charset="2"/>
              </a:rPr>
              <a:t> Start editing (PL &amp; PO)</a:t>
            </a:r>
            <a:endParaRPr lang="en-GB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Priority on clarifying/solving design questions regarding beamlines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Goal: Finishing CAD drawings for manufacturing and orders (WTO’s)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In progress: Specifications for infrastructure, Controls/Electronics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E5205C9-99EB-CF21-412F-3DD51A7DB67C}"/>
              </a:ext>
            </a:extLst>
          </p:cNvPr>
          <p:cNvSpPr txBox="1"/>
          <p:nvPr/>
        </p:nvSpPr>
        <p:spPr>
          <a:xfrm>
            <a:off x="744546" y="2838991"/>
            <a:ext cx="870276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b="1" dirty="0"/>
              <a:t>Request for approval (</a:t>
            </a:r>
            <a:r>
              <a:rPr lang="en-GB" sz="2000" b="1" dirty="0" err="1"/>
              <a:t>Freigabeantrag</a:t>
            </a:r>
            <a:r>
              <a:rPr lang="en-GB" sz="2000" b="1" dirty="0"/>
              <a:t>) regarding remodelling PiE1 and MuE1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Deadline mid of April </a:t>
            </a:r>
            <a:r>
              <a:rPr lang="en-GB" sz="2000" dirty="0">
                <a:sym typeface="Wingdings" panose="05000000000000000000" pitchFamily="2" charset="2"/>
              </a:rPr>
              <a:t> BAG</a:t>
            </a:r>
            <a:r>
              <a:rPr lang="en-GB" sz="2000" dirty="0"/>
              <a:t>: important for beam permit in PiE1 and MuE1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B626C56-7F42-83BB-A5BD-353F63020DD1}"/>
              </a:ext>
            </a:extLst>
          </p:cNvPr>
          <p:cNvSpPr txBox="1"/>
          <p:nvPr/>
        </p:nvSpPr>
        <p:spPr>
          <a:xfrm>
            <a:off x="744546" y="3852518"/>
            <a:ext cx="9260356" cy="21544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/>
              <a:t>Collaboration agreements regarding “Design &amp; operation of ISOL facilities”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TRIUMF:</a:t>
            </a:r>
            <a:r>
              <a:rPr lang="en-GB" sz="2000" dirty="0"/>
              <a:t> since Aug. 24 Framework agreement</a:t>
            </a:r>
          </a:p>
          <a:p>
            <a:r>
              <a:rPr lang="en-GB" sz="2000" dirty="0"/>
              <a:t>       Status: </a:t>
            </a:r>
            <a:r>
              <a:rPr lang="en-GB" sz="2000" u="sng" dirty="0"/>
              <a:t>content agreed</a:t>
            </a:r>
            <a:r>
              <a:rPr lang="en-GB" sz="2000" dirty="0"/>
              <a:t>, checked by PSI (TT), sent to TRIUMF legal office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CERN/ISOLDE: </a:t>
            </a:r>
            <a:r>
              <a:rPr lang="en-GB" sz="2000" dirty="0"/>
              <a:t>Framework agreement exists</a:t>
            </a:r>
          </a:p>
          <a:p>
            <a:r>
              <a:rPr lang="en-GB" sz="2000" dirty="0"/>
              <a:t>      Status: </a:t>
            </a:r>
            <a:r>
              <a:rPr lang="en-GB" sz="2000" u="sng" dirty="0"/>
              <a:t>content agreed</a:t>
            </a:r>
            <a:r>
              <a:rPr lang="en-GB" sz="2000" dirty="0"/>
              <a:t>, sent to CERN legal office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Uni Manchester:</a:t>
            </a:r>
          </a:p>
          <a:p>
            <a:r>
              <a:rPr lang="en-GB" sz="2000" dirty="0"/>
              <a:t>      Status: </a:t>
            </a:r>
            <a:r>
              <a:rPr lang="en-GB" sz="2000" u="sng" dirty="0"/>
              <a:t>content agreed</a:t>
            </a:r>
            <a:r>
              <a:rPr lang="en-GB" sz="2000" dirty="0"/>
              <a:t>, checked by PSI (TT), sent to legal office of Uni Manchester</a:t>
            </a:r>
          </a:p>
        </p:txBody>
      </p:sp>
    </p:spTree>
    <p:extLst>
      <p:ext uri="{BB962C8B-B14F-4D97-AF65-F5344CB8AC3E}">
        <p14:creationId xmlns:p14="http://schemas.microsoft.com/office/powerpoint/2010/main" val="3469484871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1244</Words>
  <Application>Microsoft Office PowerPoint</Application>
  <PresentationFormat>Breitbild</PresentationFormat>
  <Paragraphs>243</Paragraphs>
  <Slides>11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20" baseType="lpstr">
      <vt:lpstr>Accelerate-Regular</vt:lpstr>
      <vt:lpstr>Aptos</vt:lpstr>
      <vt:lpstr>Arial</vt:lpstr>
      <vt:lpstr>Arial Narrow</vt:lpstr>
      <vt:lpstr>Calibri</vt:lpstr>
      <vt:lpstr>Times</vt:lpstr>
      <vt:lpstr>Wingdings</vt:lpstr>
      <vt:lpstr>ヒラギノ角ゴ Pro W3</vt:lpstr>
      <vt:lpstr>Benutzerdefiniertes Design</vt:lpstr>
      <vt:lpstr>IMPACT</vt:lpstr>
      <vt:lpstr>Project IMPACT = HIMB + TATTOOS</vt:lpstr>
      <vt:lpstr>Steps on the way to approval and financing </vt:lpstr>
      <vt:lpstr>IMPACT: 18.12.24: Financing of IMPACT ensured! </vt:lpstr>
      <vt:lpstr>Project IMPACT Spending profile</vt:lpstr>
      <vt:lpstr>Revision Budget Q4.2021/cost estimate Q3.2024 (Construction cost for TATTOOS building not revised)</vt:lpstr>
      <vt:lpstr>Organisation/Project structure</vt:lpstr>
      <vt:lpstr>Measures/ideas for savings (HIMB)</vt:lpstr>
      <vt:lpstr>Outlook</vt:lpstr>
      <vt:lpstr>IMPACT Team at 50th anniversary of HIPA</vt:lpstr>
      <vt:lpstr>Summary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</dc:title>
  <dc:creator>Kiselev Daniela</dc:creator>
  <cp:lastModifiedBy>Kiselev Daniela</cp:lastModifiedBy>
  <cp:revision>49</cp:revision>
  <dcterms:created xsi:type="dcterms:W3CDTF">2025-03-11T23:47:57Z</dcterms:created>
  <dcterms:modified xsi:type="dcterms:W3CDTF">2025-03-20T17:51:32Z</dcterms:modified>
</cp:coreProperties>
</file>