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1"/>
  </p:notesMasterIdLst>
  <p:handoutMasterIdLst>
    <p:handoutMasterId r:id="rId12"/>
  </p:handoutMasterIdLst>
  <p:sldIdLst>
    <p:sldId id="9429" r:id="rId5"/>
    <p:sldId id="9434" r:id="rId6"/>
    <p:sldId id="2147376906" r:id="rId7"/>
    <p:sldId id="2147376938" r:id="rId8"/>
    <p:sldId id="406" r:id="rId9"/>
    <p:sldId id="2147376934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55" autoAdjust="0"/>
    <p:restoredTop sz="88151" autoAdjust="0"/>
  </p:normalViewPr>
  <p:slideViewPr>
    <p:cSldViewPr snapToGrid="0" showGuides="1">
      <p:cViewPr varScale="1">
        <p:scale>
          <a:sx n="111" d="100"/>
          <a:sy n="111" d="100"/>
        </p:scale>
        <p:origin x="1184" y="200"/>
      </p:cViewPr>
      <p:guideLst/>
    </p:cSldViewPr>
  </p:slideViewPr>
  <p:outlineViewPr>
    <p:cViewPr>
      <p:scale>
        <a:sx n="33" d="100"/>
        <a:sy n="33" d="100"/>
      </p:scale>
      <p:origin x="0" y="-46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3538" y="58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19.03.25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19.03.25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765175" y="900113"/>
            <a:ext cx="5559425" cy="31273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Laura Grigori:</a:t>
            </a:r>
          </a:p>
          <a:p>
            <a:r>
              <a:rPr lang="en-US" dirty="0"/>
              <a:t>SIAM is the major international society in applied mathematics</a:t>
            </a:r>
          </a:p>
          <a:p>
            <a:r>
              <a:rPr lang="en-US" dirty="0"/>
              <a:t>About the prize: awarded every two years to a senior researcher in recognition of their broad and distinguished contributions to the field of algorithm research and parallel scientific and engineering</a:t>
            </a:r>
          </a:p>
          <a:p>
            <a:r>
              <a:rPr lang="en-US" dirty="0"/>
              <a:t>computing</a:t>
            </a:r>
            <a:endParaRPr lang="de-CH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C81C81-E364-4366-A610-2DB15FF98538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14088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7649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BE60A-749F-49C6-B9FA-901C3AD8F6CD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95864-1A38-4818-9528-BADEF2291ED7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D687-6B57-4336-9399-9649091DAD50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Paul Scherrer </a:t>
            </a:r>
            <a:r>
              <a:rPr lang="en-GB" noProof="0" dirty="0" err="1"/>
              <a:t>Institut</a:t>
            </a:r>
            <a:r>
              <a:rPr lang="en-GB" noProof="0" dirty="0"/>
              <a:t> PSI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D518-081F-4CB4-B619-BF72E59CCE62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0DD70-D138-4154-9807-708B3773A045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96D8E-A66D-4403-A779-E40E2973345E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ED8BD-2AEC-47B9-92F3-747E0C0A10CB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7760D53-525C-4867-BBC7-9A6DD25E02B7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2285D-EDB5-4984-A040-961754938E15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982F-3123-4B9A-91FC-2ECCC504B524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47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C3EE-A99F-46E3-9CDC-C69BB461D4BA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7FDB8-9CA9-47B5-B29D-AE4CF1775D90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ECBCB-5816-4A2F-B1F4-E134E4AF1F24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0F512-0BDB-4A23-944C-082CF4D64C6B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274F1-9C37-453C-B57C-0A893BF5B9C9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BA655-63C1-4B0E-848E-F5D8CAA7730C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488E7-8013-441C-9332-7DFFC8FC8E06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6D27E-5654-48DE-8A6B-AF2F1C22D3FF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D3489-1DC4-4E1B-A4A3-00D27F2EAB7A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5931-0961-4A06-A0A5-B0AF71588ACC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9779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A9E60-EA42-4293-8515-FA4460F1B60D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9A89B-DC9C-4B71-A48A-53A2574091AD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15252-9424-44ED-8781-66E7209D95F2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CE01A-83FD-4B52-A1C3-3AFE996112DD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F9CE0-F12D-4CDE-B578-4F371C459FCD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 Animiert">
    <p:bg>
      <p:bgPr>
        <a:solidFill>
          <a:srgbClr val="0100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SI_PP_BG_Magenta_Blau_High">
            <a:hlinkClick r:id="" action="ppaction://media"/>
            <a:extLst>
              <a:ext uri="{FF2B5EF4-FFF2-40B4-BE49-F238E27FC236}">
                <a16:creationId xmlns:a16="http://schemas.microsoft.com/office/drawing/2014/main" id="{9D5F5B7F-23E5-56D4-47BA-13F042C63370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641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A46A75B-CE7D-D467-0FFC-461AAEFF84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20725" y="1439863"/>
            <a:ext cx="10750550" cy="1871662"/>
          </a:xfrm>
        </p:spPr>
        <p:txBody>
          <a:bodyPr anchor="b"/>
          <a:lstStyle>
            <a:lvl1pPr algn="l">
              <a:defRPr sz="46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334F99-AC48-E231-2622-D06F947B20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0725" y="3851274"/>
            <a:ext cx="10750550" cy="1566863"/>
          </a:xfrm>
        </p:spPr>
        <p:txBody>
          <a:bodyPr>
            <a:normAutofit/>
          </a:bodyPr>
          <a:lstStyle>
            <a:lvl1pPr marL="0" indent="0" algn="l"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E430768-28A9-DFA2-B3E9-252756F9F93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76000" y="180000"/>
            <a:ext cx="1871163" cy="1080000"/>
          </a:xfrm>
          <a:prstGeom prst="rect">
            <a:avLst/>
          </a:prstGeom>
        </p:spPr>
      </p:pic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FEBDE05F-84C8-99C7-9053-F945122F227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20725" y="5674027"/>
            <a:ext cx="7096125" cy="519113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99382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181" userDrawn="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DD391F9-B899-4333-9F8A-AD71CD22C036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C0CA5968-B154-C700-FFB7-41212DA4E169}"/>
              </a:ext>
            </a:extLst>
          </p:cNvPr>
          <p:cNvSpPr txBox="1"/>
          <p:nvPr userDrawn="1"/>
        </p:nvSpPr>
        <p:spPr>
          <a:xfrm rot="5400000">
            <a:off x="11394044" y="5941110"/>
            <a:ext cx="1753783" cy="615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 dirty="0" err="1">
                <a:solidFill>
                  <a:schemeClr val="bg1">
                    <a:lumMod val="85000"/>
                  </a:schemeClr>
                </a:solidFill>
              </a:rPr>
              <a:t>Erstellt</a:t>
            </a:r>
            <a:r>
              <a:rPr lang="en-GB" sz="400" spc="40" baseline="0" noProof="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GB" sz="400" spc="40" baseline="0" noProof="0" dirty="0" err="1">
                <a:solidFill>
                  <a:schemeClr val="bg1">
                    <a:lumMod val="85000"/>
                  </a:schemeClr>
                </a:solidFill>
              </a:rPr>
              <a:t>durch</a:t>
            </a:r>
            <a:r>
              <a:rPr lang="en-GB" sz="400" spc="40" baseline="0" noProof="0" dirty="0">
                <a:solidFill>
                  <a:schemeClr val="bg1">
                    <a:lumMod val="85000"/>
                  </a:schemeClr>
                </a:solidFill>
              </a:rPr>
              <a:t>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0445618-7C21-4B85-93E7-5953A5B1CE92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C0CA5968-B154-C700-FFB7-41212DA4E169}"/>
              </a:ext>
            </a:extLst>
          </p:cNvPr>
          <p:cNvSpPr txBox="1"/>
          <p:nvPr userDrawn="1"/>
        </p:nvSpPr>
        <p:spPr>
          <a:xfrm rot="5400000">
            <a:off x="11394044" y="5941110"/>
            <a:ext cx="1753783" cy="615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400" spc="40" baseline="0" noProof="0" dirty="0" err="1">
                <a:solidFill>
                  <a:schemeClr val="bg1">
                    <a:lumMod val="85000"/>
                  </a:schemeClr>
                </a:solidFill>
              </a:rPr>
              <a:t>Erstellt</a:t>
            </a:r>
            <a:r>
              <a:rPr lang="en-GB" sz="400" spc="40" baseline="0" noProof="0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GB" sz="400" spc="40" baseline="0" noProof="0" dirty="0" err="1">
                <a:solidFill>
                  <a:schemeClr val="bg1">
                    <a:lumMod val="85000"/>
                  </a:schemeClr>
                </a:solidFill>
              </a:rPr>
              <a:t>durch</a:t>
            </a:r>
            <a:r>
              <a:rPr lang="en-GB" sz="400" spc="40" baseline="0" noProof="0" dirty="0">
                <a:solidFill>
                  <a:schemeClr val="bg1">
                    <a:lumMod val="85000"/>
                  </a:schemeClr>
                </a:solidFill>
              </a:rPr>
              <a:t> Vorlagenbauer.ch</a:t>
            </a:r>
          </a:p>
        </p:txBody>
      </p:sp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CE728E1-2C3B-4F81-BF74-A4A3D63E7B97}" type="datetime1">
              <a:rPr lang="de-CH" noProof="0" smtClean="0"/>
              <a:t>19.03.25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 noProof="0"/>
              <a:t>Paul Scherrer Institut PSI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65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3" r:id="rId31"/>
    <p:sldLayoutId id="2147483682" r:id="rId32"/>
    <p:sldLayoutId id="2147483663" r:id="rId33"/>
    <p:sldLayoutId id="2147483664" r:id="rId34"/>
    <p:sldLayoutId id="2147483741" r:id="rId35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4">
            <a:extLst>
              <a:ext uri="{FF2B5EF4-FFF2-40B4-BE49-F238E27FC236}">
                <a16:creationId xmlns:a16="http://schemas.microsoft.com/office/drawing/2014/main" id="{C842AC7B-6DC4-5686-EBE1-D4461E63D12D}"/>
              </a:ext>
            </a:extLst>
          </p:cNvPr>
          <p:cNvSpPr txBox="1">
            <a:spLocks/>
          </p:cNvSpPr>
          <p:nvPr/>
        </p:nvSpPr>
        <p:spPr>
          <a:xfrm>
            <a:off x="695325" y="5841268"/>
            <a:ext cx="8048625" cy="28803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noProof="0" dirty="0">
                <a:solidFill>
                  <a:schemeClr val="bg1"/>
                </a:solidFill>
              </a:rPr>
              <a:t>Christian Rüegg  ::  Director ::  Paul Scherrer </a:t>
            </a:r>
            <a:r>
              <a:rPr lang="en-US" sz="1600" noProof="0" dirty="0" err="1">
                <a:solidFill>
                  <a:schemeClr val="bg1"/>
                </a:solidFill>
              </a:rPr>
              <a:t>Institut</a:t>
            </a:r>
            <a:endParaRPr lang="en-US" sz="1600" noProof="0" dirty="0">
              <a:solidFill>
                <a:schemeClr val="bg1"/>
              </a:solidFill>
            </a:endParaRP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9F951988-3D39-6BA9-6777-29757E9C065F}"/>
              </a:ext>
            </a:extLst>
          </p:cNvPr>
          <p:cNvSpPr txBox="1">
            <a:spLocks/>
          </p:cNvSpPr>
          <p:nvPr/>
        </p:nvSpPr>
        <p:spPr>
          <a:xfrm>
            <a:off x="695325" y="6129300"/>
            <a:ext cx="5292725" cy="2520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noProof="0" dirty="0">
                <a:solidFill>
                  <a:schemeClr val="bg1"/>
                </a:solidFill>
              </a:rPr>
              <a:t>IMPACT Info, PSI, 19</a:t>
            </a:r>
            <a:r>
              <a:rPr lang="en-US" sz="1600" baseline="30000" noProof="0" dirty="0">
                <a:solidFill>
                  <a:schemeClr val="bg1"/>
                </a:solidFill>
              </a:rPr>
              <a:t>th </a:t>
            </a:r>
            <a:r>
              <a:rPr lang="en-US" sz="1600" noProof="0" dirty="0">
                <a:solidFill>
                  <a:schemeClr val="bg1"/>
                </a:solidFill>
              </a:rPr>
              <a:t>March 2025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1970C21-E7A5-2B10-640C-F6CD7644D6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/>
              <a:t>IMPACT: The current large-scale </a:t>
            </a:r>
            <a:r>
              <a:rPr lang="en-US" dirty="0"/>
              <a:t>research infrastructure project of PSI</a:t>
            </a:r>
            <a:endParaRPr lang="en-US" noProof="0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9F6BFA0D-B416-4C6B-0187-897D1B446E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0" dirty="0"/>
              <a:t>Funding BFI 2025-2028 and BFI 2029-2032</a:t>
            </a:r>
          </a:p>
          <a:p>
            <a:r>
              <a:rPr lang="en-US" b="0" dirty="0"/>
              <a:t>Project delivery 2025-2030</a:t>
            </a:r>
          </a:p>
        </p:txBody>
      </p:sp>
    </p:spTree>
    <p:extLst>
      <p:ext uri="{BB962C8B-B14F-4D97-AF65-F5344CB8AC3E}">
        <p14:creationId xmlns:p14="http://schemas.microsoft.com/office/powerpoint/2010/main" val="3528668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11">
            <a:extLst>
              <a:ext uri="{FF2B5EF4-FFF2-40B4-BE49-F238E27FC236}">
                <a16:creationId xmlns:a16="http://schemas.microsoft.com/office/drawing/2014/main" id="{B989E66C-5074-177C-4EBF-5C509E7FD1F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1" y="1045029"/>
            <a:ext cx="12193538" cy="5812971"/>
          </a:xfrm>
          <a:prstGeom prst="rect">
            <a:avLst/>
          </a:pr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008DD69E-ED95-89ED-E114-D5D0EBC58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Paul Scherrer Institute – Mission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F3E1578-F6F3-072C-7706-C0A69E71AF4A}"/>
              </a:ext>
            </a:extLst>
          </p:cNvPr>
          <p:cNvGrpSpPr/>
          <p:nvPr/>
        </p:nvGrpSpPr>
        <p:grpSpPr>
          <a:xfrm>
            <a:off x="520506" y="1884618"/>
            <a:ext cx="7772468" cy="3176592"/>
            <a:chOff x="520506" y="1884618"/>
            <a:chExt cx="7772468" cy="317659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2488E06-21D7-ABE9-2402-3CB87B934F45}"/>
                </a:ext>
              </a:extLst>
            </p:cNvPr>
            <p:cNvSpPr/>
            <p:nvPr/>
          </p:nvSpPr>
          <p:spPr bwMode="auto">
            <a:xfrm rot="2701197">
              <a:off x="3617157" y="1873393"/>
              <a:ext cx="1592582" cy="1615032"/>
            </a:xfrm>
            <a:prstGeom prst="rect">
              <a:avLst/>
            </a:prstGeom>
            <a:noFill/>
            <a:ln w="762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B17E94F-7E65-DCCD-6EBD-8E16154382FB}"/>
                </a:ext>
              </a:extLst>
            </p:cNvPr>
            <p:cNvSpPr/>
            <p:nvPr/>
          </p:nvSpPr>
          <p:spPr bwMode="auto">
            <a:xfrm>
              <a:off x="520506" y="4381877"/>
              <a:ext cx="7772468" cy="679333"/>
            </a:xfrm>
            <a:prstGeom prst="rect">
              <a:avLst/>
            </a:prstGeom>
            <a:noFill/>
            <a:ln w="762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345C3E8-9FD7-5ABA-43DC-9AA6D16F98E5}"/>
              </a:ext>
            </a:extLst>
          </p:cNvPr>
          <p:cNvGrpSpPr/>
          <p:nvPr/>
        </p:nvGrpSpPr>
        <p:grpSpPr>
          <a:xfrm>
            <a:off x="520506" y="1040087"/>
            <a:ext cx="7772468" cy="2268077"/>
            <a:chOff x="520506" y="1040087"/>
            <a:chExt cx="7772468" cy="226807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F97B405-E949-FB55-7F15-CD6910793EE1}"/>
                </a:ext>
              </a:extLst>
            </p:cNvPr>
            <p:cNvSpPr/>
            <p:nvPr/>
          </p:nvSpPr>
          <p:spPr bwMode="auto">
            <a:xfrm>
              <a:off x="6337738" y="1045029"/>
              <a:ext cx="1955236" cy="615605"/>
            </a:xfrm>
            <a:prstGeom prst="rect">
              <a:avLst/>
            </a:prstGeom>
            <a:noFill/>
            <a:ln w="762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D79D8D1-CA16-5B33-C35D-2629FED025FB}"/>
                </a:ext>
              </a:extLst>
            </p:cNvPr>
            <p:cNvSpPr/>
            <p:nvPr/>
          </p:nvSpPr>
          <p:spPr bwMode="auto">
            <a:xfrm>
              <a:off x="6337738" y="2692559"/>
              <a:ext cx="1955236" cy="615605"/>
            </a:xfrm>
            <a:prstGeom prst="rect">
              <a:avLst/>
            </a:prstGeom>
            <a:noFill/>
            <a:ln w="762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534EBD0-D4B9-0416-9356-C0C5F6DC904E}"/>
                </a:ext>
              </a:extLst>
            </p:cNvPr>
            <p:cNvSpPr/>
            <p:nvPr/>
          </p:nvSpPr>
          <p:spPr bwMode="auto">
            <a:xfrm>
              <a:off x="520506" y="1040087"/>
              <a:ext cx="1955236" cy="615605"/>
            </a:xfrm>
            <a:prstGeom prst="rect">
              <a:avLst/>
            </a:prstGeom>
            <a:noFill/>
            <a:ln w="762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DD8A039-C522-DDC9-5A38-4A9D58B5C4B4}"/>
                </a:ext>
              </a:extLst>
            </p:cNvPr>
            <p:cNvSpPr/>
            <p:nvPr/>
          </p:nvSpPr>
          <p:spPr bwMode="auto">
            <a:xfrm>
              <a:off x="520506" y="2687617"/>
              <a:ext cx="1955236" cy="615605"/>
            </a:xfrm>
            <a:prstGeom prst="rect">
              <a:avLst/>
            </a:prstGeom>
            <a:noFill/>
            <a:ln w="762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1D0DBAEE-FB84-1A83-8288-E21B141719F2}"/>
              </a:ext>
            </a:extLst>
          </p:cNvPr>
          <p:cNvSpPr/>
          <p:nvPr/>
        </p:nvSpPr>
        <p:spPr>
          <a:xfrm>
            <a:off x="8835242" y="1365813"/>
            <a:ext cx="3119375" cy="2615878"/>
          </a:xfrm>
          <a:prstGeom prst="rect">
            <a:avLst/>
          </a:prstGeom>
          <a:noFill/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B848A39-584F-2B54-9A1D-32C880D3D72B}"/>
              </a:ext>
            </a:extLst>
          </p:cNvPr>
          <p:cNvSpPr/>
          <p:nvPr/>
        </p:nvSpPr>
        <p:spPr>
          <a:xfrm>
            <a:off x="8924082" y="2037145"/>
            <a:ext cx="2939970" cy="1266078"/>
          </a:xfrm>
          <a:prstGeom prst="rect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</p:spTree>
    <p:extLst>
      <p:ext uri="{BB962C8B-B14F-4D97-AF65-F5344CB8AC3E}">
        <p14:creationId xmlns:p14="http://schemas.microsoft.com/office/powerpoint/2010/main" val="916302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5" grpId="0" animBg="1"/>
      <p:bldP spid="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07C78F-22B8-14BA-F193-E59D02D6A3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4">
            <a:extLst>
              <a:ext uri="{FF2B5EF4-FFF2-40B4-BE49-F238E27FC236}">
                <a16:creationId xmlns:a16="http://schemas.microsoft.com/office/drawing/2014/main" id="{072D657B-EF89-2B6A-E59D-B2EE2917C86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12479"/>
            <a:ext cx="12192000" cy="5947530"/>
          </a:xfrm>
          <a:prstGeom prst="rect">
            <a:avLst/>
          </a:prstGeom>
        </p:spPr>
      </p:pic>
      <p:sp>
        <p:nvSpPr>
          <p:cNvPr id="7" name="Textfeld 7">
            <a:extLst>
              <a:ext uri="{FF2B5EF4-FFF2-40B4-BE49-F238E27FC236}">
                <a16:creationId xmlns:a16="http://schemas.microsoft.com/office/drawing/2014/main" id="{1B023D08-B3BF-1C61-A771-14992CB22E00}"/>
              </a:ext>
            </a:extLst>
          </p:cNvPr>
          <p:cNvSpPr txBox="1"/>
          <p:nvPr/>
        </p:nvSpPr>
        <p:spPr>
          <a:xfrm>
            <a:off x="6182012" y="4725724"/>
            <a:ext cx="513581" cy="23120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en-US" sz="1333" b="0" i="0" u="none" strike="noStrike" kern="1200" cap="none" spc="0" normalizeH="0" baseline="0" noProof="0" dirty="0">
              <a:ln>
                <a:noFill/>
              </a:ln>
              <a:solidFill>
                <a:srgbClr val="B9B9B9">
                  <a:lumMod val="75000"/>
                </a:srgbClr>
              </a:solidFill>
              <a:effectLst/>
              <a:uLnTx/>
              <a:uFillTx/>
              <a:latin typeface="Aptos" panose="020B000402020202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8" name="TextBox 47">
            <a:extLst>
              <a:ext uri="{FF2B5EF4-FFF2-40B4-BE49-F238E27FC236}">
                <a16:creationId xmlns:a16="http://schemas.microsoft.com/office/drawing/2014/main" id="{D216C419-C5E1-DA96-CD36-076132C6C70C}"/>
              </a:ext>
            </a:extLst>
          </p:cNvPr>
          <p:cNvSpPr txBox="1"/>
          <p:nvPr/>
        </p:nvSpPr>
        <p:spPr bwMode="auto">
          <a:xfrm>
            <a:off x="6884648" y="5385781"/>
            <a:ext cx="1234928" cy="720000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 anchor="ctr">
            <a:noAutofit/>
          </a:bodyPr>
          <a:lstStyle/>
          <a:p>
            <a:pPr algn="ctr" defTabSz="914332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en-US" sz="1400" b="1" kern="1200" noProof="0" dirty="0">
                <a:solidFill>
                  <a:schemeClr val="accent3"/>
                </a:solidFill>
                <a:latin typeface="Calibri"/>
              </a:rPr>
              <a:t>Start dark time</a:t>
            </a:r>
          </a:p>
          <a:p>
            <a:pPr algn="ctr" defTabSz="914332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en-US" sz="1400" kern="1200" noProof="0" dirty="0">
                <a:solidFill>
                  <a:schemeClr val="accent3"/>
                </a:solidFill>
                <a:latin typeface="Calibri"/>
              </a:rPr>
              <a:t>30.9.2023</a:t>
            </a:r>
          </a:p>
        </p:txBody>
      </p:sp>
      <p:sp>
        <p:nvSpPr>
          <p:cNvPr id="9" name="TextBox 49">
            <a:extLst>
              <a:ext uri="{FF2B5EF4-FFF2-40B4-BE49-F238E27FC236}">
                <a16:creationId xmlns:a16="http://schemas.microsoft.com/office/drawing/2014/main" id="{8C3E4BF1-E198-7B52-D0A5-087E07988F1A}"/>
              </a:ext>
            </a:extLst>
          </p:cNvPr>
          <p:cNvSpPr txBox="1"/>
          <p:nvPr/>
        </p:nvSpPr>
        <p:spPr bwMode="auto">
          <a:xfrm>
            <a:off x="7798048" y="3468804"/>
            <a:ext cx="1234928" cy="720000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 anchor="ctr">
            <a:noAutofit/>
          </a:bodyPr>
          <a:lstStyle/>
          <a:p>
            <a:pPr algn="ctr" defTabSz="914332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en-US" sz="1400" b="1" kern="1200" noProof="0" dirty="0">
                <a:solidFill>
                  <a:schemeClr val="accent3"/>
                </a:solidFill>
                <a:latin typeface="Calibri"/>
              </a:rPr>
              <a:t>Tunnel closure</a:t>
            </a:r>
          </a:p>
          <a:p>
            <a:pPr algn="ctr" defTabSz="914332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en-US" sz="1400" kern="1200" noProof="0" dirty="0">
                <a:solidFill>
                  <a:schemeClr val="accent3"/>
                </a:solidFill>
                <a:latin typeface="Calibri"/>
              </a:rPr>
              <a:t>20.12.2024</a:t>
            </a:r>
          </a:p>
        </p:txBody>
      </p:sp>
      <p:sp>
        <p:nvSpPr>
          <p:cNvPr id="10" name="TextBox 51">
            <a:extLst>
              <a:ext uri="{FF2B5EF4-FFF2-40B4-BE49-F238E27FC236}">
                <a16:creationId xmlns:a16="http://schemas.microsoft.com/office/drawing/2014/main" id="{C55A39EE-D000-A2C5-61B8-B3B110CB2638}"/>
              </a:ext>
            </a:extLst>
          </p:cNvPr>
          <p:cNvSpPr txBox="1"/>
          <p:nvPr/>
        </p:nvSpPr>
        <p:spPr bwMode="auto">
          <a:xfrm>
            <a:off x="8629028" y="5382771"/>
            <a:ext cx="1234928" cy="720000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 anchor="ctr">
            <a:noAutofit/>
          </a:bodyPr>
          <a:lstStyle/>
          <a:p>
            <a:pPr algn="ctr" defTabSz="914332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en-US" sz="1400" b="1" kern="1200" noProof="0" dirty="0">
                <a:solidFill>
                  <a:srgbClr val="000000"/>
                </a:solidFill>
                <a:latin typeface="Calibri"/>
              </a:rPr>
              <a:t>Nominal beam available</a:t>
            </a:r>
          </a:p>
          <a:p>
            <a:pPr algn="ctr" defTabSz="914332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en-US" sz="1400" kern="1200" noProof="0" dirty="0">
                <a:solidFill>
                  <a:srgbClr val="000000"/>
                </a:solidFill>
                <a:latin typeface="Calibri"/>
              </a:rPr>
              <a:t>01.05.2025</a:t>
            </a:r>
          </a:p>
        </p:txBody>
      </p:sp>
      <p:sp>
        <p:nvSpPr>
          <p:cNvPr id="11" name="TextBox 53">
            <a:extLst>
              <a:ext uri="{FF2B5EF4-FFF2-40B4-BE49-F238E27FC236}">
                <a16:creationId xmlns:a16="http://schemas.microsoft.com/office/drawing/2014/main" id="{3BB36DA9-DC74-EC1C-A33D-3200379AA23E}"/>
              </a:ext>
            </a:extLst>
          </p:cNvPr>
          <p:cNvSpPr txBox="1"/>
          <p:nvPr/>
        </p:nvSpPr>
        <p:spPr bwMode="auto">
          <a:xfrm>
            <a:off x="9131729" y="3468808"/>
            <a:ext cx="1137909" cy="720000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 anchor="ctr">
            <a:noAutofit/>
          </a:bodyPr>
          <a:lstStyle/>
          <a:p>
            <a:pPr algn="ctr" defTabSz="914332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en-US" sz="1400" b="1" kern="1200" noProof="0" dirty="0">
                <a:solidFill>
                  <a:srgbClr val="000000"/>
                </a:solidFill>
                <a:latin typeface="Calibri"/>
              </a:rPr>
              <a:t>Start user operation</a:t>
            </a:r>
          </a:p>
          <a:p>
            <a:pPr algn="ctr" defTabSz="914332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en-US" sz="1400" kern="1200" noProof="0" dirty="0">
                <a:solidFill>
                  <a:srgbClr val="000000"/>
                </a:solidFill>
                <a:latin typeface="Calibri"/>
              </a:rPr>
              <a:t>01.08.2025</a:t>
            </a:r>
          </a:p>
        </p:txBody>
      </p:sp>
      <p:graphicFrame>
        <p:nvGraphicFramePr>
          <p:cNvPr id="12" name="Table 5">
            <a:extLst>
              <a:ext uri="{FF2B5EF4-FFF2-40B4-BE49-F238E27FC236}">
                <a16:creationId xmlns:a16="http://schemas.microsoft.com/office/drawing/2014/main" id="{3C385EDC-6E2A-8793-FA70-F658D10FF8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30136"/>
              </p:ext>
            </p:extLst>
          </p:nvPr>
        </p:nvGraphicFramePr>
        <p:xfrm>
          <a:off x="6206307" y="4540282"/>
          <a:ext cx="5087679" cy="500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824">
                  <a:extLst>
                    <a:ext uri="{9D8B030D-6E8A-4147-A177-3AD203B41FA5}">
                      <a16:colId xmlns:a16="http://schemas.microsoft.com/office/drawing/2014/main" val="1918797206"/>
                    </a:ext>
                  </a:extLst>
                </a:gridCol>
                <a:gridCol w="1159464">
                  <a:extLst>
                    <a:ext uri="{9D8B030D-6E8A-4147-A177-3AD203B41FA5}">
                      <a16:colId xmlns:a16="http://schemas.microsoft.com/office/drawing/2014/main" val="1665939772"/>
                    </a:ext>
                  </a:extLst>
                </a:gridCol>
                <a:gridCol w="1159464">
                  <a:extLst>
                    <a:ext uri="{9D8B030D-6E8A-4147-A177-3AD203B41FA5}">
                      <a16:colId xmlns:a16="http://schemas.microsoft.com/office/drawing/2014/main" val="3484390250"/>
                    </a:ext>
                  </a:extLst>
                </a:gridCol>
                <a:gridCol w="1159464">
                  <a:extLst>
                    <a:ext uri="{9D8B030D-6E8A-4147-A177-3AD203B41FA5}">
                      <a16:colId xmlns:a16="http://schemas.microsoft.com/office/drawing/2014/main" val="2103955394"/>
                    </a:ext>
                  </a:extLst>
                </a:gridCol>
                <a:gridCol w="1159463">
                  <a:extLst>
                    <a:ext uri="{9D8B030D-6E8A-4147-A177-3AD203B41FA5}">
                      <a16:colId xmlns:a16="http://schemas.microsoft.com/office/drawing/2014/main" val="1781795650"/>
                    </a:ext>
                  </a:extLst>
                </a:gridCol>
              </a:tblGrid>
              <a:tr h="500056">
                <a:tc>
                  <a:txBody>
                    <a:bodyPr/>
                    <a:lstStyle/>
                    <a:p>
                      <a:r>
                        <a:rPr lang="de-CH" sz="1300" dirty="0"/>
                        <a:t>…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300" dirty="0"/>
                        <a:t>2023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300" dirty="0"/>
                        <a:t>2024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300" dirty="0"/>
                        <a:t>2025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1300" dirty="0"/>
                        <a:t>2026</a:t>
                      </a:r>
                    </a:p>
                  </a:txBody>
                  <a:tcPr anchor="ctr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069178"/>
                  </a:ext>
                </a:extLst>
              </a:tr>
            </a:tbl>
          </a:graphicData>
        </a:graphic>
      </p:graphicFrame>
      <p:sp>
        <p:nvSpPr>
          <p:cNvPr id="13" name="Diamond 54">
            <a:extLst>
              <a:ext uri="{FF2B5EF4-FFF2-40B4-BE49-F238E27FC236}">
                <a16:creationId xmlns:a16="http://schemas.microsoft.com/office/drawing/2014/main" id="{88FDD4F4-59BC-D095-8DF7-425E237A1EF4}"/>
              </a:ext>
            </a:extLst>
          </p:cNvPr>
          <p:cNvSpPr/>
          <p:nvPr/>
        </p:nvSpPr>
        <p:spPr bwMode="auto">
          <a:xfrm>
            <a:off x="9627084" y="4198106"/>
            <a:ext cx="216024" cy="363309"/>
          </a:xfrm>
          <a:prstGeom prst="diamond">
            <a:avLst/>
          </a:prstGeom>
          <a:solidFill>
            <a:schemeClr val="bg2">
              <a:lumMod val="75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32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kern="1200" noProof="0" dirty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57" name="Diamond 48">
            <a:extLst>
              <a:ext uri="{FF2B5EF4-FFF2-40B4-BE49-F238E27FC236}">
                <a16:creationId xmlns:a16="http://schemas.microsoft.com/office/drawing/2014/main" id="{5FAAF7A2-7DDD-91A2-C130-82927E5072A1}"/>
              </a:ext>
            </a:extLst>
          </p:cNvPr>
          <p:cNvSpPr/>
          <p:nvPr/>
        </p:nvSpPr>
        <p:spPr bwMode="auto">
          <a:xfrm>
            <a:off x="7394100" y="5022470"/>
            <a:ext cx="216024" cy="363309"/>
          </a:xfrm>
          <a:prstGeom prst="diamond">
            <a:avLst/>
          </a:prstGeom>
          <a:solidFill>
            <a:schemeClr val="bg2">
              <a:lumMod val="75000"/>
            </a:schemeClr>
          </a:solidFill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32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kern="1200" noProof="0" dirty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58" name="Diamond 52">
            <a:extLst>
              <a:ext uri="{FF2B5EF4-FFF2-40B4-BE49-F238E27FC236}">
                <a16:creationId xmlns:a16="http://schemas.microsoft.com/office/drawing/2014/main" id="{F5C9F132-83B5-3AE5-5CBA-172E2FD17292}"/>
              </a:ext>
            </a:extLst>
          </p:cNvPr>
          <p:cNvSpPr/>
          <p:nvPr/>
        </p:nvSpPr>
        <p:spPr bwMode="auto">
          <a:xfrm>
            <a:off x="9288583" y="5019466"/>
            <a:ext cx="216024" cy="363309"/>
          </a:xfrm>
          <a:prstGeom prst="diamond">
            <a:avLst/>
          </a:prstGeom>
          <a:solidFill>
            <a:schemeClr val="bg2">
              <a:lumMod val="75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32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kern="1200" noProof="0" dirty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59" name="TextBox 24">
            <a:extLst>
              <a:ext uri="{FF2B5EF4-FFF2-40B4-BE49-F238E27FC236}">
                <a16:creationId xmlns:a16="http://schemas.microsoft.com/office/drawing/2014/main" id="{FAF74742-5BA8-7792-9CC4-0B371FC6BF91}"/>
              </a:ext>
            </a:extLst>
          </p:cNvPr>
          <p:cNvSpPr txBox="1"/>
          <p:nvPr/>
        </p:nvSpPr>
        <p:spPr bwMode="auto">
          <a:xfrm>
            <a:off x="9996959" y="5384190"/>
            <a:ext cx="1234928" cy="720000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 anchor="ctr">
            <a:noAutofit/>
          </a:bodyPr>
          <a:lstStyle/>
          <a:p>
            <a:pPr algn="ctr" defTabSz="914332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en-US" sz="1400" b="1" kern="1200" noProof="0" dirty="0">
                <a:solidFill>
                  <a:srgbClr val="000000"/>
                </a:solidFill>
                <a:latin typeface="Calibri"/>
              </a:rPr>
              <a:t>Start shutdown</a:t>
            </a:r>
          </a:p>
          <a:p>
            <a:pPr algn="ctr" defTabSz="914332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en-US" sz="1400" kern="1200" noProof="0" dirty="0">
                <a:solidFill>
                  <a:srgbClr val="000000"/>
                </a:solidFill>
                <a:latin typeface="Calibri"/>
              </a:rPr>
              <a:t>21.12.2025</a:t>
            </a:r>
          </a:p>
        </p:txBody>
      </p:sp>
      <p:sp>
        <p:nvSpPr>
          <p:cNvPr id="60" name="Diamond 25">
            <a:extLst>
              <a:ext uri="{FF2B5EF4-FFF2-40B4-BE49-F238E27FC236}">
                <a16:creationId xmlns:a16="http://schemas.microsoft.com/office/drawing/2014/main" id="{E682BD42-E172-B872-E346-C7F25875C2E2}"/>
              </a:ext>
            </a:extLst>
          </p:cNvPr>
          <p:cNvSpPr/>
          <p:nvPr/>
        </p:nvSpPr>
        <p:spPr bwMode="auto">
          <a:xfrm>
            <a:off x="10015099" y="5019466"/>
            <a:ext cx="216024" cy="363309"/>
          </a:xfrm>
          <a:prstGeom prst="diamond">
            <a:avLst/>
          </a:prstGeom>
          <a:solidFill>
            <a:schemeClr val="bg2">
              <a:lumMod val="75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32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kern="1200" noProof="0" dirty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61" name="TextBox 26">
            <a:extLst>
              <a:ext uri="{FF2B5EF4-FFF2-40B4-BE49-F238E27FC236}">
                <a16:creationId xmlns:a16="http://schemas.microsoft.com/office/drawing/2014/main" id="{4AC4936D-2D6B-8AB4-CD92-AAD8DF60D99B}"/>
              </a:ext>
            </a:extLst>
          </p:cNvPr>
          <p:cNvSpPr txBox="1"/>
          <p:nvPr/>
        </p:nvSpPr>
        <p:spPr bwMode="auto">
          <a:xfrm>
            <a:off x="10366656" y="3471110"/>
            <a:ext cx="1104619" cy="720000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 anchor="ctr">
            <a:noAutofit/>
          </a:bodyPr>
          <a:lstStyle/>
          <a:p>
            <a:pPr algn="ctr" defTabSz="914332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en-US" sz="1400" b="1" kern="1200" noProof="0" dirty="0">
                <a:solidFill>
                  <a:srgbClr val="000000"/>
                </a:solidFill>
                <a:latin typeface="Calibri"/>
              </a:rPr>
              <a:t>Re-start user operation</a:t>
            </a:r>
          </a:p>
          <a:p>
            <a:pPr algn="ctr" defTabSz="914332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defRPr/>
            </a:pPr>
            <a:r>
              <a:rPr lang="en-US" sz="1400" kern="1200" noProof="0" dirty="0">
                <a:solidFill>
                  <a:srgbClr val="000000"/>
                </a:solidFill>
                <a:latin typeface="Calibri"/>
              </a:rPr>
              <a:t>01.06.2026</a:t>
            </a:r>
            <a:endParaRPr lang="en-US" sz="1500" kern="1200" noProof="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Diamond 27">
            <a:extLst>
              <a:ext uri="{FF2B5EF4-FFF2-40B4-BE49-F238E27FC236}">
                <a16:creationId xmlns:a16="http://schemas.microsoft.com/office/drawing/2014/main" id="{0FE8C88A-4000-E5B7-64C1-B20E26390706}"/>
              </a:ext>
            </a:extLst>
          </p:cNvPr>
          <p:cNvSpPr/>
          <p:nvPr/>
        </p:nvSpPr>
        <p:spPr bwMode="auto">
          <a:xfrm>
            <a:off x="10506411" y="4196174"/>
            <a:ext cx="216024" cy="363309"/>
          </a:xfrm>
          <a:prstGeom prst="diamond">
            <a:avLst/>
          </a:prstGeom>
          <a:solidFill>
            <a:schemeClr val="bg2">
              <a:lumMod val="75000"/>
            </a:schemeClr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32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kern="1200" noProof="0" dirty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63" name="Diamond 50">
            <a:extLst>
              <a:ext uri="{FF2B5EF4-FFF2-40B4-BE49-F238E27FC236}">
                <a16:creationId xmlns:a16="http://schemas.microsoft.com/office/drawing/2014/main" id="{3C10ABC3-BB25-AB2A-8022-2DC0F3B4AABA}"/>
              </a:ext>
            </a:extLst>
          </p:cNvPr>
          <p:cNvSpPr/>
          <p:nvPr/>
        </p:nvSpPr>
        <p:spPr bwMode="auto">
          <a:xfrm>
            <a:off x="8816952" y="4180492"/>
            <a:ext cx="216024" cy="363309"/>
          </a:xfrm>
          <a:prstGeom prst="diamond">
            <a:avLst/>
          </a:prstGeom>
          <a:solidFill>
            <a:schemeClr val="bg2">
              <a:lumMod val="75000"/>
            </a:schemeClr>
          </a:solidFill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32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kern="1200" noProof="0" dirty="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0380097-ED02-2174-489B-4CA0529E0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D687-6B57-4336-9399-9649091DAD50}" type="datetime1">
              <a:rPr lang="en-GB" smtClean="0"/>
              <a:t>19/03/2025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3570B6A-D989-C5C9-DDF0-D6C716736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Paul Scherrer </a:t>
            </a:r>
            <a:r>
              <a:rPr lang="en-GB" dirty="0" err="1"/>
              <a:t>Institut</a:t>
            </a:r>
            <a:r>
              <a:rPr lang="en-GB" dirty="0"/>
              <a:t> PSI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949495B-BB5F-7CA3-AB64-3CBCD8C8F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5855BEA0-0C6A-CF1F-E6FE-CF6FEDD50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SLS 2.0 Upgrade on track – All milestones achieved</a:t>
            </a:r>
          </a:p>
        </p:txBody>
      </p:sp>
      <p:sp>
        <p:nvSpPr>
          <p:cNvPr id="24" name="TextBox 50">
            <a:extLst>
              <a:ext uri="{FF2B5EF4-FFF2-40B4-BE49-F238E27FC236}">
                <a16:creationId xmlns:a16="http://schemas.microsoft.com/office/drawing/2014/main" id="{064607E0-2F20-8CD0-5289-694712AFC23F}"/>
              </a:ext>
            </a:extLst>
          </p:cNvPr>
          <p:cNvSpPr txBox="1"/>
          <p:nvPr/>
        </p:nvSpPr>
        <p:spPr>
          <a:xfrm>
            <a:off x="894352" y="1105796"/>
            <a:ext cx="5086264" cy="233910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82029" indent="-182029">
              <a:spcBef>
                <a:spcPct val="0"/>
              </a:spcBef>
              <a:spcAft>
                <a:spcPts val="80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600" b="1" noProof="0" dirty="0">
                <a:solidFill>
                  <a:schemeClr val="accent3"/>
                </a:solidFill>
                <a:latin typeface="Aptos" panose="020B0004020202020204" pitchFamily="34" charset="0"/>
              </a:rPr>
              <a:t>Milestone start "Dark Time" </a:t>
            </a:r>
            <a:r>
              <a:rPr lang="en-US" sz="1600" noProof="0" dirty="0">
                <a:latin typeface="Aptos" panose="020B0004020202020204" pitchFamily="34" charset="0"/>
              </a:rPr>
              <a:t>reached September 2023</a:t>
            </a:r>
            <a:r>
              <a:rPr lang="en-US" sz="1600" b="1" noProof="0" dirty="0">
                <a:solidFill>
                  <a:schemeClr val="accent3"/>
                </a:solidFill>
                <a:latin typeface="Aptos" panose="020B0004020202020204" pitchFamily="34" charset="0"/>
              </a:rPr>
              <a:t>
Milestone first segment installed </a:t>
            </a:r>
            <a:r>
              <a:rPr lang="en-US" sz="1600" noProof="0" dirty="0">
                <a:latin typeface="Aptos" panose="020B0004020202020204" pitchFamily="34" charset="0"/>
              </a:rPr>
              <a:t>reached March 2024</a:t>
            </a:r>
            <a:r>
              <a:rPr lang="en-US" sz="1600" b="1" noProof="0" dirty="0">
                <a:solidFill>
                  <a:schemeClr val="accent3"/>
                </a:solidFill>
                <a:latin typeface="Aptos" panose="020B0004020202020204" pitchFamily="34" charset="0"/>
              </a:rPr>
              <a:t>
Milestone tunnel closed </a:t>
            </a:r>
            <a:r>
              <a:rPr lang="en-US" sz="1600" noProof="0" dirty="0">
                <a:latin typeface="Aptos" panose="020B0004020202020204" pitchFamily="34" charset="0"/>
              </a:rPr>
              <a:t>reached December 2024</a:t>
            </a:r>
          </a:p>
          <a:p>
            <a:pPr marL="182029" indent="-182029">
              <a:spcBef>
                <a:spcPct val="0"/>
              </a:spcBef>
              <a:spcAft>
                <a:spcPts val="800"/>
              </a:spcAft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3"/>
                </a:solidFill>
                <a:latin typeface="Aptos" panose="020B0004020202020204" pitchFamily="34" charset="0"/>
              </a:rPr>
              <a:t>Commissioning: &gt;100 mA stored beam</a:t>
            </a:r>
            <a:r>
              <a:rPr lang="en-US" sz="1600" dirty="0">
                <a:latin typeface="Aptos" panose="020B0004020202020204" pitchFamily="34" charset="0"/>
              </a:rPr>
              <a:t> in March 2025</a:t>
            </a:r>
            <a:r>
              <a:rPr lang="en-US" sz="1600" b="1" noProof="0" dirty="0">
                <a:solidFill>
                  <a:schemeClr val="accent3"/>
                </a:solidFill>
                <a:latin typeface="Aptos" panose="020B0004020202020204" pitchFamily="34" charset="0"/>
              </a:rPr>
              <a:t>
</a:t>
            </a:r>
            <a:r>
              <a:rPr lang="en-US" sz="1600" noProof="0" dirty="0">
                <a:latin typeface="Aptos" panose="020B0004020202020204" pitchFamily="34" charset="0"/>
              </a:rPr>
              <a:t>Renewal of conventional infrastructure</a:t>
            </a:r>
            <a:r>
              <a:rPr lang="en-US" sz="1600" b="1" noProof="0" dirty="0">
                <a:solidFill>
                  <a:schemeClr val="accent3"/>
                </a:solidFill>
                <a:latin typeface="Aptos" panose="020B0004020202020204" pitchFamily="34" charset="0"/>
              </a:rPr>
              <a:t>
</a:t>
            </a:r>
            <a:r>
              <a:rPr lang="en-US" sz="1600" noProof="0" dirty="0">
                <a:latin typeface="Aptos" panose="020B0004020202020204" pitchFamily="34" charset="0"/>
              </a:rPr>
              <a:t>Upgrades of the beamlines (</a:t>
            </a:r>
            <a:r>
              <a:rPr lang="en-US" sz="1600" noProof="0" dirty="0" err="1">
                <a:latin typeface="Aptos" panose="020B0004020202020204" pitchFamily="34" charset="0"/>
              </a:rPr>
              <a:t>Esup</a:t>
            </a:r>
            <a:r>
              <a:rPr lang="en-US" sz="1600" noProof="0" dirty="0">
                <a:latin typeface="Aptos" panose="020B0004020202020204" pitchFamily="34" charset="0"/>
              </a:rPr>
              <a:t> project)</a:t>
            </a:r>
          </a:p>
          <a:p>
            <a:pPr>
              <a:spcBef>
                <a:spcPct val="0"/>
              </a:spcBef>
              <a:spcAft>
                <a:spcPts val="800"/>
              </a:spcAft>
              <a:buClr>
                <a:srgbClr val="000000"/>
              </a:buClr>
            </a:pPr>
            <a:r>
              <a:rPr lang="en-US" sz="1600" b="1" dirty="0">
                <a:solidFill>
                  <a:schemeClr val="accent3"/>
                </a:solidFill>
                <a:latin typeface="Aptos" panose="020B0004020202020204" pitchFamily="34" charset="0"/>
              </a:rPr>
              <a:t>But we are not done yet …</a:t>
            </a:r>
            <a:endParaRPr lang="en-US" sz="1600" b="1" noProof="0" dirty="0">
              <a:solidFill>
                <a:schemeClr val="accent3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066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45D3A6-7E28-D15D-A921-8B074C908E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78A1281-7D5D-2EA6-BEDD-7D5FD3657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D687-6B57-4336-9399-9649091DAD50}" type="datetime1">
              <a:rPr lang="en-GB" smtClean="0"/>
              <a:t>19/03/2025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9079D64-1F49-5C5F-5E56-02929231E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Paul Scherrer Institut PSI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3E917E9-E491-BC5A-88CD-1F3DB770E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1257AB52-FBE5-464E-3AFF-D617F9459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9664824" cy="810444"/>
          </a:xfrm>
        </p:spPr>
        <p:txBody>
          <a:bodyPr/>
          <a:lstStyle/>
          <a:p>
            <a:r>
              <a:rPr lang="en-US" dirty="0"/>
              <a:t>IMPACT – New isotopes and muons for science and medicine</a:t>
            </a:r>
            <a:endParaRPr lang="en-GB" dirty="0"/>
          </a:p>
        </p:txBody>
      </p:sp>
      <p:pic>
        <p:nvPicPr>
          <p:cNvPr id="12" name="Grafik 14">
            <a:extLst>
              <a:ext uri="{FF2B5EF4-FFF2-40B4-BE49-F238E27FC236}">
                <a16:creationId xmlns:a16="http://schemas.microsoft.com/office/drawing/2014/main" id="{2B328780-27E0-BC9C-72E1-9A81A6929EE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412" y="1054063"/>
            <a:ext cx="10752863" cy="5255517"/>
          </a:xfrm>
          <a:prstGeom prst="rect">
            <a:avLst/>
          </a:prstGeom>
        </p:spPr>
      </p:pic>
      <p:sp>
        <p:nvSpPr>
          <p:cNvPr id="13" name="TextBox 7">
            <a:extLst>
              <a:ext uri="{FF2B5EF4-FFF2-40B4-BE49-F238E27FC236}">
                <a16:creationId xmlns:a16="http://schemas.microsoft.com/office/drawing/2014/main" id="{6049D5D0-82B8-90B3-F2D5-D78B9321ADFA}"/>
              </a:ext>
            </a:extLst>
          </p:cNvPr>
          <p:cNvSpPr txBox="1"/>
          <p:nvPr/>
        </p:nvSpPr>
        <p:spPr>
          <a:xfrm>
            <a:off x="911706" y="1932014"/>
            <a:ext cx="3465668" cy="947564"/>
          </a:xfrm>
          <a:prstGeom prst="rect">
            <a:avLst/>
          </a:prstGeom>
          <a:solidFill>
            <a:schemeClr val="bg1"/>
          </a:solidFill>
        </p:spPr>
        <p:txBody>
          <a:bodyPr wrap="none" lIns="96000" tIns="0" rIns="96000" bIns="24000" rtlCol="0"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</a:pPr>
            <a:r>
              <a:rPr lang="en-GB" sz="2000" b="1" dirty="0">
                <a:solidFill>
                  <a:srgbClr val="00B050"/>
                </a:solidFill>
                <a:latin typeface="Aptos" panose="020B0004020202020204" pitchFamily="34" charset="0"/>
              </a:rPr>
              <a:t>HIMB</a:t>
            </a:r>
            <a:r>
              <a:rPr lang="en-GB" sz="2000" dirty="0">
                <a:solidFill>
                  <a:srgbClr val="00B050"/>
                </a:solidFill>
                <a:latin typeface="Aptos" panose="020B0004020202020204" pitchFamily="34" charset="0"/>
              </a:rPr>
              <a:t>: High-Intensity Muon</a:t>
            </a:r>
          </a:p>
          <a:p>
            <a:pPr eaLnBrk="1" hangingPunct="1">
              <a:spcBef>
                <a:spcPct val="0"/>
              </a:spcBef>
              <a:buClr>
                <a:srgbClr val="000000"/>
              </a:buClr>
            </a:pPr>
            <a:r>
              <a:rPr lang="en-GB" sz="2000" dirty="0">
                <a:solidFill>
                  <a:srgbClr val="00B050"/>
                </a:solidFill>
                <a:latin typeface="Aptos" panose="020B0004020202020204" pitchFamily="34" charset="0"/>
              </a:rPr>
              <a:t>Beam for particle physics and</a:t>
            </a:r>
          </a:p>
          <a:p>
            <a:pPr eaLnBrk="1" hangingPunct="1">
              <a:spcBef>
                <a:spcPct val="0"/>
              </a:spcBef>
              <a:buClr>
                <a:srgbClr val="000000"/>
              </a:buClr>
            </a:pPr>
            <a:r>
              <a:rPr lang="en-GB" sz="2000" dirty="0">
                <a:solidFill>
                  <a:srgbClr val="00B050"/>
                </a:solidFill>
                <a:latin typeface="Aptos" panose="020B0004020202020204" pitchFamily="34" charset="0"/>
              </a:rPr>
              <a:t>material science</a:t>
            </a:r>
          </a:p>
        </p:txBody>
      </p:sp>
      <p:sp>
        <p:nvSpPr>
          <p:cNvPr id="18" name="TextBox 8">
            <a:extLst>
              <a:ext uri="{FF2B5EF4-FFF2-40B4-BE49-F238E27FC236}">
                <a16:creationId xmlns:a16="http://schemas.microsoft.com/office/drawing/2014/main" id="{A2AF853B-F11F-75CE-F063-47A9A5B69572}"/>
              </a:ext>
            </a:extLst>
          </p:cNvPr>
          <p:cNvSpPr txBox="1"/>
          <p:nvPr/>
        </p:nvSpPr>
        <p:spPr>
          <a:xfrm>
            <a:off x="4482882" y="5171939"/>
            <a:ext cx="3395008" cy="639788"/>
          </a:xfrm>
          <a:prstGeom prst="rect">
            <a:avLst/>
          </a:prstGeom>
          <a:solidFill>
            <a:schemeClr val="bg1"/>
          </a:solidFill>
        </p:spPr>
        <p:txBody>
          <a:bodyPr wrap="none" lIns="96000" tIns="0" rIns="96000" bIns="24000" rtlCol="0">
            <a:spAutoFit/>
          </a:bodyPr>
          <a:lstStyle/>
          <a:p>
            <a:pPr eaLnBrk="1" hangingPunct="1">
              <a:spcBef>
                <a:spcPct val="0"/>
              </a:spcBef>
              <a:buClr>
                <a:srgbClr val="000000"/>
              </a:buClr>
            </a:pPr>
            <a:r>
              <a:rPr lang="en-GB" sz="2000" b="1" dirty="0">
                <a:solidFill>
                  <a:srgbClr val="336699"/>
                </a:solidFill>
                <a:latin typeface="Aptos" panose="020B0004020202020204" pitchFamily="34" charset="0"/>
              </a:rPr>
              <a:t>TATTOOS</a:t>
            </a:r>
            <a:r>
              <a:rPr lang="en-GB" sz="2000" dirty="0">
                <a:solidFill>
                  <a:srgbClr val="336699"/>
                </a:solidFill>
                <a:latin typeface="Aptos" panose="020B0004020202020204" pitchFamily="34" charset="0"/>
              </a:rPr>
              <a:t>: new radionuclides</a:t>
            </a:r>
          </a:p>
          <a:p>
            <a:pPr eaLnBrk="1" hangingPunct="1">
              <a:spcBef>
                <a:spcPct val="0"/>
              </a:spcBef>
              <a:buClr>
                <a:srgbClr val="000000"/>
              </a:buClr>
            </a:pPr>
            <a:r>
              <a:rPr lang="en-GB" sz="2000" dirty="0">
                <a:solidFill>
                  <a:srgbClr val="336699"/>
                </a:solidFill>
                <a:latin typeface="Aptos" panose="020B0004020202020204" pitchFamily="34" charset="0"/>
              </a:rPr>
              <a:t>for cancer therapy</a:t>
            </a:r>
          </a:p>
        </p:txBody>
      </p:sp>
      <p:sp>
        <p:nvSpPr>
          <p:cNvPr id="19" name="Textfeld 13">
            <a:extLst>
              <a:ext uri="{FF2B5EF4-FFF2-40B4-BE49-F238E27FC236}">
                <a16:creationId xmlns:a16="http://schemas.microsoft.com/office/drawing/2014/main" id="{26F27A67-5E8D-C6AB-7D64-C58BD205C5A0}"/>
              </a:ext>
            </a:extLst>
          </p:cNvPr>
          <p:cNvSpPr txBox="1"/>
          <p:nvPr/>
        </p:nvSpPr>
        <p:spPr>
          <a:xfrm>
            <a:off x="1017213" y="5460782"/>
            <a:ext cx="2712000" cy="332011"/>
          </a:xfrm>
          <a:prstGeom prst="rect">
            <a:avLst/>
          </a:prstGeom>
          <a:solidFill>
            <a:schemeClr val="bg1"/>
          </a:solidFill>
        </p:spPr>
        <p:txBody>
          <a:bodyPr wrap="none" lIns="96000" tIns="0" rIns="96000" bIns="24000" rtlCol="0">
            <a:spAutoFit/>
          </a:bodyPr>
          <a:lstStyle/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en-GB" sz="2000" b="1" dirty="0">
                <a:solidFill>
                  <a:srgbClr val="000000"/>
                </a:solidFill>
                <a:latin typeface="Aptos" panose="020B0004020202020204" pitchFamily="34" charset="0"/>
              </a:rPr>
              <a:t>HIPA: </a:t>
            </a:r>
            <a:r>
              <a:rPr lang="en-GB" sz="2000" dirty="0">
                <a:solidFill>
                  <a:srgbClr val="000000"/>
                </a:solidFill>
                <a:latin typeface="Aptos" panose="020B0004020202020204" pitchFamily="34" charset="0"/>
              </a:rPr>
              <a:t>proton cyclotron</a:t>
            </a:r>
          </a:p>
        </p:txBody>
      </p:sp>
      <p:cxnSp>
        <p:nvCxnSpPr>
          <p:cNvPr id="20" name="Straight Arrow Connector 4">
            <a:extLst>
              <a:ext uri="{FF2B5EF4-FFF2-40B4-BE49-F238E27FC236}">
                <a16:creationId xmlns:a16="http://schemas.microsoft.com/office/drawing/2014/main" id="{C826EAE6-F629-2953-4DE5-774302FFC30C}"/>
              </a:ext>
            </a:extLst>
          </p:cNvPr>
          <p:cNvCxnSpPr/>
          <p:nvPr/>
        </p:nvCxnSpPr>
        <p:spPr bwMode="auto">
          <a:xfrm flipV="1">
            <a:off x="7415627" y="1145605"/>
            <a:ext cx="0" cy="2382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Titel 1">
            <a:extLst>
              <a:ext uri="{FF2B5EF4-FFF2-40B4-BE49-F238E27FC236}">
                <a16:creationId xmlns:a16="http://schemas.microsoft.com/office/drawing/2014/main" id="{519746E2-AB01-7974-C47B-BA6FDEAFF89E}"/>
              </a:ext>
            </a:extLst>
          </p:cNvPr>
          <p:cNvSpPr txBox="1">
            <a:spLocks/>
          </p:cNvSpPr>
          <p:nvPr/>
        </p:nvSpPr>
        <p:spPr>
          <a:xfrm>
            <a:off x="1017213" y="1231212"/>
            <a:ext cx="9275645" cy="6397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Aptos" panose="020B0004020202020204" pitchFamily="34" charset="0"/>
                <a:ea typeface="+mj-ea"/>
                <a:cs typeface="+mj-cs"/>
              </a:defRPr>
            </a:lvl1pPr>
          </a:lstStyle>
          <a:p>
            <a:r>
              <a:rPr lang="de-DE" sz="2000" dirty="0"/>
              <a:t>IMPACT: </a:t>
            </a:r>
            <a:r>
              <a:rPr lang="en-US" sz="2000" b="0" dirty="0"/>
              <a:t>Project delivery</a:t>
            </a:r>
            <a:r>
              <a:rPr lang="de-DE" sz="2000" b="0" dirty="0"/>
              <a:t> 2025-2030, Investment 77 MCHF</a:t>
            </a:r>
          </a:p>
        </p:txBody>
      </p:sp>
      <p:pic>
        <p:nvPicPr>
          <p:cNvPr id="22" name="Picture 30" descr="PET-MIPS-anim">
            <a:extLst>
              <a:ext uri="{FF2B5EF4-FFF2-40B4-BE49-F238E27FC236}">
                <a16:creationId xmlns:a16="http://schemas.microsoft.com/office/drawing/2014/main" id="{031D1245-4177-2C5C-370E-16A2E506107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47081" y="3681821"/>
            <a:ext cx="1678642" cy="253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Bild 13" descr="uzh_logo_d_pos_grau_1mm">
            <a:extLst>
              <a:ext uri="{FF2B5EF4-FFF2-40B4-BE49-F238E27FC236}">
                <a16:creationId xmlns:a16="http://schemas.microsoft.com/office/drawing/2014/main" id="{EED707AB-E9BD-14BB-BD9C-C16F96493010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1223" y="5491833"/>
            <a:ext cx="690375" cy="2135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7103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F7520A0-6D86-22F3-6404-8917313B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5D687-6B57-4336-9399-9649091DAD50}" type="datetime1">
              <a:rPr lang="en-GB" smtClean="0"/>
              <a:t>19/03/2025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0D1B20C-4153-57A4-32D7-BE5B22A31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Paul Scherrer Institut PSI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0DE9A34-7975-9AA0-52B8-82313A6F07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F93FC29-54AA-97EE-9910-D2A20A150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Planning and Realisation of Large-scale Projects</a:t>
            </a:r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AFF8B2AF-8CCE-4EDF-0777-0E635A4C316D}"/>
              </a:ext>
            </a:extLst>
          </p:cNvPr>
          <p:cNvGrpSpPr/>
          <p:nvPr/>
        </p:nvGrpSpPr>
        <p:grpSpPr>
          <a:xfrm>
            <a:off x="709368" y="1403195"/>
            <a:ext cx="10459374" cy="4640213"/>
            <a:chOff x="-164067" y="923756"/>
            <a:chExt cx="12514864" cy="5552115"/>
          </a:xfrm>
        </p:grpSpPr>
        <p:cxnSp>
          <p:nvCxnSpPr>
            <p:cNvPr id="7" name="Straight Connector 20">
              <a:extLst>
                <a:ext uri="{FF2B5EF4-FFF2-40B4-BE49-F238E27FC236}">
                  <a16:creationId xmlns:a16="http://schemas.microsoft.com/office/drawing/2014/main" id="{BDBDB4E1-8EDC-7ED1-D9C4-2B89D9C76F4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614493" y="923756"/>
              <a:ext cx="0" cy="552690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3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20">
              <a:extLst>
                <a:ext uri="{FF2B5EF4-FFF2-40B4-BE49-F238E27FC236}">
                  <a16:creationId xmlns:a16="http://schemas.microsoft.com/office/drawing/2014/main" id="{AC4AF8EA-0EFA-391D-7506-30A225605F5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186443" y="935109"/>
              <a:ext cx="0" cy="5521635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3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20">
              <a:extLst>
                <a:ext uri="{FF2B5EF4-FFF2-40B4-BE49-F238E27FC236}">
                  <a16:creationId xmlns:a16="http://schemas.microsoft.com/office/drawing/2014/main" id="{6CCF5B41-DD1B-4149-4F39-57641F493EC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858953" y="959508"/>
              <a:ext cx="0" cy="5516363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3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Pentagon 5">
              <a:extLst>
                <a:ext uri="{FF2B5EF4-FFF2-40B4-BE49-F238E27FC236}">
                  <a16:creationId xmlns:a16="http://schemas.microsoft.com/office/drawing/2014/main" id="{B8A4EF38-5EA7-AA96-265D-256DDF2B5D48}"/>
                </a:ext>
              </a:extLst>
            </p:cNvPr>
            <p:cNvSpPr/>
            <p:nvPr/>
          </p:nvSpPr>
          <p:spPr bwMode="auto">
            <a:xfrm>
              <a:off x="2132559" y="1327731"/>
              <a:ext cx="2736304" cy="79208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216000" tIns="7200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54">
                <a:spcBef>
                  <a:spcPct val="0"/>
                </a:spcBef>
              </a:pPr>
              <a:r>
                <a:rPr lang="en-GB" dirty="0">
                  <a:latin typeface="Aptos" panose="020B0004020202020204" pitchFamily="34" charset="0"/>
                  <a:cs typeface="Calibri" panose="020F0502020204030204" pitchFamily="34" charset="0"/>
                </a:rPr>
                <a:t>ARAMIS/</a:t>
              </a:r>
              <a:r>
                <a:rPr lang="en-GB" dirty="0" err="1">
                  <a:latin typeface="Aptos" panose="020B0004020202020204" pitchFamily="34" charset="0"/>
                  <a:cs typeface="Calibri" panose="020F0502020204030204" pitchFamily="34" charset="0"/>
                </a:rPr>
                <a:t>SwissFEL</a:t>
              </a:r>
              <a:br>
                <a:rPr lang="en-GB" dirty="0">
                  <a:latin typeface="Aptos" panose="020B0004020202020204" pitchFamily="34" charset="0"/>
                  <a:cs typeface="Calibri" panose="020F0502020204030204" pitchFamily="34" charset="0"/>
                </a:rPr>
              </a:br>
              <a:r>
                <a:rPr lang="en-GB" dirty="0">
                  <a:latin typeface="Aptos" panose="020B0004020202020204" pitchFamily="34" charset="0"/>
                  <a:cs typeface="Calibri" panose="020F0502020204030204" pitchFamily="34" charset="0"/>
                </a:rPr>
                <a:t>Operation</a:t>
              </a:r>
            </a:p>
          </p:txBody>
        </p:sp>
        <p:sp>
          <p:nvSpPr>
            <p:cNvPr id="11" name="Pentagon 7">
              <a:extLst>
                <a:ext uri="{FF2B5EF4-FFF2-40B4-BE49-F238E27FC236}">
                  <a16:creationId xmlns:a16="http://schemas.microsoft.com/office/drawing/2014/main" id="{A90155F4-B777-E7E3-98A2-36AED45D4EF0}"/>
                </a:ext>
              </a:extLst>
            </p:cNvPr>
            <p:cNvSpPr/>
            <p:nvPr/>
          </p:nvSpPr>
          <p:spPr bwMode="auto">
            <a:xfrm>
              <a:off x="4858953" y="2322690"/>
              <a:ext cx="2701627" cy="79208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08000" tIns="7200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54">
                <a:spcBef>
                  <a:spcPct val="0"/>
                </a:spcBef>
              </a:pPr>
              <a:r>
                <a:rPr lang="en-GB" dirty="0">
                  <a:latin typeface="Aptos" panose="020B0004020202020204" pitchFamily="34" charset="0"/>
                  <a:cs typeface="Calibri" panose="020F0502020204030204" pitchFamily="34" charset="0"/>
                </a:rPr>
                <a:t>    ATHOS/</a:t>
              </a:r>
              <a:r>
                <a:rPr lang="en-GB" dirty="0" err="1">
                  <a:latin typeface="Aptos" panose="020B0004020202020204" pitchFamily="34" charset="0"/>
                  <a:cs typeface="Calibri" panose="020F0502020204030204" pitchFamily="34" charset="0"/>
                </a:rPr>
                <a:t>SwissFEL</a:t>
              </a:r>
              <a:endParaRPr lang="en-GB" dirty="0">
                <a:latin typeface="Aptos" panose="020B0004020202020204" pitchFamily="34" charset="0"/>
                <a:cs typeface="Calibri" panose="020F0502020204030204" pitchFamily="34" charset="0"/>
              </a:endParaRPr>
            </a:p>
            <a:p>
              <a:pPr defTabSz="914354">
                <a:spcBef>
                  <a:spcPct val="0"/>
                </a:spcBef>
              </a:pPr>
              <a:r>
                <a:rPr lang="en-GB" dirty="0">
                  <a:latin typeface="Aptos" panose="020B0004020202020204" pitchFamily="34" charset="0"/>
                  <a:cs typeface="Calibri" panose="020F0502020204030204" pitchFamily="34" charset="0"/>
                </a:rPr>
                <a:t>    Operation</a:t>
              </a:r>
            </a:p>
          </p:txBody>
        </p:sp>
        <p:sp>
          <p:nvSpPr>
            <p:cNvPr id="12" name="Pentagon 8">
              <a:extLst>
                <a:ext uri="{FF2B5EF4-FFF2-40B4-BE49-F238E27FC236}">
                  <a16:creationId xmlns:a16="http://schemas.microsoft.com/office/drawing/2014/main" id="{0E51D18D-CC17-1C03-61B4-7F942B967CFE}"/>
                </a:ext>
              </a:extLst>
            </p:cNvPr>
            <p:cNvSpPr/>
            <p:nvPr/>
          </p:nvSpPr>
          <p:spPr bwMode="auto">
            <a:xfrm>
              <a:off x="2132558" y="2322690"/>
              <a:ext cx="3132000" cy="792088"/>
            </a:xfrm>
            <a:prstGeom prst="homePlate">
              <a:avLst/>
            </a:prstGeom>
            <a:gradFill flip="none" rotWithShape="1">
              <a:gsLst>
                <a:gs pos="0">
                  <a:schemeClr val="accent4"/>
                </a:gs>
                <a:gs pos="99000">
                  <a:schemeClr val="accent6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216000" tIns="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defTabSz="914354">
                <a:spcBef>
                  <a:spcPct val="0"/>
                </a:spcBef>
              </a:pPr>
              <a:r>
                <a:rPr lang="en-GB">
                  <a:solidFill>
                    <a:schemeClr val="bg1"/>
                  </a:solidFill>
                  <a:latin typeface="Aptos" panose="020B0004020202020204" pitchFamily="34" charset="0"/>
                  <a:cs typeface="Calibri" panose="020F0502020204030204" pitchFamily="34" charset="0"/>
                </a:rPr>
                <a:t>ATHOS/SwissFEL</a:t>
              </a:r>
            </a:p>
            <a:p>
              <a:pPr defTabSz="914354">
                <a:spcBef>
                  <a:spcPct val="0"/>
                </a:spcBef>
              </a:pPr>
              <a:r>
                <a:rPr lang="en-GB">
                  <a:solidFill>
                    <a:schemeClr val="bg1"/>
                  </a:solidFill>
                  <a:latin typeface="Aptos" panose="020B0004020202020204" pitchFamily="34" charset="0"/>
                  <a:cs typeface="Calibri" panose="020F0502020204030204" pitchFamily="34" charset="0"/>
                </a:rPr>
                <a:t>Realisation</a:t>
              </a:r>
            </a:p>
          </p:txBody>
        </p:sp>
        <p:sp>
          <p:nvSpPr>
            <p:cNvPr id="13" name="Pentagon 35">
              <a:extLst>
                <a:ext uri="{FF2B5EF4-FFF2-40B4-BE49-F238E27FC236}">
                  <a16:creationId xmlns:a16="http://schemas.microsoft.com/office/drawing/2014/main" id="{53EF0B9D-D444-6A38-D0FF-9D788D461CA9}"/>
                </a:ext>
              </a:extLst>
            </p:cNvPr>
            <p:cNvSpPr/>
            <p:nvPr/>
          </p:nvSpPr>
          <p:spPr bwMode="auto">
            <a:xfrm>
              <a:off x="9241440" y="5665703"/>
              <a:ext cx="2736304" cy="784960"/>
            </a:xfrm>
            <a:prstGeom prst="homePlate">
              <a:avLst/>
            </a:prstGeom>
            <a:gradFill flip="none" rotWithShape="1">
              <a:gsLst>
                <a:gs pos="0">
                  <a:schemeClr val="accent4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288000" tIns="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defTabSz="914354">
                <a:spcBef>
                  <a:spcPct val="0"/>
                </a:spcBef>
              </a:pPr>
              <a:r>
                <a:rPr lang="en-GB" b="1" dirty="0">
                  <a:latin typeface="Aptos" panose="020B0004020202020204" pitchFamily="34" charset="0"/>
                  <a:cs typeface="Calibri" panose="020F0502020204030204" pitchFamily="34" charset="0"/>
                </a:rPr>
                <a:t>     </a:t>
              </a:r>
              <a:r>
                <a:rPr lang="en-GB" b="1" dirty="0">
                  <a:solidFill>
                    <a:schemeClr val="bg1"/>
                  </a:solidFill>
                  <a:latin typeface="Aptos" panose="020B0004020202020204" pitchFamily="34" charset="0"/>
                  <a:cs typeface="Calibri" panose="020F0502020204030204" pitchFamily="34" charset="0"/>
                </a:rPr>
                <a:t>PORTHOS I</a:t>
              </a:r>
            </a:p>
            <a:p>
              <a:pPr defTabSz="914354">
                <a:spcBef>
                  <a:spcPct val="0"/>
                </a:spcBef>
              </a:pPr>
              <a:r>
                <a:rPr lang="en-GB" b="1" dirty="0">
                  <a:solidFill>
                    <a:schemeClr val="bg1"/>
                  </a:solidFill>
                  <a:latin typeface="Aptos" panose="020B0004020202020204" pitchFamily="34" charset="0"/>
                  <a:cs typeface="Calibri" panose="020F0502020204030204" pitchFamily="34" charset="0"/>
                </a:rPr>
                <a:t>     Realisation</a:t>
              </a:r>
            </a:p>
          </p:txBody>
        </p:sp>
        <p:sp>
          <p:nvSpPr>
            <p:cNvPr id="14" name="Pentagon 36">
              <a:extLst>
                <a:ext uri="{FF2B5EF4-FFF2-40B4-BE49-F238E27FC236}">
                  <a16:creationId xmlns:a16="http://schemas.microsoft.com/office/drawing/2014/main" id="{4CCEE12F-D36E-326D-EAEC-3E8271D89EC7}"/>
                </a:ext>
              </a:extLst>
            </p:cNvPr>
            <p:cNvSpPr/>
            <p:nvPr/>
          </p:nvSpPr>
          <p:spPr bwMode="auto">
            <a:xfrm>
              <a:off x="6169029" y="5664656"/>
              <a:ext cx="3467766" cy="792088"/>
            </a:xfrm>
            <a:prstGeom prst="homePlat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accent4"/>
                </a:gs>
                <a:gs pos="35000">
                  <a:schemeClr val="bg1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0" tIns="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defTabSz="914354">
                <a:spcBef>
                  <a:spcPct val="0"/>
                </a:spcBef>
              </a:pPr>
              <a:r>
                <a:rPr lang="en-GB" dirty="0">
                  <a:latin typeface="Aptos" panose="020B0004020202020204" pitchFamily="34" charset="0"/>
                  <a:cs typeface="Calibri" panose="020F0502020204030204" pitchFamily="34" charset="0"/>
                </a:rPr>
                <a:t>PORTHOS I und II</a:t>
              </a:r>
            </a:p>
            <a:p>
              <a:pPr defTabSz="914354">
                <a:spcBef>
                  <a:spcPct val="0"/>
                </a:spcBef>
              </a:pPr>
              <a:r>
                <a:rPr lang="en-GB" dirty="0">
                  <a:latin typeface="Aptos" panose="020B0004020202020204" pitchFamily="34" charset="0"/>
                  <a:cs typeface="Calibri" panose="020F0502020204030204" pitchFamily="34" charset="0"/>
                </a:rPr>
                <a:t>Pre-study</a:t>
              </a:r>
            </a:p>
          </p:txBody>
        </p:sp>
        <p:sp>
          <p:nvSpPr>
            <p:cNvPr id="15" name="TextBox 23">
              <a:extLst>
                <a:ext uri="{FF2B5EF4-FFF2-40B4-BE49-F238E27FC236}">
                  <a16:creationId xmlns:a16="http://schemas.microsoft.com/office/drawing/2014/main" id="{F6AADE39-0D25-D54F-D49C-0BF0E4E9BB46}"/>
                </a:ext>
              </a:extLst>
            </p:cNvPr>
            <p:cNvSpPr txBox="1"/>
            <p:nvPr/>
          </p:nvSpPr>
          <p:spPr>
            <a:xfrm>
              <a:off x="2132559" y="926150"/>
              <a:ext cx="2716485" cy="3111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de-DE"/>
              </a:defPPr>
              <a:lvl1pPr>
                <a:lnSpc>
                  <a:spcPct val="110000"/>
                </a:lnSpc>
                <a:defRPr sz="2000" b="1">
                  <a:cs typeface="Arial Narrow"/>
                </a:defRPr>
              </a:lvl1pPr>
            </a:lstStyle>
            <a:p>
              <a:pPr algn="ctr"/>
              <a:r>
                <a:rPr lang="en-GB" sz="1600">
                  <a:latin typeface="Aptos" panose="020B0004020202020204" pitchFamily="34" charset="0"/>
                  <a:cs typeface="Calibri" panose="020F0502020204030204" pitchFamily="34" charset="0"/>
                </a:rPr>
                <a:t>BFI 2017–2020</a:t>
              </a:r>
            </a:p>
          </p:txBody>
        </p:sp>
        <p:sp>
          <p:nvSpPr>
            <p:cNvPr id="16" name="TextBox 24">
              <a:extLst>
                <a:ext uri="{FF2B5EF4-FFF2-40B4-BE49-F238E27FC236}">
                  <a16:creationId xmlns:a16="http://schemas.microsoft.com/office/drawing/2014/main" id="{0ED55F03-D6B3-F971-EFE0-E4856D0ACD32}"/>
                </a:ext>
              </a:extLst>
            </p:cNvPr>
            <p:cNvSpPr txBox="1"/>
            <p:nvPr/>
          </p:nvSpPr>
          <p:spPr>
            <a:xfrm>
              <a:off x="4868864" y="947254"/>
              <a:ext cx="2307668" cy="3111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GB" sz="1600" b="1">
                  <a:latin typeface="Aptos" panose="020B0004020202020204" pitchFamily="34" charset="0"/>
                  <a:cs typeface="Calibri" panose="020F0502020204030204" pitchFamily="34" charset="0"/>
                </a:rPr>
                <a:t>BFI 2021–2024</a:t>
              </a:r>
            </a:p>
          </p:txBody>
        </p:sp>
        <p:sp>
          <p:nvSpPr>
            <p:cNvPr id="17" name="TextBox 24">
              <a:extLst>
                <a:ext uri="{FF2B5EF4-FFF2-40B4-BE49-F238E27FC236}">
                  <a16:creationId xmlns:a16="http://schemas.microsoft.com/office/drawing/2014/main" id="{AB02A62D-B0C9-7FD0-2DFF-0098F3E01202}"/>
                </a:ext>
              </a:extLst>
            </p:cNvPr>
            <p:cNvSpPr txBox="1"/>
            <p:nvPr/>
          </p:nvSpPr>
          <p:spPr>
            <a:xfrm>
              <a:off x="7206263" y="931474"/>
              <a:ext cx="2408228" cy="3111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GB" sz="1600" b="1">
                  <a:latin typeface="Aptos" panose="020B0004020202020204" pitchFamily="34" charset="0"/>
                  <a:cs typeface="Calibri" panose="020F0502020204030204" pitchFamily="34" charset="0"/>
                </a:rPr>
                <a:t>BFI 2025–2028</a:t>
              </a:r>
            </a:p>
          </p:txBody>
        </p:sp>
        <p:sp>
          <p:nvSpPr>
            <p:cNvPr id="18" name="Pentagon 5">
              <a:extLst>
                <a:ext uri="{FF2B5EF4-FFF2-40B4-BE49-F238E27FC236}">
                  <a16:creationId xmlns:a16="http://schemas.microsoft.com/office/drawing/2014/main" id="{107BFF8D-F7F0-AB69-3C53-707721C1426D}"/>
                </a:ext>
              </a:extLst>
            </p:cNvPr>
            <p:cNvSpPr/>
            <p:nvPr/>
          </p:nvSpPr>
          <p:spPr bwMode="auto">
            <a:xfrm>
              <a:off x="7183226" y="3395645"/>
              <a:ext cx="2831103" cy="79208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7200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54">
                <a:spcBef>
                  <a:spcPct val="0"/>
                </a:spcBef>
              </a:pPr>
              <a:r>
                <a:rPr lang="en-GB">
                  <a:latin typeface="Aptos" panose="020B0004020202020204" pitchFamily="34" charset="0"/>
                  <a:cs typeface="Calibri" panose="020F0502020204030204" pitchFamily="34" charset="0"/>
                </a:rPr>
                <a:t>       SLS 2.0</a:t>
              </a:r>
            </a:p>
            <a:p>
              <a:pPr defTabSz="914354">
                <a:spcBef>
                  <a:spcPct val="0"/>
                </a:spcBef>
              </a:pPr>
              <a:r>
                <a:rPr lang="en-GB">
                  <a:latin typeface="Aptos" panose="020B0004020202020204" pitchFamily="34" charset="0"/>
                  <a:cs typeface="Calibri" panose="020F0502020204030204" pitchFamily="34" charset="0"/>
                </a:rPr>
                <a:t>       Operation</a:t>
              </a:r>
            </a:p>
          </p:txBody>
        </p:sp>
        <p:sp>
          <p:nvSpPr>
            <p:cNvPr id="19" name="Pentagon 41">
              <a:extLst>
                <a:ext uri="{FF2B5EF4-FFF2-40B4-BE49-F238E27FC236}">
                  <a16:creationId xmlns:a16="http://schemas.microsoft.com/office/drawing/2014/main" id="{CDBD349E-330A-B369-0177-F168D837F9A5}"/>
                </a:ext>
              </a:extLst>
            </p:cNvPr>
            <p:cNvSpPr/>
            <p:nvPr/>
          </p:nvSpPr>
          <p:spPr bwMode="auto">
            <a:xfrm>
              <a:off x="4484817" y="3389859"/>
              <a:ext cx="3075757" cy="792088"/>
            </a:xfrm>
            <a:prstGeom prst="homePlate">
              <a:avLst/>
            </a:prstGeom>
            <a:gradFill flip="none" rotWithShape="1">
              <a:gsLst>
                <a:gs pos="0">
                  <a:schemeClr val="accent4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0" tIns="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defTabSz="914354">
                <a:spcBef>
                  <a:spcPct val="0"/>
                </a:spcBef>
              </a:pPr>
              <a:r>
                <a:rPr lang="en-GB" dirty="0">
                  <a:solidFill>
                    <a:schemeClr val="bg1"/>
                  </a:solidFill>
                  <a:latin typeface="Aptos" panose="020B0004020202020204" pitchFamily="34" charset="0"/>
                  <a:cs typeface="Calibri" panose="020F0502020204030204" pitchFamily="34" charset="0"/>
                </a:rPr>
                <a:t>   SLS 2.0</a:t>
              </a:r>
            </a:p>
            <a:p>
              <a:pPr defTabSz="914354">
                <a:spcBef>
                  <a:spcPct val="0"/>
                </a:spcBef>
              </a:pPr>
              <a:r>
                <a:rPr lang="en-GB" dirty="0">
                  <a:solidFill>
                    <a:schemeClr val="bg1"/>
                  </a:solidFill>
                  <a:latin typeface="Aptos" panose="020B0004020202020204" pitchFamily="34" charset="0"/>
                  <a:cs typeface="Calibri" panose="020F0502020204030204" pitchFamily="34" charset="0"/>
                </a:rPr>
                <a:t>   Realisation</a:t>
              </a:r>
            </a:p>
          </p:txBody>
        </p:sp>
        <p:sp>
          <p:nvSpPr>
            <p:cNvPr id="20" name="Pentagon 42">
              <a:extLst>
                <a:ext uri="{FF2B5EF4-FFF2-40B4-BE49-F238E27FC236}">
                  <a16:creationId xmlns:a16="http://schemas.microsoft.com/office/drawing/2014/main" id="{E8B4CDDD-A6A6-2B19-3020-DB432738868A}"/>
                </a:ext>
              </a:extLst>
            </p:cNvPr>
            <p:cNvSpPr/>
            <p:nvPr/>
          </p:nvSpPr>
          <p:spPr bwMode="auto">
            <a:xfrm>
              <a:off x="2132559" y="3389859"/>
              <a:ext cx="2736304" cy="792088"/>
            </a:xfrm>
            <a:prstGeom prst="homePlat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accent4"/>
                </a:gs>
                <a:gs pos="35000">
                  <a:schemeClr val="bg1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216000" tIns="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defTabSz="914354">
                <a:spcBef>
                  <a:spcPct val="0"/>
                </a:spcBef>
              </a:pPr>
              <a:r>
                <a:rPr lang="en-GB">
                  <a:latin typeface="Aptos" panose="020B0004020202020204" pitchFamily="34" charset="0"/>
                  <a:cs typeface="Calibri" panose="020F0502020204030204" pitchFamily="34" charset="0"/>
                </a:rPr>
                <a:t>SLS 2.0</a:t>
              </a:r>
            </a:p>
            <a:p>
              <a:pPr defTabSz="914354">
                <a:spcBef>
                  <a:spcPct val="0"/>
                </a:spcBef>
              </a:pPr>
              <a:r>
                <a:rPr lang="en-GB">
                  <a:latin typeface="Aptos" panose="020B0004020202020204" pitchFamily="34" charset="0"/>
                  <a:cs typeface="Calibri" panose="020F0502020204030204" pitchFamily="34" charset="0"/>
                </a:rPr>
                <a:t>Pre-study</a:t>
              </a:r>
            </a:p>
          </p:txBody>
        </p:sp>
        <p:sp>
          <p:nvSpPr>
            <p:cNvPr id="21" name="Pentagon 5">
              <a:extLst>
                <a:ext uri="{FF2B5EF4-FFF2-40B4-BE49-F238E27FC236}">
                  <a16:creationId xmlns:a16="http://schemas.microsoft.com/office/drawing/2014/main" id="{19830C59-4DB9-147A-E1EC-C2AC29663FE9}"/>
                </a:ext>
              </a:extLst>
            </p:cNvPr>
            <p:cNvSpPr/>
            <p:nvPr/>
          </p:nvSpPr>
          <p:spPr bwMode="auto">
            <a:xfrm>
              <a:off x="9614493" y="4539275"/>
              <a:ext cx="2736304" cy="792088"/>
            </a:xfrm>
            <a:prstGeom prst="homePlate">
              <a:avLst/>
            </a:pr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7200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54">
                <a:spcBef>
                  <a:spcPct val="0"/>
                </a:spcBef>
              </a:pPr>
              <a:r>
                <a:rPr lang="en-GB">
                  <a:latin typeface="Aptos" panose="020B0004020202020204" pitchFamily="34" charset="0"/>
                  <a:cs typeface="Calibri" panose="020F0502020204030204" pitchFamily="34" charset="0"/>
                </a:rPr>
                <a:t>       IMPACT</a:t>
              </a:r>
            </a:p>
            <a:p>
              <a:pPr defTabSz="914354">
                <a:spcBef>
                  <a:spcPct val="0"/>
                </a:spcBef>
              </a:pPr>
              <a:r>
                <a:rPr lang="en-GB">
                  <a:latin typeface="Aptos" panose="020B0004020202020204" pitchFamily="34" charset="0"/>
                  <a:cs typeface="Calibri" panose="020F0502020204030204" pitchFamily="34" charset="0"/>
                </a:rPr>
                <a:t>       Operation</a:t>
              </a:r>
            </a:p>
          </p:txBody>
        </p:sp>
        <p:sp>
          <p:nvSpPr>
            <p:cNvPr id="22" name="Pentagon 44">
              <a:extLst>
                <a:ext uri="{FF2B5EF4-FFF2-40B4-BE49-F238E27FC236}">
                  <a16:creationId xmlns:a16="http://schemas.microsoft.com/office/drawing/2014/main" id="{AA824E59-B8A8-8287-A0B7-521AC2BC4091}"/>
                </a:ext>
              </a:extLst>
            </p:cNvPr>
            <p:cNvSpPr/>
            <p:nvPr/>
          </p:nvSpPr>
          <p:spPr bwMode="auto">
            <a:xfrm>
              <a:off x="6787299" y="4539274"/>
              <a:ext cx="3227028" cy="784960"/>
            </a:xfrm>
            <a:prstGeom prst="homePlate">
              <a:avLst/>
            </a:prstGeom>
            <a:gradFill flip="none" rotWithShape="1">
              <a:gsLst>
                <a:gs pos="0">
                  <a:schemeClr val="accent4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0" tIns="0" rIns="0" bIns="45720" numCol="1" rtlCol="0" anchor="ctr" anchorCtr="0" compatLnSpc="1">
              <a:prstTxWarp prst="textNoShape">
                <a:avLst/>
              </a:prstTxWarp>
            </a:bodyPr>
            <a:lstStyle/>
            <a:p>
              <a:pPr defTabSz="914354">
                <a:spcBef>
                  <a:spcPct val="0"/>
                </a:spcBef>
              </a:pPr>
              <a:r>
                <a:rPr lang="en-GB">
                  <a:solidFill>
                    <a:schemeClr val="bg1"/>
                  </a:solidFill>
                  <a:latin typeface="Aptos" panose="020B0004020202020204" pitchFamily="34" charset="0"/>
                  <a:cs typeface="Calibri" panose="020F0502020204030204" pitchFamily="34" charset="0"/>
                </a:rPr>
                <a:t>   </a:t>
              </a:r>
              <a:r>
                <a:rPr lang="en-GB" b="1">
                  <a:solidFill>
                    <a:schemeClr val="bg1"/>
                  </a:solidFill>
                  <a:latin typeface="Aptos" panose="020B0004020202020204" pitchFamily="34" charset="0"/>
                  <a:cs typeface="Calibri" panose="020F0502020204030204" pitchFamily="34" charset="0"/>
                </a:rPr>
                <a:t>IMPACT</a:t>
              </a:r>
            </a:p>
            <a:p>
              <a:pPr defTabSz="914354">
                <a:spcBef>
                  <a:spcPct val="0"/>
                </a:spcBef>
              </a:pPr>
              <a:r>
                <a:rPr lang="en-GB" b="1">
                  <a:solidFill>
                    <a:schemeClr val="bg1"/>
                  </a:solidFill>
                  <a:latin typeface="Aptos" panose="020B0004020202020204" pitchFamily="34" charset="0"/>
                  <a:cs typeface="Calibri" panose="020F0502020204030204" pitchFamily="34" charset="0"/>
                </a:rPr>
                <a:t>   Realisation</a:t>
              </a:r>
            </a:p>
          </p:txBody>
        </p:sp>
        <p:sp>
          <p:nvSpPr>
            <p:cNvPr id="23" name="Pentagon 45">
              <a:extLst>
                <a:ext uri="{FF2B5EF4-FFF2-40B4-BE49-F238E27FC236}">
                  <a16:creationId xmlns:a16="http://schemas.microsoft.com/office/drawing/2014/main" id="{B3E2F7FB-FE8A-758D-D93D-475E8C86AFFA}"/>
                </a:ext>
              </a:extLst>
            </p:cNvPr>
            <p:cNvSpPr/>
            <p:nvPr/>
          </p:nvSpPr>
          <p:spPr bwMode="auto">
            <a:xfrm>
              <a:off x="4199710" y="4539275"/>
              <a:ext cx="2983516" cy="792088"/>
            </a:xfrm>
            <a:prstGeom prst="homePlat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accent4"/>
                </a:gs>
                <a:gs pos="35000">
                  <a:schemeClr val="bg1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0" tIns="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defTabSz="914354">
                <a:spcBef>
                  <a:spcPct val="0"/>
                </a:spcBef>
              </a:pPr>
              <a:r>
                <a:rPr lang="en-GB">
                  <a:latin typeface="Aptos" panose="020B0004020202020204" pitchFamily="34" charset="0"/>
                  <a:cs typeface="Calibri" panose="020F0502020204030204" pitchFamily="34" charset="0"/>
                </a:rPr>
                <a:t>IMPACT</a:t>
              </a:r>
            </a:p>
            <a:p>
              <a:pPr defTabSz="914354">
                <a:spcBef>
                  <a:spcPct val="0"/>
                </a:spcBef>
              </a:pPr>
              <a:r>
                <a:rPr lang="en-GB">
                  <a:latin typeface="Aptos" panose="020B0004020202020204" pitchFamily="34" charset="0"/>
                  <a:cs typeface="Calibri" panose="020F0502020204030204" pitchFamily="34" charset="0"/>
                </a:rPr>
                <a:t>Pre-study</a:t>
              </a:r>
            </a:p>
          </p:txBody>
        </p:sp>
        <p:sp>
          <p:nvSpPr>
            <p:cNvPr id="24" name="TextBox 24">
              <a:extLst>
                <a:ext uri="{FF2B5EF4-FFF2-40B4-BE49-F238E27FC236}">
                  <a16:creationId xmlns:a16="http://schemas.microsoft.com/office/drawing/2014/main" id="{2BAC6C4F-A13B-E724-EEE1-1C50A7FF2382}"/>
                </a:ext>
              </a:extLst>
            </p:cNvPr>
            <p:cNvSpPr txBox="1"/>
            <p:nvPr/>
          </p:nvSpPr>
          <p:spPr>
            <a:xfrm>
              <a:off x="9634308" y="930839"/>
              <a:ext cx="2716428" cy="3111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GB" sz="1600" b="1">
                  <a:latin typeface="Aptos" panose="020B0004020202020204" pitchFamily="34" charset="0"/>
                  <a:cs typeface="Calibri" panose="020F0502020204030204" pitchFamily="34" charset="0"/>
                </a:rPr>
                <a:t>BFI 2029–2032</a:t>
              </a:r>
            </a:p>
          </p:txBody>
        </p:sp>
        <p:sp>
          <p:nvSpPr>
            <p:cNvPr id="25" name="TextBox 23">
              <a:extLst>
                <a:ext uri="{FF2B5EF4-FFF2-40B4-BE49-F238E27FC236}">
                  <a16:creationId xmlns:a16="http://schemas.microsoft.com/office/drawing/2014/main" id="{E4ED564A-52D7-FF72-E93C-FA340FCB0707}"/>
                </a:ext>
              </a:extLst>
            </p:cNvPr>
            <p:cNvSpPr txBox="1"/>
            <p:nvPr/>
          </p:nvSpPr>
          <p:spPr>
            <a:xfrm>
              <a:off x="-164065" y="2537614"/>
              <a:ext cx="1712373" cy="3110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GB" sz="1600">
                  <a:latin typeface="Aptos" panose="020B0004020202020204" pitchFamily="34" charset="0"/>
                  <a:cs typeface="Calibri" panose="020F0502020204030204" pitchFamily="34" charset="0"/>
                </a:rPr>
                <a:t>Roadmap 2015</a:t>
              </a:r>
            </a:p>
          </p:txBody>
        </p:sp>
        <p:sp>
          <p:nvSpPr>
            <p:cNvPr id="26" name="TextBox 23">
              <a:extLst>
                <a:ext uri="{FF2B5EF4-FFF2-40B4-BE49-F238E27FC236}">
                  <a16:creationId xmlns:a16="http://schemas.microsoft.com/office/drawing/2014/main" id="{435A8A1E-5EB2-BA10-7E14-5D556FDF6CD1}"/>
                </a:ext>
              </a:extLst>
            </p:cNvPr>
            <p:cNvSpPr txBox="1"/>
            <p:nvPr/>
          </p:nvSpPr>
          <p:spPr>
            <a:xfrm>
              <a:off x="-164066" y="3616609"/>
              <a:ext cx="1781106" cy="3111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GB" sz="1600" dirty="0">
                  <a:latin typeface="Aptos" panose="020B0004020202020204" pitchFamily="34" charset="0"/>
                  <a:cs typeface="Calibri" panose="020F0502020204030204" pitchFamily="34" charset="0"/>
                </a:rPr>
                <a:t>Roadmap 2019</a:t>
              </a:r>
            </a:p>
          </p:txBody>
        </p:sp>
        <p:sp>
          <p:nvSpPr>
            <p:cNvPr id="27" name="TextBox 23">
              <a:extLst>
                <a:ext uri="{FF2B5EF4-FFF2-40B4-BE49-F238E27FC236}">
                  <a16:creationId xmlns:a16="http://schemas.microsoft.com/office/drawing/2014/main" id="{08BD9DB8-11EE-1EA8-4750-B4A182A45CD1}"/>
                </a:ext>
              </a:extLst>
            </p:cNvPr>
            <p:cNvSpPr txBox="1"/>
            <p:nvPr/>
          </p:nvSpPr>
          <p:spPr>
            <a:xfrm>
              <a:off x="-164067" y="4829010"/>
              <a:ext cx="3861061" cy="3110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GB" sz="1600" b="1" dirty="0">
                  <a:latin typeface="Aptos" panose="020B0004020202020204" pitchFamily="34" charset="0"/>
                  <a:cs typeface="Calibri" panose="020F0502020204030204" pitchFamily="34" charset="0"/>
                </a:rPr>
                <a:t>Roadmap 2023 (approved/funded)</a:t>
              </a:r>
            </a:p>
          </p:txBody>
        </p:sp>
        <p:sp>
          <p:nvSpPr>
            <p:cNvPr id="28" name="TextBox 23">
              <a:extLst>
                <a:ext uri="{FF2B5EF4-FFF2-40B4-BE49-F238E27FC236}">
                  <a16:creationId xmlns:a16="http://schemas.microsoft.com/office/drawing/2014/main" id="{021739EF-EEBC-DEC1-9FEF-EC8FCEFFDE27}"/>
                </a:ext>
              </a:extLst>
            </p:cNvPr>
            <p:cNvSpPr txBox="1"/>
            <p:nvPr/>
          </p:nvSpPr>
          <p:spPr>
            <a:xfrm>
              <a:off x="-164067" y="5880597"/>
              <a:ext cx="3596785" cy="31110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GB" sz="1600" b="1" dirty="0">
                  <a:solidFill>
                    <a:schemeClr val="accent3"/>
                  </a:solidFill>
                  <a:latin typeface="Aptos" panose="020B0004020202020204" pitchFamily="34" charset="0"/>
                  <a:cs typeface="Calibri" panose="020F0502020204030204" pitchFamily="34" charset="0"/>
                </a:rPr>
                <a:t>Roadmap 2027 (in preparation)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1747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4C2CE-08B5-AE4E-92A2-75E81838A7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823686-E24D-064D-870E-456FF7A238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project lead, project team, everybody involved</a:t>
            </a:r>
          </a:p>
        </p:txBody>
      </p:sp>
    </p:spTree>
    <p:extLst>
      <p:ext uri="{BB962C8B-B14F-4D97-AF65-F5344CB8AC3E}">
        <p14:creationId xmlns:p14="http://schemas.microsoft.com/office/powerpoint/2010/main" val="3181607226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EN V6.potx" id="{DDA1F84C-F95F-4078-B9AD-A67AE045A570}" vid="{0C077B4D-9100-4CF6-AC4E-97C672C6C120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2530</TotalTime>
  <Words>325</Words>
  <Application>Microsoft Macintosh PowerPoint</Application>
  <PresentationFormat>Widescreen</PresentationFormat>
  <Paragraphs>81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Arial</vt:lpstr>
      <vt:lpstr>Calibri</vt:lpstr>
      <vt:lpstr>Times</vt:lpstr>
      <vt:lpstr>Benutzerdefiniertes Design</vt:lpstr>
      <vt:lpstr>IMPACT: The current large-scale research infrastructure project of PSI</vt:lpstr>
      <vt:lpstr>Paul Scherrer Institute – Mission</vt:lpstr>
      <vt:lpstr>SLS 2.0 Upgrade on track – All milestones achieved</vt:lpstr>
      <vt:lpstr>IMPACT – New isotopes and muons for science and medicine</vt:lpstr>
      <vt:lpstr>Planning and Realisation of Large-scale Projects</vt:lpstr>
      <vt:lpstr>Thank you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Facts &amp; Figures, Reporting</dc:title>
  <dc:creator>Schütz Christoph</dc:creator>
  <dc:description>erstellt durch Vorlagenbauer.ch</dc:description>
  <cp:lastModifiedBy>Rüegg Christian</cp:lastModifiedBy>
  <cp:revision>1375</cp:revision>
  <cp:lastPrinted>2025-01-15T14:02:34Z</cp:lastPrinted>
  <dcterms:created xsi:type="dcterms:W3CDTF">2024-03-27T14:39:01Z</dcterms:created>
  <dcterms:modified xsi:type="dcterms:W3CDTF">2025-03-19T07:25:27Z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