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28"/>
  </p:notesMasterIdLst>
  <p:handoutMasterIdLst>
    <p:handoutMasterId r:id="rId29"/>
  </p:handoutMasterIdLst>
  <p:sldIdLst>
    <p:sldId id="498" r:id="rId5"/>
    <p:sldId id="503" r:id="rId6"/>
    <p:sldId id="431" r:id="rId7"/>
    <p:sldId id="432" r:id="rId8"/>
    <p:sldId id="434" r:id="rId9"/>
    <p:sldId id="435" r:id="rId10"/>
    <p:sldId id="381" r:id="rId11"/>
    <p:sldId id="530" r:id="rId12"/>
    <p:sldId id="480" r:id="rId13"/>
    <p:sldId id="512" r:id="rId14"/>
    <p:sldId id="513" r:id="rId15"/>
    <p:sldId id="539" r:id="rId16"/>
    <p:sldId id="521" r:id="rId17"/>
    <p:sldId id="541" r:id="rId18"/>
    <p:sldId id="542" r:id="rId19"/>
    <p:sldId id="544" r:id="rId20"/>
    <p:sldId id="543" r:id="rId21"/>
    <p:sldId id="533" r:id="rId22"/>
    <p:sldId id="531" r:id="rId23"/>
    <p:sldId id="534" r:id="rId24"/>
    <p:sldId id="515" r:id="rId25"/>
    <p:sldId id="514" r:id="rId26"/>
    <p:sldId id="316" r:id="rId2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BDC7D59-9D20-03BB-86CA-29E02A407F70}" name="Harzmann Sophie" initials="HS" userId="S::sophie.harzmann@psi.ch::eab04044-ee3b-4a42-8490-72495ae813f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00"/>
    <a:srgbClr val="5DFFC9"/>
    <a:srgbClr val="FFEEB9"/>
    <a:srgbClr val="F77509"/>
    <a:srgbClr val="E2E79D"/>
    <a:srgbClr val="C4E59F"/>
    <a:srgbClr val="FF6600"/>
    <a:srgbClr val="FFFFFF"/>
    <a:srgbClr val="FF66FF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26" autoAdjust="0"/>
    <p:restoredTop sz="93769" autoAdjust="0"/>
  </p:normalViewPr>
  <p:slideViewPr>
    <p:cSldViewPr showGuides="1">
      <p:cViewPr varScale="1">
        <p:scale>
          <a:sx n="92" d="100"/>
          <a:sy n="92" d="100"/>
        </p:scale>
        <p:origin x="392" y="64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19.03.2025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19.03.2025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4538"/>
            <a:ext cx="6615112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111752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4538"/>
            <a:ext cx="6615112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2669906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4538"/>
            <a:ext cx="6615112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39197964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4538"/>
            <a:ext cx="6615112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27968268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4538"/>
            <a:ext cx="6615112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5910965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885589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4538"/>
            <a:ext cx="6615112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20688382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4538"/>
            <a:ext cx="6615112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1503309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4538"/>
            <a:ext cx="6615112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98850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4538"/>
            <a:ext cx="6615112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9431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4538"/>
            <a:ext cx="6615112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40328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Radiological</a:t>
            </a:r>
            <a:r>
              <a:rPr lang="de-CH" baseline="0" dirty="0"/>
              <a:t> </a:t>
            </a:r>
            <a:r>
              <a:rPr lang="de-CH" baseline="0" dirty="0" err="1"/>
              <a:t>Zoning</a:t>
            </a:r>
            <a:r>
              <a:rPr lang="de-CH" baseline="0" dirty="0"/>
              <a:t> </a:t>
            </a:r>
            <a:r>
              <a:rPr lang="de-CH" baseline="0" dirty="0" err="1"/>
              <a:t>Concept</a:t>
            </a:r>
            <a:r>
              <a:rPr lang="de-CH" baseline="0" dirty="0"/>
              <a:t> due </a:t>
            </a:r>
            <a:r>
              <a:rPr lang="de-CH" baseline="0" dirty="0" err="1"/>
              <a:t>to</a:t>
            </a:r>
            <a:r>
              <a:rPr lang="de-CH" baseline="0" dirty="0"/>
              <a:t> potential </a:t>
            </a:r>
            <a:r>
              <a:rPr lang="de-CH" baseline="0" dirty="0" err="1"/>
              <a:t>expected</a:t>
            </a:r>
            <a:r>
              <a:rPr lang="de-CH" baseline="0" dirty="0"/>
              <a:t> </a:t>
            </a:r>
            <a:r>
              <a:rPr lang="de-CH" baseline="0" dirty="0" err="1"/>
              <a:t>contamination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740503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Befinden uns auf der Bedienebene, d.h. Stahlabschirmung direkt um Target</a:t>
            </a:r>
            <a:r>
              <a:rPr lang="de-CH" baseline="0" dirty="0"/>
              <a:t> + weitere Betonabschirmung nach wie vor vorhanden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37114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4538"/>
            <a:ext cx="6615112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26025095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4538"/>
            <a:ext cx="6615112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13385368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4538"/>
            <a:ext cx="6615112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3491697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5AC253C8-6FD1-1E4F-BEF5-18466AE528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372C4702-E711-3A03-C173-A209E9AF307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0FD25CA-A64C-CF2C-B5E3-544CAE69B41C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40"/>
          <a:stretch/>
        </p:blipFill>
        <p:spPr>
          <a:xfrm>
            <a:off x="2532062" y="534324"/>
            <a:ext cx="1362909" cy="4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679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55970-2D18-4DB4-9A0C-09200E2DDA95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5F1F5-F13B-4399-B0FB-1B0CCE900650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3D45-9864-45AC-A443-280FD5C60B36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0CCA-4AA7-4872-9B83-B23B2A76A7D1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ECF82-BAB4-4EDE-ABF9-4972217087E6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C635-01E9-489F-A415-59797DE7EA5B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3880-56DE-45A3-849A-FE9E3CA2A67F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230E8FC-A3C8-43F0-AE40-11E416F976B7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7EE0E-22EE-4224-ACE3-DFA8134EA28C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A0AA-D7C5-4676-8D3B-ED87E2D9DB06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6C7A83D-2497-3704-09C0-73029F27BF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68C82D61-5123-7890-26C3-18040EBBCEBA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40"/>
          <a:stretch/>
        </p:blipFill>
        <p:spPr>
          <a:xfrm>
            <a:off x="2532062" y="534324"/>
            <a:ext cx="1362909" cy="4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1576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B9DA-D360-4775-A88C-92647C551967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96443-FD80-42FD-BD91-4258BFE9EC0D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5B942-467A-4869-B753-0213D842410E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E85-0B02-47FB-8EAA-A75538CE3FC8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9656-E07A-41F3-B1E9-B061C298ED9A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46681-AA7C-4E76-A3EF-A0B37568D654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9E327-C457-48F9-824B-90D01BC791C7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7EA30-7CEC-4365-9BDE-37BD9A1E518E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14577-58F4-477F-BB97-51CB039FCD57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28AB6-A2FA-4755-9E91-F5D46D5A305E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3528E830-8B2E-376E-E1AF-B5F943B0F1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E828981-EE88-75AA-A812-2A5AA3F18330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40"/>
          <a:stretch/>
        </p:blipFill>
        <p:spPr>
          <a:xfrm>
            <a:off x="2532062" y="534324"/>
            <a:ext cx="1362909" cy="4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2870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F91F-8211-4C28-A9AF-FAEA788C9DB1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9BB55-CE42-41A2-945C-9D21B5CBDC02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5BD6-6862-427C-B429-546DC3BE6E89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C59A-F252-4549-A825-E117C455AC04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AF804-7E23-4EDE-810C-CA005E11E91C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216807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de-CH" noProof="0"/>
              <a:t>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Untertitel hinzufügen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Autor/in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Ort, TT. Monat JJJJ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5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2DCB6741-9D9A-0B79-505C-42862D38B6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87"/>
          <a:stretch/>
        </p:blipFill>
        <p:spPr>
          <a:xfrm>
            <a:off x="2532061" y="531607"/>
            <a:ext cx="1364071" cy="4079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113907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4DDE351-F363-BECC-BF63-64FBDC7E0D2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87"/>
          <a:stretch/>
        </p:blipFill>
        <p:spPr>
          <a:xfrm>
            <a:off x="2532061" y="531607"/>
            <a:ext cx="1364071" cy="407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59F605D-2D1B-FFDD-2D68-C3B51F5CBE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87"/>
          <a:stretch/>
        </p:blipFill>
        <p:spPr>
          <a:xfrm>
            <a:off x="2532061" y="531607"/>
            <a:ext cx="1364071" cy="407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485961D-95BD-BA9E-86F4-FEC812042E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87"/>
          <a:stretch/>
        </p:blipFill>
        <p:spPr>
          <a:xfrm>
            <a:off x="2532061" y="531607"/>
            <a:ext cx="1364071" cy="407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E95E9-5FF0-493C-932F-E462B7AC04E7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630479F-49B6-4C19-8291-DD3615D11643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3D57F31-3B24-4375-AC8B-2D03B43839F3}" type="datetime1">
              <a:rPr lang="de-CH" noProof="0" smtClean="0"/>
              <a:t>19.03.2025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it-IT" noProof="0"/>
              <a:t>PSI Center for Corporate Services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06" r:id="rId2"/>
    <p:sldLayoutId id="2147483714" r:id="rId3"/>
    <p:sldLayoutId id="2147483722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  <p:sldLayoutId id="2147483741" r:id="rId35"/>
    <p:sldLayoutId id="2147483744" r:id="rId3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5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8.em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536" y="1700808"/>
            <a:ext cx="8045451" cy="2007994"/>
          </a:xfrm>
        </p:spPr>
        <p:txBody>
          <a:bodyPr/>
          <a:lstStyle/>
          <a:p>
            <a:r>
              <a:rPr lang="de-DE" noProof="0" dirty="0"/>
              <a:t>Radiation </a:t>
            </a:r>
            <a:r>
              <a:rPr lang="de-DE" noProof="0" dirty="0" err="1"/>
              <a:t>protection</a:t>
            </a:r>
            <a:r>
              <a:rPr lang="de-DE" noProof="0" dirty="0"/>
              <a:t> </a:t>
            </a:r>
            <a:r>
              <a:rPr lang="de-DE" noProof="0" dirty="0" err="1"/>
              <a:t>issues</a:t>
            </a:r>
            <a:r>
              <a:rPr lang="de-DE" noProof="0" dirty="0"/>
              <a:t> </a:t>
            </a:r>
            <a:r>
              <a:rPr lang="de-DE" noProof="0" dirty="0" err="1"/>
              <a:t>related</a:t>
            </a:r>
            <a:r>
              <a:rPr lang="de-DE" noProof="0" dirty="0"/>
              <a:t> </a:t>
            </a:r>
            <a:r>
              <a:rPr lang="de-DE" noProof="0" dirty="0" err="1"/>
              <a:t>to</a:t>
            </a:r>
            <a:r>
              <a:rPr lang="de-DE" noProof="0" dirty="0"/>
              <a:t> IMPACT</a:t>
            </a:r>
            <a:endParaRPr lang="de-CH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5536" y="6012166"/>
            <a:ext cx="5616700" cy="252028"/>
          </a:xfrm>
        </p:spPr>
        <p:txBody>
          <a:bodyPr/>
          <a:lstStyle/>
          <a:p>
            <a:r>
              <a:rPr lang="de-CH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S. Harzmann, WG </a:t>
            </a:r>
            <a:r>
              <a:rPr lang="de-CH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Safety</a:t>
            </a: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de-CH" sz="1800" dirty="0">
                <a:latin typeface="Calibri" panose="020F0502020204030204" pitchFamily="34" charset="0"/>
                <a:ea typeface="Calibri" panose="020F0502020204030204" pitchFamily="34" charset="0"/>
              </a:rPr>
              <a:t>Department of Radiation </a:t>
            </a:r>
            <a:r>
              <a:rPr lang="de-CH" sz="1800" dirty="0" err="1">
                <a:latin typeface="Calibri" panose="020F0502020204030204" pitchFamily="34" charset="0"/>
                <a:ea typeface="Calibri" panose="020F0502020204030204" pitchFamily="34" charset="0"/>
              </a:rPr>
              <a:t>Safety</a:t>
            </a:r>
            <a:r>
              <a:rPr lang="de-CH" sz="1800" dirty="0">
                <a:latin typeface="Calibri" panose="020F0502020204030204" pitchFamily="34" charset="0"/>
                <a:ea typeface="Calibri" panose="020F0502020204030204" pitchFamily="34" charset="0"/>
              </a:rPr>
              <a:t> and Security</a:t>
            </a:r>
          </a:p>
          <a:p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325" y="6021288"/>
            <a:ext cx="5292725" cy="252028"/>
          </a:xfrm>
        </p:spPr>
        <p:txBody>
          <a:bodyPr/>
          <a:lstStyle/>
          <a:p>
            <a:r>
              <a:rPr lang="de-CH" noProof="0" dirty="0"/>
              <a:t>IMPACT - Infoveranstaltung </a:t>
            </a:r>
          </a:p>
          <a:p>
            <a:r>
              <a:rPr lang="de-CH" dirty="0"/>
              <a:t>PSI</a:t>
            </a:r>
            <a:r>
              <a:rPr lang="de-CH" noProof="0" dirty="0"/>
              <a:t>, </a:t>
            </a:r>
            <a:r>
              <a:rPr lang="de-CH" dirty="0"/>
              <a:t>March 19</a:t>
            </a:r>
            <a:r>
              <a:rPr lang="de-CH" baseline="30000" dirty="0"/>
              <a:t>th</a:t>
            </a:r>
            <a:r>
              <a:rPr lang="de-CH" dirty="0"/>
              <a:t> </a:t>
            </a:r>
            <a:r>
              <a:rPr lang="de-CH" noProof="0" dirty="0"/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3150029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D5B99138-32E0-9BE2-8095-A24CF0372702}"/>
              </a:ext>
            </a:extLst>
          </p:cNvPr>
          <p:cNvSpPr txBox="1"/>
          <p:nvPr/>
        </p:nvSpPr>
        <p:spPr>
          <a:xfrm>
            <a:off x="6600056" y="3161049"/>
            <a:ext cx="5400600" cy="346573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2000" dirty="0" err="1">
                <a:solidFill>
                  <a:srgbClr val="000000"/>
                </a:solidFill>
              </a:rPr>
              <a:t>Contamination</a:t>
            </a:r>
            <a:r>
              <a:rPr lang="de-CH" sz="2000" dirty="0">
                <a:solidFill>
                  <a:srgbClr val="000000"/>
                </a:solidFill>
              </a:rPr>
              <a:t> </a:t>
            </a:r>
            <a:r>
              <a:rPr lang="de-CH" sz="2000" dirty="0" err="1">
                <a:solidFill>
                  <a:srgbClr val="000000"/>
                </a:solidFill>
              </a:rPr>
              <a:t>inside</a:t>
            </a:r>
            <a:r>
              <a:rPr lang="de-CH" sz="2000" dirty="0">
                <a:solidFill>
                  <a:srgbClr val="000000"/>
                </a:solidFill>
              </a:rPr>
              <a:t> </a:t>
            </a:r>
            <a:r>
              <a:rPr lang="de-CH" sz="2000" dirty="0" err="1">
                <a:solidFill>
                  <a:srgbClr val="000000"/>
                </a:solidFill>
              </a:rPr>
              <a:t>target</a:t>
            </a:r>
            <a:r>
              <a:rPr lang="de-CH" sz="2000" dirty="0">
                <a:solidFill>
                  <a:srgbClr val="000000"/>
                </a:solidFill>
              </a:rPr>
              <a:t> </a:t>
            </a:r>
            <a:r>
              <a:rPr lang="de-CH" sz="2000" dirty="0" err="1">
                <a:solidFill>
                  <a:srgbClr val="000000"/>
                </a:solidFill>
              </a:rPr>
              <a:t>chamber</a:t>
            </a:r>
            <a:r>
              <a:rPr lang="de-CH" sz="2000" dirty="0">
                <a:solidFill>
                  <a:srgbClr val="000000"/>
                </a:solidFill>
              </a:rPr>
              <a:t>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000" b="1" dirty="0">
                <a:solidFill>
                  <a:srgbClr val="000000"/>
                </a:solidFill>
              </a:rPr>
              <a:t>       </a:t>
            </a:r>
            <a:r>
              <a:rPr lang="de-CH" sz="2000" b="1" dirty="0">
                <a:solidFill>
                  <a:srgbClr val="000000"/>
                </a:solidFill>
                <a:sym typeface="Symbol" panose="05050102010706020507" pitchFamily="18" charset="2"/>
              </a:rPr>
              <a:t> </a:t>
            </a:r>
            <a:r>
              <a:rPr lang="de-CH" sz="2000" b="1" dirty="0">
                <a:solidFill>
                  <a:srgbClr val="000000"/>
                </a:solidFill>
              </a:rPr>
              <a:t>330 CS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2000" dirty="0">
              <a:solidFill>
                <a:srgbClr val="000000"/>
              </a:solidFill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DE" sz="2000" dirty="0"/>
              <a:t>Main </a:t>
            </a:r>
            <a:r>
              <a:rPr lang="de-DE" sz="2000" dirty="0" err="1"/>
              <a:t>nuclides</a:t>
            </a:r>
            <a:r>
              <a:rPr lang="de-DE" sz="2000" dirty="0"/>
              <a:t>: </a:t>
            </a:r>
          </a:p>
          <a:p>
            <a:pPr marL="800100" lvl="1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de-DE" sz="2000" dirty="0"/>
              <a:t>Be-7: 300 CS (30‘000 </a:t>
            </a:r>
            <a:r>
              <a:rPr lang="de-DE" sz="2000" dirty="0" err="1"/>
              <a:t>Bq</a:t>
            </a:r>
            <a:r>
              <a:rPr lang="de-DE" sz="2000" dirty="0"/>
              <a:t>/cm</a:t>
            </a:r>
            <a:r>
              <a:rPr lang="de-DE" sz="2000" baseline="30000" dirty="0"/>
              <a:t>2</a:t>
            </a:r>
            <a:r>
              <a:rPr lang="de-DE" sz="2000" dirty="0"/>
              <a:t>)</a:t>
            </a:r>
          </a:p>
          <a:p>
            <a:pPr marL="800100" lvl="1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de-DE" sz="2000" dirty="0"/>
              <a:t>Na-22: 30 CS (90 </a:t>
            </a:r>
            <a:r>
              <a:rPr lang="de-DE" sz="2000" dirty="0" err="1"/>
              <a:t>Bq</a:t>
            </a:r>
            <a:r>
              <a:rPr lang="de-DE" sz="2000" dirty="0"/>
              <a:t>/cm</a:t>
            </a:r>
            <a:r>
              <a:rPr lang="de-DE" sz="2000" baseline="30000" dirty="0"/>
              <a:t>2</a:t>
            </a:r>
            <a:r>
              <a:rPr lang="de-DE" sz="2000" dirty="0"/>
              <a:t>)</a:t>
            </a:r>
          </a:p>
          <a:p>
            <a:pPr marL="800100" lvl="1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DE" sz="2000" baseline="30000" dirty="0"/>
          </a:p>
          <a:p>
            <a:pPr marL="800100" lvl="1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DE" sz="2000" baseline="30000" dirty="0"/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2000" b="1" dirty="0">
                <a:sym typeface="Wingdings" panose="05000000000000000000" pitchFamily="2" charset="2"/>
              </a:rPr>
              <a:t> </a:t>
            </a:r>
            <a:r>
              <a:rPr lang="de-DE" sz="2000" b="1" dirty="0" err="1">
                <a:sym typeface="Wingdings" panose="05000000000000000000" pitchFamily="2" charset="2"/>
              </a:rPr>
              <a:t>C</a:t>
            </a:r>
            <a:r>
              <a:rPr lang="de-DE" sz="2000" b="1" dirty="0" err="1"/>
              <a:t>ontamination</a:t>
            </a:r>
            <a:r>
              <a:rPr lang="de-DE" sz="2000" dirty="0"/>
              <a:t>: </a:t>
            </a:r>
            <a:r>
              <a:rPr lang="de-DE" sz="2000" dirty="0" err="1"/>
              <a:t>highest</a:t>
            </a:r>
            <a:r>
              <a:rPr lang="de-DE" sz="2000" dirty="0"/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zone</a:t>
            </a:r>
            <a:r>
              <a:rPr lang="de-DE" sz="2000" b="1" dirty="0">
                <a:solidFill>
                  <a:srgbClr val="C00000"/>
                </a:solidFill>
              </a:rPr>
              <a:t> type IV</a:t>
            </a:r>
            <a:endParaRPr lang="de-DE" sz="2000" dirty="0">
              <a:solidFill>
                <a:srgbClr val="C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2000" b="1" dirty="0">
                <a:sym typeface="Wingdings" panose="05000000000000000000" pitchFamily="2" charset="2"/>
              </a:rPr>
              <a:t> </a:t>
            </a:r>
            <a:r>
              <a:rPr lang="de-DE" sz="2000" b="1" dirty="0"/>
              <a:t>Dose rate</a:t>
            </a:r>
            <a:r>
              <a:rPr lang="de-DE" sz="2000" dirty="0"/>
              <a:t>: </a:t>
            </a:r>
            <a:r>
              <a:rPr lang="de-DE" sz="2000" b="1" dirty="0"/>
              <a:t>  </a:t>
            </a:r>
            <a:r>
              <a:rPr lang="de-DE" sz="2000" b="1" dirty="0">
                <a:solidFill>
                  <a:srgbClr val="C00000"/>
                </a:solidFill>
              </a:rPr>
              <a:t>Remote</a:t>
            </a:r>
            <a:r>
              <a:rPr lang="de-DE" sz="2000" dirty="0"/>
              <a:t> Handling </a:t>
            </a:r>
            <a:r>
              <a:rPr lang="de-DE" sz="2000" dirty="0" err="1"/>
              <a:t>necessary</a:t>
            </a:r>
            <a:r>
              <a:rPr lang="de-DE" sz="2000" dirty="0"/>
              <a:t> </a:t>
            </a:r>
            <a:endParaRPr lang="de-CH" sz="2000" dirty="0"/>
          </a:p>
          <a:p>
            <a:pPr marL="800100" lvl="1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2000" dirty="0">
              <a:solidFill>
                <a:srgbClr val="000000"/>
              </a:solidFill>
            </a:endParaRPr>
          </a:p>
        </p:txBody>
      </p:sp>
      <p:graphicFrame>
        <p:nvGraphicFramePr>
          <p:cNvPr id="7" name="Tabelle 8">
            <a:extLst>
              <a:ext uri="{FF2B5EF4-FFF2-40B4-BE49-F238E27FC236}">
                <a16:creationId xmlns:a16="http://schemas.microsoft.com/office/drawing/2014/main" id="{A9ECE083-D005-193A-6799-B6A87FD46F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881455"/>
              </p:ext>
            </p:extLst>
          </p:nvPr>
        </p:nvGraphicFramePr>
        <p:xfrm>
          <a:off x="6528048" y="1128693"/>
          <a:ext cx="5400600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7757">
                  <a:extLst>
                    <a:ext uri="{9D8B030D-6E8A-4147-A177-3AD203B41FA5}">
                      <a16:colId xmlns:a16="http://schemas.microsoft.com/office/drawing/2014/main" val="1695546256"/>
                    </a:ext>
                  </a:extLst>
                </a:gridCol>
                <a:gridCol w="3452843">
                  <a:extLst>
                    <a:ext uri="{9D8B030D-6E8A-4147-A177-3AD203B41FA5}">
                      <a16:colId xmlns:a16="http://schemas.microsoft.com/office/drawing/2014/main" val="2266935365"/>
                    </a:ext>
                  </a:extLst>
                </a:gridCol>
              </a:tblGrid>
              <a:tr h="246080">
                <a:tc>
                  <a:txBody>
                    <a:bodyPr/>
                    <a:lstStyle/>
                    <a:p>
                      <a:r>
                        <a:rPr lang="de-CH" sz="2000" dirty="0"/>
                        <a:t>Measurement </a:t>
                      </a:r>
                      <a:r>
                        <a:rPr lang="de-CH" sz="2000" dirty="0" err="1"/>
                        <a:t>position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000" dirty="0"/>
                        <a:t>Dose rate [</a:t>
                      </a:r>
                      <a:r>
                        <a:rPr lang="de-CH" sz="2000" dirty="0" err="1"/>
                        <a:t>mSv</a:t>
                      </a:r>
                      <a:r>
                        <a:rPr lang="de-CH" sz="2000" dirty="0"/>
                        <a:t>/h]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4752891"/>
                  </a:ext>
                </a:extLst>
              </a:tr>
              <a:tr h="246080">
                <a:tc>
                  <a:txBody>
                    <a:bodyPr/>
                    <a:lstStyle/>
                    <a:p>
                      <a:r>
                        <a:rPr lang="de-CH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000" dirty="0"/>
                        <a:t>15-20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709200"/>
                  </a:ext>
                </a:extLst>
              </a:tr>
              <a:tr h="246080">
                <a:tc>
                  <a:txBody>
                    <a:bodyPr/>
                    <a:lstStyle/>
                    <a:p>
                      <a:r>
                        <a:rPr lang="de-CH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000" dirty="0"/>
                        <a:t>170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8416319"/>
                  </a:ext>
                </a:extLst>
              </a:tr>
              <a:tr h="246080">
                <a:tc>
                  <a:txBody>
                    <a:bodyPr/>
                    <a:lstStyle/>
                    <a:p>
                      <a:r>
                        <a:rPr lang="de-CH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000" dirty="0"/>
                        <a:t>Max. 4000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536974"/>
                  </a:ext>
                </a:extLst>
              </a:tr>
            </a:tbl>
          </a:graphicData>
        </a:graphic>
      </p:graphicFrame>
      <p:sp>
        <p:nvSpPr>
          <p:cNvPr id="12" name="Titel 1">
            <a:extLst>
              <a:ext uri="{FF2B5EF4-FFF2-40B4-BE49-F238E27FC236}">
                <a16:creationId xmlns:a16="http://schemas.microsoft.com/office/drawing/2014/main" id="{F2D26811-7A13-B9DA-97D5-0E3BA6A1B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251302"/>
            <a:ext cx="10009112" cy="508500"/>
          </a:xfrm>
        </p:spPr>
        <p:txBody>
          <a:bodyPr/>
          <a:lstStyle/>
          <a:p>
            <a:r>
              <a:rPr lang="de-CH" sz="2600" dirty="0" err="1"/>
              <a:t>Dismantling</a:t>
            </a:r>
            <a:r>
              <a:rPr lang="de-CH" sz="2600" dirty="0"/>
              <a:t> Target M </a:t>
            </a:r>
            <a:r>
              <a:rPr lang="de-CH" sz="2600" dirty="0" err="1"/>
              <a:t>station</a:t>
            </a:r>
            <a:endParaRPr lang="de-CH" sz="26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585BB8A-BC08-13C6-6AB3-91D18B039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344" y="1484784"/>
            <a:ext cx="6048672" cy="4524137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34F61B4-8011-FAB9-5823-EEE38E25E924}"/>
              </a:ext>
            </a:extLst>
          </p:cNvPr>
          <p:cNvSpPr txBox="1"/>
          <p:nvPr/>
        </p:nvSpPr>
        <p:spPr>
          <a:xfrm>
            <a:off x="2891645" y="3839548"/>
            <a:ext cx="2844315" cy="5085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b="1" dirty="0">
                <a:solidFill>
                  <a:srgbClr val="FFFF00"/>
                </a:solidFill>
              </a:rPr>
              <a:t>Beam </a:t>
            </a:r>
            <a:r>
              <a:rPr lang="de-CH" b="1" dirty="0" err="1">
                <a:solidFill>
                  <a:srgbClr val="FFFF00"/>
                </a:solidFill>
              </a:rPr>
              <a:t>direction</a:t>
            </a:r>
            <a:endParaRPr lang="de-CH" b="1" dirty="0">
              <a:solidFill>
                <a:srgbClr val="FFFF00"/>
              </a:solidFill>
            </a:endParaRPr>
          </a:p>
          <a:p>
            <a:pPr marL="800100" lvl="1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0060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A1629751-E34F-405B-8507-3100D98430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728" y="1780746"/>
            <a:ext cx="5688632" cy="3762161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D5B99138-32E0-9BE2-8095-A24CF0372702}"/>
              </a:ext>
            </a:extLst>
          </p:cNvPr>
          <p:cNvSpPr txBox="1"/>
          <p:nvPr/>
        </p:nvSpPr>
        <p:spPr>
          <a:xfrm>
            <a:off x="448446" y="1712432"/>
            <a:ext cx="2926833" cy="50498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2000" dirty="0">
                <a:solidFill>
                  <a:srgbClr val="000000"/>
                </a:solidFill>
              </a:rPr>
              <a:t>Double </a:t>
            </a:r>
            <a:r>
              <a:rPr lang="de-CH" sz="2000" dirty="0" err="1">
                <a:solidFill>
                  <a:srgbClr val="000000"/>
                </a:solidFill>
              </a:rPr>
              <a:t>door</a:t>
            </a:r>
            <a:r>
              <a:rPr lang="de-CH" sz="2000" dirty="0">
                <a:solidFill>
                  <a:srgbClr val="000000"/>
                </a:solidFill>
              </a:rPr>
              <a:t> </a:t>
            </a:r>
            <a:r>
              <a:rPr lang="de-CH" sz="2000" dirty="0" err="1">
                <a:solidFill>
                  <a:srgbClr val="000000"/>
                </a:solidFill>
              </a:rPr>
              <a:t>system</a:t>
            </a:r>
            <a:r>
              <a:rPr lang="de-CH" sz="2000" dirty="0">
                <a:solidFill>
                  <a:srgbClr val="000000"/>
                </a:solidFill>
              </a:rPr>
              <a:t> </a:t>
            </a:r>
            <a:r>
              <a:rPr lang="de-CH" sz="2000" dirty="0" err="1">
                <a:solidFill>
                  <a:srgbClr val="000000"/>
                </a:solidFill>
              </a:rPr>
              <a:t>with</a:t>
            </a:r>
            <a:r>
              <a:rPr lang="de-CH" sz="2000" dirty="0">
                <a:solidFill>
                  <a:srgbClr val="000000"/>
                </a:solidFill>
              </a:rPr>
              <a:t> negative </a:t>
            </a:r>
            <a:r>
              <a:rPr lang="de-CH" sz="2000" dirty="0" err="1">
                <a:solidFill>
                  <a:srgbClr val="000000"/>
                </a:solidFill>
              </a:rPr>
              <a:t>air</a:t>
            </a:r>
            <a:r>
              <a:rPr lang="de-CH" sz="2000" dirty="0">
                <a:solidFill>
                  <a:srgbClr val="000000"/>
                </a:solidFill>
              </a:rPr>
              <a:t> </a:t>
            </a:r>
            <a:r>
              <a:rPr lang="de-CH" sz="2000" dirty="0" err="1">
                <a:solidFill>
                  <a:srgbClr val="000000"/>
                </a:solidFill>
              </a:rPr>
              <a:t>pressure</a:t>
            </a:r>
            <a:r>
              <a:rPr lang="de-CH" sz="2000" dirty="0">
                <a:solidFill>
                  <a:srgbClr val="000000"/>
                </a:solidFill>
              </a:rPr>
              <a:t> </a:t>
            </a:r>
            <a:r>
              <a:rPr lang="de-CH" sz="2000" dirty="0" err="1">
                <a:solidFill>
                  <a:srgbClr val="000000"/>
                </a:solidFill>
              </a:rPr>
              <a:t>staging</a:t>
            </a:r>
            <a:r>
              <a:rPr lang="de-CH" sz="2000" dirty="0">
                <a:solidFill>
                  <a:srgbClr val="000000"/>
                </a:solidFill>
              </a:rPr>
              <a:t>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000" dirty="0">
                <a:solidFill>
                  <a:srgbClr val="000000"/>
                </a:solidFill>
              </a:rPr>
              <a:t>      (I </a:t>
            </a:r>
            <a:r>
              <a:rPr lang="de-CH" sz="2000" dirty="0">
                <a:solidFill>
                  <a:srgbClr val="000000"/>
                </a:solidFill>
                <a:sym typeface="Wingdings" panose="05000000000000000000" pitchFamily="2" charset="2"/>
              </a:rPr>
              <a:t> IV)</a:t>
            </a:r>
            <a:endParaRPr lang="de-CH" sz="2000" dirty="0">
              <a:solidFill>
                <a:srgbClr val="000000"/>
              </a:solidFill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2000" dirty="0">
              <a:solidFill>
                <a:srgbClr val="000000"/>
              </a:solidFill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2000" dirty="0">
                <a:solidFill>
                  <a:srgbClr val="000000"/>
                </a:solidFill>
              </a:rPr>
              <a:t>Outside </a:t>
            </a:r>
            <a:r>
              <a:rPr lang="de-CH" sz="2000" dirty="0" err="1">
                <a:solidFill>
                  <a:srgbClr val="000000"/>
                </a:solidFill>
              </a:rPr>
              <a:t>the</a:t>
            </a:r>
            <a:r>
              <a:rPr lang="de-CH" sz="2000" dirty="0">
                <a:solidFill>
                  <a:srgbClr val="000000"/>
                </a:solidFill>
              </a:rPr>
              <a:t> </a:t>
            </a:r>
            <a:r>
              <a:rPr lang="de-CH" sz="2000" dirty="0" err="1">
                <a:solidFill>
                  <a:srgbClr val="000000"/>
                </a:solidFill>
              </a:rPr>
              <a:t>enclosure</a:t>
            </a:r>
            <a:r>
              <a:rPr lang="de-CH" sz="2000" dirty="0">
                <a:solidFill>
                  <a:srgbClr val="000000"/>
                </a:solidFill>
              </a:rPr>
              <a:t>: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000" b="1" dirty="0">
                <a:solidFill>
                  <a:srgbClr val="000000"/>
                </a:solidFill>
              </a:rPr>
              <a:t>      </a:t>
            </a:r>
            <a:r>
              <a:rPr lang="de-CH" sz="2000" b="1" dirty="0">
                <a:solidFill>
                  <a:srgbClr val="C00000"/>
                </a:solidFill>
              </a:rPr>
              <a:t>Zone  I: &lt; 1 CS  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000" b="1" dirty="0">
                <a:solidFill>
                  <a:srgbClr val="C00000"/>
                </a:solidFill>
              </a:rPr>
              <a:t>     </a:t>
            </a:r>
            <a:r>
              <a:rPr lang="de-CH" sz="2000" dirty="0"/>
              <a:t>(experimental hall)</a:t>
            </a:r>
            <a:endParaRPr lang="de-CH" sz="2000" dirty="0">
              <a:solidFill>
                <a:srgbClr val="C00000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000" dirty="0">
                <a:solidFill>
                  <a:srgbClr val="000000"/>
                </a:solidFill>
              </a:rPr>
              <a:t>      </a:t>
            </a:r>
            <a:endParaRPr lang="de-CH" sz="2000" baseline="30000" dirty="0"/>
          </a:p>
          <a:p>
            <a:pPr marL="800100" lvl="1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2000" dirty="0">
              <a:solidFill>
                <a:srgbClr val="000000"/>
              </a:solidFill>
            </a:endParaRP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F2D26811-7A13-B9DA-97D5-0E3BA6A1B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127" y="251302"/>
            <a:ext cx="9302281" cy="484092"/>
          </a:xfrm>
        </p:spPr>
        <p:txBody>
          <a:bodyPr/>
          <a:lstStyle/>
          <a:p>
            <a:r>
              <a:rPr lang="de-CH" sz="2600" dirty="0" err="1"/>
              <a:t>Dismantling</a:t>
            </a:r>
            <a:r>
              <a:rPr lang="de-CH" sz="2600" dirty="0"/>
              <a:t> Target M </a:t>
            </a:r>
            <a:r>
              <a:rPr lang="de-CH" sz="2600" dirty="0" err="1"/>
              <a:t>station</a:t>
            </a:r>
            <a:endParaRPr lang="de-CH" sz="2600" dirty="0"/>
          </a:p>
        </p:txBody>
      </p:sp>
      <p:sp>
        <p:nvSpPr>
          <p:cNvPr id="4" name="Freihandform 28">
            <a:extLst>
              <a:ext uri="{FF2B5EF4-FFF2-40B4-BE49-F238E27FC236}">
                <a16:creationId xmlns:a16="http://schemas.microsoft.com/office/drawing/2014/main" id="{0633CA1B-3FFB-3F2B-317D-6FCD1C329BC6}"/>
              </a:ext>
            </a:extLst>
          </p:cNvPr>
          <p:cNvSpPr/>
          <p:nvPr/>
        </p:nvSpPr>
        <p:spPr bwMode="auto">
          <a:xfrm>
            <a:off x="5480667" y="1965121"/>
            <a:ext cx="3629025" cy="3014662"/>
          </a:xfrm>
          <a:custGeom>
            <a:avLst/>
            <a:gdLst>
              <a:gd name="connsiteX0" fmla="*/ 0 w 3629025"/>
              <a:gd name="connsiteY0" fmla="*/ 192881 h 3014662"/>
              <a:gd name="connsiteX1" fmla="*/ 3629025 w 3629025"/>
              <a:gd name="connsiteY1" fmla="*/ 0 h 3014662"/>
              <a:gd name="connsiteX2" fmla="*/ 3521869 w 3629025"/>
              <a:gd name="connsiteY2" fmla="*/ 757237 h 3014662"/>
              <a:gd name="connsiteX3" fmla="*/ 3321844 w 3629025"/>
              <a:gd name="connsiteY3" fmla="*/ 800100 h 3014662"/>
              <a:gd name="connsiteX4" fmla="*/ 3364706 w 3629025"/>
              <a:gd name="connsiteY4" fmla="*/ 1078706 h 3014662"/>
              <a:gd name="connsiteX5" fmla="*/ 3136106 w 3629025"/>
              <a:gd name="connsiteY5" fmla="*/ 1100137 h 3014662"/>
              <a:gd name="connsiteX6" fmla="*/ 3136106 w 3629025"/>
              <a:gd name="connsiteY6" fmla="*/ 1243012 h 3014662"/>
              <a:gd name="connsiteX7" fmla="*/ 2957513 w 3629025"/>
              <a:gd name="connsiteY7" fmla="*/ 1214437 h 3014662"/>
              <a:gd name="connsiteX8" fmla="*/ 2928938 w 3629025"/>
              <a:gd name="connsiteY8" fmla="*/ 1350168 h 3014662"/>
              <a:gd name="connsiteX9" fmla="*/ 2857500 w 3629025"/>
              <a:gd name="connsiteY9" fmla="*/ 1985962 h 3014662"/>
              <a:gd name="connsiteX10" fmla="*/ 2707481 w 3629025"/>
              <a:gd name="connsiteY10" fmla="*/ 2714625 h 3014662"/>
              <a:gd name="connsiteX11" fmla="*/ 757238 w 3629025"/>
              <a:gd name="connsiteY11" fmla="*/ 3014662 h 3014662"/>
              <a:gd name="connsiteX12" fmla="*/ 778669 w 3629025"/>
              <a:gd name="connsiteY12" fmla="*/ 2300287 h 3014662"/>
              <a:gd name="connsiteX13" fmla="*/ 400050 w 3629025"/>
              <a:gd name="connsiteY13" fmla="*/ 1893093 h 3014662"/>
              <a:gd name="connsiteX14" fmla="*/ 28575 w 3629025"/>
              <a:gd name="connsiteY14" fmla="*/ 1950243 h 3014662"/>
              <a:gd name="connsiteX15" fmla="*/ 0 w 3629025"/>
              <a:gd name="connsiteY15" fmla="*/ 192881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629025" h="3014662">
                <a:moveTo>
                  <a:pt x="0" y="192881"/>
                </a:moveTo>
                <a:lnTo>
                  <a:pt x="3629025" y="0"/>
                </a:lnTo>
                <a:lnTo>
                  <a:pt x="3521869" y="757237"/>
                </a:lnTo>
                <a:lnTo>
                  <a:pt x="3321844" y="800100"/>
                </a:lnTo>
                <a:lnTo>
                  <a:pt x="3364706" y="1078706"/>
                </a:lnTo>
                <a:lnTo>
                  <a:pt x="3136106" y="1100137"/>
                </a:lnTo>
                <a:lnTo>
                  <a:pt x="3136106" y="1243012"/>
                </a:lnTo>
                <a:lnTo>
                  <a:pt x="2957513" y="1214437"/>
                </a:lnTo>
                <a:lnTo>
                  <a:pt x="2928938" y="1350168"/>
                </a:lnTo>
                <a:lnTo>
                  <a:pt x="2857500" y="1985962"/>
                </a:lnTo>
                <a:lnTo>
                  <a:pt x="2707481" y="2714625"/>
                </a:lnTo>
                <a:lnTo>
                  <a:pt x="757238" y="3014662"/>
                </a:lnTo>
                <a:lnTo>
                  <a:pt x="778669" y="2300287"/>
                </a:lnTo>
                <a:lnTo>
                  <a:pt x="400050" y="1893093"/>
                </a:lnTo>
                <a:lnTo>
                  <a:pt x="28575" y="1950243"/>
                </a:lnTo>
                <a:lnTo>
                  <a:pt x="0" y="192881"/>
                </a:lnTo>
                <a:close/>
              </a:path>
            </a:pathLst>
          </a:custGeom>
          <a:solidFill>
            <a:srgbClr val="FF0000">
              <a:alpha val="18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000"/>
          </a:p>
        </p:txBody>
      </p:sp>
      <p:sp>
        <p:nvSpPr>
          <p:cNvPr id="8" name="Stern mit 5 Zacken 1">
            <a:extLst>
              <a:ext uri="{FF2B5EF4-FFF2-40B4-BE49-F238E27FC236}">
                <a16:creationId xmlns:a16="http://schemas.microsoft.com/office/drawing/2014/main" id="{98A38E3B-DAEE-5A75-8C31-39869D37BAEA}"/>
              </a:ext>
            </a:extLst>
          </p:cNvPr>
          <p:cNvSpPr/>
          <p:nvPr/>
        </p:nvSpPr>
        <p:spPr bwMode="auto">
          <a:xfrm>
            <a:off x="6197912" y="2456305"/>
            <a:ext cx="186729" cy="216024"/>
          </a:xfrm>
          <a:prstGeom prst="star5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000"/>
          </a:p>
        </p:txBody>
      </p:sp>
      <p:sp>
        <p:nvSpPr>
          <p:cNvPr id="9" name="Stern mit 5 Zacken 8">
            <a:extLst>
              <a:ext uri="{FF2B5EF4-FFF2-40B4-BE49-F238E27FC236}">
                <a16:creationId xmlns:a16="http://schemas.microsoft.com/office/drawing/2014/main" id="{8B814F47-068C-447B-D077-A59DBAC0CB41}"/>
              </a:ext>
            </a:extLst>
          </p:cNvPr>
          <p:cNvSpPr/>
          <p:nvPr/>
        </p:nvSpPr>
        <p:spPr bwMode="auto">
          <a:xfrm>
            <a:off x="5837933" y="2744337"/>
            <a:ext cx="186729" cy="216024"/>
          </a:xfrm>
          <a:prstGeom prst="star5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000"/>
          </a:p>
        </p:txBody>
      </p:sp>
      <p:sp>
        <p:nvSpPr>
          <p:cNvPr id="10" name="Stern mit 5 Zacken 10">
            <a:extLst>
              <a:ext uri="{FF2B5EF4-FFF2-40B4-BE49-F238E27FC236}">
                <a16:creationId xmlns:a16="http://schemas.microsoft.com/office/drawing/2014/main" id="{DACEBD19-AFD4-7F0F-4D69-11B20D0FB45A}"/>
              </a:ext>
            </a:extLst>
          </p:cNvPr>
          <p:cNvSpPr/>
          <p:nvPr/>
        </p:nvSpPr>
        <p:spPr bwMode="auto">
          <a:xfrm>
            <a:off x="5448537" y="3004749"/>
            <a:ext cx="186729" cy="216024"/>
          </a:xfrm>
          <a:prstGeom prst="star5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000"/>
          </a:p>
        </p:txBody>
      </p:sp>
      <p:sp>
        <p:nvSpPr>
          <p:cNvPr id="14" name="Stern mit 5 Zacken 14">
            <a:extLst>
              <a:ext uri="{FF2B5EF4-FFF2-40B4-BE49-F238E27FC236}">
                <a16:creationId xmlns:a16="http://schemas.microsoft.com/office/drawing/2014/main" id="{FC1517D9-28D2-A702-6E95-2AF87232A406}"/>
              </a:ext>
            </a:extLst>
          </p:cNvPr>
          <p:cNvSpPr/>
          <p:nvPr/>
        </p:nvSpPr>
        <p:spPr bwMode="auto">
          <a:xfrm>
            <a:off x="8789591" y="5733256"/>
            <a:ext cx="186729" cy="216024"/>
          </a:xfrm>
          <a:prstGeom prst="star5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000"/>
          </a:p>
        </p:txBody>
      </p:sp>
      <p:sp>
        <p:nvSpPr>
          <p:cNvPr id="15" name="Stern mit 5 Zacken 15">
            <a:extLst>
              <a:ext uri="{FF2B5EF4-FFF2-40B4-BE49-F238E27FC236}">
                <a16:creationId xmlns:a16="http://schemas.microsoft.com/office/drawing/2014/main" id="{CF62A85D-85E4-F036-003C-8F3DA52BCCAA}"/>
              </a:ext>
            </a:extLst>
          </p:cNvPr>
          <p:cNvSpPr/>
          <p:nvPr/>
        </p:nvSpPr>
        <p:spPr bwMode="auto">
          <a:xfrm>
            <a:off x="6960705" y="3553813"/>
            <a:ext cx="186729" cy="216024"/>
          </a:xfrm>
          <a:prstGeom prst="star5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00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D67A93A3-5836-7ED3-2EA2-391A99C57283}"/>
              </a:ext>
            </a:extLst>
          </p:cNvPr>
          <p:cNvSpPr txBox="1"/>
          <p:nvPr/>
        </p:nvSpPr>
        <p:spPr>
          <a:xfrm>
            <a:off x="8985052" y="5741086"/>
            <a:ext cx="3106214" cy="12925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000" dirty="0">
                <a:solidFill>
                  <a:srgbClr val="000000"/>
                </a:solidFill>
              </a:rPr>
              <a:t>Position of the cameras for remote handling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845519FC-22B2-93F9-AC61-B66A1265F7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0186" y="4563511"/>
            <a:ext cx="945483" cy="705279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65FFE859-2E7B-C6C3-FE6C-0D39ECC3099F}"/>
              </a:ext>
            </a:extLst>
          </p:cNvPr>
          <p:cNvSpPr txBox="1"/>
          <p:nvPr/>
        </p:nvSpPr>
        <p:spPr>
          <a:xfrm>
            <a:off x="7752184" y="2203064"/>
            <a:ext cx="1108126" cy="428873"/>
          </a:xfrm>
          <a:prstGeom prst="rect">
            <a:avLst/>
          </a:prstGeom>
          <a:solidFill>
            <a:srgbClr val="FF0000">
              <a:alpha val="57000"/>
            </a:srgbClr>
          </a:solidFill>
          <a:ln w="25400">
            <a:solidFill>
              <a:schemeClr val="tx1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720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1143000" algn="r"/>
              </a:tabLst>
            </a:pPr>
            <a:r>
              <a:rPr lang="de-CH" sz="2000" b="1" dirty="0"/>
              <a:t>Zone IV</a:t>
            </a:r>
            <a:endParaRPr lang="de-CH" sz="2000" dirty="0"/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1F5086F6-968D-CEF2-4DE0-D4426D499350}"/>
              </a:ext>
            </a:extLst>
          </p:cNvPr>
          <p:cNvCxnSpPr/>
          <p:nvPr/>
        </p:nvCxnSpPr>
        <p:spPr bwMode="auto">
          <a:xfrm>
            <a:off x="4522639" y="5018902"/>
            <a:ext cx="358048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EE61524C-9528-A53E-348A-BAA29FEAE225}"/>
              </a:ext>
            </a:extLst>
          </p:cNvPr>
          <p:cNvSpPr txBox="1"/>
          <p:nvPr/>
        </p:nvSpPr>
        <p:spPr>
          <a:xfrm>
            <a:off x="9459679" y="3004749"/>
            <a:ext cx="2562058" cy="697489"/>
          </a:xfrm>
          <a:prstGeom prst="rect">
            <a:avLst/>
          </a:prstGeom>
          <a:solidFill>
            <a:srgbClr val="00B050"/>
          </a:solidFill>
          <a:ln w="25400">
            <a:solidFill>
              <a:srgbClr val="00B050"/>
            </a:solidFill>
          </a:ln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1143000" algn="r"/>
              </a:tabLst>
            </a:pPr>
            <a:r>
              <a:rPr lang="de-CH" sz="2000" b="1" dirty="0"/>
              <a:t>negative </a:t>
            </a:r>
            <a:r>
              <a:rPr lang="de-CH" sz="2000" b="1" dirty="0" err="1"/>
              <a:t>air</a:t>
            </a:r>
            <a:r>
              <a:rPr lang="de-CH" sz="2000" b="1" dirty="0"/>
              <a:t> </a:t>
            </a:r>
            <a:r>
              <a:rPr lang="de-CH" sz="2000" b="1" dirty="0" err="1"/>
              <a:t>pressure</a:t>
            </a:r>
            <a:r>
              <a:rPr lang="de-CH" sz="2000" b="1" dirty="0"/>
              <a:t> </a:t>
            </a:r>
            <a:r>
              <a:rPr lang="de-CH" sz="2000" b="1" dirty="0" err="1"/>
              <a:t>staging</a:t>
            </a:r>
            <a:r>
              <a:rPr lang="de-CH" sz="2000" b="1" dirty="0"/>
              <a:t> (I </a:t>
            </a:r>
            <a:r>
              <a:rPr lang="de-CH" sz="2000" b="1" dirty="0">
                <a:sym typeface="Wingdings" panose="05000000000000000000" pitchFamily="2" charset="2"/>
              </a:rPr>
              <a:t> IV)</a:t>
            </a:r>
            <a:endParaRPr lang="de-CH" sz="2000" b="1" dirty="0"/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4BFA4E4E-821E-304A-23F9-9551025505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502" y="3730308"/>
            <a:ext cx="2562058" cy="1986903"/>
          </a:xfrm>
          <a:prstGeom prst="rect">
            <a:avLst/>
          </a:prstGeom>
          <a:ln w="25400">
            <a:solidFill>
              <a:srgbClr val="00B050"/>
            </a:solidFill>
            <a:prstDash val="solid"/>
          </a:ln>
        </p:spPr>
      </p:pic>
      <p:sp>
        <p:nvSpPr>
          <p:cNvPr id="33" name="Freihandform 4">
            <a:extLst>
              <a:ext uri="{FF2B5EF4-FFF2-40B4-BE49-F238E27FC236}">
                <a16:creationId xmlns:a16="http://schemas.microsoft.com/office/drawing/2014/main" id="{C4EDB9B9-1616-8207-0980-A0A04B07D72C}"/>
              </a:ext>
            </a:extLst>
          </p:cNvPr>
          <p:cNvSpPr/>
          <p:nvPr/>
        </p:nvSpPr>
        <p:spPr bwMode="auto">
          <a:xfrm>
            <a:off x="9086423" y="1893027"/>
            <a:ext cx="1141429" cy="759611"/>
          </a:xfrm>
          <a:custGeom>
            <a:avLst/>
            <a:gdLst>
              <a:gd name="connsiteX0" fmla="*/ 12192 w 853440"/>
              <a:gd name="connsiteY0" fmla="*/ 24384 h 719328"/>
              <a:gd name="connsiteX1" fmla="*/ 12192 w 853440"/>
              <a:gd name="connsiteY1" fmla="*/ 24384 h 719328"/>
              <a:gd name="connsiteX2" fmla="*/ 79248 w 853440"/>
              <a:gd name="connsiteY2" fmla="*/ 30480 h 719328"/>
              <a:gd name="connsiteX3" fmla="*/ 853440 w 853440"/>
              <a:gd name="connsiteY3" fmla="*/ 0 h 719328"/>
              <a:gd name="connsiteX4" fmla="*/ 841248 w 853440"/>
              <a:gd name="connsiteY4" fmla="*/ 701040 h 719328"/>
              <a:gd name="connsiteX5" fmla="*/ 0 w 853440"/>
              <a:gd name="connsiteY5" fmla="*/ 719328 h 719328"/>
              <a:gd name="connsiteX6" fmla="*/ 12192 w 853440"/>
              <a:gd name="connsiteY6" fmla="*/ 24384 h 719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3440" h="719328">
                <a:moveTo>
                  <a:pt x="12192" y="24384"/>
                </a:moveTo>
                <a:lnTo>
                  <a:pt x="12192" y="24384"/>
                </a:lnTo>
                <a:cubicBezTo>
                  <a:pt x="71095" y="30929"/>
                  <a:pt x="48655" y="30480"/>
                  <a:pt x="79248" y="30480"/>
                </a:cubicBezTo>
                <a:lnTo>
                  <a:pt x="853440" y="0"/>
                </a:lnTo>
                <a:lnTo>
                  <a:pt x="841248" y="701040"/>
                </a:lnTo>
                <a:lnTo>
                  <a:pt x="0" y="719328"/>
                </a:lnTo>
                <a:lnTo>
                  <a:pt x="12192" y="24384"/>
                </a:lnTo>
                <a:close/>
              </a:path>
            </a:pathLst>
          </a:custGeom>
          <a:solidFill>
            <a:srgbClr val="FC7404">
              <a:alpha val="45000"/>
            </a:srgbClr>
          </a:solidFill>
          <a:ln w="38100" cap="flat" cmpd="sng" algn="ctr">
            <a:solidFill>
              <a:srgbClr val="FC740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89C68DD2-EC0D-83E3-6986-D9BC4CC15ED5}"/>
              </a:ext>
            </a:extLst>
          </p:cNvPr>
          <p:cNvSpPr txBox="1"/>
          <p:nvPr/>
        </p:nvSpPr>
        <p:spPr>
          <a:xfrm>
            <a:off x="9133832" y="2159834"/>
            <a:ext cx="1032145" cy="296471"/>
          </a:xfrm>
          <a:prstGeom prst="rect">
            <a:avLst/>
          </a:prstGeom>
          <a:solidFill>
            <a:srgbClr val="EE7B34">
              <a:alpha val="57000"/>
            </a:srgbClr>
          </a:solidFill>
          <a:ln w="25400">
            <a:solidFill>
              <a:schemeClr val="tx1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720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1143000" algn="r"/>
              </a:tabLst>
            </a:pPr>
            <a:r>
              <a:rPr lang="de-CH" sz="2000" b="1" dirty="0"/>
              <a:t>Zone III</a:t>
            </a:r>
            <a:endParaRPr lang="de-CH" sz="2000" dirty="0"/>
          </a:p>
        </p:txBody>
      </p:sp>
      <p:sp>
        <p:nvSpPr>
          <p:cNvPr id="35" name="Freihandform 9">
            <a:extLst>
              <a:ext uri="{FF2B5EF4-FFF2-40B4-BE49-F238E27FC236}">
                <a16:creationId xmlns:a16="http://schemas.microsoft.com/office/drawing/2014/main" id="{015CD8B5-F28D-4347-F695-4E67BF965CC3}"/>
              </a:ext>
            </a:extLst>
          </p:cNvPr>
          <p:cNvSpPr/>
          <p:nvPr/>
        </p:nvSpPr>
        <p:spPr bwMode="auto">
          <a:xfrm>
            <a:off x="10228931" y="1376185"/>
            <a:ext cx="1511027" cy="1255752"/>
          </a:xfrm>
          <a:custGeom>
            <a:avLst/>
            <a:gdLst>
              <a:gd name="connsiteX0" fmla="*/ 24384 w 768096"/>
              <a:gd name="connsiteY0" fmla="*/ 60960 h 768096"/>
              <a:gd name="connsiteX1" fmla="*/ 0 w 768096"/>
              <a:gd name="connsiteY1" fmla="*/ 768096 h 768096"/>
              <a:gd name="connsiteX2" fmla="*/ 768096 w 768096"/>
              <a:gd name="connsiteY2" fmla="*/ 762000 h 768096"/>
              <a:gd name="connsiteX3" fmla="*/ 749808 w 768096"/>
              <a:gd name="connsiteY3" fmla="*/ 0 h 768096"/>
              <a:gd name="connsiteX4" fmla="*/ 24384 w 768096"/>
              <a:gd name="connsiteY4" fmla="*/ 60960 h 768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8096" h="768096">
                <a:moveTo>
                  <a:pt x="24384" y="60960"/>
                </a:moveTo>
                <a:lnTo>
                  <a:pt x="0" y="768096"/>
                </a:lnTo>
                <a:lnTo>
                  <a:pt x="768096" y="762000"/>
                </a:lnTo>
                <a:lnTo>
                  <a:pt x="749808" y="0"/>
                </a:lnTo>
                <a:lnTo>
                  <a:pt x="24384" y="60960"/>
                </a:lnTo>
                <a:close/>
              </a:path>
            </a:pathLst>
          </a:custGeom>
          <a:solidFill>
            <a:srgbClr val="FFFF00">
              <a:alpha val="31000"/>
            </a:srgbClr>
          </a:solidFill>
          <a:ln w="476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5E4F410D-2F75-83BA-A91B-83B395CA08E0}"/>
              </a:ext>
            </a:extLst>
          </p:cNvPr>
          <p:cNvSpPr txBox="1"/>
          <p:nvPr/>
        </p:nvSpPr>
        <p:spPr>
          <a:xfrm>
            <a:off x="10538158" y="1712432"/>
            <a:ext cx="886433" cy="447402"/>
          </a:xfrm>
          <a:prstGeom prst="rect">
            <a:avLst/>
          </a:prstGeom>
          <a:solidFill>
            <a:srgbClr val="FFFF00">
              <a:alpha val="57000"/>
            </a:srgbClr>
          </a:solidFill>
          <a:ln w="25400">
            <a:solidFill>
              <a:schemeClr val="tx1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720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1143000" algn="r"/>
              </a:tabLst>
            </a:pPr>
            <a:r>
              <a:rPr lang="de-CH" sz="2000" b="1" dirty="0"/>
              <a:t>Zone I</a:t>
            </a:r>
            <a:endParaRPr lang="de-CH" sz="2000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AE33B991-E044-2B0E-3C3B-36BB43524D09}"/>
              </a:ext>
            </a:extLst>
          </p:cNvPr>
          <p:cNvSpPr txBox="1"/>
          <p:nvPr/>
        </p:nvSpPr>
        <p:spPr>
          <a:xfrm>
            <a:off x="9134319" y="1468331"/>
            <a:ext cx="1340659" cy="61341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000" b="1" dirty="0" err="1">
                <a:solidFill>
                  <a:srgbClr val="000000"/>
                </a:solidFill>
              </a:rPr>
              <a:t>manlock</a:t>
            </a:r>
            <a:endParaRPr lang="de-CH" sz="2000" b="1" dirty="0">
              <a:solidFill>
                <a:srgbClr val="000000"/>
              </a:solidFill>
            </a:endParaRPr>
          </a:p>
        </p:txBody>
      </p:sp>
      <p:sp>
        <p:nvSpPr>
          <p:cNvPr id="39" name="Freihandform 18">
            <a:extLst>
              <a:ext uri="{FF2B5EF4-FFF2-40B4-BE49-F238E27FC236}">
                <a16:creationId xmlns:a16="http://schemas.microsoft.com/office/drawing/2014/main" id="{EA6F290A-3B02-C000-A293-7E42E0204E6D}"/>
              </a:ext>
            </a:extLst>
          </p:cNvPr>
          <p:cNvSpPr/>
          <p:nvPr/>
        </p:nvSpPr>
        <p:spPr bwMode="auto">
          <a:xfrm>
            <a:off x="4978144" y="3861048"/>
            <a:ext cx="1261872" cy="1365504"/>
          </a:xfrm>
          <a:custGeom>
            <a:avLst/>
            <a:gdLst>
              <a:gd name="connsiteX0" fmla="*/ 890016 w 1261872"/>
              <a:gd name="connsiteY0" fmla="*/ 0 h 1365504"/>
              <a:gd name="connsiteX1" fmla="*/ 518160 w 1261872"/>
              <a:gd name="connsiteY1" fmla="*/ 67056 h 1365504"/>
              <a:gd name="connsiteX2" fmla="*/ 542544 w 1261872"/>
              <a:gd name="connsiteY2" fmla="*/ 316992 h 1365504"/>
              <a:gd name="connsiteX3" fmla="*/ 566928 w 1261872"/>
              <a:gd name="connsiteY3" fmla="*/ 438912 h 1365504"/>
              <a:gd name="connsiteX4" fmla="*/ 12192 w 1261872"/>
              <a:gd name="connsiteY4" fmla="*/ 548640 h 1365504"/>
              <a:gd name="connsiteX5" fmla="*/ 0 w 1261872"/>
              <a:gd name="connsiteY5" fmla="*/ 1365504 h 1365504"/>
              <a:gd name="connsiteX6" fmla="*/ 1249680 w 1261872"/>
              <a:gd name="connsiteY6" fmla="*/ 1127760 h 1365504"/>
              <a:gd name="connsiteX7" fmla="*/ 1261872 w 1261872"/>
              <a:gd name="connsiteY7" fmla="*/ 438912 h 1365504"/>
              <a:gd name="connsiteX8" fmla="*/ 890016 w 1261872"/>
              <a:gd name="connsiteY8" fmla="*/ 0 h 136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1872" h="1365504">
                <a:moveTo>
                  <a:pt x="890016" y="0"/>
                </a:moveTo>
                <a:lnTo>
                  <a:pt x="518160" y="67056"/>
                </a:lnTo>
                <a:lnTo>
                  <a:pt x="542544" y="316992"/>
                </a:lnTo>
                <a:lnTo>
                  <a:pt x="566928" y="438912"/>
                </a:lnTo>
                <a:lnTo>
                  <a:pt x="12192" y="548640"/>
                </a:lnTo>
                <a:lnTo>
                  <a:pt x="0" y="1365504"/>
                </a:lnTo>
                <a:lnTo>
                  <a:pt x="1249680" y="1127760"/>
                </a:lnTo>
                <a:lnTo>
                  <a:pt x="1261872" y="438912"/>
                </a:lnTo>
                <a:lnTo>
                  <a:pt x="890016" y="0"/>
                </a:lnTo>
                <a:close/>
              </a:path>
            </a:pathLst>
          </a:custGeom>
          <a:solidFill>
            <a:srgbClr val="FC7404">
              <a:alpha val="53000"/>
            </a:srgbClr>
          </a:solidFill>
          <a:ln w="34925" cap="flat" cmpd="sng" algn="ctr">
            <a:solidFill>
              <a:srgbClr val="FC740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928EE569-309F-FB10-2825-F79CB767A3D6}"/>
              </a:ext>
            </a:extLst>
          </p:cNvPr>
          <p:cNvSpPr txBox="1"/>
          <p:nvPr/>
        </p:nvSpPr>
        <p:spPr>
          <a:xfrm>
            <a:off x="4965669" y="4536177"/>
            <a:ext cx="1019523" cy="313869"/>
          </a:xfrm>
          <a:prstGeom prst="rect">
            <a:avLst/>
          </a:prstGeom>
          <a:solidFill>
            <a:srgbClr val="EE7B34">
              <a:alpha val="57000"/>
            </a:srgbClr>
          </a:solidFill>
          <a:ln w="25400">
            <a:solidFill>
              <a:schemeClr val="tx1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720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1143000" algn="r"/>
              </a:tabLst>
            </a:pPr>
            <a:r>
              <a:rPr lang="de-CH" sz="2000" b="1" dirty="0"/>
              <a:t>Zone III</a:t>
            </a:r>
            <a:endParaRPr lang="de-CH" sz="2000" dirty="0"/>
          </a:p>
        </p:txBody>
      </p:sp>
      <p:sp>
        <p:nvSpPr>
          <p:cNvPr id="41" name="Freihandform 20">
            <a:extLst>
              <a:ext uri="{FF2B5EF4-FFF2-40B4-BE49-F238E27FC236}">
                <a16:creationId xmlns:a16="http://schemas.microsoft.com/office/drawing/2014/main" id="{68A7DF4C-FE18-0D71-8824-5C9DB5A90C8C}"/>
              </a:ext>
            </a:extLst>
          </p:cNvPr>
          <p:cNvSpPr/>
          <p:nvPr/>
        </p:nvSpPr>
        <p:spPr bwMode="auto">
          <a:xfrm>
            <a:off x="4228854" y="2114536"/>
            <a:ext cx="1243584" cy="2322576"/>
          </a:xfrm>
          <a:custGeom>
            <a:avLst/>
            <a:gdLst>
              <a:gd name="connsiteX0" fmla="*/ 1243584 w 1243584"/>
              <a:gd name="connsiteY0" fmla="*/ 2212848 h 2322576"/>
              <a:gd name="connsiteX1" fmla="*/ 499872 w 1243584"/>
              <a:gd name="connsiteY1" fmla="*/ 2322576 h 2322576"/>
              <a:gd name="connsiteX2" fmla="*/ 499872 w 1243584"/>
              <a:gd name="connsiteY2" fmla="*/ 2029968 h 2322576"/>
              <a:gd name="connsiteX3" fmla="*/ 335280 w 1243584"/>
              <a:gd name="connsiteY3" fmla="*/ 2036064 h 2322576"/>
              <a:gd name="connsiteX4" fmla="*/ 310896 w 1243584"/>
              <a:gd name="connsiteY4" fmla="*/ 1304544 h 2322576"/>
              <a:gd name="connsiteX5" fmla="*/ 12192 w 1243584"/>
              <a:gd name="connsiteY5" fmla="*/ 853440 h 2322576"/>
              <a:gd name="connsiteX6" fmla="*/ 0 w 1243584"/>
              <a:gd name="connsiteY6" fmla="*/ 79248 h 2322576"/>
              <a:gd name="connsiteX7" fmla="*/ 725424 w 1243584"/>
              <a:gd name="connsiteY7" fmla="*/ 0 h 2322576"/>
              <a:gd name="connsiteX8" fmla="*/ 1237488 w 1243584"/>
              <a:gd name="connsiteY8" fmla="*/ 158496 h 2322576"/>
              <a:gd name="connsiteX9" fmla="*/ 1243584 w 1243584"/>
              <a:gd name="connsiteY9" fmla="*/ 2212848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43584" h="2322576">
                <a:moveTo>
                  <a:pt x="1243584" y="2212848"/>
                </a:moveTo>
                <a:lnTo>
                  <a:pt x="499872" y="2322576"/>
                </a:lnTo>
                <a:lnTo>
                  <a:pt x="499872" y="2029968"/>
                </a:lnTo>
                <a:lnTo>
                  <a:pt x="335280" y="2036064"/>
                </a:lnTo>
                <a:lnTo>
                  <a:pt x="310896" y="1304544"/>
                </a:lnTo>
                <a:lnTo>
                  <a:pt x="12192" y="853440"/>
                </a:lnTo>
                <a:lnTo>
                  <a:pt x="0" y="79248"/>
                </a:lnTo>
                <a:lnTo>
                  <a:pt x="725424" y="0"/>
                </a:lnTo>
                <a:lnTo>
                  <a:pt x="1237488" y="158496"/>
                </a:lnTo>
                <a:lnTo>
                  <a:pt x="1243584" y="2212848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317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26FC087B-1714-01BD-EC6D-B94A8C495F53}"/>
              </a:ext>
            </a:extLst>
          </p:cNvPr>
          <p:cNvSpPr txBox="1"/>
          <p:nvPr/>
        </p:nvSpPr>
        <p:spPr>
          <a:xfrm>
            <a:off x="4347802" y="2514226"/>
            <a:ext cx="943233" cy="498446"/>
          </a:xfrm>
          <a:prstGeom prst="rect">
            <a:avLst/>
          </a:prstGeom>
          <a:solidFill>
            <a:srgbClr val="FFFF00">
              <a:alpha val="57000"/>
            </a:srgbClr>
          </a:solidFill>
          <a:ln w="25400">
            <a:solidFill>
              <a:schemeClr val="tx1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720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1143000" algn="r"/>
              </a:tabLst>
            </a:pPr>
            <a:r>
              <a:rPr lang="de-CH" sz="2000" b="1" dirty="0"/>
              <a:t>Zone I</a:t>
            </a:r>
            <a:endParaRPr lang="de-CH" sz="2000" dirty="0"/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0E8E9B98-08BA-A463-782F-A69A1278FBA1}"/>
              </a:ext>
            </a:extLst>
          </p:cNvPr>
          <p:cNvSpPr txBox="1"/>
          <p:nvPr/>
        </p:nvSpPr>
        <p:spPr>
          <a:xfrm>
            <a:off x="4993586" y="5434382"/>
            <a:ext cx="2153848" cy="42735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000" b="1" dirty="0">
                <a:solidFill>
                  <a:srgbClr val="000000"/>
                </a:solidFill>
              </a:rPr>
              <a:t>Material lock</a:t>
            </a:r>
          </a:p>
        </p:txBody>
      </p: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967E2CFF-9D82-CB67-A4F0-E43F3441293E}"/>
              </a:ext>
            </a:extLst>
          </p:cNvPr>
          <p:cNvCxnSpPr/>
          <p:nvPr/>
        </p:nvCxnSpPr>
        <p:spPr bwMode="auto">
          <a:xfrm>
            <a:off x="6042716" y="4747679"/>
            <a:ext cx="358048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682362FD-A995-3CC3-309A-68538212D19C}"/>
              </a:ext>
            </a:extLst>
          </p:cNvPr>
          <p:cNvCxnSpPr/>
          <p:nvPr/>
        </p:nvCxnSpPr>
        <p:spPr bwMode="auto">
          <a:xfrm>
            <a:off x="5305959" y="4940660"/>
            <a:ext cx="358048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6551499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" grpId="0" animBg="1"/>
      <p:bldP spid="14" grpId="0" animBg="1"/>
      <p:bldP spid="18" grpId="0"/>
      <p:bldP spid="27" grpId="0" animBg="1"/>
      <p:bldP spid="29" grpId="0" animBg="1"/>
      <p:bldP spid="33" grpId="0" animBg="1"/>
      <p:bldP spid="34" grpId="0" animBg="1"/>
      <p:bldP spid="35" grpId="0" animBg="1"/>
      <p:bldP spid="36" grpId="0" animBg="1"/>
      <p:bldP spid="37" grpId="0"/>
      <p:bldP spid="39" grpId="0" animBg="1"/>
      <p:bldP spid="40" grpId="0" animBg="1"/>
      <p:bldP spid="41" grpId="0" animBg="1"/>
      <p:bldP spid="42" grpId="0" animBg="1"/>
      <p:bldP spid="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376" y="908720"/>
            <a:ext cx="11017299" cy="4729302"/>
          </a:xfrm>
        </p:spPr>
        <p:txBody>
          <a:bodyPr anchor="ctr"/>
          <a:lstStyle/>
          <a:p>
            <a:pPr algn="ctr"/>
            <a:r>
              <a:rPr lang="en-GB" dirty="0"/>
              <a:t>Radiation protection requirements:</a:t>
            </a:r>
          </a:p>
          <a:p>
            <a:pPr algn="ctr"/>
            <a:r>
              <a:rPr lang="en-GB" noProof="0" dirty="0"/>
              <a:t>TATTOOS</a:t>
            </a:r>
          </a:p>
        </p:txBody>
      </p:sp>
    </p:spTree>
    <p:extLst>
      <p:ext uri="{BB962C8B-B14F-4D97-AF65-F5344CB8AC3E}">
        <p14:creationId xmlns:p14="http://schemas.microsoft.com/office/powerpoint/2010/main" val="3487550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127" y="251302"/>
            <a:ext cx="9950353" cy="454009"/>
          </a:xfrm>
        </p:spPr>
        <p:txBody>
          <a:bodyPr/>
          <a:lstStyle/>
          <a:p>
            <a:r>
              <a:rPr lang="de-CH" sz="2600" dirty="0"/>
              <a:t>Zoning </a:t>
            </a:r>
            <a:r>
              <a:rPr lang="de-CH" sz="2600" dirty="0" err="1"/>
              <a:t>concept</a:t>
            </a:r>
            <a:r>
              <a:rPr lang="de-CH" sz="2600" dirty="0"/>
              <a:t> TATTOOS</a:t>
            </a:r>
            <a:br>
              <a:rPr lang="de-CH" sz="2600" dirty="0"/>
            </a:br>
            <a:r>
              <a:rPr lang="de-CH" sz="2600" dirty="0"/>
              <a:t>(</a:t>
            </a:r>
            <a:r>
              <a:rPr lang="de-CH" sz="2600" dirty="0" err="1"/>
              <a:t>current</a:t>
            </a:r>
            <a:r>
              <a:rPr lang="de-CH" sz="2600" dirty="0"/>
              <a:t> </a:t>
            </a:r>
            <a:r>
              <a:rPr lang="de-CH" sz="2600" dirty="0" err="1"/>
              <a:t>status</a:t>
            </a:r>
            <a:r>
              <a:rPr lang="de-CH" sz="2600" dirty="0"/>
              <a:t>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13" name="Inhaltsplatzhalter 1">
            <a:extLst>
              <a:ext uri="{FF2B5EF4-FFF2-40B4-BE49-F238E27FC236}">
                <a16:creationId xmlns:a16="http://schemas.microsoft.com/office/drawing/2014/main" id="{3B75341B-EE85-55D1-D070-89E141B4D235}"/>
              </a:ext>
            </a:extLst>
          </p:cNvPr>
          <p:cNvSpPr txBox="1">
            <a:spLocks/>
          </p:cNvSpPr>
          <p:nvPr/>
        </p:nvSpPr>
        <p:spPr>
          <a:xfrm>
            <a:off x="3394851" y="1159320"/>
            <a:ext cx="1477013" cy="5616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CH" sz="2000" b="1" dirty="0">
                <a:solidFill>
                  <a:schemeClr val="bg1"/>
                </a:solidFill>
              </a:rPr>
              <a:t>Gamma</a:t>
            </a:r>
          </a:p>
          <a:p>
            <a:pPr marL="266700" lvl="2" indent="0">
              <a:lnSpc>
                <a:spcPct val="100000"/>
              </a:lnSpc>
              <a:buFont typeface="Symbol" panose="05050102010706020507" pitchFamily="18" charset="2"/>
              <a:buNone/>
            </a:pPr>
            <a:endParaRPr lang="de-CH" sz="2000" b="1" kern="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2AC758E-279A-058A-4061-F5CFD98D12F4}"/>
              </a:ext>
            </a:extLst>
          </p:cNvPr>
          <p:cNvSpPr/>
          <p:nvPr/>
        </p:nvSpPr>
        <p:spPr>
          <a:xfrm>
            <a:off x="9264352" y="5877272"/>
            <a:ext cx="1296144" cy="454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2D96B6-8D49-C649-3BCF-348617A7D8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896" y="116631"/>
            <a:ext cx="5544616" cy="6651107"/>
          </a:xfrm>
          <a:prstGeom prst="rect">
            <a:avLst/>
          </a:prstGeom>
        </p:spPr>
      </p:pic>
      <p:sp>
        <p:nvSpPr>
          <p:cNvPr id="12" name="Textfeld 5">
            <a:extLst>
              <a:ext uri="{FF2B5EF4-FFF2-40B4-BE49-F238E27FC236}">
                <a16:creationId xmlns:a16="http://schemas.microsoft.com/office/drawing/2014/main" id="{48F8F568-038D-7076-7B0A-894AB7BF9E49}"/>
              </a:ext>
            </a:extLst>
          </p:cNvPr>
          <p:cNvSpPr txBox="1"/>
          <p:nvPr/>
        </p:nvSpPr>
        <p:spPr>
          <a:xfrm>
            <a:off x="3246100" y="5054617"/>
            <a:ext cx="1008112" cy="49244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600" b="1" dirty="0"/>
              <a:t>Laboratory Type A</a:t>
            </a:r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3D1A194E-8EBC-C30C-67E8-7F6BDD905192}"/>
              </a:ext>
            </a:extLst>
          </p:cNvPr>
          <p:cNvSpPr txBox="1">
            <a:spLocks/>
          </p:cNvSpPr>
          <p:nvPr/>
        </p:nvSpPr>
        <p:spPr>
          <a:xfrm>
            <a:off x="1595560" y="5055645"/>
            <a:ext cx="430515" cy="389579"/>
          </a:xfrm>
          <a:prstGeom prst="rect">
            <a:avLst/>
          </a:prstGeom>
          <a:solidFill>
            <a:srgbClr val="FFC000"/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II </a:t>
            </a:r>
            <a:endParaRPr lang="de-CH" sz="2267" dirty="0"/>
          </a:p>
        </p:txBody>
      </p:sp>
      <p:sp>
        <p:nvSpPr>
          <p:cNvPr id="23" name="Inhaltsplatzhalter 1">
            <a:extLst>
              <a:ext uri="{FF2B5EF4-FFF2-40B4-BE49-F238E27FC236}">
                <a16:creationId xmlns:a16="http://schemas.microsoft.com/office/drawing/2014/main" id="{127A201F-8DB9-C0EA-CD98-927A8F1F2956}"/>
              </a:ext>
            </a:extLst>
          </p:cNvPr>
          <p:cNvSpPr txBox="1">
            <a:spLocks/>
          </p:cNvSpPr>
          <p:nvPr/>
        </p:nvSpPr>
        <p:spPr>
          <a:xfrm>
            <a:off x="2116299" y="5054617"/>
            <a:ext cx="430515" cy="389579"/>
          </a:xfrm>
          <a:prstGeom prst="rect">
            <a:avLst/>
          </a:prstGeom>
          <a:solidFill>
            <a:srgbClr val="F77509"/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III </a:t>
            </a:r>
            <a:endParaRPr lang="de-CH" sz="2267" dirty="0"/>
          </a:p>
        </p:txBody>
      </p:sp>
      <p:sp>
        <p:nvSpPr>
          <p:cNvPr id="25" name="Inhaltsplatzhalter 1">
            <a:extLst>
              <a:ext uri="{FF2B5EF4-FFF2-40B4-BE49-F238E27FC236}">
                <a16:creationId xmlns:a16="http://schemas.microsoft.com/office/drawing/2014/main" id="{8F05909D-0AD5-4517-0D88-427F47FE3F10}"/>
              </a:ext>
            </a:extLst>
          </p:cNvPr>
          <p:cNvSpPr txBox="1">
            <a:spLocks/>
          </p:cNvSpPr>
          <p:nvPr/>
        </p:nvSpPr>
        <p:spPr>
          <a:xfrm>
            <a:off x="531917" y="5054619"/>
            <a:ext cx="430515" cy="389579"/>
          </a:xfrm>
          <a:prstGeom prst="rect">
            <a:avLst/>
          </a:prstGeom>
          <a:solidFill>
            <a:srgbClr val="FFEEB9"/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0 </a:t>
            </a:r>
            <a:endParaRPr lang="de-CH" sz="2267" dirty="0"/>
          </a:p>
        </p:txBody>
      </p:sp>
      <p:sp>
        <p:nvSpPr>
          <p:cNvPr id="26" name="Inhaltsplatzhalter 1">
            <a:extLst>
              <a:ext uri="{FF2B5EF4-FFF2-40B4-BE49-F238E27FC236}">
                <a16:creationId xmlns:a16="http://schemas.microsoft.com/office/drawing/2014/main" id="{2B4692FE-0E2A-5F8B-7774-F4E56AA11BC9}"/>
              </a:ext>
            </a:extLst>
          </p:cNvPr>
          <p:cNvSpPr txBox="1">
            <a:spLocks/>
          </p:cNvSpPr>
          <p:nvPr/>
        </p:nvSpPr>
        <p:spPr>
          <a:xfrm>
            <a:off x="1056973" y="5069401"/>
            <a:ext cx="430515" cy="389579"/>
          </a:xfrm>
          <a:prstGeom prst="rect">
            <a:avLst/>
          </a:prstGeom>
          <a:solidFill>
            <a:srgbClr val="E2E79D"/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I </a:t>
            </a:r>
            <a:endParaRPr lang="de-CH" sz="2267" dirty="0"/>
          </a:p>
        </p:txBody>
      </p:sp>
      <p:sp>
        <p:nvSpPr>
          <p:cNvPr id="27" name="Inhaltsplatzhalter 1">
            <a:extLst>
              <a:ext uri="{FF2B5EF4-FFF2-40B4-BE49-F238E27FC236}">
                <a16:creationId xmlns:a16="http://schemas.microsoft.com/office/drawing/2014/main" id="{F467B325-6494-EA10-74DA-F6A11D4D1B7E}"/>
              </a:ext>
            </a:extLst>
          </p:cNvPr>
          <p:cNvSpPr txBox="1">
            <a:spLocks/>
          </p:cNvSpPr>
          <p:nvPr/>
        </p:nvSpPr>
        <p:spPr>
          <a:xfrm>
            <a:off x="2690830" y="5058771"/>
            <a:ext cx="430515" cy="389579"/>
          </a:xfrm>
          <a:prstGeom prst="rect">
            <a:avLst/>
          </a:prstGeom>
          <a:solidFill>
            <a:srgbClr val="FF0000"/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IV </a:t>
            </a:r>
            <a:endParaRPr lang="de-CH" sz="2267" dirty="0"/>
          </a:p>
        </p:txBody>
      </p:sp>
      <p:sp>
        <p:nvSpPr>
          <p:cNvPr id="29" name="Textfeld 23">
            <a:extLst>
              <a:ext uri="{FF2B5EF4-FFF2-40B4-BE49-F238E27FC236}">
                <a16:creationId xmlns:a16="http://schemas.microsoft.com/office/drawing/2014/main" id="{2ECE1484-2CE4-7516-6482-DB5B40F9C367}"/>
              </a:ext>
            </a:extLst>
          </p:cNvPr>
          <p:cNvSpPr txBox="1"/>
          <p:nvPr/>
        </p:nvSpPr>
        <p:spPr>
          <a:xfrm>
            <a:off x="11166885" y="6094102"/>
            <a:ext cx="2926833" cy="38957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>
                <a:solidFill>
                  <a:srgbClr val="000000"/>
                </a:solidFill>
              </a:rPr>
              <a:t>EG</a:t>
            </a:r>
            <a:endParaRPr lang="de-CH" sz="2400" b="1" baseline="30000" dirty="0"/>
          </a:p>
          <a:p>
            <a:pPr marL="800100" lvl="1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1128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5" grpId="0" animBg="1"/>
      <p:bldP spid="26" grpId="0" animBg="1"/>
      <p:bldP spid="27" grpId="0" animBg="1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127" y="251302"/>
            <a:ext cx="9950353" cy="454009"/>
          </a:xfrm>
        </p:spPr>
        <p:txBody>
          <a:bodyPr/>
          <a:lstStyle/>
          <a:p>
            <a:r>
              <a:rPr lang="de-CH" sz="2600" dirty="0"/>
              <a:t>Zoning </a:t>
            </a:r>
            <a:r>
              <a:rPr lang="de-CH" sz="2600" dirty="0" err="1"/>
              <a:t>concept</a:t>
            </a:r>
            <a:r>
              <a:rPr lang="de-CH" sz="2600" dirty="0"/>
              <a:t> TATTOOS </a:t>
            </a:r>
            <a:br>
              <a:rPr lang="de-CH" sz="2600" dirty="0"/>
            </a:br>
            <a:r>
              <a:rPr lang="de-CH" sz="2600" dirty="0"/>
              <a:t>(</a:t>
            </a:r>
            <a:r>
              <a:rPr lang="de-CH" sz="2600" dirty="0" err="1"/>
              <a:t>current</a:t>
            </a:r>
            <a:r>
              <a:rPr lang="de-CH" sz="2600" dirty="0"/>
              <a:t> </a:t>
            </a:r>
            <a:r>
              <a:rPr lang="de-CH" sz="2600" dirty="0" err="1"/>
              <a:t>status</a:t>
            </a:r>
            <a:r>
              <a:rPr lang="de-CH" sz="2600" dirty="0"/>
              <a:t>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sp>
        <p:nvSpPr>
          <p:cNvPr id="13" name="Inhaltsplatzhalter 1">
            <a:extLst>
              <a:ext uri="{FF2B5EF4-FFF2-40B4-BE49-F238E27FC236}">
                <a16:creationId xmlns:a16="http://schemas.microsoft.com/office/drawing/2014/main" id="{3B75341B-EE85-55D1-D070-89E141B4D235}"/>
              </a:ext>
            </a:extLst>
          </p:cNvPr>
          <p:cNvSpPr txBox="1">
            <a:spLocks/>
          </p:cNvSpPr>
          <p:nvPr/>
        </p:nvSpPr>
        <p:spPr>
          <a:xfrm>
            <a:off x="3394851" y="1159320"/>
            <a:ext cx="1477013" cy="5616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CH" sz="2000" b="1" dirty="0">
                <a:solidFill>
                  <a:schemeClr val="bg1"/>
                </a:solidFill>
              </a:rPr>
              <a:t>Gamma</a:t>
            </a:r>
          </a:p>
          <a:p>
            <a:pPr marL="266700" lvl="2" indent="0">
              <a:lnSpc>
                <a:spcPct val="100000"/>
              </a:lnSpc>
              <a:buFont typeface="Symbol" panose="05050102010706020507" pitchFamily="18" charset="2"/>
              <a:buNone/>
            </a:pPr>
            <a:endParaRPr lang="de-CH" sz="2000" b="1" kern="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2AC758E-279A-058A-4061-F5CFD98D12F4}"/>
              </a:ext>
            </a:extLst>
          </p:cNvPr>
          <p:cNvSpPr/>
          <p:nvPr/>
        </p:nvSpPr>
        <p:spPr>
          <a:xfrm>
            <a:off x="9264352" y="5877272"/>
            <a:ext cx="1296144" cy="454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2D96B6-8D49-C649-3BCF-348617A7D8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896" y="90261"/>
            <a:ext cx="5544616" cy="6651107"/>
          </a:xfrm>
          <a:prstGeom prst="rect">
            <a:avLst/>
          </a:prstGeom>
        </p:spPr>
      </p:pic>
      <p:sp>
        <p:nvSpPr>
          <p:cNvPr id="12" name="Textfeld 5">
            <a:extLst>
              <a:ext uri="{FF2B5EF4-FFF2-40B4-BE49-F238E27FC236}">
                <a16:creationId xmlns:a16="http://schemas.microsoft.com/office/drawing/2014/main" id="{48F8F568-038D-7076-7B0A-894AB7BF9E49}"/>
              </a:ext>
            </a:extLst>
          </p:cNvPr>
          <p:cNvSpPr txBox="1"/>
          <p:nvPr/>
        </p:nvSpPr>
        <p:spPr>
          <a:xfrm>
            <a:off x="3246100" y="5054617"/>
            <a:ext cx="1008112" cy="49244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600" b="1" dirty="0"/>
              <a:t>Laboratory Type A</a:t>
            </a:r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3D1A194E-8EBC-C30C-67E8-7F6BDD905192}"/>
              </a:ext>
            </a:extLst>
          </p:cNvPr>
          <p:cNvSpPr txBox="1">
            <a:spLocks/>
          </p:cNvSpPr>
          <p:nvPr/>
        </p:nvSpPr>
        <p:spPr>
          <a:xfrm>
            <a:off x="1595560" y="5055645"/>
            <a:ext cx="430515" cy="389579"/>
          </a:xfrm>
          <a:prstGeom prst="rect">
            <a:avLst/>
          </a:prstGeom>
          <a:solidFill>
            <a:srgbClr val="FFC000"/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II </a:t>
            </a:r>
            <a:endParaRPr lang="de-CH" sz="2267" dirty="0"/>
          </a:p>
        </p:txBody>
      </p:sp>
      <p:sp>
        <p:nvSpPr>
          <p:cNvPr id="23" name="Inhaltsplatzhalter 1">
            <a:extLst>
              <a:ext uri="{FF2B5EF4-FFF2-40B4-BE49-F238E27FC236}">
                <a16:creationId xmlns:a16="http://schemas.microsoft.com/office/drawing/2014/main" id="{127A201F-8DB9-C0EA-CD98-927A8F1F2956}"/>
              </a:ext>
            </a:extLst>
          </p:cNvPr>
          <p:cNvSpPr txBox="1">
            <a:spLocks/>
          </p:cNvSpPr>
          <p:nvPr/>
        </p:nvSpPr>
        <p:spPr>
          <a:xfrm>
            <a:off x="2116299" y="5054617"/>
            <a:ext cx="430515" cy="389579"/>
          </a:xfrm>
          <a:prstGeom prst="rect">
            <a:avLst/>
          </a:prstGeom>
          <a:solidFill>
            <a:srgbClr val="F77509"/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III </a:t>
            </a:r>
            <a:endParaRPr lang="de-CH" sz="2267" dirty="0"/>
          </a:p>
        </p:txBody>
      </p:sp>
      <p:sp>
        <p:nvSpPr>
          <p:cNvPr id="25" name="Inhaltsplatzhalter 1">
            <a:extLst>
              <a:ext uri="{FF2B5EF4-FFF2-40B4-BE49-F238E27FC236}">
                <a16:creationId xmlns:a16="http://schemas.microsoft.com/office/drawing/2014/main" id="{8F05909D-0AD5-4517-0D88-427F47FE3F10}"/>
              </a:ext>
            </a:extLst>
          </p:cNvPr>
          <p:cNvSpPr txBox="1">
            <a:spLocks/>
          </p:cNvSpPr>
          <p:nvPr/>
        </p:nvSpPr>
        <p:spPr>
          <a:xfrm>
            <a:off x="9408369" y="5517232"/>
            <a:ext cx="1080120" cy="1001529"/>
          </a:xfrm>
          <a:prstGeom prst="rect">
            <a:avLst/>
          </a:prstGeom>
          <a:solidFill>
            <a:srgbClr val="FFEEB9">
              <a:alpha val="74902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26" name="Inhaltsplatzhalter 1">
            <a:extLst>
              <a:ext uri="{FF2B5EF4-FFF2-40B4-BE49-F238E27FC236}">
                <a16:creationId xmlns:a16="http://schemas.microsoft.com/office/drawing/2014/main" id="{2B4692FE-0E2A-5F8B-7774-F4E56AA11BC9}"/>
              </a:ext>
            </a:extLst>
          </p:cNvPr>
          <p:cNvSpPr txBox="1">
            <a:spLocks/>
          </p:cNvSpPr>
          <p:nvPr/>
        </p:nvSpPr>
        <p:spPr>
          <a:xfrm>
            <a:off x="1056973" y="5069401"/>
            <a:ext cx="430515" cy="389579"/>
          </a:xfrm>
          <a:prstGeom prst="rect">
            <a:avLst/>
          </a:prstGeom>
          <a:solidFill>
            <a:srgbClr val="E2E79D"/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I </a:t>
            </a:r>
            <a:endParaRPr lang="de-CH" sz="2267" dirty="0"/>
          </a:p>
        </p:txBody>
      </p:sp>
      <p:sp>
        <p:nvSpPr>
          <p:cNvPr id="27" name="Inhaltsplatzhalter 1">
            <a:extLst>
              <a:ext uri="{FF2B5EF4-FFF2-40B4-BE49-F238E27FC236}">
                <a16:creationId xmlns:a16="http://schemas.microsoft.com/office/drawing/2014/main" id="{F467B325-6494-EA10-74DA-F6A11D4D1B7E}"/>
              </a:ext>
            </a:extLst>
          </p:cNvPr>
          <p:cNvSpPr txBox="1">
            <a:spLocks/>
          </p:cNvSpPr>
          <p:nvPr/>
        </p:nvSpPr>
        <p:spPr>
          <a:xfrm>
            <a:off x="2690830" y="5058771"/>
            <a:ext cx="430515" cy="389579"/>
          </a:xfrm>
          <a:prstGeom prst="rect">
            <a:avLst/>
          </a:prstGeom>
          <a:solidFill>
            <a:srgbClr val="FF0000"/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IV </a:t>
            </a:r>
            <a:endParaRPr lang="de-CH" sz="2267" dirty="0"/>
          </a:p>
        </p:txBody>
      </p:sp>
      <p:sp>
        <p:nvSpPr>
          <p:cNvPr id="29" name="Textfeld 23">
            <a:extLst>
              <a:ext uri="{FF2B5EF4-FFF2-40B4-BE49-F238E27FC236}">
                <a16:creationId xmlns:a16="http://schemas.microsoft.com/office/drawing/2014/main" id="{2ECE1484-2CE4-7516-6482-DB5B40F9C367}"/>
              </a:ext>
            </a:extLst>
          </p:cNvPr>
          <p:cNvSpPr txBox="1"/>
          <p:nvPr/>
        </p:nvSpPr>
        <p:spPr>
          <a:xfrm>
            <a:off x="11166885" y="6094102"/>
            <a:ext cx="2926833" cy="38957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>
                <a:solidFill>
                  <a:srgbClr val="000000"/>
                </a:solidFill>
              </a:rPr>
              <a:t>EG</a:t>
            </a:r>
            <a:endParaRPr lang="de-CH" sz="2400" b="1" baseline="30000" dirty="0"/>
          </a:p>
          <a:p>
            <a:pPr marL="800100" lvl="1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2400" dirty="0">
              <a:solidFill>
                <a:srgbClr val="000000"/>
              </a:solidFill>
            </a:endParaRPr>
          </a:p>
        </p:txBody>
      </p:sp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4BB09566-D7F7-2701-7861-F8181464E0F7}"/>
              </a:ext>
            </a:extLst>
          </p:cNvPr>
          <p:cNvSpPr txBox="1">
            <a:spLocks/>
          </p:cNvSpPr>
          <p:nvPr/>
        </p:nvSpPr>
        <p:spPr>
          <a:xfrm>
            <a:off x="531917" y="5054619"/>
            <a:ext cx="430515" cy="389579"/>
          </a:xfrm>
          <a:prstGeom prst="rect">
            <a:avLst/>
          </a:prstGeom>
          <a:solidFill>
            <a:srgbClr val="FFEEB9"/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0 </a:t>
            </a:r>
            <a:endParaRPr lang="de-CH" sz="2267" dirty="0"/>
          </a:p>
        </p:txBody>
      </p:sp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3F9DC863-FC26-BEBE-BA1F-C7A08978ABB6}"/>
              </a:ext>
            </a:extLst>
          </p:cNvPr>
          <p:cNvSpPr txBox="1">
            <a:spLocks/>
          </p:cNvSpPr>
          <p:nvPr/>
        </p:nvSpPr>
        <p:spPr>
          <a:xfrm>
            <a:off x="9408369" y="5249406"/>
            <a:ext cx="540060" cy="246591"/>
          </a:xfrm>
          <a:prstGeom prst="rect">
            <a:avLst/>
          </a:prstGeom>
          <a:solidFill>
            <a:srgbClr val="FFEEB9">
              <a:alpha val="74902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4F111CBB-CBB1-C7A0-56E1-893B5C2EE0A8}"/>
              </a:ext>
            </a:extLst>
          </p:cNvPr>
          <p:cNvSpPr txBox="1">
            <a:spLocks/>
          </p:cNvSpPr>
          <p:nvPr/>
        </p:nvSpPr>
        <p:spPr>
          <a:xfrm>
            <a:off x="7373468" y="5547060"/>
            <a:ext cx="594740" cy="534942"/>
          </a:xfrm>
          <a:prstGeom prst="rect">
            <a:avLst/>
          </a:prstGeom>
          <a:solidFill>
            <a:srgbClr val="FFEEB9">
              <a:alpha val="74902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11" name="Inhaltsplatzhalter 1">
            <a:extLst>
              <a:ext uri="{FF2B5EF4-FFF2-40B4-BE49-F238E27FC236}">
                <a16:creationId xmlns:a16="http://schemas.microsoft.com/office/drawing/2014/main" id="{74C3BAFC-A6BE-89A8-781E-25D05FAB7D7E}"/>
              </a:ext>
            </a:extLst>
          </p:cNvPr>
          <p:cNvSpPr txBox="1">
            <a:spLocks/>
          </p:cNvSpPr>
          <p:nvPr/>
        </p:nvSpPr>
        <p:spPr>
          <a:xfrm>
            <a:off x="7537693" y="3221024"/>
            <a:ext cx="430515" cy="389579"/>
          </a:xfrm>
          <a:prstGeom prst="rect">
            <a:avLst/>
          </a:prstGeom>
          <a:solidFill>
            <a:srgbClr val="E2E79D">
              <a:alpha val="75000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14" name="Inhaltsplatzhalter 1">
            <a:extLst>
              <a:ext uri="{FF2B5EF4-FFF2-40B4-BE49-F238E27FC236}">
                <a16:creationId xmlns:a16="http://schemas.microsoft.com/office/drawing/2014/main" id="{04A6AB98-E0D9-451C-C276-FE3D1446FC3D}"/>
              </a:ext>
            </a:extLst>
          </p:cNvPr>
          <p:cNvSpPr txBox="1">
            <a:spLocks/>
          </p:cNvSpPr>
          <p:nvPr/>
        </p:nvSpPr>
        <p:spPr>
          <a:xfrm>
            <a:off x="6336343" y="823832"/>
            <a:ext cx="1010328" cy="596615"/>
          </a:xfrm>
          <a:prstGeom prst="rect">
            <a:avLst/>
          </a:prstGeom>
          <a:solidFill>
            <a:srgbClr val="FFC000">
              <a:alpha val="75000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15" name="Inhaltsplatzhalter 1">
            <a:extLst>
              <a:ext uri="{FF2B5EF4-FFF2-40B4-BE49-F238E27FC236}">
                <a16:creationId xmlns:a16="http://schemas.microsoft.com/office/drawing/2014/main" id="{E07EA9A5-91E4-8BA5-6493-D070A535FC53}"/>
              </a:ext>
            </a:extLst>
          </p:cNvPr>
          <p:cNvSpPr txBox="1">
            <a:spLocks/>
          </p:cNvSpPr>
          <p:nvPr/>
        </p:nvSpPr>
        <p:spPr>
          <a:xfrm>
            <a:off x="9001850" y="3064287"/>
            <a:ext cx="1486639" cy="1399496"/>
          </a:xfrm>
          <a:prstGeom prst="rect">
            <a:avLst/>
          </a:prstGeom>
          <a:solidFill>
            <a:srgbClr val="F77509">
              <a:alpha val="75000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16" name="Inhaltsplatzhalter 1">
            <a:extLst>
              <a:ext uri="{FF2B5EF4-FFF2-40B4-BE49-F238E27FC236}">
                <a16:creationId xmlns:a16="http://schemas.microsoft.com/office/drawing/2014/main" id="{65F630B3-E627-9507-2922-5DE772F1088E}"/>
              </a:ext>
            </a:extLst>
          </p:cNvPr>
          <p:cNvSpPr txBox="1">
            <a:spLocks/>
          </p:cNvSpPr>
          <p:nvPr/>
        </p:nvSpPr>
        <p:spPr>
          <a:xfrm rot="18817455">
            <a:off x="7876410" y="1056431"/>
            <a:ext cx="861116" cy="510030"/>
          </a:xfrm>
          <a:prstGeom prst="rect">
            <a:avLst/>
          </a:prstGeom>
          <a:solidFill>
            <a:srgbClr val="FF0000">
              <a:alpha val="75000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24" name="Textfeld 5">
            <a:extLst>
              <a:ext uri="{FF2B5EF4-FFF2-40B4-BE49-F238E27FC236}">
                <a16:creationId xmlns:a16="http://schemas.microsoft.com/office/drawing/2014/main" id="{D590E63A-C05E-B662-5975-632C005DFFE6}"/>
              </a:ext>
            </a:extLst>
          </p:cNvPr>
          <p:cNvSpPr txBox="1"/>
          <p:nvPr/>
        </p:nvSpPr>
        <p:spPr>
          <a:xfrm>
            <a:off x="7373467" y="3657269"/>
            <a:ext cx="1486639" cy="389579"/>
          </a:xfrm>
          <a:prstGeom prst="rect">
            <a:avLst/>
          </a:prstGeom>
          <a:solidFill>
            <a:srgbClr val="5DFFC9">
              <a:alpha val="74902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de-CH" sz="1600" b="1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BC736247-9C83-2A54-F08D-CBB8AE58E11A}"/>
              </a:ext>
            </a:extLst>
          </p:cNvPr>
          <p:cNvSpPr txBox="1">
            <a:spLocks/>
          </p:cNvSpPr>
          <p:nvPr/>
        </p:nvSpPr>
        <p:spPr>
          <a:xfrm>
            <a:off x="9423426" y="4485018"/>
            <a:ext cx="1080120" cy="743153"/>
          </a:xfrm>
          <a:prstGeom prst="rect">
            <a:avLst/>
          </a:prstGeom>
          <a:solidFill>
            <a:srgbClr val="FFC000">
              <a:alpha val="75000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17" name="Inhaltsplatzhalter 1">
            <a:extLst>
              <a:ext uri="{FF2B5EF4-FFF2-40B4-BE49-F238E27FC236}">
                <a16:creationId xmlns:a16="http://schemas.microsoft.com/office/drawing/2014/main" id="{4B455228-E49F-1352-13FB-37D366B32E3D}"/>
              </a:ext>
            </a:extLst>
          </p:cNvPr>
          <p:cNvSpPr txBox="1">
            <a:spLocks/>
          </p:cNvSpPr>
          <p:nvPr/>
        </p:nvSpPr>
        <p:spPr>
          <a:xfrm>
            <a:off x="6336343" y="1411241"/>
            <a:ext cx="953397" cy="556999"/>
          </a:xfrm>
          <a:prstGeom prst="rect">
            <a:avLst/>
          </a:prstGeom>
          <a:solidFill>
            <a:srgbClr val="FFEEB9">
              <a:alpha val="74902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08CE2D73-2E7E-1895-6994-CD4D740B75FA}"/>
              </a:ext>
            </a:extLst>
          </p:cNvPr>
          <p:cNvSpPr txBox="1">
            <a:spLocks/>
          </p:cNvSpPr>
          <p:nvPr/>
        </p:nvSpPr>
        <p:spPr>
          <a:xfrm rot="18943265">
            <a:off x="7085523" y="815575"/>
            <a:ext cx="1312244" cy="588392"/>
          </a:xfrm>
          <a:prstGeom prst="rect">
            <a:avLst/>
          </a:prstGeom>
          <a:solidFill>
            <a:srgbClr val="FFC000">
              <a:alpha val="75000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19" name="Inhaltsplatzhalter 1">
            <a:extLst>
              <a:ext uri="{FF2B5EF4-FFF2-40B4-BE49-F238E27FC236}">
                <a16:creationId xmlns:a16="http://schemas.microsoft.com/office/drawing/2014/main" id="{E9726697-544C-5CCC-521F-069414139191}"/>
              </a:ext>
            </a:extLst>
          </p:cNvPr>
          <p:cNvSpPr txBox="1">
            <a:spLocks/>
          </p:cNvSpPr>
          <p:nvPr/>
        </p:nvSpPr>
        <p:spPr>
          <a:xfrm rot="18943265">
            <a:off x="7566332" y="1247594"/>
            <a:ext cx="312970" cy="1156253"/>
          </a:xfrm>
          <a:prstGeom prst="rect">
            <a:avLst/>
          </a:prstGeom>
          <a:solidFill>
            <a:srgbClr val="FFC000">
              <a:alpha val="75000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1425D83A-DC3E-4163-6EE0-EBE69D63EE46}"/>
              </a:ext>
            </a:extLst>
          </p:cNvPr>
          <p:cNvSpPr txBox="1">
            <a:spLocks/>
          </p:cNvSpPr>
          <p:nvPr/>
        </p:nvSpPr>
        <p:spPr>
          <a:xfrm rot="18943265">
            <a:off x="7719713" y="1460123"/>
            <a:ext cx="176135" cy="208416"/>
          </a:xfrm>
          <a:prstGeom prst="rect">
            <a:avLst/>
          </a:prstGeom>
          <a:solidFill>
            <a:srgbClr val="FFC000">
              <a:alpha val="75000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21" name="Inhaltsplatzhalter 1">
            <a:extLst>
              <a:ext uri="{FF2B5EF4-FFF2-40B4-BE49-F238E27FC236}">
                <a16:creationId xmlns:a16="http://schemas.microsoft.com/office/drawing/2014/main" id="{5FA25186-AA88-B1FF-4327-94E2758AB19F}"/>
              </a:ext>
            </a:extLst>
          </p:cNvPr>
          <p:cNvSpPr txBox="1">
            <a:spLocks/>
          </p:cNvSpPr>
          <p:nvPr/>
        </p:nvSpPr>
        <p:spPr>
          <a:xfrm rot="18943265">
            <a:off x="8068360" y="1777944"/>
            <a:ext cx="258345" cy="382211"/>
          </a:xfrm>
          <a:prstGeom prst="rect">
            <a:avLst/>
          </a:prstGeom>
          <a:solidFill>
            <a:srgbClr val="FFC000">
              <a:alpha val="75000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28" name="Inhaltsplatzhalter 1">
            <a:extLst>
              <a:ext uri="{FF2B5EF4-FFF2-40B4-BE49-F238E27FC236}">
                <a16:creationId xmlns:a16="http://schemas.microsoft.com/office/drawing/2014/main" id="{20079007-859A-81E6-EF8D-B85ADE4CF0FE}"/>
              </a:ext>
            </a:extLst>
          </p:cNvPr>
          <p:cNvSpPr txBox="1">
            <a:spLocks/>
          </p:cNvSpPr>
          <p:nvPr/>
        </p:nvSpPr>
        <p:spPr>
          <a:xfrm rot="18817455">
            <a:off x="7845167" y="1560974"/>
            <a:ext cx="281727" cy="285714"/>
          </a:xfrm>
          <a:prstGeom prst="rect">
            <a:avLst/>
          </a:prstGeom>
          <a:solidFill>
            <a:srgbClr val="FF0000">
              <a:alpha val="75000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30" name="Textfeld 5">
            <a:extLst>
              <a:ext uri="{FF2B5EF4-FFF2-40B4-BE49-F238E27FC236}">
                <a16:creationId xmlns:a16="http://schemas.microsoft.com/office/drawing/2014/main" id="{CB4391F7-61A3-445E-B2C8-25FD328411C6}"/>
              </a:ext>
            </a:extLst>
          </p:cNvPr>
          <p:cNvSpPr txBox="1"/>
          <p:nvPr/>
        </p:nvSpPr>
        <p:spPr>
          <a:xfrm>
            <a:off x="7374955" y="4340853"/>
            <a:ext cx="1520613" cy="1155144"/>
          </a:xfrm>
          <a:prstGeom prst="rect">
            <a:avLst/>
          </a:prstGeom>
          <a:solidFill>
            <a:srgbClr val="5DFFC9">
              <a:alpha val="74902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de-CH" sz="1600" b="1" dirty="0"/>
          </a:p>
        </p:txBody>
      </p:sp>
      <p:sp>
        <p:nvSpPr>
          <p:cNvPr id="31" name="Textfeld 5">
            <a:extLst>
              <a:ext uri="{FF2B5EF4-FFF2-40B4-BE49-F238E27FC236}">
                <a16:creationId xmlns:a16="http://schemas.microsoft.com/office/drawing/2014/main" id="{F962DEBB-A4E4-18A6-B5EE-D21588D235E8}"/>
              </a:ext>
            </a:extLst>
          </p:cNvPr>
          <p:cNvSpPr txBox="1"/>
          <p:nvPr/>
        </p:nvSpPr>
        <p:spPr>
          <a:xfrm rot="5400000">
            <a:off x="8571742" y="4773534"/>
            <a:ext cx="1004235" cy="456457"/>
          </a:xfrm>
          <a:prstGeom prst="rect">
            <a:avLst/>
          </a:prstGeom>
          <a:solidFill>
            <a:srgbClr val="5DFFC9">
              <a:alpha val="74902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de-CH" sz="1600" b="1" dirty="0"/>
          </a:p>
        </p:txBody>
      </p:sp>
      <p:sp>
        <p:nvSpPr>
          <p:cNvPr id="32" name="Textfeld 5">
            <a:extLst>
              <a:ext uri="{FF2B5EF4-FFF2-40B4-BE49-F238E27FC236}">
                <a16:creationId xmlns:a16="http://schemas.microsoft.com/office/drawing/2014/main" id="{5E16D672-8CA6-49A5-1585-11BDC87B59D2}"/>
              </a:ext>
            </a:extLst>
          </p:cNvPr>
          <p:cNvSpPr txBox="1"/>
          <p:nvPr/>
        </p:nvSpPr>
        <p:spPr>
          <a:xfrm rot="5400000">
            <a:off x="8326894" y="3863108"/>
            <a:ext cx="806513" cy="394840"/>
          </a:xfrm>
          <a:prstGeom prst="rect">
            <a:avLst/>
          </a:prstGeom>
          <a:solidFill>
            <a:srgbClr val="5DFFC9">
              <a:alpha val="74902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de-CH" sz="1600" b="1" dirty="0"/>
          </a:p>
        </p:txBody>
      </p:sp>
      <p:sp>
        <p:nvSpPr>
          <p:cNvPr id="33" name="Textfeld 5">
            <a:extLst>
              <a:ext uri="{FF2B5EF4-FFF2-40B4-BE49-F238E27FC236}">
                <a16:creationId xmlns:a16="http://schemas.microsoft.com/office/drawing/2014/main" id="{BCE4103E-BAA8-47F0-19D6-AEA92D9B9454}"/>
              </a:ext>
            </a:extLst>
          </p:cNvPr>
          <p:cNvSpPr txBox="1"/>
          <p:nvPr/>
        </p:nvSpPr>
        <p:spPr>
          <a:xfrm rot="5400000">
            <a:off x="7278695" y="4155399"/>
            <a:ext cx="294008" cy="76906"/>
          </a:xfrm>
          <a:prstGeom prst="rect">
            <a:avLst/>
          </a:prstGeom>
          <a:solidFill>
            <a:srgbClr val="5DFFC9">
              <a:alpha val="74902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de-CH" sz="1600" b="1" dirty="0"/>
          </a:p>
        </p:txBody>
      </p:sp>
      <p:sp>
        <p:nvSpPr>
          <p:cNvPr id="35" name="Inhaltsplatzhalter 1">
            <a:extLst>
              <a:ext uri="{FF2B5EF4-FFF2-40B4-BE49-F238E27FC236}">
                <a16:creationId xmlns:a16="http://schemas.microsoft.com/office/drawing/2014/main" id="{FBF75057-09DD-5C61-36C6-0E1E8F923770}"/>
              </a:ext>
            </a:extLst>
          </p:cNvPr>
          <p:cNvSpPr txBox="1">
            <a:spLocks/>
          </p:cNvSpPr>
          <p:nvPr/>
        </p:nvSpPr>
        <p:spPr>
          <a:xfrm>
            <a:off x="7480824" y="4060528"/>
            <a:ext cx="1051906" cy="285714"/>
          </a:xfrm>
          <a:prstGeom prst="rect">
            <a:avLst/>
          </a:prstGeom>
          <a:solidFill>
            <a:srgbClr val="FF0000">
              <a:alpha val="75000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36" name="Inhaltsplatzhalter 1">
            <a:extLst>
              <a:ext uri="{FF2B5EF4-FFF2-40B4-BE49-F238E27FC236}">
                <a16:creationId xmlns:a16="http://schemas.microsoft.com/office/drawing/2014/main" id="{B6AA2654-A7B8-23B9-EB64-EC5D9004DCA2}"/>
              </a:ext>
            </a:extLst>
          </p:cNvPr>
          <p:cNvSpPr txBox="1">
            <a:spLocks/>
          </p:cNvSpPr>
          <p:nvPr/>
        </p:nvSpPr>
        <p:spPr>
          <a:xfrm>
            <a:off x="9948429" y="5249406"/>
            <a:ext cx="540060" cy="267826"/>
          </a:xfrm>
          <a:prstGeom prst="rect">
            <a:avLst/>
          </a:prstGeom>
          <a:solidFill>
            <a:srgbClr val="FFC000">
              <a:alpha val="75000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37" name="Inhaltsplatzhalter 1">
            <a:extLst>
              <a:ext uri="{FF2B5EF4-FFF2-40B4-BE49-F238E27FC236}">
                <a16:creationId xmlns:a16="http://schemas.microsoft.com/office/drawing/2014/main" id="{4F3F81FC-7BAA-E8A9-36A5-C5D988AC94EF}"/>
              </a:ext>
            </a:extLst>
          </p:cNvPr>
          <p:cNvSpPr txBox="1">
            <a:spLocks/>
          </p:cNvSpPr>
          <p:nvPr/>
        </p:nvSpPr>
        <p:spPr>
          <a:xfrm>
            <a:off x="7908422" y="2140230"/>
            <a:ext cx="451805" cy="1223034"/>
          </a:xfrm>
          <a:prstGeom prst="rect">
            <a:avLst/>
          </a:prstGeom>
          <a:solidFill>
            <a:srgbClr val="F77509">
              <a:alpha val="75000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38" name="Inhaltsplatzhalter 1">
            <a:extLst>
              <a:ext uri="{FF2B5EF4-FFF2-40B4-BE49-F238E27FC236}">
                <a16:creationId xmlns:a16="http://schemas.microsoft.com/office/drawing/2014/main" id="{5202981E-1E9C-1390-C58A-E1FA67DAE16E}"/>
              </a:ext>
            </a:extLst>
          </p:cNvPr>
          <p:cNvSpPr txBox="1">
            <a:spLocks/>
          </p:cNvSpPr>
          <p:nvPr/>
        </p:nvSpPr>
        <p:spPr>
          <a:xfrm rot="5400000">
            <a:off x="8539768" y="2863513"/>
            <a:ext cx="320211" cy="679294"/>
          </a:xfrm>
          <a:prstGeom prst="rect">
            <a:avLst/>
          </a:prstGeom>
          <a:solidFill>
            <a:srgbClr val="F77509">
              <a:alpha val="75000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39" name="Inhaltsplatzhalter 1">
            <a:extLst>
              <a:ext uri="{FF2B5EF4-FFF2-40B4-BE49-F238E27FC236}">
                <a16:creationId xmlns:a16="http://schemas.microsoft.com/office/drawing/2014/main" id="{586A240D-E412-BBEA-0FA5-2784964E1F7C}"/>
              </a:ext>
            </a:extLst>
          </p:cNvPr>
          <p:cNvSpPr txBox="1">
            <a:spLocks/>
          </p:cNvSpPr>
          <p:nvPr/>
        </p:nvSpPr>
        <p:spPr>
          <a:xfrm rot="5400000">
            <a:off x="8383148" y="2062230"/>
            <a:ext cx="263997" cy="392640"/>
          </a:xfrm>
          <a:prstGeom prst="rect">
            <a:avLst/>
          </a:prstGeom>
          <a:solidFill>
            <a:srgbClr val="F77509">
              <a:alpha val="75000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40" name="Inhaltsplatzhalter 1">
            <a:extLst>
              <a:ext uri="{FF2B5EF4-FFF2-40B4-BE49-F238E27FC236}">
                <a16:creationId xmlns:a16="http://schemas.microsoft.com/office/drawing/2014/main" id="{9E60F791-AE53-CC86-D17F-A02E5DEDAAD5}"/>
              </a:ext>
            </a:extLst>
          </p:cNvPr>
          <p:cNvSpPr txBox="1">
            <a:spLocks/>
          </p:cNvSpPr>
          <p:nvPr/>
        </p:nvSpPr>
        <p:spPr>
          <a:xfrm rot="5400000">
            <a:off x="8342367" y="2370076"/>
            <a:ext cx="263996" cy="269675"/>
          </a:xfrm>
          <a:prstGeom prst="rect">
            <a:avLst/>
          </a:prstGeom>
          <a:solidFill>
            <a:srgbClr val="F77509">
              <a:alpha val="75000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34" name="Inhaltsplatzhalter 1">
            <a:extLst>
              <a:ext uri="{FF2B5EF4-FFF2-40B4-BE49-F238E27FC236}">
                <a16:creationId xmlns:a16="http://schemas.microsoft.com/office/drawing/2014/main" id="{18721802-B1CE-DF89-96F6-AD5F66B60BAB}"/>
              </a:ext>
            </a:extLst>
          </p:cNvPr>
          <p:cNvSpPr txBox="1">
            <a:spLocks/>
          </p:cNvSpPr>
          <p:nvPr/>
        </p:nvSpPr>
        <p:spPr>
          <a:xfrm>
            <a:off x="6841507" y="260635"/>
            <a:ext cx="448233" cy="596615"/>
          </a:xfrm>
          <a:prstGeom prst="rect">
            <a:avLst/>
          </a:prstGeom>
          <a:solidFill>
            <a:srgbClr val="FFC000">
              <a:alpha val="75000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</p:spTree>
    <p:extLst>
      <p:ext uri="{BB962C8B-B14F-4D97-AF65-F5344CB8AC3E}">
        <p14:creationId xmlns:p14="http://schemas.microsoft.com/office/powerpoint/2010/main" val="3185299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5" grpId="0" animBg="1"/>
      <p:bldP spid="26" grpId="0" animBg="1"/>
      <p:bldP spid="27" grpId="0" animBg="1"/>
      <p:bldP spid="29" grpId="0"/>
      <p:bldP spid="4" grpId="0" animBg="1"/>
      <p:bldP spid="7" grpId="0" animBg="1"/>
      <p:bldP spid="9" grpId="0" animBg="1"/>
      <p:bldP spid="11" grpId="0" animBg="1"/>
      <p:bldP spid="14" grpId="0" animBg="1"/>
      <p:bldP spid="15" grpId="0" animBg="1"/>
      <p:bldP spid="16" grpId="0" animBg="1"/>
      <p:bldP spid="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8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3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127" y="251302"/>
            <a:ext cx="9950353" cy="454009"/>
          </a:xfrm>
        </p:spPr>
        <p:txBody>
          <a:bodyPr/>
          <a:lstStyle/>
          <a:p>
            <a:r>
              <a:rPr lang="de-CH" sz="2600" dirty="0"/>
              <a:t>Zoning </a:t>
            </a:r>
            <a:r>
              <a:rPr lang="de-CH" sz="2600" dirty="0" err="1"/>
              <a:t>concept</a:t>
            </a:r>
            <a:r>
              <a:rPr lang="de-CH" sz="2600" dirty="0"/>
              <a:t> TATTOOS</a:t>
            </a:r>
            <a:br>
              <a:rPr lang="de-CH" sz="2600" dirty="0"/>
            </a:br>
            <a:r>
              <a:rPr lang="de-CH" sz="2600" dirty="0"/>
              <a:t>(</a:t>
            </a:r>
            <a:r>
              <a:rPr lang="de-CH" sz="2600" dirty="0" err="1"/>
              <a:t>current</a:t>
            </a:r>
            <a:r>
              <a:rPr lang="de-CH" sz="2600" dirty="0"/>
              <a:t> </a:t>
            </a:r>
            <a:r>
              <a:rPr lang="de-CH" sz="2600" dirty="0" err="1"/>
              <a:t>status</a:t>
            </a:r>
            <a:r>
              <a:rPr lang="de-CH" sz="2600" dirty="0"/>
              <a:t>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sp>
        <p:nvSpPr>
          <p:cNvPr id="13" name="Inhaltsplatzhalter 1">
            <a:extLst>
              <a:ext uri="{FF2B5EF4-FFF2-40B4-BE49-F238E27FC236}">
                <a16:creationId xmlns:a16="http://schemas.microsoft.com/office/drawing/2014/main" id="{3B75341B-EE85-55D1-D070-89E141B4D235}"/>
              </a:ext>
            </a:extLst>
          </p:cNvPr>
          <p:cNvSpPr txBox="1">
            <a:spLocks/>
          </p:cNvSpPr>
          <p:nvPr/>
        </p:nvSpPr>
        <p:spPr>
          <a:xfrm>
            <a:off x="3394851" y="1159320"/>
            <a:ext cx="1477013" cy="5616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CH" sz="2000" b="1" dirty="0">
                <a:solidFill>
                  <a:schemeClr val="bg1"/>
                </a:solidFill>
              </a:rPr>
              <a:t>Gamma</a:t>
            </a:r>
          </a:p>
          <a:p>
            <a:pPr marL="266700" lvl="2" indent="0">
              <a:lnSpc>
                <a:spcPct val="100000"/>
              </a:lnSpc>
              <a:buFont typeface="Symbol" panose="05050102010706020507" pitchFamily="18" charset="2"/>
              <a:buNone/>
            </a:pPr>
            <a:endParaRPr lang="de-CH" sz="2000" b="1" kern="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2AC758E-279A-058A-4061-F5CFD98D12F4}"/>
              </a:ext>
            </a:extLst>
          </p:cNvPr>
          <p:cNvSpPr/>
          <p:nvPr/>
        </p:nvSpPr>
        <p:spPr>
          <a:xfrm>
            <a:off x="9264352" y="5877272"/>
            <a:ext cx="1296144" cy="454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986AEFC-E900-07AC-0143-DEE6A94763D3}"/>
              </a:ext>
            </a:extLst>
          </p:cNvPr>
          <p:cNvSpPr txBox="1"/>
          <p:nvPr/>
        </p:nvSpPr>
        <p:spPr>
          <a:xfrm>
            <a:off x="3246100" y="5054617"/>
            <a:ext cx="1008112" cy="49244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600" b="1" dirty="0"/>
              <a:t>Laboratory Type A</a:t>
            </a:r>
          </a:p>
        </p:txBody>
      </p:sp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082110EC-73C7-4D9A-177C-D06BDA149340}"/>
              </a:ext>
            </a:extLst>
          </p:cNvPr>
          <p:cNvSpPr txBox="1">
            <a:spLocks/>
          </p:cNvSpPr>
          <p:nvPr/>
        </p:nvSpPr>
        <p:spPr>
          <a:xfrm>
            <a:off x="1595560" y="5055645"/>
            <a:ext cx="430515" cy="389579"/>
          </a:xfrm>
          <a:prstGeom prst="rect">
            <a:avLst/>
          </a:prstGeom>
          <a:solidFill>
            <a:srgbClr val="FFC000"/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II </a:t>
            </a:r>
            <a:endParaRPr lang="de-CH" sz="2267" dirty="0"/>
          </a:p>
        </p:txBody>
      </p: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969557CE-5749-7F51-A85D-EEDC9A29A59D}"/>
              </a:ext>
            </a:extLst>
          </p:cNvPr>
          <p:cNvSpPr txBox="1">
            <a:spLocks/>
          </p:cNvSpPr>
          <p:nvPr/>
        </p:nvSpPr>
        <p:spPr>
          <a:xfrm>
            <a:off x="2116299" y="5054617"/>
            <a:ext cx="430515" cy="389579"/>
          </a:xfrm>
          <a:prstGeom prst="rect">
            <a:avLst/>
          </a:prstGeom>
          <a:solidFill>
            <a:srgbClr val="F77509"/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III </a:t>
            </a:r>
            <a:endParaRPr lang="de-CH" sz="2267" dirty="0"/>
          </a:p>
        </p:txBody>
      </p:sp>
      <p:sp>
        <p:nvSpPr>
          <p:cNvPr id="14" name="Inhaltsplatzhalter 1">
            <a:extLst>
              <a:ext uri="{FF2B5EF4-FFF2-40B4-BE49-F238E27FC236}">
                <a16:creationId xmlns:a16="http://schemas.microsoft.com/office/drawing/2014/main" id="{99F1B389-42A0-A20D-3FE2-2B5787C17B09}"/>
              </a:ext>
            </a:extLst>
          </p:cNvPr>
          <p:cNvSpPr txBox="1">
            <a:spLocks/>
          </p:cNvSpPr>
          <p:nvPr/>
        </p:nvSpPr>
        <p:spPr>
          <a:xfrm>
            <a:off x="531917" y="5054619"/>
            <a:ext cx="430515" cy="389579"/>
          </a:xfrm>
          <a:prstGeom prst="rect">
            <a:avLst/>
          </a:prstGeom>
          <a:solidFill>
            <a:srgbClr val="FFEEB9"/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0 </a:t>
            </a:r>
            <a:endParaRPr lang="de-CH" sz="2267" dirty="0"/>
          </a:p>
        </p:txBody>
      </p:sp>
      <p:sp>
        <p:nvSpPr>
          <p:cNvPr id="15" name="Inhaltsplatzhalter 1">
            <a:extLst>
              <a:ext uri="{FF2B5EF4-FFF2-40B4-BE49-F238E27FC236}">
                <a16:creationId xmlns:a16="http://schemas.microsoft.com/office/drawing/2014/main" id="{FFE68EFC-92AD-6832-B4CE-3786AAEDDEE1}"/>
              </a:ext>
            </a:extLst>
          </p:cNvPr>
          <p:cNvSpPr txBox="1">
            <a:spLocks/>
          </p:cNvSpPr>
          <p:nvPr/>
        </p:nvSpPr>
        <p:spPr>
          <a:xfrm>
            <a:off x="1056973" y="5069401"/>
            <a:ext cx="430515" cy="389579"/>
          </a:xfrm>
          <a:prstGeom prst="rect">
            <a:avLst/>
          </a:prstGeom>
          <a:solidFill>
            <a:srgbClr val="E2E79D"/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I </a:t>
            </a:r>
            <a:endParaRPr lang="de-CH" sz="2267" dirty="0"/>
          </a:p>
        </p:txBody>
      </p:sp>
      <p:sp>
        <p:nvSpPr>
          <p:cNvPr id="16" name="Inhaltsplatzhalter 1">
            <a:extLst>
              <a:ext uri="{FF2B5EF4-FFF2-40B4-BE49-F238E27FC236}">
                <a16:creationId xmlns:a16="http://schemas.microsoft.com/office/drawing/2014/main" id="{063AA6D8-D84F-30C4-4908-6E22EC46EDDF}"/>
              </a:ext>
            </a:extLst>
          </p:cNvPr>
          <p:cNvSpPr txBox="1">
            <a:spLocks/>
          </p:cNvSpPr>
          <p:nvPr/>
        </p:nvSpPr>
        <p:spPr>
          <a:xfrm>
            <a:off x="2690830" y="5058771"/>
            <a:ext cx="430515" cy="389579"/>
          </a:xfrm>
          <a:prstGeom prst="rect">
            <a:avLst/>
          </a:prstGeom>
          <a:solidFill>
            <a:srgbClr val="FF0000"/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IV </a:t>
            </a:r>
            <a:endParaRPr lang="de-CH" sz="2267" dirty="0"/>
          </a:p>
        </p:txBody>
      </p:sp>
      <p:sp>
        <p:nvSpPr>
          <p:cNvPr id="17" name="Textfeld 23">
            <a:extLst>
              <a:ext uri="{FF2B5EF4-FFF2-40B4-BE49-F238E27FC236}">
                <a16:creationId xmlns:a16="http://schemas.microsoft.com/office/drawing/2014/main" id="{E133966F-686E-CD1F-CF72-A3ECF82B0D3F}"/>
              </a:ext>
            </a:extLst>
          </p:cNvPr>
          <p:cNvSpPr txBox="1"/>
          <p:nvPr/>
        </p:nvSpPr>
        <p:spPr>
          <a:xfrm>
            <a:off x="10496587" y="5343593"/>
            <a:ext cx="1645589" cy="784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>
                <a:solidFill>
                  <a:srgbClr val="000000"/>
                </a:solidFill>
              </a:rPr>
              <a:t>OG 2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>
                <a:solidFill>
                  <a:srgbClr val="000000"/>
                </a:solidFill>
              </a:rPr>
              <a:t>(TATTOOS hall)      </a:t>
            </a:r>
            <a:endParaRPr lang="de-CH" sz="2400" b="1" baseline="30000" dirty="0"/>
          </a:p>
          <a:p>
            <a:pPr marL="800100" lvl="1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2400" dirty="0">
              <a:solidFill>
                <a:srgbClr val="000000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9660D88-F9B4-53E8-DA0F-CA41CF66E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677" y="182234"/>
            <a:ext cx="5462982" cy="6559134"/>
          </a:xfrm>
          <a:prstGeom prst="rect">
            <a:avLst/>
          </a:prstGeom>
        </p:spPr>
      </p:pic>
      <p:sp>
        <p:nvSpPr>
          <p:cNvPr id="27" name="Inhaltsplatzhalter 1">
            <a:extLst>
              <a:ext uri="{FF2B5EF4-FFF2-40B4-BE49-F238E27FC236}">
                <a16:creationId xmlns:a16="http://schemas.microsoft.com/office/drawing/2014/main" id="{4A00B7F5-7CBF-5334-DD44-11EC2BEB65D6}"/>
              </a:ext>
            </a:extLst>
          </p:cNvPr>
          <p:cNvSpPr txBox="1">
            <a:spLocks/>
          </p:cNvSpPr>
          <p:nvPr/>
        </p:nvSpPr>
        <p:spPr>
          <a:xfrm>
            <a:off x="7083266" y="5567204"/>
            <a:ext cx="524902" cy="981385"/>
          </a:xfrm>
          <a:prstGeom prst="rect">
            <a:avLst/>
          </a:prstGeom>
          <a:solidFill>
            <a:srgbClr val="FFEEB9">
              <a:alpha val="74902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28" name="Inhaltsplatzhalter 1">
            <a:extLst>
              <a:ext uri="{FF2B5EF4-FFF2-40B4-BE49-F238E27FC236}">
                <a16:creationId xmlns:a16="http://schemas.microsoft.com/office/drawing/2014/main" id="{713CDC9D-AB2E-B41E-B996-252DACFF866D}"/>
              </a:ext>
            </a:extLst>
          </p:cNvPr>
          <p:cNvSpPr txBox="1">
            <a:spLocks/>
          </p:cNvSpPr>
          <p:nvPr/>
        </p:nvSpPr>
        <p:spPr>
          <a:xfrm>
            <a:off x="7104112" y="444130"/>
            <a:ext cx="3024336" cy="2696838"/>
          </a:xfrm>
          <a:prstGeom prst="rect">
            <a:avLst/>
          </a:prstGeom>
          <a:solidFill>
            <a:srgbClr val="FFC000">
              <a:alpha val="75000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427267B7-3D1E-9C7E-5922-23B6073F225C}"/>
              </a:ext>
            </a:extLst>
          </p:cNvPr>
          <p:cNvSpPr txBox="1">
            <a:spLocks/>
          </p:cNvSpPr>
          <p:nvPr/>
        </p:nvSpPr>
        <p:spPr>
          <a:xfrm>
            <a:off x="8391872" y="3140968"/>
            <a:ext cx="1736576" cy="2406092"/>
          </a:xfrm>
          <a:prstGeom prst="rect">
            <a:avLst/>
          </a:prstGeom>
          <a:solidFill>
            <a:srgbClr val="FFC000">
              <a:alpha val="75000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36A5CF56-4336-5EEB-B577-7477E74A9F39}"/>
              </a:ext>
            </a:extLst>
          </p:cNvPr>
          <p:cNvSpPr txBox="1">
            <a:spLocks/>
          </p:cNvSpPr>
          <p:nvPr/>
        </p:nvSpPr>
        <p:spPr>
          <a:xfrm>
            <a:off x="9085180" y="5547060"/>
            <a:ext cx="1043267" cy="981385"/>
          </a:xfrm>
          <a:prstGeom prst="rect">
            <a:avLst/>
          </a:prstGeom>
          <a:solidFill>
            <a:srgbClr val="FFEEB9">
              <a:alpha val="74902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B083CD44-02B1-B7C0-892C-F840744FABCC}"/>
              </a:ext>
            </a:extLst>
          </p:cNvPr>
          <p:cNvSpPr txBox="1">
            <a:spLocks/>
          </p:cNvSpPr>
          <p:nvPr/>
        </p:nvSpPr>
        <p:spPr>
          <a:xfrm>
            <a:off x="7083266" y="3131547"/>
            <a:ext cx="1308606" cy="2415513"/>
          </a:xfrm>
          <a:prstGeom prst="rect">
            <a:avLst/>
          </a:prstGeom>
          <a:solidFill>
            <a:srgbClr val="E2E79D">
              <a:alpha val="75000"/>
            </a:srgbClr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endParaRPr lang="de-CH" sz="2267" dirty="0"/>
          </a:p>
        </p:txBody>
      </p:sp>
    </p:spTree>
    <p:extLst>
      <p:ext uri="{BB962C8B-B14F-4D97-AF65-F5344CB8AC3E}">
        <p14:creationId xmlns:p14="http://schemas.microsoft.com/office/powerpoint/2010/main" val="16373681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4" grpId="0" animBg="1"/>
      <p:bldP spid="5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72CCB8B-B083-44B1-DF9A-D3113C39FD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901166">
            <a:off x="3090922" y="202230"/>
            <a:ext cx="7338393" cy="729788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127" y="251302"/>
            <a:ext cx="9950353" cy="454009"/>
          </a:xfrm>
        </p:spPr>
        <p:txBody>
          <a:bodyPr/>
          <a:lstStyle/>
          <a:p>
            <a:r>
              <a:rPr lang="de-CH" sz="2600" dirty="0"/>
              <a:t>Ambient dose rate </a:t>
            </a:r>
            <a:r>
              <a:rPr lang="de-CH" sz="2600" dirty="0" err="1"/>
              <a:t>photons</a:t>
            </a:r>
            <a:r>
              <a:rPr lang="de-CH" sz="2600" dirty="0"/>
              <a:t> </a:t>
            </a:r>
            <a:br>
              <a:rPr lang="de-CH" sz="2600" dirty="0"/>
            </a:br>
            <a:r>
              <a:rPr lang="de-CH" sz="2600" dirty="0"/>
              <a:t>(</a:t>
            </a:r>
            <a:r>
              <a:rPr lang="de-CH" sz="2600" dirty="0" err="1"/>
              <a:t>current</a:t>
            </a:r>
            <a:r>
              <a:rPr lang="de-CH" sz="2600" dirty="0"/>
              <a:t> </a:t>
            </a:r>
            <a:r>
              <a:rPr lang="de-CH" sz="2600" dirty="0" err="1"/>
              <a:t>status</a:t>
            </a:r>
            <a:r>
              <a:rPr lang="de-CH" sz="2600" dirty="0"/>
              <a:t>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sp>
        <p:nvSpPr>
          <p:cNvPr id="13" name="Inhaltsplatzhalter 1">
            <a:extLst>
              <a:ext uri="{FF2B5EF4-FFF2-40B4-BE49-F238E27FC236}">
                <a16:creationId xmlns:a16="http://schemas.microsoft.com/office/drawing/2014/main" id="{3B75341B-EE85-55D1-D070-89E141B4D235}"/>
              </a:ext>
            </a:extLst>
          </p:cNvPr>
          <p:cNvSpPr txBox="1">
            <a:spLocks/>
          </p:cNvSpPr>
          <p:nvPr/>
        </p:nvSpPr>
        <p:spPr>
          <a:xfrm>
            <a:off x="3394851" y="1159320"/>
            <a:ext cx="1477013" cy="5616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CH" sz="2000" b="1" dirty="0">
                <a:solidFill>
                  <a:schemeClr val="bg1"/>
                </a:solidFill>
              </a:rPr>
              <a:t>Gamma</a:t>
            </a:r>
          </a:p>
          <a:p>
            <a:pPr marL="266700" lvl="2" indent="0">
              <a:lnSpc>
                <a:spcPct val="100000"/>
              </a:lnSpc>
              <a:buFont typeface="Symbol" panose="05050102010706020507" pitchFamily="18" charset="2"/>
              <a:buNone/>
            </a:pPr>
            <a:endParaRPr lang="de-CH" sz="2000" b="1" kern="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2AC758E-279A-058A-4061-F5CFD98D12F4}"/>
              </a:ext>
            </a:extLst>
          </p:cNvPr>
          <p:cNvSpPr/>
          <p:nvPr/>
        </p:nvSpPr>
        <p:spPr>
          <a:xfrm>
            <a:off x="9469062" y="5902866"/>
            <a:ext cx="1296144" cy="454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9" name="Textfeld 23">
            <a:extLst>
              <a:ext uri="{FF2B5EF4-FFF2-40B4-BE49-F238E27FC236}">
                <a16:creationId xmlns:a16="http://schemas.microsoft.com/office/drawing/2014/main" id="{2ECE1484-2CE4-7516-6482-DB5B40F9C367}"/>
              </a:ext>
            </a:extLst>
          </p:cNvPr>
          <p:cNvSpPr txBox="1"/>
          <p:nvPr/>
        </p:nvSpPr>
        <p:spPr>
          <a:xfrm>
            <a:off x="10200456" y="6356875"/>
            <a:ext cx="2926833" cy="38957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>
                <a:solidFill>
                  <a:srgbClr val="000000"/>
                </a:solidFill>
              </a:rPr>
              <a:t>EG</a:t>
            </a:r>
            <a:endParaRPr lang="de-CH" sz="2400" b="1" baseline="30000" dirty="0"/>
          </a:p>
          <a:p>
            <a:pPr marL="800100" lvl="1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2400" dirty="0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EFA6789-2224-B8EF-6714-18043B8F8831}"/>
              </a:ext>
            </a:extLst>
          </p:cNvPr>
          <p:cNvSpPr/>
          <p:nvPr/>
        </p:nvSpPr>
        <p:spPr>
          <a:xfrm>
            <a:off x="9376303" y="1276372"/>
            <a:ext cx="2926833" cy="50805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707497-AA13-088D-0407-5CA09CE8C22B}"/>
              </a:ext>
            </a:extLst>
          </p:cNvPr>
          <p:cNvSpPr/>
          <p:nvPr/>
        </p:nvSpPr>
        <p:spPr>
          <a:xfrm rot="5400000">
            <a:off x="5372635" y="5545103"/>
            <a:ext cx="2926833" cy="50805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E1CD973-16B3-6328-A975-F7A1954B9FCF}"/>
              </a:ext>
            </a:extLst>
          </p:cNvPr>
          <p:cNvSpPr/>
          <p:nvPr/>
        </p:nvSpPr>
        <p:spPr>
          <a:xfrm rot="5400000">
            <a:off x="5987140" y="-3752366"/>
            <a:ext cx="2926833" cy="50805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39FB306-A1B8-76C5-77A0-CF907A00D5DE}"/>
              </a:ext>
            </a:extLst>
          </p:cNvPr>
          <p:cNvSpPr/>
          <p:nvPr/>
        </p:nvSpPr>
        <p:spPr>
          <a:xfrm rot="5400000">
            <a:off x="-601168" y="1901302"/>
            <a:ext cx="4497182" cy="40723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25C279-D23F-1C62-B9FD-D288173E1F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95" y="2653357"/>
            <a:ext cx="3071056" cy="3223915"/>
          </a:xfrm>
          <a:prstGeom prst="rect">
            <a:avLst/>
          </a:prstGeom>
        </p:spPr>
      </p:pic>
      <p:sp>
        <p:nvSpPr>
          <p:cNvPr id="15" name="Inhaltsplatzhalter 1">
            <a:extLst>
              <a:ext uri="{FF2B5EF4-FFF2-40B4-BE49-F238E27FC236}">
                <a16:creationId xmlns:a16="http://schemas.microsoft.com/office/drawing/2014/main" id="{16846E68-3D53-B9FB-BB00-7C1DE9B7D6F8}"/>
              </a:ext>
            </a:extLst>
          </p:cNvPr>
          <p:cNvSpPr txBox="1">
            <a:spLocks/>
          </p:cNvSpPr>
          <p:nvPr/>
        </p:nvSpPr>
        <p:spPr>
          <a:xfrm>
            <a:off x="4418624" y="1701580"/>
            <a:ext cx="1477013" cy="5616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CH" sz="2000" b="1" dirty="0">
                <a:solidFill>
                  <a:schemeClr val="bg1"/>
                </a:solidFill>
              </a:rPr>
              <a:t>Photons</a:t>
            </a:r>
          </a:p>
          <a:p>
            <a:pPr marL="266700" lvl="2" indent="0">
              <a:lnSpc>
                <a:spcPct val="100000"/>
              </a:lnSpc>
              <a:buFont typeface="Symbol" panose="05050102010706020507" pitchFamily="18" charset="2"/>
              <a:buNone/>
            </a:pPr>
            <a:endParaRPr lang="de-CH" sz="2000" b="1" kern="0" dirty="0"/>
          </a:p>
        </p:txBody>
      </p:sp>
      <p:sp>
        <p:nvSpPr>
          <p:cNvPr id="16" name="Inhaltsplatzhalter 1">
            <a:extLst>
              <a:ext uri="{FF2B5EF4-FFF2-40B4-BE49-F238E27FC236}">
                <a16:creationId xmlns:a16="http://schemas.microsoft.com/office/drawing/2014/main" id="{74B49108-8235-0065-FE31-B6548B2A2C74}"/>
              </a:ext>
            </a:extLst>
          </p:cNvPr>
          <p:cNvSpPr txBox="1">
            <a:spLocks/>
          </p:cNvSpPr>
          <p:nvPr/>
        </p:nvSpPr>
        <p:spPr>
          <a:xfrm>
            <a:off x="9912424" y="2729669"/>
            <a:ext cx="2315407" cy="5616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CH" sz="2000" dirty="0"/>
              <a:t>Ambient dose rate (</a:t>
            </a:r>
            <a:r>
              <a:rPr lang="de-CH" sz="2000" dirty="0" err="1">
                <a:solidFill>
                  <a:srgbClr val="C50006"/>
                </a:solidFill>
              </a:rPr>
              <a:t>photons</a:t>
            </a:r>
            <a:r>
              <a:rPr lang="de-CH" sz="2000" dirty="0"/>
              <a:t>)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CH" sz="2000" dirty="0"/>
              <a:t> [</a:t>
            </a:r>
            <a:r>
              <a:rPr lang="de-CH" sz="2000" dirty="0" err="1"/>
              <a:t>Sv</a:t>
            </a:r>
            <a:r>
              <a:rPr lang="de-CH" sz="2000" dirty="0"/>
              <a:t>/h]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endParaRPr lang="de-CH" sz="2000" dirty="0"/>
          </a:p>
          <a:p>
            <a:pPr marL="266700" lvl="2" indent="0">
              <a:lnSpc>
                <a:spcPct val="100000"/>
              </a:lnSpc>
              <a:buFont typeface="Symbol" panose="05050102010706020507" pitchFamily="18" charset="2"/>
              <a:buNone/>
            </a:pPr>
            <a:endParaRPr lang="de-CH" sz="2000" kern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69A85F-3409-0F3B-D005-D8EB8CE5B8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2424" y="3712688"/>
            <a:ext cx="1789598" cy="2505437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D0BCE07-7FB6-75D3-5011-E351B0B7B833}"/>
              </a:ext>
            </a:extLst>
          </p:cNvPr>
          <p:cNvCxnSpPr>
            <a:cxnSpLocks/>
          </p:cNvCxnSpPr>
          <p:nvPr/>
        </p:nvCxnSpPr>
        <p:spPr>
          <a:xfrm flipV="1">
            <a:off x="2711624" y="2117459"/>
            <a:ext cx="5688632" cy="1595229"/>
          </a:xfrm>
          <a:prstGeom prst="straightConnector1">
            <a:avLst/>
          </a:prstGeom>
          <a:ln w="34925">
            <a:solidFill>
              <a:schemeClr val="accent2">
                <a:lumMod val="60000"/>
                <a:lumOff val="4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7402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127" y="251302"/>
            <a:ext cx="9950353" cy="454009"/>
          </a:xfrm>
        </p:spPr>
        <p:txBody>
          <a:bodyPr/>
          <a:lstStyle/>
          <a:p>
            <a:r>
              <a:rPr lang="de-CH" sz="2600" dirty="0"/>
              <a:t>Ambient dose rate </a:t>
            </a:r>
            <a:r>
              <a:rPr lang="de-CH" sz="2600" dirty="0" err="1"/>
              <a:t>neutrons</a:t>
            </a:r>
            <a:r>
              <a:rPr lang="de-CH" sz="2600" dirty="0"/>
              <a:t> </a:t>
            </a:r>
            <a:br>
              <a:rPr lang="de-CH" sz="2600" dirty="0"/>
            </a:br>
            <a:r>
              <a:rPr lang="de-CH" sz="2600" dirty="0"/>
              <a:t>(</a:t>
            </a:r>
            <a:r>
              <a:rPr lang="de-CH" sz="2600" dirty="0" err="1"/>
              <a:t>current</a:t>
            </a:r>
            <a:r>
              <a:rPr lang="de-CH" sz="2600" dirty="0"/>
              <a:t> </a:t>
            </a:r>
            <a:r>
              <a:rPr lang="de-CH" sz="2600" dirty="0" err="1"/>
              <a:t>status</a:t>
            </a:r>
            <a:r>
              <a:rPr lang="de-CH" sz="2600" dirty="0"/>
              <a:t>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13" name="Inhaltsplatzhalter 1">
            <a:extLst>
              <a:ext uri="{FF2B5EF4-FFF2-40B4-BE49-F238E27FC236}">
                <a16:creationId xmlns:a16="http://schemas.microsoft.com/office/drawing/2014/main" id="{3B75341B-EE85-55D1-D070-89E141B4D235}"/>
              </a:ext>
            </a:extLst>
          </p:cNvPr>
          <p:cNvSpPr txBox="1">
            <a:spLocks/>
          </p:cNvSpPr>
          <p:nvPr/>
        </p:nvSpPr>
        <p:spPr>
          <a:xfrm>
            <a:off x="3394851" y="1159320"/>
            <a:ext cx="1477013" cy="5616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CH" sz="2000" b="1" dirty="0">
                <a:solidFill>
                  <a:schemeClr val="bg1"/>
                </a:solidFill>
              </a:rPr>
              <a:t>Gamma</a:t>
            </a:r>
          </a:p>
          <a:p>
            <a:pPr marL="266700" lvl="2" indent="0">
              <a:lnSpc>
                <a:spcPct val="100000"/>
              </a:lnSpc>
              <a:buFont typeface="Symbol" panose="05050102010706020507" pitchFamily="18" charset="2"/>
              <a:buNone/>
            </a:pPr>
            <a:endParaRPr lang="de-CH" sz="2000" b="1" kern="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2AC758E-279A-058A-4061-F5CFD98D12F4}"/>
              </a:ext>
            </a:extLst>
          </p:cNvPr>
          <p:cNvSpPr/>
          <p:nvPr/>
        </p:nvSpPr>
        <p:spPr>
          <a:xfrm>
            <a:off x="9264352" y="5877272"/>
            <a:ext cx="1296144" cy="454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F670C839-9437-10D6-E341-047341D3A3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935481">
            <a:off x="3356074" y="63163"/>
            <a:ext cx="7514384" cy="7691464"/>
          </a:xfrm>
          <a:prstGeom prst="rect">
            <a:avLst/>
          </a:prstGeom>
        </p:spPr>
      </p:pic>
      <p:sp>
        <p:nvSpPr>
          <p:cNvPr id="29" name="Textfeld 23">
            <a:extLst>
              <a:ext uri="{FF2B5EF4-FFF2-40B4-BE49-F238E27FC236}">
                <a16:creationId xmlns:a16="http://schemas.microsoft.com/office/drawing/2014/main" id="{2ECE1484-2CE4-7516-6482-DB5B40F9C367}"/>
              </a:ext>
            </a:extLst>
          </p:cNvPr>
          <p:cNvSpPr txBox="1"/>
          <p:nvPr/>
        </p:nvSpPr>
        <p:spPr>
          <a:xfrm>
            <a:off x="10200456" y="6356875"/>
            <a:ext cx="2926833" cy="38957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>
                <a:solidFill>
                  <a:srgbClr val="000000"/>
                </a:solidFill>
              </a:rPr>
              <a:t>EG</a:t>
            </a:r>
            <a:endParaRPr lang="de-CH" sz="2400" b="1" baseline="30000" dirty="0"/>
          </a:p>
          <a:p>
            <a:pPr marL="800100" lvl="1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2400" dirty="0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EFA6789-2224-B8EF-6714-18043B8F8831}"/>
              </a:ext>
            </a:extLst>
          </p:cNvPr>
          <p:cNvSpPr/>
          <p:nvPr/>
        </p:nvSpPr>
        <p:spPr>
          <a:xfrm>
            <a:off x="9560821" y="1206605"/>
            <a:ext cx="2926833" cy="50805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707497-AA13-088D-0407-5CA09CE8C22B}"/>
              </a:ext>
            </a:extLst>
          </p:cNvPr>
          <p:cNvSpPr/>
          <p:nvPr/>
        </p:nvSpPr>
        <p:spPr>
          <a:xfrm rot="5400000">
            <a:off x="5588310" y="5294463"/>
            <a:ext cx="2926833" cy="50805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E1CD973-16B3-6328-A975-F7A1954B9FCF}"/>
              </a:ext>
            </a:extLst>
          </p:cNvPr>
          <p:cNvSpPr/>
          <p:nvPr/>
        </p:nvSpPr>
        <p:spPr>
          <a:xfrm rot="5400000">
            <a:off x="5804683" y="-3709497"/>
            <a:ext cx="2926833" cy="50805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39FB306-A1B8-76C5-77A0-CF907A00D5DE}"/>
              </a:ext>
            </a:extLst>
          </p:cNvPr>
          <p:cNvSpPr/>
          <p:nvPr/>
        </p:nvSpPr>
        <p:spPr>
          <a:xfrm rot="5400000">
            <a:off x="-162538" y="1933338"/>
            <a:ext cx="4497182" cy="40723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25C279-D23F-1C62-B9FD-D288173E1F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795" y="2624013"/>
            <a:ext cx="3071056" cy="3223915"/>
          </a:xfrm>
          <a:prstGeom prst="rect">
            <a:avLst/>
          </a:prstGeom>
        </p:spPr>
      </p:pic>
      <p:sp>
        <p:nvSpPr>
          <p:cNvPr id="15" name="Inhaltsplatzhalter 1">
            <a:extLst>
              <a:ext uri="{FF2B5EF4-FFF2-40B4-BE49-F238E27FC236}">
                <a16:creationId xmlns:a16="http://schemas.microsoft.com/office/drawing/2014/main" id="{16846E68-3D53-B9FB-BB00-7C1DE9B7D6F8}"/>
              </a:ext>
            </a:extLst>
          </p:cNvPr>
          <p:cNvSpPr txBox="1">
            <a:spLocks/>
          </p:cNvSpPr>
          <p:nvPr/>
        </p:nvSpPr>
        <p:spPr>
          <a:xfrm>
            <a:off x="4798066" y="1732206"/>
            <a:ext cx="1477013" cy="5616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CH" sz="2000" b="1" dirty="0">
                <a:solidFill>
                  <a:schemeClr val="bg1"/>
                </a:solidFill>
              </a:rPr>
              <a:t>Neutrons</a:t>
            </a:r>
          </a:p>
          <a:p>
            <a:pPr marL="266700" lvl="2" indent="0">
              <a:lnSpc>
                <a:spcPct val="100000"/>
              </a:lnSpc>
              <a:buFont typeface="Symbol" panose="05050102010706020507" pitchFamily="18" charset="2"/>
              <a:buNone/>
            </a:pPr>
            <a:endParaRPr lang="de-CH" sz="2000" b="1" kern="0" dirty="0"/>
          </a:p>
        </p:txBody>
      </p:sp>
      <p:sp>
        <p:nvSpPr>
          <p:cNvPr id="16" name="Inhaltsplatzhalter 1">
            <a:extLst>
              <a:ext uri="{FF2B5EF4-FFF2-40B4-BE49-F238E27FC236}">
                <a16:creationId xmlns:a16="http://schemas.microsoft.com/office/drawing/2014/main" id="{74B49108-8235-0065-FE31-B6548B2A2C74}"/>
              </a:ext>
            </a:extLst>
          </p:cNvPr>
          <p:cNvSpPr txBox="1">
            <a:spLocks/>
          </p:cNvSpPr>
          <p:nvPr/>
        </p:nvSpPr>
        <p:spPr>
          <a:xfrm>
            <a:off x="9912424" y="2729669"/>
            <a:ext cx="2315407" cy="5616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CH" sz="2000" dirty="0"/>
              <a:t>Ambient dose rate (</a:t>
            </a:r>
            <a:r>
              <a:rPr lang="de-CH" sz="2000" dirty="0" err="1">
                <a:solidFill>
                  <a:srgbClr val="C50006"/>
                </a:solidFill>
              </a:rPr>
              <a:t>neutrons</a:t>
            </a:r>
            <a:r>
              <a:rPr lang="de-CH" sz="2000" dirty="0"/>
              <a:t>)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CH" sz="2000" dirty="0"/>
              <a:t> [</a:t>
            </a:r>
            <a:r>
              <a:rPr lang="de-CH" sz="2000" dirty="0" err="1"/>
              <a:t>Sv</a:t>
            </a:r>
            <a:r>
              <a:rPr lang="de-CH" sz="2000" dirty="0"/>
              <a:t>/h]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endParaRPr lang="de-CH" sz="2000" dirty="0"/>
          </a:p>
          <a:p>
            <a:pPr marL="266700" lvl="2" indent="0">
              <a:lnSpc>
                <a:spcPct val="100000"/>
              </a:lnSpc>
              <a:buFont typeface="Symbol" panose="05050102010706020507" pitchFamily="18" charset="2"/>
              <a:buNone/>
            </a:pPr>
            <a:endParaRPr lang="de-CH" sz="2000" kern="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D2EA352-CAF0-9A18-4359-0BCE1A8C50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0079" y="3674600"/>
            <a:ext cx="1880314" cy="2543525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A284BBF-9002-DDCE-F526-2DE950940882}"/>
              </a:ext>
            </a:extLst>
          </p:cNvPr>
          <p:cNvCxnSpPr>
            <a:cxnSpLocks/>
          </p:cNvCxnSpPr>
          <p:nvPr/>
        </p:nvCxnSpPr>
        <p:spPr>
          <a:xfrm flipV="1">
            <a:off x="2927648" y="2117459"/>
            <a:ext cx="5472608" cy="1611093"/>
          </a:xfrm>
          <a:prstGeom prst="straightConnector1">
            <a:avLst/>
          </a:prstGeom>
          <a:ln w="34925">
            <a:solidFill>
              <a:schemeClr val="accent2">
                <a:lumMod val="60000"/>
                <a:lumOff val="4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99371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376" y="908720"/>
            <a:ext cx="11017299" cy="4729302"/>
          </a:xfrm>
        </p:spPr>
        <p:txBody>
          <a:bodyPr anchor="ctr"/>
          <a:lstStyle/>
          <a:p>
            <a:pPr algn="ctr"/>
            <a:r>
              <a:rPr lang="en-GB" dirty="0"/>
              <a:t>Measurement campaigns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276231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41178FE-1DB0-46F1-6C7F-58967DC386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945" y="1427136"/>
            <a:ext cx="6270358" cy="3747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7CA63D6-72F7-D538-BBEE-9E9792CA5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886" y="282995"/>
            <a:ext cx="11018323" cy="508500"/>
          </a:xfrm>
        </p:spPr>
        <p:txBody>
          <a:bodyPr/>
          <a:lstStyle/>
          <a:p>
            <a:r>
              <a:rPr lang="de-CH" sz="2600" dirty="0"/>
              <a:t>Measurement </a:t>
            </a:r>
            <a:r>
              <a:rPr lang="de-CH" sz="2600" dirty="0" err="1"/>
              <a:t>campaigns</a:t>
            </a:r>
            <a:r>
              <a:rPr lang="de-CH" sz="2600" dirty="0"/>
              <a:t> </a:t>
            </a:r>
            <a:r>
              <a:rPr lang="de-CH" sz="2600" dirty="0" err="1"/>
              <a:t>for</a:t>
            </a:r>
            <a:r>
              <a:rPr lang="de-CH" sz="2600" dirty="0"/>
              <a:t> IMPACT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13BCA-D577-07B7-CC40-11396985EB4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FEF5F31-9097-FFC5-49E0-6D1FC0872A5F}"/>
              </a:ext>
            </a:extLst>
          </p:cNvPr>
          <p:cNvSpPr/>
          <p:nvPr/>
        </p:nvSpPr>
        <p:spPr>
          <a:xfrm>
            <a:off x="2959341" y="1397772"/>
            <a:ext cx="1008112" cy="1008112"/>
          </a:xfrm>
          <a:prstGeom prst="ellipse">
            <a:avLst/>
          </a:prstGeom>
          <a:solidFill>
            <a:schemeClr val="accent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A9ABFC-BB12-BF51-542E-75E411F87EE6}"/>
              </a:ext>
            </a:extLst>
          </p:cNvPr>
          <p:cNvSpPr/>
          <p:nvPr/>
        </p:nvSpPr>
        <p:spPr>
          <a:xfrm>
            <a:off x="1775520" y="4021089"/>
            <a:ext cx="2088099" cy="862955"/>
          </a:xfrm>
          <a:prstGeom prst="ellipse">
            <a:avLst/>
          </a:prstGeom>
          <a:solidFill>
            <a:schemeClr val="accent3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F9C07FC-1298-07C1-8240-26C7CFCCF8D3}"/>
              </a:ext>
            </a:extLst>
          </p:cNvPr>
          <p:cNvSpPr/>
          <p:nvPr/>
        </p:nvSpPr>
        <p:spPr>
          <a:xfrm>
            <a:off x="2566058" y="3365515"/>
            <a:ext cx="786565" cy="607094"/>
          </a:xfrm>
          <a:prstGeom prst="ellipse">
            <a:avLst/>
          </a:prstGeom>
          <a:solidFill>
            <a:schemeClr val="accent5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A2A5107-DFA8-27A0-94AB-29A12DC95D4E}"/>
              </a:ext>
            </a:extLst>
          </p:cNvPr>
          <p:cNvSpPr/>
          <p:nvPr/>
        </p:nvSpPr>
        <p:spPr>
          <a:xfrm>
            <a:off x="3863620" y="3471059"/>
            <a:ext cx="648072" cy="520666"/>
          </a:xfrm>
          <a:prstGeom prst="ellipse">
            <a:avLst/>
          </a:prstGeom>
          <a:solidFill>
            <a:schemeClr val="accent5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F5AD71BA-B1D8-1696-1728-2CF1385E456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76517" y="938127"/>
            <a:ext cx="4812692" cy="4355505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en-US" sz="2000" b="1" dirty="0">
                <a:solidFill>
                  <a:schemeClr val="accent2"/>
                </a:solidFill>
              </a:rPr>
              <a:t>piE1</a:t>
            </a:r>
            <a:r>
              <a:rPr lang="en-US" sz="2000" dirty="0"/>
              <a:t>: shielding investigations for its </a:t>
            </a:r>
            <a:r>
              <a:rPr lang="en-US" sz="2000" dirty="0" err="1"/>
              <a:t>readaption</a:t>
            </a:r>
            <a:r>
              <a:rPr lang="en-US" sz="2000" dirty="0"/>
              <a:t> in the frame of IMPACT. </a:t>
            </a:r>
            <a:r>
              <a:rPr lang="en-US" sz="2000" b="1" dirty="0"/>
              <a:t>[*]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2000" b="1" dirty="0"/>
          </a:p>
          <a:p>
            <a:pPr algn="just">
              <a:lnSpc>
                <a:spcPct val="100000"/>
              </a:lnSpc>
            </a:pPr>
            <a:r>
              <a:rPr lang="en-US" sz="2000" b="1" dirty="0">
                <a:solidFill>
                  <a:schemeClr val="accent3"/>
                </a:solidFill>
              </a:rPr>
              <a:t>pK1</a:t>
            </a:r>
            <a:r>
              <a:rPr lang="en-US" sz="2000" dirty="0"/>
              <a:t>: shielding studies considering the splitter operation in view of TATTOOS. </a:t>
            </a:r>
            <a:r>
              <a:rPr lang="en-US" sz="2000" b="1" dirty="0"/>
              <a:t>[*]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2000" b="1" dirty="0"/>
          </a:p>
          <a:p>
            <a:pPr algn="just">
              <a:lnSpc>
                <a:spcPct val="100000"/>
              </a:lnSpc>
            </a:pPr>
            <a:r>
              <a:rPr lang="en-US" sz="2000" b="1" dirty="0">
                <a:solidFill>
                  <a:schemeClr val="accent5"/>
                </a:solidFill>
              </a:rPr>
              <a:t>PiM1.3</a:t>
            </a:r>
            <a:r>
              <a:rPr lang="en-US" sz="2000" dirty="0"/>
              <a:t>: neutron dose rate assessment in these areas for a pre- VS post-HIMB comparison.</a:t>
            </a:r>
          </a:p>
          <a:p>
            <a:pPr algn="just">
              <a:lnSpc>
                <a:spcPct val="100000"/>
              </a:lnSpc>
            </a:pPr>
            <a:endParaRPr lang="en-US" sz="2000" dirty="0"/>
          </a:p>
          <a:p>
            <a:pPr algn="just">
              <a:lnSpc>
                <a:spcPct val="100000"/>
              </a:lnSpc>
            </a:pPr>
            <a:r>
              <a:rPr lang="en-US" sz="2000" b="1" dirty="0">
                <a:solidFill>
                  <a:schemeClr val="accent4"/>
                </a:solidFill>
              </a:rPr>
              <a:t>“Gusti-Loch”</a:t>
            </a:r>
            <a:r>
              <a:rPr lang="en-US" sz="2000" dirty="0"/>
              <a:t>: dose rate (</a:t>
            </a:r>
            <a:r>
              <a:rPr lang="en-US" sz="2000" i="1" dirty="0"/>
              <a:t>n</a:t>
            </a:r>
            <a:r>
              <a:rPr lang="en-US" sz="2000" dirty="0"/>
              <a:t> + </a:t>
            </a:r>
            <a:r>
              <a:rPr lang="el-GR" sz="2000" i="1" dirty="0"/>
              <a:t>γ</a:t>
            </a:r>
            <a:r>
              <a:rPr lang="en-US" sz="2000" dirty="0"/>
              <a:t>) study when the current splitter is in action, to determine the shielding needed for the TATTOOS building.</a:t>
            </a:r>
          </a:p>
          <a:p>
            <a:pPr algn="just">
              <a:lnSpc>
                <a:spcPct val="100000"/>
              </a:lnSpc>
            </a:pPr>
            <a:endParaRPr lang="en-US" sz="2000" dirty="0"/>
          </a:p>
          <a:p>
            <a:pPr algn="just">
              <a:lnSpc>
                <a:spcPct val="100000"/>
              </a:lnSpc>
            </a:pPr>
            <a:r>
              <a:rPr lang="en-US" sz="2000" b="1" dirty="0">
                <a:solidFill>
                  <a:srgbClr val="00B0F0"/>
                </a:solidFill>
              </a:rPr>
              <a:t>MuE4</a:t>
            </a:r>
            <a:r>
              <a:rPr lang="en-US" sz="2000" dirty="0"/>
              <a:t>: Normalization measurements necessary for  Monte-Carlo-shielding calculations; beamline similar to MuH2</a:t>
            </a:r>
          </a:p>
          <a:p>
            <a:pPr algn="just">
              <a:lnSpc>
                <a:spcPct val="100000"/>
              </a:lnSpc>
            </a:pPr>
            <a:endParaRPr lang="en-US" sz="2000" dirty="0"/>
          </a:p>
          <a:p>
            <a:pPr marL="237047" lvl="1" indent="0">
              <a:lnSpc>
                <a:spcPct val="100000"/>
              </a:lnSpc>
              <a:buNone/>
            </a:pPr>
            <a:endParaRPr lang="en-US" sz="2000" dirty="0"/>
          </a:p>
          <a:p>
            <a:pPr>
              <a:lnSpc>
                <a:spcPct val="100000"/>
              </a:lnSpc>
            </a:pPr>
            <a:endParaRPr lang="en-US" sz="20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E0E786A-8933-6C24-DBAC-05AD993E79F8}"/>
              </a:ext>
            </a:extLst>
          </p:cNvPr>
          <p:cNvSpPr/>
          <p:nvPr/>
        </p:nvSpPr>
        <p:spPr>
          <a:xfrm>
            <a:off x="2285099" y="4725144"/>
            <a:ext cx="432048" cy="426275"/>
          </a:xfrm>
          <a:prstGeom prst="ellipse">
            <a:avLst/>
          </a:prstGeom>
          <a:solidFill>
            <a:schemeClr val="accent4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>
              <a:solidFill>
                <a:schemeClr val="accent4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7FBBDE-41B2-89E0-FDAE-3AA1C1CBCF13}"/>
              </a:ext>
            </a:extLst>
          </p:cNvPr>
          <p:cNvSpPr txBox="1"/>
          <p:nvPr/>
        </p:nvSpPr>
        <p:spPr>
          <a:xfrm>
            <a:off x="523081" y="5990878"/>
            <a:ext cx="612641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600" b="1" dirty="0"/>
              <a:t>[*] </a:t>
            </a:r>
            <a:r>
              <a:rPr lang="de-CH" sz="1600" dirty="0" err="1"/>
              <a:t>Measurements</a:t>
            </a:r>
            <a:r>
              <a:rPr lang="de-CH" sz="1600" dirty="0"/>
              <a:t> </a:t>
            </a:r>
            <a:r>
              <a:rPr lang="de-CH" sz="1600" dirty="0" err="1"/>
              <a:t>corroborated</a:t>
            </a:r>
            <a:r>
              <a:rPr lang="de-CH" sz="1600" dirty="0"/>
              <a:t> </a:t>
            </a:r>
            <a:r>
              <a:rPr lang="de-CH" sz="1600" dirty="0" err="1"/>
              <a:t>by</a:t>
            </a:r>
            <a:r>
              <a:rPr lang="de-CH" sz="1600" dirty="0"/>
              <a:t> MC </a:t>
            </a:r>
            <a:r>
              <a:rPr lang="de-CH" sz="1600" dirty="0" err="1"/>
              <a:t>simulations</a:t>
            </a:r>
            <a:r>
              <a:rPr lang="de-CH" sz="1600" dirty="0"/>
              <a:t>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72A1238-7A66-C515-CA51-C42DC6A7F306}"/>
              </a:ext>
            </a:extLst>
          </p:cNvPr>
          <p:cNvSpPr/>
          <p:nvPr/>
        </p:nvSpPr>
        <p:spPr>
          <a:xfrm>
            <a:off x="2426286" y="2946844"/>
            <a:ext cx="786565" cy="338072"/>
          </a:xfrm>
          <a:prstGeom prst="ellipse">
            <a:avLst/>
          </a:prstGeom>
          <a:solidFill>
            <a:srgbClr val="00B0F0">
              <a:alpha val="2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5785E0-F4FE-E714-D609-B0E81A7C4D6A}"/>
              </a:ext>
            </a:extLst>
          </p:cNvPr>
          <p:cNvSpPr/>
          <p:nvPr/>
        </p:nvSpPr>
        <p:spPr>
          <a:xfrm>
            <a:off x="6827494" y="852680"/>
            <a:ext cx="5029145" cy="848128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2931C6-5074-9325-342B-65615E6D0EC4}"/>
              </a:ext>
            </a:extLst>
          </p:cNvPr>
          <p:cNvSpPr/>
          <p:nvPr/>
        </p:nvSpPr>
        <p:spPr>
          <a:xfrm>
            <a:off x="6876517" y="5398371"/>
            <a:ext cx="5029145" cy="1150218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41381963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376" y="908720"/>
            <a:ext cx="11017299" cy="4729302"/>
          </a:xfrm>
        </p:spPr>
        <p:txBody>
          <a:bodyPr anchor="ctr"/>
          <a:lstStyle/>
          <a:p>
            <a:pPr algn="ctr"/>
            <a:r>
              <a:rPr lang="en-GB" dirty="0"/>
              <a:t>Radiation protection requirements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300393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CA63D6-72F7-D538-BBEE-9E9792CA5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838" y="298967"/>
            <a:ext cx="11018323" cy="508500"/>
          </a:xfrm>
        </p:spPr>
        <p:txBody>
          <a:bodyPr/>
          <a:lstStyle/>
          <a:p>
            <a:r>
              <a:rPr lang="de-CH" sz="2600" dirty="0"/>
              <a:t>piE1 </a:t>
            </a:r>
            <a:r>
              <a:rPr lang="de-CH" sz="2600" dirty="0" err="1"/>
              <a:t>campaign</a:t>
            </a:r>
            <a:endParaRPr lang="de-CH" sz="2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13BCA-D577-07B7-CC40-11396985EB4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1919E8-E28F-382D-5D78-3CDA5DDD93F2}"/>
              </a:ext>
            </a:extLst>
          </p:cNvPr>
          <p:cNvGrpSpPr/>
          <p:nvPr/>
        </p:nvGrpSpPr>
        <p:grpSpPr>
          <a:xfrm>
            <a:off x="4871864" y="298967"/>
            <a:ext cx="4259147" cy="3263016"/>
            <a:chOff x="7046916" y="1196752"/>
            <a:chExt cx="4871849" cy="402147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5A3745A-86BC-25BF-0E9F-8A79B07345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46916" y="1196752"/>
              <a:ext cx="4642292" cy="3502443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1A04858A-6358-F124-CAAE-E5DDAA0A1C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92344" y="4156902"/>
              <a:ext cx="427746" cy="71225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5D59FD13-B0DA-673F-5F25-EF252E3068A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047836" y="4071920"/>
              <a:ext cx="457523" cy="79223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EEC91DA-607E-8FBE-3C51-83AEC32A6F44}"/>
                </a:ext>
              </a:extLst>
            </p:cNvPr>
            <p:cNvSpPr txBox="1"/>
            <p:nvPr/>
          </p:nvSpPr>
          <p:spPr>
            <a:xfrm>
              <a:off x="7446321" y="4876843"/>
              <a:ext cx="3091752" cy="3413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de-CH" i="1" dirty="0"/>
                <a:t>heavy </a:t>
              </a:r>
              <a:r>
                <a:rPr lang="de-CH" i="1" dirty="0" err="1"/>
                <a:t>concrete</a:t>
              </a:r>
              <a:endParaRPr lang="de-CH" i="1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4234DFF-B78D-3870-1B39-C3D93754C90C}"/>
                </a:ext>
              </a:extLst>
            </p:cNvPr>
            <p:cNvSpPr txBox="1"/>
            <p:nvPr/>
          </p:nvSpPr>
          <p:spPr>
            <a:xfrm>
              <a:off x="9883647" y="4876843"/>
              <a:ext cx="2035118" cy="3413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de-CH" i="1" dirty="0"/>
                <a:t>normal </a:t>
              </a:r>
              <a:r>
                <a:rPr lang="de-CH" i="1" dirty="0" err="1"/>
                <a:t>concrete</a:t>
              </a:r>
              <a:endParaRPr lang="de-CH" i="1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6CE2D30-B6B9-3891-1000-2C333F987B1C}"/>
              </a:ext>
            </a:extLst>
          </p:cNvPr>
          <p:cNvSpPr txBox="1"/>
          <p:nvPr/>
        </p:nvSpPr>
        <p:spPr>
          <a:xfrm>
            <a:off x="383647" y="1069138"/>
            <a:ext cx="3891019" cy="39703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/>
              <a:t>Neutron (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i="1" dirty="0">
                <a:solidFill>
                  <a:srgbClr val="00B0F0"/>
                </a:solidFill>
                <a:sym typeface="Wingdings" panose="05000000000000000000" pitchFamily="2" charset="2"/>
              </a:rPr>
              <a:t>LUPIN </a:t>
            </a:r>
            <a:r>
              <a:rPr lang="en-US" sz="2000" dirty="0">
                <a:solidFill>
                  <a:srgbClr val="00B0F0"/>
                </a:solidFill>
                <a:sym typeface="Wingdings" panose="05000000000000000000" pitchFamily="2" charset="2"/>
              </a:rPr>
              <a:t>detectors</a:t>
            </a:r>
            <a:r>
              <a:rPr lang="en-US" sz="2000" dirty="0"/>
              <a:t>) and gamma (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i="1" dirty="0">
                <a:solidFill>
                  <a:srgbClr val="FF6600"/>
                </a:solidFill>
                <a:sym typeface="Wingdings" panose="05000000000000000000" pitchFamily="2" charset="2"/>
              </a:rPr>
              <a:t>NAUSICAA</a:t>
            </a:r>
            <a:r>
              <a:rPr lang="en-US" sz="2000" dirty="0">
                <a:solidFill>
                  <a:srgbClr val="FF6600"/>
                </a:solidFill>
                <a:sym typeface="Wingdings" panose="05000000000000000000" pitchFamily="2" charset="2"/>
              </a:rPr>
              <a:t> detectors</a:t>
            </a:r>
            <a:r>
              <a:rPr lang="en-US" sz="2000" dirty="0"/>
              <a:t>) dose measurements.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Beam stopped on shielding in </a:t>
            </a:r>
            <a:r>
              <a:rPr lang="en-US" sz="20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two configurations</a:t>
            </a:r>
            <a:r>
              <a:rPr lang="en-US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: 1) 50 cm of heavy concrete, 2) 50  cm of heavy concrete (HC) + 50 cm of normal concrete (NC).</a:t>
            </a:r>
            <a:endParaRPr lang="de-CH" sz="20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algn="l"/>
            <a:endParaRPr lang="en-US" sz="2000" dirty="0"/>
          </a:p>
          <a:p>
            <a:pPr algn="l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CAE452D-50EB-F23C-2D1A-2FE5D6F251F2}"/>
              </a:ext>
            </a:extLst>
          </p:cNvPr>
          <p:cNvSpPr/>
          <p:nvPr/>
        </p:nvSpPr>
        <p:spPr>
          <a:xfrm rot="21170648">
            <a:off x="7776869" y="1354489"/>
            <a:ext cx="370402" cy="1764278"/>
          </a:xfrm>
          <a:prstGeom prst="ellipse">
            <a:avLst/>
          </a:prstGeom>
          <a:noFill/>
          <a:ln w="41275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F344262-CB0E-3419-EB17-B5053938AE34}"/>
              </a:ext>
            </a:extLst>
          </p:cNvPr>
          <p:cNvSpPr/>
          <p:nvPr/>
        </p:nvSpPr>
        <p:spPr>
          <a:xfrm rot="21170648">
            <a:off x="8114716" y="1491571"/>
            <a:ext cx="335884" cy="995577"/>
          </a:xfrm>
          <a:prstGeom prst="ellipse">
            <a:avLst/>
          </a:prstGeom>
          <a:noFill/>
          <a:ln w="412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04A02490-F2CB-5312-C458-F79BAEDEB4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7088124"/>
              </p:ext>
            </p:extLst>
          </p:nvPr>
        </p:nvGraphicFramePr>
        <p:xfrm>
          <a:off x="7610082" y="3609483"/>
          <a:ext cx="4138444" cy="3172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8860342" imgH="6792383" progId="Origin95.Graph">
                  <p:embed/>
                </p:oleObj>
              </mc:Choice>
              <mc:Fallback>
                <p:oleObj name="Graph" r:id="rId4" imgW="8860342" imgH="6792383" progId="Origin95.Graph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C1398C24-2E9F-8440-95A0-B6056D38515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610082" y="3609483"/>
                        <a:ext cx="4138444" cy="31729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4ECFE6D-43A9-A199-10E4-54DABFD28470}"/>
              </a:ext>
            </a:extLst>
          </p:cNvPr>
          <p:cNvSpPr txBox="1"/>
          <p:nvPr/>
        </p:nvSpPr>
        <p:spPr>
          <a:xfrm>
            <a:off x="335360" y="3737087"/>
            <a:ext cx="7302540" cy="27392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US" sz="2000" dirty="0"/>
          </a:p>
          <a:p>
            <a:pPr algn="l"/>
            <a:r>
              <a:rPr lang="en-US" sz="2000" b="1" dirty="0"/>
              <a:t>Highlights:</a:t>
            </a:r>
          </a:p>
          <a:p>
            <a:pPr algn="l"/>
            <a:endParaRPr lang="en-US" sz="20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/>
              <a:t>Crucial to </a:t>
            </a:r>
            <a:r>
              <a:rPr lang="en-US" sz="2000" b="1" dirty="0"/>
              <a:t>verify</a:t>
            </a:r>
            <a:r>
              <a:rPr lang="en-US" sz="2000" dirty="0"/>
              <a:t> </a:t>
            </a:r>
            <a:r>
              <a:rPr lang="en-US" sz="2000" b="1" dirty="0"/>
              <a:t>experimentally the beam spot and size </a:t>
            </a:r>
            <a:r>
              <a:rPr lang="en-US" sz="2000" dirty="0"/>
              <a:t>for proper instrument positioning and dose measurement.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/>
              <a:t> High gradient </a:t>
            </a:r>
            <a:r>
              <a:rPr lang="en-US" sz="2000" dirty="0"/>
              <a:t>of the</a:t>
            </a:r>
            <a:r>
              <a:rPr lang="en-US" sz="2000" b="1" dirty="0"/>
              <a:t> field (dose) </a:t>
            </a:r>
            <a:r>
              <a:rPr lang="en-US" sz="2000" dirty="0"/>
              <a:t>in space </a:t>
            </a:r>
            <a:r>
              <a:rPr lang="en-US" sz="2000" dirty="0">
                <a:sym typeface="Wingdings" panose="05000000000000000000" pitchFamily="2" charset="2"/>
              </a:rPr>
              <a:t> need for precise positioning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 Normal concrete not sufficient </a:t>
            </a:r>
            <a:r>
              <a:rPr lang="en-US" sz="2000" dirty="0"/>
              <a:t>for the new shielding</a:t>
            </a:r>
          </a:p>
          <a:p>
            <a:pPr algn="l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2FFCF64-D05C-1FF2-8BDD-7C39434B2E23}"/>
              </a:ext>
            </a:extLst>
          </p:cNvPr>
          <p:cNvSpPr/>
          <p:nvPr/>
        </p:nvSpPr>
        <p:spPr>
          <a:xfrm rot="21170648">
            <a:off x="6501482" y="1892733"/>
            <a:ext cx="408650" cy="415983"/>
          </a:xfrm>
          <a:prstGeom prst="ellipse">
            <a:avLst/>
          </a:prstGeom>
          <a:noFill/>
          <a:ln w="412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B2BCC8F-7653-8911-DA1C-B5E31787D791}"/>
              </a:ext>
            </a:extLst>
          </p:cNvPr>
          <p:cNvSpPr/>
          <p:nvPr/>
        </p:nvSpPr>
        <p:spPr>
          <a:xfrm rot="21170648">
            <a:off x="8513507" y="665574"/>
            <a:ext cx="408650" cy="675302"/>
          </a:xfrm>
          <a:prstGeom prst="ellipse">
            <a:avLst/>
          </a:prstGeom>
          <a:noFill/>
          <a:ln w="412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3260893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5325" y="212737"/>
            <a:ext cx="10238385" cy="589854"/>
          </a:xfrm>
        </p:spPr>
        <p:txBody>
          <a:bodyPr/>
          <a:lstStyle/>
          <a:p>
            <a:r>
              <a:rPr lang="de-CH" sz="2600" dirty="0"/>
              <a:t>MuE4 </a:t>
            </a:r>
            <a:r>
              <a:rPr lang="de-CH" sz="2600" dirty="0" err="1"/>
              <a:t>campaign</a:t>
            </a:r>
            <a:endParaRPr lang="de-CH" sz="26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2101123F-3CA8-4665-B0B3-60AB02B063C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1384" y="1213004"/>
            <a:ext cx="5040560" cy="2239517"/>
          </a:xfrm>
        </p:spPr>
        <p:txBody>
          <a:bodyPr/>
          <a:lstStyle/>
          <a:p>
            <a:pPr algn="just"/>
            <a:r>
              <a:rPr lang="en-US" sz="2000" dirty="0"/>
              <a:t>Characteristics of beam line are similar to the new MuH2 for IMPACT</a:t>
            </a:r>
          </a:p>
          <a:p>
            <a:pPr marL="0" indent="0" algn="just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algn="just">
              <a:buFont typeface="Wingdings" panose="05000000000000000000" pitchFamily="2" charset="2"/>
              <a:buChar char="à"/>
            </a:pPr>
            <a:r>
              <a:rPr lang="en-US" sz="2000" b="1" dirty="0">
                <a:sym typeface="Wingdings" panose="05000000000000000000" pitchFamily="2" charset="2"/>
              </a:rPr>
              <a:t> Normalization measurements</a:t>
            </a:r>
            <a:r>
              <a:rPr lang="en-US" sz="2000" dirty="0">
                <a:sym typeface="Wingdings" panose="05000000000000000000" pitchFamily="2" charset="2"/>
              </a:rPr>
              <a:t> necessary for  Monte-Carlo-shielding calculations</a:t>
            </a:r>
          </a:p>
          <a:p>
            <a:pPr algn="just">
              <a:buFont typeface="Wingdings" panose="05000000000000000000" pitchFamily="2" charset="2"/>
              <a:buChar char="à"/>
            </a:pPr>
            <a:endParaRPr lang="en-US" sz="2000" dirty="0">
              <a:sym typeface="Wingdings" panose="05000000000000000000" pitchFamily="2" charset="2"/>
            </a:endParaRPr>
          </a:p>
          <a:p>
            <a:pPr algn="just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 Active and </a:t>
            </a:r>
            <a:r>
              <a:rPr lang="en-US" sz="2000" b="1" dirty="0">
                <a:sym typeface="Wingdings" panose="05000000000000000000" pitchFamily="2" charset="2"/>
              </a:rPr>
              <a:t>passive</a:t>
            </a:r>
            <a:r>
              <a:rPr lang="en-US" sz="2000" dirty="0">
                <a:sym typeface="Wingdings" panose="05000000000000000000" pitchFamily="2" charset="2"/>
              </a:rPr>
              <a:t>    </a:t>
            </a:r>
          </a:p>
          <a:p>
            <a:pPr marL="237047" lvl="1" indent="0" algn="just">
              <a:buNone/>
            </a:pPr>
            <a:r>
              <a:rPr lang="en-US" sz="2000" b="1" dirty="0">
                <a:sym typeface="Wingdings" panose="05000000000000000000" pitchFamily="2" charset="2"/>
              </a:rPr>
              <a:t>dose</a:t>
            </a:r>
            <a:r>
              <a:rPr lang="en-US" sz="2000" dirty="0">
                <a:sym typeface="Wingdings" panose="05000000000000000000" pitchFamily="2" charset="2"/>
              </a:rPr>
              <a:t>(rate)</a:t>
            </a:r>
            <a:r>
              <a:rPr lang="en-US" sz="2000" b="1" dirty="0">
                <a:sym typeface="Wingdings" panose="05000000000000000000" pitchFamily="2" charset="2"/>
              </a:rPr>
              <a:t>measurements</a:t>
            </a:r>
          </a:p>
          <a:p>
            <a:pPr marL="0" indent="0" algn="just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algn="just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 Challenges: narrow space constraints</a:t>
            </a:r>
          </a:p>
          <a:p>
            <a:pPr algn="just">
              <a:buFont typeface="Wingdings" panose="05000000000000000000" pitchFamily="2" charset="2"/>
              <a:buChar char="à"/>
            </a:pPr>
            <a:endParaRPr lang="en-US" sz="2000" b="1" dirty="0">
              <a:sym typeface="Wingdings" panose="05000000000000000000" pitchFamily="2" charset="2"/>
            </a:endParaRPr>
          </a:p>
          <a:p>
            <a:pPr algn="just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 Necessity:</a:t>
            </a:r>
            <a:r>
              <a:rPr lang="en-US" sz="2000" b="1" dirty="0">
                <a:sym typeface="Wingdings" panose="05000000000000000000" pitchFamily="2" charset="2"/>
              </a:rPr>
              <a:t> correct positioning </a:t>
            </a:r>
            <a:r>
              <a:rPr lang="en-US" sz="2000" dirty="0">
                <a:sym typeface="Wingdings" panose="05000000000000000000" pitchFamily="2" charset="2"/>
              </a:rPr>
              <a:t>of (neutron)   dosimeters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0E5530C1-65B5-07C2-C5FA-EEA5C1BB88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917" r="-17917"/>
          <a:stretch/>
        </p:blipFill>
        <p:spPr>
          <a:xfrm>
            <a:off x="8042666" y="1703066"/>
            <a:ext cx="4870481" cy="3242558"/>
          </a:xfrm>
          <a:prstGeom prst="rect">
            <a:avLst/>
          </a:prstGeom>
        </p:spPr>
      </p:pic>
      <p:pic>
        <p:nvPicPr>
          <p:cNvPr id="5" name="Grafik 4" descr="Ein Bild, das Im Haus, Wand, Beton, Aufzug enthält.&#10;&#10;Automatisch generierte Beschreibung">
            <a:extLst>
              <a:ext uri="{FF2B5EF4-FFF2-40B4-BE49-F238E27FC236}">
                <a16:creationId xmlns:a16="http://schemas.microsoft.com/office/drawing/2014/main" id="{CB9F1F11-C4E4-052A-E415-E61EF5F999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486" y="1508305"/>
            <a:ext cx="2047547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356065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Object 4">
            <a:extLst>
              <a:ext uri="{FF2B5EF4-FFF2-40B4-BE49-F238E27FC236}">
                <a16:creationId xmlns:a16="http://schemas.microsoft.com/office/drawing/2014/main" id="{7189E3EC-BA10-E3F6-7150-3F08EBAC93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7150080"/>
              </p:ext>
            </p:extLst>
          </p:nvPr>
        </p:nvGraphicFramePr>
        <p:xfrm>
          <a:off x="392113" y="1601788"/>
          <a:ext cx="11247437" cy="471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20950560" imgH="8753760" progId="Origin95.Graph">
                  <p:embed/>
                </p:oleObj>
              </mc:Choice>
              <mc:Fallback>
                <p:oleObj name="Graph" r:id="rId3" imgW="20950560" imgH="8753760" progId="Origin95.Graph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2113" y="1601788"/>
                        <a:ext cx="11247437" cy="4710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4839" y="188190"/>
            <a:ext cx="10238385" cy="589854"/>
          </a:xfrm>
        </p:spPr>
        <p:txBody>
          <a:bodyPr/>
          <a:lstStyle/>
          <a:p>
            <a:r>
              <a:rPr lang="de-CH" sz="2600" dirty="0"/>
              <a:t>MuE4 </a:t>
            </a:r>
            <a:r>
              <a:rPr lang="de-CH" sz="2600" dirty="0" err="1"/>
              <a:t>campaign</a:t>
            </a:r>
            <a:endParaRPr lang="de-CH" sz="26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pic>
        <p:nvPicPr>
          <p:cNvPr id="33" name="Picture 6">
            <a:extLst>
              <a:ext uri="{FF2B5EF4-FFF2-40B4-BE49-F238E27FC236}">
                <a16:creationId xmlns:a16="http://schemas.microsoft.com/office/drawing/2014/main" id="{E346EEAA-D156-ABAD-EB44-59FFE54904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7628" y="1971669"/>
            <a:ext cx="2196244" cy="2523344"/>
          </a:xfrm>
          <a:prstGeom prst="rect">
            <a:avLst/>
          </a:prstGeom>
        </p:spPr>
      </p:pic>
      <p:cxnSp>
        <p:nvCxnSpPr>
          <p:cNvPr id="34" name="Straight Arrow Connector 8">
            <a:extLst>
              <a:ext uri="{FF2B5EF4-FFF2-40B4-BE49-F238E27FC236}">
                <a16:creationId xmlns:a16="http://schemas.microsoft.com/office/drawing/2014/main" id="{53A09C06-C0AF-B763-9F98-2386F45D036D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016046" y="3429000"/>
            <a:ext cx="1431882" cy="1944216"/>
          </a:xfrm>
          <a:prstGeom prst="straightConnector1">
            <a:avLst/>
          </a:prstGeom>
          <a:solidFill>
            <a:srgbClr val="FDCA00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TextBox 1">
            <a:extLst>
              <a:ext uri="{FF2B5EF4-FFF2-40B4-BE49-F238E27FC236}">
                <a16:creationId xmlns:a16="http://schemas.microsoft.com/office/drawing/2014/main" id="{B6A142F7-8E2E-8004-FD76-E409028DB170}"/>
              </a:ext>
            </a:extLst>
          </p:cNvPr>
          <p:cNvSpPr txBox="1"/>
          <p:nvPr/>
        </p:nvSpPr>
        <p:spPr>
          <a:xfrm>
            <a:off x="2634625" y="1133500"/>
            <a:ext cx="2127684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DE" sz="2000" dirty="0" err="1">
                <a:solidFill>
                  <a:srgbClr val="C00000"/>
                </a:solidFill>
                <a:latin typeface="Aptos" panose="020B0004020202020204" pitchFamily="34" charset="0"/>
                <a:ea typeface="ヒラギノ角ゴ Pro W3" charset="0"/>
              </a:rPr>
              <a:t>neutrons</a:t>
            </a:r>
            <a:r>
              <a:rPr lang="de-DE" sz="2000" dirty="0">
                <a:solidFill>
                  <a:srgbClr val="000000"/>
                </a:solidFill>
                <a:latin typeface="Aptos" panose="020B0004020202020204" pitchFamily="34" charset="0"/>
                <a:ea typeface="ヒラギノ角ゴ Pro W3" charset="0"/>
              </a:rPr>
              <a:t> (PADC)                                                               </a:t>
            </a:r>
            <a:r>
              <a:rPr lang="de-DE" sz="2000" dirty="0" err="1">
                <a:solidFill>
                  <a:srgbClr val="C00000"/>
                </a:solidFill>
                <a:latin typeface="Aptos" panose="020B0004020202020204" pitchFamily="34" charset="0"/>
                <a:ea typeface="ヒラギノ角ゴ Pro W3" charset="0"/>
              </a:rPr>
              <a:t>photons</a:t>
            </a:r>
            <a:r>
              <a:rPr lang="de-DE" sz="2000" dirty="0">
                <a:solidFill>
                  <a:srgbClr val="000000"/>
                </a:solidFill>
                <a:latin typeface="Aptos" panose="020B0004020202020204" pitchFamily="34" charset="0"/>
                <a:ea typeface="ヒラギノ角ゴ Pro W3" charset="0"/>
              </a:rPr>
              <a:t> (</a:t>
            </a:r>
            <a:r>
              <a:rPr lang="de-DE" sz="2000" dirty="0" err="1">
                <a:solidFill>
                  <a:srgbClr val="000000"/>
                </a:solidFill>
                <a:latin typeface="Aptos" panose="020B0004020202020204" pitchFamily="34" charset="0"/>
                <a:ea typeface="ヒラギノ角ゴ Pro W3" charset="0"/>
              </a:rPr>
              <a:t>BeO</a:t>
            </a:r>
            <a:r>
              <a:rPr lang="de-DE" sz="2000" dirty="0">
                <a:solidFill>
                  <a:srgbClr val="000000"/>
                </a:solidFill>
                <a:latin typeface="Aptos" panose="020B0004020202020204" pitchFamily="34" charset="0"/>
                <a:ea typeface="ヒラギノ角ゴ Pro W3" charset="0"/>
              </a:rPr>
              <a:t>)</a:t>
            </a:r>
            <a:endParaRPr lang="en-US" sz="2000" dirty="0" err="1">
              <a:solidFill>
                <a:srgbClr val="000000"/>
              </a:solidFill>
              <a:latin typeface="Aptos" panose="020B0004020202020204" pitchFamily="34" charset="0"/>
              <a:ea typeface="ヒラギノ角ゴ Pro W3" charset="0"/>
            </a:endParaRPr>
          </a:p>
        </p:txBody>
      </p:sp>
      <p:pic>
        <p:nvPicPr>
          <p:cNvPr id="36" name="Picture 11">
            <a:extLst>
              <a:ext uri="{FF2B5EF4-FFF2-40B4-BE49-F238E27FC236}">
                <a16:creationId xmlns:a16="http://schemas.microsoft.com/office/drawing/2014/main" id="{C193DA97-6749-B642-640A-EC70B406C8E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120"/>
          <a:stretch/>
        </p:blipFill>
        <p:spPr>
          <a:xfrm>
            <a:off x="9760364" y="897513"/>
            <a:ext cx="482480" cy="682464"/>
          </a:xfrm>
          <a:prstGeom prst="rect">
            <a:avLst/>
          </a:prstGeom>
        </p:spPr>
      </p:pic>
      <p:pic>
        <p:nvPicPr>
          <p:cNvPr id="37" name="Picture 7">
            <a:extLst>
              <a:ext uri="{FF2B5EF4-FFF2-40B4-BE49-F238E27FC236}">
                <a16:creationId xmlns:a16="http://schemas.microsoft.com/office/drawing/2014/main" id="{8486F7A4-D184-19C2-DA8C-957A6B7B02F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7815"/>
          <a:stretch/>
        </p:blipFill>
        <p:spPr>
          <a:xfrm>
            <a:off x="4762309" y="880554"/>
            <a:ext cx="792060" cy="682464"/>
          </a:xfrm>
          <a:prstGeom prst="rect">
            <a:avLst/>
          </a:prstGeom>
        </p:spPr>
      </p:pic>
      <p:sp>
        <p:nvSpPr>
          <p:cNvPr id="38" name="TextBox 10">
            <a:extLst>
              <a:ext uri="{FF2B5EF4-FFF2-40B4-BE49-F238E27FC236}">
                <a16:creationId xmlns:a16="http://schemas.microsoft.com/office/drawing/2014/main" id="{DEDE3832-F492-E322-EAAD-457E23E9CD0C}"/>
              </a:ext>
            </a:extLst>
          </p:cNvPr>
          <p:cNvSpPr txBox="1"/>
          <p:nvPr/>
        </p:nvSpPr>
        <p:spPr>
          <a:xfrm>
            <a:off x="3666851" y="6294624"/>
            <a:ext cx="4586808" cy="5049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2000" dirty="0">
                <a:solidFill>
                  <a:srgbClr val="000000"/>
                </a:solidFill>
                <a:ea typeface="ヒラギノ角ゴ Pro W3" charset="0"/>
              </a:rPr>
              <a:t>Dose integration time: </a:t>
            </a:r>
            <a:r>
              <a:rPr lang="de-CH" sz="2000" dirty="0">
                <a:solidFill>
                  <a:srgbClr val="000000"/>
                </a:solidFill>
                <a:ea typeface="ヒラギノ角ゴ Pro W3" charset="0"/>
              </a:rPr>
              <a:t>~</a:t>
            </a:r>
            <a:r>
              <a:rPr lang="en-US" sz="2000" dirty="0">
                <a:solidFill>
                  <a:srgbClr val="000000"/>
                </a:solidFill>
                <a:ea typeface="ヒラギノ角ゴ Pro W3" charset="0"/>
              </a:rPr>
              <a:t>2 h during normal operation</a:t>
            </a:r>
          </a:p>
        </p:txBody>
      </p:sp>
      <p:pic>
        <p:nvPicPr>
          <p:cNvPr id="39" name="Picture 6">
            <a:extLst>
              <a:ext uri="{FF2B5EF4-FFF2-40B4-BE49-F238E27FC236}">
                <a16:creationId xmlns:a16="http://schemas.microsoft.com/office/drawing/2014/main" id="{A9890594-1F2E-E4CA-C18C-74ED880840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81828" y="2002225"/>
            <a:ext cx="3494228" cy="2218863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E1A5F70F-6AB5-382D-CB76-29D7AC210E79}"/>
              </a:ext>
            </a:extLst>
          </p:cNvPr>
          <p:cNvSpPr txBox="1"/>
          <p:nvPr/>
        </p:nvSpPr>
        <p:spPr>
          <a:xfrm rot="16200000">
            <a:off x="5904497" y="3970584"/>
            <a:ext cx="434515" cy="215444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400" dirty="0" err="1"/>
              <a:t>mGy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38051623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D4A4E4-0109-076C-E148-59553C9B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394373"/>
            <a:ext cx="8045451" cy="144016"/>
          </a:xfrm>
        </p:spPr>
        <p:txBody>
          <a:bodyPr/>
          <a:lstStyle/>
          <a:p>
            <a:r>
              <a:rPr lang="it-IT" dirty="0" err="1"/>
              <a:t>Abteilung</a:t>
            </a:r>
            <a:r>
              <a:rPr lang="it-IT" dirty="0"/>
              <a:t> </a:t>
            </a:r>
            <a:r>
              <a:rPr lang="it-IT" dirty="0" err="1"/>
              <a:t>Strahlenschutz</a:t>
            </a:r>
            <a:r>
              <a:rPr lang="it-IT" dirty="0"/>
              <a:t> und </a:t>
            </a:r>
            <a:r>
              <a:rPr lang="it-IT" dirty="0" err="1"/>
              <a:t>Sicherheit</a:t>
            </a:r>
            <a:r>
              <a:rPr lang="it-IT" dirty="0"/>
              <a:t> :: Paul </a:t>
            </a:r>
            <a:r>
              <a:rPr lang="it-IT" dirty="0" err="1"/>
              <a:t>Scherrer</a:t>
            </a:r>
            <a:r>
              <a:rPr lang="it-IT" dirty="0"/>
              <a:t> Institut PSI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376" y="1185336"/>
            <a:ext cx="5256584" cy="5662716"/>
          </a:xfrm>
        </p:spPr>
        <p:txBody>
          <a:bodyPr/>
          <a:lstStyle/>
          <a:p>
            <a:r>
              <a:rPr lang="en-GB" sz="2600" b="1" dirty="0"/>
              <a:t>Many thanks to the whole IMPACT team, especially to:</a:t>
            </a:r>
          </a:p>
          <a:p>
            <a:r>
              <a:rPr lang="en-GB" sz="2000" dirty="0"/>
              <a:t>D. Kiselev, R. Eichler, A. Knecht, A. Koschik</a:t>
            </a:r>
          </a:p>
          <a:p>
            <a:endParaRPr lang="en-GB" sz="2600" b="1" dirty="0"/>
          </a:p>
          <a:p>
            <a:r>
              <a:rPr lang="en-GB" sz="2600" b="1" dirty="0"/>
              <a:t> Many thanks for the contributions for this talk, especially to:</a:t>
            </a:r>
          </a:p>
          <a:p>
            <a:r>
              <a:rPr lang="en-GB" sz="2000" dirty="0"/>
              <a:t>S. Mayer, E. Hohmann, C. Harm, M. Bolzonella, L. Pedrazzi, M. Tisi, M. Müller, P. Meyer, A. </a:t>
            </a:r>
            <a:r>
              <a:rPr lang="en-GB" sz="2000"/>
              <a:t>Ivanov             </a:t>
            </a:r>
            <a:r>
              <a:rPr lang="en-GB" sz="2000" dirty="0"/>
              <a:t>C. Nyfeler, C. Schmid, N. Preiss, M. Baumann </a:t>
            </a:r>
          </a:p>
          <a:p>
            <a:endParaRPr lang="en-GB" sz="2000" dirty="0"/>
          </a:p>
          <a:p>
            <a:r>
              <a:rPr lang="en-GB" sz="2600" b="1" dirty="0"/>
              <a:t>…many thanks to many more! </a:t>
            </a:r>
          </a:p>
          <a:p>
            <a:endParaRPr lang="en-GB" sz="2600" dirty="0"/>
          </a:p>
          <a:p>
            <a:endParaRPr lang="en-GB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61F2277-571C-63BC-03BC-25C9DD1CF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7073" y="1340768"/>
            <a:ext cx="5512569" cy="449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487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234807"/>
              </p:ext>
            </p:extLst>
          </p:nvPr>
        </p:nvGraphicFramePr>
        <p:xfrm>
          <a:off x="1775520" y="1028734"/>
          <a:ext cx="7557347" cy="462679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489960">
                  <a:extLst>
                    <a:ext uri="{9D8B030D-6E8A-4147-A177-3AD203B41FA5}">
                      <a16:colId xmlns:a16="http://schemas.microsoft.com/office/drawing/2014/main" val="3749112475"/>
                    </a:ext>
                  </a:extLst>
                </a:gridCol>
                <a:gridCol w="2159847">
                  <a:extLst>
                    <a:ext uri="{9D8B030D-6E8A-4147-A177-3AD203B41FA5}">
                      <a16:colId xmlns:a16="http://schemas.microsoft.com/office/drawing/2014/main" val="3405505057"/>
                    </a:ext>
                  </a:extLst>
                </a:gridCol>
                <a:gridCol w="1907540">
                  <a:extLst>
                    <a:ext uri="{9D8B030D-6E8A-4147-A177-3AD203B41FA5}">
                      <a16:colId xmlns:a16="http://schemas.microsoft.com/office/drawing/2014/main" val="3243935965"/>
                    </a:ext>
                  </a:extLst>
                </a:gridCol>
              </a:tblGrid>
              <a:tr h="2893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500" b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Category of people</a:t>
                      </a:r>
                      <a:endParaRPr lang="de-CH" sz="15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500" b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Quantity</a:t>
                      </a:r>
                      <a:endParaRPr lang="de-CH" sz="15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500" b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Limit</a:t>
                      </a:r>
                      <a:endParaRPr lang="de-CH" sz="15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656769"/>
                  </a:ext>
                </a:extLst>
              </a:tr>
              <a:tr h="311404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en-US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Occupationally exposed to radiation</a:t>
                      </a:r>
                      <a:br>
                        <a:rPr lang="en-US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Category A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effective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dose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mSv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year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148574"/>
                  </a:ext>
                </a:extLst>
              </a:tr>
              <a:tr h="311404"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skin dose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500 mSv/ year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3310623"/>
                  </a:ext>
                </a:extLst>
              </a:tr>
              <a:tr h="311404"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Eye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lens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dose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mSv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year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089820"/>
                  </a:ext>
                </a:extLst>
              </a:tr>
              <a:tr h="311404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en-US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Occupationally exposed to radiation</a:t>
                      </a:r>
                      <a:br>
                        <a:rPr lang="en-US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Category B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effective dose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 mSv/ year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2954627"/>
                  </a:ext>
                </a:extLst>
              </a:tr>
              <a:tr h="311404"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skin dose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150 mSv/ year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0509862"/>
                  </a:ext>
                </a:extLst>
              </a:tr>
              <a:tr h="311404"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lens dose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 mSv/ year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7532147"/>
                  </a:ext>
                </a:extLst>
              </a:tr>
              <a:tr h="3114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Age 16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until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18 </a:t>
                      </a: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effective dose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 mSv/ year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7238229"/>
                  </a:ext>
                </a:extLst>
              </a:tr>
              <a:tr h="591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Pregnant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women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en-US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effective dose for unborn child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mSv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001620"/>
                  </a:ext>
                </a:extLst>
              </a:tr>
              <a:tr h="311404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General public 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effective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dose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mSv/ year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9214629"/>
                  </a:ext>
                </a:extLst>
              </a:tr>
              <a:tr h="311404"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skin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dose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 mSv/ year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8811336"/>
                  </a:ext>
                </a:extLst>
              </a:tr>
              <a:tr h="311404"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lens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dose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 mSv/ year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232704"/>
                  </a:ext>
                </a:extLst>
              </a:tr>
              <a:tr h="591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Personal dose outside company premises due to direct radiation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effective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dose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0.1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mSv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732405"/>
                  </a:ext>
                </a:extLst>
              </a:tr>
            </a:tbl>
          </a:graphicData>
        </a:graphic>
      </p:graphicFrame>
      <p:sp>
        <p:nvSpPr>
          <p:cNvPr id="8" name="Rechteck 7"/>
          <p:cNvSpPr/>
          <p:nvPr/>
        </p:nvSpPr>
        <p:spPr>
          <a:xfrm>
            <a:off x="1679510" y="5827979"/>
            <a:ext cx="7872874" cy="641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333"/>
              </a:spcAft>
            </a:pPr>
            <a:r>
              <a:rPr lang="en-US" sz="16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* With permit of regulating authority, limit can be increased by exemption to 50 </a:t>
            </a:r>
            <a:r>
              <a:rPr lang="en-US" sz="16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mSv</a:t>
            </a:r>
            <a:r>
              <a:rPr lang="en-US" sz="16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/year if the cumulative dose of 5 successive years is below 100 </a:t>
            </a:r>
            <a:r>
              <a:rPr lang="en-US" sz="16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mSv</a:t>
            </a:r>
            <a:r>
              <a:rPr lang="en-US" sz="16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CH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775520" y="313543"/>
            <a:ext cx="8606972" cy="508500"/>
          </a:xfrm>
        </p:spPr>
        <p:txBody>
          <a:bodyPr/>
          <a:lstStyle/>
          <a:p>
            <a:r>
              <a:rPr lang="de-CH" sz="2600" dirty="0"/>
              <a:t>Dose Limits </a:t>
            </a:r>
            <a:r>
              <a:rPr lang="de-CH" sz="2600" dirty="0" err="1"/>
              <a:t>by</a:t>
            </a:r>
            <a:r>
              <a:rPr lang="de-CH" sz="2600" dirty="0"/>
              <a:t> Radiation </a:t>
            </a:r>
            <a:r>
              <a:rPr lang="de-CH" sz="2600" dirty="0" err="1"/>
              <a:t>Protection</a:t>
            </a:r>
            <a:r>
              <a:rPr lang="de-CH" sz="2600" dirty="0"/>
              <a:t> </a:t>
            </a:r>
            <a:r>
              <a:rPr lang="de-CH" sz="2600" dirty="0" err="1"/>
              <a:t>Ordinance</a:t>
            </a:r>
            <a:endParaRPr lang="de-CH" sz="2600" dirty="0"/>
          </a:p>
        </p:txBody>
      </p:sp>
    </p:spTree>
    <p:extLst>
      <p:ext uri="{BB962C8B-B14F-4D97-AF65-F5344CB8AC3E}">
        <p14:creationId xmlns:p14="http://schemas.microsoft.com/office/powerpoint/2010/main" val="248896053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402581"/>
              </p:ext>
            </p:extLst>
          </p:nvPr>
        </p:nvGraphicFramePr>
        <p:xfrm>
          <a:off x="1775520" y="1028734"/>
          <a:ext cx="7557347" cy="462679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489960">
                  <a:extLst>
                    <a:ext uri="{9D8B030D-6E8A-4147-A177-3AD203B41FA5}">
                      <a16:colId xmlns:a16="http://schemas.microsoft.com/office/drawing/2014/main" val="3749112475"/>
                    </a:ext>
                  </a:extLst>
                </a:gridCol>
                <a:gridCol w="2159847">
                  <a:extLst>
                    <a:ext uri="{9D8B030D-6E8A-4147-A177-3AD203B41FA5}">
                      <a16:colId xmlns:a16="http://schemas.microsoft.com/office/drawing/2014/main" val="3405505057"/>
                    </a:ext>
                  </a:extLst>
                </a:gridCol>
                <a:gridCol w="1907540">
                  <a:extLst>
                    <a:ext uri="{9D8B030D-6E8A-4147-A177-3AD203B41FA5}">
                      <a16:colId xmlns:a16="http://schemas.microsoft.com/office/drawing/2014/main" val="3243935965"/>
                    </a:ext>
                  </a:extLst>
                </a:gridCol>
              </a:tblGrid>
              <a:tr h="2893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500" b="1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Category</a:t>
                      </a:r>
                      <a:r>
                        <a:rPr lang="de-CH" sz="1500" b="1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CH" sz="1500" b="1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of</a:t>
                      </a:r>
                      <a:r>
                        <a:rPr lang="de-CH" sz="1500" b="1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CH" sz="1500" b="1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people</a:t>
                      </a:r>
                      <a:endParaRPr lang="de-CH" sz="1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500" b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Quantity</a:t>
                      </a:r>
                      <a:endParaRPr lang="de-CH" sz="15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500" b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Limit</a:t>
                      </a:r>
                      <a:endParaRPr lang="de-CH" sz="15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656769"/>
                  </a:ext>
                </a:extLst>
              </a:tr>
              <a:tr h="311404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en-US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Occupationally exposed to radiation</a:t>
                      </a:r>
                      <a:br>
                        <a:rPr lang="en-US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Category A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effective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dose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mSv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year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148574"/>
                  </a:ext>
                </a:extLst>
              </a:tr>
              <a:tr h="311404"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skin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dose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500 mSv/ year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3310623"/>
                  </a:ext>
                </a:extLst>
              </a:tr>
              <a:tr h="311404"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Eye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lens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dose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mSv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year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089820"/>
                  </a:ext>
                </a:extLst>
              </a:tr>
              <a:tr h="311404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en-US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Occupationally exposed to radiation</a:t>
                      </a:r>
                      <a:br>
                        <a:rPr lang="en-US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Category B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effective dose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 mSv/ year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2954627"/>
                  </a:ext>
                </a:extLst>
              </a:tr>
              <a:tr h="311404"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skin dose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150 mSv/ year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0509862"/>
                  </a:ext>
                </a:extLst>
              </a:tr>
              <a:tr h="311404"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lens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dose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 mSv/ year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7532147"/>
                  </a:ext>
                </a:extLst>
              </a:tr>
              <a:tr h="3114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Age 16 until 18 </a:t>
                      </a: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effective dose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 mSv/ year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7238229"/>
                  </a:ext>
                </a:extLst>
              </a:tr>
              <a:tr h="591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Pregnant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women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en-US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effective dose for unborn child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mSv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001620"/>
                  </a:ext>
                </a:extLst>
              </a:tr>
              <a:tr h="311404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General public 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effective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dose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mSv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214629"/>
                  </a:ext>
                </a:extLst>
              </a:tr>
              <a:tr h="311404"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skin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dose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mSv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8811336"/>
                  </a:ext>
                </a:extLst>
              </a:tr>
              <a:tr h="311404"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lens dose</a:t>
                      </a:r>
                      <a:endParaRPr lang="de-CH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mSv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232704"/>
                  </a:ext>
                </a:extLst>
              </a:tr>
              <a:tr h="591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Personal dose outside company premises due to direct radiation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effective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dose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180340" algn="l"/>
                        </a:tabLst>
                      </a:pP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0.1 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mSv</a:t>
                      </a:r>
                      <a:r>
                        <a:rPr lang="de-CH" sz="16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de-CH" sz="1600" dirty="0" err="1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de-CH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23707" marB="237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5732405"/>
                  </a:ext>
                </a:extLst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1679510" y="5827979"/>
            <a:ext cx="7653357" cy="641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333"/>
              </a:spcAft>
            </a:pPr>
            <a:r>
              <a:rPr lang="en-US" sz="16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* With permit of regulating authority, limit can be increased by exemption to 50 </a:t>
            </a:r>
            <a:r>
              <a:rPr lang="en-US" sz="16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mSv</a:t>
            </a:r>
            <a:r>
              <a:rPr lang="en-US" sz="16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/year if the cumulative dose of 5 successive years is below 100 </a:t>
            </a:r>
            <a:r>
              <a:rPr lang="en-US" sz="16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mSv</a:t>
            </a:r>
            <a:r>
              <a:rPr lang="en-US" sz="16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CH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543710A8-32C0-BB25-1B52-70FA10895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5520" y="313543"/>
            <a:ext cx="8606972" cy="508500"/>
          </a:xfrm>
        </p:spPr>
        <p:txBody>
          <a:bodyPr/>
          <a:lstStyle/>
          <a:p>
            <a:r>
              <a:rPr lang="de-CH" sz="2600" dirty="0"/>
              <a:t>Dose Limits </a:t>
            </a:r>
            <a:r>
              <a:rPr lang="de-CH" sz="2600" dirty="0" err="1"/>
              <a:t>by</a:t>
            </a:r>
            <a:r>
              <a:rPr lang="de-CH" sz="2600" dirty="0"/>
              <a:t> Radiation </a:t>
            </a:r>
            <a:r>
              <a:rPr lang="de-CH" sz="2600" dirty="0" err="1"/>
              <a:t>Protection</a:t>
            </a:r>
            <a:r>
              <a:rPr lang="de-CH" sz="2600" dirty="0"/>
              <a:t> </a:t>
            </a:r>
            <a:r>
              <a:rPr lang="de-CH" sz="2600" dirty="0" err="1"/>
              <a:t>Ordinance</a:t>
            </a:r>
            <a:endParaRPr lang="de-CH" sz="2600" dirty="0"/>
          </a:p>
        </p:txBody>
      </p:sp>
    </p:spTree>
    <p:extLst>
      <p:ext uri="{BB962C8B-B14F-4D97-AF65-F5344CB8AC3E}">
        <p14:creationId xmlns:p14="http://schemas.microsoft.com/office/powerpoint/2010/main" val="374708267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04959" y="357510"/>
            <a:ext cx="7070801" cy="508500"/>
          </a:xfrm>
        </p:spPr>
        <p:txBody>
          <a:bodyPr/>
          <a:lstStyle/>
          <a:p>
            <a:r>
              <a:rPr lang="de-CH" sz="2600" dirty="0" err="1"/>
              <a:t>Ambient</a:t>
            </a:r>
            <a:r>
              <a:rPr lang="de-CH" sz="2600" dirty="0"/>
              <a:t> Dose Rates ADR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9975" y="896872"/>
            <a:ext cx="7660640" cy="5244592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1704959" y="5751786"/>
            <a:ext cx="7653357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333"/>
              </a:spcAft>
            </a:pPr>
            <a:r>
              <a:rPr lang="en-US" sz="1600" i="1" dirty="0">
                <a:solidFill>
                  <a:srgbClr val="C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Optimization</a:t>
            </a:r>
            <a:r>
              <a:rPr lang="en-US" sz="16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 10% of ADR in controlled areas</a:t>
            </a:r>
            <a:endParaRPr lang="de-CH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85710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1697" y="917179"/>
            <a:ext cx="7660640" cy="5244592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1794429" y="5876752"/>
            <a:ext cx="3941531" cy="36157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333"/>
              </a:spcAft>
            </a:pPr>
            <a:r>
              <a:rPr lang="en-US" sz="16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Especially important during dismantling</a:t>
            </a:r>
            <a:endParaRPr lang="de-CH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Abgerundetes Rechteck 4"/>
          <p:cNvSpPr/>
          <p:nvPr/>
        </p:nvSpPr>
        <p:spPr bwMode="auto">
          <a:xfrm>
            <a:off x="2927649" y="2132855"/>
            <a:ext cx="6484689" cy="816091"/>
          </a:xfrm>
          <a:prstGeom prst="round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>
              <a:latin typeface="+mj-lt"/>
            </a:endParaRP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DCC7E234-4F02-EB63-7462-4D8B732C9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4959" y="357510"/>
            <a:ext cx="7070801" cy="508500"/>
          </a:xfrm>
        </p:spPr>
        <p:txBody>
          <a:bodyPr/>
          <a:lstStyle/>
          <a:p>
            <a:r>
              <a:rPr lang="de-CH" sz="2600" dirty="0" err="1"/>
              <a:t>Ambient</a:t>
            </a:r>
            <a:r>
              <a:rPr lang="de-CH" sz="2600" dirty="0"/>
              <a:t> Dose Rates ADR</a:t>
            </a:r>
          </a:p>
        </p:txBody>
      </p:sp>
    </p:spTree>
    <p:extLst>
      <p:ext uri="{BB962C8B-B14F-4D97-AF65-F5344CB8AC3E}">
        <p14:creationId xmlns:p14="http://schemas.microsoft.com/office/powerpoint/2010/main" val="4747636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2351584" y="1340768"/>
            <a:ext cx="7742237" cy="5184576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de-CH" sz="2200" dirty="0"/>
          </a:p>
          <a:p>
            <a:pPr>
              <a:lnSpc>
                <a:spcPct val="100000"/>
              </a:lnSpc>
            </a:pPr>
            <a:endParaRPr lang="de-CH" sz="2200" dirty="0"/>
          </a:p>
          <a:p>
            <a:pPr marL="0" indent="0">
              <a:lnSpc>
                <a:spcPct val="100000"/>
              </a:lnSpc>
              <a:buNone/>
            </a:pPr>
            <a:endParaRPr lang="de-CH" sz="22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95325" y="237321"/>
            <a:ext cx="8944033" cy="508500"/>
          </a:xfrm>
        </p:spPr>
        <p:txBody>
          <a:bodyPr anchor="ctr"/>
          <a:lstStyle/>
          <a:p>
            <a:r>
              <a:rPr lang="de-CH" sz="2600" dirty="0"/>
              <a:t>Radiological </a:t>
            </a:r>
            <a:r>
              <a:rPr lang="de-CH" sz="2600" dirty="0" err="1"/>
              <a:t>zoning</a:t>
            </a:r>
            <a:r>
              <a:rPr lang="de-CH" sz="2600" dirty="0"/>
              <a:t> </a:t>
            </a:r>
            <a:r>
              <a:rPr lang="de-CH" sz="2600" dirty="0" err="1"/>
              <a:t>concept</a:t>
            </a:r>
            <a:endParaRPr lang="de-CH" sz="2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6906" b="-6906"/>
          <a:stretch/>
        </p:blipFill>
        <p:spPr>
          <a:xfrm>
            <a:off x="2098179" y="844162"/>
            <a:ext cx="3225068" cy="3504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986" y="4232761"/>
            <a:ext cx="7159940" cy="2171812"/>
          </a:xfrm>
          <a:prstGeom prst="rect">
            <a:avLst/>
          </a:prstGeom>
        </p:spPr>
      </p:pic>
      <p:sp>
        <p:nvSpPr>
          <p:cNvPr id="8" name="Inhaltsplatzhalter 1"/>
          <p:cNvSpPr txBox="1">
            <a:spLocks/>
          </p:cNvSpPr>
          <p:nvPr/>
        </p:nvSpPr>
        <p:spPr>
          <a:xfrm>
            <a:off x="6631945" y="1190748"/>
            <a:ext cx="5286078" cy="52138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e-CH" sz="2000" dirty="0"/>
              <a:t>In </a:t>
            </a:r>
            <a:r>
              <a:rPr lang="de-CH" sz="2000" dirty="0" err="1"/>
              <a:t>supervised</a:t>
            </a:r>
            <a:r>
              <a:rPr lang="de-CH" sz="2000" dirty="0"/>
              <a:t> (</a:t>
            </a:r>
            <a:r>
              <a:rPr lang="de-CH" sz="2000" dirty="0" err="1"/>
              <a:t>zone</a:t>
            </a:r>
            <a:r>
              <a:rPr lang="de-CH" sz="2000" dirty="0"/>
              <a:t> 0) and </a:t>
            </a:r>
            <a:r>
              <a:rPr lang="de-CH" sz="2000" dirty="0" err="1"/>
              <a:t>controlled</a:t>
            </a:r>
            <a:r>
              <a:rPr lang="de-CH" sz="2000" dirty="0"/>
              <a:t> </a:t>
            </a:r>
            <a:r>
              <a:rPr lang="de-CH" sz="2000" dirty="0" err="1"/>
              <a:t>areas</a:t>
            </a:r>
            <a:r>
              <a:rPr lang="de-CH" sz="2000" dirty="0"/>
              <a:t>: </a:t>
            </a:r>
            <a:br>
              <a:rPr lang="de-CH" sz="2000" dirty="0"/>
            </a:br>
            <a:r>
              <a:rPr lang="de-CH" sz="2000" dirty="0"/>
              <a:t>1 </a:t>
            </a:r>
            <a:r>
              <a:rPr lang="de-CH" sz="2000" dirty="0" err="1"/>
              <a:t>mSv</a:t>
            </a:r>
            <a:r>
              <a:rPr lang="de-CH" sz="2000" dirty="0"/>
              <a:t>/</a:t>
            </a:r>
            <a:r>
              <a:rPr lang="de-CH" sz="2000" dirty="0" err="1"/>
              <a:t>year</a:t>
            </a:r>
            <a:r>
              <a:rPr lang="de-CH" sz="2000" dirty="0"/>
              <a:t> possible</a:t>
            </a:r>
          </a:p>
          <a:p>
            <a:endParaRPr lang="de-CH" sz="2000" dirty="0"/>
          </a:p>
          <a:p>
            <a:r>
              <a:rPr lang="de-CH" sz="2000" b="1" dirty="0"/>
              <a:t>CS</a:t>
            </a:r>
            <a:r>
              <a:rPr lang="de-CH" sz="2000" dirty="0"/>
              <a:t>: </a:t>
            </a:r>
            <a:r>
              <a:rPr lang="de-CH" sz="2000" dirty="0" err="1"/>
              <a:t>nuclide</a:t>
            </a:r>
            <a:r>
              <a:rPr lang="de-CH" sz="2000" dirty="0"/>
              <a:t> </a:t>
            </a:r>
            <a:r>
              <a:rPr lang="de-CH" sz="2000" dirty="0" err="1"/>
              <a:t>specific</a:t>
            </a:r>
            <a:r>
              <a:rPr lang="de-CH" sz="2000" dirty="0"/>
              <a:t> </a:t>
            </a:r>
            <a:r>
              <a:rPr lang="de-CH" sz="2000" dirty="0" err="1"/>
              <a:t>guidance</a:t>
            </a:r>
            <a:r>
              <a:rPr lang="de-CH" sz="2000" dirty="0"/>
              <a:t> </a:t>
            </a:r>
            <a:r>
              <a:rPr lang="de-CH" sz="2000" dirty="0" err="1"/>
              <a:t>value</a:t>
            </a:r>
            <a:r>
              <a:rPr lang="de-CH" sz="2000" dirty="0"/>
              <a:t> </a:t>
            </a:r>
            <a:r>
              <a:rPr lang="de-CH" sz="2000" dirty="0" err="1"/>
              <a:t>for</a:t>
            </a:r>
            <a:r>
              <a:rPr lang="de-CH" sz="2000" dirty="0"/>
              <a:t> </a:t>
            </a:r>
            <a:r>
              <a:rPr lang="de-CH" sz="2000" dirty="0" err="1">
                <a:solidFill>
                  <a:srgbClr val="C50006"/>
                </a:solidFill>
              </a:rPr>
              <a:t>surface</a:t>
            </a:r>
            <a:r>
              <a:rPr lang="de-CH" sz="2000" dirty="0">
                <a:solidFill>
                  <a:srgbClr val="C50006"/>
                </a:solidFill>
              </a:rPr>
              <a:t> </a:t>
            </a:r>
            <a:r>
              <a:rPr lang="de-CH" sz="2000" dirty="0" err="1">
                <a:solidFill>
                  <a:srgbClr val="C50006"/>
                </a:solidFill>
              </a:rPr>
              <a:t>contamination</a:t>
            </a:r>
            <a:r>
              <a:rPr lang="de-CH" sz="2000" dirty="0">
                <a:solidFill>
                  <a:srgbClr val="C50006"/>
                </a:solidFill>
              </a:rPr>
              <a:t> </a:t>
            </a:r>
            <a:r>
              <a:rPr lang="de-CH" sz="2000" dirty="0"/>
              <a:t>[</a:t>
            </a:r>
            <a:r>
              <a:rPr lang="de-CH" sz="2000" dirty="0" err="1"/>
              <a:t>Bq</a:t>
            </a:r>
            <a:r>
              <a:rPr lang="de-CH" sz="2000" dirty="0"/>
              <a:t>/cm</a:t>
            </a:r>
            <a:r>
              <a:rPr lang="de-CH" sz="2000" baseline="30000" dirty="0"/>
              <a:t>2</a:t>
            </a:r>
            <a:r>
              <a:rPr lang="de-CH" sz="2000" dirty="0"/>
              <a:t>]</a:t>
            </a:r>
          </a:p>
          <a:p>
            <a:endParaRPr lang="de-CH" sz="2000" dirty="0"/>
          </a:p>
          <a:p>
            <a:r>
              <a:rPr lang="de-CH" sz="2000" b="1" dirty="0"/>
              <a:t>CA</a:t>
            </a:r>
            <a:r>
              <a:rPr lang="de-CH" sz="2000" dirty="0"/>
              <a:t>: </a:t>
            </a:r>
            <a:r>
              <a:rPr lang="en-US" sz="2000" dirty="0"/>
              <a:t>nuclide specific guidance value for </a:t>
            </a:r>
            <a:r>
              <a:rPr lang="en-US" sz="2000" dirty="0">
                <a:solidFill>
                  <a:srgbClr val="C50006"/>
                </a:solidFill>
              </a:rPr>
              <a:t>airborne contamination</a:t>
            </a:r>
            <a:r>
              <a:rPr lang="en-US" sz="2000" dirty="0"/>
              <a:t> [</a:t>
            </a:r>
            <a:r>
              <a:rPr lang="en-US" sz="2000" dirty="0" err="1"/>
              <a:t>Bq</a:t>
            </a:r>
            <a:r>
              <a:rPr lang="en-US" sz="2000" dirty="0"/>
              <a:t>/m</a:t>
            </a:r>
            <a:r>
              <a:rPr lang="en-US" sz="2000" baseline="30000" dirty="0"/>
              <a:t>3</a:t>
            </a:r>
            <a:r>
              <a:rPr lang="en-US" sz="2000" dirty="0"/>
              <a:t>]</a:t>
            </a:r>
          </a:p>
          <a:p>
            <a:endParaRPr lang="en-US" sz="2000" dirty="0"/>
          </a:p>
          <a:p>
            <a:pPr lvl="8">
              <a:buFont typeface="Wingdings" panose="05000000000000000000" pitchFamily="2" charset="2"/>
              <a:buChar char="Ø"/>
            </a:pPr>
            <a:r>
              <a:rPr lang="en-US" sz="2000" dirty="0"/>
              <a:t>Radiation protection clothing accordingly</a:t>
            </a:r>
            <a:endParaRPr lang="de-CH" sz="2000" dirty="0"/>
          </a:p>
          <a:p>
            <a:pPr marL="0" indent="0">
              <a:buNone/>
            </a:pPr>
            <a:endParaRPr lang="de-CH" sz="2000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de-CH" sz="2000" dirty="0">
              <a:solidFill>
                <a:srgbClr val="C00000"/>
              </a:solidFill>
            </a:endParaRPr>
          </a:p>
          <a:p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7BD82D4-A36D-5ABA-7882-CD93C357EC12}"/>
              </a:ext>
            </a:extLst>
          </p:cNvPr>
          <p:cNvSpPr txBox="1"/>
          <p:nvPr/>
        </p:nvSpPr>
        <p:spPr>
          <a:xfrm>
            <a:off x="7749424" y="5200735"/>
            <a:ext cx="3821620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/>
              <a:t>+ Classification by area types   </a:t>
            </a:r>
          </a:p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/>
              <a:t>    according to the local dose rate </a:t>
            </a:r>
          </a:p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/>
              <a:t>+ Restriction of stay</a:t>
            </a:r>
            <a:endParaRPr lang="de-CH" sz="2000" dirty="0"/>
          </a:p>
        </p:txBody>
      </p:sp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19DE7225-3779-D7E5-E0B0-B336738ABA92}"/>
              </a:ext>
            </a:extLst>
          </p:cNvPr>
          <p:cNvSpPr txBox="1">
            <a:spLocks/>
          </p:cNvSpPr>
          <p:nvPr/>
        </p:nvSpPr>
        <p:spPr>
          <a:xfrm>
            <a:off x="6049982" y="6424257"/>
            <a:ext cx="6127154" cy="3928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i="1" baseline="30000" dirty="0"/>
              <a:t>#</a:t>
            </a:r>
            <a:r>
              <a:rPr lang="de-CH" sz="1867" i="1" dirty="0"/>
              <a:t>Radiation </a:t>
            </a:r>
            <a:r>
              <a:rPr lang="de-CH" sz="1867" i="1" dirty="0" err="1"/>
              <a:t>Protection</a:t>
            </a:r>
            <a:r>
              <a:rPr lang="de-CH" sz="1867" i="1" dirty="0"/>
              <a:t> </a:t>
            </a:r>
            <a:r>
              <a:rPr lang="de-CH" sz="1867" i="1" dirty="0" err="1"/>
              <a:t>Ordinance</a:t>
            </a:r>
            <a:r>
              <a:rPr lang="de-CH" sz="1867" i="1" dirty="0"/>
              <a:t> SR 814.501, </a:t>
            </a:r>
            <a:r>
              <a:rPr lang="de-CH" sz="1867" i="1" dirty="0" err="1"/>
              <a:t>appendix</a:t>
            </a:r>
            <a:r>
              <a:rPr lang="de-CH" sz="1867" i="1" dirty="0"/>
              <a:t> 10</a:t>
            </a:r>
          </a:p>
          <a:p>
            <a:pPr marL="0" indent="0">
              <a:buNone/>
            </a:pPr>
            <a:endParaRPr lang="de-CH" sz="1867" dirty="0"/>
          </a:p>
        </p:txBody>
      </p:sp>
      <p:sp>
        <p:nvSpPr>
          <p:cNvPr id="11" name="Inhaltsplatzhalter 1">
            <a:extLst>
              <a:ext uri="{FF2B5EF4-FFF2-40B4-BE49-F238E27FC236}">
                <a16:creationId xmlns:a16="http://schemas.microsoft.com/office/drawing/2014/main" id="{1C1CD8B8-66F4-2053-9E4D-AA1133F2743C}"/>
              </a:ext>
            </a:extLst>
          </p:cNvPr>
          <p:cNvSpPr txBox="1">
            <a:spLocks/>
          </p:cNvSpPr>
          <p:nvPr/>
        </p:nvSpPr>
        <p:spPr>
          <a:xfrm>
            <a:off x="7186863" y="4358022"/>
            <a:ext cx="384043" cy="3928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aseline="30000" dirty="0"/>
              <a:t>#</a:t>
            </a:r>
            <a:endParaRPr lang="de-CH" sz="1867" dirty="0"/>
          </a:p>
        </p:txBody>
      </p:sp>
    </p:spTree>
    <p:extLst>
      <p:ext uri="{BB962C8B-B14F-4D97-AF65-F5344CB8AC3E}">
        <p14:creationId xmlns:p14="http://schemas.microsoft.com/office/powerpoint/2010/main" val="1991091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376" y="908720"/>
            <a:ext cx="11017299" cy="4729302"/>
          </a:xfrm>
        </p:spPr>
        <p:txBody>
          <a:bodyPr anchor="ctr"/>
          <a:lstStyle/>
          <a:p>
            <a:pPr algn="ctr"/>
            <a:r>
              <a:rPr lang="en-GB" dirty="0"/>
              <a:t>Radiation protection requirements:</a:t>
            </a:r>
          </a:p>
          <a:p>
            <a:pPr algn="ctr"/>
            <a:r>
              <a:rPr lang="en-GB" noProof="0" dirty="0"/>
              <a:t>HIMB</a:t>
            </a:r>
          </a:p>
        </p:txBody>
      </p:sp>
    </p:spTree>
    <p:extLst>
      <p:ext uri="{BB962C8B-B14F-4D97-AF65-F5344CB8AC3E}">
        <p14:creationId xmlns:p14="http://schemas.microsoft.com/office/powerpoint/2010/main" val="2531388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2293264" y="1322437"/>
            <a:ext cx="7742237" cy="5184576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de-CH" sz="2200" dirty="0"/>
          </a:p>
          <a:p>
            <a:pPr>
              <a:lnSpc>
                <a:spcPct val="100000"/>
              </a:lnSpc>
            </a:pPr>
            <a:endParaRPr lang="de-CH" sz="2200" dirty="0"/>
          </a:p>
          <a:p>
            <a:pPr marL="0" indent="0">
              <a:lnSpc>
                <a:spcPct val="100000"/>
              </a:lnSpc>
              <a:buNone/>
            </a:pPr>
            <a:endParaRPr lang="de-CH" sz="22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75327" y="334648"/>
            <a:ext cx="8944033" cy="508500"/>
          </a:xfrm>
        </p:spPr>
        <p:txBody>
          <a:bodyPr anchor="ctr"/>
          <a:lstStyle/>
          <a:p>
            <a:r>
              <a:rPr lang="de-CH" sz="2600" dirty="0" err="1"/>
              <a:t>Overview</a:t>
            </a:r>
            <a:r>
              <a:rPr lang="de-CH" sz="2600" dirty="0"/>
              <a:t> of experimental hall WEHA</a:t>
            </a:r>
            <a:endParaRPr lang="de-CH" sz="2600" dirty="0">
              <a:solidFill>
                <a:srgbClr val="0070C0"/>
              </a:solidFill>
            </a:endParaRPr>
          </a:p>
        </p:txBody>
      </p:sp>
      <p:grpSp>
        <p:nvGrpSpPr>
          <p:cNvPr id="14" name="Gruppieren 13"/>
          <p:cNvGrpSpPr/>
          <p:nvPr/>
        </p:nvGrpSpPr>
        <p:grpSpPr>
          <a:xfrm>
            <a:off x="622179" y="1028733"/>
            <a:ext cx="10748444" cy="4899264"/>
            <a:chOff x="51913" y="915566"/>
            <a:chExt cx="8061333" cy="3674448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913" y="915566"/>
              <a:ext cx="8061333" cy="3674448"/>
            </a:xfrm>
            <a:prstGeom prst="rect">
              <a:avLst/>
            </a:prstGeom>
          </p:spPr>
        </p:pic>
        <p:sp>
          <p:nvSpPr>
            <p:cNvPr id="5" name="Rechteck 4"/>
            <p:cNvSpPr/>
            <p:nvPr/>
          </p:nvSpPr>
          <p:spPr bwMode="auto">
            <a:xfrm>
              <a:off x="6588224" y="1635646"/>
              <a:ext cx="504056" cy="349211"/>
            </a:xfrm>
            <a:prstGeom prst="rect">
              <a:avLst/>
            </a:prstGeom>
            <a:solidFill>
              <a:srgbClr val="C50006">
                <a:alpha val="6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3200">
                <a:latin typeface="Times" charset="0"/>
              </a:endParaRPr>
            </a:p>
          </p:txBody>
        </p:sp>
        <p:sp>
          <p:nvSpPr>
            <p:cNvPr id="8" name="Rechteck 7"/>
            <p:cNvSpPr/>
            <p:nvPr/>
          </p:nvSpPr>
          <p:spPr bwMode="auto">
            <a:xfrm>
              <a:off x="7129710" y="1624817"/>
              <a:ext cx="296416" cy="360040"/>
            </a:xfrm>
            <a:prstGeom prst="rect">
              <a:avLst/>
            </a:prstGeom>
            <a:solidFill>
              <a:srgbClr val="C50006">
                <a:alpha val="6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3200">
                <a:latin typeface="Times" charset="0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6428057" y="1664519"/>
              <a:ext cx="160167" cy="52189"/>
            </a:xfrm>
            <a:prstGeom prst="rect">
              <a:avLst/>
            </a:prstGeom>
            <a:solidFill>
              <a:srgbClr val="C50006">
                <a:alpha val="6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3200">
                <a:latin typeface="Times" charset="0"/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7030913" y="1589927"/>
              <a:ext cx="61368" cy="45719"/>
            </a:xfrm>
            <a:prstGeom prst="rect">
              <a:avLst/>
            </a:prstGeom>
            <a:solidFill>
              <a:srgbClr val="C50006">
                <a:alpha val="6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3200">
                <a:latin typeface="Times" charset="0"/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1174923" y="5722541"/>
            <a:ext cx="2978970" cy="960727"/>
            <a:chOff x="881192" y="4291906"/>
            <a:chExt cx="2234227" cy="720545"/>
          </a:xfrm>
        </p:grpSpPr>
        <p:grpSp>
          <p:nvGrpSpPr>
            <p:cNvPr id="20" name="Gruppieren 19"/>
            <p:cNvGrpSpPr/>
            <p:nvPr/>
          </p:nvGrpSpPr>
          <p:grpSpPr>
            <a:xfrm>
              <a:off x="881192" y="4526817"/>
              <a:ext cx="2234227" cy="485634"/>
              <a:chOff x="871705" y="4414603"/>
              <a:chExt cx="2234227" cy="485634"/>
            </a:xfrm>
          </p:grpSpPr>
          <p:grpSp>
            <p:nvGrpSpPr>
              <p:cNvPr id="18" name="Gruppieren 17"/>
              <p:cNvGrpSpPr/>
              <p:nvPr/>
            </p:nvGrpSpPr>
            <p:grpSpPr>
              <a:xfrm>
                <a:off x="871705" y="4414603"/>
                <a:ext cx="2066679" cy="396000"/>
                <a:chOff x="871705" y="4414603"/>
                <a:chExt cx="2066679" cy="396000"/>
              </a:xfrm>
            </p:grpSpPr>
            <p:pic>
              <p:nvPicPr>
                <p:cNvPr id="12" name="Grafik 11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rot="16200000">
                  <a:off x="1473719" y="3825193"/>
                  <a:ext cx="383396" cy="1587423"/>
                </a:xfrm>
                <a:prstGeom prst="rect">
                  <a:avLst/>
                </a:prstGeom>
              </p:spPr>
            </p:pic>
            <p:grpSp>
              <p:nvGrpSpPr>
                <p:cNvPr id="17" name="Gruppieren 16"/>
                <p:cNvGrpSpPr/>
                <p:nvPr/>
              </p:nvGrpSpPr>
              <p:grpSpPr>
                <a:xfrm>
                  <a:off x="2542384" y="4414603"/>
                  <a:ext cx="396000" cy="396000"/>
                  <a:chOff x="2542384" y="4414603"/>
                  <a:chExt cx="396000" cy="396000"/>
                </a:xfrm>
              </p:grpSpPr>
              <p:pic>
                <p:nvPicPr>
                  <p:cNvPr id="15" name="Grafik 14"/>
                  <p:cNvPicPr>
                    <a:picLocks noChangeAspect="1"/>
                  </p:cNvPicPr>
                  <p:nvPr/>
                </p:nvPicPr>
                <p:blipFill rotWithShape="1">
                  <a:blip r:embed="rId4"/>
                  <a:srcRect l="-2" t="76202" r="-3288" b="-1150"/>
                  <a:stretch/>
                </p:blipFill>
                <p:spPr>
                  <a:xfrm rot="16200000">
                    <a:off x="2542384" y="4414603"/>
                    <a:ext cx="396000" cy="396000"/>
                  </a:xfrm>
                  <a:prstGeom prst="rect">
                    <a:avLst/>
                  </a:prstGeom>
                </p:spPr>
              </p:pic>
              <p:sp>
                <p:nvSpPr>
                  <p:cNvPr id="16" name="Rechteck 15"/>
                  <p:cNvSpPr/>
                  <p:nvPr/>
                </p:nvSpPr>
                <p:spPr bwMode="auto">
                  <a:xfrm>
                    <a:off x="2590264" y="4480700"/>
                    <a:ext cx="295200" cy="278946"/>
                  </a:xfrm>
                  <a:prstGeom prst="rect">
                    <a:avLst/>
                  </a:prstGeom>
                  <a:solidFill>
                    <a:srgbClr val="C50006">
                      <a:alpha val="65000"/>
                    </a:srgb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121920" tIns="60960" rIns="121920" bIns="6096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121917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de-CH" sz="3200">
                      <a:latin typeface="Times" charset="0"/>
                    </a:endParaRPr>
                  </a:p>
                </p:txBody>
              </p:sp>
            </p:grpSp>
          </p:grpSp>
          <p:sp>
            <p:nvSpPr>
              <p:cNvPr id="19" name="Inhaltsplatzhalter 1"/>
              <p:cNvSpPr txBox="1">
                <a:spLocks/>
              </p:cNvSpPr>
              <p:nvPr/>
            </p:nvSpPr>
            <p:spPr>
              <a:xfrm>
                <a:off x="1017701" y="4473753"/>
                <a:ext cx="2088231" cy="426484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7779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58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24" marR="0" indent="-18414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15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06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685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238" indent="-182554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16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08" indent="-177792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buNone/>
                </a:pPr>
                <a:r>
                  <a:rPr lang="de-CH" sz="2400" b="1" dirty="0"/>
                  <a:t>0       I      II     III     IV</a:t>
                </a:r>
              </a:p>
              <a:p>
                <a:pPr marL="0" indent="0">
                  <a:buNone/>
                </a:pPr>
                <a:endParaRPr lang="de-CH" sz="2267" dirty="0"/>
              </a:p>
            </p:txBody>
          </p:sp>
        </p:grpSp>
        <p:sp>
          <p:nvSpPr>
            <p:cNvPr id="21" name="Inhaltsplatzhalter 1"/>
            <p:cNvSpPr txBox="1">
              <a:spLocks/>
            </p:cNvSpPr>
            <p:nvPr/>
          </p:nvSpPr>
          <p:spPr>
            <a:xfrm>
              <a:off x="928702" y="4291906"/>
              <a:ext cx="2088231" cy="42648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779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5582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39724" marR="0" indent="-18414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spc="0" baseline="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3pPr>
              <a:lvl4pPr marL="717515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ＭＳ Ｐゴシック" charset="0"/>
                  <a:cs typeface="ＭＳ Ｐゴシック" charset="0"/>
                </a:defRPr>
              </a:lvl4pPr>
              <a:lvl5pPr marL="895306" marR="0" indent="-177792" algn="l" defTabSz="914354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tabLst/>
                <a:defRPr sz="1700" kern="1200" spc="0" baseline="0">
                  <a:solidFill>
                    <a:schemeClr val="tx1"/>
                  </a:solidFill>
                  <a:latin typeface="+mn-lt"/>
                  <a:ea typeface="+mn-ea"/>
                  <a:cs typeface="ＭＳ Ｐゴシック" charset="0"/>
                </a:defRPr>
              </a:lvl5pPr>
              <a:lvl6pPr marL="1074685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1257238" indent="-182554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1436616" indent="-17938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1614408" indent="-177792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5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indent="0">
                <a:buNone/>
              </a:pPr>
              <a:r>
                <a:rPr lang="de-CH" sz="2000" b="1" dirty="0"/>
                <a:t>Zone </a:t>
              </a:r>
              <a:r>
                <a:rPr lang="de-CH" sz="2000" b="1" dirty="0" err="1"/>
                <a:t>types</a:t>
              </a:r>
              <a:endParaRPr lang="de-CH" sz="2000" b="1" dirty="0"/>
            </a:p>
            <a:p>
              <a:pPr marL="0" indent="0">
                <a:buNone/>
              </a:pPr>
              <a:endParaRPr lang="de-CH" sz="2000" dirty="0"/>
            </a:p>
          </p:txBody>
        </p:sp>
      </p:grpSp>
      <p:sp>
        <p:nvSpPr>
          <p:cNvPr id="33" name="Inhaltsplatzhalter 1"/>
          <p:cNvSpPr txBox="1">
            <a:spLocks/>
          </p:cNvSpPr>
          <p:nvPr/>
        </p:nvSpPr>
        <p:spPr>
          <a:xfrm>
            <a:off x="3892553" y="3537812"/>
            <a:ext cx="1267343" cy="3952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CH" sz="2000" b="1" dirty="0"/>
              <a:t>Target M</a:t>
            </a:r>
          </a:p>
          <a:p>
            <a:pPr marL="0" indent="0">
              <a:buNone/>
            </a:pPr>
            <a:endParaRPr lang="de-CH" sz="2000" dirty="0"/>
          </a:p>
        </p:txBody>
      </p:sp>
      <p:sp>
        <p:nvSpPr>
          <p:cNvPr id="29" name="Inhaltsplatzhalter 1"/>
          <p:cNvSpPr txBox="1">
            <a:spLocks/>
          </p:cNvSpPr>
          <p:nvPr/>
        </p:nvSpPr>
        <p:spPr>
          <a:xfrm rot="1405646">
            <a:off x="4494654" y="3943169"/>
            <a:ext cx="430515" cy="389579"/>
          </a:xfrm>
          <a:prstGeom prst="rect">
            <a:avLst/>
          </a:prstGeom>
          <a:solidFill>
            <a:srgbClr val="FFC000"/>
          </a:solidFill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II </a:t>
            </a:r>
            <a:endParaRPr lang="de-CH" sz="2267" dirty="0"/>
          </a:p>
        </p:txBody>
      </p:sp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E2DDFA4A-D0F3-B14E-74D8-1E1F08791B73}"/>
              </a:ext>
            </a:extLst>
          </p:cNvPr>
          <p:cNvSpPr txBox="1">
            <a:spLocks/>
          </p:cNvSpPr>
          <p:nvPr/>
        </p:nvSpPr>
        <p:spPr>
          <a:xfrm>
            <a:off x="7580286" y="1817001"/>
            <a:ext cx="396015" cy="3436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CH" sz="2000" i="1" dirty="0">
                <a:solidFill>
                  <a:schemeClr val="bg1"/>
                </a:solidFill>
              </a:rPr>
              <a:t>*</a:t>
            </a:r>
          </a:p>
          <a:p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</p:txBody>
      </p: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FE311FA1-7B6F-9C07-5C8E-D08F17F65B9F}"/>
              </a:ext>
            </a:extLst>
          </p:cNvPr>
          <p:cNvSpPr txBox="1">
            <a:spLocks/>
          </p:cNvSpPr>
          <p:nvPr/>
        </p:nvSpPr>
        <p:spPr>
          <a:xfrm>
            <a:off x="7778293" y="2815398"/>
            <a:ext cx="396015" cy="3436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CH" sz="2000" i="1" dirty="0">
                <a:solidFill>
                  <a:schemeClr val="bg1"/>
                </a:solidFill>
              </a:rPr>
              <a:t>*</a:t>
            </a:r>
          </a:p>
          <a:p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</p:txBody>
      </p:sp>
      <p:pic>
        <p:nvPicPr>
          <p:cNvPr id="11" name="Grafik 21">
            <a:extLst>
              <a:ext uri="{FF2B5EF4-FFF2-40B4-BE49-F238E27FC236}">
                <a16:creationId xmlns:a16="http://schemas.microsoft.com/office/drawing/2014/main" id="{E1C716D7-F8BA-FC13-D9D3-BC1F1A89143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9990" b="-31323"/>
          <a:stretch/>
        </p:blipFill>
        <p:spPr>
          <a:xfrm>
            <a:off x="4970675" y="1322437"/>
            <a:ext cx="7223688" cy="5478280"/>
          </a:xfrm>
          <a:prstGeom prst="rect">
            <a:avLst/>
          </a:prstGeom>
        </p:spPr>
      </p:pic>
      <p:sp>
        <p:nvSpPr>
          <p:cNvPr id="23" name="Textfeld 4">
            <a:extLst>
              <a:ext uri="{FF2B5EF4-FFF2-40B4-BE49-F238E27FC236}">
                <a16:creationId xmlns:a16="http://schemas.microsoft.com/office/drawing/2014/main" id="{B4CA9961-56F1-42CD-86D4-51428F142FD0}"/>
              </a:ext>
            </a:extLst>
          </p:cNvPr>
          <p:cNvSpPr txBox="1"/>
          <p:nvPr/>
        </p:nvSpPr>
        <p:spPr>
          <a:xfrm>
            <a:off x="4242706" y="5678805"/>
            <a:ext cx="7463880" cy="792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2000" dirty="0">
                <a:solidFill>
                  <a:srgbClr val="000000"/>
                </a:solidFill>
              </a:rPr>
              <a:t>Cooling Time: 85 </a:t>
            </a:r>
            <a:r>
              <a:rPr lang="de-CH" sz="2000" dirty="0" err="1">
                <a:solidFill>
                  <a:srgbClr val="000000"/>
                </a:solidFill>
              </a:rPr>
              <a:t>days</a:t>
            </a:r>
            <a:r>
              <a:rPr lang="de-CH" sz="2000" dirty="0">
                <a:solidFill>
                  <a:srgbClr val="000000"/>
                </a:solidFill>
              </a:rPr>
              <a:t>, dose </a:t>
            </a:r>
            <a:r>
              <a:rPr lang="de-CH" sz="2000" dirty="0" err="1">
                <a:solidFill>
                  <a:srgbClr val="000000"/>
                </a:solidFill>
              </a:rPr>
              <a:t>rates</a:t>
            </a:r>
            <a:r>
              <a:rPr lang="de-CH" sz="2000" dirty="0">
                <a:solidFill>
                  <a:srgbClr val="000000"/>
                </a:solidFill>
              </a:rPr>
              <a:t> in</a:t>
            </a:r>
            <a:r>
              <a:rPr lang="de-CH" sz="2000" b="1" dirty="0">
                <a:solidFill>
                  <a:srgbClr val="000000"/>
                </a:solidFill>
              </a:rPr>
              <a:t> </a:t>
            </a:r>
            <a:r>
              <a:rPr lang="de-CH" sz="2000" b="1" dirty="0">
                <a:solidFill>
                  <a:srgbClr val="C00000"/>
                </a:solidFill>
              </a:rPr>
              <a:t>µSv/h</a:t>
            </a:r>
            <a:r>
              <a:rPr lang="de-CH" sz="2000" b="1" dirty="0">
                <a:solidFill>
                  <a:srgbClr val="000000"/>
                </a:solidFill>
              </a:rPr>
              <a:t> </a:t>
            </a:r>
            <a:r>
              <a:rPr lang="de-CH" sz="2000" dirty="0">
                <a:solidFill>
                  <a:srgbClr val="000000"/>
                </a:solidFill>
              </a:rPr>
              <a:t>; AB: «Arbeitsbereich», </a:t>
            </a:r>
            <a:r>
              <a:rPr lang="de-CH" sz="2000" dirty="0" err="1">
                <a:solidFill>
                  <a:srgbClr val="000000"/>
                </a:solidFill>
              </a:rPr>
              <a:t>working</a:t>
            </a:r>
            <a:r>
              <a:rPr lang="de-CH" sz="2000" dirty="0">
                <a:solidFill>
                  <a:srgbClr val="000000"/>
                </a:solidFill>
              </a:rPr>
              <a:t> </a:t>
            </a:r>
            <a:r>
              <a:rPr lang="de-CH" sz="2000" dirty="0" err="1">
                <a:solidFill>
                  <a:srgbClr val="000000"/>
                </a:solidFill>
              </a:rPr>
              <a:t>area</a:t>
            </a:r>
            <a:r>
              <a:rPr lang="de-CH" sz="2000" dirty="0">
                <a:solidFill>
                  <a:srgbClr val="000000"/>
                </a:solidFill>
              </a:rPr>
              <a:t>; HS: Hot Spot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2000" dirty="0" err="1">
                <a:solidFill>
                  <a:srgbClr val="000000"/>
                </a:solidFill>
              </a:rPr>
              <a:t>contamination</a:t>
            </a:r>
            <a:r>
              <a:rPr lang="de-CH" sz="2000" dirty="0">
                <a:solidFill>
                  <a:srgbClr val="000000"/>
                </a:solidFill>
              </a:rPr>
              <a:t>: </a:t>
            </a:r>
            <a:r>
              <a:rPr lang="de-CH" sz="2000" dirty="0">
                <a:solidFill>
                  <a:srgbClr val="000000"/>
                </a:solidFill>
                <a:sym typeface="Symbol" panose="05050102010706020507" pitchFamily="18" charset="2"/>
              </a:rPr>
              <a:t> 10 CS (</a:t>
            </a:r>
            <a:r>
              <a:rPr lang="de-CH" sz="2000" dirty="0" err="1">
                <a:solidFill>
                  <a:srgbClr val="000000"/>
                </a:solidFill>
                <a:sym typeface="Symbol" panose="05050102010706020507" pitchFamily="18" charset="2"/>
              </a:rPr>
              <a:t>main</a:t>
            </a:r>
            <a:r>
              <a:rPr lang="de-CH" sz="2000" dirty="0">
                <a:solidFill>
                  <a:srgbClr val="000000"/>
                </a:solidFill>
                <a:sym typeface="Symbol" panose="05050102010706020507" pitchFamily="18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sym typeface="Symbol" panose="05050102010706020507" pitchFamily="18" charset="2"/>
              </a:rPr>
              <a:t>nuclide</a:t>
            </a:r>
            <a:r>
              <a:rPr lang="de-CH" sz="2000" dirty="0">
                <a:solidFill>
                  <a:srgbClr val="000000"/>
                </a:solidFill>
                <a:sym typeface="Symbol" panose="05050102010706020507" pitchFamily="18" charset="2"/>
              </a:rPr>
              <a:t>: Sb-124) </a:t>
            </a:r>
            <a:r>
              <a:rPr lang="de-CH" sz="2000" dirty="0">
                <a:solidFill>
                  <a:srgbClr val="000000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 </a:t>
            </a:r>
            <a:r>
              <a:rPr lang="de-CH" sz="2000" b="1" dirty="0" err="1">
                <a:solidFill>
                  <a:srgbClr val="C00000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zone</a:t>
            </a:r>
            <a:r>
              <a:rPr lang="de-CH" sz="2000" b="1" dirty="0">
                <a:solidFill>
                  <a:srgbClr val="C00000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 type II</a:t>
            </a:r>
            <a:endParaRPr lang="de-CH" sz="2000" b="1" baseline="30000" dirty="0">
              <a:solidFill>
                <a:srgbClr val="C00000"/>
              </a:solidFill>
              <a:highlight>
                <a:srgbClr val="FFFFFF"/>
              </a:highlight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6CFDBE5-2E3C-9981-AC27-BA78F802EF23}"/>
              </a:ext>
            </a:extLst>
          </p:cNvPr>
          <p:cNvSpPr/>
          <p:nvPr/>
        </p:nvSpPr>
        <p:spPr>
          <a:xfrm>
            <a:off x="7896200" y="2987237"/>
            <a:ext cx="813830" cy="711688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FF9BF30-FDC8-264B-0E1E-88914171161D}"/>
              </a:ext>
            </a:extLst>
          </p:cNvPr>
          <p:cNvSpPr/>
          <p:nvPr/>
        </p:nvSpPr>
        <p:spPr>
          <a:xfrm rot="20485672">
            <a:off x="6990225" y="3874565"/>
            <a:ext cx="813830" cy="711688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41561426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29" grpId="0" animBg="1"/>
      <p:bldP spid="23" grpId="0"/>
      <p:bldP spid="24" grpId="0" animBg="1"/>
      <p:bldP spid="25" grpId="0" animBg="1"/>
    </p:bldLst>
  </p:timing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CS EN V8" id="{4E5386E8-DC4E-43A8-94E3-96BC9DEDB786}" vid="{7EB4BD85-DBF3-46DA-970E-3A122A6BFF7C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PSI_CCS_Presentation_Content_Slides_en</Template>
  <TotalTime>0</TotalTime>
  <Words>1185</Words>
  <Application>Microsoft Office PowerPoint</Application>
  <PresentationFormat>Widescreen</PresentationFormat>
  <Paragraphs>291</Paragraphs>
  <Slides>23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Aptos</vt:lpstr>
      <vt:lpstr>Arial</vt:lpstr>
      <vt:lpstr>Calibri</vt:lpstr>
      <vt:lpstr>Rockwell</vt:lpstr>
      <vt:lpstr>Symbol</vt:lpstr>
      <vt:lpstr>Times</vt:lpstr>
      <vt:lpstr>Wingdings</vt:lpstr>
      <vt:lpstr>ヒラギノ角ゴ Pro W3</vt:lpstr>
      <vt:lpstr>Benutzerdefiniertes Design</vt:lpstr>
      <vt:lpstr>Graph</vt:lpstr>
      <vt:lpstr>Radiation protection issues related to IMPACT</vt:lpstr>
      <vt:lpstr>PowerPoint Presentation</vt:lpstr>
      <vt:lpstr>Dose Limits by Radiation Protection Ordinance</vt:lpstr>
      <vt:lpstr>Dose Limits by Radiation Protection Ordinance</vt:lpstr>
      <vt:lpstr>Ambient Dose Rates ADR</vt:lpstr>
      <vt:lpstr>Ambient Dose Rates ADR</vt:lpstr>
      <vt:lpstr>Radiological zoning concept</vt:lpstr>
      <vt:lpstr>PowerPoint Presentation</vt:lpstr>
      <vt:lpstr>Overview of experimental hall WEHA</vt:lpstr>
      <vt:lpstr>Dismantling Target M station</vt:lpstr>
      <vt:lpstr>Dismantling Target M station</vt:lpstr>
      <vt:lpstr>PowerPoint Presentation</vt:lpstr>
      <vt:lpstr>Zoning concept TATTOOS (current status)</vt:lpstr>
      <vt:lpstr>Zoning concept TATTOOS  (current status)</vt:lpstr>
      <vt:lpstr>Zoning concept TATTOOS (current status)</vt:lpstr>
      <vt:lpstr>Ambient dose rate photons  (current status)</vt:lpstr>
      <vt:lpstr>Ambient dose rate neutrons  (current status)</vt:lpstr>
      <vt:lpstr>PowerPoint Presentation</vt:lpstr>
      <vt:lpstr>Measurement campaigns for IMPACT</vt:lpstr>
      <vt:lpstr>piE1 campaign</vt:lpstr>
      <vt:lpstr>MuE4 campaign</vt:lpstr>
      <vt:lpstr>MuE4 campaign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Blue</dc:title>
  <dc:creator>Harzmann Sophie</dc:creator>
  <dc:description>erstellt durch Vorlagenbauer.ch</dc:description>
  <cp:lastModifiedBy>Harzmann Sophie</cp:lastModifiedBy>
  <cp:revision>221</cp:revision>
  <dcterms:created xsi:type="dcterms:W3CDTF">2024-06-05T13:02:46Z</dcterms:created>
  <dcterms:modified xsi:type="dcterms:W3CDTF">2025-03-19T09:03:59Z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