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sldIdLst>
    <p:sldId id="256" r:id="rId2"/>
    <p:sldId id="340" r:id="rId3"/>
    <p:sldId id="333" r:id="rId4"/>
    <p:sldId id="346" r:id="rId5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440" y="120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Click to edit the outline text format</a:t>
            </a:r>
          </a:p>
          <a:p>
            <a:pPr lvl="1"/>
            <a:r>
              <a:rPr lang="en-GB" altLang="de-DE"/>
              <a:t>Second Outline Level</a:t>
            </a:r>
          </a:p>
          <a:p>
            <a:pPr lvl="2"/>
            <a:r>
              <a:rPr lang="en-GB" altLang="de-DE"/>
              <a:t>Third Outline Level</a:t>
            </a:r>
          </a:p>
          <a:p>
            <a:pPr lvl="3"/>
            <a:r>
              <a:rPr lang="en-GB" altLang="de-DE"/>
              <a:t>Fourth Outline Level</a:t>
            </a:r>
          </a:p>
          <a:p>
            <a:pPr lvl="4"/>
            <a:r>
              <a:rPr lang="en-GB" altLang="de-DE"/>
              <a:t>Fifth Outline Level</a:t>
            </a:r>
          </a:p>
          <a:p>
            <a:pPr lvl="4"/>
            <a:r>
              <a:rPr lang="en-GB" altLang="de-DE"/>
              <a:t>Sixth Outline Level</a:t>
            </a:r>
          </a:p>
          <a:p>
            <a:pPr lvl="4"/>
            <a:r>
              <a:rPr lang="en-GB" altLang="de-DE"/>
              <a:t>Seventh Outline Level</a:t>
            </a:r>
          </a:p>
          <a:p>
            <a:pPr lvl="4"/>
            <a:r>
              <a:rPr lang="en-GB" altLang="de-DE"/>
              <a:t>Eighth Outline Level</a:t>
            </a:r>
          </a:p>
          <a:p>
            <a:pPr lvl="4"/>
            <a:r>
              <a:rPr lang="en-GB" altLang="de-DE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20.02.2023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1020563" y="4139877"/>
            <a:ext cx="4032448" cy="42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>
                <a:latin typeface="Calibri" panose="020F0502020204030204" pitchFamily="34" charset="0"/>
                <a:cs typeface="Calibri" panose="020F0502020204030204" pitchFamily="34" charset="0"/>
              </a:rPr>
              <a:t>Zheqiao Geng, </a:t>
            </a:r>
            <a:r>
              <a:rPr lang="en-US" altLang="de-DE" sz="1800" dirty="0">
                <a:latin typeface="Calibri" panose="020F0502020204030204" pitchFamily="34" charset="0"/>
                <a:cs typeface="Calibri" panose="020F0502020204030204" pitchFamily="34" charset="0"/>
              </a:rPr>
              <a:t>SEM, </a:t>
            </a:r>
            <a:r>
              <a:rPr lang="en-US" altLang="de-DE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Feb. 20, 2023</a:t>
            </a:r>
            <a:endParaRPr lang="en-US" altLang="de-D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1020564" y="2362200"/>
            <a:ext cx="6612036" cy="1633661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SwissFEL Exchange Meeting</a:t>
            </a:r>
            <a:br>
              <a:rPr lang="en-US" altLang="de-DE" sz="3600" b="1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de-DE" sz="3600" b="1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Report</a:t>
            </a:r>
            <a:br>
              <a:rPr lang="en-US" altLang="de-DE" sz="3600" b="1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de-DE" sz="3600" b="1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 </a:t>
            </a:r>
            <a:r>
              <a:rPr lang="en-US" altLang="de-DE" sz="3600" b="1" dirty="0" smtClean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de-CH" altLang="de-DE" sz="3600" b="1" dirty="0" smtClean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/2023</a:t>
            </a:r>
            <a:endParaRPr lang="en-US" altLang="de-DE" sz="3600" b="1" dirty="0">
              <a:solidFill>
                <a:srgbClr val="00008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348216" cy="382885"/>
          </a:xfrm>
        </p:spPr>
        <p:txBody>
          <a:bodyPr/>
          <a:lstStyle/>
          <a:p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SwissFEL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Operation Calendar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64448" y="20801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50 Hz operation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000" t="22455" r="10901"/>
          <a:stretch/>
        </p:blipFill>
        <p:spPr>
          <a:xfrm>
            <a:off x="388804" y="588281"/>
            <a:ext cx="9204200" cy="690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2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348216" cy="382885"/>
          </a:xfrm>
        </p:spPr>
        <p:txBody>
          <a:bodyPr/>
          <a:lstStyle/>
          <a:p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Highlights of MD Studies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755501"/>
            <a:ext cx="9505056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BC1 dose rate measurement (Tuesday/Friday)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Radiation measured with horns cut after adding additional shielding in service day</a:t>
            </a: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shie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lding added on Friday</a:t>
            </a:r>
            <a:endParaRPr lang="en-US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pC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studies -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attosecond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mode (Thursday)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Successfully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generated ultrashort pulses in both Aramis and Athos by strongly compressing a 10 </a:t>
            </a:r>
            <a:r>
              <a:rPr lang="en-US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pC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electron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</a:t>
            </a:r>
            <a:endParaRPr lang="en-US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HERO study (Friday/Saturday)</a:t>
            </a: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Mode-locking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spectrum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looks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fantastic</a:t>
            </a:r>
            <a:endParaRPr lang="en-US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Multi-stage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amplification studies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(Saturday/Sunday)</a:t>
            </a:r>
            <a:endParaRPr lang="en-US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Machine learning study (Sunday)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was measured with diagnostics (S-/C-band TDS, BCM, SRM) for different compression phases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27944" y="5796061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Detailed report of the MD shifts will be done in SPM!</a:t>
            </a:r>
            <a:endParaRPr lang="en-US" sz="20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808" y="827509"/>
            <a:ext cx="8928992" cy="544671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X-band reference instability. T&amp;S tightened the cable connectors. Stability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will be further validated with FEL stability this week.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Improper restore after maintenance or MD test:</a:t>
            </a:r>
          </a:p>
          <a:p>
            <a:pPr marL="685800" lvl="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Linac1/2 C-band stations forgot resetting the circuit breaker to enable the operation after maintenance</a:t>
            </a:r>
          </a:p>
          <a:p>
            <a:pPr marL="685800" lvl="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Laser pointing was not correctly restored after maintenance (created difficulties on Tuesday after switching to 50 Hz operation)</a:t>
            </a:r>
          </a:p>
          <a:p>
            <a:pPr marL="685800" lvl="1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Mizar laser bucket was wrong after laser MD shift (created difficulties on Thursday for 10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pC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operation)</a:t>
            </a: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Collimator motion control problem that required on-site power cycle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C-band deflector phase fluctuation due to klystron multipacting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28600" y="228600"/>
            <a:ext cx="9348216" cy="382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2pPr>
            <a:lvl3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3pPr>
            <a:lvl4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4pPr>
            <a:lvl5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9pPr>
          </a:lstStyle>
          <a:p>
            <a:r>
              <a:rPr lang="en-US" sz="2800" kern="0" dirty="0">
                <a:latin typeface="Calibri" panose="020F0502020204030204" pitchFamily="34" charset="0"/>
                <a:cs typeface="Calibri" panose="020F0502020204030204" pitchFamily="34" charset="0"/>
              </a:rPr>
              <a:t>Technical Issues</a:t>
            </a:r>
          </a:p>
        </p:txBody>
      </p:sp>
    </p:spTree>
    <p:extLst>
      <p:ext uri="{BB962C8B-B14F-4D97-AF65-F5344CB8AC3E}">
        <p14:creationId xmlns:p14="http://schemas.microsoft.com/office/powerpoint/2010/main" val="1944629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</Words>
  <Application>Microsoft Office PowerPoint</Application>
  <PresentationFormat>Custom</PresentationFormat>
  <Paragraphs>30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Wingdings</vt:lpstr>
      <vt:lpstr>Default Design</vt:lpstr>
      <vt:lpstr>SwissFEL Exchange Meeting Machine Report Week 7/2023</vt:lpstr>
      <vt:lpstr>SwissFEL Operation Calendar</vt:lpstr>
      <vt:lpstr>Highlights of MD Studies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Geng Zheqiao</cp:lastModifiedBy>
  <cp:revision>1138</cp:revision>
  <cp:lastPrinted>2012-03-16T12:41:46Z</cp:lastPrinted>
  <dcterms:created xsi:type="dcterms:W3CDTF">2010-01-20T12:30:11Z</dcterms:created>
  <dcterms:modified xsi:type="dcterms:W3CDTF">2023-02-20T09:02:08Z</dcterms:modified>
</cp:coreProperties>
</file>