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7"/>
  </p:notesMasterIdLst>
  <p:handoutMasterIdLst>
    <p:handoutMasterId r:id="rId18"/>
  </p:handoutMasterIdLst>
  <p:sldIdLst>
    <p:sldId id="330" r:id="rId2"/>
    <p:sldId id="371" r:id="rId3"/>
    <p:sldId id="408" r:id="rId4"/>
    <p:sldId id="407" r:id="rId5"/>
    <p:sldId id="374" r:id="rId6"/>
    <p:sldId id="331" r:id="rId7"/>
    <p:sldId id="409" r:id="rId8"/>
    <p:sldId id="415" r:id="rId9"/>
    <p:sldId id="414" r:id="rId10"/>
    <p:sldId id="416" r:id="rId11"/>
    <p:sldId id="417" r:id="rId12"/>
    <p:sldId id="410" r:id="rId13"/>
    <p:sldId id="411" r:id="rId14"/>
    <p:sldId id="385" r:id="rId15"/>
    <p:sldId id="412" r:id="rId16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50006"/>
    <a:srgbClr val="808080"/>
    <a:srgbClr val="010000"/>
    <a:srgbClr val="000000"/>
    <a:srgbClr val="FDCA00"/>
    <a:srgbClr val="EF5B00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658" autoAdjust="0"/>
    <p:restoredTop sz="72394" autoAdjust="0"/>
  </p:normalViewPr>
  <p:slideViewPr>
    <p:cSldViewPr snapToObjects="1">
      <p:cViewPr>
        <p:scale>
          <a:sx n="125" d="100"/>
          <a:sy n="125" d="100"/>
        </p:scale>
        <p:origin x="512" y="144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Sources:</a:t>
            </a:r>
          </a:p>
          <a:p>
            <a:pPr lvl="1"/>
            <a:r>
              <a:rPr lang="en-US" dirty="0"/>
              <a:t>Kushal </a:t>
            </a:r>
            <a:r>
              <a:rPr lang="en-US" dirty="0" err="1"/>
              <a:t>Sejwal</a:t>
            </a:r>
            <a:r>
              <a:rPr lang="en-US" dirty="0"/>
              <a:t>, </a:t>
            </a:r>
            <a:r>
              <a:rPr lang="en-GB" b="0" i="0" u="none" strike="noStrike" dirty="0">
                <a:solidFill>
                  <a:srgbClr val="070706"/>
                </a:solidFill>
                <a:effectLst/>
                <a:latin typeface="Calibri" panose="020F0502020204030204" pitchFamily="34" charset="0"/>
              </a:rPr>
              <a:t>Microtubule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 bound to a Kinesin motor protein</a:t>
            </a:r>
          </a:p>
          <a:p>
            <a:pPr lvl="1"/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Harder, O. F., Voss, J. M.,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Olshin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P. K.,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Drabbels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, M. &amp; Lorenz, U. J. (2022). Acta 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Cryst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. D78, 883-889. EMPIAR-11016</a:t>
            </a:r>
          </a:p>
          <a:p>
            <a:pPr lvl="1"/>
            <a:r>
              <a:rPr lang="en-GB" dirty="0" err="1"/>
              <a:t>Dr.</a:t>
            </a:r>
            <a:r>
              <a:rPr lang="en-GB" dirty="0"/>
              <a:t> </a:t>
            </a:r>
            <a:r>
              <a:rPr lang="en-GB" dirty="0" err="1"/>
              <a:t>Karsten</a:t>
            </a:r>
            <a:r>
              <a:rPr lang="en-GB" dirty="0"/>
              <a:t> Kunze and </a:t>
            </a:r>
            <a:r>
              <a:rPr lang="en-GB" dirty="0" err="1"/>
              <a:t>Dr.</a:t>
            </a:r>
            <a:r>
              <a:rPr lang="en-GB" dirty="0"/>
              <a:t> </a:t>
            </a:r>
            <a:r>
              <a:rPr lang="en-GB" dirty="0" err="1"/>
              <a:t>Alla</a:t>
            </a:r>
            <a:r>
              <a:rPr lang="en-GB" dirty="0"/>
              <a:t> </a:t>
            </a:r>
            <a:r>
              <a:rPr lang="en-GB" dirty="0" err="1"/>
              <a:t>Sologubenko</a:t>
            </a:r>
            <a:r>
              <a:rPr lang="en-GB" dirty="0"/>
              <a:t>, </a:t>
            </a:r>
            <a:r>
              <a:rPr lang="en-GB" dirty="0" err="1"/>
              <a:t>ScopeM</a:t>
            </a:r>
            <a:r>
              <a:rPr lang="en-GB" dirty="0"/>
              <a:t>. Crystallographic orientation map by Transmission Kikuchi Diffraction (TKD) of nanocrystalline Titanium (TEM foil). https://</a:t>
            </a:r>
            <a:r>
              <a:rPr lang="en-GB" dirty="0" err="1"/>
              <a:t>scopem.ethz.ch</a:t>
            </a:r>
            <a:r>
              <a:rPr lang="en-GB" dirty="0"/>
              <a:t>/competences/</a:t>
            </a:r>
            <a:r>
              <a:rPr lang="en-GB" dirty="0" err="1"/>
              <a:t>ElectronMicroscopy</a:t>
            </a:r>
            <a:r>
              <a:rPr lang="en-GB" dirty="0"/>
              <a:t>/scanning-electron-microscopy/ESBD.html#par_greybox_1117830976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www.psi.ch</a:t>
            </a:r>
            <a:r>
              <a:rPr lang="en-US" dirty="0"/>
              <a:t>/</a:t>
            </a:r>
            <a:r>
              <a:rPr lang="en-US" dirty="0" err="1"/>
              <a:t>en</a:t>
            </a:r>
            <a:r>
              <a:rPr lang="en-US" dirty="0"/>
              <a:t>/emf/research-and-publications</a:t>
            </a:r>
          </a:p>
          <a:p>
            <a:pPr lvl="1"/>
            <a:r>
              <a:rPr lang="en-GB" dirty="0"/>
              <a:t>Barret, D.C.A., </a:t>
            </a:r>
            <a:r>
              <a:rPr lang="en-GB" dirty="0" err="1"/>
              <a:t>Schertler</a:t>
            </a:r>
            <a:r>
              <a:rPr lang="en-GB" dirty="0"/>
              <a:t>, G.F.X., </a:t>
            </a:r>
            <a:r>
              <a:rPr lang="en-GB" dirty="0" err="1"/>
              <a:t>Kaupp</a:t>
            </a:r>
            <a:r>
              <a:rPr lang="en-GB" dirty="0"/>
              <a:t>, U.B. </a:t>
            </a:r>
            <a:r>
              <a:rPr lang="en-GB" i="1" dirty="0"/>
              <a:t>et al.</a:t>
            </a:r>
            <a:r>
              <a:rPr lang="en-GB" dirty="0"/>
              <a:t> The structure of the native CNGA1/CNGB1 CNG channel from bovine retinal rods. </a:t>
            </a:r>
            <a:r>
              <a:rPr lang="en-GB" i="1" dirty="0"/>
              <a:t>Nat Struct Mol </a:t>
            </a:r>
            <a:r>
              <a:rPr lang="en-GB" i="1" dirty="0" err="1"/>
              <a:t>Biol</a:t>
            </a:r>
            <a:r>
              <a:rPr lang="en-GB" dirty="0"/>
              <a:t> </a:t>
            </a:r>
            <a:r>
              <a:rPr lang="en-GB" b="1" dirty="0"/>
              <a:t>29</a:t>
            </a:r>
            <a:r>
              <a:rPr lang="en-GB" dirty="0"/>
              <a:t>, 32–39 (2022). https://</a:t>
            </a:r>
            <a:r>
              <a:rPr lang="en-GB" dirty="0" err="1"/>
              <a:t>doi.org</a:t>
            </a:r>
            <a:r>
              <a:rPr lang="en-GB" dirty="0"/>
              <a:t>/10.1038/s41594-021-00700-8</a:t>
            </a:r>
            <a:r>
              <a:rPr lang="en-US" dirty="0"/>
              <a:t>. EMDB-12718, PDB:704H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17576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Different needs (save time, reduce errors, easy transition between facilities, collaboration / search capabilities, easy download, standard formats)</a:t>
            </a:r>
          </a:p>
          <a:p>
            <a:endParaRPr lang="en-US" dirty="0"/>
          </a:p>
          <a:p>
            <a:r>
              <a:rPr lang="en-US" dirty="0"/>
              <a:t>Images:</a:t>
            </a:r>
          </a:p>
          <a:p>
            <a:pPr lvl="1"/>
            <a:r>
              <a:rPr lang="en-GB" err="1"/>
              <a:t>Emiliya</a:t>
            </a:r>
            <a:r>
              <a:rPr lang="en-GB"/>
              <a:t> Poghosyan, PSI EM Facility, </a:t>
            </a:r>
            <a:r>
              <a:rPr lang="en-US" dirty="0"/>
              <a:t>https://</a:t>
            </a:r>
            <a:r>
              <a:rPr lang="en-US" dirty="0" err="1"/>
              <a:t>www.psi.ch</a:t>
            </a:r>
            <a:r>
              <a:rPr lang="en-US" dirty="0"/>
              <a:t>/de/media/</a:t>
            </a:r>
            <a:r>
              <a:rPr lang="en-US" dirty="0" err="1"/>
              <a:t>forschung</a:t>
            </a:r>
            <a:r>
              <a:rPr lang="en-US" dirty="0"/>
              <a:t>/cooler-newcomer</a:t>
            </a:r>
          </a:p>
          <a:p>
            <a:pPr lvl="1"/>
            <a:r>
              <a:rPr lang="en-US" dirty="0"/>
              <a:t>Photo by National Cancer Institute via </a:t>
            </a:r>
            <a:r>
              <a:rPr lang="en-US" dirty="0" err="1"/>
              <a:t>Unsplash</a:t>
            </a:r>
            <a:r>
              <a:rPr lang="en-US" dirty="0"/>
              <a:t> (https://</a:t>
            </a:r>
            <a:r>
              <a:rPr lang="en-US" dirty="0" err="1"/>
              <a:t>unsplash.com</a:t>
            </a:r>
            <a:r>
              <a:rPr lang="en-US" dirty="0"/>
              <a:t>/photos/pCqzMe04s8g)</a:t>
            </a:r>
          </a:p>
        </p:txBody>
      </p:sp>
    </p:spTree>
    <p:extLst>
      <p:ext uri="{BB962C8B-B14F-4D97-AF65-F5344CB8AC3E}">
        <p14:creationId xmlns:p14="http://schemas.microsoft.com/office/powerpoint/2010/main" val="17188413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594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9410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26 participants</a:t>
            </a:r>
          </a:p>
          <a:p>
            <a:r>
              <a:rPr lang="en-US" dirty="0"/>
              <a:t>Possibly missing:</a:t>
            </a:r>
          </a:p>
          <a:p>
            <a:pPr marL="180970" marR="0" lvl="1" indent="-92072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lang="en-US" dirty="0"/>
              <a:t>UNIBAS </a:t>
            </a:r>
            <a:r>
              <a:rPr lang="en-GB" sz="1800" dirty="0">
                <a:effectLst/>
                <a:latin typeface="ArialMT"/>
              </a:rPr>
              <a:t>Markus </a:t>
            </a:r>
            <a:r>
              <a:rPr lang="en-GB" sz="1800" dirty="0" err="1">
                <a:effectLst/>
                <a:latin typeface="ArialMT"/>
              </a:rPr>
              <a:t>Dürrenberger</a:t>
            </a:r>
            <a:r>
              <a:rPr lang="en-GB" sz="1800" dirty="0">
                <a:effectLst/>
                <a:latin typeface="ArialMT"/>
              </a:rPr>
              <a:t> (Nano Imaging Lab), Ben Engel (Prof., </a:t>
            </a:r>
            <a:r>
              <a:rPr lang="en-GB" sz="1800" dirty="0" err="1">
                <a:effectLst/>
                <a:latin typeface="ArialMT"/>
              </a:rPr>
              <a:t>Biozentrum</a:t>
            </a:r>
            <a:r>
              <a:rPr lang="en-GB" sz="1800" dirty="0">
                <a:effectLst/>
                <a:latin typeface="ArialMT"/>
              </a:rPr>
              <a:t>), Marcus Wyss </a:t>
            </a:r>
            <a:endParaRPr lang="en-GB" dirty="0"/>
          </a:p>
          <a:p>
            <a:pPr marL="180970" marR="0" lvl="1" indent="-92072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lang="en-US" dirty="0"/>
              <a:t>UNIBE: </a:t>
            </a:r>
            <a:r>
              <a:rPr lang="en-GB" sz="1800" dirty="0">
                <a:effectLst/>
                <a:latin typeface="ArialMT"/>
              </a:rPr>
              <a:t>Wanda </a:t>
            </a:r>
            <a:r>
              <a:rPr lang="en-GB" sz="1800" dirty="0" err="1">
                <a:effectLst/>
                <a:latin typeface="ArialMT"/>
              </a:rPr>
              <a:t>Kukulski</a:t>
            </a:r>
            <a:r>
              <a:rPr lang="en-GB" sz="1800" dirty="0">
                <a:effectLst/>
                <a:latin typeface="ArialMT"/>
              </a:rPr>
              <a:t> (Prof., DCI-Bern), </a:t>
            </a:r>
            <a:r>
              <a:rPr lang="en-GB" sz="1800" dirty="0" err="1">
                <a:effectLst/>
                <a:latin typeface="ArialMT"/>
              </a:rPr>
              <a:t>Dimitrios</a:t>
            </a:r>
            <a:r>
              <a:rPr lang="en-GB" sz="1800" dirty="0">
                <a:effectLst/>
                <a:latin typeface="ArialMT"/>
              </a:rPr>
              <a:t> Fotiadis (Inst. </a:t>
            </a:r>
            <a:r>
              <a:rPr lang="en-GB" sz="1800" dirty="0" err="1">
                <a:effectLst/>
                <a:latin typeface="ArialMT"/>
              </a:rPr>
              <a:t>Biochem</a:t>
            </a:r>
            <a:r>
              <a:rPr lang="en-GB" sz="1800" dirty="0">
                <a:effectLst/>
                <a:latin typeface="ArialMT"/>
              </a:rPr>
              <a:t>. &amp; Mol. Medicine), </a:t>
            </a:r>
            <a:r>
              <a:rPr lang="en-GB" sz="1800" i="1" dirty="0">
                <a:effectLst/>
                <a:latin typeface="Arial" panose="020B0604020202020204" pitchFamily="34" charset="0"/>
              </a:rPr>
              <a:t>Beat </a:t>
            </a:r>
            <a:r>
              <a:rPr lang="en-GB" sz="1800" i="1" dirty="0" err="1">
                <a:effectLst/>
                <a:latin typeface="Arial" panose="020B0604020202020204" pitchFamily="34" charset="0"/>
              </a:rPr>
              <a:t>Haenni</a:t>
            </a:r>
            <a:r>
              <a:rPr lang="en-GB" sz="1800" i="1" dirty="0">
                <a:effectLst/>
                <a:latin typeface="Arial" panose="020B0604020202020204" pitchFamily="34" charset="0"/>
              </a:rPr>
              <a:t> </a:t>
            </a:r>
            <a:r>
              <a:rPr lang="en-GB" sz="1800" dirty="0">
                <a:effectLst/>
                <a:latin typeface="ArialMT"/>
              </a:rPr>
              <a:t>(EM lab head)</a:t>
            </a:r>
          </a:p>
          <a:p>
            <a:pPr marL="180970" marR="0" lvl="1" indent="-92072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lang="en-GB" sz="1800" dirty="0">
                <a:effectLst/>
                <a:latin typeface="ArialMT"/>
              </a:rPr>
              <a:t>UNIGE: Paul </a:t>
            </a:r>
            <a:r>
              <a:rPr lang="en-GB" sz="1800" dirty="0" err="1">
                <a:effectLst/>
                <a:latin typeface="ArialMT"/>
              </a:rPr>
              <a:t>Guichard</a:t>
            </a:r>
            <a:r>
              <a:rPr lang="en-GB" sz="1800" dirty="0">
                <a:effectLst/>
                <a:latin typeface="ArialMT"/>
              </a:rPr>
              <a:t> (Prof., DCI-Geneva) </a:t>
            </a:r>
          </a:p>
          <a:p>
            <a:pPr marL="180970" marR="0" lvl="1" indent="-92072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r>
              <a:rPr lang="en-GB" sz="1800" dirty="0">
                <a:effectLst/>
                <a:latin typeface="ArialMT"/>
              </a:rPr>
              <a:t>UNIZH: </a:t>
            </a:r>
            <a:r>
              <a:rPr lang="en-GB" sz="1800" dirty="0" err="1">
                <a:effectLst/>
                <a:latin typeface="ArialMT"/>
              </a:rPr>
              <a:t>Raimund</a:t>
            </a:r>
            <a:r>
              <a:rPr lang="en-GB" sz="1800" dirty="0">
                <a:effectLst/>
                <a:latin typeface="ArialMT"/>
              </a:rPr>
              <a:t> </a:t>
            </a:r>
            <a:r>
              <a:rPr lang="en-GB" sz="1800" dirty="0" err="1">
                <a:effectLst/>
                <a:latin typeface="ArialMT"/>
              </a:rPr>
              <a:t>Dutzler</a:t>
            </a:r>
            <a:r>
              <a:rPr lang="en-GB" sz="1800" dirty="0">
                <a:effectLst/>
                <a:latin typeface="ArialMT"/>
              </a:rPr>
              <a:t> (Prof., Dep. </a:t>
            </a:r>
            <a:r>
              <a:rPr lang="en-GB" sz="1800" dirty="0" err="1">
                <a:effectLst/>
                <a:latin typeface="ArialMT"/>
              </a:rPr>
              <a:t>Biochem</a:t>
            </a:r>
            <a:r>
              <a:rPr lang="en-GB" sz="1800" dirty="0">
                <a:effectLst/>
                <a:latin typeface="ArialMT"/>
              </a:rPr>
              <a:t>.), </a:t>
            </a:r>
            <a:r>
              <a:rPr lang="en-GB" sz="1800" dirty="0" err="1">
                <a:effectLst/>
                <a:latin typeface="ArialMT"/>
              </a:rPr>
              <a:t>Ohad</a:t>
            </a:r>
            <a:r>
              <a:rPr lang="en-GB" sz="1800" dirty="0">
                <a:effectLst/>
                <a:latin typeface="ArialMT"/>
              </a:rPr>
              <a:t> </a:t>
            </a:r>
            <a:r>
              <a:rPr lang="en-GB" sz="1800" dirty="0" err="1">
                <a:effectLst/>
                <a:latin typeface="ArialMT"/>
              </a:rPr>
              <a:t>Medalia</a:t>
            </a:r>
            <a:r>
              <a:rPr lang="en-GB" sz="1800" dirty="0">
                <a:effectLst/>
                <a:latin typeface="ArialMT"/>
              </a:rPr>
              <a:t> (Prof., Dep. </a:t>
            </a:r>
            <a:r>
              <a:rPr lang="en-GB" sz="1800" dirty="0" err="1">
                <a:effectLst/>
                <a:latin typeface="ArialMT"/>
              </a:rPr>
              <a:t>Biochem</a:t>
            </a:r>
            <a:r>
              <a:rPr lang="en-GB" sz="1800" dirty="0">
                <a:effectLst/>
                <a:latin typeface="ArialMT"/>
              </a:rPr>
              <a:t>.), </a:t>
            </a:r>
            <a:r>
              <a:rPr lang="en-GB" sz="1800" i="1" dirty="0" err="1">
                <a:effectLst/>
                <a:latin typeface="Arial" panose="020B0604020202020204" pitchFamily="34" charset="0"/>
              </a:rPr>
              <a:t>Urs</a:t>
            </a:r>
            <a:r>
              <a:rPr lang="en-GB" sz="1800" i="1" dirty="0">
                <a:effectLst/>
                <a:latin typeface="Arial" panose="020B0604020202020204" pitchFamily="34" charset="0"/>
              </a:rPr>
              <a:t> Ziegler </a:t>
            </a:r>
            <a:r>
              <a:rPr lang="en-GB" sz="1800" dirty="0">
                <a:effectLst/>
                <a:latin typeface="ArialMT"/>
              </a:rPr>
              <a:t>(Cent. F. </a:t>
            </a:r>
            <a:r>
              <a:rPr lang="en-GB" sz="1800" dirty="0" err="1">
                <a:effectLst/>
                <a:latin typeface="ArialMT"/>
              </a:rPr>
              <a:t>Microsc</a:t>
            </a:r>
            <a:r>
              <a:rPr lang="en-GB" sz="1800" dirty="0">
                <a:effectLst/>
                <a:latin typeface="ArialMT"/>
              </a:rPr>
              <a:t>. &amp; Image Analysis), </a:t>
            </a:r>
            <a:r>
              <a:rPr lang="en-GB" sz="1800" i="1" dirty="0">
                <a:effectLst/>
                <a:latin typeface="Arial" panose="020B0604020202020204" pitchFamily="34" charset="0"/>
              </a:rPr>
              <a:t>Andres </a:t>
            </a:r>
            <a:r>
              <a:rPr lang="en-GB" sz="1800" i="1" dirty="0" err="1">
                <a:effectLst/>
                <a:latin typeface="Arial" panose="020B0604020202020204" pitchFamily="34" charset="0"/>
              </a:rPr>
              <a:t>Käch</a:t>
            </a:r>
            <a:r>
              <a:rPr lang="en-GB" sz="1800" i="1" dirty="0">
                <a:effectLst/>
                <a:latin typeface="Arial" panose="020B0604020202020204" pitchFamily="34" charset="0"/>
              </a:rPr>
              <a:t> </a:t>
            </a:r>
            <a:r>
              <a:rPr lang="en-GB" sz="1800" dirty="0">
                <a:effectLst/>
                <a:latin typeface="ArialMT"/>
              </a:rPr>
              <a:t>(Cent. F. </a:t>
            </a:r>
            <a:r>
              <a:rPr lang="en-GB" sz="1800" dirty="0" err="1">
                <a:effectLst/>
                <a:latin typeface="ArialMT"/>
              </a:rPr>
              <a:t>Microsc</a:t>
            </a:r>
            <a:r>
              <a:rPr lang="en-GB" sz="1800" dirty="0">
                <a:effectLst/>
                <a:latin typeface="ArialMT"/>
              </a:rPr>
              <a:t>. &amp; Image Analysis) </a:t>
            </a:r>
            <a:endParaRPr lang="en-GB" dirty="0"/>
          </a:p>
          <a:p>
            <a:pPr marL="180970" marR="0" lvl="1" indent="-92072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endParaRPr lang="en-GB" dirty="0"/>
          </a:p>
          <a:p>
            <a:pPr marL="180970" marR="0" lvl="1" indent="-92072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Symbol" panose="05050102010706020507" pitchFamily="18" charset="2"/>
              <a:buChar char="-"/>
              <a:tabLst/>
              <a:defRPr/>
            </a:pPr>
            <a:endParaRPr lang="en-GB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4542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945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 anchor="ctr"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dirty="0"/>
              <a:t>Insert the title of your </a:t>
            </a:r>
            <a:br>
              <a:rPr lang="en-US" dirty="0"/>
            </a:br>
            <a:r>
              <a:rPr lang="en-US" dirty="0"/>
              <a:t>presentation here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Spencer Bliven  ::  High Performance Computing &amp; Emerging Technologies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US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450503" y="4447449"/>
            <a:ext cx="8239126" cy="238867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309563">
              <a:lnSpc>
                <a:spcPct val="100000"/>
              </a:lnSpc>
              <a:spcBef>
                <a:spcPts val="0"/>
              </a:spcBef>
              <a:buSzTx/>
              <a:buNone/>
              <a:defRPr sz="1350" b="1"/>
            </a:lvl1pPr>
          </a:lstStyle>
          <a:p>
            <a:r>
              <a:t>Author and Date</a:t>
            </a:r>
          </a:p>
        </p:txBody>
      </p:sp>
      <p:sp>
        <p:nvSpPr>
          <p:cNvPr id="12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452436" y="965622"/>
            <a:ext cx="8239127" cy="1743075"/>
          </a:xfrm>
          <a:prstGeom prst="rect">
            <a:avLst/>
          </a:prstGeom>
        </p:spPr>
        <p:txBody>
          <a:bodyPr anchor="b"/>
          <a:lstStyle>
            <a:lvl1pPr>
              <a:defRPr sz="4350" spc="-87"/>
            </a:lvl1pPr>
          </a:lstStyle>
          <a:p>
            <a:r>
              <a:t>Presentation Title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50504" y="2708697"/>
            <a:ext cx="8239125" cy="714375"/>
          </a:xfrm>
          <a:prstGeom prst="rect">
            <a:avLst/>
          </a:prstGeom>
        </p:spPr>
        <p:txBody>
          <a:bodyPr/>
          <a:lstStyle>
            <a:lvl1pPr marL="0" indent="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/>
            </a:lvl1pPr>
            <a:lvl2pPr marL="0" indent="17145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/>
            </a:lvl2pPr>
            <a:lvl3pPr marL="0" indent="34290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/>
            </a:lvl3pPr>
            <a:lvl4pPr marL="0" indent="51435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/>
            </a:lvl4pPr>
            <a:lvl5pPr marL="0" indent="685800" defTabSz="309563">
              <a:lnSpc>
                <a:spcPct val="100000"/>
              </a:lnSpc>
              <a:spcBef>
                <a:spcPts val="0"/>
              </a:spcBef>
              <a:buSzTx/>
              <a:buNone/>
              <a:defRPr sz="2063" b="1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12148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/>
              <a:t>Folientitel</a:t>
            </a:r>
            <a:r>
              <a:rPr lang="en-US" noProof="0" dirty="0"/>
              <a:t> </a:t>
            </a:r>
            <a:r>
              <a:rPr lang="en-US" noProof="0" dirty="0" err="1"/>
              <a:t>eingeben</a:t>
            </a:r>
            <a:endParaRPr lang="en-US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 err="1"/>
              <a:t>Mastertextformat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5"/>
            <a:r>
              <a:rPr lang="en-US" noProof="0" dirty="0" err="1"/>
              <a:t>Sechste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6"/>
            <a:r>
              <a:rPr lang="en-US" noProof="0" dirty="0" err="1"/>
              <a:t>Siebte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7"/>
            <a:r>
              <a:rPr lang="en-US" noProof="0" dirty="0" err="1"/>
              <a:t>Achte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8"/>
            <a:r>
              <a:rPr lang="en-US" noProof="0" dirty="0" err="1"/>
              <a:t>Neunte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0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gif"/><Relationship Id="rId10" Type="http://schemas.openxmlformats.org/officeDocument/2006/relationships/image" Target="../media/image19.png"/><Relationship Id="rId4" Type="http://schemas.openxmlformats.org/officeDocument/2006/relationships/image" Target="../media/image13.jp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EM Data Network (</a:t>
            </a:r>
            <a:r>
              <a:rPr lang="en-US" dirty="0" err="1"/>
              <a:t>OpEM</a:t>
            </a:r>
            <a:r>
              <a:rPr lang="en-US" dirty="0"/>
              <a:t>)</a:t>
            </a: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pPr lvl="0">
              <a:defRPr/>
            </a:pPr>
            <a:r>
              <a:rPr lang="en-US" dirty="0"/>
              <a:t>Spencer Bliven  ::  High Performance Computing &amp; Emerging Technologies  ::  Paul Scherrer Institute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2023-05-02 PSI ORD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D6C924E-D6A5-4B82-7E3A-C0355044D623}"/>
              </a:ext>
            </a:extLst>
          </p:cNvPr>
          <p:cNvSpPr txBox="1"/>
          <p:nvPr/>
        </p:nvSpPr>
        <p:spPr>
          <a:xfrm>
            <a:off x="4237463" y="370963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45D69D1-8AEF-76C0-FD4B-97AF74D6514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3651870"/>
            <a:ext cx="7742237" cy="864175"/>
          </a:xfrm>
        </p:spPr>
        <p:txBody>
          <a:bodyPr/>
          <a:lstStyle/>
          <a:p>
            <a:pPr marL="342900" indent="-342900">
              <a:buFont typeface="+mj-lt"/>
              <a:buAutoNum type="arabicPeriod" startAt="3"/>
            </a:pPr>
            <a:r>
              <a:rPr lang="en-US" sz="1600" dirty="0"/>
              <a:t>Seamless deposition in international repositories (EMPIAR/EMDB/PDB)</a:t>
            </a:r>
          </a:p>
          <a:p>
            <a:pPr lvl="1"/>
            <a:r>
              <a:rPr lang="en-US" sz="1400" dirty="0"/>
              <a:t>Pre-populate fields from metadata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4D6B51C-D532-43D5-41FA-8ED4244E3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FDCFEA-2EDD-189F-B2E2-5113F1A4B1F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13BB5-0CA0-0DB9-3236-1EA8E5048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325" y="915566"/>
            <a:ext cx="4974478" cy="273630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5B02D41-74B8-C49D-4560-7A5806E9B321}"/>
              </a:ext>
            </a:extLst>
          </p:cNvPr>
          <p:cNvSpPr/>
          <p:nvPr/>
        </p:nvSpPr>
        <p:spPr bwMode="auto">
          <a:xfrm flipH="1">
            <a:off x="2077210" y="879561"/>
            <a:ext cx="3322881" cy="2808311"/>
          </a:xfrm>
          <a:prstGeom prst="rect">
            <a:avLst/>
          </a:prstGeom>
          <a:solidFill>
            <a:srgbClr val="FFFFFF">
              <a:alpha val="69804"/>
            </a:srgbClr>
          </a:solidFill>
          <a:ln w="38100"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215886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45D69D1-8AEF-76C0-FD4B-97AF74D6514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3651870"/>
            <a:ext cx="7742237" cy="864175"/>
          </a:xfrm>
        </p:spPr>
        <p:txBody>
          <a:bodyPr/>
          <a:lstStyle/>
          <a:p>
            <a:pPr marL="342900" indent="-342900">
              <a:buFont typeface="+mj-lt"/>
              <a:buAutoNum type="arabicPeriod" startAt="4"/>
            </a:pPr>
            <a:r>
              <a:rPr lang="en-US" sz="1600" dirty="0"/>
              <a:t>Training &amp; outreach</a:t>
            </a:r>
          </a:p>
          <a:p>
            <a:pPr lvl="1"/>
            <a:r>
              <a:rPr lang="en-US" sz="1600" dirty="0"/>
              <a:t>Provide user training for researchers, facility managers, and data consumers</a:t>
            </a:r>
            <a:endParaRPr lang="en-US" sz="1400" dirty="0"/>
          </a:p>
          <a:p>
            <a:pPr lvl="1"/>
            <a:r>
              <a:rPr lang="en-US" sz="1600" dirty="0"/>
              <a:t>Find sustainable funding model</a:t>
            </a:r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4D6B51C-D532-43D5-41FA-8ED4244E3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FDCFEA-2EDD-189F-B2E2-5113F1A4B1F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13BB5-0CA0-0DB9-3236-1EA8E5048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325" y="915566"/>
            <a:ext cx="4974478" cy="273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885299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41FCAC-49C7-A25B-5B04-E77124137B9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Standardized data management at all facilities</a:t>
            </a:r>
          </a:p>
          <a:p>
            <a:r>
              <a:rPr lang="en-US" dirty="0"/>
              <a:t>Raw data &amp; metadata are automatically entered in the catalog</a:t>
            </a:r>
          </a:p>
          <a:p>
            <a:r>
              <a:rPr lang="en-US" dirty="0"/>
              <a:t>Swiss-wide data transfer with unified authorization (SWITCH AAI)</a:t>
            </a:r>
          </a:p>
          <a:p>
            <a:r>
              <a:rPr lang="en-US" dirty="0"/>
              <a:t>Complies with institutional and federal data policies</a:t>
            </a:r>
          </a:p>
          <a:p>
            <a:r>
              <a:rPr lang="en-US" dirty="0"/>
              <a:t>Integrates with popular processing software, </a:t>
            </a:r>
            <a:r>
              <a:rPr lang="en-US" dirty="0" err="1"/>
              <a:t>eg</a:t>
            </a:r>
            <a:r>
              <a:rPr lang="en-US" dirty="0"/>
              <a:t> </a:t>
            </a:r>
            <a:r>
              <a:rPr lang="en-US" dirty="0" err="1"/>
              <a:t>relion</a:t>
            </a:r>
            <a:r>
              <a:rPr lang="en-US" dirty="0"/>
              <a:t>, CCPEM-</a:t>
            </a:r>
            <a:r>
              <a:rPr lang="en-US" dirty="0" err="1"/>
              <a:t>pipeliner</a:t>
            </a:r>
            <a:r>
              <a:rPr lang="en-US" dirty="0"/>
              <a:t>, </a:t>
            </a:r>
            <a:r>
              <a:rPr lang="en-US" dirty="0" err="1"/>
              <a:t>cryoSPARC</a:t>
            </a:r>
            <a:endParaRPr lang="en-US" dirty="0"/>
          </a:p>
          <a:p>
            <a:r>
              <a:rPr lang="en-US" dirty="0"/>
              <a:t>DOI assigned for publication</a:t>
            </a:r>
          </a:p>
          <a:p>
            <a:r>
              <a:rPr lang="en-US" dirty="0"/>
              <a:t>Prepares single-particle </a:t>
            </a:r>
            <a:r>
              <a:rPr lang="en-US" dirty="0" err="1"/>
              <a:t>cryoEM</a:t>
            </a:r>
            <a:r>
              <a:rPr lang="en-US" dirty="0"/>
              <a:t> datasets for deposition at EMPIAR+EMDB+PDB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CAAACA-E348-61A7-A77C-25A6A5067C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data producers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8100CD-C3FB-82BC-B613-3ED8BE73EAB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B0C65370-BAB4-E44F-7521-304697C1E8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94772"/>
            <a:ext cx="1473750" cy="99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84140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C59FC8-2E1D-80E5-C519-52F1D2725422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Findable via </a:t>
            </a:r>
            <a:r>
              <a:rPr lang="en-US" dirty="0" err="1"/>
              <a:t>OpenAIRE</a:t>
            </a:r>
            <a:r>
              <a:rPr lang="en-US" dirty="0"/>
              <a:t>, European Open Science Cloud, Google</a:t>
            </a:r>
            <a:br>
              <a:rPr lang="en-US" dirty="0"/>
            </a:br>
            <a:r>
              <a:rPr lang="en-US" dirty="0"/>
              <a:t>Dataset search, etc.</a:t>
            </a:r>
          </a:p>
          <a:p>
            <a:r>
              <a:rPr lang="en-US" dirty="0"/>
              <a:t>Linked to publications and international repositories</a:t>
            </a:r>
          </a:p>
          <a:p>
            <a:r>
              <a:rPr lang="en-US" dirty="0"/>
              <a:t>Searchable via metadata (http://</a:t>
            </a:r>
            <a:r>
              <a:rPr lang="en-US" dirty="0" err="1"/>
              <a:t>discovery.psi.ch</a:t>
            </a:r>
            <a:r>
              <a:rPr lang="en-US" dirty="0"/>
              <a:t>)</a:t>
            </a:r>
          </a:p>
          <a:p>
            <a:r>
              <a:rPr lang="en-US" dirty="0"/>
              <a:t>Data retrievable from storage via asynchronous systems</a:t>
            </a:r>
          </a:p>
          <a:p>
            <a:r>
              <a:rPr lang="en-US" dirty="0"/>
              <a:t>Scriptable via REST API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7CA15A-49E9-5B92-3072-362C15238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data consumers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7D7FC2-B1A9-B3DA-AF76-1BA839E2D53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pic>
        <p:nvPicPr>
          <p:cNvPr id="6" name="Picture 5" descr="A person holding a computer&#10;&#10;Description automatically generated with low confidence">
            <a:extLst>
              <a:ext uri="{FF2B5EF4-FFF2-40B4-BE49-F238E27FC236}">
                <a16:creationId xmlns:a16="http://schemas.microsoft.com/office/drawing/2014/main" id="{3C89E545-C0F0-45D4-6211-8BEC6951A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8304" y="216000"/>
            <a:ext cx="1473750" cy="98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16270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C71ACEB-9E9C-BE1D-89BF-353EA1D843A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Now hiring!</a:t>
            </a:r>
          </a:p>
          <a:p>
            <a:r>
              <a:rPr lang="en-US" dirty="0"/>
              <a:t>Data Catalog Tasks</a:t>
            </a:r>
          </a:p>
          <a:p>
            <a:pPr lvl="1"/>
            <a:r>
              <a:rPr lang="en-US" dirty="0"/>
              <a:t>Federated login outside PSI</a:t>
            </a:r>
          </a:p>
          <a:p>
            <a:pPr lvl="1"/>
            <a:r>
              <a:rPr lang="en-US" dirty="0"/>
              <a:t>Permissions model independent of PSI</a:t>
            </a:r>
          </a:p>
          <a:p>
            <a:pPr lvl="1"/>
            <a:r>
              <a:rPr lang="en-US" dirty="0"/>
              <a:t>Ingestion from remote sites</a:t>
            </a:r>
          </a:p>
          <a:p>
            <a:pPr lvl="1"/>
            <a:r>
              <a:rPr lang="en-US" dirty="0"/>
              <a:t>Support external data storage</a:t>
            </a:r>
          </a:p>
          <a:p>
            <a:r>
              <a:rPr lang="en-US" dirty="0"/>
              <a:t>Microscope Facility Tasks</a:t>
            </a:r>
          </a:p>
          <a:p>
            <a:pPr lvl="1"/>
            <a:r>
              <a:rPr lang="en-US" dirty="0"/>
              <a:t>Standardize EM scientific metadata</a:t>
            </a:r>
          </a:p>
          <a:p>
            <a:pPr lvl="1"/>
            <a:r>
              <a:rPr lang="en-US" dirty="0"/>
              <a:t>Ingestion service for each facility</a:t>
            </a:r>
          </a:p>
          <a:p>
            <a:pPr lvl="1"/>
            <a:r>
              <a:rPr lang="en-US" dirty="0"/>
              <a:t>Integrate with institutional storage &amp; services</a:t>
            </a:r>
          </a:p>
          <a:p>
            <a:r>
              <a:rPr lang="en-US" dirty="0"/>
              <a:t>Data Publication</a:t>
            </a:r>
          </a:p>
          <a:p>
            <a:pPr lvl="1"/>
            <a:r>
              <a:rPr lang="en-US" dirty="0"/>
              <a:t>Collaboration with EBI for EMPIAR/EMDB/PDB deposition</a:t>
            </a:r>
          </a:p>
          <a:p>
            <a:r>
              <a:rPr lang="en-US" dirty="0"/>
              <a:t>Train staff &amp; scientists</a:t>
            </a:r>
          </a:p>
          <a:p>
            <a:r>
              <a:rPr lang="en-US" dirty="0"/>
              <a:t>Find sustainable funding model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FBEE6B3-FBF4-E592-353C-24D311F1F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 Tasks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1E101D-D587-1642-D84A-9138D78A20B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4952100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B7AB7C-87A5-EA19-70D3-02FE16ED4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0B9C6E-02F3-7A14-EFAC-D1A321873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Thanks!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79C9EF4-B41F-88EF-7E8A-B708AC2B06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3456880" cy="4183379"/>
          </a:xfrm>
        </p:spPr>
        <p:txBody>
          <a:bodyPr/>
          <a:lstStyle/>
          <a:p>
            <a:r>
              <a:rPr lang="en-US" dirty="0"/>
              <a:t>Henning Stahlberg (EPFL), Robbie Loewith (UNIGE), </a:t>
            </a:r>
            <a:r>
              <a:rPr lang="en-US" dirty="0" err="1"/>
              <a:t>Gebhard</a:t>
            </a:r>
            <a:r>
              <a:rPr lang="en-US" dirty="0"/>
              <a:t> </a:t>
            </a:r>
            <a:r>
              <a:rPr lang="en-US" dirty="0" err="1"/>
              <a:t>Schertler</a:t>
            </a:r>
            <a:r>
              <a:rPr lang="en-US" dirty="0"/>
              <a:t>, Gregor Cicchetti, and other </a:t>
            </a:r>
            <a:r>
              <a:rPr lang="en-US" dirty="0" err="1"/>
              <a:t>OpEM</a:t>
            </a:r>
            <a:r>
              <a:rPr lang="en-US" dirty="0"/>
              <a:t> members</a:t>
            </a:r>
          </a:p>
          <a:p>
            <a:r>
              <a:rPr lang="en-US" dirty="0"/>
              <a:t>Stephan </a:t>
            </a:r>
            <a:r>
              <a:rPr lang="en-US" dirty="0" err="1"/>
              <a:t>Egli</a:t>
            </a:r>
            <a:r>
              <a:rPr lang="en-US" dirty="0"/>
              <a:t>, Carlo </a:t>
            </a:r>
            <a:r>
              <a:rPr lang="en-US" dirty="0" err="1"/>
              <a:t>Minotti</a:t>
            </a:r>
            <a:r>
              <a:rPr lang="en-US" dirty="0"/>
              <a:t>, Max </a:t>
            </a:r>
            <a:r>
              <a:rPr lang="en-GB" dirty="0" err="1"/>
              <a:t>Novelli</a:t>
            </a:r>
            <a:r>
              <a:rPr lang="en-GB" dirty="0"/>
              <a:t> (ESS), Laura </a:t>
            </a:r>
            <a:r>
              <a:rPr lang="en-GB" dirty="0" err="1"/>
              <a:t>Shemilt</a:t>
            </a:r>
            <a:r>
              <a:rPr lang="en-GB" dirty="0"/>
              <a:t> (RFI) &amp; other </a:t>
            </a:r>
            <a:r>
              <a:rPr lang="en-US" dirty="0" err="1"/>
              <a:t>SciCat</a:t>
            </a:r>
            <a:r>
              <a:rPr lang="en-US" dirty="0"/>
              <a:t> developers</a:t>
            </a:r>
            <a:endParaRPr lang="en-GB" dirty="0"/>
          </a:p>
          <a:p>
            <a:r>
              <a:rPr lang="en-US" dirty="0"/>
              <a:t>Derek Feichtinger &amp; the HPCE Group</a:t>
            </a:r>
          </a:p>
          <a:p>
            <a:r>
              <a:rPr lang="en-US" dirty="0"/>
              <a:t>Alun Ashton, Leo Sala, &amp; AWI colleagues</a:t>
            </a:r>
          </a:p>
          <a:p>
            <a:r>
              <a:rPr lang="en-US" dirty="0"/>
              <a:t>EM Facility staff</a:t>
            </a:r>
          </a:p>
        </p:txBody>
      </p:sp>
    </p:spTree>
    <p:extLst>
      <p:ext uri="{BB962C8B-B14F-4D97-AF65-F5344CB8AC3E}">
        <p14:creationId xmlns:p14="http://schemas.microsoft.com/office/powerpoint/2010/main" val="130299407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332F57-A367-D0CC-6BA2-BEAF12464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Microscopy (EM) Data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20D96E-2E29-BCDB-86DF-2DA4263793B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pic>
        <p:nvPicPr>
          <p:cNvPr id="1026" name="Picture 2" descr="Enlarged view: Orientation Map">
            <a:extLst>
              <a:ext uri="{FF2B5EF4-FFF2-40B4-BE49-F238E27FC236}">
                <a16:creationId xmlns:a16="http://schemas.microsoft.com/office/drawing/2014/main" id="{C3302A61-0724-2868-E2C4-89B1B263D2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17" r="60317"/>
          <a:stretch/>
        </p:blipFill>
        <p:spPr bwMode="auto">
          <a:xfrm>
            <a:off x="1187624" y="2938459"/>
            <a:ext cx="1278118" cy="1277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DD6D2BE-6DF5-D7C6-DB32-E3BB2B998427}"/>
              </a:ext>
            </a:extLst>
          </p:cNvPr>
          <p:cNvSpPr txBox="1"/>
          <p:nvPr/>
        </p:nvSpPr>
        <p:spPr>
          <a:xfrm>
            <a:off x="1187622" y="4437130"/>
            <a:ext cx="1278119" cy="1476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Orientation Maps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BE69EA-761C-794C-AE74-745BEB35C974}"/>
              </a:ext>
            </a:extLst>
          </p:cNvPr>
          <p:cNvSpPr txBox="1"/>
          <p:nvPr/>
        </p:nvSpPr>
        <p:spPr>
          <a:xfrm>
            <a:off x="1187622" y="4589530"/>
            <a:ext cx="1278120" cy="33797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800" dirty="0"/>
              <a:t>(Kunze and </a:t>
            </a:r>
            <a:r>
              <a:rPr lang="en-GB" sz="800" dirty="0" err="1"/>
              <a:t>Sologubenko</a:t>
            </a:r>
            <a:r>
              <a:rPr lang="en-GB" sz="800" dirty="0"/>
              <a:t>,</a:t>
            </a:r>
          </a:p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800" dirty="0"/>
              <a:t>ETHZ)</a:t>
            </a:r>
            <a:endParaRPr lang="en-US" sz="8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1" name="Content Placeholder 10" descr="A picture containing ground&#10;&#10;Description automatically generated">
            <a:extLst>
              <a:ext uri="{FF2B5EF4-FFF2-40B4-BE49-F238E27FC236}">
                <a16:creationId xmlns:a16="http://schemas.microsoft.com/office/drawing/2014/main" id="{394927C4-CF13-1273-0EE1-F25A70DCD8C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4"/>
          <a:stretch>
            <a:fillRect/>
          </a:stretch>
        </p:blipFill>
        <p:spPr bwMode="auto">
          <a:xfrm>
            <a:off x="2638310" y="2938459"/>
            <a:ext cx="1430559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83872C8-881F-CCB1-4E09-C51346260B9D}"/>
              </a:ext>
            </a:extLst>
          </p:cNvPr>
          <p:cNvSpPr txBox="1"/>
          <p:nvPr/>
        </p:nvSpPr>
        <p:spPr>
          <a:xfrm>
            <a:off x="2638310" y="3802555"/>
            <a:ext cx="1421208" cy="1476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SEM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78AAAB-2D5B-EB42-DBAD-DA41A37F8506}"/>
              </a:ext>
            </a:extLst>
          </p:cNvPr>
          <p:cNvSpPr txBox="1"/>
          <p:nvPr/>
        </p:nvSpPr>
        <p:spPr>
          <a:xfrm>
            <a:off x="2638310" y="3954955"/>
            <a:ext cx="1421208" cy="1476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800" dirty="0"/>
              <a:t>(Müller, PSI)</a:t>
            </a:r>
            <a:endParaRPr lang="en-US" sz="8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DF056D7-4E3A-9DD2-4A40-FC8FEACE69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1271558"/>
            <a:ext cx="1278118" cy="127687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3CA4704-46F2-27FF-98B5-B365C028AA1A}"/>
              </a:ext>
            </a:extLst>
          </p:cNvPr>
          <p:cNvSpPr txBox="1"/>
          <p:nvPr/>
        </p:nvSpPr>
        <p:spPr>
          <a:xfrm>
            <a:off x="1115616" y="2583317"/>
            <a:ext cx="1421208" cy="1476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TEM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0E31DC1-5D39-7FD5-1B1A-8CC603351D00}"/>
              </a:ext>
            </a:extLst>
          </p:cNvPr>
          <p:cNvSpPr txBox="1"/>
          <p:nvPr/>
        </p:nvSpPr>
        <p:spPr>
          <a:xfrm>
            <a:off x="1115616" y="2735717"/>
            <a:ext cx="1421208" cy="1476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800" dirty="0"/>
              <a:t>(</a:t>
            </a:r>
            <a:r>
              <a:rPr lang="en-GB" sz="800" dirty="0" err="1"/>
              <a:t>Sejwal</a:t>
            </a:r>
            <a:r>
              <a:rPr lang="en-GB" sz="800" dirty="0"/>
              <a:t>, PSI)</a:t>
            </a:r>
            <a:endParaRPr lang="en-US" sz="8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4625C2-3B08-1847-BBFE-994C35940167}"/>
              </a:ext>
            </a:extLst>
          </p:cNvPr>
          <p:cNvSpPr txBox="1"/>
          <p:nvPr/>
        </p:nvSpPr>
        <p:spPr>
          <a:xfrm>
            <a:off x="7239159" y="3802288"/>
            <a:ext cx="104267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(7o4h, Barret, PSI)</a:t>
            </a:r>
          </a:p>
        </p:txBody>
      </p:sp>
      <p:pic>
        <p:nvPicPr>
          <p:cNvPr id="21" name="Picture 20" descr="Map&#10;&#10;Description automatically generated">
            <a:extLst>
              <a:ext uri="{FF2B5EF4-FFF2-40B4-BE49-F238E27FC236}">
                <a16:creationId xmlns:a16="http://schemas.microsoft.com/office/drawing/2014/main" id="{CD98D668-31F2-C423-5FA1-0618E20E62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9955" y="1988405"/>
            <a:ext cx="1042672" cy="1193383"/>
          </a:xfrm>
          <a:prstGeom prst="rect">
            <a:avLst/>
          </a:prstGeom>
        </p:spPr>
      </p:pic>
      <p:pic>
        <p:nvPicPr>
          <p:cNvPr id="23" name="Picture 22" descr="A picture containing text&#10;&#10;Description automatically generated">
            <a:extLst>
              <a:ext uri="{FF2B5EF4-FFF2-40B4-BE49-F238E27FC236}">
                <a16:creationId xmlns:a16="http://schemas.microsoft.com/office/drawing/2014/main" id="{71F45ED1-298B-02FC-E5C8-6F3D3EE79D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39955" y="1302870"/>
            <a:ext cx="1047782" cy="523891"/>
          </a:xfrm>
          <a:prstGeom prst="rect">
            <a:avLst/>
          </a:prstGeom>
        </p:spPr>
      </p:pic>
      <p:pic>
        <p:nvPicPr>
          <p:cNvPr id="25" name="Picture 24" descr="A picture containing text&#10;&#10;Description automatically generated">
            <a:extLst>
              <a:ext uri="{FF2B5EF4-FFF2-40B4-BE49-F238E27FC236}">
                <a16:creationId xmlns:a16="http://schemas.microsoft.com/office/drawing/2014/main" id="{172886EB-2DBE-A90E-8B9E-CAC49C774D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9955" y="3297466"/>
            <a:ext cx="1042672" cy="123993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3B57D97-7319-1697-030A-B9D8009D4317}"/>
              </a:ext>
            </a:extLst>
          </p:cNvPr>
          <p:cNvSpPr txBox="1"/>
          <p:nvPr/>
        </p:nvSpPr>
        <p:spPr>
          <a:xfrm>
            <a:off x="7239158" y="3308501"/>
            <a:ext cx="1293281" cy="50113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Molecular Models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(Protein Databank)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B5308F3-5F57-0CDA-6FF5-9637784CC026}"/>
              </a:ext>
            </a:extLst>
          </p:cNvPr>
          <p:cNvSpPr txBox="1"/>
          <p:nvPr/>
        </p:nvSpPr>
        <p:spPr>
          <a:xfrm>
            <a:off x="7239159" y="2586561"/>
            <a:ext cx="120875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(EMD-12718, Barret, PSI)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65A652E-5569-CF08-151A-E48E2B3AE7E2}"/>
              </a:ext>
            </a:extLst>
          </p:cNvPr>
          <p:cNvSpPr txBox="1"/>
          <p:nvPr/>
        </p:nvSpPr>
        <p:spPr>
          <a:xfrm>
            <a:off x="7239159" y="2092774"/>
            <a:ext cx="1152128" cy="50113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Electron Maps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(EMDB)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03044A0-06AD-8BF7-9585-90F503DFACBB}"/>
              </a:ext>
            </a:extLst>
          </p:cNvPr>
          <p:cNvSpPr txBox="1"/>
          <p:nvPr/>
        </p:nvSpPr>
        <p:spPr>
          <a:xfrm>
            <a:off x="7239159" y="1299367"/>
            <a:ext cx="1152128" cy="50113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Particles &amp; classes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80E4328-C070-0319-93F2-1DF2C16B2D88}"/>
              </a:ext>
            </a:extLst>
          </p:cNvPr>
          <p:cNvSpPr txBox="1"/>
          <p:nvPr/>
        </p:nvSpPr>
        <p:spPr>
          <a:xfrm>
            <a:off x="7239159" y="1480947"/>
            <a:ext cx="1208756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(Barret, PSI)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AE028C2-877C-1E0D-3420-B36AD8744ED9}"/>
              </a:ext>
            </a:extLst>
          </p:cNvPr>
          <p:cNvSpPr txBox="1"/>
          <p:nvPr/>
        </p:nvSpPr>
        <p:spPr>
          <a:xfrm>
            <a:off x="2680841" y="2583317"/>
            <a:ext cx="1421208" cy="1476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100" dirty="0">
                <a:solidFill>
                  <a:srgbClr val="000000"/>
                </a:solidFill>
                <a:latin typeface="Calibri"/>
              </a:rPr>
              <a:t>Single particle </a:t>
            </a:r>
            <a:r>
              <a:rPr lang="en-US" sz="1100" dirty="0" err="1">
                <a:solidFill>
                  <a:srgbClr val="000000"/>
                </a:solidFill>
                <a:latin typeface="Calibri"/>
              </a:rPr>
              <a:t>cryoEM</a:t>
            </a:r>
            <a:endParaRPr lang="en-US" sz="11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38" name="Picture 14">
            <a:extLst>
              <a:ext uri="{FF2B5EF4-FFF2-40B4-BE49-F238E27FC236}">
                <a16:creationId xmlns:a16="http://schemas.microsoft.com/office/drawing/2014/main" id="{2528F14F-5A17-75F2-858E-69D6A486F22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6454" b="51894"/>
          <a:stretch/>
        </p:blipFill>
        <p:spPr bwMode="auto">
          <a:xfrm>
            <a:off x="2706080" y="1257374"/>
            <a:ext cx="1278118" cy="1276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D817DE4E-C845-F1C4-5092-F30B33172DDF}"/>
              </a:ext>
            </a:extLst>
          </p:cNvPr>
          <p:cNvSpPr txBox="1"/>
          <p:nvPr/>
        </p:nvSpPr>
        <p:spPr>
          <a:xfrm>
            <a:off x="2634534" y="2729482"/>
            <a:ext cx="1421208" cy="147638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800" dirty="0"/>
              <a:t>(EMPIAR-11016, Harder, EPFL)</a:t>
            </a:r>
            <a:endParaRPr lang="en-US" sz="80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FF49D4B-5F6F-5DF2-E6A1-F9996ED86371}"/>
              </a:ext>
            </a:extLst>
          </p:cNvPr>
          <p:cNvSpPr txBox="1"/>
          <p:nvPr/>
        </p:nvSpPr>
        <p:spPr>
          <a:xfrm>
            <a:off x="1604977" y="920379"/>
            <a:ext cx="1999523" cy="25261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Raw Data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7C098CC-65E3-097E-C018-95B8788EE238}"/>
              </a:ext>
            </a:extLst>
          </p:cNvPr>
          <p:cNvSpPr txBox="1"/>
          <p:nvPr/>
        </p:nvSpPr>
        <p:spPr>
          <a:xfrm>
            <a:off x="2634534" y="4371649"/>
            <a:ext cx="1793449" cy="40611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Also: Spectrograms, electron tomography, ptychography, 4D STEM, …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CDEE296-E96B-687F-FF1D-77F088737EF2}"/>
              </a:ext>
            </a:extLst>
          </p:cNvPr>
          <p:cNvSpPr txBox="1"/>
          <p:nvPr/>
        </p:nvSpPr>
        <p:spPr>
          <a:xfrm>
            <a:off x="6025297" y="926718"/>
            <a:ext cx="1999523" cy="25261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800" dirty="0">
                <a:solidFill>
                  <a:srgbClr val="000000"/>
                </a:solidFill>
                <a:latin typeface="Calibri"/>
              </a:rPr>
              <a:t>Derived Data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A34977E-C7E7-C972-B7F3-D025923D73A6}"/>
              </a:ext>
            </a:extLst>
          </p:cNvPr>
          <p:cNvSpPr txBox="1"/>
          <p:nvPr/>
        </p:nvSpPr>
        <p:spPr>
          <a:xfrm>
            <a:off x="5958966" y="4539551"/>
            <a:ext cx="2645482" cy="40611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Also: Tomographic reconstructions, segmented models, …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3446859-1724-49E1-56EA-FC9739F10E4C}"/>
              </a:ext>
            </a:extLst>
          </p:cNvPr>
          <p:cNvSpPr txBox="1"/>
          <p:nvPr/>
        </p:nvSpPr>
        <p:spPr>
          <a:xfrm>
            <a:off x="4102048" y="1765081"/>
            <a:ext cx="1694087" cy="65538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Typical size: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1-10 TB/dataset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0000"/>
                </a:solidFill>
                <a:latin typeface="Calibri"/>
              </a:rPr>
              <a:t>3-4 PB/year for major facilities</a:t>
            </a:r>
          </a:p>
        </p:txBody>
      </p:sp>
    </p:spTree>
    <p:extLst>
      <p:ext uri="{BB962C8B-B14F-4D97-AF65-F5344CB8AC3E}">
        <p14:creationId xmlns:p14="http://schemas.microsoft.com/office/powerpoint/2010/main" val="202164711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8FC6A76-E023-EDE1-B989-E013DF6D793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Data Producers</a:t>
            </a:r>
          </a:p>
          <a:p>
            <a:pPr lvl="1"/>
            <a:r>
              <a:rPr lang="en-US" dirty="0"/>
              <a:t>Microscope users</a:t>
            </a:r>
          </a:p>
          <a:p>
            <a:pPr lvl="1"/>
            <a:r>
              <a:rPr lang="en-US" dirty="0"/>
              <a:t>EM Facility Scientists</a:t>
            </a:r>
          </a:p>
          <a:p>
            <a:pPr lvl="1"/>
            <a:r>
              <a:rPr lang="en-US" dirty="0"/>
              <a:t>Microscope &amp; detector researchers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9B3F8D-D1D4-BA9C-90F3-804F22DFBDA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5BA8CCE-3DCA-8E1E-479E-40591E8EC9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Users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DB945E-DE7D-A0A5-8CED-323F38F845CE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Data consumers</a:t>
            </a:r>
          </a:p>
          <a:p>
            <a:pPr lvl="1"/>
            <a:r>
              <a:rPr lang="en-US" dirty="0"/>
              <a:t>Data scientists, structural biologists, informaticians</a:t>
            </a:r>
          </a:p>
          <a:p>
            <a:pPr lvl="1"/>
            <a:r>
              <a:rPr lang="en-US" dirty="0"/>
              <a:t>Students</a:t>
            </a:r>
          </a:p>
          <a:p>
            <a:pPr lvl="1"/>
            <a:r>
              <a:rPr lang="en-US" dirty="0"/>
              <a:t>Training AI/machine learning</a:t>
            </a:r>
          </a:p>
        </p:txBody>
      </p:sp>
      <p:pic>
        <p:nvPicPr>
          <p:cNvPr id="7" name="Picture 6" descr="A person holding a computer&#10;&#10;Description automatically generated with low confidence">
            <a:extLst>
              <a:ext uri="{FF2B5EF4-FFF2-40B4-BE49-F238E27FC236}">
                <a16:creationId xmlns:a16="http://schemas.microsoft.com/office/drawing/2014/main" id="{DFE33357-7F92-7BA9-41DB-862BF06A39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1013" y="2541374"/>
            <a:ext cx="2957991" cy="197199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4BD12CF-A58B-8F57-B5FA-F6DBA3F10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93" y="2541374"/>
            <a:ext cx="2925416" cy="1970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39888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63EC96-AA61-8322-F024-A5D45291E250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Publishing raw data is essential</a:t>
            </a:r>
          </a:p>
          <a:p>
            <a:pPr lvl="1"/>
            <a:r>
              <a:rPr lang="en-US" b="1" dirty="0"/>
              <a:t>Reproducibility. </a:t>
            </a:r>
            <a:r>
              <a:rPr lang="en-US" dirty="0"/>
              <a:t>Check results &amp; apply new methods to old data</a:t>
            </a:r>
          </a:p>
          <a:p>
            <a:pPr lvl="1"/>
            <a:r>
              <a:rPr lang="en-US" b="1" dirty="0"/>
              <a:t>Verifiability. </a:t>
            </a:r>
            <a:r>
              <a:rPr lang="en-US" dirty="0"/>
              <a:t>Detect processing mistakes and protect against scientific fraud</a:t>
            </a:r>
          </a:p>
          <a:p>
            <a:pPr lvl="1"/>
            <a:r>
              <a:rPr lang="en-US" b="1" dirty="0"/>
              <a:t>Education</a:t>
            </a:r>
            <a:r>
              <a:rPr lang="en-US" dirty="0"/>
              <a:t>. Learn processing techniques by reproducing cutting-edge papers</a:t>
            </a:r>
          </a:p>
          <a:p>
            <a:pPr lvl="1"/>
            <a:r>
              <a:rPr lang="en-US" b="1" dirty="0"/>
              <a:t>Method development</a:t>
            </a:r>
            <a:r>
              <a:rPr lang="en-US" dirty="0"/>
              <a:t>. Datasets provide training data for future AI methods</a:t>
            </a:r>
          </a:p>
          <a:p>
            <a:pPr lvl="1"/>
            <a:r>
              <a:rPr lang="en-US" b="1" dirty="0"/>
              <a:t>Interdisciplinary</a:t>
            </a:r>
            <a:r>
              <a:rPr lang="en-US" dirty="0"/>
              <a:t>. Images may be relevant for questions beyond the original scope</a:t>
            </a:r>
          </a:p>
          <a:p>
            <a:r>
              <a:rPr lang="en-US" dirty="0"/>
              <a:t>Examples from crystallography:</a:t>
            </a:r>
          </a:p>
          <a:p>
            <a:pPr lvl="1"/>
            <a:r>
              <a:rPr lang="en-US" dirty="0"/>
              <a:t>PDB redo</a:t>
            </a:r>
          </a:p>
          <a:p>
            <a:pPr lvl="1"/>
            <a:r>
              <a:rPr lang="en-US" dirty="0"/>
              <a:t>Phasing old data with molecular replacement (or </a:t>
            </a:r>
            <a:r>
              <a:rPr lang="en-US" dirty="0" err="1"/>
              <a:t>AlphaFold</a:t>
            </a:r>
            <a:r>
              <a:rPr lang="en-US" dirty="0"/>
              <a:t> models)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ABE601-7F83-CD80-45F5-EB6FC2C0BD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open data for electron microscopy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0BB0F1-5561-3B88-BD8C-F61F7143CFC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491100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556295-FBAC-4566-BA66-5389E1AC0155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How can we improve ORD practices in the electron microscopy (EM) community?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>
                <a:solidFill>
                  <a:schemeClr val="accent2"/>
                </a:solidFill>
                <a:sym typeface="Wingdings" pitchFamily="2" charset="2"/>
              </a:rPr>
              <a:t> Open EM Data Network</a:t>
            </a:r>
            <a:endParaRPr lang="en-US" dirty="0">
              <a:solidFill>
                <a:schemeClr val="accent2"/>
              </a:solidFill>
            </a:endParaRPr>
          </a:p>
          <a:p>
            <a:pPr lvl="1"/>
            <a:r>
              <a:rPr lang="en-US" dirty="0"/>
              <a:t>ETH ORD M1 Establish application by Henning Stahlberg: 1.5 MCHF</a:t>
            </a:r>
          </a:p>
          <a:p>
            <a:pPr lvl="1"/>
            <a:r>
              <a:rPr lang="en-US" dirty="0" err="1"/>
              <a:t>swissuniversities</a:t>
            </a:r>
            <a:r>
              <a:rPr lang="en-US" dirty="0"/>
              <a:t> by Robbie Loewith: 0.92 MCHF</a:t>
            </a:r>
          </a:p>
          <a:p>
            <a:pPr lvl="1"/>
            <a:r>
              <a:rPr lang="en-US" dirty="0"/>
              <a:t>6.5 new positions</a:t>
            </a:r>
          </a:p>
          <a:p>
            <a:pPr lvl="1"/>
            <a:r>
              <a:rPr lang="en-US" dirty="0"/>
              <a:t>ETH: June 2023–Dec 2025 (30 months)</a:t>
            </a:r>
          </a:p>
          <a:p>
            <a:pPr lvl="1"/>
            <a:r>
              <a:rPr lang="en-US" dirty="0" err="1"/>
              <a:t>Swissuniversities</a:t>
            </a:r>
            <a:r>
              <a:rPr lang="en-US" dirty="0"/>
              <a:t>: Jan 2023–Dec 2024 (24 months)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913024-9C65-1B1D-DDCA-9B77E726E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EM Data Network (</a:t>
            </a:r>
            <a:r>
              <a:rPr lang="en-US" dirty="0" err="1"/>
              <a:t>OpEM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775950-E0F8-31A6-229C-5734F9C938F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2138257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>
            <a:extLst>
              <a:ext uri="{FF2B5EF4-FFF2-40B4-BE49-F238E27FC236}">
                <a16:creationId xmlns:a16="http://schemas.microsoft.com/office/drawing/2014/main" id="{B5824ACC-9883-AE85-35CB-9D15DB0F4395}"/>
              </a:ext>
            </a:extLst>
          </p:cNvPr>
          <p:cNvGrpSpPr/>
          <p:nvPr/>
        </p:nvGrpSpPr>
        <p:grpSpPr>
          <a:xfrm>
            <a:off x="2070441" y="1565243"/>
            <a:ext cx="4824536" cy="2713802"/>
            <a:chOff x="2063644" y="1280599"/>
            <a:chExt cx="4824536" cy="2713802"/>
          </a:xfrm>
        </p:grpSpPr>
        <p:pic>
          <p:nvPicPr>
            <p:cNvPr id="19" name="Picture 18" descr="A picture containing text, silhouette&#10;&#10;Description automatically generated">
              <a:extLst>
                <a:ext uri="{FF2B5EF4-FFF2-40B4-BE49-F238E27FC236}">
                  <a16:creationId xmlns:a16="http://schemas.microsoft.com/office/drawing/2014/main" id="{E720FF27-7A3A-E575-E741-575719336A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063644" y="1280599"/>
              <a:ext cx="4824536" cy="2713802"/>
            </a:xfrm>
            <a:prstGeom prst="rect">
              <a:avLst/>
            </a:prstGeom>
          </p:spPr>
        </p:pic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37E84CEE-83F7-CE4D-6D4E-C25502A40465}"/>
                </a:ext>
              </a:extLst>
            </p:cNvPr>
            <p:cNvSpPr/>
            <p:nvPr/>
          </p:nvSpPr>
          <p:spPr bwMode="auto">
            <a:xfrm>
              <a:off x="3892481" y="1778210"/>
              <a:ext cx="189569" cy="189569"/>
            </a:xfrm>
            <a:prstGeom prst="ellipse">
              <a:avLst/>
            </a:prstGeom>
            <a:solidFill>
              <a:srgbClr val="FED43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45BD2BD1-A6D3-27E1-FE2D-C48AD5C977D2}"/>
                </a:ext>
              </a:extLst>
            </p:cNvPr>
            <p:cNvSpPr/>
            <p:nvPr/>
          </p:nvSpPr>
          <p:spPr bwMode="auto">
            <a:xfrm>
              <a:off x="4308089" y="1813173"/>
              <a:ext cx="189569" cy="189569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E223F0AA-AFDF-5FE4-8506-7660CEB04490}"/>
                </a:ext>
              </a:extLst>
            </p:cNvPr>
            <p:cNvSpPr/>
            <p:nvPr/>
          </p:nvSpPr>
          <p:spPr bwMode="auto">
            <a:xfrm>
              <a:off x="4706467" y="2082919"/>
              <a:ext cx="189569" cy="189569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2790D953-F468-ED95-73CE-6095F4B0B7C3}"/>
                </a:ext>
              </a:extLst>
            </p:cNvPr>
            <p:cNvSpPr/>
            <p:nvPr/>
          </p:nvSpPr>
          <p:spPr bwMode="auto">
            <a:xfrm>
              <a:off x="4875915" y="1956108"/>
              <a:ext cx="189569" cy="189569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B1413FBD-BD23-7031-9A3D-0DE11D55E87E}"/>
                </a:ext>
              </a:extLst>
            </p:cNvPr>
            <p:cNvSpPr/>
            <p:nvPr/>
          </p:nvSpPr>
          <p:spPr bwMode="auto">
            <a:xfrm>
              <a:off x="3170855" y="2907693"/>
              <a:ext cx="189569" cy="189569"/>
            </a:xfrm>
            <a:prstGeom prst="ellipse">
              <a:avLst/>
            </a:prstGeom>
            <a:solidFill>
              <a:srgbClr val="FED43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950C1F4F-D78B-9735-1FBD-18AF34A8A199}"/>
                </a:ext>
              </a:extLst>
            </p:cNvPr>
            <p:cNvSpPr/>
            <p:nvPr/>
          </p:nvSpPr>
          <p:spPr bwMode="auto">
            <a:xfrm>
              <a:off x="3076070" y="2910692"/>
              <a:ext cx="189569" cy="189569"/>
            </a:xfrm>
            <a:prstGeom prst="ellipse">
              <a:avLst/>
            </a:prstGeom>
            <a:solidFill>
              <a:schemeClr val="bg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28BEE70-BB97-7BDD-4B19-91ED16139D15}"/>
                </a:ext>
              </a:extLst>
            </p:cNvPr>
            <p:cNvSpPr/>
            <p:nvPr/>
          </p:nvSpPr>
          <p:spPr bwMode="auto">
            <a:xfrm>
              <a:off x="2771800" y="3168043"/>
              <a:ext cx="189569" cy="189569"/>
            </a:xfrm>
            <a:prstGeom prst="ellipse">
              <a:avLst/>
            </a:prstGeom>
            <a:solidFill>
              <a:srgbClr val="FED43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18AE8A75-EFC9-2746-7D14-C6965329DABE}"/>
                </a:ext>
              </a:extLst>
            </p:cNvPr>
            <p:cNvSpPr/>
            <p:nvPr/>
          </p:nvSpPr>
          <p:spPr bwMode="auto">
            <a:xfrm>
              <a:off x="3826512" y="2374565"/>
              <a:ext cx="189569" cy="189569"/>
            </a:xfrm>
            <a:prstGeom prst="ellipse">
              <a:avLst/>
            </a:prstGeom>
            <a:solidFill>
              <a:srgbClr val="FED43E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4C6BC67D-DEDB-5278-0374-3A2B26123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EM Data Network (</a:t>
            </a:r>
            <a:r>
              <a:rPr lang="en-US" dirty="0" err="1"/>
              <a:t>OpEM</a:t>
            </a:r>
            <a:r>
              <a:rPr lang="en-US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3704FD-F986-11B4-AA09-91231A0B0C0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D29E5A76-F28E-E692-E596-866B0DA2DC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6376" y="1244131"/>
            <a:ext cx="1224136" cy="44957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A8969E6-D3D3-F984-A1E5-FDDA2B1739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0194" y="4191228"/>
            <a:ext cx="996318" cy="284662"/>
          </a:xfrm>
          <a:prstGeom prst="rect">
            <a:avLst/>
          </a:prstGeom>
        </p:spPr>
      </p:pic>
      <p:pic>
        <p:nvPicPr>
          <p:cNvPr id="17" name="Picture 16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7D8A94-9875-BEB8-547A-61A642BC28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63909" y="3335280"/>
            <a:ext cx="1828800" cy="520700"/>
          </a:xfrm>
          <a:prstGeom prst="rect">
            <a:avLst/>
          </a:prstGeom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8738C0ED-4D6F-D406-6B3C-2782EE61C2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265" y="4167984"/>
            <a:ext cx="547981" cy="336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299 - Electron Microscopy Center">
            <a:extLst>
              <a:ext uri="{FF2B5EF4-FFF2-40B4-BE49-F238E27FC236}">
                <a16:creationId xmlns:a16="http://schemas.microsoft.com/office/drawing/2014/main" id="{560249D9-F496-E2E5-29CA-68D6C2FB7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909" y="2580116"/>
            <a:ext cx="1775114" cy="52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159331D-978D-BB78-6146-A5D43BBC279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830193" y="4567667"/>
            <a:ext cx="2052519" cy="417040"/>
          </a:xfrm>
        </p:spPr>
        <p:txBody>
          <a:bodyPr/>
          <a:lstStyle/>
          <a:p>
            <a:pPr marL="0" indent="0">
              <a:buNone/>
            </a:pPr>
            <a:r>
              <a:rPr lang="en-US" sz="1100" dirty="0">
                <a:effectLst/>
                <a:latin typeface="Arial" panose="020B0604020202020204" pitchFamily="34" charset="0"/>
              </a:rPr>
              <a:t>Marco </a:t>
            </a:r>
            <a:r>
              <a:rPr lang="en-US" sz="1100" dirty="0" err="1">
                <a:effectLst/>
                <a:latin typeface="Arial" panose="020B0604020202020204" pitchFamily="34" charset="0"/>
              </a:rPr>
              <a:t>Cantoni</a:t>
            </a:r>
            <a:r>
              <a:rPr lang="en-US" sz="1100" dirty="0">
                <a:latin typeface="Arial" panose="020B0604020202020204" pitchFamily="34" charset="0"/>
              </a:rPr>
              <a:t>, </a:t>
            </a:r>
            <a:r>
              <a:rPr lang="en-US" sz="1100" dirty="0">
                <a:effectLst/>
                <a:latin typeface="Arial" panose="020B0604020202020204" pitchFamily="34" charset="0"/>
              </a:rPr>
              <a:t>Alexandra </a:t>
            </a:r>
            <a:r>
              <a:rPr lang="en-US" sz="1100" dirty="0" err="1">
                <a:effectLst/>
                <a:latin typeface="Arial" panose="020B0604020202020204" pitchFamily="34" charset="0"/>
              </a:rPr>
              <a:t>Radenovic</a:t>
            </a:r>
            <a:r>
              <a:rPr lang="en-US" sz="1100" dirty="0">
                <a:effectLst/>
                <a:latin typeface="Arial" panose="020B0604020202020204" pitchFamily="34" charset="0"/>
              </a:rPr>
              <a:t>,</a:t>
            </a:r>
            <a:r>
              <a:rPr lang="en-US" sz="1100" dirty="0">
                <a:latin typeface="Arial" panose="020B0604020202020204" pitchFamily="34" charset="0"/>
              </a:rPr>
              <a:t> </a:t>
            </a:r>
            <a:r>
              <a:rPr lang="en-US" sz="1100" b="1" dirty="0">
                <a:effectLst/>
                <a:latin typeface="Arial" panose="020B0604020202020204" pitchFamily="34" charset="0"/>
              </a:rPr>
              <a:t>Henning Stahlberg</a:t>
            </a:r>
            <a:endParaRPr lang="en-US" sz="1100" b="1" dirty="0"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n-US" sz="1100" dirty="0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9282EE8D-FF0E-BA01-8ACB-49BD1AFB9026}"/>
              </a:ext>
            </a:extLst>
          </p:cNvPr>
          <p:cNvSpPr txBox="1">
            <a:spLocks/>
          </p:cNvSpPr>
          <p:nvPr/>
        </p:nvSpPr>
        <p:spPr>
          <a:xfrm>
            <a:off x="6563909" y="3117077"/>
            <a:ext cx="614535" cy="19849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100" dirty="0">
                <a:latin typeface="Arial" panose="020B0604020202020204" pitchFamily="34" charset="0"/>
              </a:rPr>
              <a:t>Rolf </a:t>
            </a:r>
            <a:r>
              <a:rPr lang="en-US" sz="1100" dirty="0" err="1">
                <a:latin typeface="Arial" panose="020B0604020202020204" pitchFamily="34" charset="0"/>
              </a:rPr>
              <a:t>Erni</a:t>
            </a:r>
            <a:r>
              <a:rPr lang="en-US" sz="1100" dirty="0">
                <a:latin typeface="Arial" panose="020B0604020202020204" pitchFamily="34" charset="0"/>
              </a:rPr>
              <a:t> </a:t>
            </a:r>
            <a:endParaRPr lang="en-US" sz="1100" dirty="0">
              <a:latin typeface="ArialMT"/>
            </a:endParaRPr>
          </a:p>
          <a:p>
            <a:endParaRPr lang="en-US" sz="1100" dirty="0"/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36278FE7-CDB8-B124-D934-68A072A42E18}"/>
              </a:ext>
            </a:extLst>
          </p:cNvPr>
          <p:cNvSpPr txBox="1">
            <a:spLocks/>
          </p:cNvSpPr>
          <p:nvPr/>
        </p:nvSpPr>
        <p:spPr>
          <a:xfrm>
            <a:off x="6563909" y="3871893"/>
            <a:ext cx="2511896" cy="7199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100" dirty="0">
                <a:latin typeface="ArialMT"/>
              </a:rPr>
              <a:t>Nicolas Blanc, Daniel </a:t>
            </a:r>
            <a:r>
              <a:rPr lang="en-US" sz="1100" dirty="0" err="1">
                <a:latin typeface="ArialMT"/>
              </a:rPr>
              <a:t>Böhringer</a:t>
            </a:r>
            <a:r>
              <a:rPr lang="en-US" sz="1100" dirty="0">
                <a:latin typeface="ArialMT"/>
              </a:rPr>
              <a:t>, Christophe Briand, </a:t>
            </a:r>
            <a:r>
              <a:rPr lang="en-US" sz="1100" dirty="0">
                <a:latin typeface="Arial" panose="020B0604020202020204" pitchFamily="34" charset="0"/>
              </a:rPr>
              <a:t>Christophe </a:t>
            </a:r>
            <a:r>
              <a:rPr lang="en-US" sz="1100" dirty="0" err="1">
                <a:latin typeface="Arial" panose="020B0604020202020204" pitchFamily="34" charset="0"/>
              </a:rPr>
              <a:t>Copéret</a:t>
            </a:r>
            <a:r>
              <a:rPr lang="en-US" sz="1100" dirty="0">
                <a:latin typeface="ArialMT"/>
              </a:rPr>
              <a:t>, Miroslav </a:t>
            </a:r>
            <a:r>
              <a:rPr lang="en-US" sz="1100" dirty="0" err="1">
                <a:latin typeface="ArialMT"/>
              </a:rPr>
              <a:t>Peterek</a:t>
            </a:r>
            <a:r>
              <a:rPr lang="en-US" sz="1100" dirty="0">
                <a:latin typeface="ArialMT"/>
              </a:rPr>
              <a:t>, Bilal Qureshi, Andrzej J. </a:t>
            </a:r>
            <a:r>
              <a:rPr lang="en-US" sz="1100" dirty="0" err="1">
                <a:latin typeface="ArialMT"/>
              </a:rPr>
              <a:t>Rzepiela</a:t>
            </a:r>
            <a:endParaRPr lang="en-US" sz="1100" dirty="0"/>
          </a:p>
        </p:txBody>
      </p:sp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BD7ACD22-DD82-D0FD-956B-9C6857CDBE64}"/>
              </a:ext>
            </a:extLst>
          </p:cNvPr>
          <p:cNvSpPr txBox="1">
            <a:spLocks/>
          </p:cNvSpPr>
          <p:nvPr/>
        </p:nvSpPr>
        <p:spPr>
          <a:xfrm>
            <a:off x="6566375" y="1815598"/>
            <a:ext cx="2511895" cy="52070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100" dirty="0">
                <a:latin typeface="ArialMT"/>
              </a:rPr>
              <a:t>Alun Ashton, </a:t>
            </a:r>
            <a:r>
              <a:rPr lang="en-US" sz="1100" dirty="0">
                <a:latin typeface="Arial" panose="020B0604020202020204" pitchFamily="34" charset="0"/>
              </a:rPr>
              <a:t>Spencer Bliven</a:t>
            </a:r>
            <a:r>
              <a:rPr lang="en-US" sz="1100" dirty="0">
                <a:latin typeface="ArialMT"/>
              </a:rPr>
              <a:t>, Gregor Cicchetti, Stephan </a:t>
            </a:r>
            <a:r>
              <a:rPr lang="en-US" sz="1100" dirty="0" err="1">
                <a:latin typeface="ArialMT"/>
              </a:rPr>
              <a:t>Egli</a:t>
            </a:r>
            <a:r>
              <a:rPr lang="en-US" sz="1100" dirty="0">
                <a:latin typeface="ArialMT"/>
              </a:rPr>
              <a:t>, Volodymyr </a:t>
            </a:r>
            <a:r>
              <a:rPr lang="en-US" sz="1100" dirty="0" err="1">
                <a:latin typeface="ArialMT"/>
              </a:rPr>
              <a:t>Korkhov</a:t>
            </a:r>
            <a:r>
              <a:rPr lang="en-US" sz="1100" dirty="0">
                <a:latin typeface="ArialMT"/>
              </a:rPr>
              <a:t>, Carlo </a:t>
            </a:r>
            <a:r>
              <a:rPr lang="en-US" sz="1100" dirty="0" err="1">
                <a:latin typeface="ArialMT"/>
              </a:rPr>
              <a:t>Minotti</a:t>
            </a:r>
            <a:r>
              <a:rPr lang="en-US" sz="1100" dirty="0">
                <a:latin typeface="ArialMT"/>
              </a:rPr>
              <a:t>, Elisabeth </a:t>
            </a:r>
            <a:r>
              <a:rPr lang="en-US" sz="1100" dirty="0" err="1">
                <a:latin typeface="ArialMT"/>
              </a:rPr>
              <a:t>Müller</a:t>
            </a:r>
            <a:r>
              <a:rPr lang="en-US" sz="1100" dirty="0">
                <a:latin typeface="ArialMT"/>
              </a:rPr>
              <a:t>, </a:t>
            </a:r>
            <a:r>
              <a:rPr lang="en-US" sz="1100" dirty="0" err="1">
                <a:latin typeface="ArialMT"/>
              </a:rPr>
              <a:t>Gebhard</a:t>
            </a:r>
            <a:r>
              <a:rPr lang="en-US" sz="1100" dirty="0">
                <a:latin typeface="ArialMT"/>
              </a:rPr>
              <a:t> </a:t>
            </a:r>
            <a:r>
              <a:rPr lang="en-US" sz="1100" dirty="0" err="1">
                <a:latin typeface="ArialMT"/>
              </a:rPr>
              <a:t>Schertler</a:t>
            </a:r>
            <a:endParaRPr lang="en-US" sz="1100" dirty="0">
              <a:latin typeface="ArialMT"/>
            </a:endParaRPr>
          </a:p>
        </p:txBody>
      </p:sp>
      <p:sp>
        <p:nvSpPr>
          <p:cNvPr id="28" name="Content Placeholder 1">
            <a:extLst>
              <a:ext uri="{FF2B5EF4-FFF2-40B4-BE49-F238E27FC236}">
                <a16:creationId xmlns:a16="http://schemas.microsoft.com/office/drawing/2014/main" id="{80F89135-5F1C-F9B0-61D3-DB4B36BAC7B7}"/>
              </a:ext>
            </a:extLst>
          </p:cNvPr>
          <p:cNvSpPr txBox="1">
            <a:spLocks/>
          </p:cNvSpPr>
          <p:nvPr/>
        </p:nvSpPr>
        <p:spPr>
          <a:xfrm>
            <a:off x="757439" y="4589354"/>
            <a:ext cx="1976340" cy="3953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100" dirty="0"/>
              <a:t>Andreas Boland, </a:t>
            </a:r>
            <a:r>
              <a:rPr lang="en-US" sz="1100" dirty="0" err="1"/>
              <a:t>Orsolyz</a:t>
            </a:r>
            <a:r>
              <a:rPr lang="en-US" sz="1100" dirty="0"/>
              <a:t> </a:t>
            </a:r>
            <a:r>
              <a:rPr lang="en-US" sz="1100" dirty="0" err="1"/>
              <a:t>Barabas</a:t>
            </a:r>
            <a:r>
              <a:rPr lang="en-US" sz="1100" dirty="0"/>
              <a:t>, Andy Howe, </a:t>
            </a:r>
            <a:r>
              <a:rPr lang="en-US" sz="1100" b="1" dirty="0"/>
              <a:t>Robbie Loewith</a:t>
            </a:r>
            <a:endParaRPr lang="en-US" sz="1100" dirty="0"/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C0EE7520-0FD5-8F2F-FDFF-B5452E55438A}"/>
              </a:ext>
            </a:extLst>
          </p:cNvPr>
          <p:cNvSpPr txBox="1">
            <a:spLocks/>
          </p:cNvSpPr>
          <p:nvPr/>
        </p:nvSpPr>
        <p:spPr>
          <a:xfrm>
            <a:off x="4979126" y="4734315"/>
            <a:ext cx="1235430" cy="2154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100" dirty="0"/>
              <a:t>Christel </a:t>
            </a:r>
            <a:r>
              <a:rPr lang="en-US" sz="1100" dirty="0" err="1"/>
              <a:t>Genoud</a:t>
            </a:r>
            <a:endParaRPr lang="en-US" sz="1100" dirty="0"/>
          </a:p>
          <a:p>
            <a:pPr marL="0" indent="0">
              <a:buFont typeface="Arial" panose="020B0604020202020204" pitchFamily="34" charset="0"/>
              <a:buNone/>
            </a:pPr>
            <a:endParaRPr lang="en-US" sz="1100" dirty="0"/>
          </a:p>
        </p:txBody>
      </p:sp>
      <p:pic>
        <p:nvPicPr>
          <p:cNvPr id="33" name="Picture 32" descr="A picture containing email&#10;&#10;Description automatically generated">
            <a:extLst>
              <a:ext uri="{FF2B5EF4-FFF2-40B4-BE49-F238E27FC236}">
                <a16:creationId xmlns:a16="http://schemas.microsoft.com/office/drawing/2014/main" id="{3EF036CF-F884-0DBD-B584-10C8AA76874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7439" y="4195189"/>
            <a:ext cx="996318" cy="296614"/>
          </a:xfrm>
          <a:prstGeom prst="rect">
            <a:avLst/>
          </a:prstGeom>
        </p:spPr>
      </p:pic>
      <p:pic>
        <p:nvPicPr>
          <p:cNvPr id="36" name="Picture 35" descr="A picture containing icon&#10;&#10;Description automatically generated">
            <a:extLst>
              <a:ext uri="{FF2B5EF4-FFF2-40B4-BE49-F238E27FC236}">
                <a16:creationId xmlns:a16="http://schemas.microsoft.com/office/drawing/2014/main" id="{858AD975-87A3-AED9-875F-4AB3CA34C5C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978556" y="4231848"/>
            <a:ext cx="1224478" cy="425167"/>
          </a:xfrm>
          <a:prstGeom prst="rect">
            <a:avLst/>
          </a:prstGeom>
        </p:spPr>
      </p:pic>
      <p:pic>
        <p:nvPicPr>
          <p:cNvPr id="38" name="Picture 37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036C54-9C08-839D-2091-4FD959E6179E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7439" y="2082590"/>
            <a:ext cx="1269689" cy="413387"/>
          </a:xfrm>
          <a:prstGeom prst="rect">
            <a:avLst/>
          </a:prstGeom>
        </p:spPr>
      </p:pic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D2576643-05C5-448F-C967-FC0F296D825D}"/>
              </a:ext>
            </a:extLst>
          </p:cNvPr>
          <p:cNvSpPr txBox="1">
            <a:spLocks/>
          </p:cNvSpPr>
          <p:nvPr/>
        </p:nvSpPr>
        <p:spPr>
          <a:xfrm>
            <a:off x="757439" y="2588387"/>
            <a:ext cx="1846694" cy="2697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100" dirty="0"/>
              <a:t>Mohamed </a:t>
            </a:r>
            <a:r>
              <a:rPr lang="en-US" sz="1100" dirty="0" err="1"/>
              <a:t>Chami</a:t>
            </a:r>
            <a:r>
              <a:rPr lang="en-US" sz="1100" dirty="0"/>
              <a:t>, Timm Maier </a:t>
            </a:r>
          </a:p>
        </p:txBody>
      </p:sp>
      <p:pic>
        <p:nvPicPr>
          <p:cNvPr id="52" name="Picture 51" descr="A picture containing logo&#10;&#10;Description automatically generated">
            <a:extLst>
              <a:ext uri="{FF2B5EF4-FFF2-40B4-BE49-F238E27FC236}">
                <a16:creationId xmlns:a16="http://schemas.microsoft.com/office/drawing/2014/main" id="{3FE5FC4C-8E38-FFCC-10CB-0AC1A95A3F9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7439" y="2921759"/>
            <a:ext cx="944553" cy="724157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B9BF2B89-748A-193A-6630-7DE14FD6DA8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604133" y="1411463"/>
            <a:ext cx="1676733" cy="194538"/>
          </a:xfrm>
          <a:prstGeom prst="rect">
            <a:avLst/>
          </a:prstGeom>
        </p:spPr>
      </p:pic>
      <p:pic>
        <p:nvPicPr>
          <p:cNvPr id="56" name="Picture 55" descr="Shape&#10;&#10;Description automatically generated with medium confidence">
            <a:extLst>
              <a:ext uri="{FF2B5EF4-FFF2-40B4-BE49-F238E27FC236}">
                <a16:creationId xmlns:a16="http://schemas.microsoft.com/office/drawing/2014/main" id="{332ADA6D-229B-93BF-6A84-A34C7F44C8C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609586" y="975814"/>
            <a:ext cx="946562" cy="268317"/>
          </a:xfrm>
          <a:prstGeom prst="rect">
            <a:avLst/>
          </a:prstGeom>
        </p:spPr>
      </p:pic>
      <p:sp>
        <p:nvSpPr>
          <p:cNvPr id="59" name="Content Placeholder 1">
            <a:extLst>
              <a:ext uri="{FF2B5EF4-FFF2-40B4-BE49-F238E27FC236}">
                <a16:creationId xmlns:a16="http://schemas.microsoft.com/office/drawing/2014/main" id="{349F060B-E1DA-2430-93B4-F57615766587}"/>
              </a:ext>
            </a:extLst>
          </p:cNvPr>
          <p:cNvSpPr txBox="1">
            <a:spLocks/>
          </p:cNvSpPr>
          <p:nvPr/>
        </p:nvSpPr>
        <p:spPr>
          <a:xfrm>
            <a:off x="757439" y="3656417"/>
            <a:ext cx="1510305" cy="39535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685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238" indent="-182554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16" indent="-17938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08" indent="-177792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5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sz="1100" dirty="0"/>
              <a:t>Benoît Zuber</a:t>
            </a:r>
          </a:p>
        </p:txBody>
      </p: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DCAD52CF-4B0A-E7AA-4282-001C07856DC6}"/>
              </a:ext>
            </a:extLst>
          </p:cNvPr>
          <p:cNvSpPr/>
          <p:nvPr/>
        </p:nvSpPr>
        <p:spPr bwMode="auto">
          <a:xfrm>
            <a:off x="827583" y="946393"/>
            <a:ext cx="1676733" cy="326491"/>
          </a:xfrm>
          <a:prstGeom prst="roundRect">
            <a:avLst>
              <a:gd name="adj" fmla="val 38585"/>
            </a:avLst>
          </a:prstGeom>
          <a:solidFill>
            <a:schemeClr val="bg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" charset="0"/>
              </a:rPr>
              <a:t>4 ETH Institutes</a:t>
            </a:r>
          </a:p>
        </p:txBody>
      </p: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29140604-9989-A8B9-BD1D-E32311F34C43}"/>
              </a:ext>
            </a:extLst>
          </p:cNvPr>
          <p:cNvSpPr/>
          <p:nvPr/>
        </p:nvSpPr>
        <p:spPr bwMode="auto">
          <a:xfrm>
            <a:off x="825143" y="1353222"/>
            <a:ext cx="1676733" cy="326491"/>
          </a:xfrm>
          <a:prstGeom prst="roundRect">
            <a:avLst>
              <a:gd name="adj" fmla="val 38585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dirty="0">
                <a:latin typeface="Times" charset="0"/>
              </a:rPr>
              <a:t>5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Universities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825B57-14EF-4544-116D-7C44E9D1C704}"/>
              </a:ext>
            </a:extLst>
          </p:cNvPr>
          <p:cNvSpPr txBox="1"/>
          <p:nvPr/>
        </p:nvSpPr>
        <p:spPr>
          <a:xfrm>
            <a:off x="5474677" y="433754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B37EBA65-31F9-E40A-0AFC-671E9235F750}"/>
              </a:ext>
            </a:extLst>
          </p:cNvPr>
          <p:cNvPicPr>
            <a:picLocks noChangeAspect="1"/>
          </p:cNvPicPr>
          <p:nvPr/>
        </p:nvPicPr>
        <p:blipFill rotWithShape="1">
          <a:blip r:embed="rId15"/>
          <a:srcRect r="54327"/>
          <a:stretch/>
        </p:blipFill>
        <p:spPr>
          <a:xfrm>
            <a:off x="6552974" y="4724507"/>
            <a:ext cx="996318" cy="327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4561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D4D6B51C-D532-43D5-41FA-8ED4244E3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Architecture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FDCFEA-2EDD-189F-B2E2-5113F1A4B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13BB5-0CA0-0DB9-3236-1EA8E5048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325" y="915566"/>
            <a:ext cx="4974478" cy="2736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54687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45D69D1-8AEF-76C0-FD4B-97AF74D6514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3651870"/>
            <a:ext cx="7742237" cy="864175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en-US" sz="1600" dirty="0"/>
              <a:t>Automated collection of metadata during acquisition.</a:t>
            </a:r>
          </a:p>
          <a:p>
            <a:pPr lvl="1"/>
            <a:r>
              <a:rPr lang="en-US" sz="1400" dirty="0"/>
              <a:t>Initial focus on single particle </a:t>
            </a:r>
            <a:r>
              <a:rPr lang="en-US" sz="1400" dirty="0" err="1"/>
              <a:t>cryoEM</a:t>
            </a:r>
            <a:r>
              <a:rPr lang="en-US" sz="1400" dirty="0"/>
              <a:t>, but with support for additional domains like material science</a:t>
            </a:r>
          </a:p>
          <a:p>
            <a:pPr lvl="1"/>
            <a:r>
              <a:rPr lang="en-US" sz="1400" dirty="0"/>
              <a:t>Coordinate with EU &amp; international standards and initiatives, </a:t>
            </a:r>
            <a:r>
              <a:rPr lang="en-US" sz="1400" dirty="0" err="1"/>
              <a:t>eg.</a:t>
            </a:r>
            <a:r>
              <a:rPr lang="en-US" sz="1400" dirty="0"/>
              <a:t> INSTRUCT-ARIA, 3DEM</a:t>
            </a:r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4D6B51C-D532-43D5-41FA-8ED4244E3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FDCFEA-2EDD-189F-B2E2-5113F1A4B1F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13BB5-0CA0-0DB9-3236-1EA8E5048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325" y="915566"/>
            <a:ext cx="4974478" cy="273630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7576E75-D58C-CA3C-F37E-02C683E34594}"/>
              </a:ext>
            </a:extLst>
          </p:cNvPr>
          <p:cNvSpPr/>
          <p:nvPr/>
        </p:nvSpPr>
        <p:spPr bwMode="auto">
          <a:xfrm>
            <a:off x="3255371" y="879561"/>
            <a:ext cx="3888432" cy="2808311"/>
          </a:xfrm>
          <a:prstGeom prst="rect">
            <a:avLst/>
          </a:prstGeom>
          <a:solidFill>
            <a:srgbClr val="FFFFFF">
              <a:alpha val="69804"/>
            </a:srgbClr>
          </a:solidFill>
          <a:ln w="38100"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99670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645D69D1-8AEF-76C0-FD4B-97AF74D6514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043000" y="3651870"/>
            <a:ext cx="7742237" cy="864175"/>
          </a:xfrm>
        </p:spPr>
        <p:txBody>
          <a:bodyPr/>
          <a:lstStyle/>
          <a:p>
            <a:pPr marL="342900" indent="-342900">
              <a:buFont typeface="+mj-lt"/>
              <a:buAutoNum type="arabicPeriod" startAt="2"/>
            </a:pPr>
            <a:r>
              <a:rPr lang="en-US" sz="1600" dirty="0"/>
              <a:t>Ingestion of metadata from all sites in the Data Catalog</a:t>
            </a:r>
          </a:p>
          <a:p>
            <a:pPr lvl="1"/>
            <a:r>
              <a:rPr lang="en-US" sz="1400" dirty="0"/>
              <a:t>PSI will provide data storage for some sites; others adapt existing site-specific storage (e.g. ETHZ LTS)</a:t>
            </a:r>
          </a:p>
          <a:p>
            <a:pPr lvl="1"/>
            <a:r>
              <a:rPr lang="en-US" sz="1400" dirty="0"/>
              <a:t>Users deposit derived datasets after processing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4D6B51C-D532-43D5-41FA-8ED4244E3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Plan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FDCFEA-2EDD-189F-B2E2-5113F1A4B1F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FD13BB5-0CA0-0DB9-3236-1EA8E50483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325" y="915566"/>
            <a:ext cx="4974478" cy="273630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5CFD711-A5CF-04CB-36E3-D689966388E5}"/>
              </a:ext>
            </a:extLst>
          </p:cNvPr>
          <p:cNvSpPr/>
          <p:nvPr/>
        </p:nvSpPr>
        <p:spPr bwMode="auto">
          <a:xfrm>
            <a:off x="5403850" y="879561"/>
            <a:ext cx="1688432" cy="2808311"/>
          </a:xfrm>
          <a:prstGeom prst="rect">
            <a:avLst/>
          </a:prstGeom>
          <a:solidFill>
            <a:srgbClr val="FFFFFF">
              <a:alpha val="69804"/>
            </a:srgbClr>
          </a:solidFill>
          <a:ln w="38100"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5B02D41-74B8-C49D-4560-7A5806E9B321}"/>
              </a:ext>
            </a:extLst>
          </p:cNvPr>
          <p:cNvSpPr/>
          <p:nvPr/>
        </p:nvSpPr>
        <p:spPr bwMode="auto">
          <a:xfrm flipH="1">
            <a:off x="2169324" y="879561"/>
            <a:ext cx="1086046" cy="2808311"/>
          </a:xfrm>
          <a:prstGeom prst="rect">
            <a:avLst/>
          </a:prstGeom>
          <a:solidFill>
            <a:srgbClr val="FFFFFF">
              <a:alpha val="69804"/>
            </a:srgbClr>
          </a:solidFill>
          <a:ln w="38100">
            <a:noFill/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77883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" id="{0F073DA4-C489-0F48-8169-F987ED60902B}" vid="{8779BE1E-1DE0-064E-B9DF-776FF6614E8F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10816</TotalTime>
  <Words>1143</Words>
  <Application>Microsoft Macintosh PowerPoint</Application>
  <PresentationFormat>On-screen Show (16:9)</PresentationFormat>
  <Paragraphs>148</Paragraphs>
  <Slides>15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Arial Narrow</vt:lpstr>
      <vt:lpstr>ArialMT</vt:lpstr>
      <vt:lpstr>Calibri</vt:lpstr>
      <vt:lpstr>Georgia</vt:lpstr>
      <vt:lpstr>Rockwell</vt:lpstr>
      <vt:lpstr>Symbol</vt:lpstr>
      <vt:lpstr>Times</vt:lpstr>
      <vt:lpstr>PSI-Powerpoint-Master Calibri V2</vt:lpstr>
      <vt:lpstr>Open EM Data Network (OpEM)</vt:lpstr>
      <vt:lpstr>Electron Microscopy (EM) Data</vt:lpstr>
      <vt:lpstr>Users</vt:lpstr>
      <vt:lpstr>Benefits of open data for electron microscopy</vt:lpstr>
      <vt:lpstr>Open EM Data Network (OpEM)</vt:lpstr>
      <vt:lpstr>Open EM Data Network (OpEM)</vt:lpstr>
      <vt:lpstr>Architecture</vt:lpstr>
      <vt:lpstr>Project Plan</vt:lpstr>
      <vt:lpstr>Project Plan</vt:lpstr>
      <vt:lpstr>Project Plan</vt:lpstr>
      <vt:lpstr>Project Plan</vt:lpstr>
      <vt:lpstr>For data producers</vt:lpstr>
      <vt:lpstr>For data consumers</vt:lpstr>
      <vt:lpstr>Major Tasks</vt:lpstr>
      <vt:lpstr>Thanks!</vt:lpstr>
    </vt:vector>
  </TitlesOfParts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Bliven Spencer Edward (PSI)</dc:creator>
  <cp:lastModifiedBy>Bliven Spencer Edward</cp:lastModifiedBy>
  <cp:revision>48</cp:revision>
  <cp:lastPrinted>2015-09-30T13:23:15Z</cp:lastPrinted>
  <dcterms:created xsi:type="dcterms:W3CDTF">2022-11-07T08:42:09Z</dcterms:created>
  <dcterms:modified xsi:type="dcterms:W3CDTF">2023-05-03T18:54:51Z</dcterms:modified>
</cp:coreProperties>
</file>