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0" r:id="rId2"/>
  </p:sldMasterIdLst>
  <p:notesMasterIdLst>
    <p:notesMasterId r:id="rId15"/>
  </p:notesMasterIdLst>
  <p:handoutMasterIdLst>
    <p:handoutMasterId r:id="rId16"/>
  </p:handoutMasterIdLst>
  <p:sldIdLst>
    <p:sldId id="330" r:id="rId3"/>
    <p:sldId id="339" r:id="rId4"/>
    <p:sldId id="341" r:id="rId5"/>
    <p:sldId id="342" r:id="rId6"/>
    <p:sldId id="344" r:id="rId7"/>
    <p:sldId id="343" r:id="rId8"/>
    <p:sldId id="345" r:id="rId9"/>
    <p:sldId id="537" r:id="rId10"/>
    <p:sldId id="538" r:id="rId11"/>
    <p:sldId id="540" r:id="rId12"/>
    <p:sldId id="539" r:id="rId13"/>
    <p:sldId id="338" r:id="rId1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07" autoAdjust="0"/>
    <p:restoredTop sz="95673" autoAdjust="0"/>
  </p:normalViewPr>
  <p:slideViewPr>
    <p:cSldViewPr snapToObjects="1">
      <p:cViewPr varScale="1">
        <p:scale>
          <a:sx n="148" d="100"/>
          <a:sy n="148" d="100"/>
        </p:scale>
        <p:origin x="184" y="61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617479"/>
            <a:ext cx="8496300" cy="760477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357315"/>
            <a:ext cx="8496300" cy="320651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0A30-FAA6-D943-90E0-726F4FDF4A16}" type="datetime1">
              <a:rPr lang="en-US" smtClean="0"/>
              <a:t>5/3/23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465535"/>
            <a:ext cx="8496300" cy="3153384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140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617479"/>
            <a:ext cx="8496300" cy="760477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357315"/>
            <a:ext cx="8496300" cy="320651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35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942A-6903-F341-9C25-7336AF75E595}" type="datetime1">
              <a:rPr lang="en-US" smtClean="0"/>
              <a:t>5/3/23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465535"/>
            <a:ext cx="8496300" cy="3153385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de-CH" dirty="0"/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1865018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65535"/>
            <a:ext cx="8496298" cy="349295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35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14301"/>
            <a:ext cx="8858250" cy="459581"/>
            <a:chOff x="142875" y="152400"/>
            <a:chExt cx="8858250" cy="612775"/>
          </a:xfrm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1" y="797441"/>
            <a:ext cx="8496299" cy="720607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1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4798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518048"/>
            <a:ext cx="8496300" cy="3157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37C1-A5C5-0345-BC9C-981ABDFDBCAA}" type="datetime1">
              <a:rPr lang="en-US" smtClean="0"/>
              <a:t>5/3/23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1589409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1518048"/>
            <a:ext cx="4104000" cy="3159919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375"/>
              </a:spcBef>
              <a:defRPr sz="1500"/>
            </a:lvl1pPr>
            <a:lvl2pPr>
              <a:lnSpc>
                <a:spcPct val="100000"/>
              </a:lnSpc>
              <a:spcBef>
                <a:spcPts val="300"/>
              </a:spcBef>
              <a:defRPr sz="1350"/>
            </a:lvl2pPr>
            <a:lvl3pPr>
              <a:lnSpc>
                <a:spcPct val="100000"/>
              </a:lnSpc>
              <a:spcBef>
                <a:spcPts val="300"/>
              </a:spcBef>
              <a:defRPr sz="1200"/>
            </a:lvl3pPr>
            <a:lvl4pPr marL="808435" indent="-133350">
              <a:lnSpc>
                <a:spcPct val="100000"/>
              </a:lnSpc>
              <a:spcBef>
                <a:spcPts val="300"/>
              </a:spcBef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1518048"/>
            <a:ext cx="4104134" cy="3159919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375"/>
              </a:spcBef>
              <a:defRPr sz="1500"/>
            </a:lvl1pPr>
            <a:lvl2pPr>
              <a:lnSpc>
                <a:spcPct val="100000"/>
              </a:lnSpc>
              <a:spcBef>
                <a:spcPts val="300"/>
              </a:spcBef>
              <a:defRPr sz="1350"/>
            </a:lvl2pPr>
            <a:lvl3pPr>
              <a:lnSpc>
                <a:spcPct val="100000"/>
              </a:lnSpc>
              <a:spcBef>
                <a:spcPts val="300"/>
              </a:spcBef>
              <a:defRPr sz="1200"/>
            </a:lvl3pPr>
            <a:lvl4pPr>
              <a:lnSpc>
                <a:spcPct val="100000"/>
              </a:lnSpc>
              <a:spcBef>
                <a:spcPts val="300"/>
              </a:spcBef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79B3-73E3-A94C-B27A-715C1AB08FE5}" type="datetime1">
              <a:rPr lang="en-US" smtClean="0"/>
              <a:t>5/3/23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9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826176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FBA9-EF53-3641-9255-44134AB318BB}" type="datetime1">
              <a:rPr lang="en-US" smtClean="0"/>
              <a:t>5/3/23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4286246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D98D-70C1-364F-8E91-75D34E0F1E18}" type="datetime1">
              <a:rPr lang="en-US" smtClean="0"/>
              <a:t>5/3/23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465535"/>
            <a:ext cx="8496300" cy="4205895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de-CH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3757000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1892-CBCA-564F-8801-1F7B9F557175}" type="datetime1">
              <a:rPr lang="en-US" smtClean="0"/>
              <a:t>5/3/23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323850" y="1173853"/>
            <a:ext cx="8496300" cy="3504113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23850" y="459000"/>
            <a:ext cx="8496300" cy="729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1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3208392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23850" y="459001"/>
            <a:ext cx="8496300" cy="4212431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3AF4-7054-704D-90E4-7E4836AFF115}" type="datetime1">
              <a:rPr lang="en-US" smtClean="0"/>
              <a:t>5/3/23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32385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00" dirty="0"/>
              <a:t>Scientific IT Services</a:t>
            </a:r>
          </a:p>
        </p:txBody>
      </p:sp>
    </p:spTree>
    <p:extLst>
      <p:ext uri="{BB962C8B-B14F-4D97-AF65-F5344CB8AC3E}">
        <p14:creationId xmlns:p14="http://schemas.microsoft.com/office/powerpoint/2010/main" val="1304562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E01CE-310D-5745-BADD-938726EBCF07}" type="datetime1">
              <a:rPr lang="en-US" smtClean="0"/>
              <a:t>5/3/23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89280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3422907"/>
            <a:ext cx="8496300" cy="1255059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D46F-555F-CC49-9AD6-28F1720C286F}" type="datetime1">
              <a:rPr lang="en-US" smtClean="0"/>
              <a:t>5/3/23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Caterina Barillari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" t="19025" r="112" b="21320"/>
          <a:stretch/>
        </p:blipFill>
        <p:spPr>
          <a:xfrm>
            <a:off x="323850" y="465535"/>
            <a:ext cx="8496300" cy="21062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2571750"/>
            <a:ext cx="8496300" cy="864096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372206" y="4851388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8239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5" y="114301"/>
            <a:ext cx="8859601" cy="459581"/>
            <a:chOff x="142874" y="152400"/>
            <a:chExt cx="8859601" cy="612775"/>
          </a:xfrm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4731545"/>
            <a:ext cx="612068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fld id="{746B49FB-616F-C845-82AC-930739F51234}" type="datetime1">
              <a:rPr lang="en-US" smtClean="0"/>
              <a:t>5/3/23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1" y="4731545"/>
            <a:ext cx="3208613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DE"/>
              <a:t>Caterina Barillari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4731545"/>
            <a:ext cx="266700" cy="35123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1518048"/>
            <a:ext cx="8483938" cy="3159918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4725143"/>
            <a:ext cx="105958" cy="351234"/>
          </a:xfrm>
          <a:prstGeom prst="rect">
            <a:avLst/>
          </a:prstGeom>
          <a:noFill/>
        </p:spPr>
        <p:txBody>
          <a:bodyPr wrap="none" lIns="27000" rIns="27000" rtlCol="0" anchor="ctr" anchorCtr="0">
            <a:noAutofit/>
          </a:bodyPr>
          <a:lstStyle/>
          <a:p>
            <a:pPr algn="ctr"/>
            <a:r>
              <a:rPr lang="de-CH" sz="6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4725142"/>
            <a:ext cx="105958" cy="351234"/>
          </a:xfrm>
          <a:prstGeom prst="rect">
            <a:avLst/>
          </a:prstGeom>
          <a:noFill/>
        </p:spPr>
        <p:txBody>
          <a:bodyPr wrap="none" lIns="27000" rIns="27000" rtlCol="0" anchor="ctr" anchorCtr="0">
            <a:noAutofit/>
          </a:bodyPr>
          <a:lstStyle/>
          <a:p>
            <a:pPr algn="ctr"/>
            <a:r>
              <a:rPr lang="de-CH" sz="6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465536"/>
            <a:ext cx="8496300" cy="729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4731544"/>
            <a:ext cx="4248000" cy="344831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de-CH" sz="600" dirty="0"/>
          </a:p>
        </p:txBody>
      </p:sp>
    </p:spTree>
    <p:extLst>
      <p:ext uri="{BB962C8B-B14F-4D97-AF65-F5344CB8AC3E}">
        <p14:creationId xmlns:p14="http://schemas.microsoft.com/office/powerpoint/2010/main" val="205077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0297" indent="-198835" algn="l" defTabSz="685800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70322" indent="-200025" algn="l" defTabSz="685800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Font typeface="Wingdings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8435" indent="-133350" algn="l" defTabSz="685800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46547" indent="-138113" algn="l" defTabSz="685800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Font typeface="Wingdings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sv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Benefit </a:t>
            </a:r>
            <a:r>
              <a:rPr lang="de-DE" dirty="0" err="1"/>
              <a:t>of</a:t>
            </a:r>
            <a:r>
              <a:rPr lang="de-DE" dirty="0"/>
              <a:t> open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atmospheric</a:t>
            </a:r>
            <a:r>
              <a:rPr lang="de-DE" dirty="0"/>
              <a:t> </a:t>
            </a:r>
            <a:r>
              <a:rPr lang="de-DE" dirty="0" err="1"/>
              <a:t>science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Thorsten Bartels-Rausch  ::  Scientist  ::  Paul Scherrer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ORD Meeting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38D5DA6-7AD7-FAC7-8FF3-0ADF78B373F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8DA8B27-FC02-26B1-C962-2E0C08E0E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 Project  :: IVDAV 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15D0423-5AC5-C593-A6A9-41D20C285E9F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1" dirty="0"/>
              <a:t>Findable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Define input masks, structure, and naming for </a:t>
            </a:r>
            <a:r>
              <a:rPr lang="en-US" dirty="0" err="1"/>
              <a:t>openBIS</a:t>
            </a:r>
            <a:r>
              <a:rPr lang="en-US" dirty="0"/>
              <a:t> notebooks</a:t>
            </a:r>
          </a:p>
          <a:p>
            <a:pPr lvl="1"/>
            <a:r>
              <a:rPr lang="en-US" dirty="0"/>
              <a:t>Integrate GIT for code</a:t>
            </a:r>
          </a:p>
          <a:p>
            <a:r>
              <a:rPr lang="en-US" b="1" dirty="0"/>
              <a:t>Interoperable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Define Hand-over points</a:t>
            </a:r>
          </a:p>
          <a:p>
            <a:pPr lvl="1"/>
            <a:r>
              <a:rPr lang="en-US" dirty="0"/>
              <a:t>Define data format and structure for those (</a:t>
            </a:r>
            <a:r>
              <a:rPr lang="en-US" dirty="0" err="1"/>
              <a:t>netCDF</a:t>
            </a:r>
            <a:r>
              <a:rPr lang="en-US" dirty="0"/>
              <a:t>, h5)</a:t>
            </a:r>
          </a:p>
          <a:p>
            <a:r>
              <a:rPr lang="en-US" b="1" dirty="0"/>
              <a:t>Accessible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Establish a process to effectively explore and visualize data at any stage of the FAIR research cycle.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3A635953-3D87-6055-F4F9-2ADC70252ED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78719" y="1006475"/>
            <a:ext cx="3509963" cy="3509963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735748D-760D-79BF-5F3F-6038F14C000B}"/>
              </a:ext>
            </a:extLst>
          </p:cNvPr>
          <p:cNvGrpSpPr/>
          <p:nvPr/>
        </p:nvGrpSpPr>
        <p:grpSpPr>
          <a:xfrm>
            <a:off x="5431223" y="124346"/>
            <a:ext cx="3600400" cy="1872208"/>
            <a:chOff x="5431223" y="124346"/>
            <a:chExt cx="3600400" cy="1872208"/>
          </a:xfrm>
        </p:grpSpPr>
        <p:sp>
          <p:nvSpPr>
            <p:cNvPr id="10" name="Gefaltete Ecke 9">
              <a:extLst>
                <a:ext uri="{FF2B5EF4-FFF2-40B4-BE49-F238E27FC236}">
                  <a16:creationId xmlns:a16="http://schemas.microsoft.com/office/drawing/2014/main" id="{ACD39DFD-AFDB-2F06-7074-43FA29053831}"/>
                </a:ext>
              </a:extLst>
            </p:cNvPr>
            <p:cNvSpPr/>
            <p:nvPr/>
          </p:nvSpPr>
          <p:spPr bwMode="auto">
            <a:xfrm>
              <a:off x="5431223" y="124346"/>
              <a:ext cx="3600400" cy="1872208"/>
            </a:xfrm>
            <a:prstGeom prst="foldedCorner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PSI: </a:t>
              </a:r>
              <a:r>
                <a:rPr lang="en-US" dirty="0" err="1">
                  <a:latin typeface="Times" charset="0"/>
                </a:rPr>
                <a:t>openBIS</a:t>
              </a:r>
              <a:r>
                <a:rPr lang="en-US" dirty="0">
                  <a:latin typeface="Times" charset="0"/>
                </a:rPr>
                <a:t> data import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SLS: vocabulary and file format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PSI: Procedures in </a:t>
              </a:r>
              <a:r>
                <a:rPr lang="en-US" dirty="0" err="1">
                  <a:latin typeface="Times" charset="0"/>
                </a:rPr>
                <a:t>openBIS</a:t>
              </a:r>
              <a:endParaRPr lang="en-US" dirty="0">
                <a:latin typeface="Times" charset="0"/>
              </a:endParaRPr>
            </a:p>
            <a:p>
              <a:pPr lvl="1">
                <a:spcBef>
                  <a:spcPct val="0"/>
                </a:spcBef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P-Shell integration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SciCat</a:t>
              </a:r>
              <a:r>
                <a:rPr lang="en-US" dirty="0">
                  <a:latin typeface="Times" charset="0"/>
                </a:rPr>
                <a:t> integration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SciD</a:t>
              </a:r>
              <a:r>
                <a:rPr lang="en-US" dirty="0" err="1">
                  <a:latin typeface="Times" charset="0"/>
                </a:rPr>
                <a:t>at</a:t>
              </a:r>
              <a:r>
                <a:rPr lang="en-US" dirty="0">
                  <a:latin typeface="Times" charset="0"/>
                </a:rPr>
                <a:t> integration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</a:t>
              </a:r>
            </a:p>
          </p:txBody>
        </p:sp>
        <p:pic>
          <p:nvPicPr>
            <p:cNvPr id="14" name="Grafik 13" descr="Gruppe von Männern">
              <a:extLst>
                <a:ext uri="{FF2B5EF4-FFF2-40B4-BE49-F238E27FC236}">
                  <a16:creationId xmlns:a16="http://schemas.microsoft.com/office/drawing/2014/main" id="{B214061E-A8B0-E47E-6789-8602CB9A0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08104" y="780889"/>
              <a:ext cx="445033" cy="4450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93385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10B3A43-8CA0-0673-84C9-296F9E3ADAE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A7844609-ADAB-E703-DACB-0F991CAD0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 Project  :: IVDAV 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29359181-7C57-67DF-D1EA-1F55956068A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1 scientific programmer</a:t>
            </a:r>
          </a:p>
          <a:p>
            <a:r>
              <a:rPr lang="en-US" dirty="0"/>
              <a:t>3 research groups</a:t>
            </a:r>
          </a:p>
          <a:p>
            <a:r>
              <a:rPr lang="en-US" dirty="0"/>
              <a:t>6 science cases</a:t>
            </a:r>
          </a:p>
          <a:p>
            <a:r>
              <a:rPr lang="en-US" dirty="0"/>
              <a:t>30 researchers</a:t>
            </a:r>
          </a:p>
          <a:p>
            <a:r>
              <a:rPr lang="en-US" dirty="0"/>
              <a:t>Wide range of instrument types (shared among groups)</a:t>
            </a:r>
          </a:p>
          <a:p>
            <a:r>
              <a:rPr lang="en-US" dirty="0"/>
              <a:t>International Outreach</a:t>
            </a:r>
          </a:p>
          <a:p>
            <a:r>
              <a:rPr lang="en-US" dirty="0"/>
              <a:t>Customize </a:t>
            </a:r>
            <a:r>
              <a:rPr lang="en-US" dirty="0" err="1"/>
              <a:t>openBIS</a:t>
            </a:r>
            <a:r>
              <a:rPr lang="en-US" dirty="0"/>
              <a:t> with report functionality</a:t>
            </a:r>
          </a:p>
          <a:p>
            <a:endParaRPr lang="en-US" dirty="0"/>
          </a:p>
        </p:txBody>
      </p:sp>
      <p:pic>
        <p:nvPicPr>
          <p:cNvPr id="1026" name="Picture 2" descr="page6image60608224">
            <a:extLst>
              <a:ext uri="{FF2B5EF4-FFF2-40B4-BE49-F238E27FC236}">
                <a16:creationId xmlns:a16="http://schemas.microsoft.com/office/drawing/2014/main" id="{CAC4CE48-D15B-7434-CF4D-1DC02B12A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829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C30FB00E-10A5-0703-9B46-49463F9EA38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670891" y="1006475"/>
            <a:ext cx="2525619" cy="35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252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 schaffen Wissen – heute für morgen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err="1"/>
              <a:t>Thanks</a:t>
            </a:r>
            <a:endParaRPr lang="de-CH" b="1" dirty="0"/>
          </a:p>
          <a:p>
            <a:pPr marL="0" indent="0">
              <a:buNone/>
            </a:pP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17134768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2337EB0-95A6-07B8-EFE0-435B6AEAF36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07CE49-B0C7-5446-517E-59E72F4F9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Research Data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FCB26F5-59B5-EB0F-25E8-EB608A5420AA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pPr marL="0" indent="0">
              <a:buNone/>
            </a:pPr>
            <a:endParaRPr lang="de-CH" b="0" i="0" u="none" strike="noStrike" dirty="0">
              <a:solidFill>
                <a:srgbClr val="383838"/>
              </a:solidFill>
              <a:effectLst/>
              <a:latin typeface="SoleSerifText-Regular"/>
            </a:endParaRPr>
          </a:p>
          <a:p>
            <a:pPr marL="0" indent="0">
              <a:buNone/>
            </a:pPr>
            <a:endParaRPr lang="de-CH" dirty="0">
              <a:solidFill>
                <a:srgbClr val="383838"/>
              </a:solidFill>
              <a:latin typeface="SoleSerifText-Regular"/>
            </a:endParaRPr>
          </a:p>
          <a:p>
            <a:pPr marL="0" indent="0">
              <a:buNone/>
            </a:pPr>
            <a:endParaRPr lang="de-CH" b="0" i="0" u="none" strike="noStrike" dirty="0">
              <a:solidFill>
                <a:srgbClr val="383838"/>
              </a:solidFill>
              <a:effectLst/>
              <a:latin typeface="SoleSerifText-Regular"/>
            </a:endParaRPr>
          </a:p>
          <a:p>
            <a:pPr marL="0" indent="0" algn="ctr">
              <a:buNone/>
            </a:pP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«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There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is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,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however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, a real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problem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with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open lab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notebooks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: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they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can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eat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up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too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</a:t>
            </a:r>
            <a:r>
              <a:rPr lang="de-CH" b="0" i="0" u="none" strike="noStrike" dirty="0" err="1">
                <a:solidFill>
                  <a:srgbClr val="383838"/>
                </a:solidFill>
                <a:effectLst/>
                <a:latin typeface="SoleSerifText-Regular"/>
              </a:rPr>
              <a:t>much</a:t>
            </a:r>
            <a:r>
              <a:rPr lang="de-CH" b="0" i="0" u="none" strike="noStrike" dirty="0">
                <a:solidFill>
                  <a:srgbClr val="383838"/>
                </a:solidFill>
                <a:effectLst/>
                <a:latin typeface="SoleSerifText-Regular"/>
              </a:rPr>
              <a:t> time.»</a:t>
            </a:r>
          </a:p>
          <a:p>
            <a:pPr marL="355582" lvl="2" indent="0">
              <a:buNone/>
            </a:pPr>
            <a:r>
              <a:rPr lang="en-US" dirty="0">
                <a:solidFill>
                  <a:srgbClr val="383838"/>
                </a:solidFill>
                <a:latin typeface="SoleSerifText-Regular"/>
              </a:rPr>
              <a:t>			</a:t>
            </a:r>
            <a:r>
              <a:rPr lang="en-US" sz="1000" dirty="0">
                <a:solidFill>
                  <a:srgbClr val="383838"/>
                </a:solidFill>
                <a:latin typeface="SoleSerifText-Regular"/>
              </a:rPr>
              <a:t>SNF Horizonte 2016</a:t>
            </a:r>
            <a:endParaRPr lang="de-CH" sz="1000" dirty="0">
              <a:solidFill>
                <a:srgbClr val="383838"/>
              </a:solidFill>
              <a:latin typeface="SoleSerifText-Regular"/>
            </a:endParaRP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5BDE59B-6CF9-CB94-6081-50830720F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08111"/>
            <a:ext cx="3851620" cy="38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24857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344E8F-1D53-BDB1-1EC3-268022626F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2A8E655-F4BA-BA4D-5C37-05EC4B5BF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:: Publication &amp; data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F936A5B-5BCC-0485-6C34-388543180DA1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2"/>
          <a:stretch>
            <a:fillRect/>
          </a:stretch>
        </p:blipFill>
        <p:spPr>
          <a:xfrm>
            <a:off x="5000629" y="1906793"/>
            <a:ext cx="3781425" cy="2954107"/>
          </a:xfrm>
          <a:prstGeom prst="rect">
            <a:avLst/>
          </a:prstGeom>
        </p:spPr>
      </p:pic>
      <p:pic>
        <p:nvPicPr>
          <p:cNvPr id="15" name="Inhaltsplatzhalter 14" descr="Trophäe">
            <a:extLst>
              <a:ext uri="{FF2B5EF4-FFF2-40B4-BE49-F238E27FC236}">
                <a16:creationId xmlns:a16="http://schemas.microsoft.com/office/drawing/2014/main" id="{C8D41BF1-E299-E127-B6CC-243A1CC7A718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71725" y="2344738"/>
            <a:ext cx="914400" cy="914400"/>
          </a:xfr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3B07B02-3EFB-5181-E61A-8BB591539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965" y="1131590"/>
            <a:ext cx="3336922" cy="3744416"/>
          </a:xfrm>
          <a:prstGeom prst="rect">
            <a:avLst/>
          </a:prstGeom>
        </p:spPr>
      </p:pic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BA700A55-1AC2-0F10-F5E8-4401FC959A7B}"/>
              </a:ext>
            </a:extLst>
          </p:cNvPr>
          <p:cNvGrpSpPr/>
          <p:nvPr/>
        </p:nvGrpSpPr>
        <p:grpSpPr>
          <a:xfrm>
            <a:off x="5431223" y="636733"/>
            <a:ext cx="3600400" cy="1872208"/>
            <a:chOff x="5436096" y="699542"/>
            <a:chExt cx="3600400" cy="1872208"/>
          </a:xfrm>
        </p:grpSpPr>
        <p:sp>
          <p:nvSpPr>
            <p:cNvPr id="13" name="Gefaltete Ecke 12">
              <a:extLst>
                <a:ext uri="{FF2B5EF4-FFF2-40B4-BE49-F238E27FC236}">
                  <a16:creationId xmlns:a16="http://schemas.microsoft.com/office/drawing/2014/main" id="{D4B707D3-2938-85B3-D7B6-58E9E5221B88}"/>
                </a:ext>
              </a:extLst>
            </p:cNvPr>
            <p:cNvSpPr/>
            <p:nvPr/>
          </p:nvSpPr>
          <p:spPr bwMode="auto">
            <a:xfrm>
              <a:off x="5436096" y="699542"/>
              <a:ext cx="3600400" cy="1872208"/>
            </a:xfrm>
            <a:prstGeom prst="foldedCorner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FAIR and open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DOI links data and publications 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Extended published data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dirty="0"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Connection to raw data and lab notes not clear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23" name="Grafik 22" descr="Häkchen">
              <a:extLst>
                <a:ext uri="{FF2B5EF4-FFF2-40B4-BE49-F238E27FC236}">
                  <a16:creationId xmlns:a16="http://schemas.microsoft.com/office/drawing/2014/main" id="{E410FE43-A8B6-A301-3C6E-9A004FDBE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458603" y="893049"/>
              <a:ext cx="500085" cy="500085"/>
            </a:xfrm>
            <a:prstGeom prst="rect">
              <a:avLst/>
            </a:prstGeom>
          </p:spPr>
        </p:pic>
        <p:pic>
          <p:nvPicPr>
            <p:cNvPr id="25" name="Grafik 24" descr="Warnung">
              <a:extLst>
                <a:ext uri="{FF2B5EF4-FFF2-40B4-BE49-F238E27FC236}">
                  <a16:creationId xmlns:a16="http://schemas.microsoft.com/office/drawing/2014/main" id="{77D181FF-A277-38CA-2A80-E67C1C9C5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527687" y="2024304"/>
              <a:ext cx="361919" cy="3619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9939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1862983-13E0-93E8-0C8D-2A12EDCFBC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483" r="4617"/>
          <a:stretch/>
        </p:blipFill>
        <p:spPr>
          <a:xfrm>
            <a:off x="5003800" y="1203598"/>
            <a:ext cx="3772363" cy="3673971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1ED9415-01D8-9230-C976-75FAAFBD5A3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5C56E5-9C50-7A23-553E-B27567E9E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:: Data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56D67FB-DC46-C913-DE6A-A5DA55F77722}"/>
              </a:ext>
            </a:extLst>
          </p:cNvPr>
          <p:cNvGrpSpPr/>
          <p:nvPr/>
        </p:nvGrpSpPr>
        <p:grpSpPr>
          <a:xfrm>
            <a:off x="5364500" y="407126"/>
            <a:ext cx="3600400" cy="1872208"/>
            <a:chOff x="5436096" y="699542"/>
            <a:chExt cx="3600400" cy="1872208"/>
          </a:xfrm>
        </p:grpSpPr>
        <p:sp>
          <p:nvSpPr>
            <p:cNvPr id="8" name="Gefaltete Ecke 7">
              <a:extLst>
                <a:ext uri="{FF2B5EF4-FFF2-40B4-BE49-F238E27FC236}">
                  <a16:creationId xmlns:a16="http://schemas.microsoft.com/office/drawing/2014/main" id="{7EA3BD7E-8482-FFE7-1BC0-86607D298720}"/>
                </a:ext>
              </a:extLst>
            </p:cNvPr>
            <p:cNvSpPr/>
            <p:nvPr/>
          </p:nvSpPr>
          <p:spPr bwMode="auto">
            <a:xfrm>
              <a:off x="5436096" y="699542"/>
              <a:ext cx="3600400" cy="1872208"/>
            </a:xfrm>
            <a:prstGeom prst="foldedCorner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Automated data storage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Automated backup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Date based naming convention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dirty="0"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Meta data &amp; data not linked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Note books not linked 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Only LabView data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9" name="Grafik 8" descr="Häkchen">
              <a:extLst>
                <a:ext uri="{FF2B5EF4-FFF2-40B4-BE49-F238E27FC236}">
                  <a16:creationId xmlns:a16="http://schemas.microsoft.com/office/drawing/2014/main" id="{A504E957-0CCF-8F50-B98B-6304E7372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58603" y="893049"/>
              <a:ext cx="500085" cy="500085"/>
            </a:xfrm>
            <a:prstGeom prst="rect">
              <a:avLst/>
            </a:prstGeom>
          </p:spPr>
        </p:pic>
        <p:pic>
          <p:nvPicPr>
            <p:cNvPr id="10" name="Grafik 9" descr="Warnung">
              <a:extLst>
                <a:ext uri="{FF2B5EF4-FFF2-40B4-BE49-F238E27FC236}">
                  <a16:creationId xmlns:a16="http://schemas.microsoft.com/office/drawing/2014/main" id="{5BE20F1D-80A1-08BD-84F3-5F6E1BA65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527685" y="1877179"/>
              <a:ext cx="361919" cy="361919"/>
            </a:xfrm>
            <a:prstGeom prst="rect">
              <a:avLst/>
            </a:prstGeom>
          </p:spPr>
        </p:pic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285E9891-0C32-0063-B098-9E3AC6CFAB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0069" y="1072469"/>
            <a:ext cx="2183899" cy="3867720"/>
          </a:xfrm>
          <a:prstGeom prst="rect">
            <a:avLst/>
          </a:prstGeom>
        </p:spPr>
      </p:pic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FF9B4F4-8494-A303-AD17-B068899C729F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Inhaltsplatzhalter 16">
            <a:extLst>
              <a:ext uri="{FF2B5EF4-FFF2-40B4-BE49-F238E27FC236}">
                <a16:creationId xmlns:a16="http://schemas.microsoft.com/office/drawing/2014/main" id="{292C8044-AABB-D91B-ED63-157F6C8C7A7C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05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F9B7A1A-3E54-B336-7EF0-8B13307388D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BF1C82B-DA74-4679-C340-18F179469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:: Analysis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FCCFA5C-9F29-3DAD-E561-ED2D63740D1A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1042988" y="1090645"/>
            <a:ext cx="3781425" cy="3818865"/>
          </a:xfrm>
          <a:prstGeom prst="rect">
            <a:avLst/>
          </a:prstGeom>
        </p:spPr>
      </p:pic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1E0917AD-7B09-800A-5F19-F47785657747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3"/>
          <a:stretch>
            <a:fillRect/>
          </a:stretch>
        </p:blipFill>
        <p:spPr>
          <a:xfrm>
            <a:off x="5148064" y="1064316"/>
            <a:ext cx="3509282" cy="3883922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D23FFE-D457-3AA6-5701-736F2831844A}"/>
              </a:ext>
            </a:extLst>
          </p:cNvPr>
          <p:cNvGrpSpPr/>
          <p:nvPr/>
        </p:nvGrpSpPr>
        <p:grpSpPr>
          <a:xfrm>
            <a:off x="5077321" y="630290"/>
            <a:ext cx="3707904" cy="2537569"/>
            <a:chOff x="5296953" y="215999"/>
            <a:chExt cx="3707904" cy="2537569"/>
          </a:xfrm>
        </p:grpSpPr>
        <p:sp>
          <p:nvSpPr>
            <p:cNvPr id="9" name="Gefaltete Ecke 8">
              <a:extLst>
                <a:ext uri="{FF2B5EF4-FFF2-40B4-BE49-F238E27FC236}">
                  <a16:creationId xmlns:a16="http://schemas.microsoft.com/office/drawing/2014/main" id="{D785B211-2F90-7964-18E8-10CCB29C2D32}"/>
                </a:ext>
              </a:extLst>
            </p:cNvPr>
            <p:cNvSpPr/>
            <p:nvPr/>
          </p:nvSpPr>
          <p:spPr bwMode="auto">
            <a:xfrm>
              <a:off x="5380597" y="215999"/>
              <a:ext cx="3624260" cy="2537569"/>
            </a:xfrm>
            <a:prstGeom prst="foldedCorner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1">
                <a:spcBef>
                  <a:spcPct val="0"/>
                </a:spcBef>
              </a:pPr>
              <a:endParaRPr lang="en-US" dirty="0"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Individual notes, internal reports, presentations &amp; manuscripts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dirty="0"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Variety of file types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No naming convention 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No version control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No link to data or publication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No structure</a:t>
              </a:r>
            </a:p>
          </p:txBody>
        </p:sp>
        <p:pic>
          <p:nvPicPr>
            <p:cNvPr id="13" name="Grafik 12" descr="Totenkopf">
              <a:extLst>
                <a:ext uri="{FF2B5EF4-FFF2-40B4-BE49-F238E27FC236}">
                  <a16:creationId xmlns:a16="http://schemas.microsoft.com/office/drawing/2014/main" id="{BE71B097-2CF1-45E2-5D2B-959E8F47A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296953" y="1673449"/>
              <a:ext cx="720080" cy="720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5217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072B721-503F-A696-6C2B-FBFD77D50AD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6F8D678-881C-8A96-B239-BD58D5A33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B6E06F05-1356-A6AF-B6FF-04DA67FE0E1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000629" y="2999996"/>
            <a:ext cx="3781425" cy="1944294"/>
          </a:xfrm>
        </p:spPr>
        <p:txBody>
          <a:bodyPr/>
          <a:lstStyle/>
          <a:p>
            <a:r>
              <a:rPr lang="en-US" dirty="0"/>
              <a:t>Interoperable &lt;-&gt; naming convention</a:t>
            </a:r>
          </a:p>
          <a:p>
            <a:r>
              <a:rPr lang="en-US" dirty="0"/>
              <a:t>Findable and Interoperable: Controlled vocabulary</a:t>
            </a:r>
          </a:p>
          <a:p>
            <a:r>
              <a:rPr lang="en-US" dirty="0"/>
              <a:t>Accessible: Import procedures</a:t>
            </a:r>
          </a:p>
          <a:p>
            <a:endParaRPr lang="en-US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17F7C4E8-E39B-2132-B04B-F017DFC16E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3003944"/>
            <a:ext cx="3781425" cy="1944294"/>
          </a:xfrm>
        </p:spPr>
        <p:txBody>
          <a:bodyPr/>
          <a:lstStyle/>
          <a:p>
            <a:r>
              <a:rPr lang="en-US" dirty="0"/>
              <a:t>Link data – analysis – publication</a:t>
            </a:r>
          </a:p>
          <a:p>
            <a:r>
              <a:rPr lang="en-US" dirty="0"/>
              <a:t>Make  data &amp; meta data &amp; notes findable</a:t>
            </a:r>
          </a:p>
          <a:p>
            <a:r>
              <a:rPr lang="en-US" dirty="0"/>
              <a:t>The human factor: Automate data linking and storage location.</a:t>
            </a:r>
          </a:p>
        </p:txBody>
      </p:sp>
      <p:pic>
        <p:nvPicPr>
          <p:cNvPr id="14" name="Inhaltsplatzhalter 7">
            <a:extLst>
              <a:ext uri="{FF2B5EF4-FFF2-40B4-BE49-F238E27FC236}">
                <a16:creationId xmlns:a16="http://schemas.microsoft.com/office/drawing/2014/main" id="{4561F54E-1C84-0318-B688-655826A73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92"/>
          <a:stretch/>
        </p:blipFill>
        <p:spPr>
          <a:xfrm>
            <a:off x="683568" y="1"/>
            <a:ext cx="8173913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1837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07EEEB4-1031-7DB0-8542-8D68DDF0970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06128" y="1006475"/>
            <a:ext cx="7615957" cy="3509963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F525D702-4CDE-1541-510F-949281A87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meta data &amp; data &amp; notes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A396761-B4BB-CB35-0A33-192A4593B0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F85E1C1-6082-5406-2094-958097DBA54B}"/>
              </a:ext>
            </a:extLst>
          </p:cNvPr>
          <p:cNvSpPr txBox="1"/>
          <p:nvPr/>
        </p:nvSpPr>
        <p:spPr>
          <a:xfrm>
            <a:off x="4089400" y="47319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bg2"/>
                </a:solidFill>
                <a:latin typeface="Calibri"/>
              </a:rPr>
              <a:t>Bartels-Rausch &amp; Ammann., Journal of Chemical Education, in review (2023)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A3C0AD5-55C2-9F37-BAE9-DC3B35232E6E}"/>
              </a:ext>
            </a:extLst>
          </p:cNvPr>
          <p:cNvGrpSpPr/>
          <p:nvPr/>
        </p:nvGrpSpPr>
        <p:grpSpPr>
          <a:xfrm>
            <a:off x="5364500" y="407126"/>
            <a:ext cx="3600400" cy="1872208"/>
            <a:chOff x="5436096" y="699542"/>
            <a:chExt cx="3600400" cy="1872208"/>
          </a:xfrm>
        </p:grpSpPr>
        <p:sp>
          <p:nvSpPr>
            <p:cNvPr id="11" name="Gefaltete Ecke 10">
              <a:extLst>
                <a:ext uri="{FF2B5EF4-FFF2-40B4-BE49-F238E27FC236}">
                  <a16:creationId xmlns:a16="http://schemas.microsoft.com/office/drawing/2014/main" id="{F5B1E158-6865-B61D-A909-8DDFCEAEA80C}"/>
                </a:ext>
              </a:extLst>
            </p:cNvPr>
            <p:cNvSpPr/>
            <p:nvPr/>
          </p:nvSpPr>
          <p:spPr bwMode="auto">
            <a:xfrm>
              <a:off x="5436096" y="699542"/>
              <a:ext cx="3600400" cy="1872208"/>
            </a:xfrm>
            <a:prstGeom prst="foldedCorner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Findable data &amp; meta data &amp; notes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dirty="0">
                <a:latin typeface="Times" charset="0"/>
              </a:endParaRP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Accessibility: File location and naming</a:t>
              </a:r>
            </a:p>
            <a:p>
              <a:pPr marL="742939" lvl="1" indent="-28575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dirty="0">
                  <a:latin typeface="Times" charset="0"/>
                </a:rPr>
                <a:t>Interoperable: Only MATLAB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2" name="Grafik 11" descr="Häkchen">
              <a:extLst>
                <a:ext uri="{FF2B5EF4-FFF2-40B4-BE49-F238E27FC236}">
                  <a16:creationId xmlns:a16="http://schemas.microsoft.com/office/drawing/2014/main" id="{5848EC59-7F9B-F6A3-ABFA-A527C45FD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58603" y="893049"/>
              <a:ext cx="500085" cy="500085"/>
            </a:xfrm>
            <a:prstGeom prst="rect">
              <a:avLst/>
            </a:prstGeom>
          </p:spPr>
        </p:pic>
        <p:pic>
          <p:nvPicPr>
            <p:cNvPr id="13" name="Grafik 12" descr="Warnung">
              <a:extLst>
                <a:ext uri="{FF2B5EF4-FFF2-40B4-BE49-F238E27FC236}">
                  <a16:creationId xmlns:a16="http://schemas.microsoft.com/office/drawing/2014/main" id="{B501BA05-2D9F-BEFB-A16B-5895D2EB0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527685" y="1691245"/>
              <a:ext cx="361919" cy="3619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9987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572000" y="4731545"/>
            <a:ext cx="2409251" cy="351234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Caterina </a:t>
            </a:r>
            <a:r>
              <a:rPr lang="de-DE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Barillari</a:t>
            </a:r>
            <a:endParaRPr lang="de-DE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612763" y="4731545"/>
            <a:ext cx="200025" cy="351234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6C6AE60A-B69C-4790-82F7-3882EDF23186}" type="slidenum">
              <a:rPr lang="de-DE">
                <a:solidFill>
                  <a:prstClr val="black"/>
                </a:solidFill>
                <a:latin typeface="Arial"/>
                <a:ea typeface="+mn-ea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de-DE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385888" y="478412"/>
            <a:ext cx="6372225" cy="760477"/>
          </a:xfrm>
          <a:prstGeom prst="rect">
            <a:avLst/>
          </a:prstGeom>
          <a:noFill/>
        </p:spPr>
        <p:txBody>
          <a:bodyPr vert="horz" wrap="square" lIns="108000" tIns="81000" rIns="10800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8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de-CH" sz="2100" dirty="0">
                <a:solidFill>
                  <a:srgbClr val="1F407A"/>
                </a:solidFill>
                <a:latin typeface="Arial"/>
              </a:rPr>
              <a:t>Lab </a:t>
            </a:r>
            <a:r>
              <a:rPr lang="de-CH" sz="2100" dirty="0" err="1">
                <a:solidFill>
                  <a:srgbClr val="1F407A"/>
                </a:solidFill>
                <a:latin typeface="Arial"/>
              </a:rPr>
              <a:t>notebook</a:t>
            </a:r>
            <a:r>
              <a:rPr lang="de-CH" sz="2100" dirty="0">
                <a:solidFill>
                  <a:srgbClr val="1F407A"/>
                </a:solidFill>
                <a:latin typeface="Arial"/>
              </a:rPr>
              <a:t>: </a:t>
            </a:r>
            <a:r>
              <a:rPr lang="de-CH" sz="2100" dirty="0" err="1">
                <a:solidFill>
                  <a:srgbClr val="1F407A"/>
                </a:solidFill>
                <a:latin typeface="Arial"/>
              </a:rPr>
              <a:t>key</a:t>
            </a:r>
            <a:r>
              <a:rPr lang="de-CH" sz="2100" dirty="0">
                <a:solidFill>
                  <a:srgbClr val="1F407A"/>
                </a:solidFill>
                <a:latin typeface="Arial"/>
              </a:rPr>
              <a:t> </a:t>
            </a:r>
            <a:r>
              <a:rPr lang="de-CH" sz="2100" dirty="0" err="1">
                <a:solidFill>
                  <a:srgbClr val="1F407A"/>
                </a:solidFill>
                <a:latin typeface="Arial"/>
              </a:rPr>
              <a:t>features</a:t>
            </a:r>
            <a:endParaRPr lang="de-CH" sz="2100" dirty="0">
              <a:solidFill>
                <a:srgbClr val="1F407A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9171" y="1040579"/>
            <a:ext cx="630894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6858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135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Links to samples and protocols</a:t>
            </a:r>
            <a:r>
              <a:rPr lang="en-US" sz="135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. In the description of experimental procedures it is possible to establish and annotate links to samples and protocols stored in the inventory. </a:t>
            </a:r>
          </a:p>
        </p:txBody>
      </p:sp>
      <p:sp>
        <p:nvSpPr>
          <p:cNvPr id="2" name="Rectangle 1"/>
          <p:cNvSpPr/>
          <p:nvPr/>
        </p:nvSpPr>
        <p:spPr>
          <a:xfrm>
            <a:off x="1449171" y="4518934"/>
            <a:ext cx="313739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2. Links to other experimental steps</a:t>
            </a:r>
            <a:endParaRPr lang="en-US" sz="135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Screen Shot 2016-09-19 at 12.07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296" y="1801055"/>
            <a:ext cx="3646464" cy="2631591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DFE9CF9A-212B-CE43-896A-1392D9AEF7D9}" type="datetime1">
              <a:rPr lang="en-US">
                <a:solidFill>
                  <a:prstClr val="black"/>
                </a:solidFill>
                <a:latin typeface="Arial"/>
                <a:ea typeface="+mn-ea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5/3/23</a:t>
            </a:fld>
            <a:endParaRPr lang="de-DE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772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D12BCD1-557E-CD73-E042-D242E3AB5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84FA00-1C3E-44CA-C228-EB70DD9FF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3544A6D-2F59-ACED-2EA7-0823ED1E8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3" y="-20538"/>
            <a:ext cx="9180513" cy="51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7399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äsentation2" id="{9CADB5A9-00D7-E242-87A8-FF7388D1FF17}" vid="{EE2049D8-5A76-E546-98E8-81E8DE2B67A3}"/>
    </a:ext>
  </a:extLst>
</a:theme>
</file>

<file path=ppt/theme/theme2.xml><?xml version="1.0" encoding="utf-8"?>
<a:theme xmlns:a="http://schemas.openxmlformats.org/drawingml/2006/main" name="eth_praesentation_4zu3_ETH1">
  <a:themeElements>
    <a:clrScheme name="ETH Zuerich - Externe Kommunikation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0</TotalTime>
  <Words>394</Words>
  <Application>Microsoft Macintosh PowerPoint</Application>
  <PresentationFormat>Bildschirmpräsentation (16:9)</PresentationFormat>
  <Paragraphs>87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23" baseType="lpstr">
      <vt:lpstr>Arial</vt:lpstr>
      <vt:lpstr>Arial Narrow</vt:lpstr>
      <vt:lpstr>Calibri</vt:lpstr>
      <vt:lpstr>Georgia</vt:lpstr>
      <vt:lpstr>Rockwell</vt:lpstr>
      <vt:lpstr>SoleSerifText-Regular</vt:lpstr>
      <vt:lpstr>Symbol</vt:lpstr>
      <vt:lpstr>Times</vt:lpstr>
      <vt:lpstr>Wingdings</vt:lpstr>
      <vt:lpstr>PSI-Powerpoint-Master Calibri V2</vt:lpstr>
      <vt:lpstr>eth_praesentation_4zu3_ETH1</vt:lpstr>
      <vt:lpstr>Benefit of open research data in atmospheric science</vt:lpstr>
      <vt:lpstr>Open Research Data</vt:lpstr>
      <vt:lpstr>Current Status :: Publication &amp; data</vt:lpstr>
      <vt:lpstr>Current Status :: Data</vt:lpstr>
      <vt:lpstr>Current Status :: Analysis</vt:lpstr>
      <vt:lpstr>PowerPoint-Präsentation</vt:lpstr>
      <vt:lpstr>Connecting meta data &amp; data &amp; notes</vt:lpstr>
      <vt:lpstr>PowerPoint-Präsentation</vt:lpstr>
      <vt:lpstr>PowerPoint-Präsentation</vt:lpstr>
      <vt:lpstr>ORD Project  :: IVDAV </vt:lpstr>
      <vt:lpstr>ORD Project  :: IVDAV </vt:lpstr>
      <vt:lpstr>Wir schaffen Wissen – heute für morgen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 of open research data in atmospheric science</dc:title>
  <dc:creator>Thorsten Bartels-Rausch</dc:creator>
  <cp:lastModifiedBy>Thorsten Bartels-Rausch</cp:lastModifiedBy>
  <cp:revision>9</cp:revision>
  <cp:lastPrinted>2015-09-30T13:23:15Z</cp:lastPrinted>
  <dcterms:created xsi:type="dcterms:W3CDTF">2023-05-02T14:23:45Z</dcterms:created>
  <dcterms:modified xsi:type="dcterms:W3CDTF">2023-05-03T08:36:48Z</dcterms:modified>
</cp:coreProperties>
</file>