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 showSpecialPlsOnTitleSld="0">
  <p:sldMasterIdLst>
    <p:sldMasterId id="2147483657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</p:sldIdLst>
  <p:sldSz cy="5143500" cx="9144000"/>
  <p:notesSz cx="6858000" cy="9144000"/>
  <p:embeddedFontLst>
    <p:embeddedFont>
      <p:font typeface="Arial Narrow"/>
      <p:regular r:id="rId11"/>
      <p:bold r:id="rId12"/>
      <p:italic r:id="rId13"/>
      <p:boldItalic r:id="rId14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1" Type="http://schemas.openxmlformats.org/officeDocument/2006/relationships/font" Target="fonts/ArialNarrow-regular.fntdata"/><Relationship Id="rId10" Type="http://schemas.openxmlformats.org/officeDocument/2006/relationships/slide" Target="slides/slide6.xml"/><Relationship Id="rId13" Type="http://schemas.openxmlformats.org/officeDocument/2006/relationships/font" Target="fonts/ArialNarrow-italic.fntdata"/><Relationship Id="rId12" Type="http://schemas.openxmlformats.org/officeDocument/2006/relationships/font" Target="fonts/ArialNarrow-bold.fntdata"/><Relationship Id="rId1" Type="http://schemas.openxmlformats.org/officeDocument/2006/relationships/theme" Target="theme/theme1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9" Type="http://schemas.openxmlformats.org/officeDocument/2006/relationships/slide" Target="slides/slide5.xml"/><Relationship Id="rId14" Type="http://schemas.openxmlformats.org/officeDocument/2006/relationships/font" Target="fonts/ArialNarrow-boldItalic.fntdata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1" name="Google Shape;61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1aded81d4e6_0_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1aded81d4e6_0_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1aded81d4e6_0_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1aded81d4e6_0_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g1aded81d4e6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2" name="Google Shape;82;g1aded81d4e6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7" name="Shape 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Google Shape;88;g214ec83739b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9" name="Google Shape;89;g214ec83739b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g36d8a604c3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6" name="Google Shape;96;g36d8a604c3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4.jpg"/><Relationship Id="rId4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2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folie" type="title">
  <p:cSld name="TITLE">
    <p:spTree>
      <p:nvGrpSpPr>
        <p:cNvPr id="1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30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13" name="Google Shape;13;p2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2"/>
          <p:cNvSpPr/>
          <p:nvPr/>
        </p:nvSpPr>
        <p:spPr>
          <a:xfrm>
            <a:off x="0" y="212025"/>
            <a:ext cx="32208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pic>
        <p:nvPicPr>
          <p:cNvPr descr="PSI-Logo_narrow_30k.eps" id="15" name="Google Shape;15;p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0262" y="411509"/>
            <a:ext cx="679251" cy="244666"/>
          </a:xfrm>
          <a:prstGeom prst="rect">
            <a:avLst/>
          </a:prstGeom>
          <a:noFill/>
          <a:ln>
            <a:noFill/>
          </a:ln>
        </p:spPr>
      </p:pic>
      <p:sp>
        <p:nvSpPr>
          <p:cNvPr id="16" name="Google Shape;16;p2"/>
          <p:cNvSpPr/>
          <p:nvPr/>
        </p:nvSpPr>
        <p:spPr>
          <a:xfrm>
            <a:off x="7687925" y="212025"/>
            <a:ext cx="1456200" cy="25218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7" name="Google Shape;17;p2"/>
          <p:cNvSpPr/>
          <p:nvPr/>
        </p:nvSpPr>
        <p:spPr>
          <a:xfrm>
            <a:off x="828000" y="4604147"/>
            <a:ext cx="720600" cy="5394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18" name="Google Shape;18;p2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b="1" i="0" sz="1800" u="none" cap="none" strike="noStrike">
                <a:solidFill>
                  <a:srgbClr val="969696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63500" lvl="1" marL="355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92100" lvl="2" marL="6477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69850" lvl="3" marL="7175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69850" lvl="4" marL="89535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71437" lvl="5" marL="107473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76200" lvl="6" marL="12573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65087" lvl="7" marL="14366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65087" lvl="8" marL="1614487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U:\20160506_PSI_Luftbild_0292.jpg" id="19" name="Google Shape;19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08548" y="212027"/>
            <a:ext cx="3784580" cy="2521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Google Shape;20;p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211950" y="2571800"/>
            <a:ext cx="2140125" cy="1620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">
  <p:cSld name="Titel und Inhal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17500" lvl="0" marL="457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Char char="•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just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rgbClr val="575756"/>
              </a:buClr>
              <a:buSzPts val="1400"/>
              <a:buFont typeface="Arial"/>
              <a:buChar char="−"/>
              <a:defRPr i="0" sz="1400" u="none" cap="none" strike="noStrike"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>
              <a:buNone/>
              <a:defRPr>
                <a:solidFill>
                  <a:srgbClr val="57575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">
  <p:cSld name="Nur Titel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27" name="Google Shape;27;p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Inhalt (grau)">
  <p:cSld name="Titel und Inhalt (grau)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5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30" name="Google Shape;30;p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1" name="Google Shape;31;p5"/>
          <p:cNvSpPr txBox="1"/>
          <p:nvPr>
            <p:ph idx="1" type="body"/>
          </p:nvPr>
        </p:nvSpPr>
        <p:spPr>
          <a:xfrm>
            <a:off x="934838" y="1113587"/>
            <a:ext cx="7885500" cy="3456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2" name="Google Shape;32;p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">
  <p:cSld name="Titel und zwei Inhalte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6"/>
          <p:cNvSpPr txBox="1"/>
          <p:nvPr>
            <p:ph idx="1" type="body"/>
          </p:nvPr>
        </p:nvSpPr>
        <p:spPr>
          <a:xfrm>
            <a:off x="1042987" y="1006078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5" name="Google Shape;35;p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36" name="Google Shape;36;p6"/>
          <p:cNvSpPr txBox="1"/>
          <p:nvPr>
            <p:ph idx="2" type="body"/>
          </p:nvPr>
        </p:nvSpPr>
        <p:spPr>
          <a:xfrm>
            <a:off x="5003800" y="1003402"/>
            <a:ext cx="37815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el und zwei Inhalte (grau)">
  <p:cSld name="Titel und zwei Inhalte (grau)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40" name="Google Shape;40;p7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1" name="Google Shape;41;p7"/>
          <p:cNvSpPr txBox="1"/>
          <p:nvPr>
            <p:ph idx="1" type="body"/>
          </p:nvPr>
        </p:nvSpPr>
        <p:spPr>
          <a:xfrm>
            <a:off x="938416" y="1087352"/>
            <a:ext cx="3781500" cy="3428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2" name="Google Shape;42;p7"/>
          <p:cNvSpPr txBox="1"/>
          <p:nvPr>
            <p:ph idx="2" type="body"/>
          </p:nvPr>
        </p:nvSpPr>
        <p:spPr>
          <a:xfrm>
            <a:off x="4899228" y="1084675"/>
            <a:ext cx="3781500" cy="3431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302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302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302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302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600"/>
              <a:buFont typeface="Noto Sans Symbols"/>
              <a:buChar char="−"/>
              <a:defRPr b="0" i="0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3" name="Google Shape;43;p7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Inhalt auf Bild (hoch)">
  <p:cSld name="Inhalt auf Bild (hoch)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U:\20160506_PSI_Luftbild_0292.jpg" id="45" name="Google Shape;45;p8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27087" y="764858"/>
            <a:ext cx="4708550" cy="3137462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Google Shape;46;p8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47" name="Google Shape;47;p8"/>
          <p:cNvSpPr txBox="1"/>
          <p:nvPr>
            <p:ph idx="1" type="body"/>
          </p:nvPr>
        </p:nvSpPr>
        <p:spPr>
          <a:xfrm>
            <a:off x="827087" y="764857"/>
            <a:ext cx="2289600" cy="4183500"/>
          </a:xfrm>
          <a:prstGeom prst="rect">
            <a:avLst/>
          </a:prstGeom>
          <a:solidFill>
            <a:schemeClr val="lt1">
              <a:alpha val="74509"/>
            </a:schemeClr>
          </a:solidFill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48" name="Google Shape;48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49" name="Google Shape;49;p8"/>
          <p:cNvSpPr/>
          <p:nvPr/>
        </p:nvSpPr>
        <p:spPr>
          <a:xfrm>
            <a:off x="0" y="764858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0" name="Google Shape;50;p8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Nur Titel (grau)">
  <p:cSld name="Nur Titel (grau)">
    <p:spTree>
      <p:nvGrpSpPr>
        <p:cNvPr id="51" name="Shape 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Google Shape;52;p9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53" name="Google Shape;53;p9"/>
          <p:cNvSpPr/>
          <p:nvPr/>
        </p:nvSpPr>
        <p:spPr>
          <a:xfrm>
            <a:off x="827087" y="1059656"/>
            <a:ext cx="8066100" cy="3888600"/>
          </a:xfrm>
          <a:prstGeom prst="rect">
            <a:avLst/>
          </a:prstGeom>
          <a:solidFill>
            <a:srgbClr val="E5E5E5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54" name="Google Shape;54;p9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_1">
  <p:cSld name="TITLE_1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0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Autofit/>
          </a:bodyPr>
          <a:lstStyle>
            <a:lvl1pPr lvl="0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rt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57" name="Google Shape;57;p10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58" name="Google Shape;5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>
            <a:lvl1pPr lvl="0" rtl="0">
              <a:buNone/>
              <a:defRPr/>
            </a:lvl1pPr>
            <a:lvl2pPr lvl="1" rtl="0">
              <a:buNone/>
              <a:defRPr/>
            </a:lvl2pPr>
            <a:lvl3pPr lvl="2" rtl="0">
              <a:buNone/>
              <a:defRPr/>
            </a:lvl3pPr>
            <a:lvl4pPr lvl="3" rtl="0">
              <a:buNone/>
              <a:defRPr/>
            </a:lvl4pPr>
            <a:lvl5pPr lvl="4" rtl="0">
              <a:buNone/>
              <a:defRPr/>
            </a:lvl5pPr>
            <a:lvl6pPr lvl="5" rtl="0">
              <a:buNone/>
              <a:defRPr/>
            </a:lvl6pPr>
            <a:lvl7pPr lvl="6" rtl="0">
              <a:buNone/>
              <a:defRPr/>
            </a:lvl7pPr>
            <a:lvl8pPr lvl="7" rtl="0">
              <a:buNone/>
              <a:defRPr/>
            </a:lvl8pPr>
            <a:lvl9pPr lvl="8" rtl="0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2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86868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686868"/>
                </a:solidFill>
                <a:latin typeface="Georgia"/>
                <a:ea typeface="Georgia"/>
                <a:cs typeface="Georgia"/>
                <a:sym typeface="Georgia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Clr>
                <a:srgbClr val="505150"/>
              </a:buClr>
              <a:buSzPts val="1400"/>
              <a:buFont typeface="Georgia"/>
              <a:buNone/>
              <a:defRPr b="0" i="0" sz="2500" u="none" cap="none" strike="noStrike">
                <a:solidFill>
                  <a:srgbClr val="505150"/>
                </a:solidFill>
                <a:latin typeface="Georgia"/>
                <a:ea typeface="Georgia"/>
                <a:cs typeface="Georgia"/>
                <a:sym typeface="Georgia"/>
              </a:defRPr>
            </a:lvl5pPr>
            <a:lvl6pPr indent="0" lvl="5" marL="4572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6pPr>
            <a:lvl7pPr indent="0" lvl="6" marL="9144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7pPr>
            <a:lvl8pPr indent="0" lvl="7" marL="13716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8pPr>
            <a:lvl9pPr indent="0" lvl="8" marL="1828800" marR="0" rtl="0" algn="l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 Narrow"/>
              <a:buNone/>
              <a:defRPr b="1" i="0" sz="3200" u="none" cap="none" strike="noStrike">
                <a:solidFill>
                  <a:schemeClr val="dk2"/>
                </a:solidFill>
                <a:latin typeface="Arial Narrow"/>
                <a:ea typeface="Arial Narrow"/>
                <a:cs typeface="Arial Narrow"/>
                <a:sym typeface="Arial Narrow"/>
              </a:defRPr>
            </a:lvl9pPr>
          </a:lstStyle>
          <a:p/>
        </p:txBody>
      </p:sp>
      <p:sp>
        <p:nvSpPr>
          <p:cNvPr id="7" name="Google Shape;7;p1"/>
          <p:cNvSpPr/>
          <p:nvPr/>
        </p:nvSpPr>
        <p:spPr>
          <a:xfrm>
            <a:off x="0" y="1059656"/>
            <a:ext cx="720600" cy="546000"/>
          </a:xfrm>
          <a:prstGeom prst="rect">
            <a:avLst/>
          </a:prstGeom>
          <a:solidFill>
            <a:srgbClr val="B9B9B9"/>
          </a:solidFill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Times"/>
              <a:ea typeface="Times"/>
              <a:cs typeface="Times"/>
              <a:sym typeface="Times"/>
            </a:endParaRPr>
          </a:p>
        </p:txBody>
      </p:sp>
      <p:sp>
        <p:nvSpPr>
          <p:cNvPr id="8" name="Google Shape;8;p1"/>
          <p:cNvSpPr txBox="1"/>
          <p:nvPr>
            <p:ph idx="1" type="body"/>
          </p:nvPr>
        </p:nvSpPr>
        <p:spPr>
          <a:xfrm>
            <a:off x="1042987" y="1006078"/>
            <a:ext cx="7742100" cy="35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342900" lvl="0" marL="457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42900" lvl="1" marL="914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11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Noto Sans Symbols"/>
              <a:buChar char="−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pic>
        <p:nvPicPr>
          <p:cNvPr descr="PSI-Logo_narrow_30k.eps" id="9" name="Google Shape;9;p1"/>
          <p:cNvPicPr preferRelativeResize="0"/>
          <p:nvPr/>
        </p:nvPicPr>
        <p:blipFill rotWithShape="1">
          <a:blip r:embed="rId1">
            <a:alphaModFix/>
          </a:blip>
          <a:srcRect b="0" l="0" r="0" t="0"/>
          <a:stretch/>
        </p:blipFill>
        <p:spPr>
          <a:xfrm>
            <a:off x="812800" y="214313"/>
            <a:ext cx="566380" cy="203592"/>
          </a:xfrm>
          <a:prstGeom prst="rect">
            <a:avLst/>
          </a:prstGeom>
          <a:noFill/>
          <a:ln>
            <a:noFill/>
          </a:ln>
        </p:spPr>
      </p:pic>
      <p:sp>
        <p:nvSpPr>
          <p:cNvPr id="10" name="Google Shape;10;p1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lvl="0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algn="r">
              <a:buNone/>
              <a:defRPr sz="13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2"/>
    <p:sldLayoutId id="2147483649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5" r:id="rId9"/>
    <p:sldLayoutId id="2147483656" r:id="rId10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1"/>
          <p:cNvSpPr txBox="1"/>
          <p:nvPr>
            <p:ph type="title"/>
          </p:nvPr>
        </p:nvSpPr>
        <p:spPr>
          <a:xfrm>
            <a:off x="814387" y="3429000"/>
            <a:ext cx="7969200" cy="104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7904 update</a:t>
            </a:r>
            <a:endParaRPr/>
          </a:p>
        </p:txBody>
      </p:sp>
      <p:sp>
        <p:nvSpPr>
          <p:cNvPr id="64" name="Google Shape;64;p11"/>
          <p:cNvSpPr txBox="1"/>
          <p:nvPr>
            <p:ph idx="1" type="subTitle"/>
          </p:nvPr>
        </p:nvSpPr>
        <p:spPr>
          <a:xfrm>
            <a:off x="814387" y="31050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Leonardo Sala :: AWI :: Paul Scherrer Institut</a:t>
            </a:r>
            <a:endParaRPr/>
          </a:p>
        </p:txBody>
      </p:sp>
      <p:sp>
        <p:nvSpPr>
          <p:cNvPr id="65" name="Google Shape;65;p11"/>
          <p:cNvSpPr txBox="1"/>
          <p:nvPr>
            <p:ph idx="2" type="subTitle"/>
          </p:nvPr>
        </p:nvSpPr>
        <p:spPr>
          <a:xfrm>
            <a:off x="814387" y="4171800"/>
            <a:ext cx="7969200" cy="273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AWI Department update meeting 2023.03.06 / PSI</a:t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p12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Slurm resources management: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plan to streamline current usage limits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go simple and make complex in small steps, if needed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N</a:t>
            </a:r>
            <a:r>
              <a:rPr b="1" lang="en"/>
              <a:t>ew storage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delivered, some issues with installation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planning the migration from old unsupported storage blocks, some downtime might be needed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Overall, available storage space might decrease (100-300 TiB)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Data cleanup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semi-automatic efforts to clean up Work area</a:t>
            </a:r>
            <a:endParaRPr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1" name="Google Shape;71;p12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RA updates</a:t>
            </a:r>
            <a:endParaRPr/>
          </a:p>
        </p:txBody>
      </p:sp>
      <p:sp>
        <p:nvSpPr>
          <p:cNvPr id="72" name="Google Shape;72;p12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3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Dark time and WSLA server room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no clear timeline for eventual power cuts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effects on SLS and RA operations still to be understood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Samba wide_links migration report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some isolated issues, but overall good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Compute node replacement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MX done - also with Slurm test cluster and gitlab-driven deployment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Tomcat - testing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cSAXS next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BEC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Two test workstations configured and deployed (cSAXS and X07MA)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/>
          </a:p>
          <a:p>
            <a:pPr indent="0" lvl="0" marL="45720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78" name="Google Shape;78;p13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SLS / SLS2 updates</a:t>
            </a:r>
            <a:endParaRPr/>
          </a:p>
        </p:txBody>
      </p:sp>
      <p:sp>
        <p:nvSpPr>
          <p:cNvPr id="79" name="Google Shape;79;p13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14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Storage architecture discussions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gathered feedback from beamlines and developers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sent possible scenarios back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Sven will go and discuss with the various beamlines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after this, we'll see at what possible solutions are available with the current budget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Compute nodes replacement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servers are aging (7 years)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current historical usage is low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discussions with beamlines and developers on their needs and next steps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current proposal: reduce the number of available cores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Archiving / cleanup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automatic archiving for all beamlines but Bernina (waiting for feedback)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manual cleanup by us (for now)</a:t>
            </a:r>
            <a:endParaRPr/>
          </a:p>
        </p:txBody>
      </p:sp>
      <p:sp>
        <p:nvSpPr>
          <p:cNvPr id="85" name="Google Shape;85;p14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SwissFEL</a:t>
            </a:r>
            <a:endParaRPr/>
          </a:p>
        </p:txBody>
      </p:sp>
      <p:sp>
        <p:nvSpPr>
          <p:cNvPr id="86" name="Google Shape;86;p14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15"/>
          <p:cNvSpPr txBox="1"/>
          <p:nvPr>
            <p:ph idx="1" type="body"/>
          </p:nvPr>
        </p:nvSpPr>
        <p:spPr>
          <a:xfrm>
            <a:off x="1042976" y="1006075"/>
            <a:ext cx="7301400" cy="35100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Tape retrieve to CSCS object storage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currently in QA, soon to be released</a:t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  <a:p>
            <a:pPr indent="0" lvl="0" marL="0" rtl="0" algn="just">
              <a:spcBef>
                <a:spcPts val="0"/>
              </a:spcBef>
              <a:spcAft>
                <a:spcPts val="0"/>
              </a:spcAft>
              <a:buNone/>
            </a:pPr>
            <a:r>
              <a:rPr b="1" lang="en"/>
              <a:t>High-speed DAQ networks</a:t>
            </a:r>
            <a:endParaRPr b="1"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various tests performed at SLS and SwissFEL for IP over Infiniband</a:t>
            </a:r>
            <a:endParaRPr/>
          </a:p>
          <a:p>
            <a:pPr indent="-317500" lvl="0" marL="457200" rtl="0" algn="just">
              <a:spcBef>
                <a:spcPts val="0"/>
              </a:spcBef>
              <a:spcAft>
                <a:spcPts val="0"/>
              </a:spcAft>
              <a:buSzPts val="1400"/>
              <a:buChar char="•"/>
            </a:pPr>
            <a:r>
              <a:rPr lang="en"/>
              <a:t>now able to get 11 GB/s on an EDR link, with minimal tuning</a:t>
            </a:r>
            <a:endParaRPr/>
          </a:p>
        </p:txBody>
      </p:sp>
      <p:sp>
        <p:nvSpPr>
          <p:cNvPr id="92" name="Google Shape;92;p15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General</a:t>
            </a:r>
            <a:endParaRPr/>
          </a:p>
        </p:txBody>
      </p:sp>
      <p:sp>
        <p:nvSpPr>
          <p:cNvPr id="93" name="Google Shape;93;p15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6"/>
          <p:cNvSpPr txBox="1"/>
          <p:nvPr>
            <p:ph type="title"/>
          </p:nvPr>
        </p:nvSpPr>
        <p:spPr>
          <a:xfrm>
            <a:off x="2077200" y="218700"/>
            <a:ext cx="6708000" cy="3813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99" name="Google Shape;99;p16"/>
          <p:cNvSpPr txBox="1"/>
          <p:nvPr>
            <p:ph idx="12" type="sldNum"/>
          </p:nvPr>
        </p:nvSpPr>
        <p:spPr>
          <a:xfrm>
            <a:off x="8556784" y="4749851"/>
            <a:ext cx="548700" cy="393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PSI-Powerpoint-Master Calibri V2">
  <a:themeElements>
    <a:clrScheme name="Farbwelt des PSI">
      <a:dk1>
        <a:srgbClr val="000000"/>
      </a:dk1>
      <a:lt1>
        <a:srgbClr val="FFFFFF"/>
      </a:lt1>
      <a:dk2>
        <a:srgbClr val="000000"/>
      </a:dk2>
      <a:lt2>
        <a:srgbClr val="686868"/>
      </a:lt2>
      <a:accent1>
        <a:srgbClr val="FDCA00"/>
      </a:accent1>
      <a:accent2>
        <a:srgbClr val="EB5B00"/>
      </a:accent2>
      <a:accent3>
        <a:srgbClr val="C50006"/>
      </a:accent3>
      <a:accent4>
        <a:srgbClr val="7C204E"/>
      </a:accent4>
      <a:accent5>
        <a:srgbClr val="003B6E"/>
      </a:accent5>
      <a:accent6>
        <a:srgbClr val="197418"/>
      </a:accent6>
      <a:hlink>
        <a:srgbClr val="000000"/>
      </a:hlink>
      <a:folHlink>
        <a:srgbClr val="6868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