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6"/>
  </p:notesMasterIdLst>
  <p:handoutMasterIdLst>
    <p:handoutMasterId r:id="rId7"/>
  </p:handoutMasterIdLst>
  <p:sldIdLst>
    <p:sldId id="330" r:id="rId2"/>
    <p:sldId id="331" r:id="rId3"/>
    <p:sldId id="339" r:id="rId4"/>
    <p:sldId id="340" r:id="rId5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7274" autoAdjust="0"/>
  </p:normalViewPr>
  <p:slideViewPr>
    <p:cSldViewPr snapToObjects="1">
      <p:cViewPr varScale="1">
        <p:scale>
          <a:sx n="157" d="100"/>
          <a:sy n="157" d="100"/>
        </p:scale>
        <p:origin x="156" y="40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 Calibration Measurement Through E-Beam Energy Scaling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Pavle </a:t>
            </a:r>
            <a:r>
              <a:rPr lang="en-GB" noProof="0" dirty="0" err="1" smtClean="0"/>
              <a:t>Juranić</a:t>
            </a:r>
            <a:r>
              <a:rPr lang="en-GB" noProof="0" dirty="0" smtClean="0"/>
              <a:t>, Eduard Prat, Didier </a:t>
            </a:r>
            <a:r>
              <a:rPr lang="en-GB" noProof="0" dirty="0" err="1" smtClean="0"/>
              <a:t>Voulot</a:t>
            </a:r>
            <a:r>
              <a:rPr lang="en-GB" noProof="0" dirty="0" smtClean="0"/>
              <a:t>:: Staff Scientists::  Paul Scherrer Institute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 smtClean="0"/>
              <a:t>SwissFEL</a:t>
            </a:r>
            <a:r>
              <a:rPr lang="en-GB" dirty="0" smtClean="0"/>
              <a:t> Progress Meeting 28.03.2023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1" y="1006082"/>
                <a:ext cx="3024943" cy="3509963"/>
              </a:xfrm>
            </p:spPr>
            <p:txBody>
              <a:bodyPr/>
              <a:lstStyle/>
              <a:p>
                <a:pPr marL="0" lvl="0" indent="0" defTabSz="914400">
                  <a:buClr>
                    <a:srgbClr val="000000"/>
                  </a:buClr>
                  <a:buNone/>
                </a:pPr>
                <a:r>
                  <a:rPr lang="en-GB" sz="1400" noProof="0" dirty="0" smtClean="0">
                    <a:solidFill>
                      <a:srgbClr val="000000"/>
                    </a:solidFill>
                  </a:rPr>
                  <a:t>The size of the beam 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is described as:</a:t>
                </a:r>
              </a:p>
              <a:p>
                <a:pPr marL="0" lvl="0" indent="0" defTabSz="914400">
                  <a:buClr>
                    <a:srgbClr val="000000"/>
                  </a:buClr>
                  <a:buNone/>
                </a:pPr>
                <a:endParaRPr lang="en-GB" sz="1400" noProof="0" dirty="0">
                  <a:solidFill>
                    <a:srgbClr val="000000"/>
                  </a:solidFill>
                </a:endParaRPr>
              </a:p>
              <a:p>
                <a:pPr marL="0" lvl="0" indent="0" defTabSz="914400">
                  <a:buClr>
                    <a:srgbClr val="000000"/>
                  </a:buClr>
                  <a:buNone/>
                </a:pPr>
                <a:r>
                  <a:rPr lang="en-GB" sz="1400" dirty="0" smtClean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𝑠𝑐𝑟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𝛽𝜀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den>
                    </m:f>
                  </m:oMath>
                </a14:m>
                <a:endParaRPr lang="en-GB" sz="1400" noProof="0" dirty="0" smtClean="0">
                  <a:solidFill>
                    <a:srgbClr val="000000"/>
                  </a:solidFill>
                </a:endParaRPr>
              </a:p>
              <a:p>
                <a:pPr marL="0" lvl="0" indent="0" defTabSz="914400">
                  <a:buClr>
                    <a:srgbClr val="000000"/>
                  </a:buClr>
                  <a:buNone/>
                </a:pPr>
                <a:endParaRPr lang="en-GB" sz="1400" dirty="0">
                  <a:solidFill>
                    <a:srgbClr val="000000"/>
                  </a:solidFill>
                </a:endParaRPr>
              </a:p>
              <a:p>
                <a:pPr marL="0" lvl="0" indent="0" defTabSz="914400">
                  <a:buClr>
                    <a:srgbClr val="000000"/>
                  </a:buClr>
                  <a:buNone/>
                </a:pPr>
                <a:r>
                  <a:rPr lang="en-GB" sz="1400" noProof="0" dirty="0" smtClean="0">
                    <a:solidFill>
                      <a:srgbClr val="000000"/>
                    </a:solidFill>
                  </a:rPr>
                  <a:t>We kept the emittance constant, and changed the energy (</a:t>
                </a:r>
                <a:r>
                  <a:rPr lang="el-GR" sz="1400" noProof="0" dirty="0" smtClean="0">
                    <a:solidFill>
                      <a:srgbClr val="000000"/>
                    </a:solidFill>
                  </a:rPr>
                  <a:t>γ</a:t>
                </a:r>
                <a:r>
                  <a:rPr lang="en-US" sz="1400" noProof="0" dirty="0" smtClean="0">
                    <a:solidFill>
                      <a:srgbClr val="000000"/>
                    </a:solidFill>
                  </a:rPr>
                  <a:t>) to get a curve to fit and derive the resolution of the upgraded SARCL01-DSCR170 screen with better 1% filter.  We compared the evaluation with the old 1% filter foil</a:t>
                </a:r>
                <a:r>
                  <a:rPr lang="en-US" sz="1800" noProof="0" dirty="0" smtClean="0">
                    <a:solidFill>
                      <a:srgbClr val="000000"/>
                    </a:solidFill>
                  </a:rPr>
                  <a:t>.</a:t>
                </a:r>
              </a:p>
              <a:p>
                <a:pPr marL="0" lvl="0" indent="0" defTabSz="914400">
                  <a:buClr>
                    <a:srgbClr val="000000"/>
                  </a:buClr>
                  <a:buNone/>
                </a:pPr>
                <a:endParaRPr lang="en-US" sz="1800" dirty="0">
                  <a:solidFill>
                    <a:srgbClr val="000000"/>
                  </a:solidFill>
                </a:endParaRPr>
              </a:p>
              <a:p>
                <a:pPr marL="0" lvl="0" indent="0" defTabSz="914400">
                  <a:buClr>
                    <a:srgbClr val="000000"/>
                  </a:buClr>
                  <a:buNone/>
                </a:pPr>
                <a:r>
                  <a:rPr lang="en-US" sz="1400" noProof="0" dirty="0" smtClean="0">
                    <a:solidFill>
                      <a:srgbClr val="000000"/>
                    </a:solidFill>
                  </a:rPr>
                  <a:t>It gave some unrealistic resolution numbers (close to 0).</a:t>
                </a:r>
                <a:r>
                  <a:rPr lang="en-US" sz="1800" noProof="0" dirty="0" smtClean="0">
                    <a:solidFill>
                      <a:srgbClr val="000000"/>
                    </a:solidFill>
                  </a:rPr>
                  <a:t/>
                </a:r>
                <a:br>
                  <a:rPr lang="en-US" sz="1800" noProof="0" dirty="0" smtClean="0">
                    <a:solidFill>
                      <a:srgbClr val="000000"/>
                    </a:solidFill>
                  </a:rPr>
                </a:br>
                <a:r>
                  <a:rPr lang="en-US" sz="1800" noProof="0" dirty="0" smtClean="0">
                    <a:solidFill>
                      <a:srgbClr val="000000"/>
                    </a:solidFill>
                  </a:rPr>
                  <a:t/>
                </a:r>
                <a:br>
                  <a:rPr lang="en-US" sz="1800" noProof="0" dirty="0" smtClean="0">
                    <a:solidFill>
                      <a:srgbClr val="000000"/>
                    </a:solidFill>
                  </a:rPr>
                </a:br>
                <a:endParaRPr lang="en-GB" sz="1800" noProof="0" dirty="0" smtClean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GB" noProof="0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1" y="1006082"/>
                <a:ext cx="3024943" cy="3509963"/>
              </a:xfrm>
              <a:blipFill>
                <a:blip r:embed="rId2"/>
                <a:stretch>
                  <a:fillRect l="-3629" t="-1215" r="-241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Basic idea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492" y="1006082"/>
            <a:ext cx="4472744" cy="324036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3563888" y="2859782"/>
            <a:ext cx="936104" cy="1224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961918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At least, that’s what Eduard started saying when he had the existential crisis.  We started suspecting something was wrong with the e-beam energy scaling.  And we found the culprit!  The S30 quads were all not following the e-beam energy scaling.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600" dirty="0" smtClean="0"/>
              <a:t>We told Didier the e-beam scaling is not working right.  He found the bug and fixed it, and we re-did the measurement next MD shift.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all wrong?  What is even real?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28" y="1923678"/>
            <a:ext cx="3346996" cy="251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6692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works.  All is well.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539552" y="358300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u="sng" dirty="0"/>
              <a:t>Final results:</a:t>
            </a:r>
            <a:endParaRPr lang="en-US" sz="1200" dirty="0"/>
          </a:p>
          <a:p>
            <a:r>
              <a:rPr lang="en-US" sz="1200" dirty="0"/>
              <a:t>Good screen resolution: 14.3 +/- 0.5 um</a:t>
            </a:r>
          </a:p>
          <a:p>
            <a:r>
              <a:rPr lang="en-US" sz="1200" dirty="0"/>
              <a:t>Good screen emittance*beta function: 2.95 +/- 0.12e-6 m^2</a:t>
            </a:r>
          </a:p>
          <a:p>
            <a:r>
              <a:rPr lang="en-US" sz="1200" dirty="0"/>
              <a:t>Bad screen resolution: 19.8 +/- 0.4 um</a:t>
            </a:r>
          </a:p>
          <a:p>
            <a:r>
              <a:rPr lang="en-US" sz="1200" dirty="0"/>
              <a:t>Bad screen emittance*beta function: 3.20 +/- 0.13e-6 m^2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0032" y="3732556"/>
            <a:ext cx="3194127" cy="10801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seems the focusing ability also helped the ‘bad’ filters a bit as well.  The resolution improved by about 5 um from the value published in the PRL on emittance measurements.</a:t>
            </a:r>
            <a:endParaRPr lang="de-CH" sz="1200" dirty="0" err="1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688476"/>
            <a:ext cx="7004063" cy="294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958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286</Words>
  <Application>Microsoft Office PowerPoint</Application>
  <PresentationFormat>On-screen Show (16:9)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ＭＳ Ｐゴシック</vt:lpstr>
      <vt:lpstr>Arial</vt:lpstr>
      <vt:lpstr>Arial Narrow</vt:lpstr>
      <vt:lpstr>Calibri</vt:lpstr>
      <vt:lpstr>Cambria Math</vt:lpstr>
      <vt:lpstr>Georgia</vt:lpstr>
      <vt:lpstr>Symbol</vt:lpstr>
      <vt:lpstr>Times</vt:lpstr>
      <vt:lpstr>ヒラギノ角ゴ Pro W3</vt:lpstr>
      <vt:lpstr>PSI-Powerpoint-Master Calibri V2</vt:lpstr>
      <vt:lpstr>Screen Calibration Measurement Through E-Beam Energy Scaling</vt:lpstr>
      <vt:lpstr>Basic idea</vt:lpstr>
      <vt:lpstr>Is it all wrong?  What is even real?</vt:lpstr>
      <vt:lpstr>Physics works.  All is well.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Juranic Pavle</dc:creator>
  <cp:lastModifiedBy>Juranic Pavle</cp:lastModifiedBy>
  <cp:revision>10</cp:revision>
  <cp:lastPrinted>2015-09-30T13:23:15Z</cp:lastPrinted>
  <dcterms:created xsi:type="dcterms:W3CDTF">2023-03-13T08:29:13Z</dcterms:created>
  <dcterms:modified xsi:type="dcterms:W3CDTF">2023-03-20T12:08:16Z</dcterms:modified>
</cp:coreProperties>
</file>