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8"/>
  </p:notesMasterIdLst>
  <p:handoutMasterIdLst>
    <p:handoutMasterId r:id="rId29"/>
  </p:handoutMasterIdLst>
  <p:sldIdLst>
    <p:sldId id="328" r:id="rId2"/>
    <p:sldId id="462" r:id="rId3"/>
    <p:sldId id="463" r:id="rId4"/>
    <p:sldId id="599" r:id="rId5"/>
    <p:sldId id="603" r:id="rId6"/>
    <p:sldId id="604" r:id="rId7"/>
    <p:sldId id="605" r:id="rId8"/>
    <p:sldId id="606" r:id="rId9"/>
    <p:sldId id="610" r:id="rId10"/>
    <p:sldId id="614" r:id="rId11"/>
    <p:sldId id="615" r:id="rId12"/>
    <p:sldId id="616" r:id="rId13"/>
    <p:sldId id="617" r:id="rId14"/>
    <p:sldId id="618" r:id="rId15"/>
    <p:sldId id="619" r:id="rId16"/>
    <p:sldId id="620" r:id="rId17"/>
    <p:sldId id="621" r:id="rId18"/>
    <p:sldId id="622" r:id="rId19"/>
    <p:sldId id="623" r:id="rId20"/>
    <p:sldId id="624" r:id="rId21"/>
    <p:sldId id="625" r:id="rId22"/>
    <p:sldId id="592" r:id="rId23"/>
    <p:sldId id="593" r:id="rId24"/>
    <p:sldId id="611" r:id="rId25"/>
    <p:sldId id="612" r:id="rId26"/>
    <p:sldId id="613" r:id="rId27"/>
  </p:sldIdLst>
  <p:sldSz cx="9144000" cy="6858000" type="screen4x3"/>
  <p:notesSz cx="9931400" cy="67945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462"/>
            <p14:sldId id="463"/>
            <p14:sldId id="599"/>
            <p14:sldId id="603"/>
            <p14:sldId id="604"/>
            <p14:sldId id="605"/>
            <p14:sldId id="606"/>
            <p14:sldId id="610"/>
            <p14:sldId id="614"/>
            <p14:sldId id="615"/>
            <p14:sldId id="616"/>
            <p14:sldId id="617"/>
            <p14:sldId id="618"/>
            <p14:sldId id="619"/>
            <p14:sldId id="620"/>
            <p14:sldId id="621"/>
            <p14:sldId id="622"/>
            <p14:sldId id="623"/>
            <p14:sldId id="624"/>
            <p14:sldId id="625"/>
            <p14:sldId id="592"/>
            <p14:sldId id="593"/>
            <p14:sldId id="611"/>
            <p14:sldId id="612"/>
            <p14:sldId id="61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0">
          <p15:clr>
            <a:srgbClr val="A4A3A4"/>
          </p15:clr>
        </p15:guide>
        <p15:guide id="2" pos="31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EF5B00"/>
    <a:srgbClr val="0094C8"/>
    <a:srgbClr val="EE6471"/>
    <a:srgbClr val="F38D97"/>
    <a:srgbClr val="FACBCC"/>
    <a:srgbClr val="FF7C80"/>
    <a:srgbClr val="010000"/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6764" autoAdjust="0"/>
  </p:normalViewPr>
  <p:slideViewPr>
    <p:cSldViewPr snapToObjects="1">
      <p:cViewPr varScale="1">
        <p:scale>
          <a:sx n="117" d="100"/>
          <a:sy n="117" d="100"/>
        </p:scale>
        <p:origin x="1398" y="108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32" d="100"/>
          <a:sy n="132" d="100"/>
        </p:scale>
        <p:origin x="-1578" y="-90"/>
      </p:cViewPr>
      <p:guideLst>
        <p:guide orient="horz" pos="2140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7030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7030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030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8663" y="511175"/>
            <a:ext cx="3398837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208" y="3227838"/>
            <a:ext cx="7280987" cy="305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030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None/>
            </a:pPr>
            <a:endParaRPr lang="de-CH" sz="20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3F75A-1695-3844-9929-5836CA433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0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  <p:sldLayoutId id="2147483981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elog-gfa.psi.ch/SwissFEL+RF/6275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8" y="3933056"/>
            <a:ext cx="7969249" cy="2520280"/>
          </a:xfrm>
        </p:spPr>
        <p:txBody>
          <a:bodyPr/>
          <a:lstStyle/>
          <a:p>
            <a:r>
              <a:rPr lang="en-GB" sz="1600" dirty="0" smtClean="0"/>
              <a:t>Zheqiao Geng :: LLRF Group :: RF Section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Measurement of Beam Loading </a:t>
            </a:r>
            <a:br>
              <a:rPr lang="en-US" sz="2800" dirty="0" smtClean="0"/>
            </a:br>
            <a:r>
              <a:rPr lang="en-US" sz="2800" dirty="0" smtClean="0"/>
              <a:t>in the X-band TDS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1600" dirty="0" smtClean="0"/>
              <a:t>SPM</a:t>
            </a:r>
            <a:br>
              <a:rPr lang="en-GB" sz="1600" dirty="0" smtClean="0"/>
            </a:br>
            <a:r>
              <a:rPr lang="en-GB" sz="1600" dirty="0" smtClean="0"/>
              <a:t>28.03.2023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Stability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738" y="612990"/>
            <a:ext cx="8220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zero-crossing calibration variation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976331"/>
            <a:ext cx="6552728" cy="47885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9286" y="5824232"/>
            <a:ext cx="8247169" cy="9171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open-loop RF actuation error can be up to 2 degree – limited by the hardware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Mostly corrected by feedback – may also be corrected by feedforward (not yet implemented in LLRF)</a:t>
            </a:r>
          </a:p>
        </p:txBody>
      </p:sp>
    </p:spTree>
    <p:extLst>
      <p:ext uri="{BB962C8B-B14F-4D97-AF65-F5344CB8AC3E}">
        <p14:creationId xmlns:p14="http://schemas.microsoft.com/office/powerpoint/2010/main" val="30967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Stability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738" y="612990"/>
            <a:ext cx="8220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zero-crossing calibration variation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491" y="982322"/>
            <a:ext cx="5756853" cy="35855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419" y="982322"/>
            <a:ext cx="2783607" cy="21149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7058" y="4658094"/>
            <a:ext cx="8585286" cy="2003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amplitude/phase feedbacks applied for controlling WG1 input. The results show: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5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Controlling one signal does not control the others with the same accuracy – even more uncertain for the field seen by the beam!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5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feedback can be accurate for fixed-operating-point operation: constant amplitude and phase setpoints!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5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tracking the actual RF field to a time-varying setpoints with feedback, we need to know the exact RF-beam interaction model, and the exact model of the structure, WG … - almost not possible for TW structures (standing-wave cavities are more predictable/measurable)</a:t>
            </a:r>
          </a:p>
        </p:txBody>
      </p:sp>
    </p:spTree>
    <p:extLst>
      <p:ext uri="{BB962C8B-B14F-4D97-AF65-F5344CB8AC3E}">
        <p14:creationId xmlns:p14="http://schemas.microsoft.com/office/powerpoint/2010/main" val="299064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Setup and Results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Goals of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761868"/>
            <a:ext cx="8208912" cy="11549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beam arrival time fluctuation at the X-band TDS by measuring the beam loading signals in the structures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the correlation of the beam loading with upstream beam parameters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125303"/>
            <a:ext cx="6448733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9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Setup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1116" y="605784"/>
            <a:ext cx="8352928" cy="9388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attenuators of the structure load signals are removed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amplifiers enabled in LLRF receiver channels (IF attenuation is used to adjust the signal level)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settings can be found in </a:t>
            </a:r>
            <a:r>
              <a:rPr lang="en-US" sz="1800" kern="1000" spc="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elog</a:t>
            </a: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10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kern="1000" spc="3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elog-gfa.psi.ch/SwissFEL+RF/6275</a:t>
            </a: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07504" y="1904245"/>
            <a:ext cx="4153724" cy="4752528"/>
            <a:chOff x="449390" y="1484784"/>
            <a:chExt cx="4153724" cy="47525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390" y="1484784"/>
              <a:ext cx="4153724" cy="4752528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 bwMode="auto">
            <a:xfrm>
              <a:off x="3385390" y="2120269"/>
              <a:ext cx="504056" cy="792088"/>
            </a:xfrm>
            <a:prstGeom prst="ellips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2"/>
          <a:stretch/>
        </p:blipFill>
        <p:spPr>
          <a:xfrm>
            <a:off x="4261228" y="2264285"/>
            <a:ext cx="4739442" cy="42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36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– Beam Loading Waveforms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3" t="7679" r="8219" b="7846"/>
          <a:stretch/>
        </p:blipFill>
        <p:spPr>
          <a:xfrm>
            <a:off x="763677" y="1136357"/>
            <a:ext cx="7468396" cy="50815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826" y="697567"/>
            <a:ext cx="8208912" cy="3628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" charset="0"/>
              </a:rPr>
              <a:t>The beam loading signal is clearly visible </a:t>
            </a:r>
            <a:endParaRPr lang="en-US" sz="20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2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– Correlation with BC2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7" t="7838" r="8366" b="7818"/>
          <a:stretch/>
        </p:blipFill>
        <p:spPr>
          <a:xfrm>
            <a:off x="979561" y="1121957"/>
            <a:ext cx="7024165" cy="53667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826" y="697567"/>
            <a:ext cx="8208912" cy="3628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Times" charset="0"/>
              </a:rPr>
              <a:t>Fluctuation of </a:t>
            </a:r>
            <a:r>
              <a:rPr lang="en-US" sz="2000" dirty="0" smtClean="0">
                <a:latin typeface="Times" charset="0"/>
              </a:rPr>
              <a:t>structure2 beam-loading </a:t>
            </a:r>
            <a:r>
              <a:rPr lang="en-US" sz="2000" dirty="0">
                <a:latin typeface="Times" charset="0"/>
              </a:rPr>
              <a:t>phase is &gt; 2 times of structure1 </a:t>
            </a:r>
            <a:r>
              <a:rPr lang="en-US" sz="2000" dirty="0" smtClean="0">
                <a:latin typeface="Times" charset="0"/>
              </a:rPr>
              <a:t>phase!</a:t>
            </a:r>
            <a:endParaRPr lang="en-US" sz="20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74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– Correlation with BC2 Arrival Time &amp; Compression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10822" r="7476" b="3956"/>
          <a:stretch/>
        </p:blipFill>
        <p:spPr>
          <a:xfrm>
            <a:off x="395536" y="1340768"/>
            <a:ext cx="824663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13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– Correlation with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Undulator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BPMs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826" y="697567"/>
            <a:ext cx="8208912" cy="3628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" charset="0"/>
              </a:rPr>
              <a:t>The beam loading phase has strong correlation with beam orbit in </a:t>
            </a:r>
            <a:r>
              <a:rPr lang="en-US" sz="2000" dirty="0" err="1" smtClean="0">
                <a:latin typeface="Times" charset="0"/>
              </a:rPr>
              <a:t>undulators</a:t>
            </a:r>
            <a:endParaRPr lang="en-US" sz="2000" dirty="0">
              <a:latin typeface="Time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3" t="5310" r="8651" b="7904"/>
          <a:stretch/>
        </p:blipFill>
        <p:spPr>
          <a:xfrm>
            <a:off x="27332" y="1048632"/>
            <a:ext cx="9103367" cy="554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 – Preliminary Explanation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826" y="697566"/>
            <a:ext cx="8208912" cy="19393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" charset="0"/>
              </a:rPr>
              <a:t>The beam loading phase is determined by both the bunch arrival time and the orbit offset – not easy to separate them. However, the beam arrival time cannot exceed hundreds of fs from </a:t>
            </a:r>
            <a:r>
              <a:rPr lang="en-US" sz="1800" dirty="0">
                <a:latin typeface="Times" charset="0"/>
              </a:rPr>
              <a:t>experience (RF frequency = 11.9952 GHz =&gt; 1 degree = 231.6 fs</a:t>
            </a:r>
            <a:r>
              <a:rPr lang="en-US" sz="1800" dirty="0" smtClean="0">
                <a:latin typeface="Times" charset="0"/>
              </a:rPr>
              <a:t>) → </a:t>
            </a:r>
            <a:r>
              <a:rPr lang="en-US" sz="1800" dirty="0" smtClean="0">
                <a:solidFill>
                  <a:srgbClr val="C00000"/>
                </a:solidFill>
                <a:latin typeface="Times" charset="0"/>
              </a:rPr>
              <a:t>the beam loading phase fluctuation might be mainly caused by the orbit fluctuation</a:t>
            </a:r>
            <a:endParaRPr lang="en-US" sz="1800" dirty="0" smtClean="0">
              <a:solidFill>
                <a:srgbClr val="C00000"/>
              </a:solidFill>
              <a:latin typeface="Times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" charset="0"/>
              </a:rPr>
              <a:t>If the beam loading phase is mainly affected by the orbit offset (assume so in our case), the bunch offset in two structures are different – offset in structure2 is much larger → </a:t>
            </a:r>
            <a:r>
              <a:rPr lang="en-US" sz="1800" dirty="0" smtClean="0">
                <a:solidFill>
                  <a:srgbClr val="C00000"/>
                </a:solidFill>
                <a:latin typeface="Times" charset="0"/>
              </a:rPr>
              <a:t>the bunch orbit angle has a fluctuation when passing the structures</a:t>
            </a:r>
            <a:endParaRPr lang="en-US" sz="1800" dirty="0">
              <a:solidFill>
                <a:srgbClr val="C00000"/>
              </a:solidFill>
              <a:latin typeface="Time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" t="10851" r="7869" b="5451"/>
          <a:stretch/>
        </p:blipFill>
        <p:spPr>
          <a:xfrm>
            <a:off x="2221947" y="2742695"/>
            <a:ext cx="4844669" cy="395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22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1" y="836712"/>
            <a:ext cx="597666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r>
              <a:rPr lang="de-DE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Setup </a:t>
            </a:r>
            <a:r>
              <a:rPr lang="de-DE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de-DE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2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can be done next?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826" y="697566"/>
            <a:ext cx="8136630" cy="546773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" charset="0"/>
              </a:rPr>
              <a:t>Study the bunch arrival time, orbit offset/angle at the X-band TDS for given beam parameters </a:t>
            </a:r>
            <a:r>
              <a:rPr lang="en-US" sz="2000" dirty="0">
                <a:latin typeface="Times" charset="0"/>
              </a:rPr>
              <a:t>(arrival time, energy, etc.)</a:t>
            </a:r>
            <a:r>
              <a:rPr lang="en-US" sz="2000" dirty="0" smtClean="0">
                <a:latin typeface="Times" charset="0"/>
              </a:rPr>
              <a:t> at BC2 → </a:t>
            </a:r>
            <a:r>
              <a:rPr lang="en-US" sz="2000" dirty="0" smtClean="0">
                <a:solidFill>
                  <a:srgbClr val="C00000"/>
                </a:solidFill>
                <a:latin typeface="Times" charset="0"/>
              </a:rPr>
              <a:t>simulation</a:t>
            </a:r>
            <a:r>
              <a:rPr lang="en-US" sz="2000" dirty="0" smtClean="0">
                <a:latin typeface="Times" charset="0"/>
              </a:rPr>
              <a:t>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" charset="0"/>
              </a:rPr>
              <a:t>Study how the bunch orbit offset affect the beam loading phase (</a:t>
            </a:r>
            <a:r>
              <a:rPr lang="en-US" sz="2000" dirty="0" smtClean="0">
                <a:solidFill>
                  <a:srgbClr val="C00000"/>
                </a:solidFill>
                <a:latin typeface="Times" charset="0"/>
              </a:rPr>
              <a:t>simulation</a:t>
            </a:r>
            <a:r>
              <a:rPr lang="en-US" sz="2000" dirty="0" smtClean="0">
                <a:latin typeface="Times" charset="0"/>
              </a:rPr>
              <a:t>) – compare with the measurement to estimate the orbit offset/angle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" charset="0"/>
              </a:rPr>
              <a:t>Estimate beam-caused fluctuation of deflected beam by subtracting the contribution from the RF amplitude/phase jitter (calibrate the sensitivity of the deflected beam position to RF jitter, assuming the RF jitter is exactly measured by LLRF)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" charset="0"/>
              </a:rPr>
              <a:t>Run the RF station at different phases (with different sensitivity to the final beam jitter), calibrate the actual RF jitter (assume the entry beam jitter is stationary)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endParaRPr lang="en-US" sz="2000" dirty="0" smtClean="0">
              <a:latin typeface="Times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endParaRPr lang="en-US" sz="2000" dirty="0">
              <a:latin typeface="Times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" charset="0"/>
              </a:rPr>
              <a:t>Calibration of the I/Q modulator of LLRF to improve the RF actuation accuracy? </a:t>
            </a:r>
          </a:p>
        </p:txBody>
      </p:sp>
    </p:spTree>
    <p:extLst>
      <p:ext uri="{BB962C8B-B14F-4D97-AF65-F5344CB8AC3E}">
        <p14:creationId xmlns:p14="http://schemas.microsoft.com/office/powerpoint/2010/main" val="39006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52120" y="1268760"/>
            <a:ext cx="321488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0647428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Backup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5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Zero-crossing Phase during MD Shift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3BBE36-D317-D69A-4A8F-A1525A2BB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030" y="476672"/>
            <a:ext cx="6768752" cy="3343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72933A-97D8-17E0-0832-0417E1310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2809530"/>
            <a:ext cx="4676576" cy="374777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7F86B059-2C38-C783-7B0F-B3FD62DB8DF4}"/>
              </a:ext>
            </a:extLst>
          </p:cNvPr>
          <p:cNvSpPr/>
          <p:nvPr/>
        </p:nvSpPr>
        <p:spPr bwMode="auto">
          <a:xfrm>
            <a:off x="2915816" y="617240"/>
            <a:ext cx="2664296" cy="1299592"/>
          </a:xfrm>
          <a:prstGeom prst="ellips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8A32754-FB16-6574-B0C7-98B69B059F5C}"/>
              </a:ext>
            </a:extLst>
          </p:cNvPr>
          <p:cNvCxnSpPr/>
          <p:nvPr/>
        </p:nvCxnSpPr>
        <p:spPr bwMode="auto">
          <a:xfrm>
            <a:off x="4644008" y="1952836"/>
            <a:ext cx="432048" cy="82069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35A316D-4D82-143E-A80D-9B7F08FD0097}"/>
              </a:ext>
            </a:extLst>
          </p:cNvPr>
          <p:cNvSpPr txBox="1">
            <a:spLocks/>
          </p:cNvSpPr>
          <p:nvPr/>
        </p:nvSpPr>
        <p:spPr>
          <a:xfrm>
            <a:off x="287524" y="4325671"/>
            <a:ext cx="3960440" cy="140758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-182875" algn="l" defTabSz="91437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-179384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77" indent="-182875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2971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160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754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7965" indent="0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dirty="0">
                <a:latin typeface="Times New Roman" panose="02020603050405020304" pitchFamily="18" charset="0"/>
                <a:ea typeface="DengXian" panose="02010600030101010101" pitchFamily="2" charset="-122"/>
              </a:rPr>
              <a:t>The peak-to-peak phase fluctuation is up to ±0.2°, agree with the variance of zero-crossing phase obtained at circled period</a:t>
            </a:r>
          </a:p>
        </p:txBody>
      </p:sp>
    </p:spTree>
    <p:extLst>
      <p:ext uri="{BB962C8B-B14F-4D97-AF65-F5344CB8AC3E}">
        <p14:creationId xmlns:p14="http://schemas.microsoft.com/office/powerpoint/2010/main" val="2476994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7272808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Zero-crossing Phase, RF Amplitude, and Structure Temperature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3BBE36-D317-D69A-4A8F-A1525A2BB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7304"/>
            <a:ext cx="4032448" cy="199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243466-5A33-72D0-4579-A5921DE71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768892"/>
            <a:ext cx="6073047" cy="494065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63576F2-27B3-FB61-52FA-6EBA25A31F88}"/>
              </a:ext>
            </a:extLst>
          </p:cNvPr>
          <p:cNvSpPr txBox="1">
            <a:spLocks/>
          </p:cNvSpPr>
          <p:nvPr/>
        </p:nvSpPr>
        <p:spPr>
          <a:xfrm>
            <a:off x="6179443" y="2492896"/>
            <a:ext cx="2785046" cy="421665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-182875" algn="l" defTabSz="91437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-179384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77" indent="-182875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2971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160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754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7965" indent="0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Structure temperature (even if under regulation) is related to the RF amplitude (heat load)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Zero-crossing phase is related to temperature and RF amplitude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600" dirty="0">
                <a:latin typeface="Times New Roman" panose="02020603050405020304" pitchFamily="18" charset="0"/>
                <a:ea typeface="DengXian" panose="02010600030101010101" pitchFamily="2" charset="-122"/>
              </a:rPr>
              <a:t>I believe the LLRF system can compensate for the temperature change, but introduce systematic error at different RF amplitudes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altLang="zh-CN" sz="1600" dirty="0">
              <a:latin typeface="Times New Roman" panose="02020603050405020304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1840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7272808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Zero-crossing Phase, RF Amplitude, and Structure Temperature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3BBE36-D317-D69A-4A8F-A1525A2BB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7304"/>
            <a:ext cx="4032448" cy="199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243466-5A33-72D0-4579-A5921DE71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768892"/>
            <a:ext cx="6073047" cy="494065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63576F2-27B3-FB61-52FA-6EBA25A31F88}"/>
              </a:ext>
            </a:extLst>
          </p:cNvPr>
          <p:cNvSpPr txBox="1">
            <a:spLocks/>
          </p:cNvSpPr>
          <p:nvPr/>
        </p:nvSpPr>
        <p:spPr>
          <a:xfrm>
            <a:off x="6164200" y="2428140"/>
            <a:ext cx="2785046" cy="421665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-182875" algn="l" defTabSz="91437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-179384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77" indent="-182875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2971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160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754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7965" indent="0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</a:rPr>
              <a:t>LLRF uses a simplified model to estimate the RF field seen by the beam by simply averaging the RF pulse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</a:rPr>
              <a:t>This works well for a constant RF pulse shape (slightly differs at different amplitude). That is, LLRF works well for a constant operating point to compensate for drift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</a:rPr>
              <a:t>At different amplitudes, LLRF feedback stabilizes a measured phase, but may not be the actual phase seen by the beam, causing beam phase errors. This may explain the zero-crossing phase difference at the highlighted time period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</a:rPr>
              <a:t>It also implies that the phase offset calibration at a RF level will be not accurate after we change the RF power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altLang="zh-CN" sz="1200" dirty="0">
              <a:latin typeface="Times New Roman" panose="02020603050405020304" pitchFamily="18" charset="0"/>
              <a:ea typeface="DengXian" panose="02010600030101010101" pitchFamily="2" charset="-122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1B2B6D-B83C-68F4-699C-1C85C013720B}"/>
              </a:ext>
            </a:extLst>
          </p:cNvPr>
          <p:cNvCxnSpPr/>
          <p:nvPr/>
        </p:nvCxnSpPr>
        <p:spPr bwMode="auto">
          <a:xfrm>
            <a:off x="2195736" y="1412776"/>
            <a:ext cx="0" cy="54726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D674E8-DC0E-4A53-5615-B27BA631272C}"/>
              </a:ext>
            </a:extLst>
          </p:cNvPr>
          <p:cNvCxnSpPr/>
          <p:nvPr/>
        </p:nvCxnSpPr>
        <p:spPr bwMode="auto">
          <a:xfrm>
            <a:off x="2583488" y="1403762"/>
            <a:ext cx="0" cy="54726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458EF43-248B-C210-622C-C8009C6A164E}"/>
              </a:ext>
            </a:extLst>
          </p:cNvPr>
          <p:cNvCxnSpPr>
            <a:cxnSpLocks/>
          </p:cNvCxnSpPr>
          <p:nvPr/>
        </p:nvCxnSpPr>
        <p:spPr bwMode="auto">
          <a:xfrm>
            <a:off x="6495731" y="480677"/>
            <a:ext cx="0" cy="18461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F6326E-AB95-536A-9642-AEBE050D63DA}"/>
              </a:ext>
            </a:extLst>
          </p:cNvPr>
          <p:cNvCxnSpPr>
            <a:cxnSpLocks/>
          </p:cNvCxnSpPr>
          <p:nvPr/>
        </p:nvCxnSpPr>
        <p:spPr bwMode="auto">
          <a:xfrm>
            <a:off x="6680926" y="486464"/>
            <a:ext cx="0" cy="18461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0F3EF1B-C1C4-D8D4-8382-9F12FEF1B2D3}"/>
              </a:ext>
            </a:extLst>
          </p:cNvPr>
          <p:cNvSpPr txBox="1">
            <a:spLocks/>
          </p:cNvSpPr>
          <p:nvPr/>
        </p:nvSpPr>
        <p:spPr>
          <a:xfrm>
            <a:off x="229547" y="683382"/>
            <a:ext cx="4969936" cy="7293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-182875" algn="l" defTabSz="91437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-179384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77" indent="-182875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2971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160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754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7965" indent="0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400" b="1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Measuring the exact RF phase seen by the beam in traveling-wave structures is challenging – I haven’t seen successful examples</a:t>
            </a:r>
          </a:p>
        </p:txBody>
      </p:sp>
    </p:spTree>
    <p:extLst>
      <p:ext uri="{BB962C8B-B14F-4D97-AF65-F5344CB8AC3E}">
        <p14:creationId xmlns:p14="http://schemas.microsoft.com/office/powerpoint/2010/main" val="302752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5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Issue of X-band TDS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3" y="653787"/>
            <a:ext cx="8688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fluctuation of deflected beam profile on screen (SATBD01-DSCR120) and BPM position (</a:t>
            </a:r>
            <a:r>
              <a:rPr lang="en-US" altLang="zh-CN" dirty="0">
                <a:latin typeface="Times New Roman" panose="02020603050405020304" pitchFamily="18" charset="0"/>
                <a:ea typeface="DengXian" panose="02010600030101010101" pitchFamily="2" charset="-122"/>
              </a:rPr>
              <a:t>SATBD01-DBPM100:X2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lvl="0" indent="-4572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variation of zero-crossing phase for different executions of calibration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A4F249A4-527D-326D-DE30-987CF337EF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898"/>
          <a:stretch/>
        </p:blipFill>
        <p:spPr>
          <a:xfrm>
            <a:off x="5489921" y="5203376"/>
            <a:ext cx="3408027" cy="1396674"/>
          </a:xfrm>
          <a:prstGeom prst="rect">
            <a:avLst/>
          </a:prstGeom>
        </p:spPr>
      </p:pic>
      <p:pic>
        <p:nvPicPr>
          <p:cNvPr id="6" name="Picture 5" descr="Timeline&#10;&#10;Description automatically generated with low confidence">
            <a:extLst>
              <a:ext uri="{FF2B5EF4-FFF2-40B4-BE49-F238E27FC236}">
                <a16:creationId xmlns:a16="http://schemas.microsoft.com/office/drawing/2014/main" id="{32489220-B7D4-64A1-3E52-887C5D79A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037" y="1544530"/>
            <a:ext cx="7013925" cy="40908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783521"/>
            <a:ext cx="4464496" cy="16575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altLang="zh-CN" sz="1800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Data collection 12:20 </a:t>
            </a:r>
            <a:r>
              <a:rPr lang="en-US" altLang="zh-CN" sz="1800" i="1" dirty="0">
                <a:solidFill>
                  <a:srgbClr val="00B0F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– 13:00, </a:t>
            </a:r>
            <a:r>
              <a:rPr lang="en-US" altLang="zh-CN" sz="1800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09.09.2022</a:t>
            </a:r>
            <a:endParaRPr lang="en-US" altLang="zh-CN" sz="1800" i="1" dirty="0">
              <a:solidFill>
                <a:srgbClr val="00B0F0"/>
              </a:solidFill>
              <a:latin typeface="Times New Roman" panose="02020603050405020304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578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Issue of X-band TDS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0242" y="625636"/>
            <a:ext cx="8688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fluctuation of deflected beam profile on screen (SATBD01-DSCR120) – or BPM position (</a:t>
            </a:r>
            <a:r>
              <a:rPr lang="en-US" altLang="zh-CN" dirty="0">
                <a:latin typeface="Times New Roman" panose="02020603050405020304" pitchFamily="18" charset="0"/>
                <a:ea typeface="DengXian" panose="02010600030101010101" pitchFamily="2" charset="-122"/>
              </a:rPr>
              <a:t>SATBD01-DBPM100:X2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lvl="0" indent="-4572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variation of zero-crossing phase for different executions of calibration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5ACE49-014F-AB77-8C0A-7690E06DF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73" y="1424483"/>
            <a:ext cx="4320480" cy="23080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3BBE36-D317-D69A-4A8F-A1525A2BB8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6" y="3514120"/>
            <a:ext cx="6768752" cy="33438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779658" y="5196854"/>
            <a:ext cx="1872716" cy="8404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defRPr/>
            </a:pPr>
            <a:r>
              <a:rPr lang="en-US" sz="18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Zero-crossing Phase during MD Shift (08.09.2022)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08E007-807F-63EB-83E1-5B2BC07B9FE0}"/>
              </a:ext>
            </a:extLst>
          </p:cNvPr>
          <p:cNvSpPr txBox="1"/>
          <p:nvPr/>
        </p:nvSpPr>
        <p:spPr>
          <a:xfrm>
            <a:off x="6396905" y="2132856"/>
            <a:ext cx="219251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CH" sz="1200" dirty="0"/>
              <a:t>data = {'10:48:00', 243.14; 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'10:54:00', 242.83;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'10:59:00', 242.94;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'11:11:00', 242.84;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'11:16:00', 242.78;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'12:07:00', 242.66;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'12:10:00', 242.77;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'12:13:00', 242.69;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'12:16:00', 242.34;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'12:18:00', 242.40;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'12:20:00', 242.32;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'12:22:00', 242.23;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'12:24:00', 242.10;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'14:22:00', 243.26;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'14:24:00', 243.17;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'14:26:00', 243.05;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'14:36:00', 243.19;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'14:38:00', 243.29;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'14:44:00', 243.18;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'15:35:00', 242.98;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'15:37:00', 243.08;</a:t>
            </a:r>
          </a:p>
          <a:p>
            <a:pPr>
              <a:spcBef>
                <a:spcPts val="0"/>
              </a:spcBef>
            </a:pPr>
            <a:r>
              <a:rPr lang="en-CH" sz="1200" dirty="0"/>
              <a:t>        '15:39:00', 243.24};</a:t>
            </a:r>
          </a:p>
        </p:txBody>
      </p:sp>
    </p:spTree>
    <p:extLst>
      <p:ext uri="{BB962C8B-B14F-4D97-AF65-F5344CB8AC3E}">
        <p14:creationId xmlns:p14="http://schemas.microsoft.com/office/powerpoint/2010/main" val="51688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Stability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738" y="626311"/>
            <a:ext cx="8220718" cy="5868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pulse-to-pulse fluctuation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X-band TDS RF amplitude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Bunch arrival time</a:t>
            </a:r>
          </a:p>
          <a:p>
            <a:pPr marL="457200" lvl="0" indent="-4572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Bunch orbit (offset and angle) </a:t>
            </a:r>
          </a:p>
          <a:p>
            <a:pPr lvl="0">
              <a:spcBef>
                <a:spcPts val="200"/>
              </a:spcBef>
              <a:spcAft>
                <a:spcPts val="200"/>
              </a:spcAft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zero-crossing calibration variation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Pulse-to-pulse fluctuation (above) increases the variance of the zero-crossing phase (viewed as a random variable)</a:t>
            </a:r>
          </a:p>
          <a:p>
            <a:pPr marL="457200" lvl="0" indent="-4572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LLRF imperfections:</a:t>
            </a:r>
          </a:p>
          <a:p>
            <a:pPr marL="914400" lvl="1" indent="-4572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LLRF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amplitude/phase has systematic errors (compared to the actual field seen by the beam) dependent on the RF pulse shapes (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accurate model to represent the integrated field seen by the beam based on the measured RF pulse at the input-output of the structure – we even have errors in identifying which part of the pulse interacts with the beam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914400" lvl="1" indent="-4572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different deflecting voltage, the RF pulse shape are slightly different</a:t>
            </a:r>
          </a:p>
          <a:p>
            <a:pPr marL="914400" lvl="1" indent="-4572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LLRF actuation has systematic errors (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180-degree phase adjustment results in slightly different actual phase change – we rely on feedback to achieve accurate phase change – not fully possible due to measurement systematic errors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1149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17" y="545571"/>
            <a:ext cx="8866659" cy="6339813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Stability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017" y="607794"/>
            <a:ext cx="5040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en-US" sz="1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pulse-to-pulse fluctuation</a:t>
            </a:r>
            <a:endParaRPr lang="en-US" sz="1800" dirty="0" smtClean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251520" y="980728"/>
            <a:ext cx="4310826" cy="187220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2238" y="2089093"/>
            <a:ext cx="1080120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BC2 BAM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45277" y="2449133"/>
            <a:ext cx="135669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BC2 Energy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69877" y="4842435"/>
            <a:ext cx="2242481" cy="1970942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5013176"/>
            <a:ext cx="937728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RF Phase</a:t>
            </a:r>
          </a:p>
        </p:txBody>
      </p:sp>
    </p:spTree>
    <p:extLst>
      <p:ext uri="{BB962C8B-B14F-4D97-AF65-F5344CB8AC3E}">
        <p14:creationId xmlns:p14="http://schemas.microsoft.com/office/powerpoint/2010/main" val="150951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Stability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92901" y="577111"/>
            <a:ext cx="483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pulse-to-pulse fluctuation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06313"/>
            <a:ext cx="6292727" cy="597907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6511" y="1791693"/>
            <a:ext cx="1224136" cy="936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SATMA02 </a:t>
            </a:r>
            <a:r>
              <a:rPr lang="en-US" sz="1800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ampl</a:t>
            </a: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. jitter: 2.84e-4 RMS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2429" y="4936414"/>
            <a:ext cx="1232301" cy="936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SATMA02 Phase jitter: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0.056° RMS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19309" y="1795953"/>
            <a:ext cx="1224136" cy="936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SINXB01 </a:t>
            </a:r>
            <a:r>
              <a:rPr lang="en-US" sz="1800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ampl</a:t>
            </a: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. jitter: 4.29e-4 RMS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1144" y="4936414"/>
            <a:ext cx="1232301" cy="936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SINXB01 Phase jitter: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0.048° RMS</a:t>
            </a:r>
          </a:p>
        </p:txBody>
      </p:sp>
    </p:spTree>
    <p:extLst>
      <p:ext uri="{BB962C8B-B14F-4D97-AF65-F5344CB8AC3E}">
        <p14:creationId xmlns:p14="http://schemas.microsoft.com/office/powerpoint/2010/main" val="408421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Stability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738" y="612990"/>
            <a:ext cx="8220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 affecting the zero-crossing calibration variation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102" y="1038123"/>
            <a:ext cx="6087989" cy="343446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63576F2-27B3-FB61-52FA-6EBA25A31F88}"/>
              </a:ext>
            </a:extLst>
          </p:cNvPr>
          <p:cNvSpPr txBox="1">
            <a:spLocks/>
          </p:cNvSpPr>
          <p:nvPr/>
        </p:nvSpPr>
        <p:spPr>
          <a:xfrm>
            <a:off x="179512" y="4509120"/>
            <a:ext cx="8688263" cy="18589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-182875" algn="l" defTabSz="91437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-179384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77" indent="-182875" algn="l" defTabSz="91437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2971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160" indent="-179384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754" indent="-182875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7965" indent="0" algn="l" defTabSz="914377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700" dirty="0">
                <a:latin typeface="Times New Roman" panose="02020603050405020304" pitchFamily="18" charset="0"/>
                <a:ea typeface="DengXian" panose="02010600030101010101" pitchFamily="2" charset="-122"/>
              </a:rPr>
              <a:t>LLRF uses a simplified model to estimate the RF field seen by the beam by </a:t>
            </a:r>
            <a:r>
              <a:rPr lang="en-US" altLang="zh-CN" sz="17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averaging </a:t>
            </a:r>
            <a:r>
              <a:rPr lang="en-US" altLang="zh-CN" sz="1700" dirty="0">
                <a:latin typeface="Times New Roman" panose="02020603050405020304" pitchFamily="18" charset="0"/>
                <a:ea typeface="DengXian" panose="02010600030101010101" pitchFamily="2" charset="-122"/>
              </a:rPr>
              <a:t>the </a:t>
            </a:r>
            <a:r>
              <a:rPr lang="en-US" altLang="zh-CN" sz="1700" dirty="0" smtClean="0">
                <a:latin typeface="Times New Roman" panose="02020603050405020304" pitchFamily="18" charset="0"/>
                <a:ea typeface="DengXian" panose="02010600030101010101" pitchFamily="2" charset="-122"/>
              </a:rPr>
              <a:t>pulse</a:t>
            </a:r>
            <a:endParaRPr lang="en-US" altLang="zh-CN" sz="1700" dirty="0">
              <a:latin typeface="Times New Roman" panose="02020603050405020304" pitchFamily="18" charset="0"/>
              <a:ea typeface="DengXian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700" dirty="0">
                <a:latin typeface="Times New Roman" panose="02020603050405020304" pitchFamily="18" charset="0"/>
                <a:ea typeface="DengXian" panose="02010600030101010101" pitchFamily="2" charset="-122"/>
              </a:rPr>
              <a:t>This works well for a constant RF pulse shape (slightly differs at different amplitude). That is, </a:t>
            </a:r>
            <a:r>
              <a:rPr lang="en-US" altLang="zh-CN" sz="1700" b="1" dirty="0">
                <a:solidFill>
                  <a:srgbClr val="00B05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LLRF works well for a constant operating point to compensate for drift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700" b="1" dirty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At different amplitudes, LLRF feedback stabilizes a measured phase, but may not be the actual phase seen by the beam, causing beam phase </a:t>
            </a:r>
            <a:r>
              <a:rPr lang="en-US" altLang="zh-CN" sz="17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errors</a:t>
            </a:r>
            <a:endParaRPr lang="en-US" altLang="zh-CN" sz="1700" b="1" dirty="0">
              <a:solidFill>
                <a:srgbClr val="C00000"/>
              </a:solidFill>
              <a:latin typeface="Times New Roman" panose="02020603050405020304" pitchFamily="18" charset="0"/>
              <a:ea typeface="DengXian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1700" dirty="0">
                <a:latin typeface="Times New Roman" panose="02020603050405020304" pitchFamily="18" charset="0"/>
                <a:ea typeface="DengXian" panose="02010600030101010101" pitchFamily="2" charset="-122"/>
              </a:rPr>
              <a:t>It also implies that the </a:t>
            </a:r>
            <a:r>
              <a:rPr lang="en-US" altLang="zh-CN" sz="1700" b="1" dirty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phase offset calibration at a RF level will </a:t>
            </a:r>
            <a:r>
              <a:rPr lang="en-US" altLang="zh-CN" sz="17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not be fully correct at a different RF </a:t>
            </a:r>
            <a:r>
              <a:rPr lang="en-US" altLang="zh-CN" sz="1700" b="1" dirty="0">
                <a:solidFill>
                  <a:srgbClr val="C0000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power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altLang="zh-CN" sz="1700" dirty="0">
              <a:latin typeface="Times New Roman" panose="02020603050405020304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029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1386</Words>
  <Application>Microsoft Office PowerPoint</Application>
  <PresentationFormat>On-screen Show (4:3)</PresentationFormat>
  <Paragraphs>144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40" baseType="lpstr">
      <vt:lpstr>DengXian</vt:lpstr>
      <vt:lpstr>ＭＳ Ｐゴシック</vt:lpstr>
      <vt:lpstr>ヒラギノ角ゴ Pro W3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Times New Roman</vt:lpstr>
      <vt:lpstr>Wingdings</vt:lpstr>
      <vt:lpstr>PSI PowerPoint Master english</vt:lpstr>
      <vt:lpstr>Zheqiao Geng :: LLRF Group :: RF Section  Measurement of Beam Loading  in the X-band TDS  SPM 28.03.2023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 TDS BL</dc:title>
  <dc:creator>zheqiao.geng@psi.ch</dc:creator>
  <cp:lastModifiedBy>Geng Zheqiao</cp:lastModifiedBy>
  <cp:revision>1164</cp:revision>
  <cp:lastPrinted>2015-10-28T14:20:18Z</cp:lastPrinted>
  <dcterms:created xsi:type="dcterms:W3CDTF">2015-10-12T13:49:33Z</dcterms:created>
  <dcterms:modified xsi:type="dcterms:W3CDTF">2023-03-28T08:29:46Z</dcterms:modified>
</cp:coreProperties>
</file>