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31" r:id="rId2"/>
    <p:sldId id="332" r:id="rId3"/>
    <p:sldId id="333" r:id="rId4"/>
    <p:sldId id="334" r:id="rId5"/>
    <p:sldId id="341" r:id="rId6"/>
    <p:sldId id="335" r:id="rId7"/>
    <p:sldId id="336" r:id="rId8"/>
    <p:sldId id="337" r:id="rId9"/>
    <p:sldId id="340" r:id="rId10"/>
    <p:sldId id="338" r:id="rId11"/>
    <p:sldId id="339" r:id="rId12"/>
  </p:sldIdLst>
  <p:sldSz cx="9144000" cy="5143500" type="screen16x9"/>
  <p:notesSz cx="6797675" cy="99266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7304" autoAdjust="0"/>
  </p:normalViewPr>
  <p:slideViewPr>
    <p:cSldViewPr snapToObjects="1">
      <p:cViewPr varScale="1">
        <p:scale>
          <a:sx n="190" d="100"/>
          <a:sy n="190" d="100"/>
        </p:scale>
        <p:origin x="162" y="58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93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93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93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55" y="4715809"/>
            <a:ext cx="4983566" cy="44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93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284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210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433216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3991" r:id="rId10"/>
    <p:sldLayoutId id="2147483992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SATMA02 TDS commissioning results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Paolo </a:t>
            </a:r>
            <a:r>
              <a:rPr lang="en-GB" noProof="0" dirty="0" err="1" smtClean="0"/>
              <a:t>Craievich</a:t>
            </a:r>
            <a:r>
              <a:rPr lang="en-GB" dirty="0" smtClean="0"/>
              <a:t>, Fabio Marcellini </a:t>
            </a:r>
            <a:r>
              <a:rPr lang="en-GB" noProof="0" dirty="0" smtClean="0"/>
              <a:t>::  </a:t>
            </a:r>
            <a:r>
              <a:rPr lang="en-GB" noProof="0" dirty="0" smtClean="0"/>
              <a:t>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Evening shifts 10.02.23 and 10.03.23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861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1006082"/>
            <a:ext cx="8280920" cy="3509963"/>
          </a:xfrm>
        </p:spPr>
        <p:txBody>
          <a:bodyPr/>
          <a:lstStyle/>
          <a:p>
            <a:r>
              <a:rPr lang="en-US" sz="1600" dirty="0" smtClean="0"/>
              <a:t>Similar setup as used for suppression of orthogonal kick:</a:t>
            </a:r>
          </a:p>
          <a:p>
            <a:pPr lvl="1"/>
            <a:r>
              <a:rPr lang="de-CH" sz="1400" dirty="0" smtClean="0"/>
              <a:t>BOC </a:t>
            </a:r>
            <a:r>
              <a:rPr lang="de-CH" sz="1400" dirty="0" err="1" smtClean="0"/>
              <a:t>detuned</a:t>
            </a:r>
            <a:r>
              <a:rPr lang="de-CH" sz="1400" dirty="0" smtClean="0"/>
              <a:t> = </a:t>
            </a:r>
            <a:r>
              <a:rPr lang="en-US" sz="1400" dirty="0"/>
              <a:t>+400 </a:t>
            </a:r>
            <a:r>
              <a:rPr lang="en-US" sz="1400" dirty="0" smtClean="0"/>
              <a:t>kHz</a:t>
            </a:r>
          </a:p>
          <a:p>
            <a:pPr lvl="1"/>
            <a:r>
              <a:rPr lang="de-CH" sz="1400" dirty="0" smtClean="0"/>
              <a:t>DAC </a:t>
            </a:r>
            <a:r>
              <a:rPr lang="de-CH" sz="1400" dirty="0" err="1" smtClean="0"/>
              <a:t>level</a:t>
            </a:r>
            <a:r>
              <a:rPr lang="de-CH" sz="1400" dirty="0" smtClean="0"/>
              <a:t> = 10</a:t>
            </a:r>
          </a:p>
          <a:p>
            <a:r>
              <a:rPr lang="de-CH" sz="1600" dirty="0" err="1" smtClean="0"/>
              <a:t>From</a:t>
            </a:r>
            <a:r>
              <a:rPr lang="de-CH" sz="1600" dirty="0" smtClean="0"/>
              <a:t> </a:t>
            </a:r>
            <a:r>
              <a:rPr lang="de-CH" sz="1600" dirty="0" err="1" smtClean="0"/>
              <a:t>readout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</a:t>
            </a:r>
            <a:r>
              <a:rPr lang="de-CH" sz="1600" dirty="0" err="1" smtClean="0"/>
              <a:t>klystron</a:t>
            </a:r>
            <a:r>
              <a:rPr lang="de-CH" sz="1600" dirty="0" smtClean="0"/>
              <a:t> </a:t>
            </a:r>
            <a:r>
              <a:rPr lang="de-CH" sz="1600" dirty="0" err="1" smtClean="0"/>
              <a:t>output</a:t>
            </a:r>
            <a:r>
              <a:rPr lang="de-CH" sz="1600" dirty="0" smtClean="0"/>
              <a:t> power, </a:t>
            </a:r>
            <a:r>
              <a:rPr lang="de-CH" sz="1600" dirty="0" err="1" smtClean="0"/>
              <a:t>taking</a:t>
            </a:r>
            <a:r>
              <a:rPr lang="de-CH" sz="1600" dirty="0" smtClean="0"/>
              <a:t> </a:t>
            </a:r>
            <a:r>
              <a:rPr lang="de-CH" sz="1600" dirty="0" err="1" smtClean="0"/>
              <a:t>into</a:t>
            </a:r>
            <a:r>
              <a:rPr lang="de-CH" sz="1600" dirty="0" smtClean="0"/>
              <a:t> </a:t>
            </a:r>
            <a:r>
              <a:rPr lang="de-CH" sz="1600" dirty="0" err="1" smtClean="0"/>
              <a:t>account</a:t>
            </a:r>
            <a:r>
              <a:rPr lang="de-CH" sz="1600" dirty="0" smtClean="0"/>
              <a:t> </a:t>
            </a:r>
            <a:r>
              <a:rPr lang="de-CH" sz="1600" dirty="0" err="1" smtClean="0"/>
              <a:t>the</a:t>
            </a:r>
            <a:r>
              <a:rPr lang="de-CH" sz="1600" dirty="0" smtClean="0"/>
              <a:t> </a:t>
            </a:r>
            <a:r>
              <a:rPr lang="de-CH" sz="1600" dirty="0" err="1" smtClean="0"/>
              <a:t>losses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</a:t>
            </a:r>
            <a:r>
              <a:rPr lang="de-CH" sz="1600" dirty="0" err="1" smtClean="0"/>
              <a:t>waveguide</a:t>
            </a:r>
            <a:r>
              <a:rPr lang="de-CH" sz="1600" dirty="0" smtClean="0"/>
              <a:t> </a:t>
            </a:r>
            <a:r>
              <a:rPr lang="de-CH" sz="1600" dirty="0" err="1" smtClean="0"/>
              <a:t>network</a:t>
            </a:r>
            <a:r>
              <a:rPr lang="de-CH" sz="1600" dirty="0" smtClean="0"/>
              <a:t> </a:t>
            </a:r>
            <a:r>
              <a:rPr lang="de-CH" sz="1600" dirty="0" err="1" smtClean="0"/>
              <a:t>we</a:t>
            </a:r>
            <a:r>
              <a:rPr lang="de-CH" sz="1600" dirty="0" smtClean="0"/>
              <a:t> </a:t>
            </a:r>
            <a:r>
              <a:rPr lang="de-CH" sz="1600" dirty="0" err="1" smtClean="0"/>
              <a:t>estimated</a:t>
            </a:r>
            <a:r>
              <a:rPr lang="de-CH" sz="1600" dirty="0" smtClean="0"/>
              <a:t> </a:t>
            </a:r>
            <a:r>
              <a:rPr lang="de-CH" sz="1600" dirty="0" err="1" smtClean="0"/>
              <a:t>the</a:t>
            </a:r>
            <a:r>
              <a:rPr lang="de-CH" sz="1600" dirty="0" smtClean="0"/>
              <a:t> </a:t>
            </a:r>
            <a:r>
              <a:rPr lang="de-CH" sz="1600" dirty="0" err="1" smtClean="0"/>
              <a:t>single</a:t>
            </a:r>
            <a:r>
              <a:rPr lang="de-CH" sz="1600" dirty="0" smtClean="0"/>
              <a:t> TDS </a:t>
            </a:r>
            <a:r>
              <a:rPr lang="de-CH" sz="1600" dirty="0" err="1" smtClean="0"/>
              <a:t>input</a:t>
            </a:r>
            <a:r>
              <a:rPr lang="de-CH" sz="1600" dirty="0" smtClean="0"/>
              <a:t> power </a:t>
            </a:r>
            <a:r>
              <a:rPr lang="de-CH" sz="1600" dirty="0" err="1" smtClean="0"/>
              <a:t>to</a:t>
            </a:r>
            <a:r>
              <a:rPr lang="de-CH" sz="1600" dirty="0" smtClean="0"/>
              <a:t> </a:t>
            </a:r>
            <a:r>
              <a:rPr lang="de-CH" sz="1600" dirty="0" err="1" smtClean="0"/>
              <a:t>be</a:t>
            </a:r>
            <a:r>
              <a:rPr lang="de-CH" sz="1600" dirty="0" smtClean="0"/>
              <a:t> 116kW.</a:t>
            </a:r>
            <a:endParaRPr lang="en-US" sz="1600" dirty="0" smtClean="0"/>
          </a:p>
          <a:p>
            <a:r>
              <a:rPr lang="en-US" sz="1600" dirty="0" smtClean="0"/>
              <a:t>With a scan of the RF phase we measured the max beam </a:t>
            </a:r>
            <a:r>
              <a:rPr lang="en-US" sz="1600" dirty="0"/>
              <a:t>deflection 4.2 mm </a:t>
            </a:r>
            <a:r>
              <a:rPr lang="en-US" sz="1600" dirty="0" smtClean="0"/>
              <a:t>with SATBD01-CBPM020</a:t>
            </a:r>
            <a:r>
              <a:rPr lang="en-US" sz="1600" dirty="0"/>
              <a:t>. </a:t>
            </a:r>
            <a:endParaRPr lang="en-US" sz="1600" dirty="0" smtClean="0"/>
          </a:p>
          <a:p>
            <a:r>
              <a:rPr lang="en-US" sz="1600" dirty="0" smtClean="0"/>
              <a:t>Distance </a:t>
            </a:r>
            <a:r>
              <a:rPr lang="en-US" sz="1600" dirty="0"/>
              <a:t>between SATBD01-CBPM020</a:t>
            </a:r>
            <a:r>
              <a:rPr lang="en-US" sz="1600" dirty="0" smtClean="0"/>
              <a:t> </a:t>
            </a:r>
            <a:r>
              <a:rPr lang="en-US" sz="1600" dirty="0"/>
              <a:t>and center of the two TDS is 2.97m. </a:t>
            </a:r>
            <a:endParaRPr lang="en-US" sz="1600" dirty="0" smtClean="0"/>
          </a:p>
          <a:p>
            <a:r>
              <a:rPr lang="en-US" sz="1600" dirty="0" smtClean="0"/>
              <a:t>Beam </a:t>
            </a:r>
            <a:r>
              <a:rPr lang="en-US" sz="1600" dirty="0"/>
              <a:t>energy ~3.1 </a:t>
            </a:r>
            <a:r>
              <a:rPr lang="en-US" sz="1600" dirty="0" smtClean="0"/>
              <a:t>GeV</a:t>
            </a:r>
          </a:p>
          <a:p>
            <a:r>
              <a:rPr lang="en-US" sz="1600" dirty="0" smtClean="0"/>
              <a:t>V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Ʇ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4.2/2970*3100 = </a:t>
            </a:r>
            <a:r>
              <a:rPr lang="en-US" sz="1600" dirty="0"/>
              <a:t>4.38 </a:t>
            </a:r>
            <a:r>
              <a:rPr lang="en-US" sz="1600" dirty="0" smtClean="0"/>
              <a:t>MV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Power </a:t>
            </a:r>
            <a:r>
              <a:rPr lang="en-US" sz="1600" dirty="0"/>
              <a:t>to voltage coefficient = </a:t>
            </a:r>
            <a:r>
              <a:rPr lang="en-US" sz="1600" dirty="0" smtClean="0"/>
              <a:t>2.19/</a:t>
            </a:r>
            <a:r>
              <a:rPr lang="en-US" sz="1600" dirty="0" err="1" smtClean="0"/>
              <a:t>sqrt</a:t>
            </a:r>
            <a:r>
              <a:rPr lang="en-US" sz="1600" dirty="0" smtClean="0"/>
              <a:t>(0.116</a:t>
            </a:r>
            <a:r>
              <a:rPr lang="en-US" sz="1600" dirty="0"/>
              <a:t>) = </a:t>
            </a:r>
            <a:r>
              <a:rPr lang="en-US" sz="1600" dirty="0" smtClean="0"/>
              <a:t>6.4 </a:t>
            </a:r>
            <a:r>
              <a:rPr lang="en-US" sz="1600" dirty="0"/>
              <a:t>MV/</a:t>
            </a:r>
            <a:r>
              <a:rPr lang="en-US" sz="1600" dirty="0" err="1"/>
              <a:t>sqrt</a:t>
            </a:r>
            <a:r>
              <a:rPr lang="en-US" sz="1600" dirty="0"/>
              <a:t>(MW</a:t>
            </a:r>
            <a:r>
              <a:rPr lang="en-US" sz="1600" dirty="0" smtClean="0"/>
              <a:t>) for a single TDS.</a:t>
            </a:r>
          </a:p>
          <a:p>
            <a:r>
              <a:rPr lang="de-CH" sz="1600" dirty="0" err="1" smtClean="0"/>
              <a:t>From</a:t>
            </a:r>
            <a:r>
              <a:rPr lang="de-CH" sz="1600" dirty="0" smtClean="0"/>
              <a:t> HFSS </a:t>
            </a:r>
            <a:r>
              <a:rPr lang="de-CH" sz="1600" dirty="0" err="1" smtClean="0"/>
              <a:t>simulation</a:t>
            </a:r>
            <a:r>
              <a:rPr lang="de-CH" sz="1600" dirty="0" smtClean="0"/>
              <a:t> </a:t>
            </a:r>
            <a:r>
              <a:rPr lang="de-CH" sz="1600" dirty="0" err="1" smtClean="0"/>
              <a:t>we</a:t>
            </a:r>
            <a:r>
              <a:rPr lang="de-CH" sz="1600" dirty="0" smtClean="0"/>
              <a:t> </a:t>
            </a:r>
            <a:r>
              <a:rPr lang="de-CH" sz="1600" dirty="0" err="1" smtClean="0"/>
              <a:t>obtained</a:t>
            </a:r>
            <a:r>
              <a:rPr lang="de-CH" sz="1600" dirty="0" smtClean="0"/>
              <a:t> 5.8 MV/</a:t>
            </a:r>
            <a:r>
              <a:rPr lang="de-CH" sz="1600" dirty="0" err="1" smtClean="0"/>
              <a:t>sqrt</a:t>
            </a:r>
            <a:r>
              <a:rPr lang="de-CH" sz="1600" dirty="0" smtClean="0"/>
              <a:t>(MW), </a:t>
            </a:r>
            <a:r>
              <a:rPr lang="de-CH" sz="1600" dirty="0" err="1" smtClean="0"/>
              <a:t>from</a:t>
            </a:r>
            <a:r>
              <a:rPr lang="de-CH" sz="1600" dirty="0" smtClean="0"/>
              <a:t> </a:t>
            </a:r>
            <a:r>
              <a:rPr lang="de-CH" sz="1600" dirty="0" err="1" smtClean="0"/>
              <a:t>the</a:t>
            </a:r>
            <a:r>
              <a:rPr lang="de-CH" sz="1600" dirty="0" smtClean="0"/>
              <a:t> A. </a:t>
            </a:r>
            <a:r>
              <a:rPr lang="de-CH" sz="1600" dirty="0" err="1" smtClean="0"/>
              <a:t>Grudiev</a:t>
            </a:r>
            <a:r>
              <a:rPr lang="de-CH" sz="1600" dirty="0" smtClean="0"/>
              <a:t> </a:t>
            </a:r>
            <a:r>
              <a:rPr lang="de-CH" sz="1600" dirty="0" err="1" smtClean="0"/>
              <a:t>estimate</a:t>
            </a:r>
            <a:r>
              <a:rPr lang="de-CH" sz="1600" dirty="0" smtClean="0"/>
              <a:t> 6.1 </a:t>
            </a:r>
            <a:r>
              <a:rPr lang="de-CH" sz="1600" dirty="0"/>
              <a:t>MV/</a:t>
            </a:r>
            <a:r>
              <a:rPr lang="de-CH" sz="1600" dirty="0" err="1"/>
              <a:t>sqrt</a:t>
            </a:r>
            <a:r>
              <a:rPr lang="de-CH" sz="1600" dirty="0"/>
              <a:t>(MW</a:t>
            </a:r>
            <a:r>
              <a:rPr lang="de-CH" sz="1600" dirty="0" smtClean="0"/>
              <a:t>). </a:t>
            </a:r>
          </a:p>
          <a:p>
            <a:r>
              <a:rPr lang="de-CH" sz="1600" dirty="0" err="1" smtClean="0">
                <a:solidFill>
                  <a:schemeClr val="accent6"/>
                </a:solidFill>
              </a:rPr>
              <a:t>Estimate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of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>
                <a:solidFill>
                  <a:schemeClr val="accent6"/>
                </a:solidFill>
              </a:rPr>
              <a:t>both</a:t>
            </a:r>
            <a:r>
              <a:rPr lang="de-CH" sz="1600" dirty="0">
                <a:solidFill>
                  <a:schemeClr val="accent6"/>
                </a:solidFill>
              </a:rPr>
              <a:t> </a:t>
            </a:r>
            <a:r>
              <a:rPr lang="de-CH" sz="1600" dirty="0" err="1">
                <a:solidFill>
                  <a:schemeClr val="accent6"/>
                </a:solidFill>
              </a:rPr>
              <a:t>the</a:t>
            </a:r>
            <a:r>
              <a:rPr lang="de-CH" sz="1600" dirty="0">
                <a:solidFill>
                  <a:schemeClr val="accent6"/>
                </a:solidFill>
              </a:rPr>
              <a:t> RF power </a:t>
            </a:r>
            <a:r>
              <a:rPr lang="de-CH" sz="1600" dirty="0" err="1">
                <a:solidFill>
                  <a:schemeClr val="accent6"/>
                </a:solidFill>
              </a:rPr>
              <a:t>and</a:t>
            </a:r>
            <a:r>
              <a:rPr lang="de-CH" sz="1600" dirty="0">
                <a:solidFill>
                  <a:schemeClr val="accent6"/>
                </a:solidFill>
              </a:rPr>
              <a:t> </a:t>
            </a:r>
            <a:r>
              <a:rPr lang="de-CH" sz="1600" dirty="0" err="1">
                <a:solidFill>
                  <a:schemeClr val="accent6"/>
                </a:solidFill>
              </a:rPr>
              <a:t>the</a:t>
            </a:r>
            <a:r>
              <a:rPr lang="de-CH" sz="1600" dirty="0">
                <a:solidFill>
                  <a:schemeClr val="accent6"/>
                </a:solidFill>
              </a:rPr>
              <a:t> </a:t>
            </a:r>
            <a:r>
              <a:rPr lang="de-CH" sz="1600" dirty="0" err="1">
                <a:solidFill>
                  <a:schemeClr val="accent6"/>
                </a:solidFill>
              </a:rPr>
              <a:t>waveguide</a:t>
            </a:r>
            <a:r>
              <a:rPr lang="de-CH" sz="1600" dirty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attenuation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done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with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some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degree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of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approximation</a:t>
            </a:r>
            <a:r>
              <a:rPr lang="de-CH" sz="1600" dirty="0" smtClean="0">
                <a:solidFill>
                  <a:schemeClr val="accent6"/>
                </a:solidFill>
              </a:rPr>
              <a:t>. This </a:t>
            </a:r>
            <a:r>
              <a:rPr lang="de-CH" sz="1600" dirty="0" err="1" smtClean="0">
                <a:solidFill>
                  <a:schemeClr val="accent6"/>
                </a:solidFill>
              </a:rPr>
              <a:t>can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explain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the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discrepancy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>
                <a:solidFill>
                  <a:schemeClr val="accent6"/>
                </a:solidFill>
              </a:rPr>
              <a:t>between</a:t>
            </a:r>
            <a:r>
              <a:rPr lang="de-CH" sz="1600" dirty="0">
                <a:solidFill>
                  <a:schemeClr val="accent6"/>
                </a:solidFill>
              </a:rPr>
              <a:t> nominal </a:t>
            </a:r>
            <a:r>
              <a:rPr lang="de-CH" sz="1600" dirty="0" err="1">
                <a:solidFill>
                  <a:schemeClr val="accent6"/>
                </a:solidFill>
              </a:rPr>
              <a:t>and</a:t>
            </a:r>
            <a:r>
              <a:rPr lang="de-CH" sz="1600" dirty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measured</a:t>
            </a:r>
            <a:r>
              <a:rPr lang="de-CH" sz="1600" dirty="0" smtClean="0">
                <a:solidFill>
                  <a:schemeClr val="accent6"/>
                </a:solidFill>
              </a:rPr>
              <a:t> </a:t>
            </a:r>
            <a:r>
              <a:rPr lang="de-CH" sz="1600" dirty="0" err="1" smtClean="0">
                <a:solidFill>
                  <a:schemeClr val="accent6"/>
                </a:solidFill>
              </a:rPr>
              <a:t>coefficient</a:t>
            </a:r>
            <a:r>
              <a:rPr lang="de-CH" sz="1600" dirty="0" smtClean="0">
                <a:solidFill>
                  <a:schemeClr val="accent6"/>
                </a:solidFill>
              </a:rPr>
              <a:t>. 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Deflecting</a:t>
            </a:r>
            <a:r>
              <a:rPr lang="de-CH" dirty="0" smtClean="0"/>
              <a:t> </a:t>
            </a:r>
            <a:r>
              <a:rPr lang="de-CH" dirty="0" err="1" smtClean="0"/>
              <a:t>voltage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21418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My thanks go to</a:t>
            </a:r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 </a:t>
            </a:r>
            <a:r>
              <a:rPr lang="en-GB" noProof="0" dirty="0" smtClean="0"/>
              <a:t>Christoph Kittel</a:t>
            </a:r>
            <a:endParaRPr lang="en-GB" noProof="0" dirty="0" smtClean="0"/>
          </a:p>
          <a:p>
            <a:r>
              <a:rPr lang="en-GB" noProof="0" dirty="0" smtClean="0"/>
              <a:t> </a:t>
            </a:r>
            <a:r>
              <a:rPr lang="en-GB" noProof="0" dirty="0" smtClean="0"/>
              <a:t>Eduard Prat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Zheqiao Geng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noProof="0" dirty="0" smtClean="0"/>
              <a:t>For their support in setting the machine during the shifts.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0862334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60501" y="1131590"/>
            <a:ext cx="7742237" cy="3509963"/>
          </a:xfrm>
        </p:spPr>
        <p:txBody>
          <a:bodyPr/>
          <a:lstStyle/>
          <a:p>
            <a:r>
              <a:rPr lang="de-CH" dirty="0" err="1"/>
              <a:t>Suppress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kick in </a:t>
            </a:r>
            <a:r>
              <a:rPr lang="de-CH" dirty="0" err="1"/>
              <a:t>the</a:t>
            </a:r>
            <a:r>
              <a:rPr lang="de-CH" dirty="0"/>
              <a:t> plane orthogonal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streaking</a:t>
            </a:r>
            <a:r>
              <a:rPr lang="de-CH" dirty="0"/>
              <a:t> </a:t>
            </a:r>
            <a:r>
              <a:rPr lang="de-CH" dirty="0" smtClean="0"/>
              <a:t>plane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input</a:t>
            </a:r>
            <a:r>
              <a:rPr lang="de-CH" dirty="0" smtClean="0"/>
              <a:t> power </a:t>
            </a:r>
            <a:r>
              <a:rPr lang="de-CH" dirty="0" err="1" smtClean="0"/>
              <a:t>unbalance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misaligned</a:t>
            </a:r>
            <a:r>
              <a:rPr lang="de-CH" dirty="0" smtClean="0"/>
              <a:t> </a:t>
            </a:r>
            <a:r>
              <a:rPr lang="de-CH" dirty="0" err="1" smtClean="0"/>
              <a:t>phases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3 </a:t>
            </a:r>
            <a:r>
              <a:rPr lang="de-CH" dirty="0" err="1" smtClean="0"/>
              <a:t>phase</a:t>
            </a:r>
            <a:r>
              <a:rPr lang="de-CH" dirty="0" smtClean="0"/>
              <a:t> </a:t>
            </a:r>
            <a:r>
              <a:rPr lang="de-CH" dirty="0" err="1" smtClean="0"/>
              <a:t>shifters</a:t>
            </a:r>
            <a:r>
              <a:rPr lang="de-CH" dirty="0" smtClean="0"/>
              <a:t>.</a:t>
            </a:r>
            <a:endParaRPr lang="en-US" dirty="0"/>
          </a:p>
          <a:p>
            <a:endParaRPr lang="de-CH" dirty="0" smtClean="0"/>
          </a:p>
          <a:p>
            <a:endParaRPr lang="de-CH" dirty="0"/>
          </a:p>
          <a:p>
            <a:r>
              <a:rPr lang="de-CH" dirty="0" err="1" smtClean="0"/>
              <a:t>Verify</a:t>
            </a:r>
            <a:r>
              <a:rPr lang="de-CH" dirty="0" smtClean="0"/>
              <a:t> </a:t>
            </a:r>
            <a:r>
              <a:rPr lang="de-CH" dirty="0" err="1" smtClean="0"/>
              <a:t>deflecting</a:t>
            </a:r>
            <a:r>
              <a:rPr lang="de-CH" dirty="0" smtClean="0"/>
              <a:t> </a:t>
            </a:r>
            <a:r>
              <a:rPr lang="de-CH" dirty="0" err="1" smtClean="0"/>
              <a:t>voltage</a:t>
            </a:r>
            <a:r>
              <a:rPr lang="de-CH" dirty="0" smtClean="0"/>
              <a:t> vs. </a:t>
            </a:r>
            <a:r>
              <a:rPr lang="de-CH" dirty="0" err="1" smtClean="0"/>
              <a:t>input</a:t>
            </a:r>
            <a:r>
              <a:rPr lang="de-CH" dirty="0" smtClean="0"/>
              <a:t> power (TDS </a:t>
            </a:r>
            <a:r>
              <a:rPr lang="de-CH" dirty="0" err="1" smtClean="0"/>
              <a:t>efficiency</a:t>
            </a:r>
            <a:r>
              <a:rPr lang="de-CH" dirty="0" smtClean="0"/>
              <a:t>).</a:t>
            </a:r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Shift</a:t>
            </a:r>
            <a:r>
              <a:rPr lang="de-CH" dirty="0" smtClean="0"/>
              <a:t> </a:t>
            </a:r>
            <a:r>
              <a:rPr lang="de-CH" dirty="0" err="1" smtClean="0"/>
              <a:t>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28955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755576" y="2571750"/>
            <a:ext cx="756084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Deflecting field in a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PolariX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TDS is the combination of two rotating, one clockwise and the other counterclockwise, modes. Direction of rotation depends on the input for the RF power.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Cartesian coordinates:</a:t>
            </a:r>
            <a:endParaRPr lang="es-E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Clockwise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L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RFt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sin (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RFt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</a:p>
          <a:p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Counterclockwise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RFt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 R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sin (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RFt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                   </a:t>
            </a:r>
            <a:r>
              <a:rPr lang="es-E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s-ES" sz="1200" baseline="30000" dirty="0">
              <a:latin typeface="URWPalladioL-Bold"/>
            </a:endParaRPr>
          </a:p>
          <a:p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Ideally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amplitudes at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TDS inputs are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balanced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L=R, and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polarization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depends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inputs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L+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PS-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variable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set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shifter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				(*) </a:t>
            </a:r>
            <a:r>
              <a:rPr lang="es-E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Pau </a:t>
            </a:r>
            <a:r>
              <a:rPr lang="es-E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Gonzalez</a:t>
            </a:r>
            <a:r>
              <a:rPr lang="es-E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FlashForward</a:t>
            </a:r>
            <a:r>
              <a:rPr lang="es-E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– DESY) </a:t>
            </a:r>
            <a:r>
              <a:rPr lang="es-E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thesis</a:t>
            </a:r>
            <a:endParaRPr lang="es-ES" sz="1200" baseline="30000" dirty="0">
              <a:latin typeface="URWPalladioL-Bold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75656" y="1063449"/>
            <a:ext cx="2140471" cy="1146159"/>
            <a:chOff x="2987824" y="1599359"/>
            <a:chExt cx="2140471" cy="11461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1764745"/>
              <a:ext cx="2140471" cy="980773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4098441" y="1599359"/>
              <a:ext cx="239869" cy="270030"/>
              <a:chOff x="4252175" y="880103"/>
              <a:chExt cx="319825" cy="360040"/>
            </a:xfrm>
          </p:grpSpPr>
          <p:sp>
            <p:nvSpPr>
              <p:cNvPr id="8" name="Oval 7"/>
              <p:cNvSpPr/>
              <p:nvPr/>
            </p:nvSpPr>
            <p:spPr bwMode="auto">
              <a:xfrm>
                <a:off x="4252175" y="961144"/>
                <a:ext cx="288032" cy="268375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 bwMode="auto">
              <a:xfrm flipV="1">
                <a:off x="4283968" y="880103"/>
                <a:ext cx="288032" cy="36004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4098441" y="1841538"/>
              <a:ext cx="360040" cy="3019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l-GR" sz="1200" dirty="0" smtClean="0">
                  <a:solidFill>
                    <a:srgbClr val="000000"/>
                  </a:solidFill>
                  <a:latin typeface="Calibri"/>
                </a:rPr>
                <a:t>ϕ</a:t>
              </a:r>
              <a:r>
                <a:rPr lang="de-CH" sz="1200" dirty="0" smtClean="0">
                  <a:solidFill>
                    <a:srgbClr val="000000"/>
                  </a:solidFill>
                  <a:latin typeface="Calibri"/>
                </a:rPr>
                <a:t>PS</a:t>
              </a:r>
              <a:endParaRPr lang="en-US" sz="1200" dirty="0" err="1" smtClean="0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16" name="Straight Connector 15"/>
            <p:cNvCxnSpPr>
              <a:endCxn id="8" idx="6"/>
            </p:cNvCxnSpPr>
            <p:nvPr/>
          </p:nvCxnSpPr>
          <p:spPr bwMode="auto">
            <a:xfrm flipH="1" flipV="1">
              <a:off x="4314465" y="1760781"/>
              <a:ext cx="329543" cy="3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>
              <a:stCxn id="8" idx="2"/>
            </p:cNvCxnSpPr>
            <p:nvPr/>
          </p:nvCxnSpPr>
          <p:spPr bwMode="auto">
            <a:xfrm flipH="1" flipV="1">
              <a:off x="3851920" y="1760780"/>
              <a:ext cx="246521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951555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131057" y="103259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In SATMA02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we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use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two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TDS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according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scheme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251520" y="3435846"/>
            <a:ext cx="903649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de-CH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x </a:t>
            </a:r>
            <a:r>
              <a:rPr lang="de-CH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CH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will </a:t>
            </a:r>
            <a:r>
              <a:rPr lang="de-CH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CH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=R1*sin(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1)-L1*sin(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RWVG110+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)+R2*sin((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RWVG200+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)-L2*sin(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RWVG200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RWVG210+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L2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Dx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=R1*cos(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)+L1*cos(</a:t>
            </a:r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+φ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RWVG110+</a:t>
            </a:r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1)+R2*cos((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RF+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RWVG200+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)+L2*cos(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RWVG200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RWVG210+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L2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RF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RWVG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shifters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can set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panel “Athos RF X-Band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Shifters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”. </a:t>
            </a:r>
          </a:p>
          <a:p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L1, L2, R1, R2,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L1, 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L2,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R1 and </a:t>
            </a:r>
            <a:r>
              <a:rPr lang="es-ES" sz="11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unknown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x and y positions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downstream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BPM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proportional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Dx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Dy.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100" dirty="0" err="1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94505"/>
            <a:ext cx="4187946" cy="194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3429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52584" y="1527634"/>
            <a:ext cx="2983967" cy="21602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999150" y="988491"/>
            <a:ext cx="7760010" cy="6590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february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shift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,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first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we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validated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idea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reduce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kick in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vertical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plane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adjustin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g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phases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three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waveguide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phase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shifters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 </a:t>
            </a:r>
            <a:endParaRPr lang="en-US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20653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360° RF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phase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scan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     X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Y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ositions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measured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with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SATBD01-CBPM020</a:t>
            </a:r>
          </a:p>
          <a:p>
            <a:pPr marL="285750" indent="-285750" eaLnBrk="1" hangingPunct="1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Vertical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kick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reduced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about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factor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2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3769817"/>
            <a:ext cx="773844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defTabSz="914354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Then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,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we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saved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a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number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of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acquisition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readings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of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first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3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BPMs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downstream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TDSs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for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many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different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values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of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phases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of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3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waveguide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phase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shifters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defTabSz="914354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s-ES" sz="400" dirty="0" smtClean="0">
              <a:solidFill>
                <a:srgbClr val="000000"/>
              </a:solidFill>
              <a:latin typeface="Calibri"/>
              <a:cs typeface="Arial" panose="020B0604020202020204" pitchFamily="34" charset="0"/>
            </a:endParaRPr>
          </a:p>
          <a:p>
            <a:pPr lvl="0" defTabSz="914354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goal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was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to use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these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data to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find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de-CH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L1, L2, R1, R2,</a:t>
            </a:r>
            <a:r>
              <a:rPr lang="es-ES" sz="1400" i="1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 φ</a:t>
            </a:r>
            <a:r>
              <a:rPr lang="es-ES" sz="14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L1, </a:t>
            </a:r>
            <a:r>
              <a:rPr lang="es-ES" sz="1400" i="1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φ</a:t>
            </a:r>
            <a:r>
              <a:rPr lang="es-ES" sz="14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L2,</a:t>
            </a:r>
            <a:r>
              <a:rPr lang="es-ES" sz="1400" i="1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 φ</a:t>
            </a:r>
            <a:r>
              <a:rPr lang="es-ES" sz="14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R1 and </a:t>
            </a:r>
            <a:r>
              <a:rPr lang="es-ES" sz="1400" i="1" dirty="0" smtClean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φ</a:t>
            </a:r>
            <a:r>
              <a:rPr lang="es-ES" sz="1400" dirty="0" smtClean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  <a:cs typeface="Arial" panose="020B0604020202020204" pitchFamily="34" charset="0"/>
              </a:rPr>
              <a:t>R2 </a:t>
            </a:r>
            <a:r>
              <a:rPr lang="es-ES" sz="1400" dirty="0" err="1" smtClean="0">
                <a:latin typeface="Calibri"/>
                <a:cs typeface="Arial" panose="020B0604020202020204" pitchFamily="34" charset="0"/>
              </a:rPr>
              <a:t>values</a:t>
            </a:r>
            <a:r>
              <a:rPr lang="es-ES" sz="1400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and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have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a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model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to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predict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optimal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set of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3 variable </a:t>
            </a:r>
            <a:r>
              <a:rPr lang="es-ES" sz="1400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phases</a:t>
            </a:r>
            <a:r>
              <a:rPr lang="es-ES" sz="140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of RWVG110, RWVG200 and RWVG210.</a:t>
            </a:r>
            <a:endParaRPr lang="es-ES" sz="1400" dirty="0">
              <a:solidFill>
                <a:srgbClr val="000000"/>
              </a:solidFill>
              <a:latin typeface="Calibri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   </a:t>
            </a:r>
            <a:endParaRPr lang="en-US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0660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1006082"/>
            <a:ext cx="8101669" cy="3509963"/>
          </a:xfrm>
        </p:spPr>
        <p:txBody>
          <a:bodyPr/>
          <a:lstStyle/>
          <a:p>
            <a:r>
              <a:rPr lang="es-ES" sz="1400" dirty="0" err="1" smtClean="0">
                <a:cs typeface="Arial" panose="020B0604020202020204" pitchFamily="34" charset="0"/>
              </a:rPr>
              <a:t>Fitting</a:t>
            </a:r>
            <a:r>
              <a:rPr lang="es-ES" sz="1400" dirty="0" smtClean="0"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cs typeface="Arial" panose="020B0604020202020204" pitchFamily="34" charset="0"/>
              </a:rPr>
              <a:t>the</a:t>
            </a:r>
            <a:r>
              <a:rPr lang="es-ES" sz="1400" dirty="0" smtClean="0"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cs typeface="Arial" panose="020B0604020202020204" pitchFamily="34" charset="0"/>
              </a:rPr>
              <a:t>measured</a:t>
            </a:r>
            <a:r>
              <a:rPr lang="es-ES" sz="1400" dirty="0" smtClean="0">
                <a:cs typeface="Arial" panose="020B0604020202020204" pitchFamily="34" charset="0"/>
              </a:rPr>
              <a:t> X and Y positions of </a:t>
            </a:r>
            <a:r>
              <a:rPr lang="es-ES" sz="1400" dirty="0" err="1" smtClean="0">
                <a:cs typeface="Arial" panose="020B0604020202020204" pitchFamily="34" charset="0"/>
              </a:rPr>
              <a:t>the</a:t>
            </a:r>
            <a:r>
              <a:rPr lang="es-ES" sz="1400" dirty="0" smtClean="0"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cs typeface="Arial" panose="020B0604020202020204" pitchFamily="34" charset="0"/>
              </a:rPr>
              <a:t>beam</a:t>
            </a:r>
            <a:r>
              <a:rPr lang="es-ES" sz="1400" dirty="0" smtClean="0">
                <a:cs typeface="Arial" panose="020B0604020202020204" pitchFamily="34" charset="0"/>
              </a:rPr>
              <a:t>, as a </a:t>
            </a:r>
            <a:r>
              <a:rPr lang="es-ES" sz="1400" dirty="0" err="1" smtClean="0">
                <a:cs typeface="Arial" panose="020B0604020202020204" pitchFamily="34" charset="0"/>
              </a:rPr>
              <a:t>function</a:t>
            </a:r>
            <a:r>
              <a:rPr lang="es-ES" sz="1400" dirty="0" smtClean="0">
                <a:cs typeface="Arial" panose="020B0604020202020204" pitchFamily="34" charset="0"/>
              </a:rPr>
              <a:t> of </a:t>
            </a:r>
            <a:r>
              <a:rPr lang="es-ES" sz="1400" i="1" dirty="0">
                <a:cs typeface="Arial" panose="020B0604020202020204" pitchFamily="34" charset="0"/>
              </a:rPr>
              <a:t>φ</a:t>
            </a:r>
            <a:r>
              <a:rPr lang="en-US" sz="1400" dirty="0" smtClean="0"/>
              <a:t>RF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and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for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many</a:t>
            </a:r>
            <a:r>
              <a:rPr lang="de-CH" sz="1400" dirty="0" smtClean="0">
                <a:cs typeface="Arial" panose="020B0604020202020204" pitchFamily="34" charset="0"/>
              </a:rPr>
              <a:t> different </a:t>
            </a:r>
            <a:r>
              <a:rPr lang="de-CH" sz="1400" dirty="0" err="1" smtClean="0">
                <a:cs typeface="Arial" panose="020B0604020202020204" pitchFamily="34" charset="0"/>
              </a:rPr>
              <a:t>values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of</a:t>
            </a:r>
            <a:r>
              <a:rPr lang="de-CH" sz="1400" dirty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phases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of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the</a:t>
            </a:r>
            <a:r>
              <a:rPr lang="de-CH" sz="1400" dirty="0" smtClean="0">
                <a:cs typeface="Arial" panose="020B0604020202020204" pitchFamily="34" charset="0"/>
              </a:rPr>
              <a:t> 3 </a:t>
            </a:r>
            <a:r>
              <a:rPr lang="de-CH" sz="1400" dirty="0" err="1" smtClean="0">
                <a:cs typeface="Arial" panose="020B0604020202020204" pitchFamily="34" charset="0"/>
              </a:rPr>
              <a:t>phase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shifters</a:t>
            </a:r>
            <a:r>
              <a:rPr lang="de-CH" sz="1400" dirty="0" smtClean="0">
                <a:cs typeface="Arial" panose="020B0604020202020204" pitchFamily="34" charset="0"/>
              </a:rPr>
              <a:t>, </a:t>
            </a:r>
            <a:r>
              <a:rPr lang="de-CH" sz="1400" dirty="0" err="1" smtClean="0">
                <a:cs typeface="Arial" panose="020B0604020202020204" pitchFamily="34" charset="0"/>
              </a:rPr>
              <a:t>the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8 </a:t>
            </a:r>
            <a:r>
              <a:rPr lang="de-CH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unkowns</a:t>
            </a:r>
            <a:r>
              <a:rPr lang="de-CH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have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been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estimated</a:t>
            </a:r>
            <a:r>
              <a:rPr lang="de-CH" sz="1400" dirty="0" smtClean="0">
                <a:cs typeface="Arial" panose="020B0604020202020204" pitchFamily="34" charset="0"/>
              </a:rPr>
              <a:t>.</a:t>
            </a:r>
          </a:p>
          <a:p>
            <a:r>
              <a:rPr lang="de-CH" sz="1400" dirty="0" err="1" smtClean="0">
                <a:cs typeface="Arial" panose="020B0604020202020204" pitchFamily="34" charset="0"/>
              </a:rPr>
              <a:t>For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this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measurements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we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had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to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reduce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as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much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as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possible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the</a:t>
            </a:r>
            <a:r>
              <a:rPr lang="de-CH" sz="1400" dirty="0">
                <a:cs typeface="Arial" panose="020B0604020202020204" pitchFamily="34" charset="0"/>
              </a:rPr>
              <a:t> </a:t>
            </a:r>
            <a:r>
              <a:rPr lang="de-CH" sz="1400" dirty="0" smtClean="0">
                <a:cs typeface="Arial" panose="020B0604020202020204" pitchFamily="34" charset="0"/>
              </a:rPr>
              <a:t>TDS </a:t>
            </a:r>
            <a:r>
              <a:rPr lang="de-CH" sz="1400" dirty="0" err="1" smtClean="0">
                <a:cs typeface="Arial" panose="020B0604020202020204" pitchFamily="34" charset="0"/>
              </a:rPr>
              <a:t>input</a:t>
            </a:r>
            <a:r>
              <a:rPr lang="de-CH" sz="1400" dirty="0" smtClean="0">
                <a:cs typeface="Arial" panose="020B0604020202020204" pitchFamily="34" charset="0"/>
              </a:rPr>
              <a:t> power </a:t>
            </a:r>
            <a:r>
              <a:rPr lang="de-CH" sz="1400" dirty="0" err="1" smtClean="0">
                <a:cs typeface="Arial" panose="020B0604020202020204" pitchFamily="34" charset="0"/>
              </a:rPr>
              <a:t>to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take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the</a:t>
            </a:r>
            <a:r>
              <a:rPr lang="de-CH" sz="1400" dirty="0" smtClean="0">
                <a:cs typeface="Arial" panose="020B0604020202020204" pitchFamily="34" charset="0"/>
              </a:rPr>
              <a:t> beam </a:t>
            </a:r>
            <a:r>
              <a:rPr lang="de-CH" sz="1400" dirty="0" err="1" smtClean="0">
                <a:cs typeface="Arial" panose="020B0604020202020204" pitchFamily="34" charset="0"/>
              </a:rPr>
              <a:t>losses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below</a:t>
            </a:r>
            <a:r>
              <a:rPr lang="de-CH" sz="1400" dirty="0" smtClean="0">
                <a:cs typeface="Arial" panose="020B0604020202020204" pitchFamily="34" charset="0"/>
              </a:rPr>
              <a:t> a still </a:t>
            </a:r>
            <a:r>
              <a:rPr lang="de-CH" sz="1400" dirty="0" err="1" smtClean="0">
                <a:cs typeface="Arial" panose="020B0604020202020204" pitchFamily="34" charset="0"/>
              </a:rPr>
              <a:t>acceptable</a:t>
            </a:r>
            <a:r>
              <a:rPr lang="de-CH" sz="1400" dirty="0" smtClean="0">
                <a:cs typeface="Arial" panose="020B0604020202020204" pitchFamily="34" charset="0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</a:rPr>
              <a:t>threshold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 BOC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detuned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no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compressed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 RF pulse,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very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low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 LLRF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signal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amplitude</a:t>
            </a:r>
            <a:r>
              <a:rPr lang="de-CH" sz="1400" dirty="0" smtClean="0"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endParaRPr lang="de-CH" sz="1400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de-CH" sz="1400" dirty="0" smtClean="0">
              <a:cs typeface="Arial" panose="020B0604020202020204" pitchFamily="34" charset="0"/>
            </a:endParaRPr>
          </a:p>
          <a:p>
            <a:endParaRPr lang="de-CH" sz="1400" dirty="0" smtClean="0">
              <a:cs typeface="Arial" panose="020B0604020202020204" pitchFamily="34" charset="0"/>
            </a:endParaRPr>
          </a:p>
          <a:p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007" t="1861" r="8279" b="-1861"/>
          <a:stretch/>
        </p:blipFill>
        <p:spPr>
          <a:xfrm>
            <a:off x="2267744" y="2114639"/>
            <a:ext cx="6480720" cy="2686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2543286"/>
            <a:ext cx="151216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80000" indent="-180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All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quads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correctors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downstream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TDS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switched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off 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beam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moves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in a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drift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after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getting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kicked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by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the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the</a:t>
            </a:r>
            <a:r>
              <a:rPr lang="de-CH" sz="14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TDS.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47319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Example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measured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positions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fit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result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3300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915566"/>
            <a:ext cx="7417431" cy="845588"/>
          </a:xfrm>
        </p:spPr>
        <p:txBody>
          <a:bodyPr/>
          <a:lstStyle/>
          <a:p>
            <a:pPr marL="0" indent="0">
              <a:buNone/>
            </a:pPr>
            <a:r>
              <a:rPr lang="de-CH" sz="1400" dirty="0" err="1" smtClean="0"/>
              <a:t>With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values</a:t>
            </a:r>
            <a:r>
              <a:rPr lang="de-CH" sz="1400" dirty="0" smtClean="0"/>
              <a:t> </a:t>
            </a:r>
            <a:r>
              <a:rPr lang="de-CH" sz="1400" dirty="0" err="1" smtClean="0"/>
              <a:t>of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8 </a:t>
            </a:r>
            <a:r>
              <a:rPr lang="de-CH" sz="1400" dirty="0" err="1" smtClean="0"/>
              <a:t>unknowns</a:t>
            </a:r>
            <a:r>
              <a:rPr lang="de-CH" sz="1400" dirty="0" smtClean="0"/>
              <a:t>, </a:t>
            </a:r>
            <a:r>
              <a:rPr lang="de-CH" sz="1400" dirty="0" err="1" smtClean="0"/>
              <a:t>we</a:t>
            </a:r>
            <a:r>
              <a:rPr lang="de-CH" sz="1400" dirty="0" smtClean="0"/>
              <a:t> </a:t>
            </a:r>
            <a:r>
              <a:rPr lang="de-CH" sz="1400" dirty="0" err="1" smtClean="0"/>
              <a:t>were</a:t>
            </a:r>
            <a:r>
              <a:rPr lang="de-CH" sz="1400" dirty="0" smtClean="0"/>
              <a:t> </a:t>
            </a:r>
            <a:r>
              <a:rPr lang="de-CH" sz="1400" dirty="0" err="1" smtClean="0"/>
              <a:t>able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calculate</a:t>
            </a:r>
            <a:r>
              <a:rPr lang="de-CH" sz="1400" dirty="0" smtClean="0"/>
              <a:t> a </a:t>
            </a:r>
            <a:r>
              <a:rPr lang="de-CH" sz="1400" dirty="0" err="1" smtClean="0"/>
              <a:t>set</a:t>
            </a:r>
            <a:r>
              <a:rPr lang="de-CH" sz="1400" dirty="0" smtClean="0"/>
              <a:t> </a:t>
            </a:r>
            <a:r>
              <a:rPr lang="de-CH" sz="1400" dirty="0" err="1" smtClean="0"/>
              <a:t>of</a:t>
            </a:r>
            <a:r>
              <a:rPr lang="de-CH" sz="1400" dirty="0" smtClean="0"/>
              <a:t> 3 </a:t>
            </a:r>
            <a:r>
              <a:rPr lang="de-CH" sz="1400" dirty="0" err="1" smtClean="0"/>
              <a:t>phase</a:t>
            </a:r>
            <a:r>
              <a:rPr lang="de-CH" sz="1400" dirty="0" smtClean="0"/>
              <a:t> </a:t>
            </a:r>
            <a:r>
              <a:rPr lang="de-CH" sz="1400" dirty="0" err="1" smtClean="0"/>
              <a:t>shifter</a:t>
            </a:r>
            <a:r>
              <a:rPr lang="de-CH" sz="1400" dirty="0" smtClean="0"/>
              <a:t> </a:t>
            </a:r>
            <a:r>
              <a:rPr lang="de-CH" sz="1400" dirty="0" err="1" smtClean="0"/>
              <a:t>phases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get</a:t>
            </a:r>
            <a:r>
              <a:rPr lang="de-CH" sz="1400" dirty="0"/>
              <a:t> </a:t>
            </a:r>
            <a:r>
              <a:rPr lang="de-CH" sz="1400" dirty="0" smtClean="0"/>
              <a:t>beam </a:t>
            </a:r>
            <a:r>
              <a:rPr lang="de-CH" sz="1400" dirty="0" err="1" smtClean="0"/>
              <a:t>deflection</a:t>
            </a:r>
            <a:r>
              <a:rPr lang="de-CH" sz="1400" smtClean="0"/>
              <a:t> in </a:t>
            </a:r>
            <a:r>
              <a:rPr lang="de-CH" sz="1400" dirty="0" err="1" smtClean="0"/>
              <a:t>one</a:t>
            </a:r>
            <a:r>
              <a:rPr lang="de-CH" sz="1400" dirty="0" smtClean="0"/>
              <a:t> plane </a:t>
            </a:r>
            <a:r>
              <a:rPr lang="de-CH" sz="1400" dirty="0" err="1" smtClean="0"/>
              <a:t>only</a:t>
            </a:r>
            <a:r>
              <a:rPr lang="de-CH" sz="1400" dirty="0"/>
              <a:t> </a:t>
            </a:r>
            <a:r>
              <a:rPr lang="de-CH" sz="1400" dirty="0" smtClean="0"/>
              <a:t>(</a:t>
            </a:r>
            <a:r>
              <a:rPr lang="de-CH" sz="1400" dirty="0" err="1" smtClean="0"/>
              <a:t>no</a:t>
            </a:r>
            <a:r>
              <a:rPr lang="de-CH" sz="1400" dirty="0" smtClean="0"/>
              <a:t> </a:t>
            </a:r>
            <a:r>
              <a:rPr lang="de-CH" sz="1400" dirty="0" err="1" smtClean="0"/>
              <a:t>more</a:t>
            </a:r>
            <a:r>
              <a:rPr lang="de-CH" sz="1400" dirty="0" smtClean="0"/>
              <a:t> orthogonal kick </a:t>
            </a:r>
            <a:r>
              <a:rPr lang="de-CH" sz="1400" dirty="0" err="1" smtClean="0"/>
              <a:t>when</a:t>
            </a:r>
            <a:r>
              <a:rPr lang="de-CH" sz="1400" dirty="0" smtClean="0"/>
              <a:t> </a:t>
            </a:r>
            <a:r>
              <a:rPr lang="de-CH" sz="1400" dirty="0" err="1" smtClean="0"/>
              <a:t>streaking</a:t>
            </a:r>
            <a:r>
              <a:rPr lang="de-CH" sz="1400" dirty="0" smtClean="0"/>
              <a:t> in a </a:t>
            </a:r>
            <a:r>
              <a:rPr lang="de-CH" sz="1400" dirty="0" err="1" smtClean="0"/>
              <a:t>given</a:t>
            </a:r>
            <a:r>
              <a:rPr lang="de-CH" sz="1400" dirty="0" smtClean="0"/>
              <a:t> plane).  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41479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H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polarization</a:t>
            </a:r>
            <a:endParaRPr lang="en-US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41479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V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polarization</a:t>
            </a:r>
            <a:endParaRPr lang="en-US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91630"/>
            <a:ext cx="3888432" cy="26103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7" y="1498804"/>
            <a:ext cx="3881597" cy="26031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59632" y="45879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Kick (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size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without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quadrupoles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) was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probably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too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large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correct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position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measurements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SATBD01-CBPM060 and SATBD01-CBPM100.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8119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80866" y="2813537"/>
            <a:ext cx="2891757" cy="199046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9" name="Group 8"/>
          <p:cNvGrpSpPr/>
          <p:nvPr/>
        </p:nvGrpSpPr>
        <p:grpSpPr>
          <a:xfrm>
            <a:off x="4793234" y="2813537"/>
            <a:ext cx="2875110" cy="1990461"/>
            <a:chOff x="4456084" y="987574"/>
            <a:chExt cx="2875110" cy="199046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6084" y="987574"/>
              <a:ext cx="2875110" cy="19904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0402" y="2139702"/>
              <a:ext cx="2581275" cy="81915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2874" y="3845461"/>
            <a:ext cx="2609850" cy="7715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49975" y="937270"/>
            <a:ext cx="727280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Tuning back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BOC,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increasing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klystron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output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power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24 MW,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has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been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observed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on SATBD01-DSCR120.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Horizontal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polarization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TDS.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The beam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takes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vertical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kick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giving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displacement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22um at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screen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 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5472" y="249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RF OFF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36096" y="2499742"/>
            <a:ext cx="1818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800" dirty="0">
                <a:solidFill>
                  <a:srgbClr val="000000"/>
                </a:solidFill>
                <a:latin typeface="Calibri"/>
              </a:rPr>
              <a:t>RF ON (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streaking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9967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42241" y="2547565"/>
            <a:ext cx="8780582" cy="2904505"/>
            <a:chOff x="242241" y="1771940"/>
            <a:chExt cx="8780582" cy="29045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r="25489"/>
            <a:stretch/>
          </p:blipFill>
          <p:spPr>
            <a:xfrm>
              <a:off x="272393" y="1788084"/>
              <a:ext cx="1224136" cy="117076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-1" r="30262"/>
            <a:stretch/>
          </p:blipFill>
          <p:spPr>
            <a:xfrm>
              <a:off x="1611426" y="1788084"/>
              <a:ext cx="1104772" cy="117091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r="27172"/>
            <a:stretch/>
          </p:blipFill>
          <p:spPr>
            <a:xfrm>
              <a:off x="2831095" y="1788083"/>
              <a:ext cx="1175305" cy="117076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1297" y="1788678"/>
              <a:ext cx="808743" cy="116620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44937" y="1785081"/>
              <a:ext cx="818226" cy="117376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78060" y="1771940"/>
              <a:ext cx="820249" cy="118919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13206" y="1771940"/>
              <a:ext cx="822899" cy="117768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2241" y="3104083"/>
              <a:ext cx="801367" cy="116489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51002" y="1771941"/>
              <a:ext cx="825454" cy="118679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05522" y="3104083"/>
              <a:ext cx="811952" cy="11657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79388" y="3104083"/>
              <a:ext cx="817519" cy="116765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199963" y="3724580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90°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858821" y="3106843"/>
              <a:ext cx="1096476" cy="116489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017211" y="3104083"/>
              <a:ext cx="1124111" cy="117102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203236" y="3106844"/>
              <a:ext cx="1111650" cy="116723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814956" y="3727794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150°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376800" y="3106843"/>
              <a:ext cx="1127144" cy="1168267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565858" y="3106843"/>
              <a:ext cx="1110598" cy="116826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230894" y="2511883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64210" y="2459137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02992" y="251650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20°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02882" y="246730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30°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86993" y="2490634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40°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56006" y="2490634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50°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78610" y="3723596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12</a:t>
              </a: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48676" y="3724580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105°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2327" y="3762045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80°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08423" y="2595745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70°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019074" y="2571635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60°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62998" y="337661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180°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573940" y="334237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165°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26531" y="3689352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135</a:t>
              </a:r>
              <a:r>
                <a:rPr lang="de-CH" sz="1800" dirty="0" smtClean="0">
                  <a:solidFill>
                    <a:srgbClr val="FF0000"/>
                  </a:solidFill>
                  <a:latin typeface="Calibri"/>
                </a:rPr>
                <a:t>°</a:t>
              </a:r>
              <a:endParaRPr lang="en-US" sz="1800" dirty="0" err="1" smtClean="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85744" y="996085"/>
            <a:ext cx="6250552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Last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measurements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past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Friday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Streaking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at different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polarities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We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did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operate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exactly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at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zero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crossing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avoid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overlap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image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unexplained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presence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halo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942093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PSI_PowerPoint-Master_16-9_d</Template>
  <TotalTime>0</TotalTime>
  <Words>938</Words>
  <Application>Microsoft Office PowerPoint</Application>
  <PresentationFormat>On-screen Show (16:9)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ＭＳ Ｐゴシック</vt:lpstr>
      <vt:lpstr>Arial</vt:lpstr>
      <vt:lpstr>Arial Narrow</vt:lpstr>
      <vt:lpstr>Calibri</vt:lpstr>
      <vt:lpstr>Georgia</vt:lpstr>
      <vt:lpstr>Rockwell</vt:lpstr>
      <vt:lpstr>Symbol</vt:lpstr>
      <vt:lpstr>Times</vt:lpstr>
      <vt:lpstr>URWPalladioL-Bold</vt:lpstr>
      <vt:lpstr>Wingdings</vt:lpstr>
      <vt:lpstr>ヒラギノ角ゴ Pro W3</vt:lpstr>
      <vt:lpstr>PSI-Powerpoint-Master Calibri V2</vt:lpstr>
      <vt:lpstr>SATMA02 TDS commissioning results</vt:lpstr>
      <vt:lpstr>Shift goals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Deflecting voltage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SATMA02 TDS commissioning results</dc:title>
  <dc:creator>Marcellini Fabio</dc:creator>
  <cp:lastModifiedBy>Marcellini Fabio</cp:lastModifiedBy>
  <cp:revision>15</cp:revision>
  <cp:lastPrinted>2023-03-27T14:11:04Z</cp:lastPrinted>
  <dcterms:created xsi:type="dcterms:W3CDTF">2023-03-24T15:54:49Z</dcterms:created>
  <dcterms:modified xsi:type="dcterms:W3CDTF">2023-03-28T07:45:14Z</dcterms:modified>
</cp:coreProperties>
</file>