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2"/>
  </p:notesMasterIdLst>
  <p:handoutMasterIdLst>
    <p:handoutMasterId r:id="rId33"/>
  </p:handoutMasterIdLst>
  <p:sldIdLst>
    <p:sldId id="331" r:id="rId2"/>
    <p:sldId id="412" r:id="rId3"/>
    <p:sldId id="411" r:id="rId4"/>
    <p:sldId id="387" r:id="rId5"/>
    <p:sldId id="379" r:id="rId6"/>
    <p:sldId id="359" r:id="rId7"/>
    <p:sldId id="410" r:id="rId8"/>
    <p:sldId id="370" r:id="rId9"/>
    <p:sldId id="377" r:id="rId10"/>
    <p:sldId id="409" r:id="rId11"/>
    <p:sldId id="346" r:id="rId12"/>
    <p:sldId id="371" r:id="rId13"/>
    <p:sldId id="408" r:id="rId14"/>
    <p:sldId id="369" r:id="rId15"/>
    <p:sldId id="407" r:id="rId16"/>
    <p:sldId id="378" r:id="rId17"/>
    <p:sldId id="374" r:id="rId18"/>
    <p:sldId id="375" r:id="rId19"/>
    <p:sldId id="386" r:id="rId20"/>
    <p:sldId id="399" r:id="rId21"/>
    <p:sldId id="404" r:id="rId22"/>
    <p:sldId id="402" r:id="rId23"/>
    <p:sldId id="364" r:id="rId24"/>
    <p:sldId id="403" r:id="rId25"/>
    <p:sldId id="406" r:id="rId26"/>
    <p:sldId id="367" r:id="rId27"/>
    <p:sldId id="385" r:id="rId28"/>
    <p:sldId id="405" r:id="rId29"/>
    <p:sldId id="357" r:id="rId30"/>
    <p:sldId id="290" r:id="rId3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412"/>
            <p14:sldId id="411"/>
            <p14:sldId id="387"/>
            <p14:sldId id="379"/>
            <p14:sldId id="359"/>
            <p14:sldId id="410"/>
            <p14:sldId id="370"/>
            <p14:sldId id="377"/>
            <p14:sldId id="409"/>
            <p14:sldId id="346"/>
            <p14:sldId id="371"/>
            <p14:sldId id="408"/>
            <p14:sldId id="369"/>
            <p14:sldId id="407"/>
            <p14:sldId id="378"/>
            <p14:sldId id="374"/>
            <p14:sldId id="375"/>
            <p14:sldId id="386"/>
            <p14:sldId id="399"/>
            <p14:sldId id="404"/>
            <p14:sldId id="402"/>
            <p14:sldId id="364"/>
            <p14:sldId id="403"/>
            <p14:sldId id="406"/>
            <p14:sldId id="367"/>
            <p14:sldId id="385"/>
            <p14:sldId id="405"/>
            <p14:sldId id="357"/>
            <p14:sldId id="2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at Costa Eduard" initials="PCE" lastIdx="1" clrIdx="0">
    <p:extLst>
      <p:ext uri="{19B8F6BF-5375-455C-9EA6-DF929625EA0E}">
        <p15:presenceInfo xmlns:p15="http://schemas.microsoft.com/office/powerpoint/2012/main" userId="S-1-5-21-329068152-484061587-839522115-223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05" autoAdjust="0"/>
    <p:restoredTop sz="91908" autoAdjust="0"/>
  </p:normalViewPr>
  <p:slideViewPr>
    <p:cSldViewPr snapToObjects="1">
      <p:cViewPr varScale="1">
        <p:scale>
          <a:sx n="148" d="100"/>
          <a:sy n="148" d="100"/>
        </p:scale>
        <p:origin x="1443" y="93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3388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3023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78055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057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2362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94682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16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202760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5173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62791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62463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6037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6715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05440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26832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84856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06918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54433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24861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79664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80195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77653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9661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9928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305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4361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5263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965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2757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title master format by clicking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subtitle master style sheet by clicking on it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/>
              <a:t>Edit text master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601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Enter slide title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hyperlink" Target="https://indico.psi.ch/event/14437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55576" y="4026601"/>
            <a:ext cx="8280920" cy="1090800"/>
          </a:xfrm>
        </p:spPr>
        <p:txBody>
          <a:bodyPr/>
          <a:lstStyle/>
          <a:p>
            <a:r>
              <a:rPr lang="en-US" altLang="zh-CN" dirty="0"/>
              <a:t>Progress </a:t>
            </a:r>
            <a:r>
              <a:rPr lang="en-US" altLang="zh-CN" dirty="0" smtClean="0"/>
              <a:t>on </a:t>
            </a:r>
            <a:r>
              <a:rPr lang="en-US" altLang="zh-CN" dirty="0" smtClean="0"/>
              <a:t>M</a:t>
            </a:r>
            <a:r>
              <a:rPr lang="en-US" altLang="zh-CN" dirty="0" smtClean="0"/>
              <a:t>ulti Stage </a:t>
            </a:r>
            <a:r>
              <a:rPr lang="en-US" altLang="zh-CN" dirty="0"/>
              <a:t>f</a:t>
            </a:r>
            <a:r>
              <a:rPr lang="en-US" altLang="zh-CN" dirty="0" smtClean="0"/>
              <a:t>resh-slice Amplification </a:t>
            </a:r>
            <a:r>
              <a:rPr lang="en-US" altLang="zh-CN" dirty="0"/>
              <a:t>(MSA) in Athos</a:t>
            </a:r>
            <a:endParaRPr lang="en-GB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755576" y="5130216"/>
            <a:ext cx="2880320" cy="603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969696"/>
                </a:solidFill>
                <a:latin typeface="+mn-lt"/>
              </a:rPr>
              <a:t>Guanglei </a:t>
            </a: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Wang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969696"/>
                </a:solidFill>
                <a:latin typeface="+mn-lt"/>
                <a:cs typeface="Franklin Gothic Book"/>
              </a:rPr>
              <a:t>02.05.2023</a:t>
            </a:r>
            <a:endParaRPr lang="en-GB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089024"/>
            <a:ext cx="7742237" cy="4679951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/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MSA pulse duration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Single </a:t>
            </a: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particle imaging in </a:t>
            </a:r>
            <a:r>
              <a:rPr lang="en-US" altLang="zh-CN" sz="22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Maloja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 and conclusion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altLang="zh-CN" sz="2200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43465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188640"/>
            <a:ext cx="7066800" cy="508500"/>
          </a:xfrm>
        </p:spPr>
        <p:txBody>
          <a:bodyPr/>
          <a:lstStyle/>
          <a:p>
            <a:r>
              <a:rPr lang="en-GB" noProof="0" dirty="0"/>
              <a:t>First experimental demonstration at Athos       with 2-stages</a:t>
            </a:r>
          </a:p>
        </p:txBody>
      </p:sp>
      <p:sp>
        <p:nvSpPr>
          <p:cNvPr id="9" name="Inhaltsplatzhalter 1"/>
          <p:cNvSpPr>
            <a:spLocks noGrp="1"/>
          </p:cNvSpPr>
          <p:nvPr/>
        </p:nvSpPr>
        <p:spPr>
          <a:xfrm>
            <a:off x="827584" y="1052736"/>
            <a:ext cx="7992888" cy="18726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1600" dirty="0" smtClean="0"/>
              <a:t>8+8 undulator modules. Two-</a:t>
            </a:r>
            <a:r>
              <a:rPr lang="en-GB" sz="1600" dirty="0" err="1" smtClean="0"/>
              <a:t>color</a:t>
            </a:r>
            <a:r>
              <a:rPr lang="en-GB" sz="1600" dirty="0" smtClean="0"/>
              <a:t> </a:t>
            </a:r>
            <a:r>
              <a:rPr lang="en-GB" sz="1600" dirty="0"/>
              <a:t>chicane used to overlap two fractions in time. Orbit feedback used for transverse overlap. </a:t>
            </a: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600" dirty="0" smtClean="0"/>
              <a:t>FEL </a:t>
            </a:r>
            <a:r>
              <a:rPr lang="en-GB" sz="1600" dirty="0"/>
              <a:t>pulse energy from 2</a:t>
            </a:r>
            <a:r>
              <a:rPr lang="en-GB" sz="1600" baseline="30000" dirty="0"/>
              <a:t>nd</a:t>
            </a:r>
            <a:r>
              <a:rPr lang="en-GB" sz="1600" dirty="0"/>
              <a:t> undulator section is amplified by more than 5 times, 20 </a:t>
            </a:r>
            <a:r>
              <a:rPr lang="el-GR" sz="1600" dirty="0"/>
              <a:t>μ</a:t>
            </a:r>
            <a:r>
              <a:rPr lang="en-US" sz="1600" dirty="0"/>
              <a:t>J to about 140 </a:t>
            </a:r>
            <a:r>
              <a:rPr lang="el-GR" sz="1600" dirty="0"/>
              <a:t>μ</a:t>
            </a:r>
            <a:r>
              <a:rPr lang="en-US" sz="1600" dirty="0"/>
              <a:t>J</a:t>
            </a:r>
            <a:r>
              <a:rPr lang="en-US" sz="16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en-GB" sz="1600" dirty="0"/>
              <a:t>FEL pulse duration is about 4 time shorter than normal operation </a:t>
            </a:r>
            <a:r>
              <a:rPr lang="de-DE" altLang="zh-CN" sz="1600" dirty="0"/>
              <a:t>in Athos</a:t>
            </a:r>
            <a:r>
              <a:rPr lang="en-GB" sz="1600" dirty="0" smtClean="0"/>
              <a:t>.</a:t>
            </a: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GB" sz="1600" dirty="0"/>
              <a:t>Streaking by dispersion </a:t>
            </a:r>
            <a:r>
              <a:rPr lang="en-GB" sz="1600" dirty="0" smtClean="0"/>
              <a:t>only is </a:t>
            </a:r>
            <a:r>
              <a:rPr lang="en-GB" sz="1600" dirty="0"/>
              <a:t>used to diagnose FEL beam </a:t>
            </a:r>
            <a:r>
              <a:rPr lang="en-GB" sz="1600" dirty="0" smtClean="0"/>
              <a:t>(X-band not available at that time)</a:t>
            </a:r>
            <a:endParaRPr lang="en-GB" sz="1600" dirty="0"/>
          </a:p>
          <a:p>
            <a:pPr marL="0" indent="0">
              <a:spcBef>
                <a:spcPts val="600"/>
              </a:spcBef>
              <a:buNone/>
            </a:pP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996952"/>
            <a:ext cx="2263685" cy="33975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3857" y="2996952"/>
            <a:ext cx="2137298" cy="33975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6105" y="2996952"/>
            <a:ext cx="1877404" cy="33975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2330" y="2996952"/>
            <a:ext cx="1613362" cy="339755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1609" y="3072389"/>
            <a:ext cx="91440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No lasing</a:t>
            </a:r>
            <a:endParaRPr lang="de-CH" sz="1800" kern="1000" spc="30" dirty="0">
              <a:solidFill>
                <a:schemeClr val="bg2">
                  <a:lumMod val="20000"/>
                  <a:lumOff val="8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8572" y="3081879"/>
            <a:ext cx="91440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tail lasing </a:t>
            </a:r>
            <a:endParaRPr lang="de-CH" sz="1800" kern="1000" spc="30" dirty="0">
              <a:solidFill>
                <a:schemeClr val="bg2">
                  <a:lumMod val="20000"/>
                  <a:lumOff val="8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79816" y="3081879"/>
            <a:ext cx="91440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head lasing</a:t>
            </a:r>
            <a:endParaRPr lang="de-CH" sz="1800" kern="1000" spc="30" dirty="0">
              <a:solidFill>
                <a:schemeClr val="bg2">
                  <a:lumMod val="20000"/>
                  <a:lumOff val="8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38683" y="3081879"/>
            <a:ext cx="91440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all lasing</a:t>
            </a:r>
            <a:endParaRPr lang="de-CH" sz="1800" kern="1000" spc="30" dirty="0">
              <a:solidFill>
                <a:schemeClr val="bg2">
                  <a:lumMod val="20000"/>
                  <a:lumOff val="8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19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3150622" flipH="1">
            <a:off x="3124820" y="3577664"/>
            <a:ext cx="867990" cy="593121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1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3150622" flipH="1">
            <a:off x="5360755" y="3626492"/>
            <a:ext cx="1170316" cy="998411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1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15874" y="6457221"/>
            <a:ext cx="1203798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09302" y="5246547"/>
            <a:ext cx="0" cy="1224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8676" y="645722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  <a:endParaRPr lang="de-CH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239390" y="5676597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</a:t>
            </a:r>
            <a:endParaRPr lang="de-CH" dirty="0"/>
          </a:p>
        </p:txBody>
      </p:sp>
      <p:sp>
        <p:nvSpPr>
          <p:cNvPr id="4" name="Rectangle 3"/>
          <p:cNvSpPr/>
          <p:nvPr/>
        </p:nvSpPr>
        <p:spPr>
          <a:xfrm>
            <a:off x="3076115" y="6541545"/>
            <a:ext cx="324036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+mn-lt"/>
              </a:rPr>
              <a:t>https://elog-gfa.psi.ch/SwissFEL+commissioning/20613</a:t>
            </a:r>
          </a:p>
        </p:txBody>
      </p:sp>
    </p:spTree>
    <p:extLst>
      <p:ext uri="{BB962C8B-B14F-4D97-AF65-F5344CB8AC3E}">
        <p14:creationId xmlns:p14="http://schemas.microsoft.com/office/powerpoint/2010/main" val="26185008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GB" noProof="0" dirty="0"/>
              <a:t>wo-</a:t>
            </a:r>
            <a:r>
              <a:rPr lang="en-GB" noProof="0" dirty="0" err="1"/>
              <a:t>color</a:t>
            </a:r>
            <a:r>
              <a:rPr lang="en-GB" noProof="0" dirty="0"/>
              <a:t> generation </a:t>
            </a:r>
            <a:r>
              <a:rPr lang="en-GB" noProof="0" dirty="0" smtClean="0"/>
              <a:t>with fresh slice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9" name="Inhaltsplatzhalter 1"/>
          <p:cNvSpPr>
            <a:spLocks noGrp="1"/>
          </p:cNvSpPr>
          <p:nvPr/>
        </p:nvSpPr>
        <p:spPr>
          <a:xfrm>
            <a:off x="827584" y="764704"/>
            <a:ext cx="8208912" cy="16561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1600" dirty="0" smtClean="0"/>
              <a:t>“2 stage amplification </a:t>
            </a:r>
            <a:r>
              <a:rPr lang="en-GB" sz="1600" dirty="0" smtClean="0"/>
              <a:t>without overlap” </a:t>
            </a:r>
            <a:r>
              <a:rPr lang="en-GB" sz="1600" dirty="0" smtClean="0">
                <a:sym typeface="Wingdings" panose="05000000000000000000" pitchFamily="2" charset="2"/>
              </a:rPr>
              <a:t> 2 </a:t>
            </a:r>
            <a:r>
              <a:rPr lang="en-GB" sz="1600" dirty="0" err="1" smtClean="0">
                <a:sym typeface="Wingdings" panose="05000000000000000000" pitchFamily="2" charset="2"/>
              </a:rPr>
              <a:t>colors</a:t>
            </a:r>
            <a:r>
              <a:rPr lang="en-GB" sz="1600" dirty="0" smtClean="0">
                <a:sym typeface="Wingdings" panose="05000000000000000000" pitchFamily="2" charset="2"/>
              </a:rPr>
              <a:t> in fresh slice mode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2 </a:t>
            </a:r>
            <a:r>
              <a:rPr lang="en-GB" sz="1600" dirty="0" err="1" smtClean="0">
                <a:sym typeface="Wingdings" panose="05000000000000000000" pitchFamily="2" charset="2"/>
              </a:rPr>
              <a:t>color</a:t>
            </a:r>
            <a:r>
              <a:rPr lang="en-GB" sz="1600" dirty="0" smtClean="0">
                <a:sym typeface="Wingdings" panose="05000000000000000000" pitchFamily="2" charset="2"/>
              </a:rPr>
              <a:t> chicane used to scan the delay between the 2 pulses, K uses to tune the photon energies</a:t>
            </a:r>
            <a:endParaRPr lang="en-GB" sz="1600" dirty="0" smtClean="0"/>
          </a:p>
          <a:p>
            <a:r>
              <a:rPr lang="en-GB" sz="1600" dirty="0" smtClean="0"/>
              <a:t>We </a:t>
            </a:r>
            <a:r>
              <a:rPr lang="en-GB" sz="1600" dirty="0"/>
              <a:t>achieved </a:t>
            </a:r>
            <a:r>
              <a:rPr lang="de-CH" sz="1600" dirty="0" smtClean="0"/>
              <a:t>pulse </a:t>
            </a:r>
            <a:r>
              <a:rPr lang="de-CH" sz="1600" dirty="0" err="1" smtClean="0"/>
              <a:t>energies</a:t>
            </a:r>
            <a:r>
              <a:rPr lang="de-CH" sz="1600" dirty="0" smtClean="0"/>
              <a:t> </a:t>
            </a:r>
            <a:r>
              <a:rPr lang="de-CH" sz="1600" dirty="0" err="1" smtClean="0"/>
              <a:t>between</a:t>
            </a:r>
            <a:r>
              <a:rPr lang="de-CH" sz="1600" dirty="0" smtClean="0"/>
              <a:t> 10 </a:t>
            </a:r>
            <a:r>
              <a:rPr lang="de-CH" sz="1600" dirty="0" err="1" smtClean="0"/>
              <a:t>and</a:t>
            </a:r>
            <a:r>
              <a:rPr lang="en-US" sz="1600" dirty="0" smtClean="0"/>
              <a:t> </a:t>
            </a:r>
            <a:r>
              <a:rPr lang="en-US" sz="1600" dirty="0"/>
              <a:t>100 </a:t>
            </a:r>
            <a:r>
              <a:rPr lang="el-GR" sz="1600" dirty="0"/>
              <a:t>μ</a:t>
            </a:r>
            <a:r>
              <a:rPr lang="en-US" sz="1600" dirty="0"/>
              <a:t>J </a:t>
            </a:r>
            <a:r>
              <a:rPr lang="de-CH" sz="1600" dirty="0" err="1"/>
              <a:t>for</a:t>
            </a:r>
            <a:r>
              <a:rPr lang="de-CH" sz="1600" dirty="0"/>
              <a:t> </a:t>
            </a:r>
            <a:r>
              <a:rPr lang="de-CH" sz="1600" dirty="0" err="1"/>
              <a:t>each</a:t>
            </a:r>
            <a:r>
              <a:rPr lang="de-CH" sz="1600" dirty="0"/>
              <a:t> </a:t>
            </a:r>
            <a:r>
              <a:rPr lang="de-CH" sz="1600" dirty="0" err="1"/>
              <a:t>color</a:t>
            </a:r>
            <a:r>
              <a:rPr lang="de-CH" sz="1600" dirty="0"/>
              <a:t> </a:t>
            </a:r>
            <a:r>
              <a:rPr lang="de-CH" sz="1600" dirty="0" err="1"/>
              <a:t>by</a:t>
            </a:r>
            <a:r>
              <a:rPr lang="de-CH" sz="1600" dirty="0"/>
              <a:t> </a:t>
            </a:r>
            <a:r>
              <a:rPr lang="de-CH" sz="1600" dirty="0" err="1"/>
              <a:t>fresh</a:t>
            </a:r>
            <a:r>
              <a:rPr lang="de-CH" sz="1600" dirty="0"/>
              <a:t> slice </a:t>
            </a:r>
            <a:r>
              <a:rPr lang="de-CH" sz="1600" dirty="0" err="1"/>
              <a:t>method</a:t>
            </a:r>
            <a:r>
              <a:rPr lang="de-CH" sz="1600" dirty="0"/>
              <a:t>.</a:t>
            </a:r>
          </a:p>
          <a:p>
            <a:r>
              <a:rPr lang="en-US" sz="1600" dirty="0" smtClean="0"/>
              <a:t>The </a:t>
            </a:r>
            <a:r>
              <a:rPr lang="en-US" sz="1600" dirty="0"/>
              <a:t>two-color FEL pulse duration could be controlled by the beam tilt </a:t>
            </a:r>
            <a:r>
              <a:rPr lang="en-GB" sz="1600" dirty="0"/>
              <a:t>quadrupole, down to several femtoseconds</a:t>
            </a:r>
            <a:r>
              <a:rPr lang="en-GB" sz="1600" dirty="0" smtClean="0"/>
              <a:t>.</a:t>
            </a:r>
          </a:p>
          <a:p>
            <a:r>
              <a:rPr lang="en-GB" sz="1600" dirty="0" smtClean="0"/>
              <a:t>Mode extensively used in </a:t>
            </a:r>
            <a:r>
              <a:rPr lang="en-GB" sz="1600" dirty="0" err="1" smtClean="0"/>
              <a:t>Maloja</a:t>
            </a:r>
            <a:endParaRPr lang="de-CH" sz="1600" dirty="0"/>
          </a:p>
          <a:p>
            <a:endParaRPr lang="en-GB" sz="15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40" y="2564904"/>
            <a:ext cx="3966735" cy="39667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2830994"/>
            <a:ext cx="4574845" cy="343455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9240" y="6505659"/>
            <a:ext cx="670304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Prat, E., et al., Widely tunable two-color x-ray free-electron laser pulses. </a:t>
            </a:r>
            <a:r>
              <a:rPr lang="en-US" sz="1050" i="1" dirty="0">
                <a:latin typeface="Calibri" panose="020F0502020204030204" pitchFamily="34" charset="0"/>
                <a:cs typeface="Calibri" panose="020F0502020204030204" pitchFamily="34" charset="0"/>
              </a:rPr>
              <a:t>Physical Review Research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050" i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(2), L022025 (6 pp.).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7243707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089024"/>
            <a:ext cx="7742237" cy="4679951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/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MSA pulse duration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Single </a:t>
            </a: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particle imaging in </a:t>
            </a:r>
            <a:r>
              <a:rPr lang="en-US" altLang="zh-CN" sz="22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Maloja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 and conclusion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altLang="zh-CN" sz="2200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46434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188640"/>
            <a:ext cx="7066800" cy="508500"/>
          </a:xfrm>
        </p:spPr>
        <p:txBody>
          <a:bodyPr/>
          <a:lstStyle/>
          <a:p>
            <a:r>
              <a:rPr lang="en-US" dirty="0"/>
              <a:t>3-stage fresh slice amplification after horn cutting  </a:t>
            </a:r>
            <a:endParaRPr lang="en-GB" noProof="0" dirty="0"/>
          </a:p>
        </p:txBody>
      </p:sp>
      <p:sp>
        <p:nvSpPr>
          <p:cNvPr id="9" name="Inhaltsplatzhalter 1"/>
          <p:cNvSpPr>
            <a:spLocks noGrp="1"/>
          </p:cNvSpPr>
          <p:nvPr/>
        </p:nvSpPr>
        <p:spPr>
          <a:xfrm>
            <a:off x="710294" y="692696"/>
            <a:ext cx="8398210" cy="19131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600" dirty="0"/>
              <a:t>A very beautiful and flat distribution beam could be achieved after horn cutting in BC 1</a:t>
            </a:r>
            <a:r>
              <a:rPr lang="en-GB" sz="1600" dirty="0"/>
              <a:t>.</a:t>
            </a:r>
          </a:p>
          <a:p>
            <a:pPr>
              <a:spcBef>
                <a:spcPts val="600"/>
              </a:spcBef>
            </a:pPr>
            <a:r>
              <a:rPr lang="en-GB" sz="1600" dirty="0" smtClean="0"/>
              <a:t>8+4+4 stages. Overlap between the stages achieved with CHIC delay and corrector, and orbit feedback. </a:t>
            </a:r>
          </a:p>
          <a:p>
            <a:pPr>
              <a:spcBef>
                <a:spcPts val="600"/>
              </a:spcBef>
            </a:pPr>
            <a:r>
              <a:rPr lang="en-GB" sz="1600" dirty="0" smtClean="0"/>
              <a:t>The </a:t>
            </a:r>
            <a:r>
              <a:rPr lang="en-GB" sz="1600" dirty="0"/>
              <a:t>FEL lasing from the first stage </a:t>
            </a:r>
            <a:r>
              <a:rPr lang="en-GB" sz="1600" dirty="0" smtClean="0"/>
              <a:t>is </a:t>
            </a:r>
            <a:r>
              <a:rPr lang="en-GB" sz="1600" dirty="0"/>
              <a:t>about 200 µJ, amplified to 300 µJ in the second </a:t>
            </a:r>
            <a:r>
              <a:rPr lang="en-GB" sz="1600" dirty="0" smtClean="0"/>
              <a:t>stage, </a:t>
            </a:r>
            <a:r>
              <a:rPr lang="en-GB" sz="1600" dirty="0"/>
              <a:t>and </a:t>
            </a:r>
            <a:r>
              <a:rPr lang="en-US" altLang="zh-CN" sz="1600" dirty="0"/>
              <a:t>about 400 </a:t>
            </a:r>
            <a:r>
              <a:rPr lang="en-GB" sz="1600" dirty="0"/>
              <a:t>µJ after the third </a:t>
            </a:r>
            <a:r>
              <a:rPr lang="en-GB" sz="1600" dirty="0" smtClean="0"/>
              <a:t>stage.</a:t>
            </a:r>
            <a:endParaRPr lang="en-GB" sz="1600" dirty="0"/>
          </a:p>
          <a:p>
            <a:pPr>
              <a:spcBef>
                <a:spcPts val="600"/>
              </a:spcBef>
            </a:pPr>
            <a:r>
              <a:rPr lang="en-US" sz="1600" dirty="0" smtClean="0"/>
              <a:t>The </a:t>
            </a:r>
            <a:r>
              <a:rPr lang="en-US" sz="1600" dirty="0"/>
              <a:t>full length of FEL pulse is estimated </a:t>
            </a:r>
            <a:r>
              <a:rPr lang="en-US" sz="1600" dirty="0" smtClean="0"/>
              <a:t>to be 6 fs, </a:t>
            </a:r>
            <a:r>
              <a:rPr lang="en-US" sz="1600" dirty="0"/>
              <a:t>the FEL peak power is around 150 GW.</a:t>
            </a:r>
            <a:endParaRPr lang="en-GB" sz="1600" dirty="0"/>
          </a:p>
          <a:p>
            <a:pPr>
              <a:spcBef>
                <a:spcPts val="600"/>
              </a:spcBef>
            </a:pPr>
            <a:endParaRPr lang="en-GB" sz="16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87881" y="6156014"/>
            <a:ext cx="1203798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81309" y="4945340"/>
            <a:ext cx="0" cy="1224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0683" y="622802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  <a:endParaRPr lang="de-CH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-165648" y="5519406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</a:t>
            </a:r>
            <a:endParaRPr lang="de-CH" dirty="0"/>
          </a:p>
        </p:txBody>
      </p:sp>
      <p:sp>
        <p:nvSpPr>
          <p:cNvPr id="25" name="TextBox 24"/>
          <p:cNvSpPr txBox="1"/>
          <p:nvPr/>
        </p:nvSpPr>
        <p:spPr>
          <a:xfrm>
            <a:off x="5446748" y="2924944"/>
            <a:ext cx="3600400" cy="30940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Gain curve of 3-stage amplification </a:t>
            </a:r>
            <a:endParaRPr lang="de-CH" kern="1000" spc="30" dirty="0">
              <a:latin typeface="+mn-lt"/>
              <a:cs typeface="Franklin Gothic Book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94" y="2924945"/>
            <a:ext cx="2088232" cy="16231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3873" y="2924944"/>
            <a:ext cx="2074827" cy="16231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4601420"/>
            <a:ext cx="2098256" cy="14918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3873" y="4601419"/>
            <a:ext cx="2074827" cy="14918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6056" y="3168935"/>
            <a:ext cx="3575189" cy="288102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419872" y="4149082"/>
            <a:ext cx="974773" cy="30940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altLang="zh-CN" sz="1800" kern="1000" spc="3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1</a:t>
            </a:r>
            <a:r>
              <a:rPr lang="en-US" altLang="zh-CN" sz="1800" kern="1000" spc="30" baseline="30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st</a:t>
            </a:r>
            <a:r>
              <a:rPr lang="en-US" altLang="zh-CN" sz="1800" kern="1000" spc="3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 stage</a:t>
            </a:r>
            <a:endParaRPr lang="de-CH" sz="1800" kern="1000" spc="30" dirty="0">
              <a:solidFill>
                <a:schemeClr val="bg2">
                  <a:lumMod val="20000"/>
                  <a:lumOff val="8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28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879638" flipH="1">
            <a:off x="3881012" y="3895869"/>
            <a:ext cx="202555" cy="313073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2003" y="5740848"/>
            <a:ext cx="974773" cy="30940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altLang="zh-CN" sz="1800" kern="1000" spc="3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2</a:t>
            </a:r>
            <a:r>
              <a:rPr lang="en-US" altLang="zh-CN" sz="1800" kern="1000" spc="30" baseline="30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nd</a:t>
            </a:r>
            <a:r>
              <a:rPr lang="en-US" altLang="zh-CN" sz="1800" kern="1000" spc="3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 stage</a:t>
            </a:r>
            <a:endParaRPr lang="de-CH" sz="1800" kern="1000" spc="30" dirty="0">
              <a:solidFill>
                <a:schemeClr val="bg2">
                  <a:lumMod val="20000"/>
                  <a:lumOff val="8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30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879638" flipH="1">
            <a:off x="1575412" y="5469317"/>
            <a:ext cx="231525" cy="319958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39669" y="5722142"/>
            <a:ext cx="974773" cy="30940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altLang="zh-CN" sz="1800" kern="1000" spc="3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3</a:t>
            </a:r>
            <a:r>
              <a:rPr lang="en-US" altLang="zh-CN" sz="1800" kern="1000" spc="30" baseline="30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rd</a:t>
            </a:r>
            <a:r>
              <a:rPr lang="en-US" altLang="zh-CN" sz="1800" kern="1000" spc="3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 stage</a:t>
            </a:r>
            <a:endParaRPr lang="de-CH" sz="1800" kern="1000" spc="30" dirty="0">
              <a:solidFill>
                <a:schemeClr val="bg2">
                  <a:lumMod val="20000"/>
                  <a:lumOff val="8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32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21158480" flipH="1">
            <a:off x="3525565" y="5456952"/>
            <a:ext cx="209339" cy="408166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76512" y="4127713"/>
            <a:ext cx="974773" cy="30940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altLang="zh-CN" sz="1800" kern="1000" spc="30" dirty="0" err="1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no</a:t>
            </a:r>
            <a:r>
              <a:rPr lang="de-DE" altLang="zh-CN" sz="1800" kern="1000" spc="3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 </a:t>
            </a:r>
            <a:r>
              <a:rPr lang="en-US" sz="1800" kern="1000" spc="3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Franklin Gothic Book"/>
              </a:rPr>
              <a:t>lasing</a:t>
            </a:r>
            <a:endParaRPr lang="de-CH" sz="1800" kern="1000" spc="30" dirty="0">
              <a:solidFill>
                <a:schemeClr val="bg2">
                  <a:lumMod val="20000"/>
                  <a:lumOff val="8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5856" y="6580294"/>
            <a:ext cx="321168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dirty="0">
                <a:latin typeface="+mn-lt"/>
              </a:rPr>
              <a:t>h</a:t>
            </a:r>
            <a:r>
              <a:rPr lang="en-US" sz="1050" dirty="0">
                <a:latin typeface="+mn-lt"/>
              </a:rPr>
              <a:t>ttps://elog-gfa.psi.ch/SwissFEL+commissioning/23557</a:t>
            </a:r>
          </a:p>
        </p:txBody>
      </p:sp>
    </p:spTree>
    <p:extLst>
      <p:ext uri="{BB962C8B-B14F-4D97-AF65-F5344CB8AC3E}">
        <p14:creationId xmlns:p14="http://schemas.microsoft.com/office/powerpoint/2010/main" val="36438477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089024"/>
            <a:ext cx="7742237" cy="4679951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/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MSA pulse duration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Single </a:t>
            </a: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particle imaging in </a:t>
            </a:r>
            <a:r>
              <a:rPr lang="en-US" altLang="zh-CN" sz="22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Maloja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 and conclusion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altLang="zh-CN" sz="2200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8572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Shape 1"/>
          <p:cNvSpPr txBox="1"/>
          <p:nvPr/>
        </p:nvSpPr>
        <p:spPr>
          <a:xfrm>
            <a:off x="2068491" y="169675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</a:rPr>
              <a:t>4-stages </a:t>
            </a:r>
            <a:r>
              <a:rPr lang="en-US" sz="2500" spc="-1" dirty="0">
                <a:solidFill>
                  <a:srgbClr val="808080"/>
                </a:solidFill>
                <a:latin typeface="Georgia"/>
              </a:rPr>
              <a:t>fresh-slice amplification 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908720"/>
            <a:ext cx="7416824" cy="591218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/>
          <a:srcRect t="8385"/>
          <a:stretch/>
        </p:blipFill>
        <p:spPr>
          <a:xfrm>
            <a:off x="7187025" y="2265159"/>
            <a:ext cx="1592580" cy="128451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/>
          <a:srcRect t="6607" b="7831"/>
          <a:stretch/>
        </p:blipFill>
        <p:spPr>
          <a:xfrm>
            <a:off x="5080806" y="1358757"/>
            <a:ext cx="1661160" cy="121920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5852" y="4651395"/>
            <a:ext cx="1661160" cy="126492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7"/>
          <a:srcRect b="7681"/>
          <a:stretch/>
        </p:blipFill>
        <p:spPr>
          <a:xfrm>
            <a:off x="3032760" y="3205552"/>
            <a:ext cx="1539240" cy="125217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03648" y="4608236"/>
            <a:ext cx="1524000" cy="121158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704356" y="1363908"/>
            <a:ext cx="327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de-CH" sz="22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812616" y="2252092"/>
            <a:ext cx="327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de-CH" sz="22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12765" y="4716305"/>
            <a:ext cx="327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de-CH" sz="22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12763" y="3140968"/>
            <a:ext cx="327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de-CH" sz="22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79777" y="4617568"/>
            <a:ext cx="327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de-CH" sz="22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77598" y="1875441"/>
            <a:ext cx="45617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@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500 eV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Tilt with dispersion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4-stages amplification (7+3+3+3)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~500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uJ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in few fs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91813" y="3823601"/>
            <a:ext cx="1948815" cy="180308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 flipH="1">
            <a:off x="6879985" y="3897196"/>
            <a:ext cx="2011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PMOS spectra with one to few spikes</a:t>
            </a:r>
            <a:endParaRPr lang="de-CH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697073" y="5789224"/>
            <a:ext cx="900000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751834" y="5442006"/>
            <a:ext cx="806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~30 fs</a:t>
            </a:r>
            <a:endParaRPr lang="de-CH" sz="20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3620497" flipH="1">
            <a:off x="1372292" y="5855230"/>
            <a:ext cx="494105" cy="129511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6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5478612" flipH="1" flipV="1">
            <a:off x="3420245" y="4519205"/>
            <a:ext cx="927034" cy="574062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7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7149636" flipH="1" flipV="1">
            <a:off x="5326411" y="4293059"/>
            <a:ext cx="471827" cy="304009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8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5257837" flipH="1" flipV="1">
            <a:off x="6174987" y="2583022"/>
            <a:ext cx="448831" cy="383152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9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7658945" flipH="1" flipV="1">
            <a:off x="7670412" y="1620598"/>
            <a:ext cx="669937" cy="574941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4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7484795" y="1426961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Lasing on</a:t>
            </a:r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84795" y="2288021"/>
            <a:ext cx="1080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Lasing off</a:t>
            </a:r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01171" y="3462099"/>
            <a:ext cx="1742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FEL power profiles (average in bold &amp; shot to shot)</a:t>
            </a:r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35340" y="4797152"/>
                <a:ext cx="8463690" cy="13142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de-DE" dirty="0">
                    <a:latin typeface="+mn-lt"/>
                    <a:ea typeface="ヒラギノ角ゴ Pro W3" charset="-128"/>
                    <a:cs typeface="Calibri" panose="020F0502020204030204" pitchFamily="34" charset="0"/>
                  </a:rPr>
                  <a:t>Nice contribution from 4 parts of the bunch 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de-DE" dirty="0">
                    <a:latin typeface="+mn-lt"/>
                    <a:ea typeface="ヒラギノ角ゴ Pro W3" charset="-128"/>
                    <a:cs typeface="Calibri" panose="020F0502020204030204" pitchFamily="34" charset="0"/>
                  </a:rPr>
                  <a:t>Final peak power is 141</a:t>
                </a:r>
                <a14:m>
                  <m:oMath xmlns:m="http://schemas.openxmlformats.org/officeDocument/2006/math">
                    <m:r>
                      <a:rPr lang="en-US" altLang="de-DE" i="1" smtClean="0">
                        <a:latin typeface="Cambria Math" panose="02040503050406030204" pitchFamily="18" charset="0"/>
                        <a:ea typeface="ヒラギノ角ゴ Pro W3" charset="-128"/>
                        <a:cs typeface="Calibri" panose="020F0502020204030204" pitchFamily="34" charset="0"/>
                      </a:rPr>
                      <m:t>±</m:t>
                    </m:r>
                  </m:oMath>
                </a14:m>
                <a:r>
                  <a:rPr lang="en-US" altLang="de-DE" dirty="0">
                    <a:latin typeface="+mn-lt"/>
                    <a:ea typeface="ヒラギノ角ゴ Pro W3" charset="-128"/>
                    <a:cs typeface="Calibri" panose="020F0502020204030204" pitchFamily="34" charset="0"/>
                  </a:rPr>
                  <a:t>31 GW </a:t>
                </a:r>
                <a:r>
                  <a:rPr lang="en-US" altLang="de-DE" dirty="0" smtClean="0">
                    <a:latin typeface="+mn-lt"/>
                    <a:ea typeface="ヒラギノ角ゴ Pro W3" charset="-128"/>
                    <a:cs typeface="Calibri" panose="020F0502020204030204" pitchFamily="34" charset="0"/>
                  </a:rPr>
                  <a:t>(~2 </a:t>
                </a:r>
                <a:r>
                  <a:rPr lang="en-US" altLang="de-DE" dirty="0">
                    <a:latin typeface="+mn-lt"/>
                    <a:ea typeface="ヒラギノ角ゴ Pro W3" charset="-128"/>
                    <a:cs typeface="Calibri" panose="020F0502020204030204" pitchFamily="34" charset="0"/>
                  </a:rPr>
                  <a:t>times &gt; saturation power)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de-DE" dirty="0">
                    <a:latin typeface="+mn-lt"/>
                    <a:ea typeface="ヒラギノ角ゴ Pro W3" charset="-128"/>
                    <a:cs typeface="Calibri" panose="020F0502020204030204" pitchFamily="34" charset="0"/>
                  </a:rPr>
                  <a:t>RMS pulse durations: ~4 fs after stage 2, ~1.4 fs after stage 3, 1.4 fs after stage 4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de-DE" dirty="0">
                    <a:latin typeface="+mn-lt"/>
                    <a:ea typeface="ヒラギノ角ゴ Pro W3" charset="-128"/>
                    <a:cs typeface="Calibri" panose="020F0502020204030204" pitchFamily="34" charset="0"/>
                  </a:rPr>
                  <a:t>FEL pulse </a:t>
                </a:r>
                <a:r>
                  <a:rPr lang="en-US" altLang="zh-CN" dirty="0">
                    <a:latin typeface="+mn-lt"/>
                    <a:ea typeface="ヒラギノ角ゴ Pro W3" charset="-128"/>
                    <a:cs typeface="Calibri" panose="020F0502020204030204" pitchFamily="34" charset="0"/>
                  </a:rPr>
                  <a:t>energy </a:t>
                </a:r>
                <a:r>
                  <a:rPr lang="en-US" altLang="de-DE" dirty="0">
                    <a:latin typeface="+mn-lt"/>
                    <a:ea typeface="ヒラギノ角ゴ Pro W3" charset="-128"/>
                    <a:cs typeface="Calibri" panose="020F0502020204030204" pitchFamily="34" charset="0"/>
                  </a:rPr>
                  <a:t>increase compatible with super radiance amplification</a:t>
                </a: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40" y="4797152"/>
                <a:ext cx="8463690" cy="1314206"/>
              </a:xfrm>
              <a:prstGeom prst="rect">
                <a:avLst/>
              </a:prstGeom>
              <a:blipFill>
                <a:blip r:embed="rId3"/>
                <a:stretch>
                  <a:fillRect l="-1369" t="-4167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Shape 1"/>
          <p:cNvSpPr txBox="1"/>
          <p:nvPr/>
        </p:nvSpPr>
        <p:spPr>
          <a:xfrm>
            <a:off x="1978139" y="291600"/>
            <a:ext cx="7151325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>
                <a:solidFill>
                  <a:srgbClr val="808080"/>
                </a:solidFill>
                <a:latin typeface="Georgia"/>
                <a:ea typeface="ヒラギノ角ゴ Pro W3"/>
              </a:rPr>
              <a:t>MSA: first 4-stage results @500 eV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122" y="1124744"/>
            <a:ext cx="7344816" cy="34563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78967" y="6474862"/>
            <a:ext cx="635217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+mn-lt"/>
              </a:rPr>
              <a:t>https://elog-gfa.psi.ch/SwissFEL+commissioning/25105</a:t>
            </a:r>
          </a:p>
        </p:txBody>
      </p:sp>
    </p:spTree>
    <p:extLst>
      <p:ext uri="{BB962C8B-B14F-4D97-AF65-F5344CB8AC3E}">
        <p14:creationId xmlns:p14="http://schemas.microsoft.com/office/powerpoint/2010/main" val="30641344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936626" cy="5085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808080"/>
                </a:solidFill>
              </a:rPr>
              <a:t>FEL spectrum analysis (4 stages @500 eV)</a:t>
            </a: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3140968"/>
            <a:ext cx="3038015" cy="24667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3140968"/>
            <a:ext cx="3024336" cy="246672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72016" y="692696"/>
            <a:ext cx="813690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The FEL pulse duration is 1.3 fs (RMS)</a:t>
            </a:r>
            <a:r>
              <a:rPr lang="zh-CN" altLang="en-US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from spectrum analysis, which is in good agreement with LPS measurements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Around 50% of the FEL pulses are 1-2 spikes, the estimated FEL bandwidth is about </a:t>
            </a: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2-3 </a:t>
            </a: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times the FTL.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Live histogram of number of spikes → very helpful for setup (thanks to Chris </a:t>
            </a:r>
            <a:r>
              <a:rPr lang="en-US" dirty="0" err="1">
                <a:latin typeface="+mn-lt"/>
              </a:rPr>
              <a:t>Arrell</a:t>
            </a:r>
            <a:r>
              <a:rPr lang="en-US" dirty="0">
                <a:latin typeface="+mn-lt"/>
              </a:rPr>
              <a:t>)</a:t>
            </a:r>
            <a:endParaRPr lang="en-US" altLang="de-DE" dirty="0">
              <a:latin typeface="+mn-lt"/>
              <a:ea typeface="ヒラギノ角ゴ Pro W3" charset="-128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78967" y="6474862"/>
            <a:ext cx="635217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+mn-lt"/>
              </a:rPr>
              <a:t>https://elog-gfa.psi.ch/SwissFEL+commissioning/25105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659" y="2354730"/>
            <a:ext cx="6984776" cy="437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048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1">
            <a:extLst>
              <a:ext uri="{FF2B5EF4-FFF2-40B4-BE49-F238E27FC236}">
                <a16:creationId xmlns:a16="http://schemas.microsoft.com/office/drawing/2014/main" id="{FEC946A8-59AA-8551-D701-78777EB0E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836712"/>
            <a:ext cx="3352628" cy="5184576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95536" y="5963886"/>
                <a:ext cx="8463690" cy="6287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latin typeface="+mn-lt"/>
                  </a:rPr>
                  <a:t>FEL pulse energy follows the tendency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3/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600" dirty="0">
                    <a:latin typeface="+mn-lt"/>
                  </a:rPr>
                  <a:t>, compatible with </a:t>
                </a:r>
                <a:r>
                  <a:rPr lang="en-US" altLang="zh-CN" sz="1600" b="1" dirty="0">
                    <a:latin typeface="+mn-lt"/>
                  </a:rPr>
                  <a:t>FEL </a:t>
                </a:r>
                <a:r>
                  <a:rPr lang="en-US" altLang="zh-CN" sz="1600" b="1" dirty="0" err="1">
                    <a:latin typeface="+mn-lt"/>
                  </a:rPr>
                  <a:t>superradiance</a:t>
                </a:r>
                <a:r>
                  <a:rPr lang="en-US" altLang="zh-CN" sz="1600" b="1" dirty="0">
                    <a:latin typeface="+mn-lt"/>
                  </a:rPr>
                  <a:t> regime</a:t>
                </a:r>
              </a:p>
              <a:p>
                <a:pPr marL="285750" indent="-285750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latin typeface="+mn-lt"/>
                  </a:rPr>
                  <a:t>Peak power = 370±129.1 GW, RMS pulse duration =1.13±0.28 fs </a:t>
                </a:r>
                <a:r>
                  <a:rPr lang="en-US" altLang="zh-CN" sz="1600" dirty="0" smtClean="0">
                    <a:latin typeface="+mn-lt"/>
                  </a:rPr>
                  <a:t>(best 10 of 20 shots)</a:t>
                </a:r>
                <a:endParaRPr lang="en-US" altLang="zh-CN" sz="1600" dirty="0">
                  <a:latin typeface="+mn-lt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5963886"/>
                <a:ext cx="8463690" cy="628762"/>
              </a:xfrm>
              <a:prstGeom prst="rect">
                <a:avLst/>
              </a:prstGeom>
              <a:blipFill>
                <a:blip r:embed="rId4"/>
                <a:stretch>
                  <a:fillRect l="-1369" t="-6796" b="-17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Shape 1"/>
          <p:cNvSpPr txBox="1"/>
          <p:nvPr/>
        </p:nvSpPr>
        <p:spPr>
          <a:xfrm>
            <a:off x="1978139" y="291600"/>
            <a:ext cx="7151325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>
                <a:solidFill>
                  <a:srgbClr val="808080"/>
                </a:solidFill>
                <a:latin typeface="Georgia"/>
                <a:ea typeface="ヒラギノ角ゴ Pro W3"/>
              </a:rPr>
              <a:t>MSA: best results (4 stages @540 eV)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71800" y="6597352"/>
            <a:ext cx="338437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+mn-lt"/>
              </a:rPr>
              <a:t>https://elog-gfa.psi.ch/SwissFEL+commissioning/27666</a:t>
            </a:r>
          </a:p>
        </p:txBody>
      </p:sp>
      <p:pic>
        <p:nvPicPr>
          <p:cNvPr id="17" name="Picture 65">
            <a:extLst>
              <a:ext uri="{FF2B5EF4-FFF2-40B4-BE49-F238E27FC236}">
                <a16:creationId xmlns:a16="http://schemas.microsoft.com/office/drawing/2014/main" id="{5905F1FA-ED22-AF48-3C00-DDB1AEB67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9992" y="3479149"/>
            <a:ext cx="3583023" cy="25513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902" y="948781"/>
            <a:ext cx="3066217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3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089024"/>
            <a:ext cx="7742237" cy="4679951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/>
              <a:t>Introduction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/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/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MSA pulse duration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 smtClean="0"/>
              <a:t>Single </a:t>
            </a:r>
            <a:r>
              <a:rPr lang="en-US" altLang="zh-CN" sz="2200" dirty="0"/>
              <a:t>particle imaging in </a:t>
            </a:r>
            <a:r>
              <a:rPr lang="en-US" altLang="zh-CN" sz="2200" dirty="0" err="1"/>
              <a:t>Maloja</a:t>
            </a:r>
            <a:endParaRPr lang="en-US" altLang="zh-CN" sz="2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/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/>
              <a:t>Summary and conclusion</a:t>
            </a:r>
            <a:endParaRPr lang="en-US" altLang="zh-CN" sz="2200" dirty="0"/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altLang="zh-CN" sz="2200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6388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089024"/>
            <a:ext cx="7742237" cy="4679951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/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MSA pulse duration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Single </a:t>
            </a: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particle imaging in </a:t>
            </a:r>
            <a:r>
              <a:rPr lang="en-US" altLang="zh-CN" sz="22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Maloja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 and conclusion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altLang="zh-CN" sz="2200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46170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188640"/>
            <a:ext cx="7066800" cy="508500"/>
          </a:xfrm>
        </p:spPr>
        <p:txBody>
          <a:bodyPr/>
          <a:lstStyle/>
          <a:p>
            <a:r>
              <a:rPr lang="en-US" dirty="0"/>
              <a:t>MSA FEL pulse duration control @ 1 </a:t>
            </a:r>
            <a:r>
              <a:rPr lang="en-US" dirty="0" err="1"/>
              <a:t>keV</a:t>
            </a:r>
            <a:endParaRPr lang="en-GB" noProof="0" dirty="0"/>
          </a:p>
        </p:txBody>
      </p:sp>
      <p:sp>
        <p:nvSpPr>
          <p:cNvPr id="5" name="Rectangle 4"/>
          <p:cNvSpPr/>
          <p:nvPr/>
        </p:nvSpPr>
        <p:spPr>
          <a:xfrm>
            <a:off x="3203848" y="6551786"/>
            <a:ext cx="321168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+mn-lt"/>
              </a:rPr>
              <a:t>https://elog-gfa.psi.ch/SwissFEL+commissioning/26323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13503" y="911818"/>
            <a:ext cx="115212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altLang="zh-CN" sz="1800" kern="1000" spc="30" dirty="0">
                <a:latin typeface="+mn-lt"/>
                <a:cs typeface="Franklin Gothic Book"/>
              </a:rPr>
              <a:t>Short/1.4 fs</a:t>
            </a:r>
            <a:endParaRPr lang="en-US" sz="1800" kern="1000" spc="30" dirty="0">
              <a:latin typeface="+mn-lt"/>
              <a:cs typeface="Franklin Gothic Boo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20072" y="911818"/>
            <a:ext cx="151216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altLang="zh-CN" sz="1800" kern="1000" spc="30" dirty="0">
                <a:cs typeface="Franklin Gothic Book"/>
              </a:rPr>
              <a:t>Long</a:t>
            </a:r>
            <a:r>
              <a:rPr lang="en-US" altLang="zh-CN" sz="1800" kern="1000" spc="30" dirty="0">
                <a:latin typeface="+mn-lt"/>
                <a:cs typeface="Franklin Gothic Book"/>
              </a:rPr>
              <a:t>/2.1 fs</a:t>
            </a:r>
            <a:endParaRPr lang="en-US" sz="1800" kern="1000" spc="30" dirty="0">
              <a:latin typeface="+mn-lt"/>
              <a:cs typeface="Franklin Gothic Book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52336" y="1406520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Lasing on</a:t>
            </a:r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52336" y="2267580"/>
            <a:ext cx="1080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Lasing off</a:t>
            </a:r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Inhaltsplatzhalter 1"/>
          <p:cNvSpPr>
            <a:spLocks noGrp="1"/>
          </p:cNvSpPr>
          <p:nvPr/>
        </p:nvSpPr>
        <p:spPr>
          <a:xfrm>
            <a:off x="578376" y="5198029"/>
            <a:ext cx="8254438" cy="13993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zh-CN" sz="1600" dirty="0"/>
              <a:t>The FEL pulse duration </a:t>
            </a:r>
            <a:r>
              <a:rPr lang="en-US" altLang="zh-CN" sz="1600" dirty="0" smtClean="0"/>
              <a:t>can </a:t>
            </a:r>
            <a:r>
              <a:rPr lang="en-US" altLang="zh-CN" sz="1600" dirty="0"/>
              <a:t>be controlled </a:t>
            </a:r>
            <a:r>
              <a:rPr lang="en-US" altLang="zh-CN" sz="1600" dirty="0" smtClean="0"/>
              <a:t>by adjusting the tilt amplitude (more tilt less energy but shorter pulse). Results: </a:t>
            </a:r>
            <a:r>
              <a:rPr lang="en-US" sz="1600" dirty="0" smtClean="0"/>
              <a:t>1.4 </a:t>
            </a:r>
            <a:r>
              <a:rPr lang="en-US" sz="1600" dirty="0"/>
              <a:t>to </a:t>
            </a:r>
            <a:r>
              <a:rPr lang="en-US" sz="1600" dirty="0" smtClean="0"/>
              <a:t>2.1 </a:t>
            </a:r>
            <a:r>
              <a:rPr lang="en-US" sz="1600" dirty="0"/>
              <a:t>fs, with a pulse energy of 290, 440 </a:t>
            </a:r>
            <a:r>
              <a:rPr lang="en-US" sz="1600" dirty="0" err="1"/>
              <a:t>uJ</a:t>
            </a:r>
            <a:r>
              <a:rPr lang="en-US" sz="16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The peak power for the </a:t>
            </a:r>
            <a:r>
              <a:rPr lang="en-US" sz="1600" dirty="0" smtClean="0"/>
              <a:t>two </a:t>
            </a:r>
            <a:r>
              <a:rPr lang="en-US" sz="1600" dirty="0"/>
              <a:t>different FEL pulse duration </a:t>
            </a:r>
            <a:r>
              <a:rPr lang="en-US" sz="1600" dirty="0" smtClean="0"/>
              <a:t>is similar at around 100 GW. </a:t>
            </a: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MSA short pulse is </a:t>
            </a:r>
            <a:r>
              <a:rPr lang="en-US" altLang="zh-CN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delivered to </a:t>
            </a:r>
            <a:r>
              <a:rPr lang="en-US" altLang="zh-CN" sz="16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Maloja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for the study of double core hole of neon </a:t>
            </a:r>
            <a:endParaRPr lang="en-GB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01171" y="3462099"/>
            <a:ext cx="1742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FEL power profiles (average in bold &amp; shot to shot)</a:t>
            </a:r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AD0F502-43CF-3B25-B8BC-49A38A5E4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242" y="1268761"/>
            <a:ext cx="3345552" cy="388843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D1A0693-7DC1-8943-E900-3A5D5E146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6628" y="1196752"/>
            <a:ext cx="3323684" cy="394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3112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089024"/>
            <a:ext cx="7742237" cy="4679951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MSA pulse duration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 smtClean="0"/>
              <a:t>Single </a:t>
            </a:r>
            <a:r>
              <a:rPr lang="en-US" altLang="zh-CN" sz="2200" dirty="0"/>
              <a:t>particle imaging in </a:t>
            </a:r>
            <a:r>
              <a:rPr lang="en-US" altLang="zh-CN" sz="2200" dirty="0" err="1"/>
              <a:t>Maloja</a:t>
            </a:r>
            <a:endParaRPr lang="en-US" altLang="zh-CN" sz="22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 and conclusion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altLang="zh-CN" sz="2200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92258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936626" cy="508500"/>
          </a:xfrm>
        </p:spPr>
        <p:txBody>
          <a:bodyPr/>
          <a:lstStyle/>
          <a:p>
            <a:r>
              <a:rPr lang="en-US" sz="2800" dirty="0"/>
              <a:t>Transient Resonant Single-Particle Imaging 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5" name="文本框 3"/>
          <p:cNvSpPr txBox="1"/>
          <p:nvPr/>
        </p:nvSpPr>
        <p:spPr>
          <a:xfrm>
            <a:off x="816950" y="851336"/>
            <a:ext cx="7920880" cy="7009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just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000000"/>
                </a:solidFill>
                <a:latin typeface="Calibri"/>
              </a:rPr>
              <a:t>Motivation: </a:t>
            </a:r>
            <a:r>
              <a:rPr lang="en-US" dirty="0">
                <a:solidFill>
                  <a:srgbClr val="0033CC"/>
                </a:solidFill>
                <a:latin typeface="Calibri"/>
              </a:rPr>
              <a:t>Exploring the roles of transient resonances for single-particle imaging with new multistage amplification mode - unique at Athos.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988840"/>
            <a:ext cx="3180147" cy="46094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9064" y="1439947"/>
            <a:ext cx="8424936" cy="257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A 4-stage fresh slice beam </a:t>
            </a: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was </a:t>
            </a: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delivered to </a:t>
            </a:r>
            <a:r>
              <a:rPr lang="en-US" altLang="de-DE" dirty="0" err="1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Maloja</a:t>
            </a: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 with </a:t>
            </a: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650 </a:t>
            </a:r>
            <a:r>
              <a:rPr lang="en-US" altLang="de-DE" dirty="0" err="1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uJ</a:t>
            </a: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, ~2 fs, ~200 GW</a:t>
            </a:r>
            <a:endParaRPr lang="en-US" altLang="de-DE" dirty="0"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71800" y="6597352"/>
            <a:ext cx="32221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latin typeface="+mn-lt"/>
              </a:rPr>
              <a:t>https://elog-gfa.psi.ch/SwissFEL+commissioning/28147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CE5373-0A33-1694-4E99-E3441C2FCB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163" y="2420888"/>
            <a:ext cx="4702875" cy="2308111"/>
          </a:xfrm>
          <a:prstGeom prst="rect">
            <a:avLst/>
          </a:prstGeom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3548083D-5F0D-1FE8-D8F3-A6D70D88CA68}"/>
              </a:ext>
            </a:extLst>
          </p:cNvPr>
          <p:cNvSpPr txBox="1"/>
          <p:nvPr/>
        </p:nvSpPr>
        <p:spPr>
          <a:xfrm>
            <a:off x="4336527" y="5030403"/>
            <a:ext cx="4644008" cy="9528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altLang="de-DE" dirty="0">
                <a:latin typeface="+mn-lt"/>
                <a:ea typeface="ヒラギノ角ゴ Pro W3" charset="-128"/>
                <a:cs typeface="Calibri" panose="020F0502020204030204" pitchFamily="34" charset="0"/>
              </a:rPr>
              <a:t>Variation!</a:t>
            </a:r>
            <a:r>
              <a:rPr lang="zh-CN" altLang="en-US" dirty="0">
                <a:latin typeface="+mn-lt"/>
                <a:ea typeface="ヒラギノ角ゴ Pro W3" charset="-128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+mn-lt"/>
                <a:ea typeface="ヒラギノ角ゴ Pro W3" charset="-128"/>
                <a:cs typeface="Calibri" panose="020F0502020204030204" pitchFamily="34" charset="0"/>
              </a:rPr>
              <a:t>But</a:t>
            </a:r>
            <a:r>
              <a:rPr lang="zh-CN" altLang="en-US" dirty="0">
                <a:latin typeface="+mn-lt"/>
                <a:ea typeface="ヒラギノ角ゴ Pro W3" charset="-128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+mn-lt"/>
                <a:ea typeface="ヒラギノ角ゴ Pro W3" charset="-128"/>
                <a:cs typeface="Calibri" panose="020F0502020204030204" pitchFamily="34" charset="0"/>
              </a:rPr>
              <a:t>dominantly</a:t>
            </a:r>
            <a:r>
              <a:rPr lang="zh-CN" altLang="en-US" dirty="0">
                <a:latin typeface="+mn-lt"/>
                <a:ea typeface="ヒラギノ角ゴ Pro W3" charset="-128"/>
                <a:cs typeface="Calibri" panose="020F0502020204030204" pitchFamily="34" charset="0"/>
              </a:rPr>
              <a:t> </a:t>
            </a:r>
            <a:r>
              <a:rPr lang="en-US" altLang="zh-CN" dirty="0">
                <a:latin typeface="+mn-lt"/>
                <a:ea typeface="ヒラギノ角ゴ Pro W3" charset="-128"/>
                <a:cs typeface="Calibri" panose="020F0502020204030204" pitchFamily="34" charset="0"/>
              </a:rPr>
              <a:t>from pulse energy variations.</a:t>
            </a:r>
            <a:endParaRPr lang="en-US" altLang="de-DE" dirty="0">
              <a:latin typeface="+mn-lt"/>
              <a:ea typeface="ヒラギノ角ゴ Pro W3" charset="-128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altLang="de-DE" dirty="0">
              <a:latin typeface="+mn-lt"/>
              <a:ea typeface="ヒラギノ角ゴ Pro W3" charset="-128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altLang="de-DE" dirty="0">
                <a:latin typeface="+mn-lt"/>
                <a:ea typeface="ヒラギノ角ゴ Pro W3" charset="-128"/>
                <a:cs typeface="Calibri" panose="020F0502020204030204" pitchFamily="34" charset="0"/>
              </a:rPr>
              <a:t>Data need to be analyzed carefully</a:t>
            </a:r>
          </a:p>
        </p:txBody>
      </p:sp>
    </p:spTree>
    <p:extLst>
      <p:ext uri="{BB962C8B-B14F-4D97-AF65-F5344CB8AC3E}">
        <p14:creationId xmlns:p14="http://schemas.microsoft.com/office/powerpoint/2010/main" val="41124680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 txBox="1">
            <a:spLocks/>
          </p:cNvSpPr>
          <p:nvPr/>
        </p:nvSpPr>
        <p:spPr>
          <a:xfrm>
            <a:off x="971600" y="1089024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MSA pulse duration control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Single particle imaging in </a:t>
            </a:r>
            <a:r>
              <a:rPr lang="en-US" altLang="zh-CN" sz="2200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Maloja</a:t>
            </a:r>
            <a:endParaRPr lang="en-US" altLang="zh-CN" sz="22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/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 and conclusion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endParaRPr lang="en-US" altLang="zh-CN" sz="2200" dirty="0" smtClean="0"/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en-US" altLang="zh-CN" dirty="0" smtClean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72386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936626" cy="508500"/>
          </a:xfrm>
        </p:spPr>
        <p:txBody>
          <a:bodyPr/>
          <a:lstStyle/>
          <a:p>
            <a:r>
              <a:rPr lang="en-US" altLang="zh-CN" noProof="0" dirty="0" smtClean="0"/>
              <a:t>Difficulties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E1578E-ADB4-7418-FC95-B0DBA32EC8F1}"/>
              </a:ext>
            </a:extLst>
          </p:cNvPr>
          <p:cNvSpPr txBox="1"/>
          <p:nvPr/>
        </p:nvSpPr>
        <p:spPr>
          <a:xfrm>
            <a:off x="763344" y="1124744"/>
            <a:ext cx="8258250" cy="31700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MSA performance significantly better than standard short pulse mode: 2-4 times higher than standard. 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Nevertheless, we are still a bit far from </a:t>
            </a: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  <a:sym typeface="Wingdings" panose="05000000000000000000" pitchFamily="2" charset="2"/>
              </a:rPr>
              <a:t>results expected from simulations (~0.5 TW for 600 eV</a:t>
            </a: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  <a:sym typeface="Wingdings" panose="05000000000000000000" pitchFamily="2" charset="2"/>
              </a:rPr>
              <a:t>). 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  <a:sym typeface="Wingdings" panose="05000000000000000000" pitchFamily="2" charset="2"/>
              </a:rPr>
              <a:t>Why?</a:t>
            </a:r>
            <a:endParaRPr lang="en-US" altLang="de-DE" dirty="0" smtClean="0"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Not possible to compress the beam as much as assumed in simulations (6 kA) without significantly degrading the beam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Not possible to tilt the beam as much as we wanted to better suppress the FEL lasing (losses)</a:t>
            </a:r>
          </a:p>
          <a:p>
            <a:pPr marL="742950" lvl="1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Transverse coupling in the undulator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de-DE" dirty="0"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5387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936626" cy="508500"/>
          </a:xfrm>
        </p:spPr>
        <p:txBody>
          <a:bodyPr/>
          <a:lstStyle/>
          <a:p>
            <a:r>
              <a:rPr lang="en-US" altLang="zh-CN" noProof="0" dirty="0" smtClean="0"/>
              <a:t>Outlook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E1578E-ADB4-7418-FC95-B0DBA32EC8F1}"/>
              </a:ext>
            </a:extLst>
          </p:cNvPr>
          <p:cNvSpPr txBox="1"/>
          <p:nvPr/>
        </p:nvSpPr>
        <p:spPr>
          <a:xfrm>
            <a:off x="763344" y="1124744"/>
            <a:ext cx="8258250" cy="12372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E-SASE to enhance the local beam current, e.g. 2kA to 12 kA in Athos.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Using beam energy chirp and seed laser chirp to generate unequal separation of current distribution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MSA to enhance the FEL performance, and generate an isolated </a:t>
            </a: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high power pulse</a:t>
            </a:r>
            <a:endParaRPr lang="en-US" altLang="de-DE" dirty="0"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AC1D53D-E5C7-4033-8811-46DA5805BE25}"/>
              </a:ext>
            </a:extLst>
          </p:cNvPr>
          <p:cNvSpPr/>
          <p:nvPr/>
        </p:nvSpPr>
        <p:spPr>
          <a:xfrm>
            <a:off x="561162" y="764704"/>
            <a:ext cx="7539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MSA based on E-SASE</a:t>
            </a:r>
            <a:endParaRPr lang="en-US" sz="18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348880"/>
            <a:ext cx="8964489" cy="818323"/>
          </a:xfrm>
          <a:prstGeom prst="rect">
            <a:avLst/>
          </a:prstGeom>
        </p:spPr>
      </p:pic>
      <p:sp>
        <p:nvSpPr>
          <p:cNvPr id="9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6549544" flipH="1" flipV="1">
            <a:off x="304431" y="3027173"/>
            <a:ext cx="996386" cy="875659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6549544" flipH="1" flipV="1">
            <a:off x="1508536" y="2207706"/>
            <a:ext cx="829164" cy="2514594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6549544" flipH="1" flipV="1">
            <a:off x="2847305" y="1218426"/>
            <a:ext cx="627290" cy="4493155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16" y="4186307"/>
            <a:ext cx="2448273" cy="18949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9287" y="4185392"/>
            <a:ext cx="2446536" cy="18998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3968" y="4193442"/>
            <a:ext cx="2440748" cy="189985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4716" y="3459294"/>
            <a:ext cx="2347277" cy="300916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536288" y="4022919"/>
            <a:ext cx="1668579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energy modulation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29392" y="4021165"/>
            <a:ext cx="16708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density modulation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25944" y="3239211"/>
            <a:ext cx="1919933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Current: 2kA to 12 kA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4168" y="4022919"/>
            <a:ext cx="1402922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unmodulated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E1578E-ADB4-7418-FC95-B0DBA32EC8F1}"/>
              </a:ext>
            </a:extLst>
          </p:cNvPr>
          <p:cNvSpPr txBox="1"/>
          <p:nvPr/>
        </p:nvSpPr>
        <p:spPr>
          <a:xfrm>
            <a:off x="395536" y="6226220"/>
            <a:ext cx="8258250" cy="9664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1</a:t>
            </a:r>
            <a:r>
              <a:rPr lang="en-US" altLang="de-DE" baseline="30000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st</a:t>
            </a: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: simulations and specify laser requirements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2</a:t>
            </a:r>
            <a:r>
              <a:rPr lang="en-US" altLang="de-DE" baseline="30000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nd</a:t>
            </a:r>
            <a:r>
              <a:rPr lang="en-US" altLang="de-DE" dirty="0" smtClean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: experimental demonstration</a:t>
            </a:r>
            <a:endParaRPr lang="en-US" altLang="de-DE" dirty="0" smtClean="0"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de-DE" dirty="0">
              <a:latin typeface="Calibri" panose="020F0502020204030204" pitchFamily="34" charset="0"/>
              <a:ea typeface="ヒラギノ角ゴ Pro W3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9455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588098"/>
            <a:ext cx="2952328" cy="23227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E1578E-ADB4-7418-FC95-B0DBA32EC8F1}"/>
              </a:ext>
            </a:extLst>
          </p:cNvPr>
          <p:cNvSpPr txBox="1"/>
          <p:nvPr/>
        </p:nvSpPr>
        <p:spPr>
          <a:xfrm>
            <a:off x="778336" y="807634"/>
            <a:ext cx="8258250" cy="6186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Using beam energy chirp and seed laser chirp to generate unequal current distribution</a:t>
            </a:r>
          </a:p>
          <a:p>
            <a:pPr marL="285750" indent="-28575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de-DE" dirty="0">
                <a:latin typeface="Calibri" panose="020F0502020204030204" pitchFamily="34" charset="0"/>
                <a:ea typeface="ヒラギノ角ゴ Pro W3" charset="-128"/>
                <a:cs typeface="Calibri" panose="020F0502020204030204" pitchFamily="34" charset="0"/>
              </a:rPr>
              <a:t>Controlling the number of current spikes by dispersion tilt</a:t>
            </a:r>
            <a:endParaRPr lang="en-US" altLang="de-DE" sz="1000" dirty="0">
              <a:latin typeface="+mn-lt"/>
              <a:ea typeface="ヒラギノ角ゴ Pro W3" charset="-128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19888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6000" kern="1000" spc="3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47864" y="6625807"/>
            <a:ext cx="1691489" cy="2172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800" u="sng" dirty="0">
                <a:hlinkClick r:id="rId4"/>
              </a:rPr>
              <a:t>https://indico.psi.ch/event/14437/</a:t>
            </a:r>
            <a:endParaRPr lang="en-US" altLang="de-DE" sz="800" u="sng" dirty="0">
              <a:ea typeface="ヒラギノ角ゴ Pro W3" charset="-128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1518" y="4021526"/>
            <a:ext cx="2806426" cy="24398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0032" y="1473302"/>
            <a:ext cx="3076566" cy="242980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1691679" y="4224137"/>
            <a:ext cx="539565" cy="1842144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5368456" flipH="1" flipV="1">
            <a:off x="3189663" y="3961648"/>
            <a:ext cx="590695" cy="2390099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582" y="3930649"/>
            <a:ext cx="3275802" cy="2549063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 bwMode="auto">
          <a:xfrm>
            <a:off x="5940152" y="4045247"/>
            <a:ext cx="144016" cy="568427"/>
          </a:xfrm>
          <a:prstGeom prst="ellipse">
            <a:avLst/>
          </a:prstGeom>
          <a:noFill/>
          <a:ln w="127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938152" y="4797152"/>
            <a:ext cx="144016" cy="568427"/>
          </a:xfrm>
          <a:prstGeom prst="ellipse">
            <a:avLst/>
          </a:prstGeom>
          <a:noFill/>
          <a:ln w="127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938152" y="5599592"/>
            <a:ext cx="144016" cy="568427"/>
          </a:xfrm>
          <a:prstGeom prst="ellipse">
            <a:avLst/>
          </a:prstGeom>
          <a:noFill/>
          <a:ln w="127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Outlook for MSA in Athos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3118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089024"/>
            <a:ext cx="7742237" cy="4679951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MSA pulse duration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Single </a:t>
            </a: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particle imaging in </a:t>
            </a:r>
            <a:r>
              <a:rPr lang="en-US" altLang="zh-CN" sz="22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Maloja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/>
              <a:t>Summary and conclusion</a:t>
            </a:r>
            <a:endParaRPr lang="en-US" altLang="zh-CN" sz="2200" dirty="0"/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altLang="zh-CN" sz="2200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12764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936626" cy="508500"/>
          </a:xfrm>
        </p:spPr>
        <p:txBody>
          <a:bodyPr/>
          <a:lstStyle/>
          <a:p>
            <a:r>
              <a:rPr lang="en-GB" noProof="0" dirty="0"/>
              <a:t>Summary </a:t>
            </a:r>
            <a:r>
              <a:rPr lang="en-GB" noProof="0" dirty="0" smtClean="0"/>
              <a:t>and conclusion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sp>
        <p:nvSpPr>
          <p:cNvPr id="8" name="Inhaltsplatzhalter 1"/>
          <p:cNvSpPr>
            <a:spLocks noGrp="1"/>
          </p:cNvSpPr>
          <p:nvPr>
            <p:ph sz="quarter" idx="13"/>
          </p:nvPr>
        </p:nvSpPr>
        <p:spPr>
          <a:xfrm>
            <a:off x="755576" y="764704"/>
            <a:ext cx="8352928" cy="1224136"/>
          </a:xfrm>
        </p:spPr>
        <p:txBody>
          <a:bodyPr/>
          <a:lstStyle/>
          <a:p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27</a:t>
            </a: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MD shifts are applied for the study of MSA in Athos, </a:t>
            </a: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11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representative shifts are summarized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photon range of MSA covers from 500 eV to 1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, and the pulse energy increase continuously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FEL pulse duration is mostly around 1-4 fs (RMS), and could be controlled by the beam tilt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maximum FEL peak power achieved is </a:t>
            </a:r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over 3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00 GW, around 5 times of the normal </a:t>
            </a: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endParaRPr lang="en-GB" sz="1600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865854"/>
            <a:ext cx="7635824" cy="24170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995" y="4337822"/>
            <a:ext cx="7403437" cy="245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1586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089024"/>
            <a:ext cx="7742237" cy="4679951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/>
              <a:t>Introduction</a:t>
            </a: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MSA pulse duration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Single </a:t>
            </a: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particle imaging in </a:t>
            </a:r>
            <a:r>
              <a:rPr lang="en-US" altLang="zh-CN" sz="22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Maloja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 and conclusion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altLang="zh-CN" sz="2200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14174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9832" y="2708920"/>
            <a:ext cx="3672408" cy="508500"/>
          </a:xfrm>
        </p:spPr>
        <p:txBody>
          <a:bodyPr/>
          <a:lstStyle/>
          <a:p>
            <a:r>
              <a:rPr lang="en-US" sz="6000" dirty="0"/>
              <a:t>Thanks!</a:t>
            </a:r>
            <a:endParaRPr lang="de-CH" sz="6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Multi stage </a:t>
            </a:r>
            <a:r>
              <a:rPr lang="en-GB" altLang="zh-CN" dirty="0"/>
              <a:t>f</a:t>
            </a:r>
            <a:r>
              <a:rPr lang="en-GB" dirty="0"/>
              <a:t>resh slice amplification with tilted beam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752" y="3356992"/>
            <a:ext cx="3288612" cy="2668119"/>
          </a:xfrm>
          <a:prstGeom prst="rect">
            <a:avLst/>
          </a:prstGeom>
        </p:spPr>
      </p:pic>
      <p:pic>
        <p:nvPicPr>
          <p:cNvPr id="8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769469"/>
            <a:ext cx="8640960" cy="1299491"/>
          </a:xfrm>
          <a:prstGeom prst="rect">
            <a:avLst/>
          </a:prstGeom>
        </p:spPr>
      </p:pic>
      <p:pic>
        <p:nvPicPr>
          <p:cNvPr id="9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9596" y="3356992"/>
            <a:ext cx="3704812" cy="2736304"/>
          </a:xfrm>
          <a:prstGeom prst="rect">
            <a:avLst/>
          </a:prstGeom>
        </p:spPr>
      </p:pic>
      <p:sp>
        <p:nvSpPr>
          <p:cNvPr id="10" name="矩形 13"/>
          <p:cNvSpPr/>
          <p:nvPr/>
        </p:nvSpPr>
        <p:spPr>
          <a:xfrm>
            <a:off x="394865" y="6103882"/>
            <a:ext cx="6096000" cy="6470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SzPct val="60000"/>
            </a:pPr>
            <a:r>
              <a:rPr lang="en-US" altLang="zh-CN" sz="1050" dirty="0">
                <a:latin typeface="+mn-lt"/>
                <a:ea typeface="Cambria Math" panose="02040503050406030204" pitchFamily="18" charset="0"/>
              </a:rPr>
              <a:t>Eduard </a:t>
            </a:r>
            <a:r>
              <a:rPr lang="en-US" altLang="zh-CN" sz="1050" dirty="0" err="1">
                <a:latin typeface="+mn-lt"/>
                <a:ea typeface="Cambria Math" panose="02040503050406030204" pitchFamily="18" charset="0"/>
              </a:rPr>
              <a:t>Prat</a:t>
            </a:r>
            <a:r>
              <a:rPr lang="nb-NO" altLang="zh-CN" sz="1050" dirty="0">
                <a:latin typeface="+mn-lt"/>
                <a:ea typeface="Cambria Math" panose="02040503050406030204" pitchFamily="18" charset="0"/>
              </a:rPr>
              <a:t> et al., </a:t>
            </a:r>
            <a:r>
              <a:rPr lang="en-US" altLang="zh-CN" sz="1050" dirty="0">
                <a:latin typeface="+mn-lt"/>
                <a:ea typeface="Cambria Math" panose="02040503050406030204" pitchFamily="18" charset="0"/>
              </a:rPr>
              <a:t>Phys. Rev. ST </a:t>
            </a:r>
            <a:r>
              <a:rPr lang="en-US" altLang="zh-CN" sz="1050" dirty="0" err="1">
                <a:latin typeface="+mn-lt"/>
                <a:ea typeface="Cambria Math" panose="02040503050406030204" pitchFamily="18" charset="0"/>
              </a:rPr>
              <a:t>Accel</a:t>
            </a:r>
            <a:r>
              <a:rPr lang="en-US" altLang="zh-CN" sz="1050" dirty="0">
                <a:latin typeface="+mn-lt"/>
                <a:ea typeface="Cambria Math" panose="02040503050406030204" pitchFamily="18" charset="0"/>
              </a:rPr>
              <a:t>. Beams 18 (2015) 100701</a:t>
            </a:r>
          </a:p>
          <a:p>
            <a:pPr>
              <a:lnSpc>
                <a:spcPct val="150000"/>
              </a:lnSpc>
              <a:buSzPct val="60000"/>
            </a:pPr>
            <a:r>
              <a:rPr lang="en-US" altLang="zh-CN" sz="1050" dirty="0">
                <a:latin typeface="+mn-lt"/>
                <a:ea typeface="Cambria Math" panose="02040503050406030204" pitchFamily="18" charset="0"/>
              </a:rPr>
              <a:t>Alberto A. </a:t>
            </a:r>
            <a:r>
              <a:rPr lang="en-US" altLang="zh-CN" sz="1050" dirty="0" err="1">
                <a:latin typeface="+mn-lt"/>
                <a:ea typeface="Cambria Math" panose="02040503050406030204" pitchFamily="18" charset="0"/>
              </a:rPr>
              <a:t>Lutman</a:t>
            </a:r>
            <a:r>
              <a:rPr lang="nb-NO" altLang="zh-CN" sz="1050" dirty="0">
                <a:latin typeface="+mn-lt"/>
                <a:ea typeface="Cambria Math" panose="02040503050406030204" pitchFamily="18" charset="0"/>
              </a:rPr>
              <a:t> et al., Phys. Rev. Lett. 120 (2018) 264801</a:t>
            </a:r>
            <a:r>
              <a:rPr lang="en-US" altLang="zh-CN" sz="1100" dirty="0">
                <a:latin typeface="+mn-lt"/>
                <a:ea typeface="Cambria Math" panose="02040503050406030204" pitchFamily="18" charset="0"/>
              </a:rPr>
              <a:t> </a:t>
            </a:r>
          </a:p>
        </p:txBody>
      </p:sp>
      <p:sp>
        <p:nvSpPr>
          <p:cNvPr id="11" name="Inhaltsplatzhalter 1"/>
          <p:cNvSpPr>
            <a:spLocks noGrp="1"/>
          </p:cNvSpPr>
          <p:nvPr>
            <p:ph sz="quarter" idx="13"/>
          </p:nvPr>
        </p:nvSpPr>
        <p:spPr>
          <a:xfrm>
            <a:off x="786070" y="1124744"/>
            <a:ext cx="8357930" cy="648072"/>
          </a:xfrm>
        </p:spPr>
        <p:txBody>
          <a:bodyPr/>
          <a:lstStyle/>
          <a:p>
            <a:r>
              <a:rPr lang="en-GB" noProof="0" dirty="0">
                <a:latin typeface="Calibri" panose="020F0502020204030204" pitchFamily="34" charset="0"/>
                <a:cs typeface="Calibri" panose="020F0502020204030204" pitchFamily="34" charset="0"/>
              </a:rPr>
              <a:t>Lasing part of e-beam is femtosecond to attosecond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TW level FEL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output (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simulation)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Experimental d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emonstration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LCLS: few hundreds of </a:t>
            </a:r>
            <a:r>
              <a:rPr lang="en-GB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uJ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few fs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noProof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661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463352" cy="508500"/>
          </a:xfrm>
        </p:spPr>
        <p:txBody>
          <a:bodyPr/>
          <a:lstStyle/>
          <a:p>
            <a:r>
              <a:rPr lang="en-US" altLang="zh-CN" noProof="0" dirty="0"/>
              <a:t>MSA in Athos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375" y="800100"/>
            <a:ext cx="8678935" cy="18368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30" y="3248951"/>
            <a:ext cx="3232766" cy="2508345"/>
          </a:xfrm>
          <a:prstGeom prst="rect">
            <a:avLst/>
          </a:prstGeom>
        </p:spPr>
      </p:pic>
      <p:sp>
        <p:nvSpPr>
          <p:cNvPr id="10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4067069" flipH="1">
            <a:off x="2459523" y="2024824"/>
            <a:ext cx="80785" cy="1096824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 w="19050">
            <a:solidFill>
              <a:schemeClr val="bg1">
                <a:lumMod val="75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Inhaltsplatzhalter 1"/>
          <p:cNvSpPr txBox="1">
            <a:spLocks/>
          </p:cNvSpPr>
          <p:nvPr/>
        </p:nvSpPr>
        <p:spPr>
          <a:xfrm>
            <a:off x="179512" y="5805264"/>
            <a:ext cx="4176464" cy="8732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Tilt can be produced in 2 ways:</a:t>
            </a:r>
          </a:p>
          <a:p>
            <a:pPr marL="342900" indent="-342900">
              <a:buAutoNum type="arabicParenR"/>
            </a:pPr>
            <a:r>
              <a:rPr lang="en-GB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Dispersion in the switchyard (used method due to linear streaking and less losses)</a:t>
            </a:r>
          </a:p>
          <a:p>
            <a:pPr marL="342900" indent="-342900">
              <a:buAutoNum type="arabicParenR"/>
            </a:pPr>
            <a:r>
              <a:rPr lang="en-GB" sz="16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Dechirper</a:t>
            </a:r>
            <a:r>
              <a:rPr lang="en-GB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endParaRPr lang="en-GB" sz="1600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Inhaltsplatzhalter 1"/>
          <p:cNvSpPr txBox="1">
            <a:spLocks/>
          </p:cNvSpPr>
          <p:nvPr/>
        </p:nvSpPr>
        <p:spPr>
          <a:xfrm>
            <a:off x="288732" y="2999466"/>
            <a:ext cx="4044325" cy="2494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buNone/>
            </a:pPr>
            <a:r>
              <a:rPr lang="en-GB" sz="1300" b="1" dirty="0">
                <a:latin typeface="Calibri" panose="020F0502020204030204" pitchFamily="34" charset="0"/>
                <a:cs typeface="Calibri" panose="020F0502020204030204" pitchFamily="34" charset="0"/>
              </a:rPr>
              <a:t>Simulation result of e-beam longitudinal phase space (LPS)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Inhaltsplatzhalter 1"/>
              <p:cNvSpPr txBox="1">
                <a:spLocks/>
              </p:cNvSpPr>
              <p:nvPr/>
            </p:nvSpPr>
            <p:spPr>
              <a:xfrm>
                <a:off x="4211960" y="3861048"/>
                <a:ext cx="4570094" cy="2448272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800" marR="0" indent="-17780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8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600" marR="0" indent="-17780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8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50" marR="0" indent="-18415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8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50" marR="0" indent="-17780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8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50" marR="0" indent="-17780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8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738" indent="-179388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6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300" indent="-182563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6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88" indent="-179388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6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88" indent="-17780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6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r>
                  <a:rPr lang="en-GB" sz="1600" dirty="0" smtClean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CHIC is a core component in MSA scheme, used for time and transverse overlap between the stages (delay ~ </a:t>
                </a:r>
                <a:r>
                  <a:rPr lang="en-GB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  <a:r>
                  <a:rPr lang="en-GB" sz="1600" dirty="0" smtClean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fs, offset</a:t>
                </a:r>
                <a14:m>
                  <m:oMath xmlns:m="http://schemas.openxmlformats.org/officeDocument/2006/math">
                    <m:r>
                      <a:rPr lang="en-US" sz="160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  <m:r>
                      <a:rPr lang="en-US" altLang="de-DE" sz="1600" i="1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ヒラギノ角ゴ Pro W3" charset="-128"/>
                        <a:cs typeface="Calibri" panose="020F0502020204030204" pitchFamily="34" charset="0"/>
                      </a:rPr>
                      <m:t>±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cs typeface="Calibri" panose="020F0502020204030204" pitchFamily="34" charset="0"/>
                      </a:rPr>
                      <m:t>400 </m:t>
                    </m:r>
                    <m:r>
                      <m:rPr>
                        <m:nor/>
                      </m:rPr>
                      <a:rPr lang="en-US" sz="16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rPr>
                      <m:t>μm</m:t>
                    </m:r>
                  </m:oMath>
                </a14:m>
                <a:r>
                  <a:rPr lang="en-GB" sz="16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r>
                  <a:rPr lang="en-GB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In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the 4 stage </a:t>
                </a:r>
                <a:r>
                  <a:rPr lang="en-US" altLang="zh-CN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fresh slice amplification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Athos, optical klystron is utilized to reduce the saturation length in the first </a:t>
                </a:r>
                <a:r>
                  <a:rPr lang="en-GB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stage</a:t>
                </a:r>
              </a:p>
              <a:p>
                <a:r>
                  <a:rPr lang="en-GB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Orbit feedback in undulator is essential: we currently have independent feedbacks for up to 4 regions, very useful. Thanks to Florian </a:t>
                </a:r>
                <a:r>
                  <a:rPr lang="en-GB" sz="1600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Loehl</a:t>
                </a:r>
                <a:r>
                  <a:rPr lang="en-GB" sz="16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!</a:t>
                </a:r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1" name="Inhaltsplatzhalt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3861048"/>
                <a:ext cx="4570094" cy="2448272"/>
              </a:xfrm>
              <a:prstGeom prst="rect">
                <a:avLst/>
              </a:prstGeom>
              <a:blipFill>
                <a:blip r:embed="rId5"/>
                <a:stretch>
                  <a:fillRect l="-2533" t="-1990" r="-3333" b="-3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995936" y="3039024"/>
            <a:ext cx="5077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16 Apple X </a:t>
            </a:r>
            <a:r>
              <a:rPr lang="en-US" b="1" dirty="0" err="1"/>
              <a:t>undulator</a:t>
            </a:r>
            <a:r>
              <a:rPr lang="en-US" b="1" dirty="0"/>
              <a:t> +</a:t>
            </a:r>
          </a:p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</a:t>
            </a:r>
            <a:r>
              <a:rPr lang="en-US" b="1" dirty="0"/>
              <a:t>hicanes for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H</a:t>
            </a:r>
            <a:r>
              <a:rPr lang="en-US" b="1" dirty="0"/>
              <a:t>igh power and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</a:t>
            </a:r>
            <a:r>
              <a:rPr lang="en-US" b="1" dirty="0"/>
              <a:t>mproved 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</a:t>
            </a:r>
            <a:r>
              <a:rPr lang="en-US" b="1" dirty="0"/>
              <a:t>oherence</a:t>
            </a:r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237E201D-B4D3-4C40-9381-CAD384716DAB}"/>
              </a:ext>
            </a:extLst>
          </p:cNvPr>
          <p:cNvSpPr>
            <a:spLocks/>
          </p:cNvSpPr>
          <p:nvPr/>
        </p:nvSpPr>
        <p:spPr bwMode="auto">
          <a:xfrm rot="13070395" flipH="1">
            <a:off x="4976145" y="1669159"/>
            <a:ext cx="1178423" cy="999404"/>
          </a:xfrm>
          <a:custGeom>
            <a:avLst/>
            <a:gdLst>
              <a:gd name="T0" fmla="*/ 0 w 624"/>
              <a:gd name="T1" fmla="*/ 576 h 576"/>
              <a:gd name="T2" fmla="*/ 336 w 624"/>
              <a:gd name="T3" fmla="*/ 384 h 576"/>
              <a:gd name="T4" fmla="*/ 624 w 624"/>
              <a:gd name="T5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576">
                <a:moveTo>
                  <a:pt x="0" y="576"/>
                </a:moveTo>
                <a:cubicBezTo>
                  <a:pt x="116" y="528"/>
                  <a:pt x="232" y="480"/>
                  <a:pt x="336" y="384"/>
                </a:cubicBezTo>
                <a:cubicBezTo>
                  <a:pt x="440" y="288"/>
                  <a:pt x="532" y="144"/>
                  <a:pt x="624" y="0"/>
                </a:cubicBezTo>
              </a:path>
            </a:pathLst>
          </a:custGeom>
          <a:ln w="19050">
            <a:solidFill>
              <a:schemeClr val="bg1">
                <a:lumMod val="75000"/>
              </a:schemeClr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8350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463352" cy="508500"/>
          </a:xfrm>
        </p:spPr>
        <p:txBody>
          <a:bodyPr/>
          <a:lstStyle/>
          <a:p>
            <a:r>
              <a:rPr lang="en-US" spc="-1" dirty="0">
                <a:solidFill>
                  <a:srgbClr val="808080"/>
                </a:solidFill>
              </a:rPr>
              <a:t>Athos: standard &amp; short pulses with tilted beams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/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19" name="TextBox 18"/>
          <p:cNvSpPr txBox="1"/>
          <p:nvPr/>
        </p:nvSpPr>
        <p:spPr>
          <a:xfrm>
            <a:off x="7214589" y="931122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900 eV</a:t>
            </a:r>
            <a:endParaRPr lang="de-CH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5290639"/>
            <a:ext cx="7963331" cy="11521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>
                <a:latin typeface="Calibri" panose="020F0502020204030204" pitchFamily="34" charset="0"/>
                <a:cs typeface="Calibri" panose="020F0502020204030204" pitchFamily="34" charset="0"/>
              </a:rPr>
              <a:t>Standard short </a:t>
            </a:r>
            <a:r>
              <a:rPr lang="en-US" kern="1000" spc="30" dirty="0" smtClean="0">
                <a:latin typeface="Calibri" panose="020F0502020204030204" pitchFamily="34" charset="0"/>
                <a:cs typeface="Calibri" panose="020F0502020204030204" pitchFamily="34" charset="0"/>
              </a:rPr>
              <a:t>pulses with tilted beam: </a:t>
            </a:r>
            <a:r>
              <a:rPr lang="en-US" kern="1000" spc="30" dirty="0">
                <a:latin typeface="Calibri" panose="020F0502020204030204" pitchFamily="34" charset="0"/>
                <a:cs typeface="Calibri" panose="020F0502020204030204" pitchFamily="34" charset="0"/>
              </a:rPr>
              <a:t>down to 1.5 fs </a:t>
            </a:r>
            <a:r>
              <a:rPr lang="en-US" kern="1000" spc="30" dirty="0" err="1">
                <a:latin typeface="Calibri" panose="020F0502020204030204" pitchFamily="34" charset="0"/>
                <a:cs typeface="Calibri" panose="020F0502020204030204" pitchFamily="34" charset="0"/>
              </a:rPr>
              <a:t>rms</a:t>
            </a:r>
            <a:r>
              <a:rPr lang="en-US" kern="1000" spc="30" dirty="0">
                <a:latin typeface="Calibri" panose="020F0502020204030204" pitchFamily="34" charset="0"/>
                <a:cs typeface="Calibri" panose="020F0502020204030204" pitchFamily="34" charset="0"/>
              </a:rPr>
              <a:t>, peak power </a:t>
            </a:r>
            <a:r>
              <a:rPr lang="en-US" kern="1000" spc="30" dirty="0" smtClean="0">
                <a:latin typeface="Calibri" panose="020F0502020204030204" pitchFamily="34" charset="0"/>
                <a:cs typeface="Calibri" panose="020F0502020204030204" pitchFamily="34" charset="0"/>
              </a:rPr>
              <a:t>&lt; 100 GW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Calibri" panose="020F0502020204030204" pitchFamily="34" charset="0"/>
                <a:cs typeface="Calibri" panose="020F0502020204030204" pitchFamily="34" charset="0"/>
              </a:rPr>
              <a:t>More advanced modes with tilted beams: </a:t>
            </a:r>
            <a:endParaRPr lang="en-US" kern="1000" spc="3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Calibri" panose="020F0502020204030204" pitchFamily="34" charset="0"/>
                <a:cs typeface="Calibri" panose="020F0502020204030204" pitchFamily="34" charset="0"/>
              </a:rPr>
              <a:t>Two-color </a:t>
            </a:r>
            <a:r>
              <a:rPr lang="en-US" kern="1000" spc="30" dirty="0"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US" kern="1000" spc="30" dirty="0" smtClean="0">
                <a:latin typeface="Calibri" panose="020F0502020204030204" pitchFamily="34" charset="0"/>
                <a:cs typeface="Calibri" panose="020F0502020204030204" pitchFamily="34" charset="0"/>
              </a:rPr>
              <a:t>pulses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High-power </a:t>
            </a:r>
            <a:r>
              <a:rPr lang="en-US" kern="1000" spc="30" dirty="0"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US" kern="1000" spc="30" dirty="0" smtClean="0">
                <a:latin typeface="Calibri" panose="020F0502020204030204" pitchFamily="34" charset="0"/>
                <a:cs typeface="Calibri" panose="020F0502020204030204" pitchFamily="34" charset="0"/>
              </a:rPr>
              <a:t>pulses with MSA</a:t>
            </a:r>
            <a:endParaRPr lang="de-CH" kern="1000" spc="30" dirty="0" err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51260"/>
          <a:stretch/>
        </p:blipFill>
        <p:spPr>
          <a:xfrm>
            <a:off x="2267744" y="908720"/>
            <a:ext cx="4176464" cy="42732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20272" y="1772816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Lasing on</a:t>
            </a:r>
            <a:endParaRPr lang="de-CH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0272" y="2564904"/>
            <a:ext cx="1080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Lasing off</a:t>
            </a:r>
            <a:endParaRPr lang="de-CH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0884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Contents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F683100D-4A67-7A20-A6C1-E4B13054F20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089024"/>
            <a:ext cx="7742237" cy="4679951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Introduction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/>
              <a:t>Methods for longitudinal phase space (LPS) diagnostics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Experimental results of multi stage fresh slice amplification (MSA)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2 stages and two color generation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3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4 stages MSA results</a:t>
            </a: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MSA pulse duration control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Single </a:t>
            </a: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particle imaging in </a:t>
            </a:r>
            <a:r>
              <a:rPr lang="en-US" altLang="zh-CN" sz="22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Maloja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Difficulties and outlook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rabicPeriod"/>
            </a:pPr>
            <a:r>
              <a:rPr lang="en-US" altLang="zh-CN" sz="2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 and conclusion</a:t>
            </a:r>
            <a:endParaRPr lang="en-US" altLang="zh-CN" sz="22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en-US" altLang="zh-CN" sz="2200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Font typeface="+mj-lt"/>
              <a:buAutoNum type="arabicPeriod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49783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936626" cy="508500"/>
          </a:xfrm>
        </p:spPr>
        <p:txBody>
          <a:bodyPr/>
          <a:lstStyle/>
          <a:p>
            <a:r>
              <a:rPr lang="en-US" dirty="0" smtClean="0"/>
              <a:t>LPS diagnostics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9" name="Inhaltsplatzhalter 1"/>
          <p:cNvSpPr>
            <a:spLocks noGrp="1"/>
          </p:cNvSpPr>
          <p:nvPr/>
        </p:nvSpPr>
        <p:spPr>
          <a:xfrm>
            <a:off x="827584" y="908720"/>
            <a:ext cx="8280920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zh-CN" dirty="0" smtClean="0"/>
              <a:t>Measurements at the Athos dump (dispersive in Y)</a:t>
            </a:r>
          </a:p>
          <a:p>
            <a:pPr>
              <a:spcBef>
                <a:spcPts val="600"/>
              </a:spcBef>
            </a:pPr>
            <a:r>
              <a:rPr lang="en-US" altLang="zh-CN" dirty="0" smtClean="0"/>
              <a:t>Streaking in X</a:t>
            </a:r>
          </a:p>
          <a:p>
            <a:pPr>
              <a:spcBef>
                <a:spcPts val="600"/>
              </a:spcBef>
            </a:pPr>
            <a:r>
              <a:rPr lang="en-US" altLang="zh-CN" dirty="0" smtClean="0"/>
              <a:t>Comparing lasing on and off conditions </a:t>
            </a:r>
            <a:r>
              <a:rPr lang="en-US" altLang="zh-CN" dirty="0" smtClean="0">
                <a:sym typeface="Wingdings" panose="05000000000000000000" pitchFamily="2" charset="2"/>
              </a:rPr>
              <a:t> FEL power profile reconstruction</a:t>
            </a:r>
            <a:endParaRPr lang="en-US" altLang="zh-CN" dirty="0" smtClean="0"/>
          </a:p>
          <a:p>
            <a:pPr>
              <a:spcBef>
                <a:spcPts val="600"/>
              </a:spcBef>
            </a:pPr>
            <a:r>
              <a:rPr lang="en-US" altLang="zh-CN" dirty="0" smtClean="0"/>
              <a:t>Beam can be streaked after the undulator</a:t>
            </a:r>
          </a:p>
          <a:p>
            <a:pPr lvl="1">
              <a:spcBef>
                <a:spcPts val="600"/>
              </a:spcBef>
            </a:pPr>
            <a:r>
              <a:rPr lang="en-US" altLang="zh-CN" dirty="0" smtClean="0"/>
              <a:t>X-band RF (resolution ~ 1 fs) </a:t>
            </a:r>
          </a:p>
          <a:p>
            <a:pPr lvl="1">
              <a:spcBef>
                <a:spcPts val="600"/>
              </a:spcBef>
            </a:pPr>
            <a:r>
              <a:rPr lang="en-US" altLang="zh-CN" dirty="0" err="1" smtClean="0"/>
              <a:t>dechirper</a:t>
            </a:r>
            <a:r>
              <a:rPr lang="en-US" altLang="zh-CN" dirty="0" smtClean="0"/>
              <a:t> (not used here)</a:t>
            </a:r>
          </a:p>
          <a:p>
            <a:pPr>
              <a:spcBef>
                <a:spcPts val="600"/>
              </a:spcBef>
            </a:pPr>
            <a:endParaRPr lang="en-US" altLang="zh-CN" dirty="0" smtClean="0"/>
          </a:p>
          <a:p>
            <a:pPr>
              <a:spcBef>
                <a:spcPts val="600"/>
              </a:spcBef>
            </a:pPr>
            <a:endParaRPr lang="en-US" altLang="zh-CN" dirty="0"/>
          </a:p>
          <a:p>
            <a:pPr>
              <a:spcBef>
                <a:spcPts val="600"/>
              </a:spcBef>
            </a:pPr>
            <a:endParaRPr lang="en-US" altLang="zh-CN" dirty="0" smtClean="0"/>
          </a:p>
          <a:p>
            <a:pPr>
              <a:spcBef>
                <a:spcPts val="600"/>
              </a:spcBef>
            </a:pPr>
            <a:endParaRPr lang="en-US" altLang="zh-CN" dirty="0"/>
          </a:p>
          <a:p>
            <a:pPr>
              <a:spcBef>
                <a:spcPts val="600"/>
              </a:spcBef>
            </a:pPr>
            <a:endParaRPr lang="en-US" altLang="zh-CN" dirty="0" smtClean="0"/>
          </a:p>
          <a:p>
            <a:pPr>
              <a:spcBef>
                <a:spcPts val="600"/>
              </a:spcBef>
            </a:pPr>
            <a:endParaRPr lang="en-US" altLang="zh-CN" dirty="0"/>
          </a:p>
          <a:p>
            <a:pPr>
              <a:spcBef>
                <a:spcPts val="600"/>
              </a:spcBef>
            </a:pPr>
            <a:endParaRPr lang="en-US" altLang="zh-CN" dirty="0"/>
          </a:p>
          <a:p>
            <a:pPr>
              <a:spcBef>
                <a:spcPts val="600"/>
              </a:spcBef>
            </a:pPr>
            <a:r>
              <a:rPr lang="en-US" altLang="zh-CN" dirty="0" smtClean="0"/>
              <a:t>The tilt used for fresh slice mode is added to the post-undulator streaking for enhanced resolution 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202" y="3140968"/>
            <a:ext cx="4625755" cy="241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188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936626" cy="508500"/>
          </a:xfrm>
        </p:spPr>
        <p:txBody>
          <a:bodyPr/>
          <a:lstStyle/>
          <a:p>
            <a:r>
              <a:rPr lang="en-US" altLang="zh-CN" dirty="0"/>
              <a:t>LPS</a:t>
            </a:r>
            <a:r>
              <a:rPr lang="en-US" dirty="0"/>
              <a:t> measurements with tilted beams </a:t>
            </a:r>
            <a:r>
              <a:rPr lang="en-US" altLang="zh-CN" dirty="0"/>
              <a:t>and TDC</a:t>
            </a:r>
            <a:endParaRPr lang="en-GB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196752"/>
            <a:ext cx="4068452" cy="3163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28084" y="1259714"/>
            <a:ext cx="79208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TDC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83968" y="2837824"/>
            <a:ext cx="2052228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err="1">
                <a:solidFill>
                  <a:schemeClr val="bg1"/>
                </a:solidFill>
                <a:latin typeface="+mn-lt"/>
                <a:cs typeface="Franklin Gothic Book"/>
              </a:rPr>
              <a:t>TDC+dispersion</a:t>
            </a:r>
            <a:r>
              <a:rPr lang="en-US" sz="1800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 tilt</a:t>
            </a:r>
          </a:p>
        </p:txBody>
      </p:sp>
      <p:sp>
        <p:nvSpPr>
          <p:cNvPr id="27" name="Inhaltsplatzhalter 1"/>
          <p:cNvSpPr>
            <a:spLocks noGrp="1"/>
          </p:cNvSpPr>
          <p:nvPr/>
        </p:nvSpPr>
        <p:spPr>
          <a:xfrm>
            <a:off x="829099" y="4902184"/>
            <a:ext cx="7992888" cy="14071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zh-CN" sz="1600" dirty="0" smtClean="0"/>
              <a:t>With dispersion, streaking increases by a more than a factor of 2 </a:t>
            </a:r>
            <a:r>
              <a:rPr lang="en-US" altLang="zh-CN" sz="1600" dirty="0" smtClean="0">
                <a:sym typeface="Wingdings" panose="05000000000000000000" pitchFamily="2" charset="2"/>
              </a:rPr>
              <a:t> resolution &lt; 500 as</a:t>
            </a:r>
            <a:endParaRPr lang="en-US" altLang="zh-CN" sz="1600" dirty="0" smtClean="0"/>
          </a:p>
          <a:p>
            <a:pPr>
              <a:spcBef>
                <a:spcPts val="600"/>
              </a:spcBef>
            </a:pPr>
            <a:r>
              <a:rPr lang="en-US" altLang="zh-CN" sz="1600" dirty="0" smtClean="0"/>
              <a:t>This </a:t>
            </a:r>
            <a:r>
              <a:rPr lang="en-US" altLang="zh-CN" sz="1600" dirty="0"/>
              <a:t>post undulator X-band TDC measurements are </a:t>
            </a:r>
            <a:r>
              <a:rPr lang="en-US" altLang="zh-CN" sz="1600" dirty="0" smtClean="0"/>
              <a:t>fundamental to setup and optimize the </a:t>
            </a:r>
            <a:r>
              <a:rPr lang="en-US" altLang="zh-CN" sz="1600" dirty="0"/>
              <a:t>MSA </a:t>
            </a:r>
            <a:r>
              <a:rPr lang="en-US" altLang="zh-CN" sz="1600" dirty="0" smtClean="0"/>
              <a:t>scheme </a:t>
            </a:r>
          </a:p>
          <a:p>
            <a:pPr>
              <a:spcBef>
                <a:spcPts val="600"/>
              </a:spcBef>
            </a:pPr>
            <a:r>
              <a:rPr lang="en-US" altLang="zh-CN" sz="1600" dirty="0" smtClean="0"/>
              <a:t>Many thanks </a:t>
            </a:r>
            <a:r>
              <a:rPr lang="en-US" altLang="zh-CN" sz="1600" dirty="0"/>
              <a:t>to the RF group in </a:t>
            </a:r>
            <a:r>
              <a:rPr lang="en-US" altLang="zh-CN" sz="1600" dirty="0" err="1" smtClean="0"/>
              <a:t>SwissFEL</a:t>
            </a:r>
            <a:r>
              <a:rPr lang="en-US" altLang="zh-CN" sz="1600" dirty="0"/>
              <a:t>!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27154316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PPT Template</Template>
  <TotalTime>0</TotalTime>
  <Words>1963</Words>
  <Application>Microsoft Office PowerPoint</Application>
  <PresentationFormat>On-screen Show (4:3)</PresentationFormat>
  <Paragraphs>329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ＭＳ Ｐゴシック</vt:lpstr>
      <vt:lpstr>ヒラギノ角ゴ Pro W3</vt:lpstr>
      <vt:lpstr>Arial</vt:lpstr>
      <vt:lpstr>Arial Narrow</vt:lpstr>
      <vt:lpstr>Calibri</vt:lpstr>
      <vt:lpstr>Cambria Math</vt:lpstr>
      <vt:lpstr>Franklin Gothic Book</vt:lpstr>
      <vt:lpstr>Georgia</vt:lpstr>
      <vt:lpstr>Symbol</vt:lpstr>
      <vt:lpstr>Times</vt:lpstr>
      <vt:lpstr>Times New Roman</vt:lpstr>
      <vt:lpstr>Wingdings</vt:lpstr>
      <vt:lpstr>PSI-Powerpoint-Master Calibri V2</vt:lpstr>
      <vt:lpstr>Progress on Multi Stage fresh-slice Amplification (MSA) in Athos</vt:lpstr>
      <vt:lpstr>Contents</vt:lpstr>
      <vt:lpstr>Contents</vt:lpstr>
      <vt:lpstr>Multi stage fresh slice amplification with tilted beam</vt:lpstr>
      <vt:lpstr>MSA in Athos</vt:lpstr>
      <vt:lpstr>Athos: standard &amp; short pulses with tilted beams </vt:lpstr>
      <vt:lpstr>Contents</vt:lpstr>
      <vt:lpstr>LPS diagnostics</vt:lpstr>
      <vt:lpstr>LPS measurements with tilted beams and TDC</vt:lpstr>
      <vt:lpstr>Contents</vt:lpstr>
      <vt:lpstr>First experimental demonstration at Athos       with 2-stages</vt:lpstr>
      <vt:lpstr>Two-color generation with fresh slice</vt:lpstr>
      <vt:lpstr>Contents</vt:lpstr>
      <vt:lpstr>3-stage fresh slice amplification after horn cutting  </vt:lpstr>
      <vt:lpstr>Contents</vt:lpstr>
      <vt:lpstr>PowerPoint Presentation</vt:lpstr>
      <vt:lpstr>PowerPoint Presentation</vt:lpstr>
      <vt:lpstr>FEL spectrum analysis (4 stages @500 eV)</vt:lpstr>
      <vt:lpstr>PowerPoint Presentation</vt:lpstr>
      <vt:lpstr>Contents</vt:lpstr>
      <vt:lpstr>MSA FEL pulse duration control @ 1 keV</vt:lpstr>
      <vt:lpstr>Contents</vt:lpstr>
      <vt:lpstr>Transient Resonant Single-Particle Imaging </vt:lpstr>
      <vt:lpstr>Contents</vt:lpstr>
      <vt:lpstr>Difficulties</vt:lpstr>
      <vt:lpstr>Outlook</vt:lpstr>
      <vt:lpstr>Outlook for MSA in Athos</vt:lpstr>
      <vt:lpstr>Contents</vt:lpstr>
      <vt:lpstr>Summary and conclusion</vt:lpstr>
      <vt:lpstr>Thanks!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Wang Guanglei</dc:creator>
  <cp:lastModifiedBy>Wang Guanglei</cp:lastModifiedBy>
  <cp:revision>406</cp:revision>
  <cp:lastPrinted>2015-07-23T13:50:07Z</cp:lastPrinted>
  <dcterms:created xsi:type="dcterms:W3CDTF">2021-07-01T11:03:38Z</dcterms:created>
  <dcterms:modified xsi:type="dcterms:W3CDTF">2023-05-02T08:38:48Z</dcterms:modified>
</cp:coreProperties>
</file>