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27"/>
  </p:notesMasterIdLst>
  <p:handoutMasterIdLst>
    <p:handoutMasterId r:id="rId28"/>
  </p:handoutMasterIdLst>
  <p:sldIdLst>
    <p:sldId id="558" r:id="rId5"/>
    <p:sldId id="378" r:id="rId6"/>
    <p:sldId id="547" r:id="rId7"/>
    <p:sldId id="548" r:id="rId8"/>
    <p:sldId id="552" r:id="rId9"/>
    <p:sldId id="563" r:id="rId10"/>
    <p:sldId id="557" r:id="rId11"/>
    <p:sldId id="540" r:id="rId12"/>
    <p:sldId id="562" r:id="rId13"/>
    <p:sldId id="559" r:id="rId14"/>
    <p:sldId id="551" r:id="rId15"/>
    <p:sldId id="541" r:id="rId16"/>
    <p:sldId id="543" r:id="rId17"/>
    <p:sldId id="564" r:id="rId18"/>
    <p:sldId id="565" r:id="rId19"/>
    <p:sldId id="560" r:id="rId20"/>
    <p:sldId id="561" r:id="rId21"/>
    <p:sldId id="553" r:id="rId22"/>
    <p:sldId id="554" r:id="rId23"/>
    <p:sldId id="556" r:id="rId24"/>
    <p:sldId id="546" r:id="rId25"/>
    <p:sldId id="549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FF"/>
    <a:srgbClr val="00F0A0"/>
    <a:srgbClr val="F0F0F0"/>
    <a:srgbClr val="CBCCF5"/>
    <a:srgbClr val="E7E7FA"/>
    <a:srgbClr val="EBE7F9"/>
    <a:srgbClr val="D5CCF2"/>
    <a:srgbClr val="F5F5F5"/>
    <a:srgbClr val="FFFFFF"/>
    <a:srgbClr val="F1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93" autoAdjust="0"/>
  </p:normalViewPr>
  <p:slideViewPr>
    <p:cSldViewPr showGuides="1">
      <p:cViewPr varScale="1">
        <p:scale>
          <a:sx n="161" d="100"/>
          <a:sy n="161" d="100"/>
        </p:scale>
        <p:origin x="150" y="16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06.06.2024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06.06.2024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32CF64D-4957-4F7C-BD78-A4D83F0A624E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AB802A9-8AB4-4B62-9FE7-C79B93CE721D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Jaap Kosse	HTS modelling workshop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Institute PSI	Jaap Kosse 	HTS modelling workshop 2024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6DC05D5-C686-4B58-8276-61F5057D6EED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EB1B2E83-E6E1-49CF-8B1D-15A02C0E0489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E253974-7A2B-43F7-9AAB-82AE61FB7BDA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58FCD10-FCBE-4A1D-801A-0EE6CE358A47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4109603-F37E-48A7-8BE4-E9FAC5D076F0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F972F506-EBC5-4FA6-B2E1-2CAEE530F8EF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86AD9123-BDD9-4403-A840-EAF8128283BA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BCFF420-CEEB-427A-A025-0EEBD06833F6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029F46A-CD84-4EA9-A8B7-968C8FE43CC2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C0E9520A-F980-4931-A46C-82E8E834FBA6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0357AA79-3162-4E10-AA39-D0248AEB6076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B74DE5E1-006F-42D4-ABF6-4421AF14DA08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533975AC-8901-4370-9802-77EBE44319E7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4B94BA9F-7D4C-4421-A451-01E2B7381D3E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91D8BD49-47D3-4F37-877E-B7C0A9080AD4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3A1D8F-7254-47BE-92B2-DBF08CE55EEF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34439548-6E31-475E-9523-67EEEB11B520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28995CE6-B1C1-4A01-9B59-7F69D83EEB48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70C1A95A-0331-42E2-B52D-EB8D369B2C5F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69167066-FCF1-45A3-9A8A-400034F861F3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Paul Scherrer Institute PSI	Jaap Kosse	HTS modelling workshop 2024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3.xml"/><Relationship Id="rId7" Type="http://schemas.openxmlformats.org/officeDocument/2006/relationships/image" Target="../media/image3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2.png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41.em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A7D1DAFA-CB23-5B18-B213-177FB1C85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4" y="1122363"/>
            <a:ext cx="8045451" cy="2331485"/>
          </a:xfrm>
        </p:spPr>
        <p:txBody>
          <a:bodyPr/>
          <a:lstStyle/>
          <a:p>
            <a:r>
              <a:rPr lang="en-US" dirty="0"/>
              <a:t>Multi-physics considerations of NI HTS Solenoid</a:t>
            </a:r>
            <a:endParaRPr lang="en-GB" noProof="0" dirty="0"/>
          </a:p>
        </p:txBody>
      </p:sp>
      <p:sp>
        <p:nvSpPr>
          <p:cNvPr id="13" name="Untertitel 3">
            <a:extLst>
              <a:ext uri="{FF2B5EF4-FFF2-40B4-BE49-F238E27FC236}">
                <a16:creationId xmlns:a16="http://schemas.microsoft.com/office/drawing/2014/main" id="{0BA35237-343B-94C8-0175-8F5F1D583D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4" y="3789040"/>
            <a:ext cx="8045451" cy="1080120"/>
          </a:xfrm>
        </p:spPr>
        <p:txBody>
          <a:bodyPr/>
          <a:lstStyle/>
          <a:p>
            <a:r>
              <a:rPr lang="en-US" dirty="0"/>
              <a:t>for PSI Positron Production Experiment</a:t>
            </a:r>
            <a:endParaRPr lang="en-GB" noProof="0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C1A20A16-A9D0-547B-6FA1-8E9856597A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673" y="4591492"/>
            <a:ext cx="6086475" cy="393663"/>
          </a:xfrm>
        </p:spPr>
        <p:txBody>
          <a:bodyPr/>
          <a:lstStyle/>
          <a:p>
            <a:r>
              <a:rPr lang="en-GB" noProof="0" dirty="0"/>
              <a:t>J. Kosse, B. Auchmann, M. Duda, T. Michlmayr, H. Garcia Rodrigues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EBCFA0DC-782F-7F9F-6FBE-9CF4DB8859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4" y="4985155"/>
            <a:ext cx="5292725" cy="252028"/>
          </a:xfrm>
        </p:spPr>
        <p:txBody>
          <a:bodyPr/>
          <a:lstStyle/>
          <a:p>
            <a:r>
              <a:rPr lang="en-GB" noProof="0" dirty="0"/>
              <a:t>Bad Zurzach, HTS Modelling Workshop</a:t>
            </a:r>
            <a:r>
              <a:rPr lang="en-GB" dirty="0"/>
              <a:t> 2024</a:t>
            </a:r>
            <a:endParaRPr lang="en-GB" noProof="0" dirty="0"/>
          </a:p>
        </p:txBody>
      </p:sp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BAEB446-4784-9EF0-D6E6-3D99E67C72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51761"/>
            <a:ext cx="1270820" cy="1270820"/>
          </a:xfrm>
          <a:prstGeom prst="rect">
            <a:avLst/>
          </a:prstGeom>
        </p:spPr>
      </p:pic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3AE035E1-0EDA-8592-7BF8-36657D71AC14}"/>
              </a:ext>
            </a:extLst>
          </p:cNvPr>
          <p:cNvSpPr txBox="1">
            <a:spLocks/>
          </p:cNvSpPr>
          <p:nvPr/>
        </p:nvSpPr>
        <p:spPr>
          <a:xfrm>
            <a:off x="695324" y="6374826"/>
            <a:ext cx="7686676" cy="393663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/>
              <a:t>This work was performed under the auspices of and with support from the Swiss Accelerator Research and Technology (CHART) program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97620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1006" y="1106692"/>
                <a:ext cx="8964613" cy="4644616"/>
              </a:xfrm>
            </p:spPr>
            <p:txBody>
              <a:bodyPr/>
              <a:lstStyle/>
              <a:p>
                <a:r>
                  <a:rPr lang="en-US" sz="2400" dirty="0"/>
                  <a:t>18 T 50 mm cold bore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15 T 72 mm warm bore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Experimental results of 18 T stack used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simulation input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983BEF2-8B0B-D080-88C8-0980840F93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1006" y="1106692"/>
                <a:ext cx="8964613" cy="4644616"/>
              </a:xfrm>
              <a:blipFill>
                <a:blip r:embed="rId2"/>
                <a:stretch>
                  <a:fillRect l="-2039" t="-2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Upscaled version of 18 T PSI NI solenoid</a:t>
            </a:r>
          </a:p>
        </p:txBody>
      </p:sp>
      <p:pic>
        <p:nvPicPr>
          <p:cNvPr id="8" name="Picture 7" descr="A close up of a copper wire&#10;&#10;Description automatically generated">
            <a:extLst>
              <a:ext uri="{FF2B5EF4-FFF2-40B4-BE49-F238E27FC236}">
                <a16:creationId xmlns:a16="http://schemas.microsoft.com/office/drawing/2014/main" id="{5F7411B3-1C8A-FE55-4AF5-D7053A315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389" y="152400"/>
            <a:ext cx="3773807" cy="44563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E81027-FF8C-ED10-725F-992E445D916D}"/>
              </a:ext>
            </a:extLst>
          </p:cNvPr>
          <p:cNvSpPr txBox="1"/>
          <p:nvPr/>
        </p:nvSpPr>
        <p:spPr>
          <a:xfrm>
            <a:off x="9153202" y="4623277"/>
            <a:ext cx="18707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PSI 18 T solenoid</a:t>
            </a:r>
          </a:p>
        </p:txBody>
      </p:sp>
      <p:pic>
        <p:nvPicPr>
          <p:cNvPr id="13" name="Picture 12" descr="A logo with a circle and a logo&#10;&#10;Description automatically generated with medium confidence">
            <a:extLst>
              <a:ext uri="{FF2B5EF4-FFF2-40B4-BE49-F238E27FC236}">
                <a16:creationId xmlns:a16="http://schemas.microsoft.com/office/drawing/2014/main" id="{EA0617C1-E3E0-85D6-F19B-02643858566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4" t="32703" r="12164" b="34226"/>
          <a:stretch/>
        </p:blipFill>
        <p:spPr>
          <a:xfrm>
            <a:off x="697187" y="5373783"/>
            <a:ext cx="2819401" cy="8104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EAC795-DAA5-B910-A310-D3DD04AF7044}"/>
              </a:ext>
            </a:extLst>
          </p:cNvPr>
          <p:cNvSpPr txBox="1"/>
          <p:nvPr/>
        </p:nvSpPr>
        <p:spPr>
          <a:xfrm>
            <a:off x="695325" y="4265787"/>
            <a:ext cx="460094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Current injection method </a:t>
            </a:r>
          </a:p>
          <a:p>
            <a:pPr algn="l"/>
            <a:r>
              <a:rPr lang="en-US" sz="2400" dirty="0"/>
              <a:t>&amp; parts of soldering technology via </a:t>
            </a:r>
          </a:p>
          <a:p>
            <a:pPr algn="l"/>
            <a:r>
              <a:rPr lang="en-US" sz="2400" dirty="0"/>
              <a:t>licensing agreement with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B69BA2-A517-6976-6A42-2CE628937609}"/>
              </a:ext>
            </a:extLst>
          </p:cNvPr>
          <p:cNvSpPr txBox="1"/>
          <p:nvPr/>
        </p:nvSpPr>
        <p:spPr>
          <a:xfrm>
            <a:off x="1675680" y="1484217"/>
            <a:ext cx="1647952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4 coils</a:t>
            </a:r>
          </a:p>
          <a:p>
            <a:pPr algn="l"/>
            <a:r>
              <a:rPr lang="en-US" sz="2400" dirty="0" err="1"/>
              <a:t>Built&amp;tested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A9A3F7-A3F0-DBD0-C864-9677CA8E287C}"/>
              </a:ext>
            </a:extLst>
          </p:cNvPr>
          <p:cNvSpPr txBox="1"/>
          <p:nvPr/>
        </p:nvSpPr>
        <p:spPr>
          <a:xfrm>
            <a:off x="4926476" y="1484217"/>
            <a:ext cx="257743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5 coils</a:t>
            </a:r>
          </a:p>
          <a:p>
            <a:pPr algn="l"/>
            <a:r>
              <a:rPr lang="en-US" sz="2400" dirty="0"/>
              <a:t>Under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75797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6456507"/>
                  </p:ext>
                </p:extLst>
              </p:nvPr>
            </p:nvGraphicFramePr>
            <p:xfrm>
              <a:off x="457200" y="3152296"/>
              <a:ext cx="643699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2⋅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DPA/year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2">
                <a:extLst>
                  <a:ext uri="{FF2B5EF4-FFF2-40B4-BE49-F238E27FC236}">
                    <a16:creationId xmlns:a16="http://schemas.microsoft.com/office/drawing/2014/main" id="{81CA7854-C775-D93A-A311-0C98F8B6B27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46456507"/>
                  </p:ext>
                </p:extLst>
              </p:nvPr>
            </p:nvGraphicFramePr>
            <p:xfrm>
              <a:off x="457200" y="3152296"/>
              <a:ext cx="6436994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18497">
                      <a:extLst>
                        <a:ext uri="{9D8B030D-6E8A-4147-A177-3AD203B41FA5}">
                          <a16:colId xmlns:a16="http://schemas.microsoft.com/office/drawing/2014/main" val="3327946310"/>
                        </a:ext>
                      </a:extLst>
                    </a:gridCol>
                    <a:gridCol w="3218497">
                      <a:extLst>
                        <a:ext uri="{9D8B030D-6E8A-4147-A177-3AD203B41FA5}">
                          <a16:colId xmlns:a16="http://schemas.microsoft.com/office/drawing/2014/main" val="213553778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P3 (unshielded)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FCC-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ee</a:t>
                          </a:r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 (2 cm Tungsten)</a:t>
                          </a: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9251673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effectLst/>
                              <a:latin typeface="Arial" panose="020B0604020202020204" pitchFamily="34" charset="0"/>
                            </a:rPr>
                            <a:t>18 </a:t>
                          </a:r>
                          <a:r>
                            <a:rPr lang="en-US" sz="2000" dirty="0" err="1">
                              <a:effectLst/>
                              <a:latin typeface="Arial" panose="020B0604020202020204" pitchFamily="34" charset="0"/>
                            </a:rPr>
                            <a:t>kGy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a:t>23 </a:t>
                          </a:r>
                          <a:r>
                            <a:rPr lang="en-US" sz="2000" dirty="0" err="1">
                              <a:solidFill>
                                <a:schemeClr val="tx1"/>
                              </a:solidFill>
                            </a:rPr>
                            <a:t>MGy</a:t>
                          </a:r>
                          <a:r>
                            <a:rPr lang="en-US" sz="2000" baseline="0" dirty="0">
                              <a:solidFill>
                                <a:schemeClr val="tx1"/>
                              </a:solidFill>
                            </a:rPr>
                            <a:t>/year</a:t>
                          </a:r>
                          <a:endParaRPr lang="en-US" sz="20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532342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79" t="-209231" r="-100947" b="-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379" t="-209231" r="-947" b="-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5917232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/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will demonstrate high yield, </a:t>
                </a:r>
              </a:p>
              <a:p>
                <a:pPr algn="l"/>
                <a:r>
                  <a:rPr lang="en-US" sz="2400" dirty="0"/>
                  <a:t>but not radiation robustness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024FBF-9CD0-1C97-5CE9-6E631ED56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29" y="1664791"/>
                <a:ext cx="4072590" cy="738664"/>
              </a:xfrm>
              <a:prstGeom prst="rect">
                <a:avLst/>
              </a:prstGeom>
              <a:blipFill>
                <a:blip r:embed="rId4"/>
                <a:stretch>
                  <a:fillRect l="-4641" t="-11570" r="-3443" b="-24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749F57E-F931-3F68-5859-ABDD96CD2DFC}"/>
              </a:ext>
            </a:extLst>
          </p:cNvPr>
          <p:cNvSpPr txBox="1"/>
          <p:nvPr/>
        </p:nvSpPr>
        <p:spPr>
          <a:xfrm>
            <a:off x="534029" y="4631974"/>
            <a:ext cx="496533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B. Humann, doi:10.18429/JACoW-IPAC2022-THPOTK048</a:t>
            </a:r>
          </a:p>
        </p:txBody>
      </p:sp>
    </p:spTree>
    <p:extLst>
      <p:ext uri="{BB962C8B-B14F-4D97-AF65-F5344CB8AC3E}">
        <p14:creationId xmlns:p14="http://schemas.microsoft.com/office/powerpoint/2010/main" val="43908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CFB8A-03BD-A677-303D-AFA8DCB7953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/>
          <a:lstStyle/>
          <a:p>
            <a:fld id="{AD19C8AD-FACB-42EB-BD47-43AC2A002D15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F677E-BD0B-8AA2-EE08-EEBD234C19F9}"/>
              </a:ext>
            </a:extLst>
          </p:cNvPr>
          <p:cNvSpPr txBox="1"/>
          <p:nvPr/>
        </p:nvSpPr>
        <p:spPr>
          <a:xfrm>
            <a:off x="457200" y="361625"/>
            <a:ext cx="526471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Conduction-cooled system </a:t>
            </a:r>
          </a:p>
          <a:p>
            <a:pPr algn="l"/>
            <a:r>
              <a:rPr lang="en-US" sz="2400" dirty="0"/>
              <a:t>15 T bore, 20 T conductor @ 1.2 kA, 15 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F9E083F7-739B-0CDE-0524-0FC0AB84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875" y="685800"/>
            <a:ext cx="4937125" cy="6325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CD21A7-E480-4FEA-387B-7A394B57AA54}"/>
              </a:ext>
            </a:extLst>
          </p:cNvPr>
          <p:cNvSpPr txBox="1"/>
          <p:nvPr/>
        </p:nvSpPr>
        <p:spPr>
          <a:xfrm>
            <a:off x="7740097" y="258800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HTS coils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406506-EF74-0318-8AA9-E3D16B27213F}"/>
              </a:ext>
            </a:extLst>
          </p:cNvPr>
          <p:cNvCxnSpPr>
            <a:cxnSpLocks/>
          </p:cNvCxnSpPr>
          <p:nvPr/>
        </p:nvCxnSpPr>
        <p:spPr>
          <a:xfrm>
            <a:off x="8658919" y="2764715"/>
            <a:ext cx="353962" cy="1002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F4622A-7A3B-9252-9098-9742EBE4ECA3}"/>
              </a:ext>
            </a:extLst>
          </p:cNvPr>
          <p:cNvSpPr txBox="1"/>
          <p:nvPr/>
        </p:nvSpPr>
        <p:spPr>
          <a:xfrm>
            <a:off x="9290570" y="392617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Target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0A2E9F-9873-9D53-4698-8865F5C3DB8A}"/>
              </a:ext>
            </a:extLst>
          </p:cNvPr>
          <p:cNvSpPr txBox="1"/>
          <p:nvPr/>
        </p:nvSpPr>
        <p:spPr>
          <a:xfrm>
            <a:off x="8716652" y="620907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Thermal shield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BFEF9-411F-F72F-A04A-9467C73CFE04}"/>
              </a:ext>
            </a:extLst>
          </p:cNvPr>
          <p:cNvSpPr txBox="1"/>
          <p:nvPr/>
        </p:nvSpPr>
        <p:spPr>
          <a:xfrm>
            <a:off x="8704852" y="886783"/>
            <a:ext cx="865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G10/SS support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207226-4EF7-4BD6-D25F-8F9B880C1C9A}"/>
              </a:ext>
            </a:extLst>
          </p:cNvPr>
          <p:cNvSpPr txBox="1"/>
          <p:nvPr/>
        </p:nvSpPr>
        <p:spPr>
          <a:xfrm>
            <a:off x="11555925" y="6301407"/>
            <a:ext cx="5128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MLI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5A4483-61E2-A2F5-2986-3CD98100D214}"/>
              </a:ext>
            </a:extLst>
          </p:cNvPr>
          <p:cNvSpPr txBox="1"/>
          <p:nvPr/>
        </p:nvSpPr>
        <p:spPr>
          <a:xfrm>
            <a:off x="10451689" y="2067431"/>
            <a:ext cx="8657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Current terminals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F6EA5D-11EF-1F22-AB86-A8CF439AD124}"/>
              </a:ext>
            </a:extLst>
          </p:cNvPr>
          <p:cNvCxnSpPr>
            <a:cxnSpLocks/>
          </p:cNvCxnSpPr>
          <p:nvPr/>
        </p:nvCxnSpPr>
        <p:spPr>
          <a:xfrm>
            <a:off x="9369475" y="1395570"/>
            <a:ext cx="144853" cy="29845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856ACD2-9874-993C-B09C-412A0E4C1D97}"/>
              </a:ext>
            </a:extLst>
          </p:cNvPr>
          <p:cNvCxnSpPr>
            <a:cxnSpLocks/>
          </p:cNvCxnSpPr>
          <p:nvPr/>
        </p:nvCxnSpPr>
        <p:spPr>
          <a:xfrm flipH="1">
            <a:off x="8086681" y="1220486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28882E-F75E-2810-70D9-3EFF9D7A829B}"/>
              </a:ext>
            </a:extLst>
          </p:cNvPr>
          <p:cNvCxnSpPr>
            <a:cxnSpLocks/>
          </p:cNvCxnSpPr>
          <p:nvPr/>
        </p:nvCxnSpPr>
        <p:spPr>
          <a:xfrm flipH="1">
            <a:off x="9883426" y="2323631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02150B-1F43-B0F1-9995-F00F983935EB}"/>
              </a:ext>
            </a:extLst>
          </p:cNvPr>
          <p:cNvCxnSpPr>
            <a:cxnSpLocks/>
          </p:cNvCxnSpPr>
          <p:nvPr/>
        </p:nvCxnSpPr>
        <p:spPr>
          <a:xfrm flipH="1">
            <a:off x="8883094" y="2220701"/>
            <a:ext cx="1509204" cy="1029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91A8F5-A3D5-0A6C-2BDC-C33E3CED187B}"/>
              </a:ext>
            </a:extLst>
          </p:cNvPr>
          <p:cNvCxnSpPr>
            <a:cxnSpLocks/>
          </p:cNvCxnSpPr>
          <p:nvPr/>
        </p:nvCxnSpPr>
        <p:spPr>
          <a:xfrm flipH="1" flipV="1">
            <a:off x="8570503" y="6078290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E0A367-FE80-D11B-5853-AB7357D492F1}"/>
              </a:ext>
            </a:extLst>
          </p:cNvPr>
          <p:cNvCxnSpPr>
            <a:cxnSpLocks/>
          </p:cNvCxnSpPr>
          <p:nvPr/>
        </p:nvCxnSpPr>
        <p:spPr>
          <a:xfrm flipH="1" flipV="1">
            <a:off x="8758228" y="636147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C90E5-5DDF-6D71-FE19-AABFC761F3ED}"/>
              </a:ext>
            </a:extLst>
          </p:cNvPr>
          <p:cNvCxnSpPr>
            <a:cxnSpLocks/>
          </p:cNvCxnSpPr>
          <p:nvPr/>
        </p:nvCxnSpPr>
        <p:spPr>
          <a:xfrm flipH="1" flipV="1">
            <a:off x="11445095" y="6055153"/>
            <a:ext cx="75502" cy="3324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E0FE2E9-6C8B-5444-1866-596CCEAC31C8}"/>
              </a:ext>
            </a:extLst>
          </p:cNvPr>
          <p:cNvCxnSpPr>
            <a:cxnSpLocks/>
          </p:cNvCxnSpPr>
          <p:nvPr/>
        </p:nvCxnSpPr>
        <p:spPr>
          <a:xfrm flipH="1" flipV="1">
            <a:off x="11426324" y="6377249"/>
            <a:ext cx="87927" cy="6006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4B46A41-3D81-EAD6-81EF-9A5394010C01}"/>
              </a:ext>
            </a:extLst>
          </p:cNvPr>
          <p:cNvCxnSpPr>
            <a:cxnSpLocks/>
          </p:cNvCxnSpPr>
          <p:nvPr/>
        </p:nvCxnSpPr>
        <p:spPr>
          <a:xfrm flipH="1" flipV="1">
            <a:off x="11403424" y="61567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67038F-8763-8069-1364-CED071A9EB04}"/>
              </a:ext>
            </a:extLst>
          </p:cNvPr>
          <p:cNvCxnSpPr>
            <a:cxnSpLocks/>
          </p:cNvCxnSpPr>
          <p:nvPr/>
        </p:nvCxnSpPr>
        <p:spPr>
          <a:xfrm flipH="1" flipV="1">
            <a:off x="11562173" y="6309123"/>
            <a:ext cx="110827" cy="2308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32EFB-D536-D779-C6FE-1B347864A054}"/>
              </a:ext>
            </a:extLst>
          </p:cNvPr>
          <p:cNvCxnSpPr>
            <a:cxnSpLocks/>
          </p:cNvCxnSpPr>
          <p:nvPr/>
        </p:nvCxnSpPr>
        <p:spPr>
          <a:xfrm>
            <a:off x="8552730" y="3972071"/>
            <a:ext cx="643030" cy="46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/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4820" y="3649039"/>
                <a:ext cx="49513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C31FD3-0E19-E17E-8F38-5FDD9E9845C2}"/>
              </a:ext>
            </a:extLst>
          </p:cNvPr>
          <p:cNvCxnSpPr>
            <a:cxnSpLocks/>
          </p:cNvCxnSpPr>
          <p:nvPr/>
        </p:nvCxnSpPr>
        <p:spPr>
          <a:xfrm flipH="1">
            <a:off x="7868405" y="3364023"/>
            <a:ext cx="146631" cy="9965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499ED0-C0D5-D8F2-D6DA-F4A5EDE4AE9F}"/>
              </a:ext>
            </a:extLst>
          </p:cNvPr>
          <p:cNvSpPr txBox="1"/>
          <p:nvPr/>
        </p:nvSpPr>
        <p:spPr>
          <a:xfrm>
            <a:off x="7910320" y="3570294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 mm</a:t>
            </a:r>
          </a:p>
        </p:txBody>
      </p:sp>
      <p:pic>
        <p:nvPicPr>
          <p:cNvPr id="46" name="Picture 45" descr="A machine with a square frame&#10;&#10;Description automatically generated with medium confidence">
            <a:extLst>
              <a:ext uri="{FF2B5EF4-FFF2-40B4-BE49-F238E27FC236}">
                <a16:creationId xmlns:a16="http://schemas.microsoft.com/office/drawing/2014/main" id="{71AA8BC9-1F56-8A00-4404-1FFB74A90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" y="1477670"/>
            <a:ext cx="6807249" cy="538094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CFC8A93-1495-E6CE-B042-9CD818A11D1F}"/>
              </a:ext>
            </a:extLst>
          </p:cNvPr>
          <p:cNvSpPr txBox="1"/>
          <p:nvPr/>
        </p:nvSpPr>
        <p:spPr>
          <a:xfrm>
            <a:off x="192076" y="2672480"/>
            <a:ext cx="73004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Solenoid stack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C597E75-3901-6908-8D80-C0D5F49EAE09}"/>
              </a:ext>
            </a:extLst>
          </p:cNvPr>
          <p:cNvSpPr txBox="1"/>
          <p:nvPr/>
        </p:nvSpPr>
        <p:spPr>
          <a:xfrm>
            <a:off x="192075" y="1802477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Cryocooler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55C8CF9-AB0F-3D0F-1E83-80C0C90E2650}"/>
              </a:ext>
            </a:extLst>
          </p:cNvPr>
          <p:cNvSpPr txBox="1"/>
          <p:nvPr/>
        </p:nvSpPr>
        <p:spPr>
          <a:xfrm>
            <a:off x="5391525" y="1989868"/>
            <a:ext cx="7044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Current leads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536677-9298-7E8E-FA1F-0B7CCF20B0E7}"/>
              </a:ext>
            </a:extLst>
          </p:cNvPr>
          <p:cNvSpPr txBox="1"/>
          <p:nvPr/>
        </p:nvSpPr>
        <p:spPr>
          <a:xfrm>
            <a:off x="5892586" y="5905770"/>
            <a:ext cx="70447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Pb mass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64C3C61-8B1D-1763-CF87-6AF7FB82131C}"/>
              </a:ext>
            </a:extLst>
          </p:cNvPr>
          <p:cNvCxnSpPr>
            <a:cxnSpLocks/>
          </p:cNvCxnSpPr>
          <p:nvPr/>
        </p:nvCxnSpPr>
        <p:spPr>
          <a:xfrm>
            <a:off x="1110897" y="1979187"/>
            <a:ext cx="717903" cy="2002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4BE391-0589-3FDC-1F48-E3B78F0561FF}"/>
              </a:ext>
            </a:extLst>
          </p:cNvPr>
          <p:cNvCxnSpPr>
            <a:cxnSpLocks/>
          </p:cNvCxnSpPr>
          <p:nvPr/>
        </p:nvCxnSpPr>
        <p:spPr>
          <a:xfrm>
            <a:off x="1110897" y="2994358"/>
            <a:ext cx="2199750" cy="12994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09BF6D7-48D6-E747-097A-F8388F9DA058}"/>
              </a:ext>
            </a:extLst>
          </p:cNvPr>
          <p:cNvCxnSpPr>
            <a:cxnSpLocks/>
          </p:cNvCxnSpPr>
          <p:nvPr/>
        </p:nvCxnSpPr>
        <p:spPr>
          <a:xfrm>
            <a:off x="5842077" y="2546983"/>
            <a:ext cx="0" cy="44737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AB80D45-F656-3743-4A31-1845A8951B70}"/>
              </a:ext>
            </a:extLst>
          </p:cNvPr>
          <p:cNvCxnSpPr>
            <a:cxnSpLocks/>
          </p:cNvCxnSpPr>
          <p:nvPr/>
        </p:nvCxnSpPr>
        <p:spPr>
          <a:xfrm flipH="1">
            <a:off x="5052036" y="2557654"/>
            <a:ext cx="510564" cy="75879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1208BB9-511E-2615-491B-CE8B8B114F04}"/>
              </a:ext>
            </a:extLst>
          </p:cNvPr>
          <p:cNvCxnSpPr>
            <a:cxnSpLocks/>
          </p:cNvCxnSpPr>
          <p:nvPr/>
        </p:nvCxnSpPr>
        <p:spPr>
          <a:xfrm flipH="1">
            <a:off x="4430794" y="2484888"/>
            <a:ext cx="910462" cy="131514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0D66BCC-E50C-C355-2FD7-7AB20A437019}"/>
              </a:ext>
            </a:extLst>
          </p:cNvPr>
          <p:cNvCxnSpPr>
            <a:cxnSpLocks/>
          </p:cNvCxnSpPr>
          <p:nvPr/>
        </p:nvCxnSpPr>
        <p:spPr>
          <a:xfrm flipH="1" flipV="1">
            <a:off x="4789926" y="4855793"/>
            <a:ext cx="1102660" cy="8960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A278C40-5DFA-9EB6-4501-614710A4E4D9}"/>
              </a:ext>
            </a:extLst>
          </p:cNvPr>
          <p:cNvCxnSpPr>
            <a:cxnSpLocks/>
          </p:cNvCxnSpPr>
          <p:nvPr/>
        </p:nvCxnSpPr>
        <p:spPr>
          <a:xfrm flipV="1">
            <a:off x="1784842" y="5108747"/>
            <a:ext cx="3777758" cy="42127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D308EB4-3355-6200-CC63-1CFFB56690E4}"/>
              </a:ext>
            </a:extLst>
          </p:cNvPr>
          <p:cNvSpPr txBox="1"/>
          <p:nvPr/>
        </p:nvSpPr>
        <p:spPr>
          <a:xfrm>
            <a:off x="3280457" y="5461704"/>
            <a:ext cx="63417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1.07 m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ABB3EF-C5A8-F310-6855-DA971A937C3D}"/>
              </a:ext>
            </a:extLst>
          </p:cNvPr>
          <p:cNvCxnSpPr>
            <a:cxnSpLocks/>
          </p:cNvCxnSpPr>
          <p:nvPr/>
        </p:nvCxnSpPr>
        <p:spPr>
          <a:xfrm flipH="1" flipV="1">
            <a:off x="2635994" y="5050607"/>
            <a:ext cx="3085917" cy="92368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22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4BE017A-5BB3-5010-6F49-426E873D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Electromagnet/thermal simulation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F64D39F-4D88-0759-C96D-5DC8B999D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325" y="954292"/>
                <a:ext cx="8964613" cy="4644616"/>
              </a:xfrm>
            </p:spPr>
            <p:txBody>
              <a:bodyPr/>
              <a:lstStyle/>
              <a:p>
                <a:r>
                  <a:rPr lang="en-US" dirty="0"/>
                  <a:t>2D axisymmetric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/>
                  <a:t>-formulation,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homogenized winding pack,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Anisotropic resistivity matrix with off-diagonal terms</a:t>
                </a:r>
              </a:p>
              <a:p>
                <a:r>
                  <a:rPr lang="en-US" dirty="0"/>
                  <a:t> 	to account for the spiral nature of the coils [5]</a:t>
                </a:r>
              </a:p>
              <a:p>
                <a:r>
                  <a:rPr lang="en-US" dirty="0"/>
                  <a:t>+2D thermal </a:t>
                </a:r>
              </a:p>
              <a:p>
                <a:r>
                  <a:rPr lang="en-US" dirty="0"/>
                  <a:t>+ thermal network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F64D39F-4D88-0759-C96D-5DC8B999D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325" y="954292"/>
                <a:ext cx="8964613" cy="4644616"/>
              </a:xfrm>
              <a:blipFill>
                <a:blip r:embed="rId2"/>
                <a:stretch>
                  <a:fillRect l="-1700" t="-1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D15C9-47C0-3723-4ABB-F3AEBC1C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48759-2378-EDAA-9418-2C4F4782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6D5D5-0B70-F36A-E05D-AD8C181B2A75}"/>
              </a:ext>
            </a:extLst>
          </p:cNvPr>
          <p:cNvSpPr txBox="1"/>
          <p:nvPr/>
        </p:nvSpPr>
        <p:spPr>
          <a:xfrm>
            <a:off x="4038600" y="6579704"/>
            <a:ext cx="40299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effectLst/>
              </a:rPr>
              <a:t>[5] R </a:t>
            </a:r>
            <a:r>
              <a:rPr lang="en-US" sz="1600" dirty="0" err="1">
                <a:effectLst/>
              </a:rPr>
              <a:t>Mateira</a:t>
            </a:r>
            <a:r>
              <a:rPr lang="en-US" sz="1600" dirty="0">
                <a:effectLst/>
              </a:rPr>
              <a:t>, DOI 10.1088/1361-6668/ab9688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F08CDD-71E6-370F-B884-424ABD03B6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238" y="2672135"/>
            <a:ext cx="5742422" cy="3780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2862EB-2C86-C51B-868C-7B5A8737D8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045"/>
          <a:stretch/>
        </p:blipFill>
        <p:spPr>
          <a:xfrm>
            <a:off x="946171" y="3143305"/>
            <a:ext cx="2934056" cy="3700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AAFB78-8A97-2755-16C9-9385B6143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1330" y="799801"/>
            <a:ext cx="3162300" cy="98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6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vs model</a:t>
            </a:r>
          </a:p>
        </p:txBody>
      </p:sp>
      <p:pic>
        <p:nvPicPr>
          <p:cNvPr id="8" name="Picture 7" descr="A close up of a copper wire&#10;&#10;Description automatically generated">
            <a:extLst>
              <a:ext uri="{FF2B5EF4-FFF2-40B4-BE49-F238E27FC236}">
                <a16:creationId xmlns:a16="http://schemas.microsoft.com/office/drawing/2014/main" id="{5F7411B3-1C8A-FE55-4AF5-D7053A3154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110" y="32910"/>
            <a:ext cx="2037082" cy="24054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D293A96-7B92-D21D-000E-9EAF29361945}"/>
              </a:ext>
            </a:extLst>
          </p:cNvPr>
          <p:cNvSpPr txBox="1"/>
          <p:nvPr/>
        </p:nvSpPr>
        <p:spPr>
          <a:xfrm>
            <a:off x="838200" y="2667350"/>
            <a:ext cx="493596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Example: 1.8 kA at 15 K in cryogen-free setup</a:t>
            </a:r>
          </a:p>
        </p:txBody>
      </p:sp>
      <p:pic>
        <p:nvPicPr>
          <p:cNvPr id="21" name="pg123">
            <a:extLst>
              <a:ext uri="{FF2B5EF4-FFF2-40B4-BE49-F238E27FC236}">
                <a16:creationId xmlns:a16="http://schemas.microsoft.com/office/drawing/2014/main" id="{42CE81BF-8F9D-ECF3-0C1E-CE3F1AAE64B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2" y="3124200"/>
            <a:ext cx="4038601" cy="3229513"/>
          </a:xfrm>
          <a:prstGeom prst="rect">
            <a:avLst/>
          </a:prstGeom>
        </p:spPr>
      </p:pic>
      <p:pic>
        <p:nvPicPr>
          <p:cNvPr id="25" name="pg124">
            <a:extLst>
              <a:ext uri="{FF2B5EF4-FFF2-40B4-BE49-F238E27FC236}">
                <a16:creationId xmlns:a16="http://schemas.microsoft.com/office/drawing/2014/main" id="{E0B87D43-6310-E465-5A51-D2DCD403680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340" y="3124200"/>
            <a:ext cx="4152213" cy="3320364"/>
          </a:xfrm>
          <a:prstGeom prst="rect">
            <a:avLst/>
          </a:prstGeom>
        </p:spPr>
      </p:pic>
      <p:pic>
        <p:nvPicPr>
          <p:cNvPr id="27" name="pg81">
            <a:extLst>
              <a:ext uri="{FF2B5EF4-FFF2-40B4-BE49-F238E27FC236}">
                <a16:creationId xmlns:a16="http://schemas.microsoft.com/office/drawing/2014/main" id="{069B4F81-1AC2-9A6A-7619-9E83BC51CE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124200"/>
            <a:ext cx="4152213" cy="332036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57B5BC7-CFA4-6282-ECB7-B5E2A122785A}"/>
              </a:ext>
            </a:extLst>
          </p:cNvPr>
          <p:cNvSpPr txBox="1"/>
          <p:nvPr/>
        </p:nvSpPr>
        <p:spPr>
          <a:xfrm>
            <a:off x="7010400" y="1294831"/>
            <a:ext cx="491166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Turn-turn resistance used a fitting parameter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/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𝑡𝑢𝑟𝑛𝑡𝑢𝑟𝑛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𝑐𝑜𝑝𝑝𝑒𝑟𝑅𝑅𝑅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1CF6D9F-25E6-5AB7-02C4-EF107F105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1940764"/>
                <a:ext cx="3450111" cy="331437"/>
              </a:xfrm>
              <a:prstGeom prst="rect">
                <a:avLst/>
              </a:prstGeom>
              <a:blipFill>
                <a:blip r:embed="rId9"/>
                <a:stretch>
                  <a:fillRect l="-531" b="-2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575AD3B-E2F8-E818-2FB2-73E5C57F8A85}"/>
              </a:ext>
            </a:extLst>
          </p:cNvPr>
          <p:cNvSpPr txBox="1"/>
          <p:nvPr/>
        </p:nvSpPr>
        <p:spPr>
          <a:xfrm>
            <a:off x="7010400" y="2338831"/>
            <a:ext cx="42296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Works reasonably over a 15-77 K range</a:t>
            </a:r>
          </a:p>
        </p:txBody>
      </p:sp>
    </p:spTree>
    <p:extLst>
      <p:ext uri="{BB962C8B-B14F-4D97-AF65-F5344CB8AC3E}">
        <p14:creationId xmlns:p14="http://schemas.microsoft.com/office/powerpoint/2010/main" val="1550021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CFB8A-03BD-A677-303D-AFA8DCB7953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621188" y="6250843"/>
            <a:ext cx="1620837" cy="144016"/>
          </a:xfrm>
          <a:prstGeom prst="rect">
            <a:avLst/>
          </a:prstGeom>
        </p:spPr>
        <p:txBody>
          <a:bodyPr/>
          <a:lstStyle/>
          <a:p>
            <a:fld id="{AD19C8AD-FACB-42EB-BD47-43AC2A002D15}" type="datetime1">
              <a:rPr lang="de-CH" noProof="0" smtClean="0"/>
              <a:t>06.06.2024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0F677E-BD0B-8AA2-EE08-EEBD234C19F9}"/>
              </a:ext>
            </a:extLst>
          </p:cNvPr>
          <p:cNvSpPr txBox="1"/>
          <p:nvPr/>
        </p:nvSpPr>
        <p:spPr>
          <a:xfrm>
            <a:off x="533400" y="152400"/>
            <a:ext cx="312880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P3 simulation geometry</a:t>
            </a:r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F9E083F7-739B-0CDE-0524-0FC0AB84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" y="532070"/>
            <a:ext cx="4937125" cy="6325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CD21A7-E480-4FEA-387B-7A394B57AA54}"/>
              </a:ext>
            </a:extLst>
          </p:cNvPr>
          <p:cNvSpPr txBox="1"/>
          <p:nvPr/>
        </p:nvSpPr>
        <p:spPr>
          <a:xfrm>
            <a:off x="485448" y="243427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HTS coils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406506-EF74-0318-8AA9-E3D16B27213F}"/>
              </a:ext>
            </a:extLst>
          </p:cNvPr>
          <p:cNvCxnSpPr>
            <a:cxnSpLocks/>
          </p:cNvCxnSpPr>
          <p:nvPr/>
        </p:nvCxnSpPr>
        <p:spPr>
          <a:xfrm>
            <a:off x="1404270" y="2610985"/>
            <a:ext cx="353962" cy="10028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DF4622A-7A3B-9252-9098-9742EBE4ECA3}"/>
              </a:ext>
            </a:extLst>
          </p:cNvPr>
          <p:cNvSpPr txBox="1"/>
          <p:nvPr/>
        </p:nvSpPr>
        <p:spPr>
          <a:xfrm>
            <a:off x="2035921" y="3772445"/>
            <a:ext cx="86572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Target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5A4483-61E2-A2F5-2986-3CD98100D214}"/>
              </a:ext>
            </a:extLst>
          </p:cNvPr>
          <p:cNvSpPr txBox="1"/>
          <p:nvPr/>
        </p:nvSpPr>
        <p:spPr>
          <a:xfrm>
            <a:off x="3197040" y="1913701"/>
            <a:ext cx="86572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Current terminals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28882E-F75E-2810-70D9-3EFF9D7A829B}"/>
              </a:ext>
            </a:extLst>
          </p:cNvPr>
          <p:cNvCxnSpPr>
            <a:cxnSpLocks/>
          </p:cNvCxnSpPr>
          <p:nvPr/>
        </p:nvCxnSpPr>
        <p:spPr>
          <a:xfrm flipH="1">
            <a:off x="2628777" y="2169901"/>
            <a:ext cx="545744" cy="32431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02150B-1F43-B0F1-9995-F00F983935EB}"/>
              </a:ext>
            </a:extLst>
          </p:cNvPr>
          <p:cNvCxnSpPr>
            <a:cxnSpLocks/>
          </p:cNvCxnSpPr>
          <p:nvPr/>
        </p:nvCxnSpPr>
        <p:spPr>
          <a:xfrm flipH="1">
            <a:off x="1628445" y="2066971"/>
            <a:ext cx="1509204" cy="1029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32EFB-D536-D779-C6FE-1B347864A054}"/>
              </a:ext>
            </a:extLst>
          </p:cNvPr>
          <p:cNvCxnSpPr>
            <a:cxnSpLocks/>
          </p:cNvCxnSpPr>
          <p:nvPr/>
        </p:nvCxnSpPr>
        <p:spPr>
          <a:xfrm>
            <a:off x="1298081" y="3818341"/>
            <a:ext cx="643030" cy="46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/>
              <p:nvPr/>
            </p:nvSpPr>
            <p:spPr>
              <a:xfrm>
                <a:off x="1410171" y="3495309"/>
                <a:ext cx="495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D5AE9F-9BE1-5C1D-E6E1-C56BC346A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171" y="3495309"/>
                <a:ext cx="49513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6C31FD3-0E19-E17E-8F38-5FDD9E9845C2}"/>
              </a:ext>
            </a:extLst>
          </p:cNvPr>
          <p:cNvCxnSpPr>
            <a:cxnSpLocks/>
          </p:cNvCxnSpPr>
          <p:nvPr/>
        </p:nvCxnSpPr>
        <p:spPr>
          <a:xfrm flipH="1">
            <a:off x="613756" y="3210293"/>
            <a:ext cx="146631" cy="99651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499ED0-C0D5-D8F2-D6DA-F4A5EDE4AE9F}"/>
              </a:ext>
            </a:extLst>
          </p:cNvPr>
          <p:cNvSpPr txBox="1"/>
          <p:nvPr/>
        </p:nvSpPr>
        <p:spPr>
          <a:xfrm>
            <a:off x="655671" y="3416564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 mm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93EEE9-3313-DFBA-966C-05FC03865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159083" y="1156980"/>
            <a:ext cx="4813639" cy="3718880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91C7A7F5-85F7-2A62-7ABC-61F676810368}"/>
              </a:ext>
            </a:extLst>
          </p:cNvPr>
          <p:cNvSpPr/>
          <p:nvPr/>
        </p:nvSpPr>
        <p:spPr>
          <a:xfrm>
            <a:off x="2819400" y="2375366"/>
            <a:ext cx="2603173" cy="48327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3950844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D15C9-47C0-3723-4ABB-F3AEBC1C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48759-2378-EDAA-9418-2C4F4782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B857BA-EF4E-EB11-9A99-27A2D77EB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</a:t>
            </a:r>
            <a:r>
              <a:rPr lang="en-US" dirty="0" err="1"/>
              <a:t>agnet</a:t>
            </a:r>
            <a:r>
              <a:rPr lang="en-US" dirty="0"/>
              <a:t> charging</a:t>
            </a:r>
          </a:p>
        </p:txBody>
      </p:sp>
      <p:pic>
        <p:nvPicPr>
          <p:cNvPr id="48" name="Picture 47" descr="A purple background with white squares&#10;&#10;Description automatically generated">
            <a:extLst>
              <a:ext uri="{FF2B5EF4-FFF2-40B4-BE49-F238E27FC236}">
                <a16:creationId xmlns:a16="http://schemas.microsoft.com/office/drawing/2014/main" id="{4B4FC608-71F0-3486-4FF4-FBA8422435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07607" y="55411"/>
            <a:ext cx="4572000" cy="5080001"/>
          </a:xfrm>
          <a:prstGeom prst="rect">
            <a:avLst/>
          </a:prstGeom>
        </p:spPr>
      </p:pic>
      <p:pic>
        <p:nvPicPr>
          <p:cNvPr id="51" name="Picture 50" descr="A black background with white lines&#10;&#10;Description automatically generated">
            <a:extLst>
              <a:ext uri="{FF2B5EF4-FFF2-40B4-BE49-F238E27FC236}">
                <a16:creationId xmlns:a16="http://schemas.microsoft.com/office/drawing/2014/main" id="{4F4E4CE0-6EDD-341C-4F28-3DF871D2FA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b="2148"/>
          <a:stretch/>
        </p:blipFill>
        <p:spPr>
          <a:xfrm>
            <a:off x="533400" y="990600"/>
            <a:ext cx="4953000" cy="5144847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7668659-B2C7-5CE0-A050-79031EE68B7D}"/>
              </a:ext>
            </a:extLst>
          </p:cNvPr>
          <p:cNvSpPr txBox="1"/>
          <p:nvPr/>
        </p:nvSpPr>
        <p:spPr>
          <a:xfrm rot="16200000">
            <a:off x="-675171" y="3148197"/>
            <a:ext cx="218457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Applied current [kA]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D970DE-6D35-24CB-85B8-569651483DB0}"/>
              </a:ext>
            </a:extLst>
          </p:cNvPr>
          <p:cNvSpPr txBox="1"/>
          <p:nvPr/>
        </p:nvSpPr>
        <p:spPr>
          <a:xfrm>
            <a:off x="2569074" y="6096000"/>
            <a:ext cx="88165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Time [h]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51A95F0-8DD7-16AD-61B7-B4446050B0A6}"/>
              </a:ext>
            </a:extLst>
          </p:cNvPr>
          <p:cNvSpPr/>
          <p:nvPr/>
        </p:nvSpPr>
        <p:spPr>
          <a:xfrm>
            <a:off x="8305800" y="4668370"/>
            <a:ext cx="152400" cy="152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2000" dirty="0" err="1"/>
          </a:p>
        </p:txBody>
      </p:sp>
    </p:spTree>
    <p:extLst>
      <p:ext uri="{BB962C8B-B14F-4D97-AF65-F5344CB8AC3E}">
        <p14:creationId xmlns:p14="http://schemas.microsoft.com/office/powerpoint/2010/main" val="382014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D15C9-47C0-3723-4ABB-F3AEBC1C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48759-2378-EDAA-9418-2C4F4782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B857BA-EF4E-EB11-9A99-27A2D77EB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Obtainable field strongly depends on thermal aspects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6D5D5-0B70-F36A-E05D-AD8C181B2A75}"/>
              </a:ext>
            </a:extLst>
          </p:cNvPr>
          <p:cNvSpPr txBox="1"/>
          <p:nvPr/>
        </p:nvSpPr>
        <p:spPr>
          <a:xfrm>
            <a:off x="4038600" y="6579704"/>
            <a:ext cx="402994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effectLst/>
              </a:rPr>
              <a:t>[5] R </a:t>
            </a:r>
            <a:r>
              <a:rPr lang="en-US" sz="1600" dirty="0" err="1">
                <a:effectLst/>
              </a:rPr>
              <a:t>Mateira</a:t>
            </a:r>
            <a:r>
              <a:rPr lang="en-US" sz="1600" dirty="0">
                <a:effectLst/>
              </a:rPr>
              <a:t>, DOI 10.1088/1361-6668/ab9688</a:t>
            </a:r>
            <a:endParaRPr lang="en-US" sz="1600" dirty="0"/>
          </a:p>
        </p:txBody>
      </p:sp>
      <p:pic>
        <p:nvPicPr>
          <p:cNvPr id="18" name="pg266">
            <a:extLst>
              <a:ext uri="{FF2B5EF4-FFF2-40B4-BE49-F238E27FC236}">
                <a16:creationId xmlns:a16="http://schemas.microsoft.com/office/drawing/2014/main" id="{F4012CD4-0B50-C9E1-E7D2-8FDDCE65F67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130647"/>
            <a:ext cx="5401524" cy="4319390"/>
          </a:xfrm>
          <a:prstGeom prst="rect">
            <a:avLst/>
          </a:prstGeom>
        </p:spPr>
      </p:pic>
      <p:pic>
        <p:nvPicPr>
          <p:cNvPr id="22" name="pg265">
            <a:extLst>
              <a:ext uri="{FF2B5EF4-FFF2-40B4-BE49-F238E27FC236}">
                <a16:creationId xmlns:a16="http://schemas.microsoft.com/office/drawing/2014/main" id="{BA88AD27-197E-B2F0-8A42-9662C076AF9D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19855"/>
            <a:ext cx="5401524" cy="4319390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43E9E50-F18F-3894-E64A-91378FE58705}"/>
              </a:ext>
            </a:extLst>
          </p:cNvPr>
          <p:cNvSpPr txBox="1"/>
          <p:nvPr/>
        </p:nvSpPr>
        <p:spPr>
          <a:xfrm>
            <a:off x="4572000" y="5819961"/>
            <a:ext cx="68014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17 T reachable*, but magnet at risk of quenching during failure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953C3A-772F-0D92-F031-DEABFE4E5336}"/>
              </a:ext>
            </a:extLst>
          </p:cNvPr>
          <p:cNvSpPr txBox="1"/>
          <p:nvPr/>
        </p:nvSpPr>
        <p:spPr>
          <a:xfrm>
            <a:off x="8915400" y="6468401"/>
            <a:ext cx="322697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*Not considering mechanical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62C686-2254-4CDE-8C25-64241F2E1779}"/>
              </a:ext>
            </a:extLst>
          </p:cNvPr>
          <p:cNvSpPr txBox="1"/>
          <p:nvPr/>
        </p:nvSpPr>
        <p:spPr>
          <a:xfrm rot="16200000">
            <a:off x="6110281" y="1823190"/>
            <a:ext cx="296556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[K]</a:t>
            </a:r>
          </a:p>
        </p:txBody>
      </p:sp>
    </p:spTree>
    <p:extLst>
      <p:ext uri="{BB962C8B-B14F-4D97-AF65-F5344CB8AC3E}">
        <p14:creationId xmlns:p14="http://schemas.microsoft.com/office/powerpoint/2010/main" val="382597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EF88-A7DD-F4FD-C50D-40682C51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22E62-33E1-B67C-DCF7-7B003835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2BBAD1-29A1-FC32-0E31-00C37D088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14833"/>
            <a:ext cx="6749056" cy="5334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67895A5-967F-5027-2548-23EC359EC3AB}"/>
              </a:ext>
            </a:extLst>
          </p:cNvPr>
          <p:cNvSpPr/>
          <p:nvPr/>
        </p:nvSpPr>
        <p:spPr>
          <a:xfrm>
            <a:off x="4495800" y="4191000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8D5922-E4E1-3F56-9451-05578E76764A}"/>
              </a:ext>
            </a:extLst>
          </p:cNvPr>
          <p:cNvSpPr/>
          <p:nvPr/>
        </p:nvSpPr>
        <p:spPr>
          <a:xfrm>
            <a:off x="2209800" y="4353736"/>
            <a:ext cx="1066800" cy="106680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031872-237C-7841-6825-C365E2EC4F17}"/>
              </a:ext>
            </a:extLst>
          </p:cNvPr>
          <p:cNvSpPr txBox="1"/>
          <p:nvPr/>
        </p:nvSpPr>
        <p:spPr>
          <a:xfrm>
            <a:off x="439236" y="234840"/>
            <a:ext cx="230396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dirty="0"/>
              <a:t>Fault scenario: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3EEFEC-3380-BA64-35BD-1262EA43F0A5}"/>
              </a:ext>
            </a:extLst>
          </p:cNvPr>
          <p:cNvSpPr txBox="1"/>
          <p:nvPr/>
        </p:nvSpPr>
        <p:spPr>
          <a:xfrm>
            <a:off x="2971826" y="886391"/>
            <a:ext cx="169450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Coolers stop</a:t>
            </a: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866C4AE8-838E-5E2B-8ED7-E240F5843E45}"/>
              </a:ext>
            </a:extLst>
          </p:cNvPr>
          <p:cNvSpPr/>
          <p:nvPr/>
        </p:nvSpPr>
        <p:spPr>
          <a:xfrm>
            <a:off x="2209800" y="178256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656E2437-C9B5-4677-A1AF-E2333030EF12}"/>
              </a:ext>
            </a:extLst>
          </p:cNvPr>
          <p:cNvSpPr/>
          <p:nvPr/>
        </p:nvSpPr>
        <p:spPr>
          <a:xfrm>
            <a:off x="4457700" y="1600200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A75AE5B1-5316-A7D4-1F2E-639D834892B8}"/>
              </a:ext>
            </a:extLst>
          </p:cNvPr>
          <p:cNvSpPr/>
          <p:nvPr/>
        </p:nvSpPr>
        <p:spPr>
          <a:xfrm>
            <a:off x="5760722" y="3624633"/>
            <a:ext cx="914400" cy="91440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8F2F07-A727-08A8-9B25-2A0C6077B07E}"/>
              </a:ext>
            </a:extLst>
          </p:cNvPr>
          <p:cNvSpPr txBox="1"/>
          <p:nvPr/>
        </p:nvSpPr>
        <p:spPr>
          <a:xfrm>
            <a:off x="7211616" y="3883223"/>
            <a:ext cx="163403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Open circuit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914B5D-62B8-25E4-950E-F62CF7A896F1}"/>
              </a:ext>
            </a:extLst>
          </p:cNvPr>
          <p:cNvSpPr txBox="1"/>
          <p:nvPr/>
        </p:nvSpPr>
        <p:spPr>
          <a:xfrm>
            <a:off x="7211616" y="4804559"/>
            <a:ext cx="388760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Stored energy gets dissipated</a:t>
            </a:r>
          </a:p>
          <a:p>
            <a:pPr algn="l"/>
            <a:r>
              <a:rPr lang="en-US" sz="2400" dirty="0"/>
              <a:t>in </a:t>
            </a:r>
            <a:r>
              <a:rPr lang="en-US" sz="2400" dirty="0" err="1"/>
              <a:t>coils+buffers</a:t>
            </a:r>
            <a:endParaRPr lang="en-US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699497-C015-AD45-53F1-AF27548BB677}"/>
              </a:ext>
            </a:extLst>
          </p:cNvPr>
          <p:cNvSpPr/>
          <p:nvPr/>
        </p:nvSpPr>
        <p:spPr>
          <a:xfrm>
            <a:off x="8949085" y="1782560"/>
            <a:ext cx="304800" cy="73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2000" dirty="0" err="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F0780E-0F03-5E56-73E7-E903D739F2B9}"/>
              </a:ext>
            </a:extLst>
          </p:cNvPr>
          <p:cNvSpPr/>
          <p:nvPr/>
        </p:nvSpPr>
        <p:spPr>
          <a:xfrm>
            <a:off x="9676746" y="1789555"/>
            <a:ext cx="153054" cy="937947"/>
          </a:xfrm>
          <a:custGeom>
            <a:avLst/>
            <a:gdLst>
              <a:gd name="connsiteX0" fmla="*/ 3924 w 153054"/>
              <a:gd name="connsiteY0" fmla="*/ 0 h 937947"/>
              <a:gd name="connsiteX1" fmla="*/ 109885 w 153054"/>
              <a:gd name="connsiteY1" fmla="*/ 7849 h 937947"/>
              <a:gd name="connsiteX2" fmla="*/ 133432 w 153054"/>
              <a:gd name="connsiteY2" fmla="*/ 15698 h 937947"/>
              <a:gd name="connsiteX3" fmla="*/ 153054 w 153054"/>
              <a:gd name="connsiteY3" fmla="*/ 70641 h 937947"/>
              <a:gd name="connsiteX4" fmla="*/ 129507 w 153054"/>
              <a:gd name="connsiteY4" fmla="*/ 105961 h 937947"/>
              <a:gd name="connsiteX5" fmla="*/ 113809 w 153054"/>
              <a:gd name="connsiteY5" fmla="*/ 113810 h 937947"/>
              <a:gd name="connsiteX6" fmla="*/ 11773 w 153054"/>
              <a:gd name="connsiteY6" fmla="*/ 125583 h 937947"/>
              <a:gd name="connsiteX7" fmla="*/ 43169 w 153054"/>
              <a:gd name="connsiteY7" fmla="*/ 129508 h 937947"/>
              <a:gd name="connsiteX8" fmla="*/ 86338 w 153054"/>
              <a:gd name="connsiteY8" fmla="*/ 145206 h 937947"/>
              <a:gd name="connsiteX9" fmla="*/ 105960 w 153054"/>
              <a:gd name="connsiteY9" fmla="*/ 149130 h 937947"/>
              <a:gd name="connsiteX10" fmla="*/ 121658 w 153054"/>
              <a:gd name="connsiteY10" fmla="*/ 156979 h 937947"/>
              <a:gd name="connsiteX11" fmla="*/ 125583 w 153054"/>
              <a:gd name="connsiteY11" fmla="*/ 200148 h 937947"/>
              <a:gd name="connsiteX12" fmla="*/ 109885 w 153054"/>
              <a:gd name="connsiteY12" fmla="*/ 211921 h 937947"/>
              <a:gd name="connsiteX13" fmla="*/ 82414 w 153054"/>
              <a:gd name="connsiteY13" fmla="*/ 223695 h 937947"/>
              <a:gd name="connsiteX14" fmla="*/ 0 w 153054"/>
              <a:gd name="connsiteY14" fmla="*/ 231544 h 937947"/>
              <a:gd name="connsiteX15" fmla="*/ 54942 w 153054"/>
              <a:gd name="connsiteY15" fmla="*/ 239393 h 937947"/>
              <a:gd name="connsiteX16" fmla="*/ 78489 w 153054"/>
              <a:gd name="connsiteY16" fmla="*/ 243317 h 937947"/>
              <a:gd name="connsiteX17" fmla="*/ 129507 w 153054"/>
              <a:gd name="connsiteY17" fmla="*/ 259015 h 937947"/>
              <a:gd name="connsiteX18" fmla="*/ 141281 w 153054"/>
              <a:gd name="connsiteY18" fmla="*/ 294335 h 937947"/>
              <a:gd name="connsiteX19" fmla="*/ 129507 w 153054"/>
              <a:gd name="connsiteY19" fmla="*/ 337504 h 937947"/>
              <a:gd name="connsiteX20" fmla="*/ 70640 w 153054"/>
              <a:gd name="connsiteY20" fmla="*/ 361051 h 937947"/>
              <a:gd name="connsiteX21" fmla="*/ 113809 w 153054"/>
              <a:gd name="connsiteY21" fmla="*/ 376749 h 937947"/>
              <a:gd name="connsiteX22" fmla="*/ 129507 w 153054"/>
              <a:gd name="connsiteY22" fmla="*/ 388522 h 937947"/>
              <a:gd name="connsiteX23" fmla="*/ 141281 w 153054"/>
              <a:gd name="connsiteY23" fmla="*/ 419918 h 937947"/>
              <a:gd name="connsiteX24" fmla="*/ 137356 w 153054"/>
              <a:gd name="connsiteY24" fmla="*/ 463087 h 937947"/>
              <a:gd name="connsiteX25" fmla="*/ 113809 w 153054"/>
              <a:gd name="connsiteY25" fmla="*/ 482709 h 937947"/>
              <a:gd name="connsiteX26" fmla="*/ 94187 w 153054"/>
              <a:gd name="connsiteY26" fmla="*/ 486634 h 937947"/>
              <a:gd name="connsiteX27" fmla="*/ 19622 w 153054"/>
              <a:gd name="connsiteY27" fmla="*/ 490558 h 937947"/>
              <a:gd name="connsiteX28" fmla="*/ 43169 w 153054"/>
              <a:gd name="connsiteY28" fmla="*/ 494483 h 937947"/>
              <a:gd name="connsiteX29" fmla="*/ 86338 w 153054"/>
              <a:gd name="connsiteY29" fmla="*/ 498407 h 937947"/>
              <a:gd name="connsiteX30" fmla="*/ 109885 w 153054"/>
              <a:gd name="connsiteY30" fmla="*/ 510181 h 937947"/>
              <a:gd name="connsiteX31" fmla="*/ 125583 w 153054"/>
              <a:gd name="connsiteY31" fmla="*/ 518030 h 937947"/>
              <a:gd name="connsiteX32" fmla="*/ 145205 w 153054"/>
              <a:gd name="connsiteY32" fmla="*/ 569048 h 937947"/>
              <a:gd name="connsiteX33" fmla="*/ 121658 w 153054"/>
              <a:gd name="connsiteY33" fmla="*/ 600443 h 937947"/>
              <a:gd name="connsiteX34" fmla="*/ 90263 w 153054"/>
              <a:gd name="connsiteY34" fmla="*/ 616141 h 937947"/>
              <a:gd name="connsiteX35" fmla="*/ 0 w 153054"/>
              <a:gd name="connsiteY35" fmla="*/ 643612 h 937947"/>
              <a:gd name="connsiteX36" fmla="*/ 54942 w 153054"/>
              <a:gd name="connsiteY36" fmla="*/ 655386 h 937947"/>
              <a:gd name="connsiteX37" fmla="*/ 102036 w 153054"/>
              <a:gd name="connsiteY37" fmla="*/ 675008 h 937947"/>
              <a:gd name="connsiteX38" fmla="*/ 125583 w 153054"/>
              <a:gd name="connsiteY38" fmla="*/ 682857 h 937947"/>
              <a:gd name="connsiteX39" fmla="*/ 137356 w 153054"/>
              <a:gd name="connsiteY39" fmla="*/ 733875 h 937947"/>
              <a:gd name="connsiteX40" fmla="*/ 121658 w 153054"/>
              <a:gd name="connsiteY40" fmla="*/ 745648 h 937947"/>
              <a:gd name="connsiteX41" fmla="*/ 98112 w 153054"/>
              <a:gd name="connsiteY41" fmla="*/ 761346 h 937947"/>
              <a:gd name="connsiteX42" fmla="*/ 35320 w 153054"/>
              <a:gd name="connsiteY42" fmla="*/ 773120 h 937947"/>
              <a:gd name="connsiteX43" fmla="*/ 39245 w 153054"/>
              <a:gd name="connsiteY43" fmla="*/ 859458 h 937947"/>
              <a:gd name="connsiteX44" fmla="*/ 47094 w 153054"/>
              <a:gd name="connsiteY44" fmla="*/ 883005 h 937947"/>
              <a:gd name="connsiteX45" fmla="*/ 51018 w 153054"/>
              <a:gd name="connsiteY45" fmla="*/ 937947 h 937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3054" h="937947">
                <a:moveTo>
                  <a:pt x="3924" y="0"/>
                </a:moveTo>
                <a:cubicBezTo>
                  <a:pt x="15894" y="630"/>
                  <a:pt x="84779" y="2469"/>
                  <a:pt x="109885" y="7849"/>
                </a:cubicBezTo>
                <a:cubicBezTo>
                  <a:pt x="117975" y="9582"/>
                  <a:pt x="125583" y="13082"/>
                  <a:pt x="133432" y="15698"/>
                </a:cubicBezTo>
                <a:cubicBezTo>
                  <a:pt x="154980" y="48020"/>
                  <a:pt x="147960" y="29885"/>
                  <a:pt x="153054" y="70641"/>
                </a:cubicBezTo>
                <a:cubicBezTo>
                  <a:pt x="145205" y="82414"/>
                  <a:pt x="139025" y="95491"/>
                  <a:pt x="129507" y="105961"/>
                </a:cubicBezTo>
                <a:cubicBezTo>
                  <a:pt x="125572" y="110290"/>
                  <a:pt x="119546" y="112663"/>
                  <a:pt x="113809" y="113810"/>
                </a:cubicBezTo>
                <a:cubicBezTo>
                  <a:pt x="94842" y="117604"/>
                  <a:pt x="36561" y="123104"/>
                  <a:pt x="11773" y="125583"/>
                </a:cubicBezTo>
                <a:cubicBezTo>
                  <a:pt x="22238" y="126891"/>
                  <a:pt x="32969" y="126824"/>
                  <a:pt x="43169" y="129508"/>
                </a:cubicBezTo>
                <a:cubicBezTo>
                  <a:pt x="57976" y="133405"/>
                  <a:pt x="71723" y="140639"/>
                  <a:pt x="86338" y="145206"/>
                </a:cubicBezTo>
                <a:cubicBezTo>
                  <a:pt x="92705" y="147196"/>
                  <a:pt x="99419" y="147822"/>
                  <a:pt x="105960" y="149130"/>
                </a:cubicBezTo>
                <a:cubicBezTo>
                  <a:pt x="111193" y="151746"/>
                  <a:pt x="117164" y="153234"/>
                  <a:pt x="121658" y="156979"/>
                </a:cubicBezTo>
                <a:cubicBezTo>
                  <a:pt x="134512" y="167690"/>
                  <a:pt x="131983" y="186069"/>
                  <a:pt x="125583" y="200148"/>
                </a:cubicBezTo>
                <a:cubicBezTo>
                  <a:pt x="122876" y="206102"/>
                  <a:pt x="115627" y="208789"/>
                  <a:pt x="109885" y="211921"/>
                </a:cubicBezTo>
                <a:cubicBezTo>
                  <a:pt x="101139" y="216692"/>
                  <a:pt x="92221" y="221944"/>
                  <a:pt x="82414" y="223695"/>
                </a:cubicBezTo>
                <a:cubicBezTo>
                  <a:pt x="55248" y="228546"/>
                  <a:pt x="0" y="231544"/>
                  <a:pt x="0" y="231544"/>
                </a:cubicBezTo>
                <a:lnTo>
                  <a:pt x="54942" y="239393"/>
                </a:lnTo>
                <a:cubicBezTo>
                  <a:pt x="62811" y="240573"/>
                  <a:pt x="70736" y="241528"/>
                  <a:pt x="78489" y="243317"/>
                </a:cubicBezTo>
                <a:cubicBezTo>
                  <a:pt x="94934" y="247112"/>
                  <a:pt x="113415" y="253651"/>
                  <a:pt x="129507" y="259015"/>
                </a:cubicBezTo>
                <a:cubicBezTo>
                  <a:pt x="133432" y="270788"/>
                  <a:pt x="141281" y="281925"/>
                  <a:pt x="141281" y="294335"/>
                </a:cubicBezTo>
                <a:cubicBezTo>
                  <a:pt x="141281" y="309250"/>
                  <a:pt x="138456" y="325572"/>
                  <a:pt x="129507" y="337504"/>
                </a:cubicBezTo>
                <a:cubicBezTo>
                  <a:pt x="115414" y="356295"/>
                  <a:pt x="90822" y="357688"/>
                  <a:pt x="70640" y="361051"/>
                </a:cubicBezTo>
                <a:cubicBezTo>
                  <a:pt x="33985" y="379378"/>
                  <a:pt x="60143" y="362627"/>
                  <a:pt x="113809" y="376749"/>
                </a:cubicBezTo>
                <a:cubicBezTo>
                  <a:pt x="120134" y="378414"/>
                  <a:pt x="124274" y="384598"/>
                  <a:pt x="129507" y="388522"/>
                </a:cubicBezTo>
                <a:cubicBezTo>
                  <a:pt x="137626" y="400701"/>
                  <a:pt x="141281" y="402946"/>
                  <a:pt x="141281" y="419918"/>
                </a:cubicBezTo>
                <a:cubicBezTo>
                  <a:pt x="141281" y="434367"/>
                  <a:pt x="143148" y="449849"/>
                  <a:pt x="137356" y="463087"/>
                </a:cubicBezTo>
                <a:cubicBezTo>
                  <a:pt x="133261" y="472447"/>
                  <a:pt x="122778" y="477817"/>
                  <a:pt x="113809" y="482709"/>
                </a:cubicBezTo>
                <a:cubicBezTo>
                  <a:pt x="107953" y="485903"/>
                  <a:pt x="100834" y="486080"/>
                  <a:pt x="94187" y="486634"/>
                </a:cubicBezTo>
                <a:cubicBezTo>
                  <a:pt x="69384" y="488701"/>
                  <a:pt x="44477" y="489250"/>
                  <a:pt x="19622" y="490558"/>
                </a:cubicBezTo>
                <a:cubicBezTo>
                  <a:pt x="27471" y="491866"/>
                  <a:pt x="35266" y="493553"/>
                  <a:pt x="43169" y="494483"/>
                </a:cubicBezTo>
                <a:cubicBezTo>
                  <a:pt x="57519" y="496171"/>
                  <a:pt x="72034" y="496364"/>
                  <a:pt x="86338" y="498407"/>
                </a:cubicBezTo>
                <a:cubicBezTo>
                  <a:pt x="98330" y="500120"/>
                  <a:pt x="99522" y="504259"/>
                  <a:pt x="109885" y="510181"/>
                </a:cubicBezTo>
                <a:cubicBezTo>
                  <a:pt x="114964" y="513084"/>
                  <a:pt x="120350" y="515414"/>
                  <a:pt x="125583" y="518030"/>
                </a:cubicBezTo>
                <a:cubicBezTo>
                  <a:pt x="132162" y="531188"/>
                  <a:pt x="145205" y="553658"/>
                  <a:pt x="145205" y="569048"/>
                </a:cubicBezTo>
                <a:cubicBezTo>
                  <a:pt x="145205" y="578698"/>
                  <a:pt x="127377" y="596630"/>
                  <a:pt x="121658" y="600443"/>
                </a:cubicBezTo>
                <a:cubicBezTo>
                  <a:pt x="111923" y="606933"/>
                  <a:pt x="101290" y="612228"/>
                  <a:pt x="90263" y="616141"/>
                </a:cubicBezTo>
                <a:cubicBezTo>
                  <a:pt x="60623" y="626658"/>
                  <a:pt x="0" y="643612"/>
                  <a:pt x="0" y="643612"/>
                </a:cubicBezTo>
                <a:cubicBezTo>
                  <a:pt x="18314" y="647537"/>
                  <a:pt x="37040" y="649878"/>
                  <a:pt x="54942" y="655386"/>
                </a:cubicBezTo>
                <a:cubicBezTo>
                  <a:pt x="71196" y="660387"/>
                  <a:pt x="86186" y="668844"/>
                  <a:pt x="102036" y="675008"/>
                </a:cubicBezTo>
                <a:cubicBezTo>
                  <a:pt x="109747" y="678007"/>
                  <a:pt x="117734" y="680241"/>
                  <a:pt x="125583" y="682857"/>
                </a:cubicBezTo>
                <a:cubicBezTo>
                  <a:pt x="128923" y="692876"/>
                  <a:pt x="140574" y="723149"/>
                  <a:pt x="137356" y="733875"/>
                </a:cubicBezTo>
                <a:cubicBezTo>
                  <a:pt x="135476" y="740140"/>
                  <a:pt x="127016" y="741897"/>
                  <a:pt x="121658" y="745648"/>
                </a:cubicBezTo>
                <a:cubicBezTo>
                  <a:pt x="113930" y="751058"/>
                  <a:pt x="106549" y="757127"/>
                  <a:pt x="98112" y="761346"/>
                </a:cubicBezTo>
                <a:cubicBezTo>
                  <a:pt x="77102" y="771851"/>
                  <a:pt x="58948" y="770757"/>
                  <a:pt x="35320" y="773120"/>
                </a:cubicBezTo>
                <a:cubicBezTo>
                  <a:pt x="36628" y="801899"/>
                  <a:pt x="36176" y="830813"/>
                  <a:pt x="39245" y="859458"/>
                </a:cubicBezTo>
                <a:cubicBezTo>
                  <a:pt x="40126" y="867684"/>
                  <a:pt x="45087" y="874978"/>
                  <a:pt x="47094" y="883005"/>
                </a:cubicBezTo>
                <a:cubicBezTo>
                  <a:pt x="52738" y="905583"/>
                  <a:pt x="51018" y="913445"/>
                  <a:pt x="51018" y="93794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252D2A-2F47-DD38-7D26-ED860A51620F}"/>
              </a:ext>
            </a:extLst>
          </p:cNvPr>
          <p:cNvCxnSpPr>
            <a:stCxn id="3" idx="0"/>
          </p:cNvCxnSpPr>
          <p:nvPr/>
        </p:nvCxnSpPr>
        <p:spPr>
          <a:xfrm flipV="1">
            <a:off x="9101485" y="1414833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B531DC-0B33-CDAE-C3B8-54B9D6EE9A77}"/>
              </a:ext>
            </a:extLst>
          </p:cNvPr>
          <p:cNvCxnSpPr/>
          <p:nvPr/>
        </p:nvCxnSpPr>
        <p:spPr>
          <a:xfrm flipV="1">
            <a:off x="9676746" y="1416336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B766D2-1C47-1E4D-1DB6-62795E974E2E}"/>
              </a:ext>
            </a:extLst>
          </p:cNvPr>
          <p:cNvCxnSpPr>
            <a:cxnSpLocks/>
          </p:cNvCxnSpPr>
          <p:nvPr/>
        </p:nvCxnSpPr>
        <p:spPr>
          <a:xfrm flipV="1">
            <a:off x="9101485" y="2513096"/>
            <a:ext cx="0" cy="18386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CEC56D6-6976-D90D-D44A-CF39A0751652}"/>
              </a:ext>
            </a:extLst>
          </p:cNvPr>
          <p:cNvCxnSpPr>
            <a:cxnSpLocks/>
          </p:cNvCxnSpPr>
          <p:nvPr/>
        </p:nvCxnSpPr>
        <p:spPr>
          <a:xfrm flipH="1">
            <a:off x="9101485" y="1414833"/>
            <a:ext cx="57526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1909CC-9875-EF5C-1758-8EC42E766607}"/>
              </a:ext>
            </a:extLst>
          </p:cNvPr>
          <p:cNvCxnSpPr>
            <a:cxnSpLocks/>
            <a:stCxn id="9" idx="44"/>
          </p:cNvCxnSpPr>
          <p:nvPr/>
        </p:nvCxnSpPr>
        <p:spPr>
          <a:xfrm flipH="1">
            <a:off x="9101485" y="2672560"/>
            <a:ext cx="622355" cy="1399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FA77BE-446A-21CC-5807-36FF429681C5}"/>
              </a:ext>
            </a:extLst>
          </p:cNvPr>
          <p:cNvCxnSpPr/>
          <p:nvPr/>
        </p:nvCxnSpPr>
        <p:spPr>
          <a:xfrm flipV="1">
            <a:off x="9406285" y="1047106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78CA445-41CB-F6BD-D97F-8D9D5345254C}"/>
              </a:ext>
            </a:extLst>
          </p:cNvPr>
          <p:cNvCxnSpPr/>
          <p:nvPr/>
        </p:nvCxnSpPr>
        <p:spPr>
          <a:xfrm flipV="1">
            <a:off x="9406285" y="2672560"/>
            <a:ext cx="0" cy="36772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2695B13-6020-4975-DCFC-90BC6F1226CE}"/>
              </a:ext>
            </a:extLst>
          </p:cNvPr>
          <p:cNvSpPr txBox="1"/>
          <p:nvPr/>
        </p:nvSpPr>
        <p:spPr>
          <a:xfrm>
            <a:off x="7664239" y="1950751"/>
            <a:ext cx="118141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 err="1"/>
              <a:t>R_turnturn</a:t>
            </a:r>
            <a:endParaRPr lang="en-NL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7650A2-EE0E-AB82-2962-98641E2A48FC}"/>
              </a:ext>
            </a:extLst>
          </p:cNvPr>
          <p:cNvSpPr txBox="1"/>
          <p:nvPr/>
        </p:nvSpPr>
        <p:spPr>
          <a:xfrm>
            <a:off x="9973697" y="1963471"/>
            <a:ext cx="100181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HTS path</a:t>
            </a:r>
            <a:endParaRPr lang="en-NL" sz="20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397EDB4-B489-CBDB-EC2D-F07B5104C49C}"/>
              </a:ext>
            </a:extLst>
          </p:cNvPr>
          <p:cNvSpPr/>
          <p:nvPr/>
        </p:nvSpPr>
        <p:spPr>
          <a:xfrm>
            <a:off x="9073222" y="1528824"/>
            <a:ext cx="584883" cy="1092718"/>
          </a:xfrm>
          <a:custGeom>
            <a:avLst/>
            <a:gdLst>
              <a:gd name="connsiteX0" fmla="*/ 35458 w 584883"/>
              <a:gd name="connsiteY0" fmla="*/ 637480 h 1092718"/>
              <a:gd name="connsiteX1" fmla="*/ 31533 w 584883"/>
              <a:gd name="connsiteY1" fmla="*/ 555066 h 1092718"/>
              <a:gd name="connsiteX2" fmla="*/ 31533 w 584883"/>
              <a:gd name="connsiteY2" fmla="*/ 429483 h 1092718"/>
              <a:gd name="connsiteX3" fmla="*/ 35458 w 584883"/>
              <a:gd name="connsiteY3" fmla="*/ 405937 h 1092718"/>
              <a:gd name="connsiteX4" fmla="*/ 62929 w 584883"/>
              <a:gd name="connsiteY4" fmla="*/ 327447 h 1092718"/>
              <a:gd name="connsiteX5" fmla="*/ 70778 w 584883"/>
              <a:gd name="connsiteY5" fmla="*/ 303900 h 1092718"/>
              <a:gd name="connsiteX6" fmla="*/ 82551 w 584883"/>
              <a:gd name="connsiteY6" fmla="*/ 268580 h 1092718"/>
              <a:gd name="connsiteX7" fmla="*/ 94325 w 584883"/>
              <a:gd name="connsiteY7" fmla="*/ 237185 h 1092718"/>
              <a:gd name="connsiteX8" fmla="*/ 98249 w 584883"/>
              <a:gd name="connsiteY8" fmla="*/ 221487 h 1092718"/>
              <a:gd name="connsiteX9" fmla="*/ 117872 w 584883"/>
              <a:gd name="connsiteY9" fmla="*/ 182242 h 1092718"/>
              <a:gd name="connsiteX10" fmla="*/ 125720 w 584883"/>
              <a:gd name="connsiteY10" fmla="*/ 162620 h 1092718"/>
              <a:gd name="connsiteX11" fmla="*/ 141418 w 584883"/>
              <a:gd name="connsiteY11" fmla="*/ 131224 h 1092718"/>
              <a:gd name="connsiteX12" fmla="*/ 149267 w 584883"/>
              <a:gd name="connsiteY12" fmla="*/ 99828 h 1092718"/>
              <a:gd name="connsiteX13" fmla="*/ 180663 w 584883"/>
              <a:gd name="connsiteY13" fmla="*/ 48810 h 1092718"/>
              <a:gd name="connsiteX14" fmla="*/ 196361 w 584883"/>
              <a:gd name="connsiteY14" fmla="*/ 25264 h 1092718"/>
              <a:gd name="connsiteX15" fmla="*/ 208134 w 584883"/>
              <a:gd name="connsiteY15" fmla="*/ 17415 h 1092718"/>
              <a:gd name="connsiteX16" fmla="*/ 247379 w 584883"/>
              <a:gd name="connsiteY16" fmla="*/ 1717 h 1092718"/>
              <a:gd name="connsiteX17" fmla="*/ 404357 w 584883"/>
              <a:gd name="connsiteY17" fmla="*/ 21339 h 1092718"/>
              <a:gd name="connsiteX18" fmla="*/ 431829 w 584883"/>
              <a:gd name="connsiteY18" fmla="*/ 44886 h 1092718"/>
              <a:gd name="connsiteX19" fmla="*/ 439678 w 584883"/>
              <a:gd name="connsiteY19" fmla="*/ 64508 h 1092718"/>
              <a:gd name="connsiteX20" fmla="*/ 478922 w 584883"/>
              <a:gd name="connsiteY20" fmla="*/ 99828 h 1092718"/>
              <a:gd name="connsiteX21" fmla="*/ 494620 w 584883"/>
              <a:gd name="connsiteY21" fmla="*/ 131224 h 1092718"/>
              <a:gd name="connsiteX22" fmla="*/ 518167 w 584883"/>
              <a:gd name="connsiteY22" fmla="*/ 158695 h 1092718"/>
              <a:gd name="connsiteX23" fmla="*/ 553487 w 584883"/>
              <a:gd name="connsiteY23" fmla="*/ 303900 h 1092718"/>
              <a:gd name="connsiteX24" fmla="*/ 569185 w 584883"/>
              <a:gd name="connsiteY24" fmla="*/ 350994 h 1092718"/>
              <a:gd name="connsiteX25" fmla="*/ 577034 w 584883"/>
              <a:gd name="connsiteY25" fmla="*/ 402012 h 1092718"/>
              <a:gd name="connsiteX26" fmla="*/ 584883 w 584883"/>
              <a:gd name="connsiteY26" fmla="*/ 535444 h 1092718"/>
              <a:gd name="connsiteX27" fmla="*/ 569185 w 584883"/>
              <a:gd name="connsiteY27" fmla="*/ 770912 h 1092718"/>
              <a:gd name="connsiteX28" fmla="*/ 565260 w 584883"/>
              <a:gd name="connsiteY28" fmla="*/ 794458 h 1092718"/>
              <a:gd name="connsiteX29" fmla="*/ 541714 w 584883"/>
              <a:gd name="connsiteY29" fmla="*/ 884721 h 1092718"/>
              <a:gd name="connsiteX30" fmla="*/ 518167 w 584883"/>
              <a:gd name="connsiteY30" fmla="*/ 955361 h 1092718"/>
              <a:gd name="connsiteX31" fmla="*/ 502469 w 584883"/>
              <a:gd name="connsiteY31" fmla="*/ 1006379 h 1092718"/>
              <a:gd name="connsiteX32" fmla="*/ 482847 w 584883"/>
              <a:gd name="connsiteY32" fmla="*/ 1033851 h 1092718"/>
              <a:gd name="connsiteX33" fmla="*/ 471073 w 584883"/>
              <a:gd name="connsiteY33" fmla="*/ 1057397 h 1092718"/>
              <a:gd name="connsiteX34" fmla="*/ 447526 w 584883"/>
              <a:gd name="connsiteY34" fmla="*/ 1069171 h 1092718"/>
              <a:gd name="connsiteX35" fmla="*/ 384735 w 584883"/>
              <a:gd name="connsiteY35" fmla="*/ 1088793 h 1092718"/>
              <a:gd name="connsiteX36" fmla="*/ 321944 w 584883"/>
              <a:gd name="connsiteY36" fmla="*/ 1092718 h 1092718"/>
              <a:gd name="connsiteX37" fmla="*/ 188512 w 584883"/>
              <a:gd name="connsiteY37" fmla="*/ 1073095 h 1092718"/>
              <a:gd name="connsiteX38" fmla="*/ 133569 w 584883"/>
              <a:gd name="connsiteY38" fmla="*/ 1045624 h 1092718"/>
              <a:gd name="connsiteX39" fmla="*/ 82551 w 584883"/>
              <a:gd name="connsiteY39" fmla="*/ 990682 h 1092718"/>
              <a:gd name="connsiteX40" fmla="*/ 55080 w 584883"/>
              <a:gd name="connsiteY40" fmla="*/ 935739 h 1092718"/>
              <a:gd name="connsiteX41" fmla="*/ 35458 w 584883"/>
              <a:gd name="connsiteY41" fmla="*/ 880797 h 1092718"/>
              <a:gd name="connsiteX42" fmla="*/ 23684 w 584883"/>
              <a:gd name="connsiteY42" fmla="*/ 829779 h 1092718"/>
              <a:gd name="connsiteX43" fmla="*/ 138 w 584883"/>
              <a:gd name="connsiteY43" fmla="*/ 857250 h 1092718"/>
              <a:gd name="connsiteX44" fmla="*/ 15836 w 584883"/>
              <a:gd name="connsiteY44" fmla="*/ 865099 h 1092718"/>
              <a:gd name="connsiteX45" fmla="*/ 51156 w 584883"/>
              <a:gd name="connsiteY45" fmla="*/ 861174 h 1092718"/>
              <a:gd name="connsiteX46" fmla="*/ 15836 w 584883"/>
              <a:gd name="connsiteY46" fmla="*/ 833703 h 1092718"/>
              <a:gd name="connsiteX47" fmla="*/ 11911 w 584883"/>
              <a:gd name="connsiteY47" fmla="*/ 829779 h 109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4883" h="1092718">
                <a:moveTo>
                  <a:pt x="35458" y="637480"/>
                </a:moveTo>
                <a:cubicBezTo>
                  <a:pt x="34150" y="610009"/>
                  <a:pt x="33425" y="582503"/>
                  <a:pt x="31533" y="555066"/>
                </a:cubicBezTo>
                <a:cubicBezTo>
                  <a:pt x="25882" y="473125"/>
                  <a:pt x="20705" y="591902"/>
                  <a:pt x="31533" y="429483"/>
                </a:cubicBezTo>
                <a:cubicBezTo>
                  <a:pt x="32062" y="421544"/>
                  <a:pt x="33118" y="413542"/>
                  <a:pt x="35458" y="405937"/>
                </a:cubicBezTo>
                <a:cubicBezTo>
                  <a:pt x="43610" y="379443"/>
                  <a:pt x="53862" y="353642"/>
                  <a:pt x="62929" y="327447"/>
                </a:cubicBezTo>
                <a:cubicBezTo>
                  <a:pt x="65635" y="319629"/>
                  <a:pt x="68162" y="311749"/>
                  <a:pt x="70778" y="303900"/>
                </a:cubicBezTo>
                <a:cubicBezTo>
                  <a:pt x="74702" y="292127"/>
                  <a:pt x="78193" y="280200"/>
                  <a:pt x="82551" y="268580"/>
                </a:cubicBezTo>
                <a:cubicBezTo>
                  <a:pt x="86476" y="258115"/>
                  <a:pt x="90791" y="247788"/>
                  <a:pt x="94325" y="237185"/>
                </a:cubicBezTo>
                <a:cubicBezTo>
                  <a:pt x="96031" y="232068"/>
                  <a:pt x="96124" y="226445"/>
                  <a:pt x="98249" y="221487"/>
                </a:cubicBezTo>
                <a:cubicBezTo>
                  <a:pt x="104010" y="208044"/>
                  <a:pt x="111687" y="195496"/>
                  <a:pt x="117872" y="182242"/>
                </a:cubicBezTo>
                <a:cubicBezTo>
                  <a:pt x="120851" y="175858"/>
                  <a:pt x="122768" y="169016"/>
                  <a:pt x="125720" y="162620"/>
                </a:cubicBezTo>
                <a:cubicBezTo>
                  <a:pt x="130623" y="151996"/>
                  <a:pt x="137310" y="142180"/>
                  <a:pt x="141418" y="131224"/>
                </a:cubicBezTo>
                <a:cubicBezTo>
                  <a:pt x="145206" y="121123"/>
                  <a:pt x="145357" y="109882"/>
                  <a:pt x="149267" y="99828"/>
                </a:cubicBezTo>
                <a:cubicBezTo>
                  <a:pt x="174494" y="34961"/>
                  <a:pt x="157364" y="78766"/>
                  <a:pt x="180663" y="48810"/>
                </a:cubicBezTo>
                <a:cubicBezTo>
                  <a:pt x="186454" y="41364"/>
                  <a:pt x="190149" y="32363"/>
                  <a:pt x="196361" y="25264"/>
                </a:cubicBezTo>
                <a:cubicBezTo>
                  <a:pt x="199467" y="21714"/>
                  <a:pt x="203915" y="19524"/>
                  <a:pt x="208134" y="17415"/>
                </a:cubicBezTo>
                <a:cubicBezTo>
                  <a:pt x="226011" y="8476"/>
                  <a:pt x="231716" y="6937"/>
                  <a:pt x="247379" y="1717"/>
                </a:cubicBezTo>
                <a:cubicBezTo>
                  <a:pt x="315621" y="5617"/>
                  <a:pt x="358172" y="-13299"/>
                  <a:pt x="404357" y="21339"/>
                </a:cubicBezTo>
                <a:cubicBezTo>
                  <a:pt x="414006" y="28575"/>
                  <a:pt x="422672" y="37037"/>
                  <a:pt x="431829" y="44886"/>
                </a:cubicBezTo>
                <a:cubicBezTo>
                  <a:pt x="434445" y="51427"/>
                  <a:pt x="436257" y="58350"/>
                  <a:pt x="439678" y="64508"/>
                </a:cubicBezTo>
                <a:cubicBezTo>
                  <a:pt x="450241" y="83522"/>
                  <a:pt x="459826" y="86188"/>
                  <a:pt x="478922" y="99828"/>
                </a:cubicBezTo>
                <a:cubicBezTo>
                  <a:pt x="484155" y="110293"/>
                  <a:pt x="488130" y="121489"/>
                  <a:pt x="494620" y="131224"/>
                </a:cubicBezTo>
                <a:cubicBezTo>
                  <a:pt x="501310" y="141259"/>
                  <a:pt x="513860" y="147430"/>
                  <a:pt x="518167" y="158695"/>
                </a:cubicBezTo>
                <a:cubicBezTo>
                  <a:pt x="564631" y="280217"/>
                  <a:pt x="532762" y="227908"/>
                  <a:pt x="553487" y="303900"/>
                </a:cubicBezTo>
                <a:cubicBezTo>
                  <a:pt x="557841" y="319864"/>
                  <a:pt x="563952" y="335296"/>
                  <a:pt x="569185" y="350994"/>
                </a:cubicBezTo>
                <a:cubicBezTo>
                  <a:pt x="571801" y="368000"/>
                  <a:pt x="574984" y="384928"/>
                  <a:pt x="577034" y="402012"/>
                </a:cubicBezTo>
                <a:cubicBezTo>
                  <a:pt x="581655" y="440518"/>
                  <a:pt x="583344" y="501581"/>
                  <a:pt x="584883" y="535444"/>
                </a:cubicBezTo>
                <a:cubicBezTo>
                  <a:pt x="579650" y="613933"/>
                  <a:pt x="575128" y="692473"/>
                  <a:pt x="569185" y="770912"/>
                </a:cubicBezTo>
                <a:cubicBezTo>
                  <a:pt x="568584" y="778846"/>
                  <a:pt x="567023" y="786699"/>
                  <a:pt x="565260" y="794458"/>
                </a:cubicBezTo>
                <a:cubicBezTo>
                  <a:pt x="562077" y="808462"/>
                  <a:pt x="548947" y="862119"/>
                  <a:pt x="541714" y="884721"/>
                </a:cubicBezTo>
                <a:cubicBezTo>
                  <a:pt x="534149" y="908361"/>
                  <a:pt x="524986" y="931496"/>
                  <a:pt x="518167" y="955361"/>
                </a:cubicBezTo>
                <a:cubicBezTo>
                  <a:pt x="516741" y="960351"/>
                  <a:pt x="505776" y="1000238"/>
                  <a:pt x="502469" y="1006379"/>
                </a:cubicBezTo>
                <a:cubicBezTo>
                  <a:pt x="497134" y="1016287"/>
                  <a:pt x="488745" y="1024267"/>
                  <a:pt x="482847" y="1033851"/>
                </a:cubicBezTo>
                <a:cubicBezTo>
                  <a:pt x="478248" y="1041324"/>
                  <a:pt x="477278" y="1051192"/>
                  <a:pt x="471073" y="1057397"/>
                </a:cubicBezTo>
                <a:cubicBezTo>
                  <a:pt x="464868" y="1063602"/>
                  <a:pt x="455592" y="1065714"/>
                  <a:pt x="447526" y="1069171"/>
                </a:cubicBezTo>
                <a:cubicBezTo>
                  <a:pt x="431374" y="1076094"/>
                  <a:pt x="402513" y="1086571"/>
                  <a:pt x="384735" y="1088793"/>
                </a:cubicBezTo>
                <a:cubicBezTo>
                  <a:pt x="363926" y="1091394"/>
                  <a:pt x="342874" y="1091410"/>
                  <a:pt x="321944" y="1092718"/>
                </a:cubicBezTo>
                <a:cubicBezTo>
                  <a:pt x="277467" y="1086177"/>
                  <a:pt x="232125" y="1083998"/>
                  <a:pt x="188512" y="1073095"/>
                </a:cubicBezTo>
                <a:cubicBezTo>
                  <a:pt x="168647" y="1068129"/>
                  <a:pt x="151289" y="1055883"/>
                  <a:pt x="133569" y="1045624"/>
                </a:cubicBezTo>
                <a:cubicBezTo>
                  <a:pt x="113448" y="1033975"/>
                  <a:pt x="94016" y="1007438"/>
                  <a:pt x="82551" y="990682"/>
                </a:cubicBezTo>
                <a:cubicBezTo>
                  <a:pt x="69939" y="972249"/>
                  <a:pt x="62475" y="955812"/>
                  <a:pt x="55080" y="935739"/>
                </a:cubicBezTo>
                <a:cubicBezTo>
                  <a:pt x="48357" y="917491"/>
                  <a:pt x="40983" y="899443"/>
                  <a:pt x="35458" y="880797"/>
                </a:cubicBezTo>
                <a:cubicBezTo>
                  <a:pt x="30500" y="864063"/>
                  <a:pt x="27609" y="846785"/>
                  <a:pt x="23684" y="829779"/>
                </a:cubicBezTo>
                <a:cubicBezTo>
                  <a:pt x="15490" y="835242"/>
                  <a:pt x="-1714" y="844285"/>
                  <a:pt x="138" y="857250"/>
                </a:cubicBezTo>
                <a:cubicBezTo>
                  <a:pt x="965" y="863041"/>
                  <a:pt x="10603" y="862483"/>
                  <a:pt x="15836" y="865099"/>
                </a:cubicBezTo>
                <a:cubicBezTo>
                  <a:pt x="27609" y="863791"/>
                  <a:pt x="43573" y="870274"/>
                  <a:pt x="51156" y="861174"/>
                </a:cubicBezTo>
                <a:cubicBezTo>
                  <a:pt x="61939" y="848234"/>
                  <a:pt x="17263" y="834417"/>
                  <a:pt x="15836" y="833703"/>
                </a:cubicBezTo>
                <a:cubicBezTo>
                  <a:pt x="14181" y="832876"/>
                  <a:pt x="13219" y="831087"/>
                  <a:pt x="11911" y="829779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9545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5" grpId="0"/>
      <p:bldP spid="16" grpId="0"/>
      <p:bldP spid="3" grpId="0" animBg="1"/>
      <p:bldP spid="9" grpId="0" animBg="1"/>
      <p:bldP spid="29" grpId="0"/>
      <p:bldP spid="30" grpId="0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g263">
            <a:extLst>
              <a:ext uri="{FF2B5EF4-FFF2-40B4-BE49-F238E27FC236}">
                <a16:creationId xmlns:a16="http://schemas.microsoft.com/office/drawing/2014/main" id="{0DE14E01-7480-4A7C-78F4-C95E2CDA3D7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35" y="76200"/>
            <a:ext cx="4311565" cy="3447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DA38F6-9DFD-EF1F-0CB3-7122CE8801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955" y="1368737"/>
            <a:ext cx="4529381" cy="452938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A615C-EA22-AE28-F47C-30095AE79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09411"/>
            <a:ext cx="8964613" cy="810444"/>
          </a:xfrm>
        </p:spPr>
        <p:txBody>
          <a:bodyPr/>
          <a:lstStyle/>
          <a:p>
            <a:r>
              <a:rPr lang="en-US" dirty="0"/>
              <a:t>Buffer sizing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B7EBE-34D9-081B-0ACC-000AE10A7AFA}"/>
              </a:ext>
            </a:extLst>
          </p:cNvPr>
          <p:cNvSpPr txBox="1"/>
          <p:nvPr/>
        </p:nvSpPr>
        <p:spPr>
          <a:xfrm rot="16200000">
            <a:off x="65677" y="1955528"/>
            <a:ext cx="11708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Less 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AFD69E-83DA-A0E2-E395-BA2CBC67751E}"/>
              </a:ext>
            </a:extLst>
          </p:cNvPr>
          <p:cNvSpPr txBox="1"/>
          <p:nvPr/>
        </p:nvSpPr>
        <p:spPr>
          <a:xfrm rot="16200000">
            <a:off x="70292" y="4749542"/>
            <a:ext cx="12339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more mass</a:t>
            </a:r>
          </a:p>
        </p:txBody>
      </p:sp>
      <p:pic>
        <p:nvPicPr>
          <p:cNvPr id="10" name="pg264">
            <a:extLst>
              <a:ext uri="{FF2B5EF4-FFF2-40B4-BE49-F238E27FC236}">
                <a16:creationId xmlns:a16="http://schemas.microsoft.com/office/drawing/2014/main" id="{3F1CA0EE-BB8F-D6FF-E0B8-1D8158284611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35" y="3429000"/>
            <a:ext cx="4311565" cy="3447792"/>
          </a:xfr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D85B5B-3B93-7EEF-9707-E46D6BA6B529}"/>
              </a:ext>
            </a:extLst>
          </p:cNvPr>
          <p:cNvCxnSpPr>
            <a:cxnSpLocks/>
          </p:cNvCxnSpPr>
          <p:nvPr/>
        </p:nvCxnSpPr>
        <p:spPr>
          <a:xfrm flipV="1">
            <a:off x="2767311" y="1368737"/>
            <a:ext cx="5462289" cy="31812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A7C496-F4E2-F844-7B7D-3814474972DD}"/>
              </a:ext>
            </a:extLst>
          </p:cNvPr>
          <p:cNvCxnSpPr>
            <a:cxnSpLocks/>
          </p:cNvCxnSpPr>
          <p:nvPr/>
        </p:nvCxnSpPr>
        <p:spPr>
          <a:xfrm>
            <a:off x="2767311" y="4550293"/>
            <a:ext cx="5462289" cy="5061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4419600" y="4843652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</p:spTree>
    <p:extLst>
      <p:ext uri="{BB962C8B-B14F-4D97-AF65-F5344CB8AC3E}">
        <p14:creationId xmlns:p14="http://schemas.microsoft.com/office/powerpoint/2010/main" val="253505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FEAAD-DF92-024A-957A-9A46339C8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BCDF5-627B-5FA8-0893-508F44889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PSI positron production experiment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EM/thermal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Mechanical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Conclusion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EE5D7-9B0A-6942-93DC-5455F85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451D4-5B3A-08F3-A7A9-069D47B41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827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g264">
            <a:extLst>
              <a:ext uri="{FF2B5EF4-FFF2-40B4-BE49-F238E27FC236}">
                <a16:creationId xmlns:a16="http://schemas.microsoft.com/office/drawing/2014/main" id="{DB43477E-3484-C3E1-0FB9-2264D904CE6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35" y="3429000"/>
            <a:ext cx="4311565" cy="3447792"/>
          </a:xfrm>
          <a:prstGeom prst="rect">
            <a:avLst/>
          </a:prstGeom>
        </p:spPr>
      </p:pic>
      <p:pic>
        <p:nvPicPr>
          <p:cNvPr id="23" name="pg263">
            <a:extLst>
              <a:ext uri="{FF2B5EF4-FFF2-40B4-BE49-F238E27FC236}">
                <a16:creationId xmlns:a16="http://schemas.microsoft.com/office/drawing/2014/main" id="{EE48263C-ABC8-AFDD-D08C-A91841138E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835" y="76200"/>
            <a:ext cx="4311565" cy="3447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1DA38F6-9DFD-EF1F-0CB3-7122CE8801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955" y="1368737"/>
            <a:ext cx="4529381" cy="452938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DA615C-EA22-AE28-F47C-30095AE79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5FB5F-A83A-1164-5788-19E9FBE0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0BB752-7125-129A-34F0-9FB7832FA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dirty="0"/>
              <a:t>Buffer sizing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BB7EBE-34D9-081B-0ACC-000AE10A7AFA}"/>
              </a:ext>
            </a:extLst>
          </p:cNvPr>
          <p:cNvSpPr txBox="1"/>
          <p:nvPr/>
        </p:nvSpPr>
        <p:spPr>
          <a:xfrm rot="16200000">
            <a:off x="65677" y="1955528"/>
            <a:ext cx="117083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Less 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AFD69E-83DA-A0E2-E395-BA2CBC67751E}"/>
              </a:ext>
            </a:extLst>
          </p:cNvPr>
          <p:cNvSpPr txBox="1"/>
          <p:nvPr/>
        </p:nvSpPr>
        <p:spPr>
          <a:xfrm rot="16200000">
            <a:off x="70292" y="4749542"/>
            <a:ext cx="12339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more mass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CD85B5B-3B93-7EEF-9707-E46D6BA6B529}"/>
              </a:ext>
            </a:extLst>
          </p:cNvPr>
          <p:cNvCxnSpPr>
            <a:cxnSpLocks/>
          </p:cNvCxnSpPr>
          <p:nvPr/>
        </p:nvCxnSpPr>
        <p:spPr>
          <a:xfrm flipV="1">
            <a:off x="2767311" y="1368737"/>
            <a:ext cx="5462289" cy="318124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A7C496-F4E2-F844-7B7D-3814474972DD}"/>
              </a:ext>
            </a:extLst>
          </p:cNvPr>
          <p:cNvCxnSpPr>
            <a:cxnSpLocks/>
          </p:cNvCxnSpPr>
          <p:nvPr/>
        </p:nvCxnSpPr>
        <p:spPr>
          <a:xfrm>
            <a:off x="2767311" y="4550293"/>
            <a:ext cx="5462289" cy="5061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834B422-4B69-3BB7-279C-E0735A71CE49}"/>
              </a:ext>
            </a:extLst>
          </p:cNvPr>
          <p:cNvSpPr txBox="1"/>
          <p:nvPr/>
        </p:nvSpPr>
        <p:spPr>
          <a:xfrm>
            <a:off x="4419600" y="4843652"/>
            <a:ext cx="1861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Slow ramp-down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A7D90E-35B1-51E5-7F76-7EC40C2420CB}"/>
              </a:ext>
            </a:extLst>
          </p:cNvPr>
          <p:cNvSpPr/>
          <p:nvPr/>
        </p:nvSpPr>
        <p:spPr>
          <a:xfrm>
            <a:off x="4648200" y="3662020"/>
            <a:ext cx="152400" cy="152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72DD29-E2E6-2DED-46C1-FDF28BF626DD}"/>
              </a:ext>
            </a:extLst>
          </p:cNvPr>
          <p:cNvCxnSpPr/>
          <p:nvPr/>
        </p:nvCxnSpPr>
        <p:spPr>
          <a:xfrm flipV="1">
            <a:off x="4800600" y="2209800"/>
            <a:ext cx="2819400" cy="1524000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77B4CB-0D13-F91C-C5E9-CB086EE974B1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4800600" y="3738220"/>
            <a:ext cx="2743200" cy="147980"/>
          </a:xfrm>
          <a:prstGeom prst="straightConnector1">
            <a:avLst/>
          </a:prstGeom>
          <a:ln w="12700">
            <a:solidFill>
              <a:srgbClr val="00F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E6484AF-DA0E-3E5F-8BAD-60AC513A9B37}"/>
              </a:ext>
            </a:extLst>
          </p:cNvPr>
          <p:cNvSpPr txBox="1"/>
          <p:nvPr/>
        </p:nvSpPr>
        <p:spPr>
          <a:xfrm>
            <a:off x="5746712" y="3503279"/>
            <a:ext cx="88165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Quench</a:t>
            </a:r>
          </a:p>
        </p:txBody>
      </p:sp>
    </p:spTree>
    <p:extLst>
      <p:ext uri="{BB962C8B-B14F-4D97-AF65-F5344CB8AC3E}">
        <p14:creationId xmlns:p14="http://schemas.microsoft.com/office/powerpoint/2010/main" val="34385546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2FDD84-1E3E-ACFD-7106-7C969D34BF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-76200"/>
            <a:ext cx="7883236" cy="788323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90569-F5CF-EF52-FB52-26CEEFE96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FC23-FE2D-57A7-904D-B58580AE0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821265B-5F29-9E8D-30BF-72C99779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32556"/>
            <a:ext cx="8964613" cy="810444"/>
          </a:xfrm>
        </p:spPr>
        <p:txBody>
          <a:bodyPr/>
          <a:lstStyle/>
          <a:p>
            <a:r>
              <a:rPr lang="en-US" dirty="0"/>
              <a:t>Mechanical</a:t>
            </a:r>
          </a:p>
        </p:txBody>
      </p:sp>
      <p:pic>
        <p:nvPicPr>
          <p:cNvPr id="9" name="pg249">
            <a:extLst>
              <a:ext uri="{FF2B5EF4-FFF2-40B4-BE49-F238E27FC236}">
                <a16:creationId xmlns:a16="http://schemas.microsoft.com/office/drawing/2014/main" id="{E0038986-7A0C-6A98-33C3-18B647EC372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80"/>
          <a:stretch/>
        </p:blipFill>
        <p:spPr>
          <a:xfrm>
            <a:off x="10896621" y="813926"/>
            <a:ext cx="1125558" cy="52061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8F6DBB-03D3-805D-B397-892E1D6E01E6}"/>
              </a:ext>
            </a:extLst>
          </p:cNvPr>
          <p:cNvSpPr txBox="1">
            <a:spLocks/>
          </p:cNvSpPr>
          <p:nvPr/>
        </p:nvSpPr>
        <p:spPr>
          <a:xfrm>
            <a:off x="11183389" y="519858"/>
            <a:ext cx="92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Stress [MPa]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EC45F-96BD-43AE-1931-03A1FD0010A0}"/>
              </a:ext>
            </a:extLst>
          </p:cNvPr>
          <p:cNvSpPr txBox="1">
            <a:spLocks/>
          </p:cNvSpPr>
          <p:nvPr/>
        </p:nvSpPr>
        <p:spPr>
          <a:xfrm>
            <a:off x="9351818" y="3733800"/>
            <a:ext cx="1011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d) Hoop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C33908-B721-915E-557A-DD8540E17D1C}"/>
              </a:ext>
            </a:extLst>
          </p:cNvPr>
          <p:cNvSpPr txBox="1">
            <a:spLocks/>
          </p:cNvSpPr>
          <p:nvPr/>
        </p:nvSpPr>
        <p:spPr>
          <a:xfrm>
            <a:off x="6893891" y="3733800"/>
            <a:ext cx="1026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c) Mises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C04508-6558-2B5E-F581-C7087CFBF3FF}"/>
              </a:ext>
            </a:extLst>
          </p:cNvPr>
          <p:cNvSpPr txBox="1">
            <a:spLocks/>
          </p:cNvSpPr>
          <p:nvPr/>
        </p:nvSpPr>
        <p:spPr>
          <a:xfrm>
            <a:off x="9291134" y="889190"/>
            <a:ext cx="954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b) Axial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199B25-0AFF-7982-E441-935A946B9D3D}"/>
              </a:ext>
            </a:extLst>
          </p:cNvPr>
          <p:cNvSpPr txBox="1">
            <a:spLocks/>
          </p:cNvSpPr>
          <p:nvPr/>
        </p:nvSpPr>
        <p:spPr>
          <a:xfrm>
            <a:off x="6933651" y="911423"/>
            <a:ext cx="1070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a) Radial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F332F0-4152-E594-4580-B9D97D3F7AF6}"/>
              </a:ext>
            </a:extLst>
          </p:cNvPr>
          <p:cNvCxnSpPr>
            <a:cxnSpLocks/>
          </p:cNvCxnSpPr>
          <p:nvPr/>
        </p:nvCxnSpPr>
        <p:spPr>
          <a:xfrm flipV="1">
            <a:off x="5586758" y="1783958"/>
            <a:ext cx="29053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2652DA8-9F8B-4BC2-99E5-3C549E3B6534}"/>
              </a:ext>
            </a:extLst>
          </p:cNvPr>
          <p:cNvCxnSpPr>
            <a:cxnSpLocks/>
          </p:cNvCxnSpPr>
          <p:nvPr/>
        </p:nvCxnSpPr>
        <p:spPr>
          <a:xfrm flipH="1" flipV="1">
            <a:off x="5558440" y="1391289"/>
            <a:ext cx="1" cy="60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/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BE56A9E-4CF1-B164-311B-33B0EAD2B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435" y="1727971"/>
                <a:ext cx="297076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/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5C4F3C-8FDD-60E1-9954-96C543EE0F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012" y="1140656"/>
                <a:ext cx="29886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39CA17-A1B6-C7BE-00C1-8AE07648C9E5}"/>
              </a:ext>
            </a:extLst>
          </p:cNvPr>
          <p:cNvCxnSpPr/>
          <p:nvPr/>
        </p:nvCxnSpPr>
        <p:spPr>
          <a:xfrm flipV="1">
            <a:off x="5556428" y="1391289"/>
            <a:ext cx="0" cy="392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E9A5D141-E331-0A9F-210E-A79FFD1FE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1250603"/>
            <a:ext cx="1373565" cy="20261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57D758F-43EF-1B47-176F-92A4A722394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2305495" y="1196297"/>
            <a:ext cx="2539333" cy="2207471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A9C2B8B-F336-D617-7C41-A0BC96E151B2}"/>
              </a:ext>
            </a:extLst>
          </p:cNvPr>
          <p:cNvSpPr>
            <a:spLocks/>
          </p:cNvSpPr>
          <p:nvPr/>
        </p:nvSpPr>
        <p:spPr>
          <a:xfrm>
            <a:off x="3339529" y="2104184"/>
            <a:ext cx="96438" cy="18728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A656640-2A2B-F5CE-2517-B317A3C0C512}"/>
              </a:ext>
            </a:extLst>
          </p:cNvPr>
          <p:cNvCxnSpPr>
            <a:cxnSpLocks/>
          </p:cNvCxnSpPr>
          <p:nvPr/>
        </p:nvCxnSpPr>
        <p:spPr>
          <a:xfrm>
            <a:off x="1623294" y="1253953"/>
            <a:ext cx="1707066" cy="85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11329A8-A1B0-5DED-362D-2AA02F090835}"/>
              </a:ext>
            </a:extLst>
          </p:cNvPr>
          <p:cNvCxnSpPr>
            <a:cxnSpLocks/>
          </p:cNvCxnSpPr>
          <p:nvPr/>
        </p:nvCxnSpPr>
        <p:spPr>
          <a:xfrm flipV="1">
            <a:off x="1631518" y="2297856"/>
            <a:ext cx="1698842" cy="9719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6C9D58E-891F-BD53-CDFD-4F65FD66A1BF}"/>
              </a:ext>
            </a:extLst>
          </p:cNvPr>
          <p:cNvSpPr txBox="1"/>
          <p:nvPr/>
        </p:nvSpPr>
        <p:spPr>
          <a:xfrm>
            <a:off x="1660349" y="1640515"/>
            <a:ext cx="734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Frictional </a:t>
            </a:r>
          </a:p>
          <a:p>
            <a:r>
              <a:rPr lang="en-US" sz="1000" dirty="0"/>
              <a:t>interface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AF018A7-1C5A-60BF-7971-29EE020C33DA}"/>
              </a:ext>
            </a:extLst>
          </p:cNvPr>
          <p:cNvSpPr txBox="1"/>
          <p:nvPr/>
        </p:nvSpPr>
        <p:spPr>
          <a:xfrm>
            <a:off x="1572257" y="2117412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Field’s metal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72F5D6-D6AA-F334-3D5F-1D0CCD8B48FE}"/>
              </a:ext>
            </a:extLst>
          </p:cNvPr>
          <p:cNvSpPr txBox="1"/>
          <p:nvPr/>
        </p:nvSpPr>
        <p:spPr>
          <a:xfrm>
            <a:off x="1588030" y="2329643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Axial plate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DF0123B-756B-90D1-69E9-C0A48E74EB9B}"/>
              </a:ext>
            </a:extLst>
          </p:cNvPr>
          <p:cNvCxnSpPr>
            <a:cxnSpLocks/>
          </p:cNvCxnSpPr>
          <p:nvPr/>
        </p:nvCxnSpPr>
        <p:spPr>
          <a:xfrm flipH="1">
            <a:off x="1489737" y="1834187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812A0CF-5C53-AACC-6A3A-E7D899B7176D}"/>
              </a:ext>
            </a:extLst>
          </p:cNvPr>
          <p:cNvCxnSpPr>
            <a:cxnSpLocks/>
          </p:cNvCxnSpPr>
          <p:nvPr/>
        </p:nvCxnSpPr>
        <p:spPr>
          <a:xfrm flipH="1">
            <a:off x="1447800" y="2255642"/>
            <a:ext cx="200025" cy="16668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24939E-1C72-CAEE-B124-0921A4F783B2}"/>
              </a:ext>
            </a:extLst>
          </p:cNvPr>
          <p:cNvCxnSpPr>
            <a:cxnSpLocks/>
          </p:cNvCxnSpPr>
          <p:nvPr/>
        </p:nvCxnSpPr>
        <p:spPr>
          <a:xfrm flipH="1" flipV="1">
            <a:off x="1481361" y="2456869"/>
            <a:ext cx="199241" cy="5065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4DE65D-5FC9-1595-B542-ADDAC7826C57}"/>
              </a:ext>
            </a:extLst>
          </p:cNvPr>
          <p:cNvCxnSpPr>
            <a:cxnSpLocks/>
          </p:cNvCxnSpPr>
          <p:nvPr/>
        </p:nvCxnSpPr>
        <p:spPr>
          <a:xfrm flipV="1">
            <a:off x="2243540" y="1509291"/>
            <a:ext cx="185957" cy="142119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AD2E19B-87F6-E73B-9A43-862221D9C0F8}"/>
              </a:ext>
            </a:extLst>
          </p:cNvPr>
          <p:cNvSpPr txBox="1"/>
          <p:nvPr/>
        </p:nvSpPr>
        <p:spPr>
          <a:xfrm>
            <a:off x="660578" y="3301813"/>
            <a:ext cx="747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HTS tapes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A4B7CB-8BA6-FF58-B402-27F4D3185467}"/>
              </a:ext>
            </a:extLst>
          </p:cNvPr>
          <p:cNvSpPr txBox="1"/>
          <p:nvPr/>
        </p:nvSpPr>
        <p:spPr>
          <a:xfrm>
            <a:off x="2526016" y="1273674"/>
            <a:ext cx="1359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 flange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E105B9-5B06-CBF3-E7AC-5F416D74CA75}"/>
              </a:ext>
            </a:extLst>
          </p:cNvPr>
          <p:cNvSpPr txBox="1"/>
          <p:nvPr/>
        </p:nvSpPr>
        <p:spPr>
          <a:xfrm>
            <a:off x="2515411" y="1456559"/>
            <a:ext cx="1398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Copper terminal plate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C07637-3F70-2EAC-E3DB-3F25668E3BD7}"/>
              </a:ext>
            </a:extLst>
          </p:cNvPr>
          <p:cNvSpPr txBox="1"/>
          <p:nvPr/>
        </p:nvSpPr>
        <p:spPr>
          <a:xfrm>
            <a:off x="3880930" y="2219203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Stainless steel</a:t>
            </a:r>
          </a:p>
          <a:p>
            <a:r>
              <a:rPr lang="en-US" sz="1000" dirty="0"/>
              <a:t>overband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F26CEF-F05B-9263-9026-670F792980E6}"/>
              </a:ext>
            </a:extLst>
          </p:cNvPr>
          <p:cNvCxnSpPr>
            <a:cxnSpLocks/>
          </p:cNvCxnSpPr>
          <p:nvPr/>
        </p:nvCxnSpPr>
        <p:spPr>
          <a:xfrm flipH="1" flipV="1">
            <a:off x="3792879" y="2329183"/>
            <a:ext cx="160705" cy="2813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EB0A8AF-C6BF-632D-3425-6B28E1BF8807}"/>
              </a:ext>
            </a:extLst>
          </p:cNvPr>
          <p:cNvSpPr txBox="1"/>
          <p:nvPr/>
        </p:nvSpPr>
        <p:spPr>
          <a:xfrm>
            <a:off x="328866" y="3600849"/>
            <a:ext cx="4841838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Tape structure explicitly modeled to capture</a:t>
            </a:r>
          </a:p>
          <a:p>
            <a:pPr algn="l"/>
            <a:r>
              <a:rPr lang="en-US" sz="2000" dirty="0"/>
              <a:t>-differential thermal contraction</a:t>
            </a:r>
          </a:p>
          <a:p>
            <a:pPr algn="l"/>
            <a:r>
              <a:rPr lang="en-US" sz="2000" dirty="0"/>
              <a:t>-plasticity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BDA6E6F-9643-B2FC-8ED0-1E7D9273C06D}"/>
              </a:ext>
            </a:extLst>
          </p:cNvPr>
          <p:cNvSpPr txBox="1"/>
          <p:nvPr/>
        </p:nvSpPr>
        <p:spPr>
          <a:xfrm>
            <a:off x="328866" y="5029200"/>
            <a:ext cx="5146602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Max 	radial stress 		2 	MPa</a:t>
            </a:r>
          </a:p>
          <a:p>
            <a:pPr algn="l"/>
            <a:r>
              <a:rPr lang="en-US" sz="2000" dirty="0"/>
              <a:t>Min 	axial stress		-150 	MPa</a:t>
            </a:r>
          </a:p>
          <a:p>
            <a:pPr algn="l"/>
            <a:r>
              <a:rPr lang="en-US" sz="2000" dirty="0"/>
              <a:t>Max 	hoop stress (substrate)	373	MPa </a:t>
            </a:r>
          </a:p>
        </p:txBody>
      </p:sp>
    </p:spTree>
    <p:extLst>
      <p:ext uri="{BB962C8B-B14F-4D97-AF65-F5344CB8AC3E}">
        <p14:creationId xmlns:p14="http://schemas.microsoft.com/office/powerpoint/2010/main" val="8955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8" grpId="0"/>
      <p:bldP spid="19" grpId="0"/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machine with a black background&#10;&#10;Description automatically generated">
            <a:extLst>
              <a:ext uri="{FF2B5EF4-FFF2-40B4-BE49-F238E27FC236}">
                <a16:creationId xmlns:a16="http://schemas.microsoft.com/office/drawing/2014/main" id="{0037950D-4E95-7109-1265-0710262AC2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032" y="228600"/>
            <a:ext cx="4474368" cy="59658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A60038-6E70-C774-2D7F-9A90D1EF7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A4D99C-FB4E-3CA7-28D5-DD7D94873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FCCA80B-8A23-EC0D-1282-5CFBD5DEA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7D8615-FE21-BBE0-322F-1BBC0062F5BD}"/>
                  </a:ext>
                </a:extLst>
              </p:cNvPr>
              <p:cNvSpPr txBox="1"/>
              <p:nvPr/>
            </p:nvSpPr>
            <p:spPr>
              <a:xfrm>
                <a:off x="304800" y="1251963"/>
                <a:ext cx="8495082" cy="5047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experiment aims to demonstrate high yield positron source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Positron source ideal application for NI HTS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experiment will feature a NI HTS solenoid, 15 T bore, </a:t>
                </a:r>
              </a:p>
              <a:p>
                <a:pPr algn="l"/>
                <a:r>
                  <a:rPr lang="en-US" sz="2400" dirty="0"/>
                  <a:t>at 15 K, 1.2 kA, conduction-cooled in cryogen-free </a:t>
                </a:r>
              </a:p>
              <a:p>
                <a:pPr algn="l"/>
                <a:r>
                  <a:rPr lang="en-US" sz="2400" dirty="0"/>
                  <a:t>cryostat</a:t>
                </a:r>
              </a:p>
              <a:p>
                <a:pPr algn="l"/>
                <a:endParaRPr lang="en-US" sz="24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Extra thermal mass can help prevent quenches in case of </a:t>
                </a:r>
              </a:p>
              <a:p>
                <a:pPr algn="l"/>
                <a:r>
                  <a:rPr lang="en-US" sz="2400" dirty="0"/>
                  <a:t>	external faults</a:t>
                </a:r>
              </a:p>
              <a:p>
                <a:pPr algn="l"/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Magnet under construction, scheduled for test in 2024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algn="l"/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7D8615-FE21-BBE0-322F-1BBC0062F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51963"/>
                <a:ext cx="8495082" cy="5047536"/>
              </a:xfrm>
              <a:prstGeom prst="rect">
                <a:avLst/>
              </a:prstGeom>
              <a:blipFill>
                <a:blip r:embed="rId3"/>
                <a:stretch>
                  <a:fillRect l="-2152" t="-1691" r="-107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648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map of land with white circles&#10;&#10;Description automatically generated">
            <a:extLst>
              <a:ext uri="{FF2B5EF4-FFF2-40B4-BE49-F238E27FC236}">
                <a16:creationId xmlns:a16="http://schemas.microsoft.com/office/drawing/2014/main" id="{092435FA-6D2D-4D8B-097C-B59CEFBF9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219200"/>
            <a:ext cx="5459382" cy="464502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: electron-positron collider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1326D9-0673-C5D4-A41C-88CF4E02E38E}"/>
              </a:ext>
            </a:extLst>
          </p:cNvPr>
          <p:cNvSpPr txBox="1"/>
          <p:nvPr/>
        </p:nvSpPr>
        <p:spPr>
          <a:xfrm>
            <a:off x="7224993" y="1813780"/>
            <a:ext cx="4267200" cy="326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“</a:t>
            </a:r>
            <a:r>
              <a:rPr lang="en-US" sz="2400" i="1" dirty="0"/>
              <a:t>A 100 km tunnel hosting a </a:t>
            </a:r>
            <a:r>
              <a:rPr lang="en-US" sz="2400" b="1" i="1" dirty="0"/>
              <a:t>circular electron–positron collider</a:t>
            </a:r>
            <a:r>
              <a:rPr lang="en-US" sz="2400" i="1" dirty="0"/>
              <a:t> </a:t>
            </a:r>
            <a:r>
              <a:rPr lang="en-US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 a first stage towards a 100 </a:t>
            </a:r>
            <a:r>
              <a:rPr lang="en-US" sz="2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TeV</a:t>
            </a:r>
            <a:r>
              <a:rPr lang="en-US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proton–proton collider </a:t>
            </a:r>
            <a:r>
              <a:rPr lang="en-US" sz="2400" i="1" dirty="0"/>
              <a:t>would </a:t>
            </a:r>
            <a:r>
              <a:rPr lang="en-US" sz="2400" b="1" i="1" dirty="0"/>
              <a:t>probe new phenomena coupled to the Higgs and electroweak sectors </a:t>
            </a:r>
            <a:r>
              <a:rPr lang="en-US" sz="2400" i="1" dirty="0"/>
              <a:t>with unparalleled precision</a:t>
            </a:r>
            <a:r>
              <a:rPr lang="en-US" sz="2400" dirty="0"/>
              <a:t>.” [1]</a:t>
            </a:r>
          </a:p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2A47B-A0C2-3754-EFB7-618C1F3E8094}"/>
              </a:ext>
            </a:extLst>
          </p:cNvPr>
          <p:cNvSpPr txBox="1"/>
          <p:nvPr/>
        </p:nvSpPr>
        <p:spPr>
          <a:xfrm>
            <a:off x="4524159" y="6333482"/>
            <a:ext cx="536691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/>
              <a:t>[1] https://cerncourier.com/a/fcc-ee-beyond-a-higgs-factory/</a:t>
            </a:r>
          </a:p>
          <a:p>
            <a:pPr algn="l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851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1326D9-0673-C5D4-A41C-88CF4E02E38E}"/>
              </a:ext>
            </a:extLst>
          </p:cNvPr>
          <p:cNvSpPr txBox="1"/>
          <p:nvPr/>
        </p:nvSpPr>
        <p:spPr>
          <a:xfrm>
            <a:off x="6752890" y="834080"/>
            <a:ext cx="5092878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“</a:t>
            </a:r>
            <a:r>
              <a:rPr lang="en-US" sz="2400" i="1" dirty="0"/>
              <a:t>portions of the same linac are used for multiple purposes</a:t>
            </a:r>
            <a:r>
              <a:rPr lang="en-US" sz="2400" dirty="0"/>
              <a:t>” [2]</a:t>
            </a:r>
          </a:p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2A47B-A0C2-3754-EFB7-618C1F3E8094}"/>
              </a:ext>
            </a:extLst>
          </p:cNvPr>
          <p:cNvSpPr txBox="1"/>
          <p:nvPr/>
        </p:nvSpPr>
        <p:spPr>
          <a:xfrm>
            <a:off x="2243995" y="6578046"/>
            <a:ext cx="90177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/>
              <a:t>[2] P. Craievich, https://www.psi.ch/en/gfa/fcc-ee-injector-design-and-psi-positron-source-pss-project</a:t>
            </a:r>
          </a:p>
          <a:p>
            <a:pPr algn="l"/>
            <a:endParaRPr lang="en-US" sz="1600" dirty="0"/>
          </a:p>
        </p:txBody>
      </p:sp>
      <p:pic>
        <p:nvPicPr>
          <p:cNvPr id="11" name="Content Placeholder 10" descr="Diagram of a diagram of a line of electrical components&#10;&#10;Description automatically generated">
            <a:extLst>
              <a:ext uri="{FF2B5EF4-FFF2-40B4-BE49-F238E27FC236}">
                <a16:creationId xmlns:a16="http://schemas.microsoft.com/office/drawing/2014/main" id="{65878CD8-3FA6-E64E-B4A4-4EBA6339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6038850" cy="4572000"/>
          </a:xfr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B16E0751-C591-21E9-097C-E3785DC99F71}"/>
              </a:ext>
            </a:extLst>
          </p:cNvPr>
          <p:cNvSpPr/>
          <p:nvPr/>
        </p:nvSpPr>
        <p:spPr>
          <a:xfrm rot="9128097">
            <a:off x="1847849" y="4539687"/>
            <a:ext cx="457200" cy="569248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12AC90-025E-D98C-AFC6-1D2DC41E89F8}"/>
                  </a:ext>
                </a:extLst>
              </p:cNvPr>
              <p:cNvSpPr txBox="1"/>
              <p:nvPr/>
            </p:nvSpPr>
            <p:spPr>
              <a:xfrm>
                <a:off x="6752890" y="1856360"/>
                <a:ext cx="5161602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6 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available as a precursor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 beam</a:t>
                </a:r>
              </a:p>
              <a:p>
                <a:pPr algn="l"/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12AC90-025E-D98C-AFC6-1D2DC41E8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890" y="1856360"/>
                <a:ext cx="5161602" cy="1107996"/>
              </a:xfrm>
              <a:prstGeom prst="rect">
                <a:avLst/>
              </a:prstGeom>
              <a:blipFill>
                <a:blip r:embed="rId3"/>
                <a:stretch>
                  <a:fillRect l="-2128" t="-8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5C01665-A1E3-1FFC-1D15-E7E8E83152FA}"/>
              </a:ext>
            </a:extLst>
          </p:cNvPr>
          <p:cNvSpPr txBox="1"/>
          <p:nvPr/>
        </p:nvSpPr>
        <p:spPr>
          <a:xfrm>
            <a:off x="2533534" y="4719183"/>
            <a:ext cx="47980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Electrons shot at target produce particles</a:t>
            </a:r>
          </a:p>
          <a:p>
            <a:pPr algn="l"/>
            <a:r>
              <a:rPr lang="en-US" sz="2000" dirty="0"/>
              <a:t>Charged particles are captured by a magnet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5F8FF77-CCD8-31B6-1E39-71C309924E75}"/>
              </a:ext>
            </a:extLst>
          </p:cNvPr>
          <p:cNvCxnSpPr/>
          <p:nvPr/>
        </p:nvCxnSpPr>
        <p:spPr>
          <a:xfrm flipV="1">
            <a:off x="1295400" y="4419600"/>
            <a:ext cx="152400" cy="76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2F51C0-F7FA-C9E0-CB84-7BA76FDB9EB2}"/>
                  </a:ext>
                </a:extLst>
              </p:cNvPr>
              <p:cNvSpPr txBox="1"/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92F51C0-F7FA-C9E0-CB84-7BA76FDB9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blipFill>
                <a:blip r:embed="rId4"/>
                <a:stretch>
                  <a:fillRect l="-892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84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1B096D1-2ED8-CE83-E8FD-646CC5A49F6E}"/>
              </a:ext>
            </a:extLst>
          </p:cNvPr>
          <p:cNvSpPr/>
          <p:nvPr/>
        </p:nvSpPr>
        <p:spPr>
          <a:xfrm>
            <a:off x="7620000" y="5029200"/>
            <a:ext cx="4114800" cy="13596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</a:t>
            </a:r>
          </a:p>
        </p:txBody>
      </p:sp>
      <p:pic>
        <p:nvPicPr>
          <p:cNvPr id="11" name="Content Placeholder 10" descr="Diagram of a diagram of a line of electrical components&#10;&#10;Description automatically generated">
            <a:extLst>
              <a:ext uri="{FF2B5EF4-FFF2-40B4-BE49-F238E27FC236}">
                <a16:creationId xmlns:a16="http://schemas.microsoft.com/office/drawing/2014/main" id="{65878CD8-3FA6-E64E-B4A4-4EBA6339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6038850" cy="4572000"/>
          </a:xfr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B16E0751-C591-21E9-097C-E3785DC99F71}"/>
              </a:ext>
            </a:extLst>
          </p:cNvPr>
          <p:cNvSpPr/>
          <p:nvPr/>
        </p:nvSpPr>
        <p:spPr>
          <a:xfrm rot="9128097">
            <a:off x="1847849" y="4539687"/>
            <a:ext cx="457200" cy="569248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C6DB86-44C9-B1C1-96E1-E9F3C37D8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696" y="1063207"/>
            <a:ext cx="5530977" cy="3625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D437F6-A97C-98CA-B183-2E1DFBF2B364}"/>
              </a:ext>
            </a:extLst>
          </p:cNvPr>
          <p:cNvSpPr txBox="1"/>
          <p:nvPr/>
        </p:nvSpPr>
        <p:spPr>
          <a:xfrm>
            <a:off x="3459790" y="214825"/>
            <a:ext cx="37862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34826" fontAlgn="base">
              <a:spcBef>
                <a:spcPct val="0"/>
              </a:spcBef>
              <a:spcAft>
                <a:spcPct val="0"/>
              </a:spcAft>
            </a:pPr>
            <a:r>
              <a:rPr lang="en-GB" kern="1000" dirty="0">
                <a:cs typeface="Arial" panose="020B0604020202020204" pitchFamily="34" charset="0"/>
              </a:rPr>
              <a:t>Flux Concentrator (FC) </a:t>
            </a:r>
          </a:p>
          <a:p>
            <a:pPr defTabSz="1034826" fontAlgn="base">
              <a:spcBef>
                <a:spcPct val="0"/>
              </a:spcBef>
              <a:spcAft>
                <a:spcPct val="0"/>
              </a:spcAft>
            </a:pPr>
            <a:r>
              <a:rPr lang="en-GB" kern="1000" dirty="0">
                <a:cs typeface="Arial" panose="020B0604020202020204" pitchFamily="34" charset="0"/>
              </a:rPr>
              <a:t>Pulsed copper device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5D22C8D-4593-49D4-8EDC-F6844E5A62C0}"/>
              </a:ext>
            </a:extLst>
          </p:cNvPr>
          <p:cNvCxnSpPr>
            <a:cxnSpLocks/>
          </p:cNvCxnSpPr>
          <p:nvPr/>
        </p:nvCxnSpPr>
        <p:spPr>
          <a:xfrm>
            <a:off x="6082537" y="1971322"/>
            <a:ext cx="2063079" cy="9046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9EB3740-8EA1-D8E5-F3EB-C620F79D5239}"/>
              </a:ext>
            </a:extLst>
          </p:cNvPr>
          <p:cNvSpPr txBox="1"/>
          <p:nvPr/>
        </p:nvSpPr>
        <p:spPr>
          <a:xfrm>
            <a:off x="7758784" y="5369808"/>
            <a:ext cx="37440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We want to do better by using HTS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2899A0E-973A-B1CF-AF73-38FD1D138A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047" y="814939"/>
            <a:ext cx="2810105" cy="208539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C5EC615-9877-E24F-6B1D-95B89A8AE266}"/>
              </a:ext>
            </a:extLst>
          </p:cNvPr>
          <p:cNvSpPr txBox="1"/>
          <p:nvPr/>
        </p:nvSpPr>
        <p:spPr>
          <a:xfrm>
            <a:off x="3605591" y="2877882"/>
            <a:ext cx="17049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kern="1000" dirty="0">
                <a:cs typeface="Arial" panose="020B0604020202020204" pitchFamily="34" charset="0"/>
              </a:rPr>
              <a:t>P. </a:t>
            </a:r>
            <a:r>
              <a:rPr lang="en-GB" sz="1600" kern="1000" dirty="0" err="1">
                <a:cs typeface="Arial" panose="020B0604020202020204" pitchFamily="34" charset="0"/>
              </a:rPr>
              <a:t>Martyshkin</a:t>
            </a:r>
            <a:r>
              <a:rPr lang="en-GB" sz="1600" kern="1000" dirty="0">
                <a:cs typeface="Arial" panose="020B0604020202020204" pitchFamily="34" charset="0"/>
              </a:rPr>
              <a:t>, BINP</a:t>
            </a: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CA71BC-89AA-1967-D6E0-08AB1864CD2F}"/>
                  </a:ext>
                </a:extLst>
              </p:cNvPr>
              <p:cNvSpPr txBox="1"/>
              <p:nvPr/>
            </p:nvSpPr>
            <p:spPr>
              <a:xfrm>
                <a:off x="9630803" y="2526100"/>
                <a:ext cx="1851661" cy="502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dirty="0"/>
                  <a:t>Yield=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 </m:t>
                    </m:r>
                  </m:oMath>
                </a14:m>
                <a:r>
                  <a:rPr lang="en-US" sz="2000" dirty="0"/>
                  <a:t>[3]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CA71BC-89AA-1967-D6E0-08AB1864CD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803" y="2526100"/>
                <a:ext cx="1851661" cy="502382"/>
              </a:xfrm>
              <a:prstGeom prst="rect">
                <a:avLst/>
              </a:prstGeom>
              <a:blipFill>
                <a:blip r:embed="rId5"/>
                <a:stretch>
                  <a:fillRect l="-8553" r="-7237" b="-10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DB271F-8350-9704-95CE-850052C49015}"/>
                  </a:ext>
                </a:extLst>
              </p:cNvPr>
              <p:cNvSpPr txBox="1"/>
              <p:nvPr/>
            </p:nvSpPr>
            <p:spPr>
              <a:xfrm>
                <a:off x="9250049" y="5690800"/>
                <a:ext cx="1890133" cy="5023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dirty="0"/>
                  <a:t>Yield=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=7 [3]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ADB271F-8350-9704-95CE-850052C49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0049" y="5690800"/>
                <a:ext cx="1890133" cy="502382"/>
              </a:xfrm>
              <a:prstGeom prst="rect">
                <a:avLst/>
              </a:prstGeom>
              <a:blipFill>
                <a:blip r:embed="rId6"/>
                <a:stretch>
                  <a:fillRect l="-8065" b="-1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A3A4AD7-3F38-BDBA-C435-0C08B246B8AE}"/>
              </a:ext>
            </a:extLst>
          </p:cNvPr>
          <p:cNvSpPr txBox="1"/>
          <p:nvPr/>
        </p:nvSpPr>
        <p:spPr>
          <a:xfrm>
            <a:off x="495932" y="6032178"/>
            <a:ext cx="58828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[3] N. Vallis https://doi.org/10.18429/JACoW-LINAC2022-TUPORI16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2571875-4B61-9FB9-5A67-30794E0C5E72}"/>
              </a:ext>
            </a:extLst>
          </p:cNvPr>
          <p:cNvCxnSpPr>
            <a:cxnSpLocks/>
          </p:cNvCxnSpPr>
          <p:nvPr/>
        </p:nvCxnSpPr>
        <p:spPr>
          <a:xfrm flipH="1">
            <a:off x="8229600" y="2788803"/>
            <a:ext cx="1306128" cy="1115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3A93158-6B24-26FC-9EBE-608661A5693B}"/>
              </a:ext>
            </a:extLst>
          </p:cNvPr>
          <p:cNvSpPr txBox="1"/>
          <p:nvPr/>
        </p:nvSpPr>
        <p:spPr>
          <a:xfrm>
            <a:off x="2537185" y="4711926"/>
            <a:ext cx="47980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Electrons shot at target produce particles</a:t>
            </a:r>
          </a:p>
          <a:p>
            <a:pPr algn="l"/>
            <a:r>
              <a:rPr lang="en-US" sz="2000" dirty="0"/>
              <a:t>Charged particles are captured by a magnet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469BF74-8C6E-E740-BC8D-D23AFF611367}"/>
              </a:ext>
            </a:extLst>
          </p:cNvPr>
          <p:cNvCxnSpPr/>
          <p:nvPr/>
        </p:nvCxnSpPr>
        <p:spPr>
          <a:xfrm flipV="1">
            <a:off x="1295400" y="4419600"/>
            <a:ext cx="152400" cy="76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/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blipFill>
                <a:blip r:embed="rId7"/>
                <a:stretch>
                  <a:fillRect l="-8929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68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9656B-B820-3FB6-BB51-0441FA4C3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D825F-D9AE-BCBD-EFF0-3A17DE06A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1988AE-15B1-9731-34BE-FD4206F87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injector</a:t>
            </a:r>
          </a:p>
        </p:txBody>
      </p:sp>
      <p:pic>
        <p:nvPicPr>
          <p:cNvPr id="11" name="Content Placeholder 10" descr="Diagram of a diagram of a line of electrical components&#10;&#10;Description automatically generated">
            <a:extLst>
              <a:ext uri="{FF2B5EF4-FFF2-40B4-BE49-F238E27FC236}">
                <a16:creationId xmlns:a16="http://schemas.microsoft.com/office/drawing/2014/main" id="{65878CD8-3FA6-E64E-B4A4-4EBA6339D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6038850" cy="4572000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4C6DB86-44C9-B1C1-96E1-E9F3C37D8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696" y="1063207"/>
            <a:ext cx="5530977" cy="3625569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469BF74-8C6E-E740-BC8D-D23AFF611367}"/>
              </a:ext>
            </a:extLst>
          </p:cNvPr>
          <p:cNvCxnSpPr/>
          <p:nvPr/>
        </p:nvCxnSpPr>
        <p:spPr>
          <a:xfrm flipV="1">
            <a:off x="1295400" y="4419600"/>
            <a:ext cx="152400" cy="762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/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NL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EE0940-AFB7-5A54-21D9-18B7C899C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721" y="4149923"/>
                <a:ext cx="340221" cy="307777"/>
              </a:xfrm>
              <a:prstGeom prst="rect">
                <a:avLst/>
              </a:prstGeom>
              <a:blipFill>
                <a:blip r:embed="rId4"/>
                <a:stretch>
                  <a:fillRect l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04D372D-AD35-A939-2CEF-31253A9FDACC}"/>
              </a:ext>
            </a:extLst>
          </p:cNvPr>
          <p:cNvSpPr txBox="1"/>
          <p:nvPr/>
        </p:nvSpPr>
        <p:spPr>
          <a:xfrm>
            <a:off x="3810000" y="4931121"/>
            <a:ext cx="473693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Field profile and target location result from</a:t>
            </a:r>
          </a:p>
          <a:p>
            <a:pPr algn="l"/>
            <a:r>
              <a:rPr lang="en-US" sz="2000" dirty="0"/>
              <a:t>numeric and analytical optimization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CF63DF-63EC-58C4-C454-27FC9C6D6699}"/>
              </a:ext>
            </a:extLst>
          </p:cNvPr>
          <p:cNvSpPr txBox="1"/>
          <p:nvPr/>
        </p:nvSpPr>
        <p:spPr>
          <a:xfrm>
            <a:off x="3810000" y="5565338"/>
            <a:ext cx="804545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i="1" dirty="0">
                <a:effectLst/>
              </a:rPr>
              <a:t>Y Zhao. </a:t>
            </a:r>
            <a:r>
              <a:rPr lang="en-US" sz="1400" i="1" dirty="0" err="1">
                <a:effectLst/>
              </a:rPr>
              <a:t>Optimisation</a:t>
            </a:r>
            <a:r>
              <a:rPr lang="en-US" sz="1400" i="1" dirty="0">
                <a:effectLst/>
              </a:rPr>
              <a:t> of the FCC-</a:t>
            </a:r>
            <a:r>
              <a:rPr lang="en-US" sz="1400" i="1" dirty="0" err="1">
                <a:effectLst/>
              </a:rPr>
              <a:t>ee</a:t>
            </a:r>
            <a:r>
              <a:rPr lang="en-US" sz="1400" i="1" dirty="0">
                <a:effectLst/>
              </a:rPr>
              <a:t> Positron Source Using a HTS</a:t>
            </a:r>
            <a:br>
              <a:rPr lang="en-US" sz="1400" i="1" dirty="0"/>
            </a:br>
            <a:r>
              <a:rPr lang="en-US" sz="1400" i="1" dirty="0">
                <a:effectLst/>
              </a:rPr>
              <a:t>Solenoid Matching Device, 2022.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i="1" dirty="0">
                <a:effectLst/>
              </a:rPr>
              <a:t>Y Zhao. Comparison of Different Matching Device Field Profiles for</a:t>
            </a:r>
            <a:br>
              <a:rPr lang="en-US" sz="1400" i="1" dirty="0"/>
            </a:br>
            <a:r>
              <a:rPr lang="en-US" sz="1400" i="1" dirty="0">
                <a:effectLst/>
              </a:rPr>
              <a:t>the FCC-</a:t>
            </a:r>
            <a:r>
              <a:rPr lang="en-US" sz="1400" i="1" dirty="0" err="1">
                <a:effectLst/>
              </a:rPr>
              <a:t>ee</a:t>
            </a:r>
            <a:r>
              <a:rPr lang="en-US" sz="1400" i="1" dirty="0">
                <a:effectLst/>
              </a:rPr>
              <a:t> Positron Source, 2021.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i="1" dirty="0"/>
              <a:t>R. Chehab et al., “An adiabatic matching device for the Orsay linear positron accelerator”, IEEE Trans. </a:t>
            </a:r>
            <a:r>
              <a:rPr lang="en-US" sz="1400" i="1" dirty="0" err="1"/>
              <a:t>Nucl</a:t>
            </a:r>
            <a:r>
              <a:rPr lang="en-US" sz="1400" i="1" dirty="0"/>
              <a:t>. Sci., 1983.</a:t>
            </a:r>
          </a:p>
        </p:txBody>
      </p:sp>
    </p:spTree>
    <p:extLst>
      <p:ext uri="{BB962C8B-B14F-4D97-AF65-F5344CB8AC3E}">
        <p14:creationId xmlns:p14="http://schemas.microsoft.com/office/powerpoint/2010/main" val="60983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141B2-F9DF-F11F-2376-C6BDD89E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B1CB8-F342-C6E3-79E1-FDB8D0E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SI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ositron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roduction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800" dirty="0"/>
                  <a:t>) Experiment @ SwissFEL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9" t="-1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2756486-0CFF-A18C-B743-52052B87986B}"/>
              </a:ext>
            </a:extLst>
          </p:cNvPr>
          <p:cNvSpPr txBox="1"/>
          <p:nvPr/>
        </p:nvSpPr>
        <p:spPr>
          <a:xfrm>
            <a:off x="695325" y="735527"/>
            <a:ext cx="60351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Aims to demonstrate high yield positron source in 2026 </a:t>
            </a:r>
          </a:p>
        </p:txBody>
      </p:sp>
      <p:pic>
        <p:nvPicPr>
          <p:cNvPr id="7" name="Picture 6" descr="A road between trees and a river&#10;&#10;Description automatically generated">
            <a:extLst>
              <a:ext uri="{FF2B5EF4-FFF2-40B4-BE49-F238E27FC236}">
                <a16:creationId xmlns:a16="http://schemas.microsoft.com/office/drawing/2014/main" id="{6C38A552-C8F8-E28E-8AB0-A80C4C3169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88" y="1043304"/>
            <a:ext cx="8700913" cy="580797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0DF3689-60CD-B767-C2B9-7F986083F948}"/>
              </a:ext>
            </a:extLst>
          </p:cNvPr>
          <p:cNvSpPr/>
          <p:nvPr/>
        </p:nvSpPr>
        <p:spPr>
          <a:xfrm rot="19425869">
            <a:off x="2405930" y="3981948"/>
            <a:ext cx="6102513" cy="1113375"/>
          </a:xfrm>
          <a:prstGeom prst="ellipse">
            <a:avLst/>
          </a:prstGeom>
          <a:noFill/>
          <a:ln w="3810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2604EA-2D65-E47E-F6F7-431087C9F6BC}"/>
              </a:ext>
            </a:extLst>
          </p:cNvPr>
          <p:cNvSpPr txBox="1"/>
          <p:nvPr/>
        </p:nvSpPr>
        <p:spPr>
          <a:xfrm>
            <a:off x="4433556" y="3733800"/>
            <a:ext cx="13154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SwissFEL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D4B192D6-DAAD-41BA-EA13-F642BFD281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9400" y="838200"/>
            <a:ext cx="1270820" cy="12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04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141B2-F9DF-F11F-2376-C6BDD89E8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5B1CB8-F342-C6E3-79E1-FDB8D0E33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SI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ositron </a:t>
                </a:r>
                <a:r>
                  <a:rPr lang="en-US" sz="2800" dirty="0">
                    <a:solidFill>
                      <a:srgbClr val="FF0000"/>
                    </a:solidFill>
                  </a:rPr>
                  <a:t>P</a:t>
                </a:r>
                <a:r>
                  <a:rPr lang="en-US" sz="2800" dirty="0"/>
                  <a:t>roduction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800" dirty="0"/>
                  <a:t>) Experiment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72DAD333-E3FF-8EB1-E098-F7FB9598BE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9" t="-1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CDD0862E-DCC0-0572-6579-EC6B31B5D2FA}"/>
              </a:ext>
            </a:extLst>
          </p:cNvPr>
          <p:cNvSpPr txBox="1"/>
          <p:nvPr/>
        </p:nvSpPr>
        <p:spPr>
          <a:xfrm>
            <a:off x="4191000" y="6333483"/>
            <a:ext cx="57695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N. Vallis, https://doi.org/10.1103/PhysRevAccelBeams.27.013401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56486-0CFF-A18C-B743-52052B87986B}"/>
              </a:ext>
            </a:extLst>
          </p:cNvPr>
          <p:cNvSpPr txBox="1"/>
          <p:nvPr/>
        </p:nvSpPr>
        <p:spPr>
          <a:xfrm>
            <a:off x="695325" y="735527"/>
            <a:ext cx="523527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Aims to demonstrate high yield positron source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ECBFC0-EBCC-712E-F84A-8D85329697F4}"/>
                  </a:ext>
                </a:extLst>
              </p:cNvPr>
              <p:cNvSpPr txBox="1"/>
              <p:nvPr/>
            </p:nvSpPr>
            <p:spPr>
              <a:xfrm>
                <a:off x="683136" y="5709047"/>
                <a:ext cx="3836178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000" dirty="0"/>
                  <a:t>Magnet to be tested by end of 2024</a:t>
                </a:r>
              </a:p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dirty="0"/>
                  <a:t> experiment operational 2026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ECBFC0-EBCC-712E-F84A-8D8532969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36" y="5709047"/>
                <a:ext cx="3836178" cy="615553"/>
              </a:xfrm>
              <a:prstGeom prst="rect">
                <a:avLst/>
              </a:prstGeom>
              <a:blipFill>
                <a:blip r:embed="rId3"/>
                <a:stretch>
                  <a:fillRect l="-3975" t="-12871" r="-3180" b="-24752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F9CF7B6-EF58-2906-1EE1-7AB8F0DA4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22480"/>
            <a:ext cx="12192000" cy="46130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361EB7A-FF70-7C0D-516C-366A249655EB}"/>
              </a:ext>
            </a:extLst>
          </p:cNvPr>
          <p:cNvSpPr/>
          <p:nvPr/>
        </p:nvSpPr>
        <p:spPr>
          <a:xfrm>
            <a:off x="3048000" y="3810000"/>
            <a:ext cx="2057400" cy="4572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C85B12D-18D6-CD11-42A1-BBC68B04C9CB}"/>
              </a:ext>
            </a:extLst>
          </p:cNvPr>
          <p:cNvSpPr/>
          <p:nvPr/>
        </p:nvSpPr>
        <p:spPr>
          <a:xfrm>
            <a:off x="1582110" y="1170532"/>
            <a:ext cx="932490" cy="294426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284452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83BEF2-8B0B-D080-88C8-0980840F9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43000"/>
            <a:ext cx="8964613" cy="464461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DC application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Loose magnetic field quality requirement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No risk of insulation radiation damage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Mechanically strong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Good thermal conductivity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Compact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8683F-F189-C92E-F7F5-E4ABDC669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82BB3-01DA-B6C1-7195-1FE55B0B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32F25C-C24B-9D6A-4265-D297C15BE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Solder-potted NI HTS: an attractive option</a:t>
            </a:r>
          </a:p>
        </p:txBody>
      </p:sp>
    </p:spTree>
    <p:extLst>
      <p:ext uri="{BB962C8B-B14F-4D97-AF65-F5344CB8AC3E}">
        <p14:creationId xmlns:p14="http://schemas.microsoft.com/office/powerpoint/2010/main" val="9953868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3&lt;/Entity&gt;&#10;  &lt;Tag&gt;pg123&lt;/Tag&gt;&#10;  &lt;Node&gt;Results &amp;gt; Magnetic {grp29} &amp;gt; Coil Voltage for presentation {pg123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... &amp;gt; Global 1 {glob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13&quot; /&gt;&#10;    &lt;Property name=&quot;ymax&quot; type=&quot;real&quot; value=&quot;10&quot; /&gt;&#10;    &lt;Property name=&quot;showsecaxislimit&quot; type=&quot;group&quot; value=&quot;off&quot; /&gt;&#10;    &lt;Property name=&quot;yminsec&quot; type=&quot;real&quot; value=&quot;-323217.66663639544&quot; /&gt;&#10;    &lt;Property name=&quot;ymaxsec&quot; type=&quot;real&quot; value=&quot;271583.82010298804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39:15 AM&lt;/UpdateTimeStamp&gt;&#10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2.0.x&quot; formatVersion=&quot;2.0.0.0&quot; version=&quot;6.2.0.415&quot;&gt;&#10;  &lt;VersionInformation&gt;&#10;    &lt;Version&gt;1&lt;/Version&gt;&#10;  &lt;/VersionInformation&gt;&#10;  &lt;Entity&gt;/result/feature/pg249&lt;/Entity&gt;&#10;  &lt;Tag&gt;pg249&lt;/Tag&gt;&#10;  &lt;Node&gt;Results &amp;gt; 2D Plot Group 249 {pg249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branchKey=8ab0e6d9-caae-4768-bfb8-8a5957c1d286&amp;amp;commitKey=233e7f90-32b0-4f58-abe9-4dabeb4c77d6&amp;amp;modelVersionKey=65ae7ce3-da0f-49bd-94b3-e3dde859dc2d&amp;amp;modelSaveTypeId=1&amp;amp;modelVersionTypeId=201&amp;amp;modelVersionTitle=P3_ReworkMechanical_v25b&amp;amp;saved=1715932200638&amp;amp;savedBy=kosse_j-adm&amp;amp;owner=kosse_j-adm&lt;/ModelLink&gt;&#10;  &lt;LocalPath&gt;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4000&quot; /&gt;&#10;    &lt;Property name=&quot;height&quot; type=&quot;real&quot; value=&quot;4000&quot; /&gt;&#10;    &lt;Property name=&quot;resolution&quot; type=&quot;integer&quot; value=&quot;300&quot; /&gt;&#10;    &lt;Property name=&quot;sizedesc&quot; type=&quot;string&quot; value=&quot;339 x 339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288 x 92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288&quot; /&gt;&#10;    &lt;Property name=&quot;screenheightpx&quot; type=&quot;integer&quot; value=&quot;92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2D Plot Group 249 {pg249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n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isx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0.025525283068418503&quot; /&gt;&#10;    &lt;Property name=&quot;xmax&quot; type=&quot;real&quot; value=&quot;0.2964070439338684&quot; /&gt;&#10;    &lt;Property name=&quot;ymin&quot; type=&quot;real&quot; value=&quot;-0.053876038640737534&quot; /&gt;&#10;    &lt;Property name=&quot;ymax&quot; type=&quot;real&quot; value=&quot;0.139576256275177&quot; /&gt;&#10;    &lt;Property name=&quot;xminhidden&quot; type=&quot;real&quot; value=&quot;0.025525283068418503&quot; /&gt;&#10;    &lt;Property name=&quot;xmaxhidden&quot; type=&quot;real&quot; value=&quot;0.2964070439338684&quot; /&gt;&#10;    &lt;Property name=&quot;yminhidden&quot; type=&quot;real&quot; value=&quot;-0.053876038640737534&quot; /&gt;&#10;    &lt;Property name=&quot;ymaxhidden&quot; type=&quot;real&quot; value=&quot;0.13957625627517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232269749045372&quot; /&gt;&#10;    &lt;Property name=&quot;abstractviewrratio&quot; type=&quot;real&quot; value=&quot;0.550517737865448&quot; /&gt;&#10;    &lt;Property name=&quot;abstractviewbratio&quot; type=&quot;real&quot; value=&quot;-0.09172464907169342&quot; /&gt;&#10;    &lt;Property name=&quot;abstractviewtratio&quot; type=&quot;real&quot; value=&quot;0.05369681119918823&quot; /&gt;&#10;    &lt;Property name=&quot;abstractviewxscale&quot; type=&quot;real&quot; value=&quot;2.427255967631936E-4&quot; /&gt;&#10;    &lt;Property name=&quot;abstractviewyscale&quot; type=&quot;real&quot; value=&quot;2.427255967631936E-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canvassizedip&quot; type=&quot;realarray&quot; value=&quot;1288, 921&quot; /&gt;&#10;    &lt;Property name=&quot;renderareasizedip&quot; type=&quot;realarray&quot; value=&quot;1116, 797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638515635736625316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124&lt;/Entity&gt;&#10;  &lt;Tag&gt;pg124&lt;/Tag&gt;&#10;  &lt;Node&gt;Results &amp;gt; Magnetic {grp29} &amp;gt; Temp vs t export2 {pg124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Temp vs t export2 {pg124} &amp;gt; Point Graph 1 {ptgr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2&quot; /&gt;&#10;    &lt;Property name=&quot;ymax&quot; type=&quot;real&quot; value=&quot;24&quot; /&gt;&#10;    &lt;Property name=&quot;showsecaxislimit&quot; type=&quot;group&quot; value=&quot;off&quot; /&gt;&#10;    &lt;Property name=&quot;yminsec&quot; type=&quot;real&quot; value=&quot;-0.9730329043817332&quot; /&gt;&#10;    &lt;Property name=&quot;ymaxsec&quot; type=&quot;real&quot; value=&quot;-0.973032904381733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4:46 AM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81&lt;/Entity&gt;&#10;  &lt;Tag&gt;pg81&lt;/Tag&gt;&#10;  &lt;Node&gt;Results &amp;gt; Magnetic {grp29} &amp;gt; B vs t 1 {pg81}&lt;/Node&gt;&#10;  &lt;LinkType&gt;Image&lt;/LinkType&gt;&#10;  &lt;ModelLink directoryType=&quot;none&quot;&gt;dbmodel:///?databaseKey=a6cffd31-161c-4539-8010-986b6d58756d&amp;amp;databaseLabel=Local%20Database%20JK&amp;amp;modelKey=db6fa8bc-9d97-473e-baf4-12ad2baf23a1&amp;amp;originModelKey=75c4c7c2-b488-4cea-9900-2cfc838619d5&amp;amp;commitKey=64f92a71-9054-4539-9fe7-591a2caa5581&amp;amp;modelVersionKey=247e013b-0adb-43c0-97fd-a1590fc576c6&amp;amp;modelSaveTypeId=1&amp;amp;modelVersionTypeId=201&amp;amp;modelVersionTitle=QA_4stack_redo_v6&amp;amp;saved=1717510662577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196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196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{grp29} &amp;gt; B vs t 1 {pg81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7&quot; /&gt;&#10;    &lt;Property name=&quot;xmax&quot; type=&quot;real&quot; value=&quot;18&quot; /&gt;&#10;    &lt;Property name=&quot;ymin&quot; type=&quot;real&quot; value=&quot;-0.8820445012385536&quot; /&gt;&#10;    &lt;Property name=&quot;ymax&quot; type=&quot;real&quot; value=&quot;18.460209044124156&quot; /&gt;&#10;    &lt;Property name=&quot;showsecaxislimit&quot; type=&quot;group&quot; value=&quot;off&quot; /&gt;&#10;    &lt;Property name=&quot;yminsec&quot; type=&quot;real&quot; value=&quot;25.20108889523265&quot; /&gt;&#10;    &lt;Property name=&quot;ymaxsec&quot; type=&quot;real&quot; value=&quot;25.201088914091358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Jun 5, 2024, 9:45:22 A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6&lt;/Entity&gt;&#10;  &lt;Tag&gt;pg266&lt;/Tag&gt;&#10;  &lt;Node&gt;Results &amp;gt; export 2024 {grp46} &amp;gt; T vs t for presentation 1 {pg266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T vs t for presentation 1 {pg266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40&quot; /&gt;&#10;    &lt;Property name=&quot;xmax&quot; type=&quot;real&quot; value=&quot;200&quot; /&gt;&#10;    &lt;Property name=&quot;ymin&quot; type=&quot;real&quot; value=&quot;12&quot; /&gt;&#10;    &lt;Property name=&quot;ymax&quot; type=&quot;real&quot; value=&quot;35&quot; /&gt;&#10;    &lt;Property name=&quot;showsecaxislimit&quot; type=&quot;group&quot; value=&quot;off&quot; /&gt;&#10;    &lt;Property name=&quot;yminsec&quot; type=&quot;real&quot; value=&quot;-1&quot; /&gt;&#10;    &lt;Property name=&quot;ymaxsec&quot; type=&quot;real&quot; value=&quot;1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31, 2024, 10:51:45 AM&lt;/UpdateTimeStamp&gt;&#10;&lt;/Root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5&lt;/Entity&gt;&#10;  &lt;Tag&gt;pg265&lt;/Tag&gt;&#10;  &lt;Node&gt;Results &amp;gt; export 2024 {grp46} &amp;gt; B vs t for presentation {pg265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B vs t for presentation {pg265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40&quot; /&gt;&#10;    &lt;Property name=&quot;xmax&quot; type=&quot;real&quot; value=&quot;200&quot; /&gt;&#10;    &lt;Property name=&quot;ymin&quot; type=&quot;real&quot; value=&quot;-0.2657983794040682&quot; /&gt;&#10;    &lt;Property name=&quot;ymax&quot; type=&quot;real&quot; value=&quot;17.964442767566677&quot; /&gt;&#10;    &lt;Property name=&quot;showsecaxislimit&quot; type=&quot;group&quot; value=&quot;off&quot; /&gt;&#10;    &lt;Property name=&quot;yminsec&quot; type=&quot;real&quot; value=&quot;-1&quot; /&gt;&#10;    &lt;Property name=&quot;ymaxsec&quot; type=&quot;real&quot; value=&quot;1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31, 2024, 10:52:06 AM&lt;/UpdateTimeStamp&gt;&#10;&lt;/Roo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19:54 PM&lt;/UpdateTimeStamp&gt;&#10;&lt;/Roo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19:40 PM&lt;/UpdateTimeStamp&gt;&#10;&lt;/Roo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4&lt;/Entity&gt;&#10;  &lt;Tag&gt;pg264&lt;/Tag&gt;&#10;  &lt;Node&gt;Results &amp;gt; export 2024 {grp46} &amp;gt; export 2024T vs t zoom 2.1 {pg264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T vs t zoom 2.1 {pg264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15&quot; /&gt;&#10;    &lt;Property name=&quot;ymax&quot; type=&quot;real&quot; value=&quot;70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54 PM&lt;/UpdateTimeStamp&gt;&#10;&lt;/Root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357&quot;&gt;&#10;  &lt;VersionInformation&gt;&#10;    &lt;Version&gt;1&lt;/Version&gt;&#10;  &lt;/VersionInformation&gt;&#10;  &lt;Entity&gt;/result/feature/pg263&lt;/Entity&gt;&#10;  &lt;Tag&gt;pg263&lt;/Tag&gt;&#10;  &lt;Node&gt;Results &amp;gt; export 2024 {grp46} &amp;gt; export 2024 B vs t zoom 2 {pg263}&lt;/Node&gt;&#10;  &lt;LinkType&gt;Image&lt;/LinkType&gt;&#10;  &lt;ModelLink directoryType=&quot;none&quot;&gt;dbmodel:///?databaseKey=a6cffd31-161c-4539-8010-986b6d58756d&amp;amp;databaseLabel=Local%20Database%20JK&amp;amp;modelKey=75c4c7c2-b488-4cea-9900-2cfc838619d5&amp;amp;originModelKey=&amp;amp;commitKey=e8a221ef-79a2-472f-a51f-e25445b0b592&amp;amp;modelVersionKey=39678710-6066-4c07-a570-2bc82689aa80&amp;amp;modelSaveTypeId=1&amp;amp;modelVersionTypeId=201&amp;amp;modelVersionTitle=P3_vE6n&amp;amp;saved=1716460228451&amp;amp;savedBy=kosse_j-adm&amp;amp;owner=kosse_j-adm&lt;/ModelLink&gt;&#10;  &lt;LocalPath&gt;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150&quot; /&gt;&#10;    &lt;Property name=&quot;height&quot; type=&quot;real&quot; value=&quot;120&quot; /&gt;&#10;    &lt;Property name=&quot;resolution&quot; type=&quot;integer&quot; value=&quot;300&quot; /&gt;&#10;    &lt;Property name=&quot;sizedesc&quot; type=&quot;string&quot; value=&quot;1772 x 1417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11 x 851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011&quot; /&gt;&#10;    &lt;Property name=&quot;screenheightpx&quot; type=&quot;integer&quot; value=&quot;85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xport 2024 {grp46} &amp;gt; export 2024 B vs t zoom 2 {pg263}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eps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ff&quot; /&gt;&#10;    &lt;Property name=&quot;legend1d&quot; type=&quot;bool&quot; value=&quot;off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ff&quot; /&gt;&#10;    &lt;Property name=&quot;fontsize&quot; type=&quot;integer&quot; value=&quot;16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xmin&quot; type=&quot;real&quot; value=&quot;-0.5&quot; /&gt;&#10;    &lt;Property name=&quot;xmax&quot; type=&quot;real&quot; value=&quot;8&quot; /&gt;&#10;    &lt;Property name=&quot;ymin&quot; type=&quot;real&quot; value=&quot;-0.25&quot; /&gt;&#10;    &lt;Property name=&quot;ymax&quot; type=&quot;real&quot; value=&quot;18&quot; /&gt;&#10;    &lt;Property name=&quot;showsecaxislimit&quot; type=&quot;group&quot; value=&quot;off&quot; /&gt;&#10;    &lt;Property name=&quot;yminsec&quot; type=&quot;real&quot; value=&quot;129.29292929292924&quot; /&gt;&#10;    &lt;Property name=&quot;ymaxsec&quot; type=&quot;real&quot; value=&quot;2763.636363636362&quot; /&gt;&#10;    &lt;Property name=&quot;preserveaspect&quot; type=&quot;bool&quot; value=&quot;off&quot; /&gt;&#10;    &lt;Property name=&quot;xlog&quot; type=&quot;bool&quot; value=&quot;off&quot; /&gt;&#10;    &lt;Property name=&quot;ylog&quot; type=&quot;bool&quot; value=&quot;off&quot; /&gt;&#10;    &lt;Property name=&quot;showsecylog&quot; type=&quot;group&quot; value=&quot;off&quot; /&gt;&#10;    &lt;Property name=&quot;ylogsec&quot; type=&quot;bool&quot; value=&quot;off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xspacing&quot; type=&quot;real&quot; value=&quot;1&quot; /&gt;&#10;    &lt;Property name=&quot;showyspacing&quot; type=&quot;group&quot; value=&quot;on&quot; /&gt;&#10;    &lt;Property name=&quot;yspacing&quot; type=&quot;real&quot; value=&quot;1&quot; /&gt;&#10;    &lt;Property name=&quot;showsecyspacing&quot; type=&quot;group&quot; value=&quot;off&quot; /&gt;&#10;    &lt;Property name=&quot;ysec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showsecyextra&quot; type=&quot;group&quot; value=&quot;off&quot; /&gt;&#10;    &lt;Property name=&quot;ysecextra&quot; type=&quot;realarray&quot; value=&quot;&quot; /&gt;&#10;    &lt;Property name=&quot;ysecextra_vector_method&quot; type=&quot;string&quot; value=&quot;step&quot; /&gt;&#10;    &lt;Property name=&quot;ysecextra_vector_start&quot; type=&quot;string&quot; value=&quot;&quot; /&gt;&#10;    &lt;Property name=&quot;ysecextra_vector_stop&quot; type=&quot;string&quot; value=&quot;&quot; /&gt;&#10;    &lt;Property name=&quot;ysecextra_vector_step&quot; type=&quot;string&quot; value=&quot;&quot; /&gt;&#10;    &lt;Property name=&quot;ysecextra_vector_numvalues&quot; type=&quot;string&quot; value=&quot;&quot; /&gt;&#10;    &lt;Property name=&quot;ysecextra_vector_function&quot; type=&quot;string&quot; value=&quot;none&quot; /&gt;&#10;    &lt;Property name=&quot;ysecextra_vector_interval&quot; type=&quot;string&quot; value=&quot;octave&quot; /&gt;&#10;    &lt;Property name=&quot;ysecextra_vector_freqperdec&quot; type=&quot;string&quot; value=&quot;&quot; /&gt;&#10;  &lt;/PropSet&gt;&#10;  &lt;PropSet id=&quot;camera&quot; /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y 27, 2024, 6:20:41 PM&lt;/UpdateTimeStamp&gt;&#10;&lt;/Root&gt;"/>
</p:tagLst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0</TotalTime>
  <Words>994</Words>
  <Application>Microsoft Office PowerPoint</Application>
  <PresentationFormat>Widescreen</PresentationFormat>
  <Paragraphs>219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Aptos</vt:lpstr>
      <vt:lpstr>Arial</vt:lpstr>
      <vt:lpstr>Calibri</vt:lpstr>
      <vt:lpstr>Cambria Math</vt:lpstr>
      <vt:lpstr>Benutzerdefiniertes Design</vt:lpstr>
      <vt:lpstr>Multi-physics considerations of NI HTS Solenoid</vt:lpstr>
      <vt:lpstr>Contents</vt:lpstr>
      <vt:lpstr>FCC-ee: electron-positron collider</vt:lpstr>
      <vt:lpstr>FCC-ee injector</vt:lpstr>
      <vt:lpstr>FCC-ee injector</vt:lpstr>
      <vt:lpstr>FCC-ee injector</vt:lpstr>
      <vt:lpstr>PSI Positron Production (P^3) Experiment @ SwissFEL</vt:lpstr>
      <vt:lpstr>PSI Positron Production (P^3) Experiment</vt:lpstr>
      <vt:lpstr>Solder-potted NI HTS: an attractive option</vt:lpstr>
      <vt:lpstr>Upscaled version of 18 T PSI NI solenoid</vt:lpstr>
      <vt:lpstr>Radiation</vt:lpstr>
      <vt:lpstr>PowerPoint Presentation</vt:lpstr>
      <vt:lpstr>Electromagnet/thermal simulation</vt:lpstr>
      <vt:lpstr>Experiment vs model</vt:lpstr>
      <vt:lpstr>PowerPoint Presentation</vt:lpstr>
      <vt:lpstr>Magnet charging</vt:lpstr>
      <vt:lpstr>Obtainable field strongly depends on thermal aspects</vt:lpstr>
      <vt:lpstr>PowerPoint Presentation</vt:lpstr>
      <vt:lpstr>Buffer sizing</vt:lpstr>
      <vt:lpstr>Buffer sizing</vt:lpstr>
      <vt:lpstr>Mechanical</vt:lpstr>
      <vt:lpstr>Conclusions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Multi-physics considerations of NI HTS Solenoid</dc:title>
  <dc:creator>Kosse Jaap</dc:creator>
  <dc:description>erstellt durch Vorlagenbauer.ch</dc:description>
  <cp:lastModifiedBy>Kosse Jaap</cp:lastModifiedBy>
  <cp:revision>33</cp:revision>
  <dcterms:created xsi:type="dcterms:W3CDTF">2024-05-27T08:51:47Z</dcterms:created>
  <dcterms:modified xsi:type="dcterms:W3CDTF">2024-06-06T10:42:21Z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