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1160" r:id="rId2"/>
    <p:sldId id="1145" r:id="rId3"/>
    <p:sldId id="309" r:id="rId4"/>
    <p:sldId id="1146" r:id="rId5"/>
    <p:sldId id="257" r:id="rId6"/>
    <p:sldId id="1147" r:id="rId7"/>
    <p:sldId id="1138" r:id="rId8"/>
    <p:sldId id="1149" r:id="rId9"/>
    <p:sldId id="1150" r:id="rId10"/>
    <p:sldId id="449" r:id="rId11"/>
    <p:sldId id="450" r:id="rId12"/>
    <p:sldId id="406" r:id="rId13"/>
    <p:sldId id="1124" r:id="rId14"/>
    <p:sldId id="260" r:id="rId15"/>
    <p:sldId id="1131" r:id="rId16"/>
    <p:sldId id="1129" r:id="rId17"/>
    <p:sldId id="1134" r:id="rId18"/>
    <p:sldId id="1151" r:id="rId19"/>
    <p:sldId id="261" r:id="rId20"/>
    <p:sldId id="1152" r:id="rId21"/>
    <p:sldId id="1132" r:id="rId22"/>
    <p:sldId id="262" r:id="rId23"/>
    <p:sldId id="1130" r:id="rId24"/>
    <p:sldId id="1153" r:id="rId25"/>
    <p:sldId id="1133" r:id="rId26"/>
    <p:sldId id="423" r:id="rId27"/>
    <p:sldId id="263" r:id="rId28"/>
    <p:sldId id="1154" r:id="rId29"/>
    <p:sldId id="264" r:id="rId30"/>
    <p:sldId id="266" r:id="rId31"/>
    <p:sldId id="267" r:id="rId32"/>
    <p:sldId id="1155" r:id="rId33"/>
    <p:sldId id="269" r:id="rId34"/>
    <p:sldId id="270" r:id="rId35"/>
    <p:sldId id="271" r:id="rId36"/>
    <p:sldId id="272" r:id="rId37"/>
    <p:sldId id="273" r:id="rId38"/>
    <p:sldId id="274" r:id="rId39"/>
    <p:sldId id="275" r:id="rId40"/>
    <p:sldId id="276" r:id="rId41"/>
    <p:sldId id="1156" r:id="rId42"/>
    <p:sldId id="277" r:id="rId43"/>
    <p:sldId id="278" r:id="rId44"/>
    <p:sldId id="279" r:id="rId45"/>
    <p:sldId id="1157" r:id="rId46"/>
    <p:sldId id="1135" r:id="rId47"/>
    <p:sldId id="1136" r:id="rId48"/>
    <p:sldId id="1158" r:id="rId49"/>
    <p:sldId id="1159" r:id="rId50"/>
    <p:sldId id="280" r:id="rId51"/>
    <p:sldId id="281" r:id="rId52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0" d="100"/>
          <a:sy n="130" d="100"/>
        </p:scale>
        <p:origin x="1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210F6-B4C0-4231-82D5-516B4702AA27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BF2D0-05AE-41E2-9816-4CCD8374E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14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lobal.kawasaki.com/en/corp/newsroom/news/detail/?f=20130529_1100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zeleros.com/2019/06/19/zeleros-and-siemens-cooperate-to-develop-technology-for-the-hyperloop/" TargetMode="External"/><Relationship Id="rId4" Type="http://schemas.openxmlformats.org/officeDocument/2006/relationships/hyperlink" Target="https://www.theva.com/applications/" TargetMode="Externa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lobal.kawasaki.com/en/corp/newsroom/news/detail/?f=20130529_1100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zeleros.com/2019/06/19/zeleros-and-siemens-cooperate-to-develop-technology-for-the-hyperloop/" TargetMode="External"/><Relationship Id="rId4" Type="http://schemas.openxmlformats.org/officeDocument/2006/relationships/hyperlink" Target="https://www.theva.com/applications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Ship: </a:t>
            </a:r>
            <a:r>
              <a:rPr lang="en-US" sz="1200" dirty="0">
                <a:hlinkClick r:id="rId3"/>
              </a:rPr>
              <a:t>https://global.kawasaki.com/en/corp/newsroom/news/detail/?f=20130529_1100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Wind: </a:t>
            </a:r>
            <a:br>
              <a:rPr lang="en-US" sz="1200" dirty="0"/>
            </a:br>
            <a:r>
              <a:rPr lang="en-US" sz="1200" dirty="0">
                <a:hlinkClick r:id="rId4"/>
              </a:rPr>
              <a:t>https://www.theva.com/applications/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Hyperloop:</a:t>
            </a:r>
          </a:p>
          <a:p>
            <a:r>
              <a:rPr lang="en-US" sz="1200" dirty="0">
                <a:hlinkClick r:id="rId5"/>
              </a:rPr>
              <a:t>https://zeleros.com/2019/06/19/zeleros-and-siemens-cooperate-to-develop-technology-for-the-hyperloop/</a:t>
            </a:r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937F6-8884-4AAF-8E81-35308A1C67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60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Ship: </a:t>
            </a:r>
            <a:r>
              <a:rPr lang="en-US" sz="1200" dirty="0">
                <a:hlinkClick r:id="rId3"/>
              </a:rPr>
              <a:t>https://global.kawasaki.com/en/corp/newsroom/news/detail/?f=20130529_1100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Wind: </a:t>
            </a:r>
            <a:br>
              <a:rPr lang="en-US" sz="1200" dirty="0"/>
            </a:br>
            <a:r>
              <a:rPr lang="en-US" sz="1200" dirty="0">
                <a:hlinkClick r:id="rId4"/>
              </a:rPr>
              <a:t>https://www.theva.com/applications/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Hyperloop:</a:t>
            </a:r>
          </a:p>
          <a:p>
            <a:r>
              <a:rPr lang="en-US" sz="1200" dirty="0">
                <a:hlinkClick r:id="rId5"/>
              </a:rPr>
              <a:t>https://zeleros.com/2019/06/19/zeleros-and-siemens-cooperate-to-develop-technology-for-the-hyperloop/</a:t>
            </a:r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A937F6-8884-4AAF-8E81-35308A1C67A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E1279-D9E1-44F2-88D9-8CDD66CAA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0863C-32C8-4839-997A-4C63E8C8D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12E47-60BF-48C5-BFEE-E64CFB4EB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BFF4C-B94D-45D0-B72F-915FD8EBD4E2}" type="datetimeFigureOut">
              <a:rPr lang="en-US" smtClean="0"/>
              <a:t>6/10/2024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05533-0E5B-44A7-97D7-927BF1E32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D85C5-D988-4E17-9478-92B949CBF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2D1D8-F174-4956-8851-8DA126534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69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2FCB7042-E58C-416D-B790-C498B19E2433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271076" y="654173"/>
            <a:ext cx="9426089" cy="1137263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70000" lnSpcReduction="20000"/>
          </a:bodyPr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4400" b="1" dirty="0">
                <a:latin typeface="Arial" panose="020B0604020202020204" pitchFamily="34" charset="0"/>
              </a:rPr>
              <a:t>Electrothermal modeling of HTS coils </a:t>
            </a:r>
          </a:p>
          <a:p>
            <a:r>
              <a:rPr lang="en-US" sz="4400" b="1" dirty="0">
                <a:latin typeface="Arial" panose="020B0604020202020204" pitchFamily="34" charset="0"/>
              </a:rPr>
              <a:t>using homogenization and different formulations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F4E742-E4BB-4B6E-B501-7E632F60E722}"/>
              </a:ext>
            </a:extLst>
          </p:cNvPr>
          <p:cNvSpPr txBox="1"/>
          <p:nvPr/>
        </p:nvSpPr>
        <p:spPr>
          <a:xfrm>
            <a:off x="359568" y="1894301"/>
            <a:ext cx="8316256" cy="2436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579"/>
              </a:spcAft>
            </a:pPr>
            <a:r>
              <a:rPr lang="en-US" sz="1488" b="1" u="sng" dirty="0">
                <a:latin typeface="Arial" panose="020B0604020202020204" pitchFamily="34" charset="0"/>
              </a:rPr>
              <a:t>A. </a:t>
            </a:r>
            <a:r>
              <a:rPr lang="en-US" sz="1488" b="1" u="sng" dirty="0" err="1">
                <a:latin typeface="Arial" panose="020B0604020202020204" pitchFamily="34" charset="0"/>
              </a:rPr>
              <a:t>Dadhich</a:t>
            </a:r>
            <a:r>
              <a:rPr lang="en-US" sz="1488" b="1" u="sng" baseline="30000" dirty="0" err="1">
                <a:latin typeface="Arial" panose="020B0604020202020204" pitchFamily="34" charset="0"/>
              </a:rPr>
              <a:t>a</a:t>
            </a:r>
            <a:r>
              <a:rPr lang="en-US" sz="1488" dirty="0">
                <a:latin typeface="Arial" panose="020B0604020202020204" pitchFamily="34" charset="0"/>
              </a:rPr>
              <a:t>, F. </a:t>
            </a:r>
            <a:r>
              <a:rPr lang="en-US" sz="1488" dirty="0" err="1">
                <a:latin typeface="Arial" panose="020B0604020202020204" pitchFamily="34" charset="0"/>
              </a:rPr>
              <a:t>Grilli</a:t>
            </a:r>
            <a:r>
              <a:rPr lang="en-US" sz="1488" baseline="30000" dirty="0" err="1">
                <a:latin typeface="Arial" panose="020B0604020202020204" pitchFamily="34" charset="0"/>
              </a:rPr>
              <a:t>b</a:t>
            </a:r>
            <a:r>
              <a:rPr lang="en-US" sz="1488" dirty="0">
                <a:latin typeface="Arial" panose="020B0604020202020204" pitchFamily="34" charset="0"/>
              </a:rPr>
              <a:t>, K. </a:t>
            </a:r>
            <a:r>
              <a:rPr lang="en-US" sz="1488" dirty="0" err="1">
                <a:latin typeface="Arial" panose="020B0604020202020204" pitchFamily="34" charset="0"/>
              </a:rPr>
              <a:t>Berger</a:t>
            </a:r>
            <a:r>
              <a:rPr lang="en-US" sz="1488" baseline="30000" dirty="0" err="1">
                <a:latin typeface="Arial" panose="020B0604020202020204" pitchFamily="34" charset="0"/>
              </a:rPr>
              <a:t>c</a:t>
            </a:r>
            <a:r>
              <a:rPr lang="en-US" sz="1488" dirty="0">
                <a:latin typeface="Arial" panose="020B0604020202020204" pitchFamily="34" charset="0"/>
              </a:rPr>
              <a:t>, G. </a:t>
            </a:r>
            <a:r>
              <a:rPr lang="en-US" sz="1488" dirty="0" err="1">
                <a:latin typeface="Arial" panose="020B0604020202020204" pitchFamily="34" charset="0"/>
              </a:rPr>
              <a:t>Hajiri</a:t>
            </a:r>
            <a:r>
              <a:rPr lang="en-US" sz="1488" baseline="30000" dirty="0" err="1">
                <a:latin typeface="Arial" panose="020B0604020202020204" pitchFamily="34" charset="0"/>
              </a:rPr>
              <a:t>c</a:t>
            </a:r>
            <a:r>
              <a:rPr lang="en-US" sz="1488" dirty="0">
                <a:latin typeface="Arial" panose="020B0604020202020204" pitchFamily="34" charset="0"/>
              </a:rPr>
              <a:t>, F. </a:t>
            </a:r>
            <a:r>
              <a:rPr lang="en-US" sz="1488" dirty="0" err="1">
                <a:latin typeface="Arial" panose="020B0604020202020204" pitchFamily="34" charset="0"/>
              </a:rPr>
              <a:t>Trillaud</a:t>
            </a:r>
            <a:r>
              <a:rPr lang="en-US" sz="1488" dirty="0">
                <a:latin typeface="Arial" panose="020B0604020202020204" pitchFamily="34" charset="0"/>
              </a:rPr>
              <a:t> </a:t>
            </a:r>
            <a:r>
              <a:rPr lang="en-US" sz="1488" dirty="0" err="1">
                <a:latin typeface="Arial" panose="020B0604020202020204" pitchFamily="34" charset="0"/>
              </a:rPr>
              <a:t>Pighi</a:t>
            </a:r>
            <a:r>
              <a:rPr lang="en-US" sz="1488" baseline="30000" dirty="0" err="1">
                <a:latin typeface="Arial" panose="020B0604020202020204" pitchFamily="34" charset="0"/>
              </a:rPr>
              <a:t>d</a:t>
            </a:r>
            <a:r>
              <a:rPr lang="en-US" sz="1488" dirty="0">
                <a:latin typeface="Arial" panose="020B0604020202020204" pitchFamily="34" charset="0"/>
              </a:rPr>
              <a:t>, D. </a:t>
            </a:r>
            <a:r>
              <a:rPr lang="en-US" sz="1488" dirty="0" err="1">
                <a:latin typeface="Arial" panose="020B0604020202020204" pitchFamily="34" charset="0"/>
              </a:rPr>
              <a:t>Sotnikov</a:t>
            </a:r>
            <a:r>
              <a:rPr lang="en-US" sz="1488" baseline="30000" dirty="0" err="1">
                <a:latin typeface="Arial" panose="020B0604020202020204" pitchFamily="34" charset="0"/>
              </a:rPr>
              <a:t>e</a:t>
            </a:r>
            <a:r>
              <a:rPr lang="en-US" sz="1488" dirty="0">
                <a:latin typeface="Arial" panose="020B0604020202020204" pitchFamily="34" charset="0"/>
              </a:rPr>
              <a:t>, T. </a:t>
            </a:r>
            <a:r>
              <a:rPr lang="en-US" sz="1488" dirty="0" err="1">
                <a:latin typeface="Arial" panose="020B0604020202020204" pitchFamily="34" charset="0"/>
              </a:rPr>
              <a:t>Salmi</a:t>
            </a:r>
            <a:r>
              <a:rPr lang="en-US" sz="1488" baseline="30000" dirty="0" err="1">
                <a:latin typeface="Arial" panose="020B0604020202020204" pitchFamily="34" charset="0"/>
              </a:rPr>
              <a:t>f</a:t>
            </a:r>
            <a:r>
              <a:rPr lang="en-US" sz="1488" dirty="0">
                <a:latin typeface="Arial" panose="020B0604020202020204" pitchFamily="34" charset="0"/>
              </a:rPr>
              <a:t>, </a:t>
            </a:r>
            <a:br>
              <a:rPr lang="en-US" sz="1488" dirty="0">
                <a:latin typeface="Arial" panose="020B0604020202020204" pitchFamily="34" charset="0"/>
              </a:rPr>
            </a:br>
            <a:r>
              <a:rPr lang="en-US" sz="1488" dirty="0">
                <a:latin typeface="Arial" panose="020B0604020202020204" pitchFamily="34" charset="0"/>
              </a:rPr>
              <a:t>G. dos </a:t>
            </a:r>
            <a:r>
              <a:rPr lang="en-US" sz="1488" dirty="0" err="1">
                <a:latin typeface="Arial" panose="020B0604020202020204" pitchFamily="34" charset="0"/>
              </a:rPr>
              <a:t>Santos</a:t>
            </a:r>
            <a:r>
              <a:rPr lang="en-US" sz="1488" baseline="30000" dirty="0" err="1">
                <a:latin typeface="Arial" panose="020B0604020202020204" pitchFamily="34" charset="0"/>
              </a:rPr>
              <a:t>g</a:t>
            </a:r>
            <a:r>
              <a:rPr lang="en-US" sz="1488" dirty="0">
                <a:latin typeface="Arial" panose="020B0604020202020204" pitchFamily="34" charset="0"/>
              </a:rPr>
              <a:t>, B. M. O. </a:t>
            </a:r>
            <a:r>
              <a:rPr lang="en-US" sz="1488" dirty="0" err="1">
                <a:latin typeface="Arial" panose="020B0604020202020204" pitchFamily="34" charset="0"/>
              </a:rPr>
              <a:t>Santos</a:t>
            </a:r>
            <a:r>
              <a:rPr lang="en-US" sz="1488" baseline="30000" dirty="0" err="1">
                <a:latin typeface="Arial" panose="020B0604020202020204" pitchFamily="34" charset="0"/>
              </a:rPr>
              <a:t>g</a:t>
            </a:r>
            <a:r>
              <a:rPr lang="en-US" sz="1488" dirty="0">
                <a:latin typeface="Arial" panose="020B0604020202020204" pitchFamily="34" charset="0"/>
              </a:rPr>
              <a:t>, F. G. R. </a:t>
            </a:r>
            <a:r>
              <a:rPr lang="en-US" sz="1488" dirty="0" err="1">
                <a:latin typeface="Arial" panose="020B0604020202020204" pitchFamily="34" charset="0"/>
              </a:rPr>
              <a:t>Martins</a:t>
            </a:r>
            <a:r>
              <a:rPr lang="en-US" sz="1488" baseline="30000" dirty="0" err="1">
                <a:latin typeface="Arial" panose="020B0604020202020204" pitchFamily="34" charset="0"/>
              </a:rPr>
              <a:t>h</a:t>
            </a:r>
            <a:r>
              <a:rPr lang="en-US" sz="1488" dirty="0">
                <a:latin typeface="Arial" panose="020B0604020202020204" pitchFamily="34" charset="0"/>
              </a:rPr>
              <a:t>, T. </a:t>
            </a:r>
            <a:r>
              <a:rPr lang="en-US" sz="1488" dirty="0" err="1">
                <a:latin typeface="Arial" panose="020B0604020202020204" pitchFamily="34" charset="0"/>
              </a:rPr>
              <a:t>Benkel</a:t>
            </a:r>
            <a:r>
              <a:rPr lang="en-US" sz="1488" baseline="30000" dirty="0" err="1">
                <a:latin typeface="Arial" panose="020B0604020202020204" pitchFamily="34" charset="0"/>
              </a:rPr>
              <a:t>i</a:t>
            </a:r>
            <a:r>
              <a:rPr lang="en-US" sz="1488" dirty="0">
                <a:latin typeface="Arial" panose="020B0604020202020204" pitchFamily="34" charset="0"/>
              </a:rPr>
              <a:t>, A. </a:t>
            </a:r>
            <a:r>
              <a:rPr lang="en-US" sz="1488" dirty="0" err="1">
                <a:latin typeface="Arial" panose="020B0604020202020204" pitchFamily="34" charset="0"/>
              </a:rPr>
              <a:t>Hussain</a:t>
            </a:r>
            <a:r>
              <a:rPr lang="en-US" sz="1488" baseline="30000" dirty="0" err="1">
                <a:latin typeface="Arial" panose="020B0604020202020204" pitchFamily="34" charset="0"/>
              </a:rPr>
              <a:t>a</a:t>
            </a:r>
            <a:r>
              <a:rPr lang="en-US" sz="1488" dirty="0">
                <a:latin typeface="Arial" panose="020B0604020202020204" pitchFamily="34" charset="0"/>
              </a:rPr>
              <a:t>, E. </a:t>
            </a:r>
            <a:r>
              <a:rPr lang="en-US" sz="1488" dirty="0" err="1">
                <a:latin typeface="Arial" panose="020B0604020202020204" pitchFamily="34" charset="0"/>
              </a:rPr>
              <a:t>Pardo</a:t>
            </a:r>
            <a:r>
              <a:rPr lang="en-US" sz="1488" baseline="30000" dirty="0" err="1">
                <a:latin typeface="Arial" panose="020B0604020202020204" pitchFamily="34" charset="0"/>
              </a:rPr>
              <a:t>a</a:t>
            </a:r>
            <a:r>
              <a:rPr lang="en-US" sz="1488" dirty="0">
                <a:latin typeface="Arial" panose="020B0604020202020204" pitchFamily="34" charset="0"/>
              </a:rPr>
              <a:t> </a:t>
            </a:r>
          </a:p>
          <a:p>
            <a:pPr lvl="1">
              <a:lnSpc>
                <a:spcPct val="115000"/>
              </a:lnSpc>
              <a:spcAft>
                <a:spcPts val="579"/>
              </a:spcAft>
            </a:pP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a Institute of Electrical Engineering, Slovak Academy of Sciences, Bratislava, SLOVAKIA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b Karlsruhe Institute of Technology, Karlsruhe, GERMANY 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c Université de Lorraine, GREEN, Nancy, FRANCE 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d Instituto de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Ingeniería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, UNAM, Mexico City, MEXICO 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e Paul Scherrer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Institut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 PSI,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Villigen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, SWITZERLAND 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f Tampere University, Tampere, FINLAND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g Rio de Janeiro State University, Rio de Janeiro, BRAZIL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h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Universidade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 Federal Fluminense, Rio de Janeiro, BRAZIL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Atled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 Engineering, Oxford, UK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4CDD0D-CFFE-43A2-AF3D-8E3961E17F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4" t="24664" r="28684" b="18984"/>
          <a:stretch/>
        </p:blipFill>
        <p:spPr>
          <a:xfrm>
            <a:off x="5149119" y="3521526"/>
            <a:ext cx="2721081" cy="18729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34ABC8-CEE8-4868-BB95-1E14DE01D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026" y="3399907"/>
            <a:ext cx="2020631" cy="199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977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504159" y="226171"/>
            <a:ext cx="9071322" cy="94640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399" b="1" spc="-1" dirty="0">
                <a:latin typeface="Arial"/>
              </a:rPr>
              <a:t>Racetrack coil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13A2C8-0824-4EBB-B3CF-D5D62F1ACD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2" t="27603" r="33159" b="18984"/>
          <a:stretch/>
        </p:blipFill>
        <p:spPr>
          <a:xfrm>
            <a:off x="5212747" y="1565249"/>
            <a:ext cx="3952666" cy="30287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1D60E2-FF59-42E4-B7BD-4ACF22B54E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4" t="24664" r="28684" b="18984"/>
          <a:stretch/>
        </p:blipFill>
        <p:spPr>
          <a:xfrm>
            <a:off x="225486" y="1398649"/>
            <a:ext cx="4642393" cy="31953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38DD01-DD7B-408F-90B4-156612F64463}"/>
              </a:ext>
            </a:extLst>
          </p:cNvPr>
          <p:cNvSpPr txBox="1"/>
          <p:nvPr/>
        </p:nvSpPr>
        <p:spPr>
          <a:xfrm>
            <a:off x="7036983" y="5151975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Application</a:t>
            </a:r>
            <a:r>
              <a:rPr lang="en-US" sz="1488" dirty="0"/>
              <a:t>: Rotating machines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837415-19D0-44C0-B422-317B0F4D3AA5}"/>
              </a:ext>
            </a:extLst>
          </p:cNvPr>
          <p:cNvSpPr txBox="1"/>
          <p:nvPr/>
        </p:nvSpPr>
        <p:spPr>
          <a:xfrm>
            <a:off x="7298980" y="4121621"/>
            <a:ext cx="1449562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2D cross section</a:t>
            </a:r>
            <a:endParaRPr lang="en-US" sz="1488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DD81FE7-AAC3-4F80-BB4B-66FC749040D7}"/>
              </a:ext>
            </a:extLst>
          </p:cNvPr>
          <p:cNvSpPr/>
          <p:nvPr/>
        </p:nvSpPr>
        <p:spPr>
          <a:xfrm>
            <a:off x="7646874" y="2687299"/>
            <a:ext cx="662441" cy="723645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</p:spTree>
    <p:extLst>
      <p:ext uri="{BB962C8B-B14F-4D97-AF65-F5344CB8AC3E}">
        <p14:creationId xmlns:p14="http://schemas.microsoft.com/office/powerpoint/2010/main" val="3696907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C7E8F6-F2C9-459C-8BED-D1E7730AFC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503" t="4134" r="17186" b="26498"/>
          <a:stretch/>
        </p:blipFill>
        <p:spPr>
          <a:xfrm>
            <a:off x="4734632" y="1349319"/>
            <a:ext cx="3710872" cy="2971912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DC3702A-5030-4129-B89B-005FB06A5FF0}"/>
              </a:ext>
            </a:extLst>
          </p:cNvPr>
          <p:cNvCxnSpPr>
            <a:cxnSpLocks/>
          </p:cNvCxnSpPr>
          <p:nvPr/>
        </p:nvCxnSpPr>
        <p:spPr>
          <a:xfrm flipH="1">
            <a:off x="3523594" y="2531689"/>
            <a:ext cx="1453806" cy="94102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AB822CC-52CC-472C-AEC5-239F71B7843C}"/>
              </a:ext>
            </a:extLst>
          </p:cNvPr>
          <p:cNvCxnSpPr>
            <a:cxnSpLocks/>
          </p:cNvCxnSpPr>
          <p:nvPr/>
        </p:nvCxnSpPr>
        <p:spPr>
          <a:xfrm flipH="1">
            <a:off x="5046761" y="2602207"/>
            <a:ext cx="1436952" cy="103927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7E5D320-4ABB-4B8E-8091-4EBF0BAFF1B1}"/>
              </a:ext>
            </a:extLst>
          </p:cNvPr>
          <p:cNvCxnSpPr>
            <a:cxnSpLocks/>
          </p:cNvCxnSpPr>
          <p:nvPr/>
        </p:nvCxnSpPr>
        <p:spPr>
          <a:xfrm flipH="1">
            <a:off x="3452333" y="4186298"/>
            <a:ext cx="1525067" cy="88291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92EC59-C03B-46DD-AC0B-110CC7E11B1A}"/>
              </a:ext>
            </a:extLst>
          </p:cNvPr>
          <p:cNvCxnSpPr>
            <a:cxnSpLocks/>
          </p:cNvCxnSpPr>
          <p:nvPr/>
        </p:nvCxnSpPr>
        <p:spPr>
          <a:xfrm flipH="1">
            <a:off x="4958647" y="4256817"/>
            <a:ext cx="1525068" cy="94102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6FB8F22-4D66-46E9-AE9C-E0826B33525A}"/>
              </a:ext>
            </a:extLst>
          </p:cNvPr>
          <p:cNvCxnSpPr>
            <a:cxnSpLocks/>
          </p:cNvCxnSpPr>
          <p:nvPr/>
        </p:nvCxnSpPr>
        <p:spPr>
          <a:xfrm flipH="1">
            <a:off x="6810676" y="459911"/>
            <a:ext cx="1486275" cy="99187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2F48C16-4AA3-40F8-B326-3948C6E3D50C}"/>
              </a:ext>
            </a:extLst>
          </p:cNvPr>
          <p:cNvCxnSpPr>
            <a:cxnSpLocks/>
          </p:cNvCxnSpPr>
          <p:nvPr/>
        </p:nvCxnSpPr>
        <p:spPr>
          <a:xfrm flipH="1">
            <a:off x="8296952" y="459911"/>
            <a:ext cx="1531657" cy="105083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59A478E-BA60-4F59-A4AC-784EFCBEF413}"/>
              </a:ext>
            </a:extLst>
          </p:cNvPr>
          <p:cNvCxnSpPr>
            <a:cxnSpLocks/>
          </p:cNvCxnSpPr>
          <p:nvPr/>
        </p:nvCxnSpPr>
        <p:spPr>
          <a:xfrm flipH="1">
            <a:off x="8296952" y="2181834"/>
            <a:ext cx="1430851" cy="994759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4D9FCCB-F2E5-4BCF-8243-FFACF0F6FAF9}"/>
              </a:ext>
            </a:extLst>
          </p:cNvPr>
          <p:cNvSpPr txBox="1"/>
          <p:nvPr/>
        </p:nvSpPr>
        <p:spPr>
          <a:xfrm>
            <a:off x="7109493" y="4708812"/>
            <a:ext cx="2825228" cy="703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4" dirty="0">
                <a:latin typeface="Arial" panose="020B0604020202020204" pitchFamily="34" charset="0"/>
                <a:cs typeface="Arial" panose="020B0604020202020204" pitchFamily="34" charset="0"/>
              </a:rPr>
              <a:t>Many turns/tapes </a:t>
            </a:r>
          </a:p>
          <a:p>
            <a:r>
              <a:rPr lang="en-US" sz="1984" dirty="0">
                <a:latin typeface="Arial" panose="020B0604020202020204" pitchFamily="34" charset="0"/>
                <a:cs typeface="Arial" panose="020B0604020202020204" pitchFamily="34" charset="0"/>
              </a:rPr>
              <a:t>in cross section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64CFFD-5DA1-4DC6-9B73-64D05202CADC}"/>
              </a:ext>
            </a:extLst>
          </p:cNvPr>
          <p:cNvSpPr txBox="1"/>
          <p:nvPr/>
        </p:nvSpPr>
        <p:spPr>
          <a:xfrm>
            <a:off x="252015" y="1510747"/>
            <a:ext cx="4413873" cy="703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84" dirty="0">
                <a:latin typeface="Arial" panose="020B0604020202020204" pitchFamily="34" charset="0"/>
                <a:cs typeface="Arial" panose="020B0604020202020204" pitchFamily="34" charset="0"/>
              </a:rPr>
              <a:t>We consider </a:t>
            </a:r>
            <a:r>
              <a:rPr lang="en-US" sz="1984" b="1" dirty="0">
                <a:latin typeface="Arial" panose="020B0604020202020204" pitchFamily="34" charset="0"/>
                <a:cs typeface="Arial" panose="020B0604020202020204" pitchFamily="34" charset="0"/>
              </a:rPr>
              <a:t>infinitely long half-coil </a:t>
            </a:r>
            <a:r>
              <a:rPr lang="en-US" sz="1984" dirty="0">
                <a:latin typeface="Arial" panose="020B0604020202020204" pitchFamily="34" charset="0"/>
                <a:cs typeface="Arial" panose="020B0604020202020204" pitchFamily="34" charset="0"/>
              </a:rPr>
              <a:t>for benchmark</a:t>
            </a:r>
          </a:p>
        </p:txBody>
      </p:sp>
    </p:spTree>
    <p:extLst>
      <p:ext uri="{BB962C8B-B14F-4D97-AF65-F5344CB8AC3E}">
        <p14:creationId xmlns:p14="http://schemas.microsoft.com/office/powerpoint/2010/main" val="323753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8F831-995F-4436-8490-2C31FCEA5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Tape geometry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54FF64-A542-4C18-A931-1097B4631261}"/>
                  </a:ext>
                </a:extLst>
              </p:cNvPr>
              <p:cNvSpPr txBox="1"/>
              <p:nvPr/>
            </p:nvSpPr>
            <p:spPr>
              <a:xfrm>
                <a:off x="703383" y="1444026"/>
                <a:ext cx="3180798" cy="21562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984" b="1" spc="-1" dirty="0">
                    <a:latin typeface="Arial" panose="020B0604020202020204" pitchFamily="34" charset="0"/>
                    <a:cs typeface="Arial" panose="020B0604020202020204" pitchFamily="34" charset="0"/>
                  </a:rPr>
                  <a:t>5 tapes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Width= 4 mm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Initial temperature = 77 K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Critical temperature = 92 K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Initial </a:t>
                </a:r>
                <a:r>
                  <a:rPr lang="en-US" sz="1488" spc="-1" dirty="0" err="1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</a:t>
                </a:r>
                <a:r>
                  <a:rPr lang="en-US" sz="1488" spc="-1" baseline="-25000" dirty="0" err="1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1488" spc="-1" baseline="-25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1.875 x 10</a:t>
                </a:r>
                <a:r>
                  <a:rPr lang="en-US" sz="1488" spc="-1" baseline="30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 </a:t>
                </a: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A/m</a:t>
                </a:r>
                <a:r>
                  <a:rPr lang="en-US" sz="1488" spc="-1" baseline="30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latin typeface="Arial" panose="020B0604020202020204" pitchFamily="34" charset="0"/>
                    <a:cs typeface="Arial" panose="020B0604020202020204" pitchFamily="34" charset="0"/>
                  </a:rPr>
                  <a:t>Homogenized </a:t>
                </a:r>
                <a:r>
                  <a:rPr lang="en-US" sz="1488" spc="-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1488" spc="-1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sz="1488" spc="-1" dirty="0">
                    <a:latin typeface="Arial" panose="020B0604020202020204" pitchFamily="34" charset="0"/>
                    <a:cs typeface="Arial" panose="020B0604020202020204" pitchFamily="34" charset="0"/>
                  </a:rPr>
                  <a:t>, k, and </a:t>
                </a:r>
                <a14:m>
                  <m:oMath xmlns:m="http://schemas.openxmlformats.org/officeDocument/2006/math">
                    <m:r>
                      <a:rPr lang="en-US" sz="1488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𝜌</m:t>
                    </m:r>
                  </m:oMath>
                </a14:m>
                <a:endParaRPr lang="en-US" sz="1488" spc="-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endParaRPr lang="en-US" sz="1488" spc="-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54FF64-A542-4C18-A931-1097B4631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83" y="1444026"/>
                <a:ext cx="3180798" cy="2156231"/>
              </a:xfrm>
              <a:prstGeom prst="rect">
                <a:avLst/>
              </a:prstGeom>
              <a:blipFill>
                <a:blip r:embed="rId2"/>
                <a:stretch>
                  <a:fillRect t="-1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418B3E3C-174E-4490-B447-DF1CABAC5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571" y="1444026"/>
            <a:ext cx="5283013" cy="41422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6D72E1-CFDE-4298-8D3E-7822080A7544}"/>
              </a:ext>
            </a:extLst>
          </p:cNvPr>
          <p:cNvSpPr txBox="1"/>
          <p:nvPr/>
        </p:nvSpPr>
        <p:spPr>
          <a:xfrm>
            <a:off x="504000" y="5178377"/>
            <a:ext cx="4333238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Electrical insulation between turns via Stycast</a:t>
            </a:r>
          </a:p>
        </p:txBody>
      </p:sp>
    </p:spTree>
    <p:extLst>
      <p:ext uri="{BB962C8B-B14F-4D97-AF65-F5344CB8AC3E}">
        <p14:creationId xmlns:p14="http://schemas.microsoft.com/office/powerpoint/2010/main" val="4062660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16807-7926-4FED-BC81-1DCB1D1BC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46" b="1" dirty="0"/>
              <a:t>Input : AC current (170 A and more, 5 Hz)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92C807-069E-4070-97B8-03581406B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579" y="1446130"/>
            <a:ext cx="5343372" cy="3740361"/>
          </a:xfrm>
          <a:prstGeom prst="rect">
            <a:avLst/>
          </a:prstGeom>
        </p:spPr>
      </p:pic>
      <p:sp>
        <p:nvSpPr>
          <p:cNvPr id="4" name="CustomShape 5">
            <a:extLst>
              <a:ext uri="{FF2B5EF4-FFF2-40B4-BE49-F238E27FC236}">
                <a16:creationId xmlns:a16="http://schemas.microsoft.com/office/drawing/2014/main" id="{74C8E366-74C7-46DE-B4E6-1467B51B13C7}"/>
              </a:ext>
            </a:extLst>
          </p:cNvPr>
          <p:cNvSpPr/>
          <p:nvPr/>
        </p:nvSpPr>
        <p:spPr>
          <a:xfrm>
            <a:off x="8877340" y="170836"/>
            <a:ext cx="991602" cy="30411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4414" tIns="37207" rIns="74414" bIns="37207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88" b="1" spc="-1" dirty="0" err="1">
                <a:solidFill>
                  <a:schemeClr val="bg1"/>
                </a:solidFill>
                <a:latin typeface="Arial"/>
                <a:ea typeface="DejaVu Sans"/>
              </a:rPr>
              <a:t>I</a:t>
            </a:r>
            <a:r>
              <a:rPr lang="en-US" sz="1488" b="1" spc="-1" baseline="-25000" dirty="0" err="1">
                <a:solidFill>
                  <a:schemeClr val="bg1"/>
                </a:solidFill>
                <a:latin typeface="Arial"/>
                <a:ea typeface="DejaVu Sans"/>
              </a:rPr>
              <a:t>c</a:t>
            </a:r>
            <a:r>
              <a:rPr lang="en-US" sz="1488" b="1" spc="-1" dirty="0">
                <a:solidFill>
                  <a:schemeClr val="bg1"/>
                </a:solidFill>
                <a:latin typeface="Arial"/>
                <a:ea typeface="DejaVu Sans"/>
              </a:rPr>
              <a:t> = 150 A</a:t>
            </a:r>
            <a:endParaRPr lang="en-US" sz="1488" spc="-1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8382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600" b="1" strike="noStrike" spc="-1" dirty="0">
                <a:latin typeface="Arial"/>
              </a:rPr>
              <a:t>Pancake coil </a:t>
            </a:r>
            <a:br>
              <a:rPr lang="en-US" sz="3600" b="1" strike="noStrike" spc="-1" dirty="0">
                <a:latin typeface="Arial"/>
              </a:rPr>
            </a:br>
            <a:r>
              <a:rPr lang="en-US" sz="3600" b="1" strike="noStrike" spc="-1" dirty="0">
                <a:latin typeface="Arial"/>
              </a:rPr>
              <a:t>(axisymmetric assumption)</a:t>
            </a:r>
          </a:p>
        </p:txBody>
      </p:sp>
      <p:sp>
        <p:nvSpPr>
          <p:cNvPr id="5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51" name="Picture 50"/>
          <p:cNvPicPr/>
          <p:nvPr/>
        </p:nvPicPr>
        <p:blipFill>
          <a:blip r:embed="rId2"/>
          <a:stretch/>
        </p:blipFill>
        <p:spPr>
          <a:xfrm>
            <a:off x="504000" y="1331280"/>
            <a:ext cx="9037440" cy="3880800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604020-050B-48E3-9310-9CF00B7C05B3}"/>
              </a:ext>
            </a:extLst>
          </p:cNvPr>
          <p:cNvSpPr txBox="1"/>
          <p:nvPr/>
        </p:nvSpPr>
        <p:spPr>
          <a:xfrm>
            <a:off x="7036983" y="5151975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Application</a:t>
            </a:r>
            <a:r>
              <a:rPr lang="en-US" sz="1488" dirty="0"/>
              <a:t>: High field magnets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8F831-995F-4436-8490-2C31FCEA5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Tape geometry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54FF64-A542-4C18-A931-1097B4631261}"/>
                  </a:ext>
                </a:extLst>
              </p:cNvPr>
              <p:cNvSpPr txBox="1"/>
              <p:nvPr/>
            </p:nvSpPr>
            <p:spPr>
              <a:xfrm>
                <a:off x="703383" y="1444026"/>
                <a:ext cx="3180798" cy="21562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984" b="1" spc="-1" dirty="0">
                    <a:latin typeface="Arial" panose="020B0604020202020204" pitchFamily="34" charset="0"/>
                    <a:cs typeface="Arial" panose="020B0604020202020204" pitchFamily="34" charset="0"/>
                  </a:rPr>
                  <a:t>5 tapes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Width= 4 mm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Initial temperature = 77 K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Critical temperature = 92 K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Initial </a:t>
                </a:r>
                <a:r>
                  <a:rPr lang="en-US" sz="1488" spc="-1" dirty="0" err="1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</a:t>
                </a:r>
                <a:r>
                  <a:rPr lang="en-US" sz="1488" spc="-1" baseline="-25000" dirty="0" err="1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1488" spc="-1" baseline="-25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1.875 x 10</a:t>
                </a:r>
                <a:r>
                  <a:rPr lang="en-US" sz="1488" spc="-1" baseline="30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 </a:t>
                </a:r>
                <a:r>
                  <a:rPr lang="en-US" sz="1488" spc="-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A/m</a:t>
                </a:r>
                <a:r>
                  <a:rPr lang="en-US" sz="1488" spc="-1" baseline="30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r>
                  <a:rPr lang="en-US" sz="1488" spc="-1" dirty="0">
                    <a:latin typeface="Arial" panose="020B0604020202020204" pitchFamily="34" charset="0"/>
                    <a:cs typeface="Arial" panose="020B0604020202020204" pitchFamily="34" charset="0"/>
                  </a:rPr>
                  <a:t>Homogenized </a:t>
                </a:r>
                <a:r>
                  <a:rPr lang="en-US" sz="1488" spc="-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1488" spc="-1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  <a:r>
                  <a:rPr lang="en-US" sz="1488" spc="-1" dirty="0">
                    <a:latin typeface="Arial" panose="020B0604020202020204" pitchFamily="34" charset="0"/>
                    <a:cs typeface="Arial" panose="020B0604020202020204" pitchFamily="34" charset="0"/>
                  </a:rPr>
                  <a:t>, k, and </a:t>
                </a:r>
                <a14:m>
                  <m:oMath xmlns:m="http://schemas.openxmlformats.org/officeDocument/2006/math">
                    <m:r>
                      <a:rPr lang="en-US" sz="1488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𝜌</m:t>
                    </m:r>
                  </m:oMath>
                </a14:m>
                <a:endParaRPr lang="en-US" sz="1488" spc="-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07992">
                  <a:spcBef>
                    <a:spcPts val="496"/>
                  </a:spcBef>
                  <a:buClr>
                    <a:srgbClr val="000000"/>
                  </a:buClr>
                  <a:buSzPct val="45000"/>
                </a:pPr>
                <a:endParaRPr lang="en-US" sz="1488" spc="-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E54FF64-A542-4C18-A931-1097B4631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83" y="1444026"/>
                <a:ext cx="3180798" cy="2156231"/>
              </a:xfrm>
              <a:prstGeom prst="rect">
                <a:avLst/>
              </a:prstGeom>
              <a:blipFill>
                <a:blip r:embed="rId2"/>
                <a:stretch>
                  <a:fillRect t="-1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23134F9C-ACD7-45EF-B177-EEC92A743C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72" y="1196742"/>
            <a:ext cx="5280186" cy="40755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FF919E-40F4-445D-BEEF-0E161F96388A}"/>
              </a:ext>
            </a:extLst>
          </p:cNvPr>
          <p:cNvSpPr txBox="1"/>
          <p:nvPr/>
        </p:nvSpPr>
        <p:spPr>
          <a:xfrm>
            <a:off x="504000" y="5178377"/>
            <a:ext cx="4333238" cy="338554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Electrical insulation between turns via Stycast</a:t>
            </a:r>
          </a:p>
        </p:txBody>
      </p:sp>
    </p:spTree>
    <p:extLst>
      <p:ext uri="{BB962C8B-B14F-4D97-AF65-F5344CB8AC3E}">
        <p14:creationId xmlns:p14="http://schemas.microsoft.com/office/powerpoint/2010/main" val="1655070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16807-7926-4FED-BC81-1DCB1D1BC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46" b="1" dirty="0"/>
              <a:t>Input : Current ramp (1 A/s) up to 160 A and more</a:t>
            </a:r>
          </a:p>
        </p:txBody>
      </p:sp>
      <p:sp>
        <p:nvSpPr>
          <p:cNvPr id="4" name="CustomShape 5">
            <a:extLst>
              <a:ext uri="{FF2B5EF4-FFF2-40B4-BE49-F238E27FC236}">
                <a16:creationId xmlns:a16="http://schemas.microsoft.com/office/drawing/2014/main" id="{74C8E366-74C7-46DE-B4E6-1467B51B13C7}"/>
              </a:ext>
            </a:extLst>
          </p:cNvPr>
          <p:cNvSpPr/>
          <p:nvPr/>
        </p:nvSpPr>
        <p:spPr>
          <a:xfrm>
            <a:off x="8877340" y="170836"/>
            <a:ext cx="991602" cy="30411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4414" tIns="37207" rIns="74414" bIns="37207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88" b="1" spc="-1" dirty="0" err="1">
                <a:solidFill>
                  <a:schemeClr val="bg1"/>
                </a:solidFill>
                <a:latin typeface="Arial"/>
                <a:ea typeface="DejaVu Sans"/>
              </a:rPr>
              <a:t>I</a:t>
            </a:r>
            <a:r>
              <a:rPr lang="en-US" sz="1488" b="1" spc="-1" baseline="-25000" dirty="0" err="1">
                <a:solidFill>
                  <a:schemeClr val="bg1"/>
                </a:solidFill>
                <a:latin typeface="Arial"/>
                <a:ea typeface="DejaVu Sans"/>
              </a:rPr>
              <a:t>c</a:t>
            </a:r>
            <a:r>
              <a:rPr lang="en-US" sz="1488" b="1" spc="-1" dirty="0">
                <a:solidFill>
                  <a:schemeClr val="bg1"/>
                </a:solidFill>
                <a:latin typeface="Arial"/>
                <a:ea typeface="DejaVu Sans"/>
              </a:rPr>
              <a:t> = 150 A</a:t>
            </a:r>
            <a:endParaRPr lang="en-US" sz="1488" spc="-1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6" name="Picture 318">
            <a:extLst>
              <a:ext uri="{FF2B5EF4-FFF2-40B4-BE49-F238E27FC236}">
                <a16:creationId xmlns:a16="http://schemas.microsoft.com/office/drawing/2014/main" id="{DDBE5B90-5AE8-46B7-BEAD-D6FDE3FADD61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746800" y="1906560"/>
            <a:ext cx="4583880" cy="3212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5219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79D43-1FD1-400B-803F-08164D105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Cooling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067A2B-FDB6-4343-82F1-9C82CF72F50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712110" y="1305232"/>
            <a:ext cx="5151123" cy="3572774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CF2379-EAFB-4B2C-87F1-75BE7A421C26}"/>
              </a:ext>
            </a:extLst>
          </p:cNvPr>
          <p:cNvSpPr txBox="1"/>
          <p:nvPr/>
        </p:nvSpPr>
        <p:spPr>
          <a:xfrm>
            <a:off x="7129008" y="4884307"/>
            <a:ext cx="2446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By Dr. Frederic Sirois</a:t>
            </a:r>
          </a:p>
          <a:p>
            <a:r>
              <a:rPr lang="en-US" dirty="0"/>
              <a:t>Polytechnique Montreal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1BC0ED-8876-4A93-8EDD-31341C456D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50" y="2101646"/>
            <a:ext cx="4451187" cy="171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59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0C7FF27-EEE1-464C-A174-36918AE1F06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492" y="862026"/>
            <a:ext cx="9071640" cy="3288240"/>
          </a:xfrm>
        </p:spPr>
        <p:txBody>
          <a:bodyPr anchor="t"/>
          <a:lstStyle/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Problem statements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accent3"/>
                </a:solidFill>
                <a:latin typeface="+mn-lt"/>
              </a:rPr>
              <a:t>Material properties</a:t>
            </a: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	</a:t>
            </a:r>
            <a:r>
              <a:rPr lang="en-US" sz="2400" b="1" dirty="0">
                <a:latin typeface="+mn-lt"/>
              </a:rPr>
              <a:t>Homogenization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Numerical models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Benchmark results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598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600" b="1" strike="noStrike" spc="-1" dirty="0">
                <a:latin typeface="Arial"/>
              </a:rPr>
              <a:t>Electrical and thermal properties</a:t>
            </a:r>
          </a:p>
        </p:txBody>
      </p:sp>
      <p:sp>
        <p:nvSpPr>
          <p:cNvPr id="53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23F9FB-CF28-47E3-B1FD-587E3C29A5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212" y="1892300"/>
            <a:ext cx="7696200" cy="1885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8AE89A-B53E-4231-807F-A263B7DFDBE4}"/>
              </a:ext>
            </a:extLst>
          </p:cNvPr>
          <p:cNvSpPr txBox="1"/>
          <p:nvPr/>
        </p:nvSpPr>
        <p:spPr>
          <a:xfrm>
            <a:off x="6135329" y="5151975"/>
            <a:ext cx="3842338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Considered constant for simplification</a:t>
            </a:r>
            <a:endParaRPr lang="en-US" sz="1488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0001407-E72F-478C-B310-666382E1F4DA}"/>
              </a:ext>
            </a:extLst>
          </p:cNvPr>
          <p:cNvSpPr/>
          <p:nvPr/>
        </p:nvSpPr>
        <p:spPr>
          <a:xfrm>
            <a:off x="-1" y="-64441"/>
            <a:ext cx="10080625" cy="85591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043" y="-1437"/>
            <a:ext cx="8694539" cy="721666"/>
          </a:xfrm>
        </p:spPr>
        <p:txBody>
          <a:bodyPr>
            <a:normAutofit/>
          </a:bodyPr>
          <a:lstStyle/>
          <a:p>
            <a:pPr algn="ctr"/>
            <a:r>
              <a:rPr lang="en-US" sz="4465" dirty="0">
                <a:solidFill>
                  <a:schemeClr val="bg1"/>
                </a:solidFill>
                <a:latin typeface="Gotham Black" pitchFamily="50" charset="0"/>
              </a:rPr>
              <a:t>Current applications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A61240B-457A-4934-9F85-F83B39731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81" y="3221382"/>
            <a:ext cx="2507263" cy="17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5C95BE-101E-42BF-B7F5-F5C1D6EF2A49}"/>
              </a:ext>
            </a:extLst>
          </p:cNvPr>
          <p:cNvSpPr txBox="1"/>
          <p:nvPr/>
        </p:nvSpPr>
        <p:spPr>
          <a:xfrm>
            <a:off x="917905" y="5119544"/>
            <a:ext cx="1821616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Ship Propulsion</a:t>
            </a:r>
          </a:p>
        </p:txBody>
      </p:sp>
      <p:pic>
        <p:nvPicPr>
          <p:cNvPr id="1028" name="Picture 4" descr="Within the EU EcoSwing project, a 3.6 MW wind turbine generator is currently being installed.">
            <a:extLst>
              <a:ext uri="{FF2B5EF4-FFF2-40B4-BE49-F238E27FC236}">
                <a16:creationId xmlns:a16="http://schemas.microsoft.com/office/drawing/2014/main" id="{2904259E-D8F7-4DCA-8CE8-3862DE373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432" y="3221381"/>
            <a:ext cx="3009443" cy="177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035208-9969-403F-9289-95E4E7E49C06}"/>
              </a:ext>
            </a:extLst>
          </p:cNvPr>
          <p:cNvSpPr txBox="1"/>
          <p:nvPr/>
        </p:nvSpPr>
        <p:spPr>
          <a:xfrm>
            <a:off x="4011543" y="5121195"/>
            <a:ext cx="1821616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Wind generator</a:t>
            </a:r>
          </a:p>
        </p:txBody>
      </p:sp>
      <p:pic>
        <p:nvPicPr>
          <p:cNvPr id="5122" name="Picture 2" descr="Benefits of Open MRI Machines - Innovative MRI Partners, LLC">
            <a:extLst>
              <a:ext uri="{FF2B5EF4-FFF2-40B4-BE49-F238E27FC236}">
                <a16:creationId xmlns:a16="http://schemas.microsoft.com/office/drawing/2014/main" id="{562A3799-C487-467F-A4FF-87C48A9D8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19" y="919305"/>
            <a:ext cx="2294796" cy="152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3105273-D339-4810-BAA2-4E168B51602D}"/>
              </a:ext>
            </a:extLst>
          </p:cNvPr>
          <p:cNvSpPr txBox="1"/>
          <p:nvPr/>
        </p:nvSpPr>
        <p:spPr>
          <a:xfrm>
            <a:off x="909476" y="2585152"/>
            <a:ext cx="1753682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MRI machines</a:t>
            </a:r>
          </a:p>
        </p:txBody>
      </p:sp>
      <p:pic>
        <p:nvPicPr>
          <p:cNvPr id="5124" name="Picture 4" descr="What is the CERN Particle Accelerator? - Universe Today">
            <a:extLst>
              <a:ext uri="{FF2B5EF4-FFF2-40B4-BE49-F238E27FC236}">
                <a16:creationId xmlns:a16="http://schemas.microsoft.com/office/drawing/2014/main" id="{44FF8F81-8809-4B7A-9148-A3CE41073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000" y="910278"/>
            <a:ext cx="2349118" cy="152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B98E9F1-4057-4D97-9A3F-6197071842C7}"/>
              </a:ext>
            </a:extLst>
          </p:cNvPr>
          <p:cNvSpPr txBox="1"/>
          <p:nvPr/>
        </p:nvSpPr>
        <p:spPr>
          <a:xfrm>
            <a:off x="6930000" y="2585152"/>
            <a:ext cx="2349117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Particle accelerators</a:t>
            </a:r>
          </a:p>
        </p:txBody>
      </p:sp>
      <p:pic>
        <p:nvPicPr>
          <p:cNvPr id="17" name="Picture 14" descr="Electric aviation: A review of concepts and enabling technologies -  ScienceDirect">
            <a:extLst>
              <a:ext uri="{FF2B5EF4-FFF2-40B4-BE49-F238E27FC236}">
                <a16:creationId xmlns:a16="http://schemas.microsoft.com/office/drawing/2014/main" id="{E6FE4DAC-88A2-449D-9CEA-FB1C52DE0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963" y="3221382"/>
            <a:ext cx="2961184" cy="177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4328442-6485-408F-B358-F7DAD7BA9783}"/>
              </a:ext>
            </a:extLst>
          </p:cNvPr>
          <p:cNvSpPr txBox="1"/>
          <p:nvPr/>
        </p:nvSpPr>
        <p:spPr>
          <a:xfrm>
            <a:off x="7167874" y="5119544"/>
            <a:ext cx="1973362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Electric aircraft</a:t>
            </a:r>
          </a:p>
        </p:txBody>
      </p:sp>
      <p:pic>
        <p:nvPicPr>
          <p:cNvPr id="21" name="Picture 14">
            <a:extLst>
              <a:ext uri="{FF2B5EF4-FFF2-40B4-BE49-F238E27FC236}">
                <a16:creationId xmlns:a16="http://schemas.microsoft.com/office/drawing/2014/main" id="{DD82A8A2-F05C-4842-95FD-7D06D9806AB4}"/>
              </a:ext>
            </a:extLst>
          </p:cNvPr>
          <p:cNvPicPr/>
          <p:nvPr/>
        </p:nvPicPr>
        <p:blipFill>
          <a:blip r:embed="rId8"/>
          <a:srcRect b="15032"/>
          <a:stretch/>
        </p:blipFill>
        <p:spPr>
          <a:xfrm>
            <a:off x="4455629" y="910278"/>
            <a:ext cx="864516" cy="1621276"/>
          </a:xfrm>
          <a:prstGeom prst="rect">
            <a:avLst/>
          </a:prstGeom>
          <a:ln>
            <a:noFill/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750E72A-7204-4844-AB1A-0E84B80FDFB5}"/>
              </a:ext>
            </a:extLst>
          </p:cNvPr>
          <p:cNvSpPr txBox="1"/>
          <p:nvPr/>
        </p:nvSpPr>
        <p:spPr>
          <a:xfrm>
            <a:off x="3713329" y="2598858"/>
            <a:ext cx="2349117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High field magnets</a:t>
            </a:r>
          </a:p>
        </p:txBody>
      </p:sp>
    </p:spTree>
    <p:extLst>
      <p:ext uri="{BB962C8B-B14F-4D97-AF65-F5344CB8AC3E}">
        <p14:creationId xmlns:p14="http://schemas.microsoft.com/office/powerpoint/2010/main" val="1144261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0C7FF27-EEE1-464C-A174-36918AE1F06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492" y="862026"/>
            <a:ext cx="9071640" cy="3288240"/>
          </a:xfrm>
        </p:spPr>
        <p:txBody>
          <a:bodyPr anchor="t"/>
          <a:lstStyle/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Problem statements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Material properties</a:t>
            </a: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	</a:t>
            </a:r>
            <a:r>
              <a:rPr lang="en-US" sz="2400" b="1" dirty="0">
                <a:solidFill>
                  <a:schemeClr val="accent3"/>
                </a:solidFill>
                <a:latin typeface="+mn-lt"/>
              </a:rPr>
              <a:t>Homogenization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Numerical models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Benchmark results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8091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2C4EE-5505-40C8-A9E0-71441ECE1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Homogenization of layers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16D6F2-5557-419F-B0FD-55CE12310B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25" y="1552550"/>
            <a:ext cx="5442118" cy="3715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BF089E-F64C-4E0D-B488-77B7B60D9FC9}"/>
              </a:ext>
            </a:extLst>
          </p:cNvPr>
          <p:cNvSpPr txBox="1"/>
          <p:nvPr/>
        </p:nvSpPr>
        <p:spPr>
          <a:xfrm>
            <a:off x="6984695" y="2951013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Include Stycast or not?</a:t>
            </a:r>
            <a:endParaRPr lang="en-US" sz="1488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9DF181-6672-459A-8E58-C40ACD1678BD}"/>
              </a:ext>
            </a:extLst>
          </p:cNvPr>
          <p:cNvSpPr txBox="1"/>
          <p:nvPr/>
        </p:nvSpPr>
        <p:spPr>
          <a:xfrm>
            <a:off x="2892686" y="5327099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dirty="0">
                <a:solidFill>
                  <a:schemeClr val="accent4"/>
                </a:solidFill>
              </a:rPr>
              <a:t>Stycast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55C932-8FBD-452A-BC08-8A4B308F8DAB}"/>
              </a:ext>
            </a:extLst>
          </p:cNvPr>
          <p:cNvCxnSpPr>
            <a:cxnSpLocks/>
          </p:cNvCxnSpPr>
          <p:nvPr/>
        </p:nvCxnSpPr>
        <p:spPr>
          <a:xfrm flipH="1" flipV="1">
            <a:off x="3082413" y="4542503"/>
            <a:ext cx="290840" cy="839882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0254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600" b="1" spc="-1" dirty="0">
                <a:latin typeface="Arial"/>
              </a:rPr>
              <a:t>Homogenized e</a:t>
            </a:r>
            <a:r>
              <a:rPr lang="en-US" sz="3600" b="1" strike="noStrike" spc="-1" dirty="0">
                <a:latin typeface="Arial"/>
              </a:rPr>
              <a:t>lectrical properties</a:t>
            </a:r>
          </a:p>
        </p:txBody>
      </p:sp>
      <p:sp>
        <p:nvSpPr>
          <p:cNvPr id="55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 dirty="0"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0BF265-D3FC-47C1-BD4F-531D71F79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919" y="2835275"/>
            <a:ext cx="3733800" cy="876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E8A087-7117-484B-B676-3A7F9FCD1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744" y="4138590"/>
            <a:ext cx="1200150" cy="476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ECA750-04F9-47C7-B385-18EA997CBE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0432" y="1629855"/>
            <a:ext cx="5438775" cy="8667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A81D15D-67F8-46A0-A092-897E59AC91E3}"/>
              </a:ext>
            </a:extLst>
          </p:cNvPr>
          <p:cNvSpPr txBox="1"/>
          <p:nvPr/>
        </p:nvSpPr>
        <p:spPr>
          <a:xfrm>
            <a:off x="378086" y="4022644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dirty="0">
                <a:solidFill>
                  <a:schemeClr val="accent4"/>
                </a:solidFill>
              </a:rPr>
              <a:t>Comes from power law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79C4046-BAF9-4FB5-B6A8-6681A3E4F121}"/>
              </a:ext>
            </a:extLst>
          </p:cNvPr>
          <p:cNvCxnSpPr/>
          <p:nvPr/>
        </p:nvCxnSpPr>
        <p:spPr>
          <a:xfrm flipV="1">
            <a:off x="2654710" y="3273425"/>
            <a:ext cx="1666567" cy="811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7973B17-1E60-400C-816A-012057B3524C}"/>
              </a:ext>
            </a:extLst>
          </p:cNvPr>
          <p:cNvSpPr txBox="1"/>
          <p:nvPr/>
        </p:nvSpPr>
        <p:spPr>
          <a:xfrm>
            <a:off x="232235" y="1400264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Normal conductivity</a:t>
            </a:r>
            <a:endParaRPr lang="en-US" sz="1488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9F07D6-4D1E-4E55-9BA5-41089F2DEC4A}"/>
              </a:ext>
            </a:extLst>
          </p:cNvPr>
          <p:cNvSpPr txBox="1"/>
          <p:nvPr/>
        </p:nvSpPr>
        <p:spPr>
          <a:xfrm>
            <a:off x="232235" y="2626956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Parallel resistivity</a:t>
            </a:r>
            <a:endParaRPr lang="en-US" sz="1488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3BF1A8-A872-4860-AB70-167337B0C288}"/>
              </a:ext>
            </a:extLst>
          </p:cNvPr>
          <p:cNvSpPr txBox="1"/>
          <p:nvPr/>
        </p:nvSpPr>
        <p:spPr>
          <a:xfrm>
            <a:off x="6581415" y="4216062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(Electric field)</a:t>
            </a:r>
            <a:endParaRPr lang="en-US" sz="1488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0CFFD9-643D-40CB-ACAA-A74412B0B55F}"/>
              </a:ext>
            </a:extLst>
          </p:cNvPr>
          <p:cNvSpPr txBox="1"/>
          <p:nvPr/>
        </p:nvSpPr>
        <p:spPr>
          <a:xfrm>
            <a:off x="3784964" y="1202840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dirty="0">
                <a:solidFill>
                  <a:schemeClr val="accent4"/>
                </a:solidFill>
              </a:rPr>
              <a:t>Total thickness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56B0D8-252D-498D-A95F-25F2E9600EC8}"/>
              </a:ext>
            </a:extLst>
          </p:cNvPr>
          <p:cNvCxnSpPr>
            <a:cxnSpLocks/>
          </p:cNvCxnSpPr>
          <p:nvPr/>
        </p:nvCxnSpPr>
        <p:spPr>
          <a:xfrm flipH="1">
            <a:off x="3318770" y="1467274"/>
            <a:ext cx="548657" cy="67457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 dirty="0"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F3013E-882E-45E7-8BC5-1AD56AEC9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104" y="1530979"/>
            <a:ext cx="5600700" cy="7048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25F846-8C28-4370-9AAE-7F582C624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6079" y="3701395"/>
            <a:ext cx="5314950" cy="17430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E7230B-D56A-4E42-9560-AA66D9B412DC}"/>
              </a:ext>
            </a:extLst>
          </p:cNvPr>
          <p:cNvSpPr txBox="1"/>
          <p:nvPr/>
        </p:nvSpPr>
        <p:spPr>
          <a:xfrm>
            <a:off x="195268" y="2206220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Mass density</a:t>
            </a:r>
            <a:endParaRPr lang="en-US" sz="1488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6E0756-BDA5-4C6B-9DB0-3AC2F4A2D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5104" y="2422838"/>
            <a:ext cx="5676900" cy="6762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AF2B06-BCAB-4CB1-B8CE-0AA140122FC7}"/>
              </a:ext>
            </a:extLst>
          </p:cNvPr>
          <p:cNvSpPr txBox="1"/>
          <p:nvPr/>
        </p:nvSpPr>
        <p:spPr>
          <a:xfrm>
            <a:off x="195268" y="1310062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Thermal capacity</a:t>
            </a:r>
            <a:endParaRPr lang="en-US" sz="1488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4B8F92-E74A-4C74-BB97-A2CAA7CA6E89}"/>
              </a:ext>
            </a:extLst>
          </p:cNvPr>
          <p:cNvSpPr txBox="1"/>
          <p:nvPr/>
        </p:nvSpPr>
        <p:spPr>
          <a:xfrm>
            <a:off x="195268" y="3463111"/>
            <a:ext cx="2940684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88" b="1" dirty="0"/>
              <a:t>Anisotropic conductivity</a:t>
            </a:r>
            <a:endParaRPr lang="en-US" sz="1488" dirty="0"/>
          </a:p>
        </p:txBody>
      </p:sp>
      <p:sp>
        <p:nvSpPr>
          <p:cNvPr id="12" name="TextShape 1">
            <a:extLst>
              <a:ext uri="{FF2B5EF4-FFF2-40B4-BE49-F238E27FC236}">
                <a16:creationId xmlns:a16="http://schemas.microsoft.com/office/drawing/2014/main" id="{62BE89A6-9730-4FB1-890F-4DA868B4328B}"/>
              </a:ext>
            </a:extLst>
          </p:cNvPr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600" b="1" spc="-1" dirty="0">
                <a:latin typeface="Arial"/>
              </a:rPr>
              <a:t>Homogenized thermal</a:t>
            </a:r>
            <a:r>
              <a:rPr lang="en-US" sz="3600" b="1" strike="noStrike" spc="-1" dirty="0">
                <a:latin typeface="Arial"/>
              </a:rPr>
              <a:t> properties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863706-BB99-44DD-B740-E46EF3EC6C1E}"/>
              </a:ext>
            </a:extLst>
          </p:cNvPr>
          <p:cNvSpPr txBox="1"/>
          <p:nvPr/>
        </p:nvSpPr>
        <p:spPr>
          <a:xfrm>
            <a:off x="8458200" y="2053506"/>
            <a:ext cx="1202573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baseline="-25000" dirty="0">
                <a:solidFill>
                  <a:schemeClr val="bg1"/>
                </a:solidFill>
              </a:rPr>
              <a:t>p</a:t>
            </a:r>
            <a:r>
              <a:rPr lang="en-US" dirty="0">
                <a:solidFill>
                  <a:schemeClr val="bg1"/>
                </a:solidFill>
              </a:rPr>
              <a:t>= </a:t>
            </a:r>
            <a:r>
              <a:rPr lang="en-US" dirty="0" err="1">
                <a:solidFill>
                  <a:schemeClr val="bg1"/>
                </a:solidFill>
              </a:rPr>
              <a:t>C</a:t>
            </a:r>
            <a:r>
              <a:rPr lang="en-US" baseline="-25000" dirty="0" err="1">
                <a:solidFill>
                  <a:schemeClr val="bg1"/>
                </a:solidFill>
              </a:rPr>
              <a:t>v</a:t>
            </a:r>
            <a:r>
              <a:rPr lang="en-US" dirty="0">
                <a:solidFill>
                  <a:schemeClr val="bg1"/>
                </a:solidFill>
              </a:rPr>
              <a:t>/</a:t>
            </a:r>
            <a:r>
              <a:rPr lang="el-GR" dirty="0">
                <a:solidFill>
                  <a:schemeClr val="bg1"/>
                </a:solidFill>
              </a:rPr>
              <a:t>ρ</a:t>
            </a:r>
            <a:r>
              <a:rPr lang="en-US" baseline="-25000" dirty="0">
                <a:solidFill>
                  <a:schemeClr val="bg1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76864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0C7FF27-EEE1-464C-A174-36918AE1F06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492" y="862026"/>
            <a:ext cx="9071640" cy="3288240"/>
          </a:xfrm>
        </p:spPr>
        <p:txBody>
          <a:bodyPr anchor="t"/>
          <a:lstStyle/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Problem statements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Material properties</a:t>
            </a: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	</a:t>
            </a:r>
          </a:p>
          <a:p>
            <a:pPr marL="0" indent="0">
              <a:buNone/>
            </a:pPr>
            <a:r>
              <a:rPr lang="en-US" sz="3200" b="1" dirty="0">
                <a:solidFill>
                  <a:schemeClr val="accent3"/>
                </a:solidFill>
                <a:latin typeface="+mn-lt"/>
              </a:rPr>
              <a:t>Numerical models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Benchmark results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31116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6A39D-0E89-4310-8135-0BD6E01F3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Different formulations and combinations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E6FA8B-64DA-49BA-B7A4-70B815D8B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747" y="1431566"/>
            <a:ext cx="8153400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7688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1996E-0BCA-4BFA-A064-D8EC0F20B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Coupling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93327C-0FF5-410F-99A5-3E94A213FC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773"/>
          <a:stretch/>
        </p:blipFill>
        <p:spPr>
          <a:xfrm>
            <a:off x="1380930" y="1295294"/>
            <a:ext cx="7317779" cy="23256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EFA947E-F855-433B-8286-26E43E469F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30" t="77533" r="64202"/>
          <a:stretch/>
        </p:blipFill>
        <p:spPr>
          <a:xfrm>
            <a:off x="2663504" y="3620928"/>
            <a:ext cx="1373371" cy="6595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E2F942-8B55-479B-BBAD-956FC5ED14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035" t="77533" r="16146"/>
          <a:stretch/>
        </p:blipFill>
        <p:spPr>
          <a:xfrm>
            <a:off x="6276833" y="3620929"/>
            <a:ext cx="1304007" cy="6595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09EA82-1D53-49DE-85C4-5AF99A3D2CD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266470" y="4478133"/>
            <a:ext cx="2167438" cy="6596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707F06-A56E-4A1F-A8C9-858C63F39F14}"/>
              </a:ext>
            </a:extLst>
          </p:cNvPr>
          <p:cNvSpPr txBox="1"/>
          <p:nvPr/>
        </p:nvSpPr>
        <p:spPr>
          <a:xfrm>
            <a:off x="5925945" y="4623294"/>
            <a:ext cx="2005781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q(J) = </a:t>
            </a:r>
            <a:r>
              <a:rPr lang="en-US" b="1" dirty="0">
                <a:solidFill>
                  <a:schemeClr val="bg1"/>
                </a:solidFill>
              </a:rPr>
              <a:t>E(J)</a:t>
            </a:r>
            <a:r>
              <a:rPr lang="en-US" dirty="0">
                <a:solidFill>
                  <a:schemeClr val="bg1"/>
                </a:solidFill>
              </a:rPr>
              <a:t>.</a:t>
            </a:r>
            <a:r>
              <a:rPr lang="en-US" b="1" dirty="0">
                <a:solidFill>
                  <a:schemeClr val="bg1"/>
                </a:solidFill>
              </a:rPr>
              <a:t>J</a:t>
            </a:r>
            <a:r>
              <a:rPr lang="en-US" dirty="0">
                <a:solidFill>
                  <a:schemeClr val="bg1"/>
                </a:solidFill>
              </a:rPr>
              <a:t>(T)</a:t>
            </a:r>
          </a:p>
        </p:txBody>
      </p:sp>
    </p:spTree>
    <p:extLst>
      <p:ext uri="{BB962C8B-B14F-4D97-AF65-F5344CB8AC3E}">
        <p14:creationId xmlns:p14="http://schemas.microsoft.com/office/powerpoint/2010/main" val="318873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600" b="1" strike="noStrike" spc="-1" dirty="0">
                <a:latin typeface="Arial"/>
              </a:rPr>
              <a:t>Standard mesh and inputs</a:t>
            </a:r>
          </a:p>
        </p:txBody>
      </p:sp>
      <p:sp>
        <p:nvSpPr>
          <p:cNvPr id="57" name="TextShape 2"/>
          <p:cNvSpPr txBox="1"/>
          <p:nvPr/>
        </p:nvSpPr>
        <p:spPr>
          <a:xfrm>
            <a:off x="504000" y="1879665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r>
              <a:rPr lang="en-US" sz="2800" spc="-1" dirty="0">
                <a:latin typeface="Arial"/>
              </a:rPr>
              <a:t>Mesh elements in tape thickness: 1</a:t>
            </a:r>
          </a:p>
          <a:p>
            <a:r>
              <a:rPr lang="en-US" sz="2800" b="0" strike="noStrike" spc="-1" dirty="0">
                <a:latin typeface="Arial"/>
              </a:rPr>
              <a:t>Mesh element</a:t>
            </a:r>
            <a:r>
              <a:rPr lang="en-US" sz="2800" spc="-1" dirty="0">
                <a:latin typeface="Arial"/>
              </a:rPr>
              <a:t>s in tape width: 50</a:t>
            </a:r>
          </a:p>
          <a:p>
            <a:endParaRPr lang="en-US" sz="2800" b="0" strike="noStrike" spc="-1" dirty="0">
              <a:latin typeface="Arial"/>
            </a:endParaRPr>
          </a:p>
          <a:p>
            <a:r>
              <a:rPr lang="en-US" sz="2800" spc="-1" dirty="0">
                <a:latin typeface="Arial"/>
              </a:rPr>
              <a:t>Time step per cycle: 200 (racetrack)</a:t>
            </a:r>
          </a:p>
          <a:p>
            <a:r>
              <a:rPr lang="en-US" sz="2800" b="0" strike="noStrike" spc="-1" dirty="0">
                <a:latin typeface="Arial"/>
              </a:rPr>
              <a:t>Time ste</a:t>
            </a:r>
            <a:r>
              <a:rPr lang="en-US" sz="2800" spc="-1" dirty="0">
                <a:latin typeface="Arial"/>
              </a:rPr>
              <a:t>p per second: 20 (pancake)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AFA385-2867-4CA5-915C-AA10C93AD6E9}"/>
              </a:ext>
            </a:extLst>
          </p:cNvPr>
          <p:cNvSpPr/>
          <p:nvPr/>
        </p:nvSpPr>
        <p:spPr>
          <a:xfrm>
            <a:off x="7846142" y="1600199"/>
            <a:ext cx="995516" cy="317090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6EDA736-6F1B-415F-9873-0A8A695489A9}"/>
              </a:ext>
            </a:extLst>
          </p:cNvPr>
          <p:cNvCxnSpPr/>
          <p:nvPr/>
        </p:nvCxnSpPr>
        <p:spPr>
          <a:xfrm>
            <a:off x="7846142" y="1879665"/>
            <a:ext cx="995516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4C2B9F3-6E00-42B0-950B-84ABE8ADBC0E}"/>
              </a:ext>
            </a:extLst>
          </p:cNvPr>
          <p:cNvCxnSpPr/>
          <p:nvPr/>
        </p:nvCxnSpPr>
        <p:spPr>
          <a:xfrm>
            <a:off x="7846142" y="2223794"/>
            <a:ext cx="995516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DEE5E9-534E-460B-9A61-8E91A9D46CF8}"/>
              </a:ext>
            </a:extLst>
          </p:cNvPr>
          <p:cNvCxnSpPr/>
          <p:nvPr/>
        </p:nvCxnSpPr>
        <p:spPr>
          <a:xfrm>
            <a:off x="7846142" y="2555633"/>
            <a:ext cx="995516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7AAAC8-B636-4624-8E89-DB4854843744}"/>
              </a:ext>
            </a:extLst>
          </p:cNvPr>
          <p:cNvCxnSpPr/>
          <p:nvPr/>
        </p:nvCxnSpPr>
        <p:spPr>
          <a:xfrm>
            <a:off x="7846142" y="2887471"/>
            <a:ext cx="995516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F19F5C-D82E-43DD-A529-E8C88A1664DC}"/>
              </a:ext>
            </a:extLst>
          </p:cNvPr>
          <p:cNvCxnSpPr/>
          <p:nvPr/>
        </p:nvCxnSpPr>
        <p:spPr>
          <a:xfrm>
            <a:off x="7846142" y="3197187"/>
            <a:ext cx="995516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E60288-C118-4938-BCA5-63D50D3C35B4}"/>
              </a:ext>
            </a:extLst>
          </p:cNvPr>
          <p:cNvCxnSpPr/>
          <p:nvPr/>
        </p:nvCxnSpPr>
        <p:spPr>
          <a:xfrm>
            <a:off x="7846142" y="3529027"/>
            <a:ext cx="995516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F2C9939-2CF3-4DB2-8031-03C4A00A220B}"/>
              </a:ext>
            </a:extLst>
          </p:cNvPr>
          <p:cNvCxnSpPr/>
          <p:nvPr/>
        </p:nvCxnSpPr>
        <p:spPr>
          <a:xfrm>
            <a:off x="7846142" y="3846117"/>
            <a:ext cx="995516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DD62333-E152-4B2D-80F0-A55C4E51A78B}"/>
              </a:ext>
            </a:extLst>
          </p:cNvPr>
          <p:cNvCxnSpPr/>
          <p:nvPr/>
        </p:nvCxnSpPr>
        <p:spPr>
          <a:xfrm>
            <a:off x="7846142" y="4177955"/>
            <a:ext cx="995516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51B75B-2D5F-4367-9C4D-3CF40D59B356}"/>
              </a:ext>
            </a:extLst>
          </p:cNvPr>
          <p:cNvCxnSpPr/>
          <p:nvPr/>
        </p:nvCxnSpPr>
        <p:spPr>
          <a:xfrm>
            <a:off x="7846142" y="4480296"/>
            <a:ext cx="995516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0C7FF27-EEE1-464C-A174-36918AE1F06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492" y="862025"/>
            <a:ext cx="9071640" cy="4661245"/>
          </a:xfrm>
        </p:spPr>
        <p:txBody>
          <a:bodyPr anchor="t"/>
          <a:lstStyle/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Problem statements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Material properties</a:t>
            </a: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	</a:t>
            </a: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Numerical models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Benchmark results</a:t>
            </a:r>
          </a:p>
          <a:p>
            <a:pPr marL="0" indent="0">
              <a:buNone/>
            </a:pPr>
            <a:r>
              <a:rPr lang="en-US" sz="2400" b="1" dirty="0">
                <a:latin typeface="+mn-lt"/>
              </a:rPr>
              <a:t>	</a:t>
            </a:r>
            <a:r>
              <a:rPr lang="en-US" sz="2400" b="1" dirty="0">
                <a:solidFill>
                  <a:schemeClr val="accent3"/>
                </a:solidFill>
                <a:latin typeface="+mn-lt"/>
              </a:rPr>
              <a:t>Racetrack coil (Detailed vs Homogenized models)</a:t>
            </a:r>
            <a:br>
              <a:rPr lang="en-US" sz="2400" b="1" dirty="0">
                <a:solidFill>
                  <a:schemeClr val="accent3"/>
                </a:solidFill>
                <a:latin typeface="+mn-lt"/>
              </a:rPr>
            </a:br>
            <a:r>
              <a:rPr lang="en-US" sz="2400" b="1" dirty="0">
                <a:solidFill>
                  <a:schemeClr val="accent3"/>
                </a:solidFill>
                <a:latin typeface="+mn-lt"/>
              </a:rPr>
              <a:t>	</a:t>
            </a:r>
            <a:r>
              <a:rPr lang="en-US" sz="2400" b="1" dirty="0">
                <a:latin typeface="+mn-lt"/>
              </a:rPr>
              <a:t>Racetrack coil (Homogenized models)</a:t>
            </a:r>
          </a:p>
          <a:p>
            <a:r>
              <a:rPr lang="en-US" sz="2400" b="1" dirty="0">
                <a:latin typeface="+mn-lt"/>
              </a:rPr>
              <a:t>	Pancake coil (Detailed vs Homogenized models)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648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600" b="1" strike="noStrike" spc="-1" dirty="0">
                <a:latin typeface="Arial"/>
              </a:rPr>
              <a:t>Racetrack coil</a:t>
            </a:r>
          </a:p>
        </p:txBody>
      </p:sp>
      <p:sp>
        <p:nvSpPr>
          <p:cNvPr id="59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DBADA2-8E80-4C14-9BC4-FF46D81CA7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4" t="24664" r="28684" b="18984"/>
          <a:stretch/>
        </p:blipFill>
        <p:spPr>
          <a:xfrm>
            <a:off x="225486" y="1398649"/>
            <a:ext cx="4642393" cy="31953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8260F2-01D4-4D30-816C-AEA324D7C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747" y="1573585"/>
            <a:ext cx="4564764" cy="31953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0001407-E72F-478C-B310-666382E1F4DA}"/>
              </a:ext>
            </a:extLst>
          </p:cNvPr>
          <p:cNvSpPr/>
          <p:nvPr/>
        </p:nvSpPr>
        <p:spPr>
          <a:xfrm>
            <a:off x="-1" y="-64441"/>
            <a:ext cx="10080625" cy="85591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88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043" y="2685"/>
            <a:ext cx="8694539" cy="721666"/>
          </a:xfrm>
        </p:spPr>
        <p:txBody>
          <a:bodyPr>
            <a:normAutofit/>
          </a:bodyPr>
          <a:lstStyle/>
          <a:p>
            <a:pPr algn="ctr"/>
            <a:r>
              <a:rPr lang="en-US" sz="4465" dirty="0">
                <a:solidFill>
                  <a:schemeClr val="bg1"/>
                </a:solidFill>
                <a:latin typeface="Gotham Black" pitchFamily="50" charset="0"/>
              </a:rPr>
              <a:t>Future applications</a:t>
            </a:r>
          </a:p>
        </p:txBody>
      </p:sp>
      <p:pic>
        <p:nvPicPr>
          <p:cNvPr id="1030" name="Picture 6" descr="Zeleros | EIT">
            <a:extLst>
              <a:ext uri="{FF2B5EF4-FFF2-40B4-BE49-F238E27FC236}">
                <a16:creationId xmlns:a16="http://schemas.microsoft.com/office/drawing/2014/main" id="{7FC98FCC-DF6F-4C41-8F7E-9ED72FF0E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692" y="1068655"/>
            <a:ext cx="3048198" cy="174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990446-713F-4128-AA23-1771FC24B804}"/>
              </a:ext>
            </a:extLst>
          </p:cNvPr>
          <p:cNvSpPr txBox="1"/>
          <p:nvPr/>
        </p:nvSpPr>
        <p:spPr>
          <a:xfrm>
            <a:off x="4109038" y="2912740"/>
            <a:ext cx="1451104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Hyperloop</a:t>
            </a:r>
          </a:p>
        </p:txBody>
      </p:sp>
      <p:pic>
        <p:nvPicPr>
          <p:cNvPr id="5126" name="Picture 6" descr="What is SCMAGLEV?">
            <a:extLst>
              <a:ext uri="{FF2B5EF4-FFF2-40B4-BE49-F238E27FC236}">
                <a16:creationId xmlns:a16="http://schemas.microsoft.com/office/drawing/2014/main" id="{9C398540-6207-4F53-AEAD-D1FD49CF7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48" y="1068655"/>
            <a:ext cx="2512281" cy="174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00BC9EA-D970-4CFE-91BB-045B64987778}"/>
              </a:ext>
            </a:extLst>
          </p:cNvPr>
          <p:cNvSpPr txBox="1"/>
          <p:nvPr/>
        </p:nvSpPr>
        <p:spPr>
          <a:xfrm>
            <a:off x="826336" y="2900080"/>
            <a:ext cx="1599773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Maglev trains</a:t>
            </a:r>
          </a:p>
        </p:txBody>
      </p:sp>
      <p:pic>
        <p:nvPicPr>
          <p:cNvPr id="5128" name="Picture 8" descr="What is ITER?">
            <a:extLst>
              <a:ext uri="{FF2B5EF4-FFF2-40B4-BE49-F238E27FC236}">
                <a16:creationId xmlns:a16="http://schemas.microsoft.com/office/drawing/2014/main" id="{062CA3AF-1C53-4175-9F37-B4ACAB6B0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426" y="1068655"/>
            <a:ext cx="2958239" cy="178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DC8D2E0-A602-4AC3-8701-6B912432FF38}"/>
              </a:ext>
            </a:extLst>
          </p:cNvPr>
          <p:cNvSpPr txBox="1"/>
          <p:nvPr/>
        </p:nvSpPr>
        <p:spPr>
          <a:xfrm>
            <a:off x="7699392" y="2912740"/>
            <a:ext cx="912306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Fusion</a:t>
            </a:r>
          </a:p>
        </p:txBody>
      </p:sp>
      <p:pic>
        <p:nvPicPr>
          <p:cNvPr id="5132" name="Picture 12" descr="Propelling Electric Propulsion Forward | The Aerospace Corporation">
            <a:extLst>
              <a:ext uri="{FF2B5EF4-FFF2-40B4-BE49-F238E27FC236}">
                <a16:creationId xmlns:a16="http://schemas.microsoft.com/office/drawing/2014/main" id="{925D71B7-5A00-42CA-8985-B016870DB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162" y="3487782"/>
            <a:ext cx="2453987" cy="163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9533F4B-AB8B-4A0D-A630-D309DDC5CEF1}"/>
              </a:ext>
            </a:extLst>
          </p:cNvPr>
          <p:cNvSpPr txBox="1"/>
          <p:nvPr/>
        </p:nvSpPr>
        <p:spPr>
          <a:xfrm>
            <a:off x="3566221" y="5178481"/>
            <a:ext cx="2311752" cy="3468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54" dirty="0">
                <a:solidFill>
                  <a:schemeClr val="bg1"/>
                </a:solidFill>
                <a:latin typeface="Gotham" panose="02000504050000020004" pitchFamily="2" charset="0"/>
              </a:rPr>
              <a:t>Space propulsion</a:t>
            </a:r>
          </a:p>
        </p:txBody>
      </p:sp>
    </p:spTree>
    <p:extLst>
      <p:ext uri="{BB962C8B-B14F-4D97-AF65-F5344CB8AC3E}">
        <p14:creationId xmlns:p14="http://schemas.microsoft.com/office/powerpoint/2010/main" val="36686430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504492" y="257892"/>
            <a:ext cx="9071640" cy="99556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2800" b="0" strike="noStrike" spc="-1" dirty="0">
                <a:latin typeface="Arial"/>
              </a:rPr>
              <a:t>Only minimum temperature is affected </a:t>
            </a:r>
            <a:br>
              <a:rPr lang="en-US" sz="2800" b="0" strike="noStrike" spc="-1" dirty="0">
                <a:latin typeface="Arial"/>
              </a:rPr>
            </a:br>
            <a:r>
              <a:rPr lang="en-US" sz="2800" b="0" strike="noStrike" spc="-1" dirty="0">
                <a:latin typeface="Arial"/>
              </a:rPr>
              <a:t>with </a:t>
            </a:r>
            <a:r>
              <a:rPr lang="en-US" sz="2800" spc="-1" dirty="0">
                <a:latin typeface="Arial"/>
              </a:rPr>
              <a:t>S</a:t>
            </a:r>
            <a:r>
              <a:rPr lang="en-US" sz="2800" b="0" strike="noStrike" spc="-1" dirty="0">
                <a:latin typeface="Arial"/>
              </a:rPr>
              <a:t>tycast in homogenization</a:t>
            </a:r>
          </a:p>
        </p:txBody>
      </p:sp>
      <p:pic>
        <p:nvPicPr>
          <p:cNvPr id="63" name="Picture 62"/>
          <p:cNvPicPr/>
          <p:nvPr/>
        </p:nvPicPr>
        <p:blipFill>
          <a:blip r:embed="rId2"/>
          <a:stretch/>
        </p:blipFill>
        <p:spPr>
          <a:xfrm>
            <a:off x="242640" y="2005780"/>
            <a:ext cx="4189250" cy="3023419"/>
          </a:xfrm>
          <a:prstGeom prst="rect">
            <a:avLst/>
          </a:prstGeom>
          <a:ln>
            <a:noFill/>
          </a:ln>
        </p:spPr>
      </p:pic>
      <p:pic>
        <p:nvPicPr>
          <p:cNvPr id="64" name="Picture 63"/>
          <p:cNvPicPr/>
          <p:nvPr/>
        </p:nvPicPr>
        <p:blipFill>
          <a:blip r:embed="rId3"/>
          <a:stretch/>
        </p:blipFill>
        <p:spPr>
          <a:xfrm>
            <a:off x="4719484" y="1393723"/>
            <a:ext cx="5246826" cy="3734046"/>
          </a:xfrm>
          <a:prstGeom prst="rect">
            <a:avLst/>
          </a:prstGeom>
          <a:ln>
            <a:noFill/>
          </a:ln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D608F27D-D742-4344-9922-55CB2F68755A}"/>
              </a:ext>
            </a:extLst>
          </p:cNvPr>
          <p:cNvSpPr txBox="1"/>
          <p:nvPr/>
        </p:nvSpPr>
        <p:spPr>
          <a:xfrm>
            <a:off x="9100342" y="122447"/>
            <a:ext cx="758956" cy="2708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b="1" strike="noStrike" spc="-1" dirty="0">
                <a:solidFill>
                  <a:schemeClr val="bg1"/>
                </a:solidFill>
                <a:latin typeface="Arial"/>
              </a:rPr>
              <a:t>170 A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7B4C2392-5602-472B-A950-74AFC1E7AC20}"/>
              </a:ext>
            </a:extLst>
          </p:cNvPr>
          <p:cNvSpPr txBox="1"/>
          <p:nvPr/>
        </p:nvSpPr>
        <p:spPr>
          <a:xfrm>
            <a:off x="1712664" y="5291628"/>
            <a:ext cx="6655296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trike="noStrike" spc="-1" dirty="0">
                <a:latin typeface="Arial"/>
              </a:rPr>
              <a:t>Very good agreement in maximum and average temperatures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6AF4CDC-45DA-499E-8911-9FFF09C511A5}"/>
              </a:ext>
            </a:extLst>
          </p:cNvPr>
          <p:cNvSpPr/>
          <p:nvPr/>
        </p:nvSpPr>
        <p:spPr>
          <a:xfrm>
            <a:off x="3923071" y="1939413"/>
            <a:ext cx="383458" cy="1283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7F4F7E8-3956-455F-BF09-65783B8F806E}"/>
              </a:ext>
            </a:extLst>
          </p:cNvPr>
          <p:cNvCxnSpPr/>
          <p:nvPr/>
        </p:nvCxnSpPr>
        <p:spPr>
          <a:xfrm flipV="1">
            <a:off x="4306529" y="2381865"/>
            <a:ext cx="412955" cy="66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67" name="Picture 66"/>
          <p:cNvPicPr/>
          <p:nvPr/>
        </p:nvPicPr>
        <p:blipFill>
          <a:blip r:embed="rId2"/>
          <a:stretch/>
        </p:blipFill>
        <p:spPr>
          <a:xfrm>
            <a:off x="221563" y="1595700"/>
            <a:ext cx="4281120" cy="3210840"/>
          </a:xfrm>
          <a:prstGeom prst="rect">
            <a:avLst/>
          </a:prstGeom>
          <a:ln>
            <a:noFill/>
          </a:ln>
        </p:spPr>
      </p:pic>
      <p:pic>
        <p:nvPicPr>
          <p:cNvPr id="68" name="Picture 67"/>
          <p:cNvPicPr/>
          <p:nvPr/>
        </p:nvPicPr>
        <p:blipFill>
          <a:blip r:embed="rId3"/>
          <a:stretch/>
        </p:blipFill>
        <p:spPr>
          <a:xfrm>
            <a:off x="4641318" y="1326600"/>
            <a:ext cx="4998600" cy="3749040"/>
          </a:xfrm>
          <a:prstGeom prst="rect">
            <a:avLst/>
          </a:prstGeom>
          <a:ln>
            <a:noFill/>
          </a:ln>
        </p:spPr>
      </p:pic>
      <p:sp>
        <p:nvSpPr>
          <p:cNvPr id="6" name="TextShape 1">
            <a:extLst>
              <a:ext uri="{FF2B5EF4-FFF2-40B4-BE49-F238E27FC236}">
                <a16:creationId xmlns:a16="http://schemas.microsoft.com/office/drawing/2014/main" id="{90BF789D-443A-4D5F-BEB9-17585E5DB0E9}"/>
              </a:ext>
            </a:extLst>
          </p:cNvPr>
          <p:cNvSpPr txBox="1"/>
          <p:nvPr/>
        </p:nvSpPr>
        <p:spPr>
          <a:xfrm>
            <a:off x="504492" y="257892"/>
            <a:ext cx="9071640" cy="99556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2800" b="0" strike="noStrike" spc="-1" dirty="0">
                <a:latin typeface="Arial"/>
              </a:rPr>
              <a:t>Maximum temperature matters for studies like quench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D9524C9E-887D-4019-9DC2-F8B55D03C323}"/>
              </a:ext>
            </a:extLst>
          </p:cNvPr>
          <p:cNvSpPr txBox="1"/>
          <p:nvPr/>
        </p:nvSpPr>
        <p:spPr>
          <a:xfrm>
            <a:off x="4705322" y="5303520"/>
            <a:ext cx="5441567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trike="noStrike" spc="-1" dirty="0">
                <a:latin typeface="Arial"/>
              </a:rPr>
              <a:t>Detailed model predicts quench slightly earlier?</a:t>
            </a:r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7682D4D7-1D8F-4633-881A-5B8E3B42CE1C}"/>
              </a:ext>
            </a:extLst>
          </p:cNvPr>
          <p:cNvSpPr txBox="1"/>
          <p:nvPr/>
        </p:nvSpPr>
        <p:spPr>
          <a:xfrm>
            <a:off x="9142129" y="184753"/>
            <a:ext cx="758956" cy="2708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b="1" strike="noStrike" spc="-1" dirty="0">
                <a:solidFill>
                  <a:schemeClr val="bg1"/>
                </a:solidFill>
                <a:latin typeface="Arial"/>
              </a:rPr>
              <a:t>180 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0C7FF27-EEE1-464C-A174-36918AE1F06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492" y="862025"/>
            <a:ext cx="9071640" cy="4661245"/>
          </a:xfrm>
        </p:spPr>
        <p:txBody>
          <a:bodyPr anchor="t"/>
          <a:lstStyle/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Problem statements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Material properties</a:t>
            </a: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	</a:t>
            </a: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Numerical models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Benchmark results</a:t>
            </a:r>
          </a:p>
          <a:p>
            <a:pPr marL="0" indent="0">
              <a:buNone/>
            </a:pPr>
            <a:r>
              <a:rPr lang="en-US" sz="2400" b="1" dirty="0">
                <a:latin typeface="+mn-lt"/>
              </a:rPr>
              <a:t>	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Racetrack coil (Detailed vs Homogenized models)</a:t>
            </a:r>
            <a:br>
              <a:rPr lang="en-US" sz="24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</a:br>
            <a:r>
              <a:rPr lang="en-US" sz="2400" b="1" dirty="0">
                <a:solidFill>
                  <a:schemeClr val="accent3"/>
                </a:solidFill>
                <a:latin typeface="+mn-lt"/>
              </a:rPr>
              <a:t>	Racetrack coil (Homogenized models)</a:t>
            </a:r>
          </a:p>
          <a:p>
            <a:r>
              <a:rPr lang="en-US" sz="2400" b="1" dirty="0">
                <a:latin typeface="+mn-lt"/>
              </a:rPr>
              <a:t>	Pancake coil (Detailed vs Homogenized models)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93756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/>
          <p:cNvPicPr/>
          <p:nvPr/>
        </p:nvPicPr>
        <p:blipFill>
          <a:blip r:embed="rId2"/>
          <a:stretch/>
        </p:blipFill>
        <p:spPr>
          <a:xfrm>
            <a:off x="91441" y="1655100"/>
            <a:ext cx="4584240" cy="3212640"/>
          </a:xfrm>
          <a:prstGeom prst="rect">
            <a:avLst/>
          </a:prstGeom>
          <a:ln>
            <a:noFill/>
          </a:ln>
        </p:spPr>
      </p:pic>
      <p:sp>
        <p:nvSpPr>
          <p:cNvPr id="7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1" strike="noStrike" spc="-1" dirty="0">
                <a:latin typeface="Arial"/>
              </a:rPr>
              <a:t>170 A (adiabatic)</a:t>
            </a:r>
          </a:p>
        </p:txBody>
      </p:sp>
      <p:pic>
        <p:nvPicPr>
          <p:cNvPr id="74" name="Picture 73"/>
          <p:cNvPicPr/>
          <p:nvPr/>
        </p:nvPicPr>
        <p:blipFill>
          <a:blip r:embed="rId3"/>
          <a:stretch/>
        </p:blipFill>
        <p:spPr>
          <a:xfrm>
            <a:off x="4923012" y="1655100"/>
            <a:ext cx="4584240" cy="3212640"/>
          </a:xfrm>
          <a:prstGeom prst="rect">
            <a:avLst/>
          </a:prstGeom>
          <a:ln>
            <a:noFill/>
          </a:ln>
        </p:spPr>
      </p:pic>
      <p:sp>
        <p:nvSpPr>
          <p:cNvPr id="6" name="TextShape 1">
            <a:extLst>
              <a:ext uri="{FF2B5EF4-FFF2-40B4-BE49-F238E27FC236}">
                <a16:creationId xmlns:a16="http://schemas.microsoft.com/office/drawing/2014/main" id="{6CDA4DFB-144E-41B1-A521-34D953945FB8}"/>
              </a:ext>
            </a:extLst>
          </p:cNvPr>
          <p:cNvSpPr txBox="1"/>
          <p:nvPr/>
        </p:nvSpPr>
        <p:spPr>
          <a:xfrm>
            <a:off x="6460380" y="5196240"/>
            <a:ext cx="286797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trike="noStrike" spc="-1" dirty="0">
                <a:latin typeface="Arial"/>
              </a:rPr>
              <a:t>Very good agreement!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E37A167-BA10-4147-A8A8-FF62496E93B9}"/>
              </a:ext>
            </a:extLst>
          </p:cNvPr>
          <p:cNvSpPr/>
          <p:nvPr/>
        </p:nvSpPr>
        <p:spPr>
          <a:xfrm>
            <a:off x="4226039" y="1858296"/>
            <a:ext cx="382205" cy="4203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5181475-8B69-4DD1-8158-7EBA15590532}"/>
              </a:ext>
            </a:extLst>
          </p:cNvPr>
          <p:cNvCxnSpPr>
            <a:cxnSpLocks/>
          </p:cNvCxnSpPr>
          <p:nvPr/>
        </p:nvCxnSpPr>
        <p:spPr>
          <a:xfrm>
            <a:off x="4626865" y="2061087"/>
            <a:ext cx="505574" cy="7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1" strike="noStrike" spc="-1" dirty="0">
                <a:latin typeface="Arial"/>
              </a:rPr>
              <a:t>170 A (cooling)</a:t>
            </a:r>
          </a:p>
        </p:txBody>
      </p:sp>
      <p:sp>
        <p:nvSpPr>
          <p:cNvPr id="7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23305" y="1373400"/>
            <a:ext cx="4845240" cy="3395520"/>
          </a:xfrm>
          <a:prstGeom prst="rect">
            <a:avLst/>
          </a:prstGeom>
          <a:ln>
            <a:noFill/>
          </a:ln>
        </p:spPr>
      </p:pic>
      <p:pic>
        <p:nvPicPr>
          <p:cNvPr id="78" name="Picture 77"/>
          <p:cNvPicPr/>
          <p:nvPr/>
        </p:nvPicPr>
        <p:blipFill>
          <a:blip r:embed="rId3"/>
          <a:stretch/>
        </p:blipFill>
        <p:spPr>
          <a:xfrm>
            <a:off x="4970206" y="1373400"/>
            <a:ext cx="4653854" cy="3317040"/>
          </a:xfrm>
          <a:prstGeom prst="rect">
            <a:avLst/>
          </a:prstGeom>
          <a:ln>
            <a:noFill/>
          </a:ln>
        </p:spPr>
      </p:pic>
      <p:sp>
        <p:nvSpPr>
          <p:cNvPr id="6" name="TextShape 1">
            <a:extLst>
              <a:ext uri="{FF2B5EF4-FFF2-40B4-BE49-F238E27FC236}">
                <a16:creationId xmlns:a16="http://schemas.microsoft.com/office/drawing/2014/main" id="{0F45D3DA-0E45-4EF4-84F7-2F281833EC32}"/>
              </a:ext>
            </a:extLst>
          </p:cNvPr>
          <p:cNvSpPr txBox="1"/>
          <p:nvPr/>
        </p:nvSpPr>
        <p:spPr>
          <a:xfrm>
            <a:off x="6460380" y="5196240"/>
            <a:ext cx="286797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trike="noStrike" spc="-1" dirty="0">
                <a:latin typeface="Arial"/>
              </a:rPr>
              <a:t>Very good agreement!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B0E8C24-4F01-430F-8287-EC6BFAA61EF5}"/>
              </a:ext>
            </a:extLst>
          </p:cNvPr>
          <p:cNvSpPr/>
          <p:nvPr/>
        </p:nvSpPr>
        <p:spPr>
          <a:xfrm>
            <a:off x="4439555" y="1740309"/>
            <a:ext cx="382205" cy="4203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2EFBF6F-380F-4306-9AE2-8C346E62BD3B}"/>
              </a:ext>
            </a:extLst>
          </p:cNvPr>
          <p:cNvCxnSpPr>
            <a:cxnSpLocks/>
          </p:cNvCxnSpPr>
          <p:nvPr/>
        </p:nvCxnSpPr>
        <p:spPr>
          <a:xfrm>
            <a:off x="4840381" y="1943100"/>
            <a:ext cx="505574" cy="7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1" strike="noStrike" spc="-1" dirty="0">
                <a:latin typeface="Arial"/>
              </a:rPr>
              <a:t>Total Power</a:t>
            </a:r>
          </a:p>
        </p:txBody>
      </p:sp>
      <p:sp>
        <p:nvSpPr>
          <p:cNvPr id="8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81" name="Picture 80"/>
          <p:cNvPicPr/>
          <p:nvPr/>
        </p:nvPicPr>
        <p:blipFill>
          <a:blip r:embed="rId2"/>
          <a:stretch/>
        </p:blipFill>
        <p:spPr>
          <a:xfrm>
            <a:off x="213480" y="1725300"/>
            <a:ext cx="4267080" cy="3200400"/>
          </a:xfrm>
          <a:prstGeom prst="rect">
            <a:avLst/>
          </a:prstGeom>
          <a:ln>
            <a:noFill/>
          </a:ln>
        </p:spPr>
      </p:pic>
      <p:pic>
        <p:nvPicPr>
          <p:cNvPr id="82" name="Picture 81"/>
          <p:cNvPicPr/>
          <p:nvPr/>
        </p:nvPicPr>
        <p:blipFill>
          <a:blip r:embed="rId3"/>
          <a:stretch/>
        </p:blipFill>
        <p:spPr>
          <a:xfrm>
            <a:off x="5058000" y="1621800"/>
            <a:ext cx="4543200" cy="3407400"/>
          </a:xfrm>
          <a:prstGeom prst="rect">
            <a:avLst/>
          </a:prstGeom>
          <a:ln>
            <a:noFill/>
          </a:ln>
        </p:spPr>
      </p:pic>
      <p:sp>
        <p:nvSpPr>
          <p:cNvPr id="6" name="TextShape 1">
            <a:extLst>
              <a:ext uri="{FF2B5EF4-FFF2-40B4-BE49-F238E27FC236}">
                <a16:creationId xmlns:a16="http://schemas.microsoft.com/office/drawing/2014/main" id="{A6D6283B-6A2D-4723-B633-3140308D8E53}"/>
              </a:ext>
            </a:extLst>
          </p:cNvPr>
          <p:cNvSpPr txBox="1"/>
          <p:nvPr/>
        </p:nvSpPr>
        <p:spPr>
          <a:xfrm>
            <a:off x="6707665" y="5230732"/>
            <a:ext cx="286797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trike="noStrike" spc="-1" dirty="0">
                <a:latin typeface="Arial"/>
              </a:rPr>
              <a:t>170 A (cooling)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EA84BCB0-5D46-4D01-8588-A945DD3A3FBF}"/>
              </a:ext>
            </a:extLst>
          </p:cNvPr>
          <p:cNvSpPr txBox="1"/>
          <p:nvPr/>
        </p:nvSpPr>
        <p:spPr>
          <a:xfrm>
            <a:off x="1472967" y="5188955"/>
            <a:ext cx="286797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trike="noStrike" spc="-1" dirty="0">
                <a:latin typeface="Arial"/>
              </a:rPr>
              <a:t>170 A (adiabatic)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1" strike="noStrike" spc="-1" dirty="0">
                <a:latin typeface="Arial"/>
              </a:rPr>
              <a:t>180 A (adiabatic)</a:t>
            </a:r>
          </a:p>
        </p:txBody>
      </p:sp>
      <p:sp>
        <p:nvSpPr>
          <p:cNvPr id="8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85" name="Picture 84"/>
          <p:cNvPicPr/>
          <p:nvPr/>
        </p:nvPicPr>
        <p:blipFill>
          <a:blip r:embed="rId2"/>
          <a:stretch/>
        </p:blipFill>
        <p:spPr>
          <a:xfrm>
            <a:off x="4608871" y="1519083"/>
            <a:ext cx="5063609" cy="3605981"/>
          </a:xfrm>
          <a:prstGeom prst="rect">
            <a:avLst/>
          </a:prstGeom>
          <a:ln>
            <a:noFill/>
          </a:ln>
        </p:spPr>
      </p:pic>
      <p:pic>
        <p:nvPicPr>
          <p:cNvPr id="86" name="Picture 85"/>
          <p:cNvPicPr/>
          <p:nvPr/>
        </p:nvPicPr>
        <p:blipFill>
          <a:blip r:embed="rId3"/>
          <a:stretch/>
        </p:blipFill>
        <p:spPr>
          <a:xfrm>
            <a:off x="24631" y="1748763"/>
            <a:ext cx="4584240" cy="3212640"/>
          </a:xfrm>
          <a:prstGeom prst="rect">
            <a:avLst/>
          </a:prstGeom>
          <a:ln>
            <a:noFill/>
          </a:ln>
        </p:spPr>
      </p:pic>
      <p:sp>
        <p:nvSpPr>
          <p:cNvPr id="6" name="TextShape 1">
            <a:extLst>
              <a:ext uri="{FF2B5EF4-FFF2-40B4-BE49-F238E27FC236}">
                <a16:creationId xmlns:a16="http://schemas.microsoft.com/office/drawing/2014/main" id="{B29A9F76-39F0-41AC-B0FB-1ABED0391BE8}"/>
              </a:ext>
            </a:extLst>
          </p:cNvPr>
          <p:cNvSpPr txBox="1"/>
          <p:nvPr/>
        </p:nvSpPr>
        <p:spPr>
          <a:xfrm>
            <a:off x="7212650" y="5309025"/>
            <a:ext cx="211570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pc="-1" dirty="0">
                <a:latin typeface="Arial"/>
              </a:rPr>
              <a:t>G</a:t>
            </a:r>
            <a:r>
              <a:rPr lang="en-US" b="1" strike="noStrike" spc="-1" dirty="0">
                <a:latin typeface="Arial"/>
              </a:rPr>
              <a:t>ood agreement!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393C0706-6B0F-4BB9-BA0A-6E32700ED1FF}"/>
              </a:ext>
            </a:extLst>
          </p:cNvPr>
          <p:cNvSpPr txBox="1"/>
          <p:nvPr/>
        </p:nvSpPr>
        <p:spPr>
          <a:xfrm>
            <a:off x="6209071" y="1248193"/>
            <a:ext cx="3366569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pc="-1" dirty="0">
                <a:latin typeface="Arial"/>
              </a:rPr>
              <a:t>Minor difference due to mesh</a:t>
            </a:r>
            <a:endParaRPr lang="en-US" b="1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3596052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b="1" strike="noStrike" spc="-1" dirty="0">
                <a:latin typeface="Arial"/>
              </a:rPr>
              <a:t>180 A (cooling)</a:t>
            </a:r>
          </a:p>
        </p:txBody>
      </p:sp>
      <p:sp>
        <p:nvSpPr>
          <p:cNvPr id="8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89" name="Picture 88"/>
          <p:cNvPicPr/>
          <p:nvPr/>
        </p:nvPicPr>
        <p:blipFill>
          <a:blip r:embed="rId2"/>
          <a:stretch/>
        </p:blipFill>
        <p:spPr>
          <a:xfrm>
            <a:off x="106189" y="1482608"/>
            <a:ext cx="4274083" cy="2976224"/>
          </a:xfrm>
          <a:prstGeom prst="rect">
            <a:avLst/>
          </a:prstGeom>
          <a:ln>
            <a:noFill/>
          </a:ln>
        </p:spPr>
      </p:pic>
      <p:pic>
        <p:nvPicPr>
          <p:cNvPr id="90" name="Picture 89"/>
          <p:cNvPicPr/>
          <p:nvPr/>
        </p:nvPicPr>
        <p:blipFill>
          <a:blip r:embed="rId3"/>
          <a:stretch/>
        </p:blipFill>
        <p:spPr>
          <a:xfrm>
            <a:off x="4432923" y="1231513"/>
            <a:ext cx="5301011" cy="3596400"/>
          </a:xfrm>
          <a:prstGeom prst="rect">
            <a:avLst/>
          </a:prstGeom>
          <a:ln>
            <a:noFill/>
          </a:ln>
        </p:spPr>
      </p:pic>
      <p:sp>
        <p:nvSpPr>
          <p:cNvPr id="6" name="TextShape 1">
            <a:extLst>
              <a:ext uri="{FF2B5EF4-FFF2-40B4-BE49-F238E27FC236}">
                <a16:creationId xmlns:a16="http://schemas.microsoft.com/office/drawing/2014/main" id="{096F1F53-83A9-4ABA-B3C6-2F138661D04C}"/>
              </a:ext>
            </a:extLst>
          </p:cNvPr>
          <p:cNvSpPr txBox="1"/>
          <p:nvPr/>
        </p:nvSpPr>
        <p:spPr>
          <a:xfrm>
            <a:off x="5368413" y="5145782"/>
            <a:ext cx="4365521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pc="-1" dirty="0">
                <a:latin typeface="Arial"/>
              </a:rPr>
              <a:t>Differences arise between models</a:t>
            </a:r>
          </a:p>
          <a:p>
            <a:r>
              <a:rPr lang="en-US" b="1" strike="noStrike" spc="-1" dirty="0">
                <a:latin typeface="Arial"/>
              </a:rPr>
              <a:t>But w</a:t>
            </a:r>
            <a:r>
              <a:rPr lang="en-US" b="1" spc="-1" dirty="0">
                <a:latin typeface="Arial"/>
              </a:rPr>
              <a:t>hy?</a:t>
            </a:r>
            <a:endParaRPr lang="en-US" b="1" strike="noStrike" spc="-1" dirty="0">
              <a:latin typeface="Arial"/>
            </a:endParaRP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82236CEA-CD9B-4332-B4B0-B1CA4B741BAE}"/>
              </a:ext>
            </a:extLst>
          </p:cNvPr>
          <p:cNvSpPr txBox="1"/>
          <p:nvPr/>
        </p:nvSpPr>
        <p:spPr>
          <a:xfrm>
            <a:off x="5039820" y="571747"/>
            <a:ext cx="4598249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pc="-1" dirty="0">
                <a:latin typeface="Arial"/>
              </a:rPr>
              <a:t>Some homogenized models also predict quench at 1.85 s, like detailed models!</a:t>
            </a:r>
            <a:endParaRPr lang="en-US" b="1" strike="noStrike" spc="-1" dirty="0">
              <a:latin typeface="Arial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70021BA-2BCF-4BA0-B6A6-E99CC94B9B7F}"/>
              </a:ext>
            </a:extLst>
          </p:cNvPr>
          <p:cNvCxnSpPr>
            <a:cxnSpLocks/>
          </p:cNvCxnSpPr>
          <p:nvPr/>
        </p:nvCxnSpPr>
        <p:spPr>
          <a:xfrm>
            <a:off x="7551173" y="1055710"/>
            <a:ext cx="0" cy="2708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2800" b="1" strike="noStrike" spc="-1" dirty="0">
                <a:latin typeface="Arial"/>
              </a:rPr>
              <a:t>1 % difference in power accuracy</a:t>
            </a:r>
          </a:p>
          <a:p>
            <a:pPr algn="ctr"/>
            <a:r>
              <a:rPr lang="en-US" sz="2800" b="1" strike="noStrike" spc="-1" dirty="0">
                <a:latin typeface="Arial"/>
              </a:rPr>
              <a:t>initiates quench differently </a:t>
            </a:r>
          </a:p>
        </p:txBody>
      </p:sp>
      <p:sp>
        <p:nvSpPr>
          <p:cNvPr id="9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93" name="Picture 92"/>
          <p:cNvPicPr/>
          <p:nvPr/>
        </p:nvPicPr>
        <p:blipFill rotWithShape="1">
          <a:blip r:embed="rId2"/>
          <a:srcRect l="1008"/>
          <a:stretch/>
        </p:blipFill>
        <p:spPr>
          <a:xfrm>
            <a:off x="2337618" y="1462680"/>
            <a:ext cx="5147188" cy="3854114"/>
          </a:xfrm>
          <a:prstGeom prst="rect">
            <a:avLst/>
          </a:prstGeom>
          <a:ln>
            <a:noFill/>
          </a:ln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B3FD2DD5-23BC-4BC2-9DD3-4A2DA83DB613}"/>
              </a:ext>
            </a:extLst>
          </p:cNvPr>
          <p:cNvSpPr txBox="1"/>
          <p:nvPr/>
        </p:nvSpPr>
        <p:spPr>
          <a:xfrm>
            <a:off x="7484806" y="4343950"/>
            <a:ext cx="1836174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pc="-1" dirty="0">
                <a:latin typeface="Arial"/>
              </a:rPr>
              <a:t>By H-phi + FEM </a:t>
            </a:r>
            <a:endParaRPr lang="en-US" b="1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96" name="Picture 95"/>
          <p:cNvPicPr/>
          <p:nvPr/>
        </p:nvPicPr>
        <p:blipFill>
          <a:blip r:embed="rId2"/>
          <a:stretch/>
        </p:blipFill>
        <p:spPr>
          <a:xfrm>
            <a:off x="536400" y="1725120"/>
            <a:ext cx="4584240" cy="3212640"/>
          </a:xfrm>
          <a:prstGeom prst="rect">
            <a:avLst/>
          </a:prstGeom>
          <a:ln>
            <a:noFill/>
          </a:ln>
        </p:spPr>
      </p:pic>
      <p:pic>
        <p:nvPicPr>
          <p:cNvPr id="97" name="Picture 96"/>
          <p:cNvPicPr/>
          <p:nvPr/>
        </p:nvPicPr>
        <p:blipFill>
          <a:blip r:embed="rId3"/>
          <a:stretch/>
        </p:blipFill>
        <p:spPr>
          <a:xfrm>
            <a:off x="5303520" y="1725120"/>
            <a:ext cx="4584240" cy="3212640"/>
          </a:xfrm>
          <a:prstGeom prst="rect">
            <a:avLst/>
          </a:prstGeom>
          <a:ln>
            <a:noFill/>
          </a:ln>
        </p:spPr>
      </p:pic>
      <p:sp>
        <p:nvSpPr>
          <p:cNvPr id="6" name="TextShape 1">
            <a:extLst>
              <a:ext uri="{FF2B5EF4-FFF2-40B4-BE49-F238E27FC236}">
                <a16:creationId xmlns:a16="http://schemas.microsoft.com/office/drawing/2014/main" id="{0C131706-5951-4E90-BA53-74AF475E613B}"/>
              </a:ext>
            </a:extLst>
          </p:cNvPr>
          <p:cNvSpPr txBox="1"/>
          <p:nvPr/>
        </p:nvSpPr>
        <p:spPr>
          <a:xfrm>
            <a:off x="1472967" y="5188955"/>
            <a:ext cx="286797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b="1" strike="noStrike" spc="-1" dirty="0">
                <a:latin typeface="Arial"/>
              </a:rPr>
              <a:t>Total power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3040A94F-5B1D-4146-ABB2-8897ED18B83E}"/>
              </a:ext>
            </a:extLst>
          </p:cNvPr>
          <p:cNvSpPr txBox="1"/>
          <p:nvPr/>
        </p:nvSpPr>
        <p:spPr>
          <a:xfrm>
            <a:off x="6507083" y="5188955"/>
            <a:ext cx="286797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b="1" strike="noStrike" spc="-1" dirty="0">
                <a:latin typeface="Arial"/>
              </a:rPr>
              <a:t>Average temperature</a:t>
            </a:r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161F5D7B-7A9A-41E7-9931-EE8D3DE0E603}"/>
              </a:ext>
            </a:extLst>
          </p:cNvPr>
          <p:cNvSpPr txBox="1"/>
          <p:nvPr/>
        </p:nvSpPr>
        <p:spPr>
          <a:xfrm>
            <a:off x="656400" y="3784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2800" b="1" strike="noStrike" spc="-1" dirty="0">
                <a:latin typeface="Arial"/>
              </a:rPr>
              <a:t>1 % difference in power accuracy</a:t>
            </a:r>
          </a:p>
          <a:p>
            <a:pPr algn="ctr"/>
            <a:r>
              <a:rPr lang="en-US" sz="2800" b="1" strike="noStrike" spc="-1" dirty="0">
                <a:latin typeface="Arial"/>
              </a:rPr>
              <a:t>initiates quench differently </a:t>
            </a:r>
          </a:p>
        </p:txBody>
      </p:sp>
      <p:sp>
        <p:nvSpPr>
          <p:cNvPr id="9" name="TextShape 1">
            <a:extLst>
              <a:ext uri="{FF2B5EF4-FFF2-40B4-BE49-F238E27FC236}">
                <a16:creationId xmlns:a16="http://schemas.microsoft.com/office/drawing/2014/main" id="{8AD4339B-7367-4084-84E9-DEE7BC10F8B7}"/>
              </a:ext>
            </a:extLst>
          </p:cNvPr>
          <p:cNvSpPr txBox="1"/>
          <p:nvPr/>
        </p:nvSpPr>
        <p:spPr>
          <a:xfrm>
            <a:off x="1295694" y="1377190"/>
            <a:ext cx="8015652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b="1" spc="-1" dirty="0">
                <a:solidFill>
                  <a:schemeClr val="accent3"/>
                </a:solidFill>
                <a:latin typeface="Arial"/>
              </a:rPr>
              <a:t>Even a very small difference in models can be important for some cases!</a:t>
            </a:r>
            <a:endParaRPr lang="en-US" b="1" strike="noStrike" spc="-1" dirty="0">
              <a:solidFill>
                <a:schemeClr val="accent3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1401833" y="226169"/>
            <a:ext cx="2696675" cy="55117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2315" b="1" spc="-1" dirty="0">
                <a:latin typeface="Arial"/>
              </a:rPr>
              <a:t>Racetrack coil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1D60E2-FF59-42E4-B7BD-4ACF22B54E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4" t="24664" r="28684" b="18984"/>
          <a:stretch/>
        </p:blipFill>
        <p:spPr>
          <a:xfrm>
            <a:off x="632463" y="1398649"/>
            <a:ext cx="4642393" cy="31953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38DD01-DD7B-408F-90B4-156612F64463}"/>
              </a:ext>
            </a:extLst>
          </p:cNvPr>
          <p:cNvSpPr txBox="1"/>
          <p:nvPr/>
        </p:nvSpPr>
        <p:spPr>
          <a:xfrm>
            <a:off x="267766" y="5062606"/>
            <a:ext cx="4544157" cy="32130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sz="1488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r>
              <a:rPr lang="en-US" sz="148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Rotating machines, high field magnets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69DCC8A-1FCB-427E-A732-D79973DAFB1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179268" y="1554319"/>
            <a:ext cx="2960787" cy="3039666"/>
          </a:xfrm>
          <a:prstGeom prst="rect">
            <a:avLst/>
          </a:prstGeom>
          <a:ln>
            <a:noFill/>
          </a:ln>
        </p:spPr>
      </p:pic>
      <p:sp>
        <p:nvSpPr>
          <p:cNvPr id="7" name="TextShape 1">
            <a:extLst>
              <a:ext uri="{FF2B5EF4-FFF2-40B4-BE49-F238E27FC236}">
                <a16:creationId xmlns:a16="http://schemas.microsoft.com/office/drawing/2014/main" id="{3DB0D58E-2DA3-438A-A1A1-2A9617B9AABA}"/>
              </a:ext>
            </a:extLst>
          </p:cNvPr>
          <p:cNvSpPr txBox="1"/>
          <p:nvPr/>
        </p:nvSpPr>
        <p:spPr>
          <a:xfrm>
            <a:off x="6311324" y="226169"/>
            <a:ext cx="2696675" cy="55117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2315" b="1" spc="-1" dirty="0">
                <a:latin typeface="Arial"/>
              </a:rPr>
              <a:t>Pancake coil</a:t>
            </a:r>
          </a:p>
        </p:txBody>
      </p:sp>
    </p:spTree>
    <p:extLst>
      <p:ext uri="{BB962C8B-B14F-4D97-AF65-F5344CB8AC3E}">
        <p14:creationId xmlns:p14="http://schemas.microsoft.com/office/powerpoint/2010/main" val="38477132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1" strike="noStrike" spc="-1" dirty="0">
                <a:latin typeface="Arial"/>
              </a:rPr>
              <a:t>190 A (cooling)</a:t>
            </a:r>
          </a:p>
        </p:txBody>
      </p:sp>
      <p:sp>
        <p:nvSpPr>
          <p:cNvPr id="99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100" name="Picture 99"/>
          <p:cNvPicPr/>
          <p:nvPr/>
        </p:nvPicPr>
        <p:blipFill>
          <a:blip r:embed="rId2"/>
          <a:stretch/>
        </p:blipFill>
        <p:spPr>
          <a:xfrm>
            <a:off x="2011680" y="1326600"/>
            <a:ext cx="5577840" cy="3908880"/>
          </a:xfrm>
          <a:prstGeom prst="rect">
            <a:avLst/>
          </a:prstGeom>
          <a:ln>
            <a:noFill/>
          </a:ln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12A0702A-8BC5-49F1-9EB9-8EC394DE9994}"/>
              </a:ext>
            </a:extLst>
          </p:cNvPr>
          <p:cNvSpPr txBox="1"/>
          <p:nvPr/>
        </p:nvSpPr>
        <p:spPr>
          <a:xfrm>
            <a:off x="6460380" y="5196240"/>
            <a:ext cx="286797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trike="noStrike" spc="-1" dirty="0">
                <a:latin typeface="Arial"/>
              </a:rPr>
              <a:t>Very good agreement!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0C7FF27-EEE1-464C-A174-36918AE1F06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492" y="862025"/>
            <a:ext cx="9071640" cy="4661245"/>
          </a:xfrm>
        </p:spPr>
        <p:txBody>
          <a:bodyPr anchor="t"/>
          <a:lstStyle/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Problem statements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Material properties</a:t>
            </a: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	</a:t>
            </a: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Numerical models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Benchmark results</a:t>
            </a:r>
          </a:p>
          <a:p>
            <a:pPr marL="0" indent="0">
              <a:buNone/>
            </a:pPr>
            <a:r>
              <a:rPr lang="en-US" sz="2400" b="1" dirty="0">
                <a:latin typeface="+mn-lt"/>
              </a:rPr>
              <a:t>	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Racetrack coil (Detailed vs Homogenized models)</a:t>
            </a:r>
            <a:br>
              <a:rPr lang="en-US" sz="24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</a:br>
            <a:r>
              <a:rPr lang="en-US" sz="2400" b="1" dirty="0">
                <a:solidFill>
                  <a:schemeClr val="accent3"/>
                </a:solidFill>
                <a:latin typeface="+mn-lt"/>
              </a:rPr>
              <a:t>	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Racetrack coil (Homogenized models)</a:t>
            </a:r>
          </a:p>
          <a:p>
            <a:r>
              <a:rPr lang="en-US" sz="2400" b="1" dirty="0">
                <a:latin typeface="+mn-lt"/>
              </a:rPr>
              <a:t>	</a:t>
            </a:r>
            <a:r>
              <a:rPr lang="en-US" sz="2400" b="1" dirty="0">
                <a:solidFill>
                  <a:schemeClr val="accent3"/>
                </a:solidFill>
                <a:latin typeface="+mn-lt"/>
              </a:rPr>
              <a:t>Pancake coil (Detailed vs Homogenized models)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68649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600" b="1" strike="noStrike" spc="-1" dirty="0">
                <a:latin typeface="Arial"/>
              </a:rPr>
              <a:t>Pancake coil</a:t>
            </a:r>
          </a:p>
        </p:txBody>
      </p:sp>
      <p:sp>
        <p:nvSpPr>
          <p:cNvPr id="10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 dirty="0">
              <a:latin typeface="Arial"/>
            </a:endParaRPr>
          </a:p>
        </p:txBody>
      </p:sp>
      <p:pic>
        <p:nvPicPr>
          <p:cNvPr id="4" name="Picture 318">
            <a:extLst>
              <a:ext uri="{FF2B5EF4-FFF2-40B4-BE49-F238E27FC236}">
                <a16:creationId xmlns:a16="http://schemas.microsoft.com/office/drawing/2014/main" id="{EC779455-BB47-46B9-82BD-96D99D3C252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936935" y="1618966"/>
            <a:ext cx="4583880" cy="32122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927BDE-DEA3-4CAC-9486-F15CEC4135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806" y="1687555"/>
            <a:ext cx="2813001" cy="2776658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200" b="1" strike="noStrike" spc="-1" dirty="0">
                <a:latin typeface="Arial"/>
              </a:rPr>
              <a:t>Adiabatic case</a:t>
            </a:r>
          </a:p>
        </p:txBody>
      </p:sp>
      <p:sp>
        <p:nvSpPr>
          <p:cNvPr id="10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105" name="Picture 104"/>
          <p:cNvPicPr/>
          <p:nvPr/>
        </p:nvPicPr>
        <p:blipFill>
          <a:blip r:embed="rId2"/>
          <a:stretch/>
        </p:blipFill>
        <p:spPr>
          <a:xfrm>
            <a:off x="2730960" y="1816560"/>
            <a:ext cx="4584240" cy="3212640"/>
          </a:xfrm>
          <a:prstGeom prst="rect">
            <a:avLst/>
          </a:prstGeom>
          <a:ln>
            <a:noFill/>
          </a:ln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FAC622CE-DD88-4BE3-97E9-82928841EE23}"/>
              </a:ext>
            </a:extLst>
          </p:cNvPr>
          <p:cNvSpPr txBox="1"/>
          <p:nvPr/>
        </p:nvSpPr>
        <p:spPr>
          <a:xfrm>
            <a:off x="6460380" y="5196240"/>
            <a:ext cx="286797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trike="noStrike" spc="-1" dirty="0">
                <a:latin typeface="Arial"/>
              </a:rPr>
              <a:t>Very good agreement!</a:t>
            </a:r>
          </a:p>
        </p:txBody>
      </p:sp>
      <p:sp>
        <p:nvSpPr>
          <p:cNvPr id="6" name="TextShape 1">
            <a:extLst>
              <a:ext uri="{FF2B5EF4-FFF2-40B4-BE49-F238E27FC236}">
                <a16:creationId xmlns:a16="http://schemas.microsoft.com/office/drawing/2014/main" id="{E5B8EA2C-0252-4C65-B6C3-CA7AEB0276C0}"/>
              </a:ext>
            </a:extLst>
          </p:cNvPr>
          <p:cNvSpPr txBox="1"/>
          <p:nvPr/>
        </p:nvSpPr>
        <p:spPr>
          <a:xfrm>
            <a:off x="504000" y="1300690"/>
            <a:ext cx="6095903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trike="noStrike" spc="-1" dirty="0">
                <a:latin typeface="Arial"/>
              </a:rPr>
              <a:t>Quench is initiated faster due to tougher conditions</a:t>
            </a:r>
          </a:p>
          <a:p>
            <a:r>
              <a:rPr lang="en-US" spc="-1" dirty="0">
                <a:latin typeface="Arial"/>
              </a:rPr>
              <a:t>(even after including copper!)</a:t>
            </a:r>
            <a:endParaRPr lang="en-US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108" name="Picture 107"/>
          <p:cNvPicPr/>
          <p:nvPr/>
        </p:nvPicPr>
        <p:blipFill>
          <a:blip r:embed="rId2"/>
          <a:stretch/>
        </p:blipFill>
        <p:spPr>
          <a:xfrm>
            <a:off x="79200" y="1908000"/>
            <a:ext cx="4584240" cy="3212640"/>
          </a:xfrm>
          <a:prstGeom prst="rect">
            <a:avLst/>
          </a:prstGeom>
          <a:ln>
            <a:noFill/>
          </a:ln>
        </p:spPr>
      </p:pic>
      <p:pic>
        <p:nvPicPr>
          <p:cNvPr id="109" name="Picture 108"/>
          <p:cNvPicPr/>
          <p:nvPr/>
        </p:nvPicPr>
        <p:blipFill>
          <a:blip r:embed="rId3"/>
          <a:stretch/>
        </p:blipFill>
        <p:spPr>
          <a:xfrm>
            <a:off x="5016960" y="1920240"/>
            <a:ext cx="4584240" cy="3212640"/>
          </a:xfrm>
          <a:prstGeom prst="rect">
            <a:avLst/>
          </a:prstGeom>
          <a:ln>
            <a:noFill/>
          </a:ln>
        </p:spPr>
      </p:pic>
      <p:sp>
        <p:nvSpPr>
          <p:cNvPr id="6" name="TextShape 1">
            <a:extLst>
              <a:ext uri="{FF2B5EF4-FFF2-40B4-BE49-F238E27FC236}">
                <a16:creationId xmlns:a16="http://schemas.microsoft.com/office/drawing/2014/main" id="{F9FC2F4E-0099-43E9-9DF5-C9FA69EE327B}"/>
              </a:ext>
            </a:extLst>
          </p:cNvPr>
          <p:cNvSpPr txBox="1"/>
          <p:nvPr/>
        </p:nvSpPr>
        <p:spPr>
          <a:xfrm>
            <a:off x="656400" y="3784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200" b="1" strike="noStrike" spc="-1" dirty="0">
                <a:latin typeface="Arial"/>
              </a:rPr>
              <a:t>Cooling case</a:t>
            </a:r>
          </a:p>
        </p:txBody>
      </p:sp>
      <p:sp>
        <p:nvSpPr>
          <p:cNvPr id="7" name="TextShape 1">
            <a:extLst>
              <a:ext uri="{FF2B5EF4-FFF2-40B4-BE49-F238E27FC236}">
                <a16:creationId xmlns:a16="http://schemas.microsoft.com/office/drawing/2014/main" id="{E64FF72F-AB54-415B-A2A2-EE3BCAC092EE}"/>
              </a:ext>
            </a:extLst>
          </p:cNvPr>
          <p:cNvSpPr txBox="1"/>
          <p:nvPr/>
        </p:nvSpPr>
        <p:spPr>
          <a:xfrm>
            <a:off x="504000" y="1300690"/>
            <a:ext cx="6095903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trike="noStrike" spc="-1" dirty="0">
                <a:latin typeface="Arial"/>
              </a:rPr>
              <a:t>Quench is predicted slightly earlier than detailed model</a:t>
            </a:r>
          </a:p>
        </p:txBody>
      </p:sp>
      <p:sp>
        <p:nvSpPr>
          <p:cNvPr id="8" name="TextShape 1">
            <a:extLst>
              <a:ext uri="{FF2B5EF4-FFF2-40B4-BE49-F238E27FC236}">
                <a16:creationId xmlns:a16="http://schemas.microsoft.com/office/drawing/2014/main" id="{D842CD48-DA76-44FD-91B0-56C4F2B48FCA}"/>
              </a:ext>
            </a:extLst>
          </p:cNvPr>
          <p:cNvSpPr txBox="1"/>
          <p:nvPr/>
        </p:nvSpPr>
        <p:spPr>
          <a:xfrm>
            <a:off x="6460380" y="5196240"/>
            <a:ext cx="2867975" cy="2708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b="1" strike="noStrike" spc="-1" dirty="0">
                <a:latin typeface="Arial"/>
              </a:rPr>
              <a:t>Very good agreement!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19B17-E300-4437-8981-C4B0EE0EE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492" y="2362055"/>
            <a:ext cx="9071640" cy="94644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657574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6E190-A2F9-4262-9A06-E24E46F640B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275502" y="744038"/>
            <a:ext cx="9679659" cy="3842709"/>
          </a:xfrm>
        </p:spPr>
        <p:txBody>
          <a:bodyPr>
            <a:normAutofit/>
          </a:bodyPr>
          <a:lstStyle/>
          <a:p>
            <a:r>
              <a:rPr lang="en-US" sz="2400" dirty="0"/>
              <a:t>Various models are benchmarked for homogenized method</a:t>
            </a:r>
          </a:p>
          <a:p>
            <a:pPr lvl="3"/>
            <a:r>
              <a:rPr lang="en-US" sz="2400" dirty="0"/>
              <a:t>	Very good agreement with detailed method</a:t>
            </a:r>
          </a:p>
          <a:p>
            <a:pPr lvl="3"/>
            <a:r>
              <a:rPr lang="en-US" sz="2400" dirty="0"/>
              <a:t>	Very good agreement between each other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r>
              <a:rPr lang="en-US" sz="2400" dirty="0"/>
              <a:t>Including Stycast in homogenization only affects minimum temperature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Even 1-2% difference between models can affect quench prediction </a:t>
            </a:r>
          </a:p>
        </p:txBody>
      </p:sp>
    </p:spTree>
    <p:extLst>
      <p:ext uri="{BB962C8B-B14F-4D97-AF65-F5344CB8AC3E}">
        <p14:creationId xmlns:p14="http://schemas.microsoft.com/office/powerpoint/2010/main" val="20026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7BE04-F7AC-40F9-934A-B015514FA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496591"/>
          </a:xfrm>
        </p:spPr>
        <p:txBody>
          <a:bodyPr/>
          <a:lstStyle/>
          <a:p>
            <a:r>
              <a:rPr lang="en-US" sz="2400" b="1" dirty="0"/>
              <a:t>Future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822B45-E198-4275-9FB9-20FDDBF2B471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504000" y="722671"/>
            <a:ext cx="9071640" cy="738174"/>
          </a:xfrm>
        </p:spPr>
        <p:txBody>
          <a:bodyPr>
            <a:normAutofit/>
          </a:bodyPr>
          <a:lstStyle/>
          <a:p>
            <a:r>
              <a:rPr lang="en-US" sz="2000" dirty="0"/>
              <a:t>More development of models and comparison with experiments</a:t>
            </a:r>
          </a:p>
          <a:p>
            <a:r>
              <a:rPr lang="en-US" sz="2000" dirty="0"/>
              <a:t>Publication of paper (stay tuned!)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4D47B8-E62F-411D-87A8-398240462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419" y="2350729"/>
            <a:ext cx="7239000" cy="318135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C04F0E8-037B-4A7C-90CC-5635F24C7904}"/>
              </a:ext>
            </a:extLst>
          </p:cNvPr>
          <p:cNvSpPr txBox="1">
            <a:spLocks/>
          </p:cNvSpPr>
          <p:nvPr/>
        </p:nvSpPr>
        <p:spPr>
          <a:xfrm>
            <a:off x="504000" y="1709140"/>
            <a:ext cx="9071640" cy="49659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Join our collaboration or questions? Contact: </a:t>
            </a:r>
            <a:r>
              <a:rPr lang="en-US" sz="2400" b="1" dirty="0">
                <a:sym typeface="Wingdings" panose="05000000000000000000" pitchFamily="2" charset="2"/>
              </a:rPr>
              <a:t>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077923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19B17-E300-4437-8981-C4B0EE0EE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407" y="901965"/>
            <a:ext cx="5778321" cy="94644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Thank you!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25D5CF-60F0-4004-91DD-712970868E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820" y="2470356"/>
            <a:ext cx="3925253" cy="277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594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19B17-E300-4437-8981-C4B0EE0EE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492" y="2362055"/>
            <a:ext cx="9071640" cy="94644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751648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110322" y="1316757"/>
            <a:ext cx="9859979" cy="4127713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r>
              <a:rPr lang="en-US" sz="2400" spc="-1" dirty="0"/>
              <a:t>Modeling superconductors is </a:t>
            </a:r>
            <a:r>
              <a:rPr lang="en-US" sz="1050" dirty="0"/>
              <a:t> </a:t>
            </a:r>
            <a:r>
              <a:rPr lang="en-US" sz="2400" spc="-1" dirty="0"/>
              <a:t>tough and time consuming</a:t>
            </a:r>
            <a:endParaRPr lang="en-US" sz="2400" spc="-1" dirty="0">
              <a:latin typeface="Calibri"/>
            </a:endParaRPr>
          </a:p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r>
              <a:rPr lang="en-US" sz="2315" spc="-1" dirty="0">
                <a:latin typeface="Arial"/>
              </a:rPr>
              <a:t>		Complicated non-linear multiphysics (specially for quench analysis)</a:t>
            </a:r>
          </a:p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r>
              <a:rPr lang="en-US" sz="2315" spc="-1" dirty="0">
                <a:latin typeface="Arial"/>
              </a:rPr>
              <a:t>		Need for a fast and efficient method</a:t>
            </a:r>
          </a:p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r>
              <a:rPr lang="en-US" sz="2315" spc="-1" dirty="0">
                <a:latin typeface="Arial"/>
              </a:rPr>
              <a:t>		</a:t>
            </a:r>
            <a:r>
              <a:rPr lang="en-US" sz="2315" b="1" spc="-1" dirty="0">
                <a:solidFill>
                  <a:schemeClr val="accent3"/>
                </a:solidFill>
                <a:latin typeface="Arial"/>
              </a:rPr>
              <a:t>Developed a novel and fast homogenization method! </a:t>
            </a:r>
          </a:p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endParaRPr lang="en-US" sz="2315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r>
              <a:rPr lang="en-US" sz="2315" spc="-1" dirty="0">
                <a:latin typeface="Arial"/>
              </a:rPr>
              <a:t>Development and benchmark of various numerical models</a:t>
            </a:r>
          </a:p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r>
              <a:rPr lang="en-US" sz="2315" spc="-1" dirty="0">
                <a:latin typeface="Arial"/>
              </a:rPr>
              <a:t>		</a:t>
            </a:r>
            <a:r>
              <a:rPr lang="en-US" sz="2315" b="1" spc="-1" dirty="0">
                <a:solidFill>
                  <a:schemeClr val="accent3"/>
                </a:solidFill>
                <a:latin typeface="Arial"/>
              </a:rPr>
              <a:t>14 models or combinations for different cases!</a:t>
            </a:r>
            <a:br>
              <a:rPr lang="en-US" sz="2315" spc="-1" dirty="0">
                <a:solidFill>
                  <a:schemeClr val="accent3"/>
                </a:solidFill>
                <a:latin typeface="Arial"/>
              </a:rPr>
            </a:br>
            <a:endParaRPr lang="en-US" sz="2315" spc="-1" dirty="0">
              <a:solidFill>
                <a:schemeClr val="accent3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r>
              <a:rPr lang="en-US" sz="2315" spc="-1" dirty="0">
                <a:latin typeface="Arial"/>
              </a:rPr>
              <a:t>Collaboration between research teams within superconductor community</a:t>
            </a:r>
          </a:p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r>
              <a:rPr lang="en-US" sz="2315" spc="-1" dirty="0">
                <a:latin typeface="Arial"/>
              </a:rPr>
              <a:t>		</a:t>
            </a:r>
            <a:r>
              <a:rPr lang="en-US" sz="2315" b="1" spc="-1" dirty="0">
                <a:solidFill>
                  <a:schemeClr val="accent3"/>
                </a:solidFill>
                <a:latin typeface="Arial"/>
              </a:rPr>
              <a:t>8 countries, 9 institutes!</a:t>
            </a:r>
          </a:p>
          <a:p>
            <a:pPr>
              <a:lnSpc>
                <a:spcPct val="90000"/>
              </a:lnSpc>
              <a:spcBef>
                <a:spcPts val="828"/>
              </a:spcBef>
              <a:tabLst>
                <a:tab pos="0" algn="l"/>
              </a:tabLst>
            </a:pPr>
            <a:endParaRPr lang="en-US" sz="2315" spc="-1" dirty="0">
              <a:latin typeface="Calibri"/>
            </a:endParaRPr>
          </a:p>
        </p:txBody>
      </p:sp>
      <p:sp>
        <p:nvSpPr>
          <p:cNvPr id="4" name="TextShape 1">
            <a:extLst>
              <a:ext uri="{FF2B5EF4-FFF2-40B4-BE49-F238E27FC236}">
                <a16:creationId xmlns:a16="http://schemas.microsoft.com/office/drawing/2014/main" id="{24323DB0-4A3B-44B2-8B57-D5AC26B351EE}"/>
              </a:ext>
            </a:extLst>
          </p:cNvPr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3600" b="1" strike="noStrike" spc="-1" dirty="0">
                <a:latin typeface="Arial"/>
              </a:rPr>
              <a:t>Motivation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spc="-1" dirty="0">
                <a:latin typeface="Arial"/>
              </a:rPr>
              <a:t>E</a:t>
            </a:r>
            <a:r>
              <a:rPr lang="en-US" sz="4400" b="0" strike="noStrike" spc="-1" dirty="0">
                <a:latin typeface="Arial"/>
              </a:rPr>
              <a:t>xtras</a:t>
            </a:r>
          </a:p>
        </p:txBody>
      </p:sp>
      <p:sp>
        <p:nvSpPr>
          <p:cNvPr id="111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180 adia total power</a:t>
            </a:r>
          </a:p>
        </p:txBody>
      </p:sp>
      <p:sp>
        <p:nvSpPr>
          <p:cNvPr id="113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pic>
        <p:nvPicPr>
          <p:cNvPr id="114" name="Picture 113"/>
          <p:cNvPicPr/>
          <p:nvPr/>
        </p:nvPicPr>
        <p:blipFill>
          <a:blip r:embed="rId2"/>
          <a:stretch/>
        </p:blipFill>
        <p:spPr>
          <a:xfrm>
            <a:off x="397440" y="1509840"/>
            <a:ext cx="4814640" cy="3610800"/>
          </a:xfrm>
          <a:prstGeom prst="rect">
            <a:avLst/>
          </a:prstGeom>
          <a:ln>
            <a:noFill/>
          </a:ln>
        </p:spPr>
      </p:pic>
      <p:pic>
        <p:nvPicPr>
          <p:cNvPr id="115" name="Picture 114"/>
          <p:cNvPicPr/>
          <p:nvPr/>
        </p:nvPicPr>
        <p:blipFill>
          <a:blip r:embed="rId3"/>
          <a:stretch/>
        </p:blipFill>
        <p:spPr>
          <a:xfrm>
            <a:off x="5486400" y="1633680"/>
            <a:ext cx="4323240" cy="3029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271076" y="654173"/>
            <a:ext cx="9426089" cy="1137263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70000" lnSpcReduction="20000"/>
          </a:bodyPr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4400" b="1" dirty="0">
                <a:latin typeface="Arial" panose="020B0604020202020204" pitchFamily="34" charset="0"/>
              </a:rPr>
              <a:t>Electrothermal modeling of HTS coils </a:t>
            </a:r>
          </a:p>
          <a:p>
            <a:r>
              <a:rPr lang="en-US" sz="4400" b="1" dirty="0">
                <a:latin typeface="Arial" panose="020B0604020202020204" pitchFamily="34" charset="0"/>
              </a:rPr>
              <a:t>using homogenization and different formulations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F4E742-E4BB-4B6E-B501-7E632F60E722}"/>
              </a:ext>
            </a:extLst>
          </p:cNvPr>
          <p:cNvSpPr txBox="1"/>
          <p:nvPr/>
        </p:nvSpPr>
        <p:spPr>
          <a:xfrm>
            <a:off x="359568" y="1894301"/>
            <a:ext cx="8316256" cy="2436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579"/>
              </a:spcAft>
            </a:pPr>
            <a:r>
              <a:rPr lang="en-US" sz="1488" b="1" u="sng" dirty="0">
                <a:latin typeface="Arial" panose="020B0604020202020204" pitchFamily="34" charset="0"/>
              </a:rPr>
              <a:t>A. </a:t>
            </a:r>
            <a:r>
              <a:rPr lang="en-US" sz="1488" b="1" u="sng" dirty="0" err="1">
                <a:latin typeface="Arial" panose="020B0604020202020204" pitchFamily="34" charset="0"/>
              </a:rPr>
              <a:t>Dadhich</a:t>
            </a:r>
            <a:r>
              <a:rPr lang="en-US" sz="1488" b="1" u="sng" baseline="30000" dirty="0" err="1">
                <a:latin typeface="Arial" panose="020B0604020202020204" pitchFamily="34" charset="0"/>
              </a:rPr>
              <a:t>a</a:t>
            </a:r>
            <a:r>
              <a:rPr lang="en-US" sz="1488" dirty="0">
                <a:latin typeface="Arial" panose="020B0604020202020204" pitchFamily="34" charset="0"/>
              </a:rPr>
              <a:t>, F. </a:t>
            </a:r>
            <a:r>
              <a:rPr lang="en-US" sz="1488" dirty="0" err="1">
                <a:latin typeface="Arial" panose="020B0604020202020204" pitchFamily="34" charset="0"/>
              </a:rPr>
              <a:t>Grilli</a:t>
            </a:r>
            <a:r>
              <a:rPr lang="en-US" sz="1488" baseline="30000" dirty="0" err="1">
                <a:latin typeface="Arial" panose="020B0604020202020204" pitchFamily="34" charset="0"/>
              </a:rPr>
              <a:t>b</a:t>
            </a:r>
            <a:r>
              <a:rPr lang="en-US" sz="1488" dirty="0">
                <a:latin typeface="Arial" panose="020B0604020202020204" pitchFamily="34" charset="0"/>
              </a:rPr>
              <a:t>, K. </a:t>
            </a:r>
            <a:r>
              <a:rPr lang="en-US" sz="1488" dirty="0" err="1">
                <a:latin typeface="Arial" panose="020B0604020202020204" pitchFamily="34" charset="0"/>
              </a:rPr>
              <a:t>Berger</a:t>
            </a:r>
            <a:r>
              <a:rPr lang="en-US" sz="1488" baseline="30000" dirty="0" err="1">
                <a:latin typeface="Arial" panose="020B0604020202020204" pitchFamily="34" charset="0"/>
              </a:rPr>
              <a:t>c</a:t>
            </a:r>
            <a:r>
              <a:rPr lang="en-US" sz="1488" dirty="0">
                <a:latin typeface="Arial" panose="020B0604020202020204" pitchFamily="34" charset="0"/>
              </a:rPr>
              <a:t>, G. </a:t>
            </a:r>
            <a:r>
              <a:rPr lang="en-US" sz="1488" dirty="0" err="1">
                <a:latin typeface="Arial" panose="020B0604020202020204" pitchFamily="34" charset="0"/>
              </a:rPr>
              <a:t>Hajiri</a:t>
            </a:r>
            <a:r>
              <a:rPr lang="en-US" sz="1488" baseline="30000" dirty="0" err="1">
                <a:latin typeface="Arial" panose="020B0604020202020204" pitchFamily="34" charset="0"/>
              </a:rPr>
              <a:t>c</a:t>
            </a:r>
            <a:r>
              <a:rPr lang="en-US" sz="1488" dirty="0">
                <a:latin typeface="Arial" panose="020B0604020202020204" pitchFamily="34" charset="0"/>
              </a:rPr>
              <a:t>, F. </a:t>
            </a:r>
            <a:r>
              <a:rPr lang="en-US" sz="1488" dirty="0" err="1">
                <a:latin typeface="Arial" panose="020B0604020202020204" pitchFamily="34" charset="0"/>
              </a:rPr>
              <a:t>Trillaud</a:t>
            </a:r>
            <a:r>
              <a:rPr lang="en-US" sz="1488" dirty="0">
                <a:latin typeface="Arial" panose="020B0604020202020204" pitchFamily="34" charset="0"/>
              </a:rPr>
              <a:t> </a:t>
            </a:r>
            <a:r>
              <a:rPr lang="en-US" sz="1488" dirty="0" err="1">
                <a:latin typeface="Arial" panose="020B0604020202020204" pitchFamily="34" charset="0"/>
              </a:rPr>
              <a:t>Pighi</a:t>
            </a:r>
            <a:r>
              <a:rPr lang="en-US" sz="1488" baseline="30000" dirty="0" err="1">
                <a:latin typeface="Arial" panose="020B0604020202020204" pitchFamily="34" charset="0"/>
              </a:rPr>
              <a:t>d</a:t>
            </a:r>
            <a:r>
              <a:rPr lang="en-US" sz="1488" dirty="0">
                <a:latin typeface="Arial" panose="020B0604020202020204" pitchFamily="34" charset="0"/>
              </a:rPr>
              <a:t>, D. </a:t>
            </a:r>
            <a:r>
              <a:rPr lang="en-US" sz="1488" dirty="0" err="1">
                <a:latin typeface="Arial" panose="020B0604020202020204" pitchFamily="34" charset="0"/>
              </a:rPr>
              <a:t>Sotnikov</a:t>
            </a:r>
            <a:r>
              <a:rPr lang="en-US" sz="1488" baseline="30000" dirty="0" err="1">
                <a:latin typeface="Arial" panose="020B0604020202020204" pitchFamily="34" charset="0"/>
              </a:rPr>
              <a:t>e</a:t>
            </a:r>
            <a:r>
              <a:rPr lang="en-US" sz="1488" dirty="0">
                <a:latin typeface="Arial" panose="020B0604020202020204" pitchFamily="34" charset="0"/>
              </a:rPr>
              <a:t>, T. </a:t>
            </a:r>
            <a:r>
              <a:rPr lang="en-US" sz="1488" dirty="0" err="1">
                <a:latin typeface="Arial" panose="020B0604020202020204" pitchFamily="34" charset="0"/>
              </a:rPr>
              <a:t>Salmi</a:t>
            </a:r>
            <a:r>
              <a:rPr lang="en-US" sz="1488" baseline="30000" dirty="0" err="1">
                <a:latin typeface="Arial" panose="020B0604020202020204" pitchFamily="34" charset="0"/>
              </a:rPr>
              <a:t>f</a:t>
            </a:r>
            <a:r>
              <a:rPr lang="en-US" sz="1488" dirty="0">
                <a:latin typeface="Arial" panose="020B0604020202020204" pitchFamily="34" charset="0"/>
              </a:rPr>
              <a:t>, </a:t>
            </a:r>
            <a:br>
              <a:rPr lang="en-US" sz="1488" dirty="0">
                <a:latin typeface="Arial" panose="020B0604020202020204" pitchFamily="34" charset="0"/>
              </a:rPr>
            </a:br>
            <a:r>
              <a:rPr lang="en-US" sz="1488" dirty="0">
                <a:latin typeface="Arial" panose="020B0604020202020204" pitchFamily="34" charset="0"/>
              </a:rPr>
              <a:t>G. dos </a:t>
            </a:r>
            <a:r>
              <a:rPr lang="en-US" sz="1488" dirty="0" err="1">
                <a:latin typeface="Arial" panose="020B0604020202020204" pitchFamily="34" charset="0"/>
              </a:rPr>
              <a:t>Santos</a:t>
            </a:r>
            <a:r>
              <a:rPr lang="en-US" sz="1488" baseline="30000" dirty="0" err="1">
                <a:latin typeface="Arial" panose="020B0604020202020204" pitchFamily="34" charset="0"/>
              </a:rPr>
              <a:t>g</a:t>
            </a:r>
            <a:r>
              <a:rPr lang="en-US" sz="1488" dirty="0">
                <a:latin typeface="Arial" panose="020B0604020202020204" pitchFamily="34" charset="0"/>
              </a:rPr>
              <a:t>, B. M. O. </a:t>
            </a:r>
            <a:r>
              <a:rPr lang="en-US" sz="1488" dirty="0" err="1">
                <a:latin typeface="Arial" panose="020B0604020202020204" pitchFamily="34" charset="0"/>
              </a:rPr>
              <a:t>Santos</a:t>
            </a:r>
            <a:r>
              <a:rPr lang="en-US" sz="1488" baseline="30000" dirty="0" err="1">
                <a:latin typeface="Arial" panose="020B0604020202020204" pitchFamily="34" charset="0"/>
              </a:rPr>
              <a:t>g</a:t>
            </a:r>
            <a:r>
              <a:rPr lang="en-US" sz="1488" dirty="0">
                <a:latin typeface="Arial" panose="020B0604020202020204" pitchFamily="34" charset="0"/>
              </a:rPr>
              <a:t>, F. G. R. </a:t>
            </a:r>
            <a:r>
              <a:rPr lang="en-US" sz="1488" dirty="0" err="1">
                <a:latin typeface="Arial" panose="020B0604020202020204" pitchFamily="34" charset="0"/>
              </a:rPr>
              <a:t>Martins</a:t>
            </a:r>
            <a:r>
              <a:rPr lang="en-US" sz="1488" baseline="30000" dirty="0" err="1">
                <a:latin typeface="Arial" panose="020B0604020202020204" pitchFamily="34" charset="0"/>
              </a:rPr>
              <a:t>h</a:t>
            </a:r>
            <a:r>
              <a:rPr lang="en-US" sz="1488" dirty="0">
                <a:latin typeface="Arial" panose="020B0604020202020204" pitchFamily="34" charset="0"/>
              </a:rPr>
              <a:t>, T. </a:t>
            </a:r>
            <a:r>
              <a:rPr lang="en-US" sz="1488">
                <a:latin typeface="Arial" panose="020B0604020202020204" pitchFamily="34" charset="0"/>
              </a:rPr>
              <a:t>Benkel</a:t>
            </a:r>
            <a:r>
              <a:rPr lang="en-US" sz="1488" baseline="30000" dirty="0">
                <a:latin typeface="Arial" panose="020B0604020202020204" pitchFamily="34" charset="0"/>
              </a:rPr>
              <a:t>i</a:t>
            </a:r>
            <a:r>
              <a:rPr lang="en-US" sz="1488">
                <a:latin typeface="Arial" panose="020B0604020202020204" pitchFamily="34" charset="0"/>
              </a:rPr>
              <a:t>, </a:t>
            </a:r>
            <a:r>
              <a:rPr lang="en-US" sz="1488" dirty="0">
                <a:latin typeface="Arial" panose="020B0604020202020204" pitchFamily="34" charset="0"/>
              </a:rPr>
              <a:t>A. </a:t>
            </a:r>
            <a:r>
              <a:rPr lang="en-US" sz="1488" dirty="0" err="1">
                <a:latin typeface="Arial" panose="020B0604020202020204" pitchFamily="34" charset="0"/>
              </a:rPr>
              <a:t>Hussain</a:t>
            </a:r>
            <a:r>
              <a:rPr lang="en-US" sz="1488" baseline="30000" dirty="0" err="1">
                <a:latin typeface="Arial" panose="020B0604020202020204" pitchFamily="34" charset="0"/>
              </a:rPr>
              <a:t>a</a:t>
            </a:r>
            <a:r>
              <a:rPr lang="en-US" sz="1488" dirty="0">
                <a:latin typeface="Arial" panose="020B0604020202020204" pitchFamily="34" charset="0"/>
              </a:rPr>
              <a:t>, E. </a:t>
            </a:r>
            <a:r>
              <a:rPr lang="en-US" sz="1488" dirty="0" err="1">
                <a:latin typeface="Arial" panose="020B0604020202020204" pitchFamily="34" charset="0"/>
              </a:rPr>
              <a:t>Pardo</a:t>
            </a:r>
            <a:r>
              <a:rPr lang="en-US" sz="1488" baseline="30000" dirty="0" err="1">
                <a:latin typeface="Arial" panose="020B0604020202020204" pitchFamily="34" charset="0"/>
              </a:rPr>
              <a:t>a</a:t>
            </a:r>
            <a:r>
              <a:rPr lang="en-US" sz="1488" dirty="0">
                <a:latin typeface="Arial" panose="020B0604020202020204" pitchFamily="34" charset="0"/>
              </a:rPr>
              <a:t> </a:t>
            </a:r>
          </a:p>
          <a:p>
            <a:pPr lvl="1">
              <a:lnSpc>
                <a:spcPct val="115000"/>
              </a:lnSpc>
              <a:spcAft>
                <a:spcPts val="579"/>
              </a:spcAft>
            </a:pP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a Institute of Electrical Engineering, Slovak Academy of Sciences, Bratislava, SLOVAKIA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b Karlsruhe Institute of Technology, Karlsruhe, GERMANY 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c Université de Lorraine, GREEN, Nancy, FRANCE 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d Instituto de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Ingeniería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, UNAM, Mexico City, MEXICO 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e Paul Scherrer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Institut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 PSI,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Villigen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, SWITZERLAND  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f Tampere University, Tampere, FINLAND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g Rio de Janeiro State University, Rio de Janeiro, BRAZIL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h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Universidade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 Federal Fluminense, Rio de Janeiro, BRAZIL</a:t>
            </a:r>
            <a:b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i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992" dirty="0" err="1">
                <a:latin typeface="Arial" panose="020B0604020202020204" pitchFamily="34" charset="0"/>
                <a:ea typeface="Arial" panose="020B0604020202020204" pitchFamily="34" charset="0"/>
              </a:rPr>
              <a:t>Atled</a:t>
            </a:r>
            <a:r>
              <a:rPr lang="en-US" sz="992" dirty="0">
                <a:latin typeface="Arial" panose="020B0604020202020204" pitchFamily="34" charset="0"/>
                <a:ea typeface="Arial" panose="020B0604020202020204" pitchFamily="34" charset="0"/>
              </a:rPr>
              <a:t> Engineering, Oxford, UK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4CDD0D-CFFE-43A2-AF3D-8E3961E17F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4" t="24664" r="28684" b="18984"/>
          <a:stretch/>
        </p:blipFill>
        <p:spPr>
          <a:xfrm>
            <a:off x="5149119" y="3521526"/>
            <a:ext cx="2721081" cy="18729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34ABC8-CEE8-4868-BB95-1E14DE01D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026" y="3399907"/>
            <a:ext cx="2020631" cy="199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514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541436" y="4327128"/>
            <a:ext cx="4411861" cy="1083171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984" spc="-1">
                <a:solidFill>
                  <a:srgbClr val="000000"/>
                </a:solidFill>
                <a:latin typeface="Arial"/>
              </a:rPr>
              <a:t>Institute of Electrical Engineering,</a:t>
            </a:r>
            <a:br>
              <a:rPr sz="1488"/>
            </a:br>
            <a:r>
              <a:rPr lang="en-US" sz="1984" spc="-1">
                <a:solidFill>
                  <a:srgbClr val="000000"/>
                </a:solidFill>
                <a:latin typeface="Arial"/>
              </a:rPr>
              <a:t>Slovak Academy of Sciences</a:t>
            </a:r>
            <a:br>
              <a:rPr sz="1488"/>
            </a:br>
            <a:endParaRPr lang="en-US" sz="1984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9" name="Content Placeholder 4"/>
          <p:cNvPicPr/>
          <p:nvPr/>
        </p:nvPicPr>
        <p:blipFill>
          <a:blip r:embed="rId2"/>
          <a:stretch/>
        </p:blipFill>
        <p:spPr>
          <a:xfrm>
            <a:off x="613469" y="1501775"/>
            <a:ext cx="4807148" cy="2703016"/>
          </a:xfrm>
          <a:prstGeom prst="rect">
            <a:avLst/>
          </a:prstGeom>
          <a:ln>
            <a:noFill/>
          </a:ln>
        </p:spPr>
      </p:pic>
      <p:pic>
        <p:nvPicPr>
          <p:cNvPr id="220" name="Picture 6"/>
          <p:cNvPicPr/>
          <p:nvPr/>
        </p:nvPicPr>
        <p:blipFill>
          <a:blip r:embed="rId3"/>
          <a:stretch/>
        </p:blipFill>
        <p:spPr>
          <a:xfrm>
            <a:off x="5761434" y="431403"/>
            <a:ext cx="3476327" cy="2314575"/>
          </a:xfrm>
          <a:prstGeom prst="rect">
            <a:avLst/>
          </a:prstGeom>
          <a:ln>
            <a:noFill/>
          </a:ln>
        </p:spPr>
      </p:pic>
      <p:pic>
        <p:nvPicPr>
          <p:cNvPr id="221" name="Picture 8"/>
          <p:cNvPicPr/>
          <p:nvPr/>
        </p:nvPicPr>
        <p:blipFill>
          <a:blip r:embed="rId4"/>
          <a:stretch/>
        </p:blipFill>
        <p:spPr>
          <a:xfrm>
            <a:off x="5761434" y="3082032"/>
            <a:ext cx="3476327" cy="1955304"/>
          </a:xfrm>
          <a:prstGeom prst="rect">
            <a:avLst/>
          </a:prstGeom>
          <a:ln>
            <a:noFill/>
          </a:ln>
        </p:spPr>
      </p:pic>
      <p:sp>
        <p:nvSpPr>
          <p:cNvPr id="222" name="CustomShape 2"/>
          <p:cNvSpPr/>
          <p:nvPr/>
        </p:nvSpPr>
        <p:spPr>
          <a:xfrm>
            <a:off x="541436" y="5028704"/>
            <a:ext cx="2661642" cy="3804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414" tIns="37207" rIns="74414" bIns="37207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984" b="1" spc="-1" dirty="0">
                <a:solidFill>
                  <a:srgbClr val="70AD47"/>
                </a:solidFill>
                <a:latin typeface="Arial"/>
              </a:rPr>
              <a:t>Bratislava, Slovakia</a:t>
            </a:r>
            <a:endParaRPr lang="en-US" sz="1984" spc="-1" dirty="0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0C7FF27-EEE1-464C-A174-36918AE1F06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492" y="862026"/>
            <a:ext cx="9071640" cy="3288240"/>
          </a:xfrm>
        </p:spPr>
        <p:txBody>
          <a:bodyPr anchor="t"/>
          <a:lstStyle/>
          <a:p>
            <a:pPr marL="0" indent="0">
              <a:buNone/>
            </a:pPr>
            <a:r>
              <a:rPr lang="en-US" sz="3200" b="1" dirty="0">
                <a:latin typeface="+mn-lt"/>
              </a:rPr>
              <a:t>Problem statements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Material properties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Numerical models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Benchmark results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6442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10C7FF27-EEE1-464C-A174-36918AE1F06F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492" y="862026"/>
            <a:ext cx="9071640" cy="3288240"/>
          </a:xfrm>
        </p:spPr>
        <p:txBody>
          <a:bodyPr anchor="t"/>
          <a:lstStyle/>
          <a:p>
            <a:pPr marL="0" indent="0">
              <a:buNone/>
            </a:pPr>
            <a:r>
              <a:rPr lang="en-US" sz="3200" b="1" dirty="0">
                <a:solidFill>
                  <a:schemeClr val="accent3"/>
                </a:solidFill>
                <a:latin typeface="+mn-lt"/>
              </a:rPr>
              <a:t>Problem statements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Material properties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Numerical models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  <a:p>
            <a:pPr marL="0" indent="0">
              <a:buNone/>
            </a:pPr>
            <a:r>
              <a:rPr lang="en-US" sz="3200" b="1" dirty="0">
                <a:latin typeface="+mn-lt"/>
              </a:rPr>
              <a:t>Benchmark results</a:t>
            </a:r>
          </a:p>
          <a:p>
            <a:pPr marL="0" indent="0">
              <a:buNone/>
            </a:pP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96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</TotalTime>
  <Words>1241</Words>
  <Application>Microsoft Office PowerPoint</Application>
  <PresentationFormat>Custom</PresentationFormat>
  <Paragraphs>230</Paragraphs>
  <Slides>51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Arial</vt:lpstr>
      <vt:lpstr>Calibri</vt:lpstr>
      <vt:lpstr>Cambria Math</vt:lpstr>
      <vt:lpstr>Gotham</vt:lpstr>
      <vt:lpstr>Gotham Black</vt:lpstr>
      <vt:lpstr>Symbol</vt:lpstr>
      <vt:lpstr>Times New Roman</vt:lpstr>
      <vt:lpstr>Wingdings</vt:lpstr>
      <vt:lpstr>Office Theme</vt:lpstr>
      <vt:lpstr>PowerPoint Presentation</vt:lpstr>
      <vt:lpstr>Current applications</vt:lpstr>
      <vt:lpstr>Future applications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Tape geometry</vt:lpstr>
      <vt:lpstr>Input : AC current (170 A and more, 5 Hz)</vt:lpstr>
      <vt:lpstr>PowerPoint Presentation</vt:lpstr>
      <vt:lpstr>Tape geometry</vt:lpstr>
      <vt:lpstr>Input : Current ramp (1 A/s) up to 160 A and more</vt:lpstr>
      <vt:lpstr>Cooling</vt:lpstr>
      <vt:lpstr>PowerPoint Presentation</vt:lpstr>
      <vt:lpstr>PowerPoint Presentation</vt:lpstr>
      <vt:lpstr>PowerPoint Presentation</vt:lpstr>
      <vt:lpstr>Homogenization of layers</vt:lpstr>
      <vt:lpstr>PowerPoint Presentation</vt:lpstr>
      <vt:lpstr>PowerPoint Presentation</vt:lpstr>
      <vt:lpstr>PowerPoint Presentation</vt:lpstr>
      <vt:lpstr>Different formulations and combinations</vt:lpstr>
      <vt:lpstr>Coupling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Future work</vt:lpstr>
      <vt:lpstr>Thank you!</vt:lpstr>
      <vt:lpstr>Questions?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Anang Dadhich</cp:lastModifiedBy>
  <cp:revision>37</cp:revision>
  <dcterms:created xsi:type="dcterms:W3CDTF">2024-06-07T14:21:42Z</dcterms:created>
  <dcterms:modified xsi:type="dcterms:W3CDTF">2024-06-10T15:18:28Z</dcterms:modified>
  <dc:language>en-US</dc:language>
</cp:coreProperties>
</file>