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3"/>
  </p:notesMasterIdLst>
  <p:handoutMasterIdLst>
    <p:handoutMasterId r:id="rId24"/>
  </p:handoutMasterIdLst>
  <p:sldIdLst>
    <p:sldId id="361" r:id="rId5"/>
    <p:sldId id="390" r:id="rId6"/>
    <p:sldId id="292" r:id="rId7"/>
    <p:sldId id="266" r:id="rId8"/>
    <p:sldId id="378" r:id="rId9"/>
    <p:sldId id="293" r:id="rId10"/>
    <p:sldId id="380" r:id="rId11"/>
    <p:sldId id="381" r:id="rId12"/>
    <p:sldId id="382" r:id="rId13"/>
    <p:sldId id="383" r:id="rId14"/>
    <p:sldId id="384" r:id="rId15"/>
    <p:sldId id="280" r:id="rId16"/>
    <p:sldId id="385" r:id="rId17"/>
    <p:sldId id="386" r:id="rId18"/>
    <p:sldId id="387" r:id="rId19"/>
    <p:sldId id="391" r:id="rId20"/>
    <p:sldId id="388" r:id="rId21"/>
    <p:sldId id="389"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88" autoAdjust="0"/>
    <p:restoredTop sz="94693" autoAdjust="0"/>
  </p:normalViewPr>
  <p:slideViewPr>
    <p:cSldViewPr showGuides="1">
      <p:cViewPr varScale="1">
        <p:scale>
          <a:sx n="114" d="100"/>
          <a:sy n="114" d="100"/>
        </p:scale>
        <p:origin x="450" y="102"/>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12.06.2024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12.06.2024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165764947"/>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32CF64D-4957-4F7C-BD78-A4D83F0A624E}"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AB802A9-8AB4-4B62-9FE7-C79B93CE721D}"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0CDF8E-15EE-4C89-A25F-47FDE8A89584}"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FD62ED3-1367-4CE8-935E-77100ADA2DEE}"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DC05D5-C686-4B58-8276-61F5057D6EED}"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1B2E83-E6E1-49CF-8B1D-15A02C0E0489}"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E253974-7A2B-43F7-9AAB-82AE61FB7BDA}" type="datetime1">
              <a:rPr lang="de-CH" noProof="0" smtClean="0"/>
              <a:t>12.06.2024</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8FCD10-FCBE-4A1D-801A-0EE6CE358A47}"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4109603-F37E-48A7-8BE4-E9FAC5D076F0}"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885547423"/>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972F506-EBC5-4FA6-B2E1-2CAEE530F8EF}"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6AD9123-BDD9-4403-A840-EAF8128283BA}"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BCFF420-CEEB-427A-A025-0EEBD06833F6}"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29F46A-CD84-4EA9-A8B7-968C8FE43CC2}"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E9520A-F980-4931-A46C-82E8E834FBA6}"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357AA79-3162-4E10-AA39-D0248AEB6076}"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4DE5E1-006F-42D4-ABF6-4421AF14DA08}"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33975AC-8901-4370-9802-77EBE44319E7}"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94BA9F-7D4C-4421-A451-01E2B7381D3E}"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D8BD49-47D3-4F37-877E-B7C0A9080AD4}"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86397798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93A1D8F-7254-47BE-92B2-DBF08CE55EEF}"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439548-6E31-475E-9523-67EEEB11B520}"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995CE6-B1C1-4A01-9B59-7F69D83EEB48}"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12.06.2024</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Paul Scherrer Institute PSI</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9167066-FCF1-45A3-9A8A-400034F861F3}" type="datetime1">
              <a:rPr lang="de-CH" noProof="0" smtClean="0"/>
              <a:t>12.06.2024</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a:t>Paul Scherrer Institute PSI</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15:guide id="1" orient="horz" pos="346" userDrawn="1">
          <p15:clr>
            <a:srgbClr val="A4A3A4"/>
          </p15:clr>
        </p15:guide>
        <p15:guide id="2" pos="7106" userDrawn="1">
          <p15:clr>
            <a:srgbClr val="A4A3A4"/>
          </p15:clr>
        </p15:guide>
        <p15:guide id="3" orient="horz" pos="3181"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E280026-4D3D-4BB6-870B-30FF1976DEAA}"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B1A1C21-6E2E-43CB-A499-6F26BA3D2867}" type="datetime1">
              <a:rPr lang="de-CH" noProof="0" smtClean="0"/>
              <a:t>12.06.2024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Institute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9F261762-898A-474B-BAD7-AB4911CF5591}" type="datetime1">
              <a:rPr lang="de-CH" noProof="0" smtClean="0"/>
              <a:t>12.06.2024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Paul Scherrer Institute PSI</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88" r:id="rId1"/>
    <p:sldLayoutId id="2147483690" r:id="rId2"/>
    <p:sldLayoutId id="2147483691" r:id="rId3"/>
    <p:sldLayoutId id="2147483658"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3" r:id="rId31"/>
    <p:sldLayoutId id="2147483682"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2.xml"/><Relationship Id="rId6" Type="http://schemas.openxmlformats.org/officeDocument/2006/relationships/image" Target="../media/image47.jpg"/><Relationship Id="rId5" Type="http://schemas.openxmlformats.org/officeDocument/2006/relationships/image" Target="../media/image46.jp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2.xml"/><Relationship Id="rId6" Type="http://schemas.openxmlformats.org/officeDocument/2006/relationships/image" Target="../media/image52.jpg"/><Relationship Id="rId5" Type="http://schemas.openxmlformats.org/officeDocument/2006/relationships/image" Target="../media/image51.png"/><Relationship Id="rId4" Type="http://schemas.openxmlformats.org/officeDocument/2006/relationships/image" Target="../media/image50.png"/></Relationships>
</file>

<file path=ppt/slides/_rels/slide13.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jpg"/><Relationship Id="rId2" Type="http://schemas.openxmlformats.org/officeDocument/2006/relationships/image" Target="../media/image54.png"/><Relationship Id="rId1" Type="http://schemas.openxmlformats.org/officeDocument/2006/relationships/slideLayout" Target="../slideLayouts/slideLayout12.xml"/><Relationship Id="rId6" Type="http://schemas.openxmlformats.org/officeDocument/2006/relationships/image" Target="../media/image58.jpg"/><Relationship Id="rId5" Type="http://schemas.openxmlformats.org/officeDocument/2006/relationships/image" Target="../media/image57.png"/><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12.xml"/><Relationship Id="rId6" Type="http://schemas.openxmlformats.org/officeDocument/2006/relationships/image" Target="../media/image64.png"/><Relationship Id="rId5" Type="http://schemas.openxmlformats.org/officeDocument/2006/relationships/image" Target="../media/image63.gif"/><Relationship Id="rId4" Type="http://schemas.openxmlformats.org/officeDocument/2006/relationships/image" Target="../media/image62.gif"/></Relationships>
</file>

<file path=ppt/slides/_rels/slide1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2.xml"/><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hyperlink" Target="https://www.metoxtech.com/" TargetMode="External"/><Relationship Id="rId5" Type="http://schemas.openxmlformats.org/officeDocument/2006/relationships/hyperlink" Target="https://www.faradaygroup.com/" TargetMode="External"/><Relationship Id="rId4" Type="http://schemas.openxmlformats.org/officeDocument/2006/relationships/hyperlink" Target="https://htsdb.wimbush.eu/" TargetMode="External"/><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9.png"/><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B9B63F-3871-43B7-541C-011432ED9D4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68895D9-A80E-97A3-E05E-3518928E89E2}"/>
              </a:ext>
            </a:extLst>
          </p:cNvPr>
          <p:cNvSpPr>
            <a:spLocks noGrp="1"/>
          </p:cNvSpPr>
          <p:nvPr>
            <p:ph type="ctrTitle"/>
          </p:nvPr>
        </p:nvSpPr>
        <p:spPr>
          <a:xfrm>
            <a:off x="695325" y="1449388"/>
            <a:ext cx="5292725" cy="2915716"/>
          </a:xfrm>
        </p:spPr>
        <p:txBody>
          <a:bodyPr/>
          <a:lstStyle/>
          <a:p>
            <a:r>
              <a:rPr lang="en-US" noProof="0" dirty="0"/>
              <a:t>2D FEM electro-magnetic modelling of straight soldered </a:t>
            </a:r>
            <a:r>
              <a:rPr lang="en-US" noProof="0" dirty="0" err="1"/>
              <a:t>ReBCO</a:t>
            </a:r>
            <a:r>
              <a:rPr lang="en-US" noProof="0" dirty="0"/>
              <a:t> stack cable in high magnetic field</a:t>
            </a:r>
          </a:p>
        </p:txBody>
      </p:sp>
      <p:sp>
        <p:nvSpPr>
          <p:cNvPr id="7" name="Textplatzhalter 6">
            <a:extLst>
              <a:ext uri="{FF2B5EF4-FFF2-40B4-BE49-F238E27FC236}">
                <a16:creationId xmlns:a16="http://schemas.microsoft.com/office/drawing/2014/main" id="{72594F4C-5118-C0D5-664E-C2D1314B29FF}"/>
              </a:ext>
            </a:extLst>
          </p:cNvPr>
          <p:cNvSpPr>
            <a:spLocks noGrp="1"/>
          </p:cNvSpPr>
          <p:nvPr>
            <p:ph type="body" sz="quarter" idx="13"/>
          </p:nvPr>
        </p:nvSpPr>
        <p:spPr>
          <a:xfrm>
            <a:off x="695325" y="5445224"/>
            <a:ext cx="8353003" cy="288032"/>
          </a:xfrm>
        </p:spPr>
        <p:txBody>
          <a:bodyPr/>
          <a:lstStyle/>
          <a:p>
            <a:r>
              <a:rPr lang="en-GB" noProof="0" dirty="0"/>
              <a:t>M. D. Araujo , B. Auchmann , A. Brem , M. Duda , H. Garcia , J. Kosse , </a:t>
            </a:r>
            <a:r>
              <a:rPr lang="en-GB" u="sng" noProof="0" dirty="0"/>
              <a:t>D. Sotnikov</a:t>
            </a:r>
            <a:r>
              <a:rPr lang="en-GB" noProof="0" dirty="0"/>
              <a:t> ::  PSI</a:t>
            </a:r>
          </a:p>
        </p:txBody>
      </p:sp>
      <p:sp>
        <p:nvSpPr>
          <p:cNvPr id="8" name="Textplatzhalter 7">
            <a:extLst>
              <a:ext uri="{FF2B5EF4-FFF2-40B4-BE49-F238E27FC236}">
                <a16:creationId xmlns:a16="http://schemas.microsoft.com/office/drawing/2014/main" id="{1B378EF3-293D-D203-6246-79D15F18E038}"/>
              </a:ext>
            </a:extLst>
          </p:cNvPr>
          <p:cNvSpPr>
            <a:spLocks noGrp="1"/>
          </p:cNvSpPr>
          <p:nvPr>
            <p:ph type="body" sz="quarter" idx="14"/>
          </p:nvPr>
        </p:nvSpPr>
        <p:spPr>
          <a:xfrm>
            <a:off x="695325" y="5733256"/>
            <a:ext cx="9001075" cy="252028"/>
          </a:xfrm>
        </p:spPr>
        <p:txBody>
          <a:bodyPr/>
          <a:lstStyle/>
          <a:p>
            <a:r>
              <a:rPr lang="en-US" noProof="0" dirty="0"/>
              <a:t>9th International Workshop on Numerical Modelling of High Temperature Superconductors - HTS 2024</a:t>
            </a:r>
            <a:r>
              <a:rPr lang="en-GB" noProof="0" dirty="0"/>
              <a:t>, Bad </a:t>
            </a:r>
            <a:r>
              <a:rPr lang="en-GB" noProof="0" dirty="0" err="1"/>
              <a:t>Zurzach</a:t>
            </a:r>
            <a:r>
              <a:rPr lang="en-GB" noProof="0" dirty="0"/>
              <a:t>, 13 June 2024</a:t>
            </a:r>
          </a:p>
          <a:p>
            <a:r>
              <a:rPr lang="en-US" sz="1800" i="1" dirty="0">
                <a:effectLst/>
                <a:latin typeface="Calibri" panose="020F0502020204030204" pitchFamily="34" charset="0"/>
                <a:ea typeface="Calibri" panose="020F0502020204030204" pitchFamily="34" charset="0"/>
              </a:rPr>
              <a:t>This work was performed under the auspices of and with support from the Swiss Accelerator Research and Technology (CHART) program</a:t>
            </a:r>
            <a:endParaRPr lang="de-CH" sz="1800" dirty="0">
              <a:effectLst/>
              <a:latin typeface="Calibri" panose="020F0502020204030204" pitchFamily="34" charset="0"/>
              <a:ea typeface="Calibri" panose="020F0502020204030204" pitchFamily="34" charset="0"/>
            </a:endParaRPr>
          </a:p>
          <a:p>
            <a:endParaRPr lang="en-GB" noProof="0" dirty="0"/>
          </a:p>
        </p:txBody>
      </p:sp>
      <p:pic>
        <p:nvPicPr>
          <p:cNvPr id="1026" name="Picture 2" descr="Home - CHART (Swiss Accelerator Research and Technology) - CHART">
            <a:extLst>
              <a:ext uri="{FF2B5EF4-FFF2-40B4-BE49-F238E27FC236}">
                <a16:creationId xmlns:a16="http://schemas.microsoft.com/office/drawing/2014/main" id="{8F91303F-56E8-A42D-A952-6A175C3B7D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616" y="188640"/>
            <a:ext cx="1525325" cy="96749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8AFBE3F-54C1-059A-539C-CF5DED3E9E4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386901" y="332408"/>
            <a:ext cx="1991195" cy="780175"/>
          </a:xfrm>
          <a:prstGeom prst="rect">
            <a:avLst/>
          </a:prstGeom>
        </p:spPr>
      </p:pic>
      <p:pic>
        <p:nvPicPr>
          <p:cNvPr id="5" name="Picture 4">
            <a:extLst>
              <a:ext uri="{FF2B5EF4-FFF2-40B4-BE49-F238E27FC236}">
                <a16:creationId xmlns:a16="http://schemas.microsoft.com/office/drawing/2014/main" id="{CDA2C705-6DAA-819C-4BE5-3205F3049C3B}"/>
              </a:ext>
            </a:extLst>
          </p:cNvPr>
          <p:cNvPicPr>
            <a:picLocks noChangeAspect="1"/>
          </p:cNvPicPr>
          <p:nvPr/>
        </p:nvPicPr>
        <p:blipFill>
          <a:blip r:embed="rId4"/>
          <a:stretch>
            <a:fillRect/>
          </a:stretch>
        </p:blipFill>
        <p:spPr>
          <a:xfrm>
            <a:off x="6456040" y="936104"/>
            <a:ext cx="4385791" cy="436510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47619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GB" dirty="0"/>
              <a:t>FEM modelling - Losses computation – tape width</a:t>
            </a:r>
            <a:endParaRPr lang="en-GB"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695326" y="1376773"/>
            <a:ext cx="10801348" cy="4644616"/>
          </a:xfrm>
        </p:spPr>
        <p:txBody>
          <a:bodyPr/>
          <a:lstStyle/>
          <a:p>
            <a:r>
              <a:rPr lang="en-US" sz="2000" dirty="0"/>
              <a:t>It is well-known that narrower </a:t>
            </a:r>
            <a:r>
              <a:rPr lang="en-US" sz="2000" dirty="0" err="1"/>
              <a:t>ReBCO</a:t>
            </a:r>
            <a:r>
              <a:rPr lang="en-US" sz="2000" dirty="0"/>
              <a:t> tape has lower AC losses. Proper cable configuration can further reduce AC losses in the magnet.</a:t>
            </a:r>
            <a:endParaRPr lang="en-GB" sz="2000"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E2A7749-10D8-46B3-836C-47B42D283A93}"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10</a:t>
            </a:fld>
            <a:endParaRPr lang="de-CH" dirty="0"/>
          </a:p>
        </p:txBody>
      </p:sp>
      <p:pic>
        <p:nvPicPr>
          <p:cNvPr id="11" name="Picture 10">
            <a:extLst>
              <a:ext uri="{FF2B5EF4-FFF2-40B4-BE49-F238E27FC236}">
                <a16:creationId xmlns:a16="http://schemas.microsoft.com/office/drawing/2014/main" id="{6491A3B0-0F8F-778E-A3B6-348FC349440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339247" y="2705207"/>
            <a:ext cx="2333220" cy="1787870"/>
          </a:xfrm>
          <a:prstGeom prst="rect">
            <a:avLst/>
          </a:prstGeom>
        </p:spPr>
      </p:pic>
      <p:pic>
        <p:nvPicPr>
          <p:cNvPr id="20" name="Picture 19">
            <a:extLst>
              <a:ext uri="{FF2B5EF4-FFF2-40B4-BE49-F238E27FC236}">
                <a16:creationId xmlns:a16="http://schemas.microsoft.com/office/drawing/2014/main" id="{FE121D9A-F1E0-5087-A42C-FC781113DA6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511824" y="4781109"/>
            <a:ext cx="2060034" cy="1341837"/>
          </a:xfrm>
          <a:prstGeom prst="rect">
            <a:avLst/>
          </a:prstGeom>
        </p:spPr>
      </p:pic>
      <p:pic>
        <p:nvPicPr>
          <p:cNvPr id="22" name="Picture 21">
            <a:extLst>
              <a:ext uri="{FF2B5EF4-FFF2-40B4-BE49-F238E27FC236}">
                <a16:creationId xmlns:a16="http://schemas.microsoft.com/office/drawing/2014/main" id="{5105239A-3FAC-0DC7-FDC6-1BE0CE8F114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95543" y="4557648"/>
            <a:ext cx="3384232" cy="1679664"/>
          </a:xfrm>
          <a:prstGeom prst="rect">
            <a:avLst/>
          </a:prstGeom>
        </p:spPr>
      </p:pic>
      <p:pic>
        <p:nvPicPr>
          <p:cNvPr id="24" name="Picture 23">
            <a:extLst>
              <a:ext uri="{FF2B5EF4-FFF2-40B4-BE49-F238E27FC236}">
                <a16:creationId xmlns:a16="http://schemas.microsoft.com/office/drawing/2014/main" id="{84725A1F-007B-F3F4-231E-DB5912270F6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95325" y="2805503"/>
            <a:ext cx="3431864" cy="1587279"/>
          </a:xfrm>
          <a:prstGeom prst="rect">
            <a:avLst/>
          </a:prstGeom>
        </p:spPr>
      </p:pic>
      <p:pic>
        <p:nvPicPr>
          <p:cNvPr id="26" name="Picture 25">
            <a:extLst>
              <a:ext uri="{FF2B5EF4-FFF2-40B4-BE49-F238E27FC236}">
                <a16:creationId xmlns:a16="http://schemas.microsoft.com/office/drawing/2014/main" id="{399845A2-2654-05A5-91DE-9A0B2A4922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40216" y="4674537"/>
            <a:ext cx="2470788" cy="1634885"/>
          </a:xfrm>
          <a:prstGeom prst="rect">
            <a:avLst/>
          </a:prstGeom>
        </p:spPr>
      </p:pic>
      <p:pic>
        <p:nvPicPr>
          <p:cNvPr id="28" name="Picture 27">
            <a:extLst>
              <a:ext uri="{FF2B5EF4-FFF2-40B4-BE49-F238E27FC236}">
                <a16:creationId xmlns:a16="http://schemas.microsoft.com/office/drawing/2014/main" id="{6FECF6C4-C11C-56F3-CDAF-FB77CA12C5A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82315" y="2805503"/>
            <a:ext cx="2298663" cy="1634885"/>
          </a:xfrm>
          <a:prstGeom prst="rect">
            <a:avLst/>
          </a:prstGeom>
        </p:spPr>
      </p:pic>
      <p:sp>
        <p:nvSpPr>
          <p:cNvPr id="29" name="Inhaltsplatzhalter 2">
            <a:extLst>
              <a:ext uri="{FF2B5EF4-FFF2-40B4-BE49-F238E27FC236}">
                <a16:creationId xmlns:a16="http://schemas.microsoft.com/office/drawing/2014/main" id="{854692C9-CA80-0263-E260-6801F2AA64D4}"/>
              </a:ext>
            </a:extLst>
          </p:cNvPr>
          <p:cNvSpPr txBox="1">
            <a:spLocks/>
          </p:cNvSpPr>
          <p:nvPr/>
        </p:nvSpPr>
        <p:spPr>
          <a:xfrm>
            <a:off x="695325" y="2387454"/>
            <a:ext cx="637328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err="1"/>
              <a:t>Jz</a:t>
            </a:r>
            <a:r>
              <a:rPr lang="en-GB" sz="1600" dirty="0"/>
              <a:t> distribution across the stacks of different configurations</a:t>
            </a:r>
          </a:p>
        </p:txBody>
      </p:sp>
      <p:sp>
        <p:nvSpPr>
          <p:cNvPr id="30" name="Inhaltsplatzhalter 2">
            <a:extLst>
              <a:ext uri="{FF2B5EF4-FFF2-40B4-BE49-F238E27FC236}">
                <a16:creationId xmlns:a16="http://schemas.microsoft.com/office/drawing/2014/main" id="{9B55AECC-F16A-C84B-5F98-D2489E47C92B}"/>
              </a:ext>
            </a:extLst>
          </p:cNvPr>
          <p:cNvSpPr txBox="1">
            <a:spLocks/>
          </p:cNvSpPr>
          <p:nvPr/>
        </p:nvSpPr>
        <p:spPr>
          <a:xfrm>
            <a:off x="7392144" y="4440388"/>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 losses vs Width of tapes in stack</a:t>
            </a:r>
          </a:p>
        </p:txBody>
      </p:sp>
      <p:sp>
        <p:nvSpPr>
          <p:cNvPr id="31" name="Inhaltsplatzhalter 2">
            <a:extLst>
              <a:ext uri="{FF2B5EF4-FFF2-40B4-BE49-F238E27FC236}">
                <a16:creationId xmlns:a16="http://schemas.microsoft.com/office/drawing/2014/main" id="{7585B023-A583-CE27-E70D-E95BCBAC5FC2}"/>
              </a:ext>
            </a:extLst>
          </p:cNvPr>
          <p:cNvSpPr txBox="1">
            <a:spLocks/>
          </p:cNvSpPr>
          <p:nvPr/>
        </p:nvSpPr>
        <p:spPr>
          <a:xfrm>
            <a:off x="7560041" y="2265148"/>
            <a:ext cx="3394607"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 losses of different stack configurations</a:t>
            </a:r>
          </a:p>
        </p:txBody>
      </p:sp>
    </p:spTree>
    <p:extLst>
      <p:ext uri="{BB962C8B-B14F-4D97-AF65-F5344CB8AC3E}">
        <p14:creationId xmlns:p14="http://schemas.microsoft.com/office/powerpoint/2010/main" val="3136067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CD73E6-2354-B35B-DC09-E824E98A3CD7}"/>
              </a:ext>
            </a:extLst>
          </p:cNvPr>
          <p:cNvPicPr>
            <a:picLocks noChangeAspect="1"/>
          </p:cNvPicPr>
          <p:nvPr/>
        </p:nvPicPr>
        <p:blipFill>
          <a:blip r:embed="rId2"/>
          <a:stretch>
            <a:fillRect/>
          </a:stretch>
        </p:blipFill>
        <p:spPr>
          <a:xfrm>
            <a:off x="3658278" y="4857793"/>
            <a:ext cx="4275288" cy="1955583"/>
          </a:xfrm>
          <a:prstGeom prst="rect">
            <a:avLst/>
          </a:prstGeom>
        </p:spPr>
      </p:pic>
      <p:pic>
        <p:nvPicPr>
          <p:cNvPr id="7" name="Picture 6">
            <a:extLst>
              <a:ext uri="{FF2B5EF4-FFF2-40B4-BE49-F238E27FC236}">
                <a16:creationId xmlns:a16="http://schemas.microsoft.com/office/drawing/2014/main" id="{E4B91C4D-4444-2048-5079-E20431D338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409" y="2715223"/>
            <a:ext cx="3225158" cy="2441969"/>
          </a:xfrm>
          <a:prstGeom prst="rect">
            <a:avLst/>
          </a:prstGeom>
        </p:spPr>
      </p:pic>
      <p:pic>
        <p:nvPicPr>
          <p:cNvPr id="10" name="Picture 9">
            <a:extLst>
              <a:ext uri="{FF2B5EF4-FFF2-40B4-BE49-F238E27FC236}">
                <a16:creationId xmlns:a16="http://schemas.microsoft.com/office/drawing/2014/main" id="{839F9597-A19F-131A-2576-D65617F626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03072" y="1047204"/>
            <a:ext cx="1993602" cy="1495201"/>
          </a:xfrm>
          <a:prstGeom prst="rect">
            <a:avLst/>
          </a:prstGeom>
        </p:spPr>
      </p:pic>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FEM modelling - Losses computation – 16 T dipole</a:t>
            </a:r>
          </a:p>
        </p:txBody>
      </p:sp>
      <p:graphicFrame>
        <p:nvGraphicFramePr>
          <p:cNvPr id="8" name="Tabelle 8">
            <a:extLst>
              <a:ext uri="{FF2B5EF4-FFF2-40B4-BE49-F238E27FC236}">
                <a16:creationId xmlns:a16="http://schemas.microsoft.com/office/drawing/2014/main" id="{0875AAFE-BBB2-425A-B6DF-D73F32224470}"/>
              </a:ext>
            </a:extLst>
          </p:cNvPr>
          <p:cNvGraphicFramePr>
            <a:graphicFrameLocks noGrp="1"/>
          </p:cNvGraphicFramePr>
          <p:nvPr>
            <p:ph idx="1"/>
            <p:extLst>
              <p:ext uri="{D42A27DB-BD31-4B8C-83A1-F6EECF244321}">
                <p14:modId xmlns:p14="http://schemas.microsoft.com/office/powerpoint/2010/main" val="873647735"/>
              </p:ext>
            </p:extLst>
          </p:nvPr>
        </p:nvGraphicFramePr>
        <p:xfrm>
          <a:off x="3849199" y="2752715"/>
          <a:ext cx="4032448" cy="2194560"/>
        </p:xfrm>
        <a:graphic>
          <a:graphicData uri="http://schemas.openxmlformats.org/drawingml/2006/table">
            <a:tbl>
              <a:tblPr firstRow="1" bandRow="1">
                <a:tableStyleId>{5C22544A-7EE6-4342-B048-85BDC9FD1C3A}</a:tableStyleId>
              </a:tblPr>
              <a:tblGrid>
                <a:gridCol w="2664296">
                  <a:extLst>
                    <a:ext uri="{9D8B030D-6E8A-4147-A177-3AD203B41FA5}">
                      <a16:colId xmlns:a16="http://schemas.microsoft.com/office/drawing/2014/main" val="3952201741"/>
                    </a:ext>
                  </a:extLst>
                </a:gridCol>
                <a:gridCol w="1368152">
                  <a:extLst>
                    <a:ext uri="{9D8B030D-6E8A-4147-A177-3AD203B41FA5}">
                      <a16:colId xmlns:a16="http://schemas.microsoft.com/office/drawing/2014/main" val="2703099886"/>
                    </a:ext>
                  </a:extLst>
                </a:gridCol>
              </a:tblGrid>
              <a:tr h="259107">
                <a:tc>
                  <a:txBody>
                    <a:bodyPr/>
                    <a:lstStyle/>
                    <a:p>
                      <a:r>
                        <a:rPr lang="en-US" dirty="0"/>
                        <a:t>Parameter</a:t>
                      </a: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t>Value</a:t>
                      </a: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en-US" dirty="0"/>
                        <a:t>Magnetic</a:t>
                      </a:r>
                      <a:r>
                        <a:rPr lang="en-US" baseline="0" dirty="0"/>
                        <a:t> field in center</a:t>
                      </a:r>
                      <a:endParaRPr lang="en-US" dirty="0"/>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r>
                        <a:rPr lang="en-US" dirty="0"/>
                        <a:t>16.120</a:t>
                      </a:r>
                      <a:r>
                        <a:rPr lang="en-US" baseline="0" dirty="0"/>
                        <a:t> T</a:t>
                      </a:r>
                      <a:endParaRPr lang="en-US" dirty="0"/>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lang="en-US" dirty="0"/>
                        <a:t>b3</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r>
                        <a:rPr lang="en-US" dirty="0"/>
                        <a:t>0.0067340</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lang="en-US" dirty="0"/>
                        <a:t>b5</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r>
                        <a:rPr lang="en-US" dirty="0"/>
                        <a:t>0.44438</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lang="en-US" dirty="0"/>
                        <a:t>b7</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r>
                        <a:rPr lang="en-US" dirty="0"/>
                        <a:t>0.78468</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dirty="0"/>
                        <a:t>b9</a:t>
                      </a: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BCCF5"/>
                    </a:solidFill>
                  </a:tcPr>
                </a:tc>
                <a:tc>
                  <a:txBody>
                    <a:bodyPr/>
                    <a:lstStyle/>
                    <a:p>
                      <a:r>
                        <a:rPr lang="en-US" dirty="0"/>
                        <a:t>-0.30249</a:t>
                      </a: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650686777"/>
                  </a:ext>
                </a:extLst>
              </a:tr>
            </a:tbl>
          </a:graphicData>
        </a:graphic>
      </p:graphicFrame>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11</a:t>
            </a:fld>
            <a:endParaRPr lang="de-CH" dirty="0"/>
          </a:p>
        </p:txBody>
      </p:sp>
      <p:sp>
        <p:nvSpPr>
          <p:cNvPr id="12" name="Inhaltsplatzhalter 2">
            <a:extLst>
              <a:ext uri="{FF2B5EF4-FFF2-40B4-BE49-F238E27FC236}">
                <a16:creationId xmlns:a16="http://schemas.microsoft.com/office/drawing/2014/main" id="{514B1831-0E7C-7035-F474-DB663D895C1A}"/>
              </a:ext>
            </a:extLst>
          </p:cNvPr>
          <p:cNvSpPr txBox="1">
            <a:spLocks/>
          </p:cNvSpPr>
          <p:nvPr/>
        </p:nvSpPr>
        <p:spPr>
          <a:xfrm>
            <a:off x="695326" y="1376773"/>
            <a:ext cx="9037312" cy="4644616"/>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Based on previous analysis, for the first draft of the 16 T dipole magnet, we selected a block-type magnet (where the magnetic field is mostly parallel to the cable surface near the aperture) with 3 parallel stacks of 4-mm tapes, each stack containing 8 tapes. This design is based only on electromagnetic computations and does not account for the protectability of the coil.</a:t>
            </a:r>
            <a:endParaRPr lang="en-GB" sz="1600" dirty="0"/>
          </a:p>
        </p:txBody>
      </p:sp>
      <p:pic>
        <p:nvPicPr>
          <p:cNvPr id="16" name="Picture 15">
            <a:extLst>
              <a:ext uri="{FF2B5EF4-FFF2-40B4-BE49-F238E27FC236}">
                <a16:creationId xmlns:a16="http://schemas.microsoft.com/office/drawing/2014/main" id="{EC70A2DC-8493-7890-B118-9C8586B9C8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29584" y="2823683"/>
            <a:ext cx="2194560" cy="1975104"/>
          </a:xfrm>
          <a:prstGeom prst="rect">
            <a:avLst/>
          </a:prstGeom>
        </p:spPr>
      </p:pic>
      <p:pic>
        <p:nvPicPr>
          <p:cNvPr id="14" name="Picture 13">
            <a:extLst>
              <a:ext uri="{FF2B5EF4-FFF2-40B4-BE49-F238E27FC236}">
                <a16:creationId xmlns:a16="http://schemas.microsoft.com/office/drawing/2014/main" id="{8F072014-AB6E-D5B3-1FF2-764712E3A5C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56240" y="4402914"/>
            <a:ext cx="2194560" cy="1975104"/>
          </a:xfrm>
          <a:prstGeom prst="rect">
            <a:avLst/>
          </a:prstGeom>
        </p:spPr>
      </p:pic>
      <p:sp>
        <p:nvSpPr>
          <p:cNvPr id="17" name="Inhaltsplatzhalter 2">
            <a:extLst>
              <a:ext uri="{FF2B5EF4-FFF2-40B4-BE49-F238E27FC236}">
                <a16:creationId xmlns:a16="http://schemas.microsoft.com/office/drawing/2014/main" id="{13AE43A7-E5F5-BEFC-60F2-4C7E01A78905}"/>
              </a:ext>
            </a:extLst>
          </p:cNvPr>
          <p:cNvSpPr txBox="1">
            <a:spLocks/>
          </p:cNvSpPr>
          <p:nvPr/>
        </p:nvSpPr>
        <p:spPr>
          <a:xfrm>
            <a:off x="8400256" y="4155830"/>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Perpendicular</a:t>
            </a:r>
          </a:p>
        </p:txBody>
      </p:sp>
      <p:sp>
        <p:nvSpPr>
          <p:cNvPr id="18" name="Inhaltsplatzhalter 2">
            <a:extLst>
              <a:ext uri="{FF2B5EF4-FFF2-40B4-BE49-F238E27FC236}">
                <a16:creationId xmlns:a16="http://schemas.microsoft.com/office/drawing/2014/main" id="{B7618326-CA2C-4032-896E-F35D50E18526}"/>
              </a:ext>
            </a:extLst>
          </p:cNvPr>
          <p:cNvSpPr txBox="1">
            <a:spLocks/>
          </p:cNvSpPr>
          <p:nvPr/>
        </p:nvSpPr>
        <p:spPr>
          <a:xfrm>
            <a:off x="10423537" y="2542405"/>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Parallel</a:t>
            </a:r>
          </a:p>
        </p:txBody>
      </p:sp>
      <p:sp>
        <p:nvSpPr>
          <p:cNvPr id="24" name="TextBox 23">
            <a:extLst>
              <a:ext uri="{FF2B5EF4-FFF2-40B4-BE49-F238E27FC236}">
                <a16:creationId xmlns:a16="http://schemas.microsoft.com/office/drawing/2014/main" id="{1BC5F88F-64A6-B7CE-983D-59822F2C27E8}"/>
              </a:ext>
            </a:extLst>
          </p:cNvPr>
          <p:cNvSpPr txBox="1"/>
          <p:nvPr/>
        </p:nvSpPr>
        <p:spPr>
          <a:xfrm>
            <a:off x="279310" y="5078881"/>
            <a:ext cx="6911438" cy="400110"/>
          </a:xfrm>
          <a:prstGeom prst="rect">
            <a:avLst/>
          </a:prstGeom>
          <a:noFill/>
        </p:spPr>
        <p:txBody>
          <a:bodyPr wrap="square">
            <a:spAutoFit/>
          </a:bodyPr>
          <a:lstStyle/>
          <a:p>
            <a:r>
              <a:rPr lang="de-CH" sz="2000" b="1" dirty="0">
                <a:solidFill>
                  <a:srgbClr val="FF0000"/>
                </a:solidFill>
              </a:rPr>
              <a:t>224 [kJ/m](@20K)</a:t>
            </a:r>
            <a:r>
              <a:rPr lang="en-US" sz="2000" b="1" dirty="0">
                <a:solidFill>
                  <a:srgbClr val="FF0000"/>
                </a:solidFill>
                <a:latin typeface="Calibri"/>
              </a:rPr>
              <a:t> ↔19[kJ/m](@1.8K)</a:t>
            </a:r>
            <a:endParaRPr lang="de-CH" sz="2000" b="1" dirty="0">
              <a:solidFill>
                <a:srgbClr val="FF0000"/>
              </a:solidFill>
            </a:endParaRPr>
          </a:p>
        </p:txBody>
      </p:sp>
      <p:sp>
        <p:nvSpPr>
          <p:cNvPr id="9" name="Rectangle: Rounded Corners 8">
            <a:extLst>
              <a:ext uri="{FF2B5EF4-FFF2-40B4-BE49-F238E27FC236}">
                <a16:creationId xmlns:a16="http://schemas.microsoft.com/office/drawing/2014/main" id="{4CE91FAC-9271-B9DD-3A47-49E9BE5575B8}"/>
              </a:ext>
            </a:extLst>
          </p:cNvPr>
          <p:cNvSpPr/>
          <p:nvPr/>
        </p:nvSpPr>
        <p:spPr>
          <a:xfrm>
            <a:off x="5375920" y="6492241"/>
            <a:ext cx="2505727" cy="216024"/>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solidFill>
                <a:schemeClr val="tx1"/>
              </a:solidFill>
            </a:endParaRPr>
          </a:p>
        </p:txBody>
      </p:sp>
    </p:spTree>
    <p:extLst>
      <p:ext uri="{BB962C8B-B14F-4D97-AF65-F5344CB8AC3E}">
        <p14:creationId xmlns:p14="http://schemas.microsoft.com/office/powerpoint/2010/main" val="336076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FEM modelling - Current sharing</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de-CH" dirty="0"/>
              <a:t>Paul Scherrer Institute PSI</a:t>
            </a:r>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12</a:t>
            </a:fld>
            <a:endParaRPr lang="de-CH" dirty="0"/>
          </a:p>
        </p:txBody>
      </p:sp>
      <p:sp>
        <p:nvSpPr>
          <p:cNvPr id="27" name="Inhaltsplatzhalter 2">
            <a:extLst>
              <a:ext uri="{FF2B5EF4-FFF2-40B4-BE49-F238E27FC236}">
                <a16:creationId xmlns:a16="http://schemas.microsoft.com/office/drawing/2014/main" id="{BEA44968-5C5B-5375-18E7-0165BCFB3FF2}"/>
              </a:ext>
            </a:extLst>
          </p:cNvPr>
          <p:cNvSpPr>
            <a:spLocks noGrp="1"/>
          </p:cNvSpPr>
          <p:nvPr>
            <p:ph idx="1"/>
          </p:nvPr>
        </p:nvSpPr>
        <p:spPr>
          <a:xfrm>
            <a:off x="695326" y="1376773"/>
            <a:ext cx="10801348" cy="4644616"/>
          </a:xfrm>
        </p:spPr>
        <p:txBody>
          <a:bodyPr/>
          <a:lstStyle/>
          <a:p>
            <a:r>
              <a:rPr lang="en-GB" noProof="0" dirty="0"/>
              <a:t>Current sharing in tapes of </a:t>
            </a:r>
            <a:r>
              <a:rPr lang="en-GB" dirty="0"/>
              <a:t>HTS straight soldered stack has mutual direction during DC ramping up.</a:t>
            </a:r>
            <a:endParaRPr lang="en-GB" noProof="0" dirty="0"/>
          </a:p>
        </p:txBody>
      </p:sp>
      <p:pic>
        <p:nvPicPr>
          <p:cNvPr id="29" name="Picture 28">
            <a:extLst>
              <a:ext uri="{FF2B5EF4-FFF2-40B4-BE49-F238E27FC236}">
                <a16:creationId xmlns:a16="http://schemas.microsoft.com/office/drawing/2014/main" id="{CD32590C-0693-10EA-744D-FBF09A9B0B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12224" y="2564904"/>
            <a:ext cx="3045418" cy="2341244"/>
          </a:xfrm>
          <a:prstGeom prst="rect">
            <a:avLst/>
          </a:prstGeom>
        </p:spPr>
      </p:pic>
      <p:pic>
        <p:nvPicPr>
          <p:cNvPr id="30" name="Picture 6" descr="NAFEMS - Quanscient.allsolve">
            <a:extLst>
              <a:ext uri="{FF2B5EF4-FFF2-40B4-BE49-F238E27FC236}">
                <a16:creationId xmlns:a16="http://schemas.microsoft.com/office/drawing/2014/main" id="{750126B8-9442-F023-80FD-9B0CE56BAC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4050" y="5691252"/>
            <a:ext cx="2135560" cy="349253"/>
          </a:xfrm>
          <a:prstGeom prst="rect">
            <a:avLst/>
          </a:prstGeom>
          <a:noFill/>
          <a:extLst>
            <a:ext uri="{909E8E84-426E-40DD-AFC4-6F175D3DCCD1}">
              <a14:hiddenFill xmlns:a14="http://schemas.microsoft.com/office/drawing/2010/main">
                <a:solidFill>
                  <a:srgbClr val="FFFFFF"/>
                </a:solidFill>
              </a14:hiddenFill>
            </a:ext>
          </a:extLst>
        </p:spPr>
      </p:pic>
      <p:sp>
        <p:nvSpPr>
          <p:cNvPr id="31" name="Inhaltsplatzhalter 2">
            <a:extLst>
              <a:ext uri="{FF2B5EF4-FFF2-40B4-BE49-F238E27FC236}">
                <a16:creationId xmlns:a16="http://schemas.microsoft.com/office/drawing/2014/main" id="{4494FDD2-4457-DDB7-7A17-7A9A765710AB}"/>
              </a:ext>
            </a:extLst>
          </p:cNvPr>
          <p:cNvSpPr txBox="1">
            <a:spLocks/>
          </p:cNvSpPr>
          <p:nvPr/>
        </p:nvSpPr>
        <p:spPr>
          <a:xfrm>
            <a:off x="8334852" y="2320155"/>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Current sharing in 8 tapes stack</a:t>
            </a:r>
          </a:p>
        </p:txBody>
      </p:sp>
      <p:sp>
        <p:nvSpPr>
          <p:cNvPr id="32" name="Inhaltsplatzhalter 2">
            <a:extLst>
              <a:ext uri="{FF2B5EF4-FFF2-40B4-BE49-F238E27FC236}">
                <a16:creationId xmlns:a16="http://schemas.microsoft.com/office/drawing/2014/main" id="{AD4217D6-7A7D-B203-3FC3-4B0190AE46CD}"/>
              </a:ext>
            </a:extLst>
          </p:cNvPr>
          <p:cNvSpPr txBox="1">
            <a:spLocks/>
          </p:cNvSpPr>
          <p:nvPr/>
        </p:nvSpPr>
        <p:spPr>
          <a:xfrm>
            <a:off x="8400256" y="4906148"/>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circles – </a:t>
            </a:r>
            <a:r>
              <a:rPr lang="en-GB" sz="1600" dirty="0" err="1"/>
              <a:t>Comsol</a:t>
            </a:r>
            <a:r>
              <a:rPr lang="en-GB" sz="1600" dirty="0"/>
              <a:t> Multiphysics</a:t>
            </a:r>
          </a:p>
          <a:p>
            <a:r>
              <a:rPr lang="en-GB" sz="1600" dirty="0"/>
              <a:t>lines – </a:t>
            </a:r>
            <a:r>
              <a:rPr lang="en-GB" sz="1600" dirty="0" err="1"/>
              <a:t>Quanscent</a:t>
            </a:r>
            <a:r>
              <a:rPr lang="en-GB" sz="1600" dirty="0"/>
              <a:t> </a:t>
            </a:r>
            <a:r>
              <a:rPr lang="en-GB" sz="1600" dirty="0" err="1"/>
              <a:t>AllSolve</a:t>
            </a:r>
            <a:endParaRPr lang="en-GB" sz="1600" dirty="0"/>
          </a:p>
        </p:txBody>
      </p:sp>
      <p:sp>
        <p:nvSpPr>
          <p:cNvPr id="33" name="Inhaltsplatzhalter 2">
            <a:extLst>
              <a:ext uri="{FF2B5EF4-FFF2-40B4-BE49-F238E27FC236}">
                <a16:creationId xmlns:a16="http://schemas.microsoft.com/office/drawing/2014/main" id="{9F8B0260-8C6F-D2C3-17A5-7E53CCA76F8F}"/>
              </a:ext>
            </a:extLst>
          </p:cNvPr>
          <p:cNvSpPr txBox="1">
            <a:spLocks/>
          </p:cNvSpPr>
          <p:nvPr/>
        </p:nvSpPr>
        <p:spPr>
          <a:xfrm>
            <a:off x="7911187" y="6115279"/>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Acknowledgement to J. Ruuskanen &amp; M. Lyly</a:t>
            </a:r>
          </a:p>
        </p:txBody>
      </p:sp>
      <p:pic>
        <p:nvPicPr>
          <p:cNvPr id="34" name="Picture 33">
            <a:extLst>
              <a:ext uri="{FF2B5EF4-FFF2-40B4-BE49-F238E27FC236}">
                <a16:creationId xmlns:a16="http://schemas.microsoft.com/office/drawing/2014/main" id="{E3E87C04-9A55-2399-67F4-1544ECEA22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83832" y="2060848"/>
            <a:ext cx="2769814" cy="2215851"/>
          </a:xfrm>
          <a:prstGeom prst="rect">
            <a:avLst/>
          </a:prstGeom>
        </p:spPr>
      </p:pic>
      <p:sp>
        <p:nvSpPr>
          <p:cNvPr id="35" name="Inhaltsplatzhalter 2">
            <a:extLst>
              <a:ext uri="{FF2B5EF4-FFF2-40B4-BE49-F238E27FC236}">
                <a16:creationId xmlns:a16="http://schemas.microsoft.com/office/drawing/2014/main" id="{4780D347-622E-AA80-373D-29B5E60A501A}"/>
              </a:ext>
            </a:extLst>
          </p:cNvPr>
          <p:cNvSpPr txBox="1">
            <a:spLocks/>
          </p:cNvSpPr>
          <p:nvPr/>
        </p:nvSpPr>
        <p:spPr>
          <a:xfrm>
            <a:off x="4080308" y="4276699"/>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Designed by </a:t>
            </a:r>
            <a:r>
              <a:rPr lang="en-GB" sz="1600" dirty="0" err="1"/>
              <a:t>M.D.Araujo</a:t>
            </a:r>
            <a:endParaRPr lang="en-GB" sz="1600" dirty="0"/>
          </a:p>
        </p:txBody>
      </p:sp>
      <p:pic>
        <p:nvPicPr>
          <p:cNvPr id="36" name="Picture 35">
            <a:extLst>
              <a:ext uri="{FF2B5EF4-FFF2-40B4-BE49-F238E27FC236}">
                <a16:creationId xmlns:a16="http://schemas.microsoft.com/office/drawing/2014/main" id="{30F447D6-8594-B849-4267-D9DE22A8E7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63506" y="4614425"/>
            <a:ext cx="3210465" cy="1926279"/>
          </a:xfrm>
          <a:prstGeom prst="rect">
            <a:avLst/>
          </a:prstGeom>
        </p:spPr>
      </p:pic>
      <p:pic>
        <p:nvPicPr>
          <p:cNvPr id="37" name="Picture 36">
            <a:extLst>
              <a:ext uri="{FF2B5EF4-FFF2-40B4-BE49-F238E27FC236}">
                <a16:creationId xmlns:a16="http://schemas.microsoft.com/office/drawing/2014/main" id="{07E855F8-60BD-5253-BA68-897CAA67BDE8}"/>
              </a:ext>
            </a:extLst>
          </p:cNvPr>
          <p:cNvPicPr/>
          <p:nvPr/>
        </p:nvPicPr>
        <p:blipFill>
          <a:blip r:embed="rId6" cstate="print">
            <a:extLst>
              <a:ext uri="{28A0092B-C50C-407E-A947-70E740481C1C}">
                <a14:useLocalDpi xmlns:a14="http://schemas.microsoft.com/office/drawing/2010/main" val="0"/>
              </a:ext>
            </a:extLst>
          </a:blip>
          <a:srcRect/>
          <a:stretch/>
        </p:blipFill>
        <p:spPr bwMode="auto">
          <a:xfrm>
            <a:off x="919220" y="2370151"/>
            <a:ext cx="2129656" cy="1597243"/>
          </a:xfrm>
          <a:prstGeom prst="rect">
            <a:avLst/>
          </a:prstGeom>
          <a:noFill/>
          <a:ln>
            <a:noFill/>
          </a:ln>
        </p:spPr>
      </p:pic>
      <p:pic>
        <p:nvPicPr>
          <p:cNvPr id="38" name="Picture 37">
            <a:extLst>
              <a:ext uri="{FF2B5EF4-FFF2-40B4-BE49-F238E27FC236}">
                <a16:creationId xmlns:a16="http://schemas.microsoft.com/office/drawing/2014/main" id="{7127BF26-D9CD-64B3-4E74-57B66EEBF109}"/>
              </a:ext>
            </a:extLst>
          </p:cNvPr>
          <p:cNvPicPr/>
          <p:nvPr/>
        </p:nvPicPr>
        <p:blipFill>
          <a:blip r:embed="rId7" cstate="print">
            <a:extLst>
              <a:ext uri="{28A0092B-C50C-407E-A947-70E740481C1C}">
                <a14:useLocalDpi xmlns:a14="http://schemas.microsoft.com/office/drawing/2010/main" val="0"/>
              </a:ext>
            </a:extLst>
          </a:blip>
          <a:stretch>
            <a:fillRect/>
          </a:stretch>
        </p:blipFill>
        <p:spPr bwMode="auto">
          <a:xfrm>
            <a:off x="874703" y="4520272"/>
            <a:ext cx="2210829" cy="1717040"/>
          </a:xfrm>
          <a:prstGeom prst="rect">
            <a:avLst/>
          </a:prstGeom>
          <a:noFill/>
          <a:ln>
            <a:noFill/>
          </a:ln>
        </p:spPr>
      </p:pic>
      <p:sp>
        <p:nvSpPr>
          <p:cNvPr id="39" name="Inhaltsplatzhalter 2">
            <a:extLst>
              <a:ext uri="{FF2B5EF4-FFF2-40B4-BE49-F238E27FC236}">
                <a16:creationId xmlns:a16="http://schemas.microsoft.com/office/drawing/2014/main" id="{2BF11270-586C-65C8-554A-61FDB4FCDE2F}"/>
              </a:ext>
            </a:extLst>
          </p:cNvPr>
          <p:cNvSpPr txBox="1">
            <a:spLocks/>
          </p:cNvSpPr>
          <p:nvPr/>
        </p:nvSpPr>
        <p:spPr>
          <a:xfrm>
            <a:off x="351513" y="1869089"/>
            <a:ext cx="3299855"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Current sharing in 8 tapes stack of one of cables in 16 T dipole</a:t>
            </a:r>
          </a:p>
        </p:txBody>
      </p:sp>
      <p:sp>
        <p:nvSpPr>
          <p:cNvPr id="40" name="Inhaltsplatzhalter 2">
            <a:extLst>
              <a:ext uri="{FF2B5EF4-FFF2-40B4-BE49-F238E27FC236}">
                <a16:creationId xmlns:a16="http://schemas.microsoft.com/office/drawing/2014/main" id="{88B7E62F-1F4E-A0EA-00BB-717423B2DD73}"/>
              </a:ext>
            </a:extLst>
          </p:cNvPr>
          <p:cNvSpPr txBox="1">
            <a:spLocks/>
          </p:cNvSpPr>
          <p:nvPr/>
        </p:nvSpPr>
        <p:spPr>
          <a:xfrm>
            <a:off x="792683" y="4058503"/>
            <a:ext cx="2456841"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Current sharing in stack in 16 T field at 75 degrees</a:t>
            </a:r>
          </a:p>
        </p:txBody>
      </p:sp>
    </p:spTree>
    <p:extLst>
      <p:ext uri="{BB962C8B-B14F-4D97-AF65-F5344CB8AC3E}">
        <p14:creationId xmlns:p14="http://schemas.microsoft.com/office/powerpoint/2010/main" val="1330748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Data analysis and validation - Experimental approval of Losses</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13</a:t>
            </a:fld>
            <a:endParaRPr lang="de-CH" dirty="0"/>
          </a:p>
        </p:txBody>
      </p:sp>
      <p:sp>
        <p:nvSpPr>
          <p:cNvPr id="27" name="Inhaltsplatzhalter 2">
            <a:extLst>
              <a:ext uri="{FF2B5EF4-FFF2-40B4-BE49-F238E27FC236}">
                <a16:creationId xmlns:a16="http://schemas.microsoft.com/office/drawing/2014/main" id="{BEA44968-5C5B-5375-18E7-0165BCFB3FF2}"/>
              </a:ext>
            </a:extLst>
          </p:cNvPr>
          <p:cNvSpPr>
            <a:spLocks noGrp="1"/>
          </p:cNvSpPr>
          <p:nvPr>
            <p:ph idx="1"/>
          </p:nvPr>
        </p:nvSpPr>
        <p:spPr>
          <a:xfrm>
            <a:off x="695326" y="1376773"/>
            <a:ext cx="10801348" cy="4644616"/>
          </a:xfrm>
        </p:spPr>
        <p:txBody>
          <a:bodyPr/>
          <a:lstStyle/>
          <a:p>
            <a:r>
              <a:rPr lang="en-US" dirty="0"/>
              <a:t>We plan to validate the AC losses of a small pancake coil made from 4-mm soldered face-to-face HTS tape from FFJ. This experiment will be conducted both in our lab and at Twente University. The production and testing process is ongoing with advice from A. Kario and S. Otten at Twente.</a:t>
            </a:r>
            <a:endParaRPr lang="en-GB" noProof="0" dirty="0"/>
          </a:p>
        </p:txBody>
      </p:sp>
      <p:pic>
        <p:nvPicPr>
          <p:cNvPr id="3" name="Picture 2">
            <a:extLst>
              <a:ext uri="{FF2B5EF4-FFF2-40B4-BE49-F238E27FC236}">
                <a16:creationId xmlns:a16="http://schemas.microsoft.com/office/drawing/2014/main" id="{95FAE315-EBAE-6C17-71D8-CF7182947AE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6010661">
            <a:off x="1626872" y="1938253"/>
            <a:ext cx="878666" cy="2697479"/>
          </a:xfrm>
          <a:prstGeom prst="rect">
            <a:avLst/>
          </a:prstGeom>
        </p:spPr>
      </p:pic>
      <p:pic>
        <p:nvPicPr>
          <p:cNvPr id="7" name="Picture 6">
            <a:extLst>
              <a:ext uri="{FF2B5EF4-FFF2-40B4-BE49-F238E27FC236}">
                <a16:creationId xmlns:a16="http://schemas.microsoft.com/office/drawing/2014/main" id="{4F5A610A-6CDA-4DF1-92C7-5D50D92B383F}"/>
              </a:ext>
            </a:extLst>
          </p:cNvPr>
          <p:cNvPicPr>
            <a:picLocks noChangeAspect="1"/>
          </p:cNvPicPr>
          <p:nvPr/>
        </p:nvPicPr>
        <p:blipFill>
          <a:blip r:embed="rId3"/>
          <a:stretch>
            <a:fillRect/>
          </a:stretch>
        </p:blipFill>
        <p:spPr>
          <a:xfrm>
            <a:off x="764501" y="3854199"/>
            <a:ext cx="2603407" cy="1952555"/>
          </a:xfrm>
          <a:prstGeom prst="rect">
            <a:avLst/>
          </a:prstGeom>
        </p:spPr>
      </p:pic>
      <p:sp>
        <p:nvSpPr>
          <p:cNvPr id="8" name="Inhaltsplatzhalter 2">
            <a:extLst>
              <a:ext uri="{FF2B5EF4-FFF2-40B4-BE49-F238E27FC236}">
                <a16:creationId xmlns:a16="http://schemas.microsoft.com/office/drawing/2014/main" id="{2D37D814-17E0-5AFB-8486-D64D111348DE}"/>
              </a:ext>
            </a:extLst>
          </p:cNvPr>
          <p:cNvSpPr txBox="1">
            <a:spLocks/>
          </p:cNvSpPr>
          <p:nvPr/>
        </p:nvSpPr>
        <p:spPr>
          <a:xfrm>
            <a:off x="92650" y="5942804"/>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Courtesy by </a:t>
            </a:r>
            <a:r>
              <a:rPr lang="en-GB" sz="1600" dirty="0" err="1"/>
              <a:t>H.Garcia</a:t>
            </a:r>
            <a:endParaRPr lang="en-GB" sz="1600" dirty="0"/>
          </a:p>
        </p:txBody>
      </p:sp>
      <p:pic>
        <p:nvPicPr>
          <p:cNvPr id="9" name="Picture 8">
            <a:extLst>
              <a:ext uri="{FF2B5EF4-FFF2-40B4-BE49-F238E27FC236}">
                <a16:creationId xmlns:a16="http://schemas.microsoft.com/office/drawing/2014/main" id="{F602AC80-E942-3B11-6909-133F07846A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11494" y="2564904"/>
            <a:ext cx="2315187" cy="1496860"/>
          </a:xfrm>
          <a:prstGeom prst="rect">
            <a:avLst/>
          </a:prstGeom>
        </p:spPr>
      </p:pic>
      <p:pic>
        <p:nvPicPr>
          <p:cNvPr id="10" name="Picture 9">
            <a:extLst>
              <a:ext uri="{FF2B5EF4-FFF2-40B4-BE49-F238E27FC236}">
                <a16:creationId xmlns:a16="http://schemas.microsoft.com/office/drawing/2014/main" id="{C1F2044E-C3F1-C55E-B0FD-F9C883BEDAE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00625" y="4643335"/>
            <a:ext cx="2417994" cy="1593977"/>
          </a:xfrm>
          <a:prstGeom prst="rect">
            <a:avLst/>
          </a:prstGeom>
        </p:spPr>
      </p:pic>
      <p:sp>
        <p:nvSpPr>
          <p:cNvPr id="11" name="Inhaltsplatzhalter 2">
            <a:extLst>
              <a:ext uri="{FF2B5EF4-FFF2-40B4-BE49-F238E27FC236}">
                <a16:creationId xmlns:a16="http://schemas.microsoft.com/office/drawing/2014/main" id="{32DCA7B8-AB82-5F8D-74C1-953FE7A02B60}"/>
              </a:ext>
            </a:extLst>
          </p:cNvPr>
          <p:cNvSpPr txBox="1">
            <a:spLocks/>
          </p:cNvSpPr>
          <p:nvPr/>
        </p:nvSpPr>
        <p:spPr>
          <a:xfrm>
            <a:off x="8284578" y="4293096"/>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Courtesy by </a:t>
            </a:r>
            <a:r>
              <a:rPr lang="en-GB" sz="1600" dirty="0" err="1"/>
              <a:t>M.Duda</a:t>
            </a:r>
            <a:endParaRPr lang="en-GB" sz="1600" dirty="0"/>
          </a:p>
        </p:txBody>
      </p:sp>
      <p:pic>
        <p:nvPicPr>
          <p:cNvPr id="13" name="Picture 12">
            <a:extLst>
              <a:ext uri="{FF2B5EF4-FFF2-40B4-BE49-F238E27FC236}">
                <a16:creationId xmlns:a16="http://schemas.microsoft.com/office/drawing/2014/main" id="{01366DFA-4950-644F-337D-7A1E0709A69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37729" y="2686627"/>
            <a:ext cx="2375449" cy="1781587"/>
          </a:xfrm>
          <a:prstGeom prst="rect">
            <a:avLst/>
          </a:prstGeom>
        </p:spPr>
      </p:pic>
      <p:sp>
        <p:nvSpPr>
          <p:cNvPr id="14" name="Rectangle 13">
            <a:extLst>
              <a:ext uri="{FF2B5EF4-FFF2-40B4-BE49-F238E27FC236}">
                <a16:creationId xmlns:a16="http://schemas.microsoft.com/office/drawing/2014/main" id="{EA398D81-B6EE-D11B-9A0C-AB658EF86D82}"/>
              </a:ext>
            </a:extLst>
          </p:cNvPr>
          <p:cNvSpPr/>
          <p:nvPr/>
        </p:nvSpPr>
        <p:spPr bwMode="auto">
          <a:xfrm>
            <a:off x="4474958" y="3196016"/>
            <a:ext cx="1060583" cy="2813018"/>
          </a:xfrm>
          <a:prstGeom prst="rect">
            <a:avLst/>
          </a:prstGeom>
          <a:solidFill>
            <a:schemeClr val="bg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5" name="Rectangle 14">
            <a:extLst>
              <a:ext uri="{FF2B5EF4-FFF2-40B4-BE49-F238E27FC236}">
                <a16:creationId xmlns:a16="http://schemas.microsoft.com/office/drawing/2014/main" id="{6AC17D34-28C7-00E5-FB90-BDFF7A8C4FB2}"/>
              </a:ext>
            </a:extLst>
          </p:cNvPr>
          <p:cNvSpPr/>
          <p:nvPr/>
        </p:nvSpPr>
        <p:spPr bwMode="auto">
          <a:xfrm>
            <a:off x="4511824" y="3332401"/>
            <a:ext cx="436643" cy="2484079"/>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6" name="Rectangle 15">
            <a:extLst>
              <a:ext uri="{FF2B5EF4-FFF2-40B4-BE49-F238E27FC236}">
                <a16:creationId xmlns:a16="http://schemas.microsoft.com/office/drawing/2014/main" id="{A4B82EF8-9A9E-C928-A419-0F0523D6288C}"/>
              </a:ext>
            </a:extLst>
          </p:cNvPr>
          <p:cNvSpPr/>
          <p:nvPr/>
        </p:nvSpPr>
        <p:spPr bwMode="auto">
          <a:xfrm>
            <a:off x="5015880" y="3332401"/>
            <a:ext cx="436643" cy="2484079"/>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 name="Rectangle 16">
            <a:extLst>
              <a:ext uri="{FF2B5EF4-FFF2-40B4-BE49-F238E27FC236}">
                <a16:creationId xmlns:a16="http://schemas.microsoft.com/office/drawing/2014/main" id="{6D453E06-C212-B63F-700F-CB823503B831}"/>
              </a:ext>
            </a:extLst>
          </p:cNvPr>
          <p:cNvSpPr/>
          <p:nvPr/>
        </p:nvSpPr>
        <p:spPr bwMode="auto">
          <a:xfrm>
            <a:off x="4799856" y="3404409"/>
            <a:ext cx="72774" cy="2375481"/>
          </a:xfrm>
          <a:prstGeom prst="rect">
            <a:avLst/>
          </a:prstGeom>
          <a:solidFill>
            <a:schemeClr val="accent5">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8" name="Rectangle 17">
            <a:extLst>
              <a:ext uri="{FF2B5EF4-FFF2-40B4-BE49-F238E27FC236}">
                <a16:creationId xmlns:a16="http://schemas.microsoft.com/office/drawing/2014/main" id="{967718E4-0BAC-8B1D-6129-BD78BB5541B5}"/>
              </a:ext>
            </a:extLst>
          </p:cNvPr>
          <p:cNvSpPr/>
          <p:nvPr/>
        </p:nvSpPr>
        <p:spPr bwMode="auto">
          <a:xfrm>
            <a:off x="5087888" y="3406241"/>
            <a:ext cx="72774" cy="2375481"/>
          </a:xfrm>
          <a:prstGeom prst="rect">
            <a:avLst/>
          </a:prstGeom>
          <a:solidFill>
            <a:schemeClr val="accent5">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9" name="TextBox 18">
            <a:extLst>
              <a:ext uri="{FF2B5EF4-FFF2-40B4-BE49-F238E27FC236}">
                <a16:creationId xmlns:a16="http://schemas.microsoft.com/office/drawing/2014/main" id="{69E9CE2B-29B5-E60D-0634-D17E7C5BED3B}"/>
              </a:ext>
            </a:extLst>
          </p:cNvPr>
          <p:cNvSpPr txBox="1"/>
          <p:nvPr/>
        </p:nvSpPr>
        <p:spPr>
          <a:xfrm>
            <a:off x="3438818" y="2906578"/>
            <a:ext cx="1130336" cy="289438"/>
          </a:xfrm>
          <a:prstGeom prst="rect">
            <a:avLst/>
          </a:prstGeom>
          <a:noFill/>
        </p:spPr>
        <p:txBody>
          <a:bodyPr wrap="square" lIns="0" tIns="0" rIns="0" bIns="0" rtlCol="0">
            <a:spAutoFit/>
          </a:bodyPr>
          <a:lstStyle/>
          <a:p>
            <a:pPr algn="ctr" eaLnBrk="1" hangingPunct="1">
              <a:lnSpc>
                <a:spcPct val="110000"/>
              </a:lnSpc>
              <a:spcBef>
                <a:spcPct val="0"/>
              </a:spcBef>
              <a:buClr>
                <a:srgbClr val="000000"/>
              </a:buClr>
            </a:pPr>
            <a:r>
              <a:rPr lang="en-US" sz="1800" dirty="0">
                <a:solidFill>
                  <a:srgbClr val="000000"/>
                </a:solidFill>
                <a:latin typeface="Calibri"/>
              </a:rPr>
              <a:t>Solder</a:t>
            </a:r>
            <a:endParaRPr lang="de-CH" sz="1800" dirty="0" err="1">
              <a:solidFill>
                <a:srgbClr val="000000"/>
              </a:solidFill>
              <a:latin typeface="Calibri"/>
            </a:endParaRPr>
          </a:p>
        </p:txBody>
      </p:sp>
      <p:sp>
        <p:nvSpPr>
          <p:cNvPr id="20" name="TextBox 19">
            <a:extLst>
              <a:ext uri="{FF2B5EF4-FFF2-40B4-BE49-F238E27FC236}">
                <a16:creationId xmlns:a16="http://schemas.microsoft.com/office/drawing/2014/main" id="{7D1648AF-90CA-B195-C919-39F0BCA9D400}"/>
              </a:ext>
            </a:extLst>
          </p:cNvPr>
          <p:cNvSpPr txBox="1"/>
          <p:nvPr/>
        </p:nvSpPr>
        <p:spPr>
          <a:xfrm>
            <a:off x="4439816" y="2717628"/>
            <a:ext cx="1130336" cy="289438"/>
          </a:xfrm>
          <a:prstGeom prst="rect">
            <a:avLst/>
          </a:prstGeom>
          <a:noFill/>
        </p:spPr>
        <p:txBody>
          <a:bodyPr wrap="square" lIns="0" tIns="0" rIns="0" bIns="0" rtlCol="0">
            <a:spAutoFit/>
          </a:bodyPr>
          <a:lstStyle/>
          <a:p>
            <a:pPr algn="ctr" eaLnBrk="1" hangingPunct="1">
              <a:lnSpc>
                <a:spcPct val="110000"/>
              </a:lnSpc>
              <a:spcBef>
                <a:spcPct val="0"/>
              </a:spcBef>
              <a:buClr>
                <a:srgbClr val="000000"/>
              </a:buClr>
            </a:pPr>
            <a:r>
              <a:rPr lang="en-US" sz="1800" dirty="0">
                <a:solidFill>
                  <a:srgbClr val="000000"/>
                </a:solidFill>
                <a:latin typeface="Calibri"/>
              </a:rPr>
              <a:t>HTS tapes</a:t>
            </a:r>
            <a:endParaRPr lang="de-CH" sz="1800" dirty="0" err="1">
              <a:solidFill>
                <a:srgbClr val="000000"/>
              </a:solidFill>
              <a:latin typeface="Calibri"/>
            </a:endParaRPr>
          </a:p>
        </p:txBody>
      </p:sp>
      <p:sp>
        <p:nvSpPr>
          <p:cNvPr id="21" name="TextBox 20">
            <a:extLst>
              <a:ext uri="{FF2B5EF4-FFF2-40B4-BE49-F238E27FC236}">
                <a16:creationId xmlns:a16="http://schemas.microsoft.com/office/drawing/2014/main" id="{25F88819-2557-3377-77C6-782BC00C6F2D}"/>
              </a:ext>
            </a:extLst>
          </p:cNvPr>
          <p:cNvSpPr txBox="1"/>
          <p:nvPr/>
        </p:nvSpPr>
        <p:spPr>
          <a:xfrm>
            <a:off x="4401255" y="6117641"/>
            <a:ext cx="1296894" cy="289438"/>
          </a:xfrm>
          <a:prstGeom prst="rect">
            <a:avLst/>
          </a:prstGeom>
          <a:noFill/>
        </p:spPr>
        <p:txBody>
          <a:bodyPr wrap="square" lIns="0" tIns="0" rIns="0" bIns="0" rtlCol="0">
            <a:spAutoFit/>
          </a:bodyPr>
          <a:lstStyle/>
          <a:p>
            <a:pPr algn="ctr" eaLnBrk="1" hangingPunct="1">
              <a:lnSpc>
                <a:spcPct val="110000"/>
              </a:lnSpc>
              <a:spcBef>
                <a:spcPct val="0"/>
              </a:spcBef>
              <a:buClr>
                <a:srgbClr val="000000"/>
              </a:buClr>
            </a:pPr>
            <a:r>
              <a:rPr lang="en-US" sz="1800" dirty="0" err="1">
                <a:solidFill>
                  <a:srgbClr val="000000"/>
                </a:solidFill>
                <a:latin typeface="Calibri"/>
              </a:rPr>
              <a:t>ReBCO</a:t>
            </a:r>
            <a:r>
              <a:rPr lang="en-US" sz="1800" dirty="0">
                <a:solidFill>
                  <a:srgbClr val="000000"/>
                </a:solidFill>
                <a:latin typeface="Calibri"/>
              </a:rPr>
              <a:t> layers</a:t>
            </a:r>
            <a:endParaRPr lang="de-CH" sz="1800" dirty="0" err="1">
              <a:solidFill>
                <a:srgbClr val="000000"/>
              </a:solidFill>
              <a:latin typeface="Calibri"/>
            </a:endParaRPr>
          </a:p>
        </p:txBody>
      </p:sp>
      <p:cxnSp>
        <p:nvCxnSpPr>
          <p:cNvPr id="22" name="Straight Connector 21">
            <a:extLst>
              <a:ext uri="{FF2B5EF4-FFF2-40B4-BE49-F238E27FC236}">
                <a16:creationId xmlns:a16="http://schemas.microsoft.com/office/drawing/2014/main" id="{4E24B8C8-8FBC-3AD5-2037-AA7FFDA6D404}"/>
              </a:ext>
            </a:extLst>
          </p:cNvPr>
          <p:cNvCxnSpPr>
            <a:cxnSpLocks/>
          </p:cNvCxnSpPr>
          <p:nvPr/>
        </p:nvCxnSpPr>
        <p:spPr bwMode="auto">
          <a:xfrm>
            <a:off x="4333327" y="3110118"/>
            <a:ext cx="243541" cy="15027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4CE00F2F-E069-22CC-F7D7-6CCDA0043A62}"/>
              </a:ext>
            </a:extLst>
          </p:cNvPr>
          <p:cNvCxnSpPr>
            <a:cxnSpLocks/>
            <a:stCxn id="20" idx="2"/>
            <a:endCxn id="15" idx="0"/>
          </p:cNvCxnSpPr>
          <p:nvPr/>
        </p:nvCxnSpPr>
        <p:spPr bwMode="auto">
          <a:xfrm flipH="1">
            <a:off x="4730146" y="3007066"/>
            <a:ext cx="274838" cy="32533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179BEB55-85BA-8D4D-660F-6AFFC750BA63}"/>
              </a:ext>
            </a:extLst>
          </p:cNvPr>
          <p:cNvCxnSpPr>
            <a:cxnSpLocks/>
            <a:stCxn id="20" idx="2"/>
          </p:cNvCxnSpPr>
          <p:nvPr/>
        </p:nvCxnSpPr>
        <p:spPr bwMode="auto">
          <a:xfrm>
            <a:off x="5004984" y="3007066"/>
            <a:ext cx="218322" cy="32533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5BCF881D-EFF7-5D22-47D4-FD1560278B13}"/>
              </a:ext>
            </a:extLst>
          </p:cNvPr>
          <p:cNvCxnSpPr>
            <a:cxnSpLocks/>
            <a:stCxn id="17" idx="2"/>
            <a:endCxn id="21" idx="0"/>
          </p:cNvCxnSpPr>
          <p:nvPr/>
        </p:nvCxnSpPr>
        <p:spPr bwMode="auto">
          <a:xfrm>
            <a:off x="4836243" y="5779890"/>
            <a:ext cx="213459" cy="33775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a:extLst>
              <a:ext uri="{FF2B5EF4-FFF2-40B4-BE49-F238E27FC236}">
                <a16:creationId xmlns:a16="http://schemas.microsoft.com/office/drawing/2014/main" id="{A93D25F6-06C7-0297-736D-20DBF84BFB30}"/>
              </a:ext>
            </a:extLst>
          </p:cNvPr>
          <p:cNvCxnSpPr>
            <a:cxnSpLocks/>
            <a:stCxn id="18" idx="2"/>
            <a:endCxn id="21" idx="0"/>
          </p:cNvCxnSpPr>
          <p:nvPr/>
        </p:nvCxnSpPr>
        <p:spPr bwMode="auto">
          <a:xfrm flipH="1">
            <a:off x="5049702" y="5781722"/>
            <a:ext cx="74573" cy="33591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8" name="TextBox 27">
            <a:extLst>
              <a:ext uri="{FF2B5EF4-FFF2-40B4-BE49-F238E27FC236}">
                <a16:creationId xmlns:a16="http://schemas.microsoft.com/office/drawing/2014/main" id="{3AC83ED4-F480-F2DA-081D-602419F13098}"/>
              </a:ext>
            </a:extLst>
          </p:cNvPr>
          <p:cNvSpPr txBox="1"/>
          <p:nvPr/>
        </p:nvSpPr>
        <p:spPr>
          <a:xfrm>
            <a:off x="3612121" y="4254282"/>
            <a:ext cx="1130336" cy="289438"/>
          </a:xfrm>
          <a:prstGeom prst="rect">
            <a:avLst/>
          </a:prstGeom>
          <a:noFill/>
        </p:spPr>
        <p:txBody>
          <a:bodyPr wrap="square" lIns="0" tIns="0" rIns="0" bIns="0" rtlCol="0">
            <a:spAutoFit/>
          </a:bodyPr>
          <a:lstStyle/>
          <a:p>
            <a:pPr algn="ctr" eaLnBrk="1" hangingPunct="1">
              <a:lnSpc>
                <a:spcPct val="110000"/>
              </a:lnSpc>
              <a:spcBef>
                <a:spcPct val="0"/>
              </a:spcBef>
              <a:buClr>
                <a:srgbClr val="000000"/>
              </a:buClr>
            </a:pPr>
            <a:r>
              <a:rPr lang="en-US" sz="1800" dirty="0">
                <a:solidFill>
                  <a:srgbClr val="000000"/>
                </a:solidFill>
                <a:latin typeface="Calibri"/>
              </a:rPr>
              <a:t>Left</a:t>
            </a:r>
            <a:endParaRPr lang="de-CH" sz="1800" dirty="0" err="1">
              <a:solidFill>
                <a:srgbClr val="000000"/>
              </a:solidFill>
              <a:latin typeface="Calibri"/>
            </a:endParaRPr>
          </a:p>
        </p:txBody>
      </p:sp>
      <p:sp>
        <p:nvSpPr>
          <p:cNvPr id="33" name="TextBox 32">
            <a:extLst>
              <a:ext uri="{FF2B5EF4-FFF2-40B4-BE49-F238E27FC236}">
                <a16:creationId xmlns:a16="http://schemas.microsoft.com/office/drawing/2014/main" id="{F7036BCE-1C7C-7498-28AB-B7ED7894AA72}"/>
              </a:ext>
            </a:extLst>
          </p:cNvPr>
          <p:cNvSpPr txBox="1"/>
          <p:nvPr/>
        </p:nvSpPr>
        <p:spPr>
          <a:xfrm>
            <a:off x="5327126" y="4237447"/>
            <a:ext cx="1130336" cy="289438"/>
          </a:xfrm>
          <a:prstGeom prst="rect">
            <a:avLst/>
          </a:prstGeom>
          <a:noFill/>
        </p:spPr>
        <p:txBody>
          <a:bodyPr wrap="square" lIns="0" tIns="0" rIns="0" bIns="0" rtlCol="0">
            <a:spAutoFit/>
          </a:bodyPr>
          <a:lstStyle/>
          <a:p>
            <a:pPr algn="ctr" eaLnBrk="1" hangingPunct="1">
              <a:lnSpc>
                <a:spcPct val="110000"/>
              </a:lnSpc>
              <a:spcBef>
                <a:spcPct val="0"/>
              </a:spcBef>
              <a:buClr>
                <a:srgbClr val="000000"/>
              </a:buClr>
            </a:pPr>
            <a:r>
              <a:rPr lang="en-US" sz="1800" dirty="0">
                <a:solidFill>
                  <a:srgbClr val="000000"/>
                </a:solidFill>
                <a:latin typeface="Calibri"/>
              </a:rPr>
              <a:t>Right</a:t>
            </a:r>
            <a:endParaRPr lang="de-CH" sz="1800" dirty="0" err="1">
              <a:solidFill>
                <a:srgbClr val="000000"/>
              </a:solidFill>
              <a:latin typeface="Calibri"/>
            </a:endParaRPr>
          </a:p>
        </p:txBody>
      </p:sp>
      <p:cxnSp>
        <p:nvCxnSpPr>
          <p:cNvPr id="34" name="Straight Connector 33">
            <a:extLst>
              <a:ext uri="{FF2B5EF4-FFF2-40B4-BE49-F238E27FC236}">
                <a16:creationId xmlns:a16="http://schemas.microsoft.com/office/drawing/2014/main" id="{456953A4-CC81-477A-B86D-EEDA9819A4F2}"/>
              </a:ext>
            </a:extLst>
          </p:cNvPr>
          <p:cNvCxnSpPr>
            <a:cxnSpLocks/>
          </p:cNvCxnSpPr>
          <p:nvPr/>
        </p:nvCxnSpPr>
        <p:spPr bwMode="auto">
          <a:xfrm>
            <a:off x="4298729" y="4557241"/>
            <a:ext cx="311848" cy="5275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2ED777C4-570B-A08D-A879-4BDC205AC7D8}"/>
              </a:ext>
            </a:extLst>
          </p:cNvPr>
          <p:cNvCxnSpPr>
            <a:cxnSpLocks/>
          </p:cNvCxnSpPr>
          <p:nvPr/>
        </p:nvCxnSpPr>
        <p:spPr bwMode="auto">
          <a:xfrm flipH="1">
            <a:off x="5377168" y="4533363"/>
            <a:ext cx="520790" cy="129672"/>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48" name="Picture 47">
            <a:extLst>
              <a:ext uri="{FF2B5EF4-FFF2-40B4-BE49-F238E27FC236}">
                <a16:creationId xmlns:a16="http://schemas.microsoft.com/office/drawing/2014/main" id="{3DC61413-AD78-5C6D-4C76-77CF5BD0C254}"/>
              </a:ext>
            </a:extLst>
          </p:cNvPr>
          <p:cNvPicPr>
            <a:picLocks noChangeAspect="1"/>
          </p:cNvPicPr>
          <p:nvPr/>
        </p:nvPicPr>
        <p:blipFill>
          <a:blip r:embed="rId7"/>
          <a:srcRect/>
          <a:stretch/>
        </p:blipFill>
        <p:spPr>
          <a:xfrm>
            <a:off x="6151588" y="4505947"/>
            <a:ext cx="2592288" cy="1944216"/>
          </a:xfrm>
          <a:prstGeom prst="rect">
            <a:avLst/>
          </a:prstGeom>
        </p:spPr>
      </p:pic>
      <p:sp>
        <p:nvSpPr>
          <p:cNvPr id="12" name="Fußzeilenplatzhalter 4">
            <a:extLst>
              <a:ext uri="{FF2B5EF4-FFF2-40B4-BE49-F238E27FC236}">
                <a16:creationId xmlns:a16="http://schemas.microsoft.com/office/drawing/2014/main" id="{09899CDD-E51F-938F-D22A-0F18EDD71C81}"/>
              </a:ext>
            </a:extLst>
          </p:cNvPr>
          <p:cNvSpPr>
            <a:spLocks noGrp="1"/>
          </p:cNvSpPr>
          <p:nvPr>
            <p:ph type="ftr" sz="quarter" idx="11"/>
          </p:nvPr>
        </p:nvSpPr>
        <p:spPr>
          <a:xfrm>
            <a:off x="1614487" y="6404573"/>
            <a:ext cx="8045451" cy="144016"/>
          </a:xfrm>
        </p:spPr>
        <p:txBody>
          <a:bodyPr/>
          <a:lstStyle/>
          <a:p>
            <a:r>
              <a:rPr lang="de-CH" dirty="0"/>
              <a:t>Paul Scherrer Institute PSI</a:t>
            </a:r>
          </a:p>
        </p:txBody>
      </p:sp>
    </p:spTree>
    <p:extLst>
      <p:ext uri="{BB962C8B-B14F-4D97-AF65-F5344CB8AC3E}">
        <p14:creationId xmlns:p14="http://schemas.microsoft.com/office/powerpoint/2010/main" val="2122472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910328C-3AEE-AF93-C074-64099B25ECB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76078" y="4821970"/>
            <a:ext cx="2404234" cy="1703374"/>
          </a:xfrm>
          <a:prstGeom prst="rect">
            <a:avLst/>
          </a:prstGeom>
        </p:spPr>
      </p:pic>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Data analysis and validation - Mesh quality</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14</a:t>
            </a:fld>
            <a:endParaRPr lang="de-CH" dirty="0"/>
          </a:p>
        </p:txBody>
      </p:sp>
      <p:sp>
        <p:nvSpPr>
          <p:cNvPr id="27" name="Inhaltsplatzhalter 2">
            <a:extLst>
              <a:ext uri="{FF2B5EF4-FFF2-40B4-BE49-F238E27FC236}">
                <a16:creationId xmlns:a16="http://schemas.microsoft.com/office/drawing/2014/main" id="{BEA44968-5C5B-5375-18E7-0165BCFB3FF2}"/>
              </a:ext>
            </a:extLst>
          </p:cNvPr>
          <p:cNvSpPr>
            <a:spLocks noGrp="1"/>
          </p:cNvSpPr>
          <p:nvPr>
            <p:ph idx="1"/>
          </p:nvPr>
        </p:nvSpPr>
        <p:spPr>
          <a:xfrm>
            <a:off x="695326" y="1376773"/>
            <a:ext cx="10801348" cy="4644616"/>
          </a:xfrm>
        </p:spPr>
        <p:txBody>
          <a:bodyPr/>
          <a:lstStyle/>
          <a:p>
            <a:r>
              <a:rPr lang="en-US" dirty="0"/>
              <a:t>During computation for the experimental pancake, mesh quality significantly impacted AC losses in the face-to-face 2-tape stack.</a:t>
            </a:r>
            <a:endParaRPr lang="en-GB" noProof="0" dirty="0"/>
          </a:p>
        </p:txBody>
      </p:sp>
      <p:pic>
        <p:nvPicPr>
          <p:cNvPr id="23" name="Picture 22">
            <a:extLst>
              <a:ext uri="{FF2B5EF4-FFF2-40B4-BE49-F238E27FC236}">
                <a16:creationId xmlns:a16="http://schemas.microsoft.com/office/drawing/2014/main" id="{E13A86C1-21E1-9703-7110-6BA1A478DD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9261" y="2132856"/>
            <a:ext cx="2316460" cy="1872208"/>
          </a:xfrm>
          <a:prstGeom prst="rect">
            <a:avLst/>
          </a:prstGeom>
        </p:spPr>
      </p:pic>
      <p:pic>
        <p:nvPicPr>
          <p:cNvPr id="24" name="Picture 23">
            <a:extLst>
              <a:ext uri="{FF2B5EF4-FFF2-40B4-BE49-F238E27FC236}">
                <a16:creationId xmlns:a16="http://schemas.microsoft.com/office/drawing/2014/main" id="{006DE9D4-0977-A1F7-7F11-7CACB3CD40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5325" y="4077072"/>
            <a:ext cx="1989865" cy="1492399"/>
          </a:xfrm>
          <a:prstGeom prst="rect">
            <a:avLst/>
          </a:prstGeom>
        </p:spPr>
      </p:pic>
      <p:pic>
        <p:nvPicPr>
          <p:cNvPr id="25" name="Picture 24">
            <a:extLst>
              <a:ext uri="{FF2B5EF4-FFF2-40B4-BE49-F238E27FC236}">
                <a16:creationId xmlns:a16="http://schemas.microsoft.com/office/drawing/2014/main" id="{D4C36515-9577-BC4D-52EE-F03F707D031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3466" y="4077073"/>
            <a:ext cx="1986323" cy="1489742"/>
          </a:xfrm>
          <a:prstGeom prst="rect">
            <a:avLst/>
          </a:prstGeom>
        </p:spPr>
      </p:pic>
      <p:pic>
        <p:nvPicPr>
          <p:cNvPr id="26" name="Picture 25">
            <a:extLst>
              <a:ext uri="{FF2B5EF4-FFF2-40B4-BE49-F238E27FC236}">
                <a16:creationId xmlns:a16="http://schemas.microsoft.com/office/drawing/2014/main" id="{A5A6F270-325C-2A85-66CA-807C9D7009A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37212" y="2483632"/>
            <a:ext cx="2404234" cy="1656184"/>
          </a:xfrm>
          <a:prstGeom prst="rect">
            <a:avLst/>
          </a:prstGeom>
        </p:spPr>
      </p:pic>
      <p:pic>
        <p:nvPicPr>
          <p:cNvPr id="28" name="Picture 27">
            <a:extLst>
              <a:ext uri="{FF2B5EF4-FFF2-40B4-BE49-F238E27FC236}">
                <a16:creationId xmlns:a16="http://schemas.microsoft.com/office/drawing/2014/main" id="{2BB8545D-6524-3DE8-2BAB-1F94EEFD36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37212" y="4870528"/>
            <a:ext cx="2404234" cy="1606258"/>
          </a:xfrm>
          <a:prstGeom prst="rect">
            <a:avLst/>
          </a:prstGeom>
        </p:spPr>
      </p:pic>
      <p:sp>
        <p:nvSpPr>
          <p:cNvPr id="33" name="Rectangle: Rounded Corners 32">
            <a:extLst>
              <a:ext uri="{FF2B5EF4-FFF2-40B4-BE49-F238E27FC236}">
                <a16:creationId xmlns:a16="http://schemas.microsoft.com/office/drawing/2014/main" id="{8CAEBA34-97E4-00FB-2F13-122CE27C0BC9}"/>
              </a:ext>
            </a:extLst>
          </p:cNvPr>
          <p:cNvSpPr/>
          <p:nvPr/>
        </p:nvSpPr>
        <p:spPr>
          <a:xfrm>
            <a:off x="1821944" y="2168910"/>
            <a:ext cx="720080" cy="168655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4" name="Rectangle: Rounded Corners 33">
            <a:extLst>
              <a:ext uri="{FF2B5EF4-FFF2-40B4-BE49-F238E27FC236}">
                <a16:creationId xmlns:a16="http://schemas.microsoft.com/office/drawing/2014/main" id="{B40DA464-D85B-D343-E47F-FF49FD5F6E8E}"/>
              </a:ext>
            </a:extLst>
          </p:cNvPr>
          <p:cNvSpPr/>
          <p:nvPr/>
        </p:nvSpPr>
        <p:spPr>
          <a:xfrm>
            <a:off x="2774707" y="2160030"/>
            <a:ext cx="720080" cy="168655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5" name="TextBox 34">
            <a:extLst>
              <a:ext uri="{FF2B5EF4-FFF2-40B4-BE49-F238E27FC236}">
                <a16:creationId xmlns:a16="http://schemas.microsoft.com/office/drawing/2014/main" id="{44EBD597-CD20-1C6F-C58A-E47104F86E54}"/>
              </a:ext>
            </a:extLst>
          </p:cNvPr>
          <p:cNvSpPr txBox="1"/>
          <p:nvPr/>
        </p:nvSpPr>
        <p:spPr>
          <a:xfrm>
            <a:off x="453521" y="2541193"/>
            <a:ext cx="1249479" cy="594137"/>
          </a:xfrm>
          <a:prstGeom prst="rect">
            <a:avLst/>
          </a:prstGeom>
          <a:noFill/>
        </p:spPr>
        <p:txBody>
          <a:bodyPr wrap="square" lIns="0" tIns="0" rIns="0" bIns="0" rtlCol="0">
            <a:spAutoFit/>
          </a:bodyPr>
          <a:lstStyle/>
          <a:p>
            <a:pPr algn="ctr" eaLnBrk="1" hangingPunct="1">
              <a:lnSpc>
                <a:spcPct val="110000"/>
              </a:lnSpc>
              <a:spcBef>
                <a:spcPct val="0"/>
              </a:spcBef>
              <a:buClr>
                <a:srgbClr val="000000"/>
              </a:buClr>
            </a:pPr>
            <a:r>
              <a:rPr lang="en-US" sz="1800" dirty="0">
                <a:solidFill>
                  <a:srgbClr val="000000"/>
                </a:solidFill>
                <a:latin typeface="Calibri"/>
              </a:rPr>
              <a:t>YBCO layer Left</a:t>
            </a:r>
            <a:endParaRPr lang="de-CH" sz="1800" dirty="0" err="1">
              <a:solidFill>
                <a:srgbClr val="000000"/>
              </a:solidFill>
              <a:latin typeface="Calibri"/>
            </a:endParaRPr>
          </a:p>
        </p:txBody>
      </p:sp>
      <p:sp>
        <p:nvSpPr>
          <p:cNvPr id="36" name="TextBox 35">
            <a:extLst>
              <a:ext uri="{FF2B5EF4-FFF2-40B4-BE49-F238E27FC236}">
                <a16:creationId xmlns:a16="http://schemas.microsoft.com/office/drawing/2014/main" id="{98B0862C-C693-C8E8-45D3-C13ADB39DCBB}"/>
              </a:ext>
            </a:extLst>
          </p:cNvPr>
          <p:cNvSpPr txBox="1"/>
          <p:nvPr/>
        </p:nvSpPr>
        <p:spPr>
          <a:xfrm>
            <a:off x="3802972" y="2577197"/>
            <a:ext cx="1130336" cy="594137"/>
          </a:xfrm>
          <a:prstGeom prst="rect">
            <a:avLst/>
          </a:prstGeom>
          <a:noFill/>
        </p:spPr>
        <p:txBody>
          <a:bodyPr wrap="square" lIns="0" tIns="0" rIns="0" bIns="0" rtlCol="0">
            <a:spAutoFit/>
          </a:bodyPr>
          <a:lstStyle/>
          <a:p>
            <a:pPr algn="ctr" eaLnBrk="1" hangingPunct="1">
              <a:lnSpc>
                <a:spcPct val="110000"/>
              </a:lnSpc>
              <a:spcBef>
                <a:spcPct val="0"/>
              </a:spcBef>
              <a:buClr>
                <a:srgbClr val="000000"/>
              </a:buClr>
            </a:pPr>
            <a:r>
              <a:rPr lang="en-US" sz="1800" dirty="0">
                <a:solidFill>
                  <a:srgbClr val="000000"/>
                </a:solidFill>
                <a:latin typeface="Calibri"/>
              </a:rPr>
              <a:t>YBCO layer Right</a:t>
            </a:r>
            <a:endParaRPr lang="de-CH" sz="1800" dirty="0" err="1">
              <a:solidFill>
                <a:srgbClr val="000000"/>
              </a:solidFill>
              <a:latin typeface="Calibri"/>
            </a:endParaRPr>
          </a:p>
        </p:txBody>
      </p:sp>
      <p:pic>
        <p:nvPicPr>
          <p:cNvPr id="38" name="Picture 37">
            <a:extLst>
              <a:ext uri="{FF2B5EF4-FFF2-40B4-BE49-F238E27FC236}">
                <a16:creationId xmlns:a16="http://schemas.microsoft.com/office/drawing/2014/main" id="{E5CC6697-BF33-7A19-58D0-54D42A937FB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76078" y="2499955"/>
            <a:ext cx="2404235" cy="1656184"/>
          </a:xfrm>
          <a:prstGeom prst="rect">
            <a:avLst/>
          </a:prstGeom>
        </p:spPr>
      </p:pic>
      <p:sp>
        <p:nvSpPr>
          <p:cNvPr id="39" name="Inhaltsplatzhalter 2">
            <a:extLst>
              <a:ext uri="{FF2B5EF4-FFF2-40B4-BE49-F238E27FC236}">
                <a16:creationId xmlns:a16="http://schemas.microsoft.com/office/drawing/2014/main" id="{FC3013A7-D674-6E7A-D564-EBFF6D08D88C}"/>
              </a:ext>
            </a:extLst>
          </p:cNvPr>
          <p:cNvSpPr txBox="1">
            <a:spLocks/>
          </p:cNvSpPr>
          <p:nvPr/>
        </p:nvSpPr>
        <p:spPr>
          <a:xfrm>
            <a:off x="5320358" y="2021863"/>
            <a:ext cx="3139359"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 losses from number of elements by thickness </a:t>
            </a:r>
            <a:r>
              <a:rPr lang="en-GB" sz="1600" dirty="0" err="1"/>
              <a:t>ReBCO</a:t>
            </a:r>
            <a:r>
              <a:rPr lang="en-GB" sz="1600" dirty="0"/>
              <a:t> layer</a:t>
            </a:r>
          </a:p>
        </p:txBody>
      </p:sp>
      <p:sp>
        <p:nvSpPr>
          <p:cNvPr id="40" name="Inhaltsplatzhalter 2">
            <a:extLst>
              <a:ext uri="{FF2B5EF4-FFF2-40B4-BE49-F238E27FC236}">
                <a16:creationId xmlns:a16="http://schemas.microsoft.com/office/drawing/2014/main" id="{8ABB0B18-723D-D067-289B-9FBC5B99934A}"/>
              </a:ext>
            </a:extLst>
          </p:cNvPr>
          <p:cNvSpPr txBox="1">
            <a:spLocks/>
          </p:cNvSpPr>
          <p:nvPr/>
        </p:nvSpPr>
        <p:spPr>
          <a:xfrm>
            <a:off x="5498401" y="4339791"/>
            <a:ext cx="2910361"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 losses from number of elements by  width </a:t>
            </a:r>
            <a:r>
              <a:rPr lang="en-GB" sz="1600" dirty="0" err="1"/>
              <a:t>ReBCO</a:t>
            </a:r>
            <a:r>
              <a:rPr lang="en-GB" sz="1600" dirty="0"/>
              <a:t> layer</a:t>
            </a:r>
          </a:p>
        </p:txBody>
      </p:sp>
      <p:sp>
        <p:nvSpPr>
          <p:cNvPr id="41" name="Inhaltsplatzhalter 2">
            <a:extLst>
              <a:ext uri="{FF2B5EF4-FFF2-40B4-BE49-F238E27FC236}">
                <a16:creationId xmlns:a16="http://schemas.microsoft.com/office/drawing/2014/main" id="{8D723FE9-D117-1087-B271-B8C7DC2B610A}"/>
              </a:ext>
            </a:extLst>
          </p:cNvPr>
          <p:cNvSpPr txBox="1">
            <a:spLocks/>
          </p:cNvSpPr>
          <p:nvPr/>
        </p:nvSpPr>
        <p:spPr>
          <a:xfrm>
            <a:off x="8616280" y="2012290"/>
            <a:ext cx="293159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 losses from exponential ratio of distribution by width</a:t>
            </a:r>
          </a:p>
        </p:txBody>
      </p:sp>
      <p:sp>
        <p:nvSpPr>
          <p:cNvPr id="42" name="Inhaltsplatzhalter 2">
            <a:extLst>
              <a:ext uri="{FF2B5EF4-FFF2-40B4-BE49-F238E27FC236}">
                <a16:creationId xmlns:a16="http://schemas.microsoft.com/office/drawing/2014/main" id="{32A69565-F84C-B78E-FD23-3D8C4A86A1F0}"/>
              </a:ext>
            </a:extLst>
          </p:cNvPr>
          <p:cNvSpPr txBox="1">
            <a:spLocks/>
          </p:cNvSpPr>
          <p:nvPr/>
        </p:nvSpPr>
        <p:spPr>
          <a:xfrm>
            <a:off x="8535645" y="4172530"/>
            <a:ext cx="293159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Current distribution by width half of tape  for linear (blue) and exponential (orange)</a:t>
            </a:r>
          </a:p>
        </p:txBody>
      </p:sp>
      <p:sp>
        <p:nvSpPr>
          <p:cNvPr id="43" name="TextBox 42">
            <a:extLst>
              <a:ext uri="{FF2B5EF4-FFF2-40B4-BE49-F238E27FC236}">
                <a16:creationId xmlns:a16="http://schemas.microsoft.com/office/drawing/2014/main" id="{55E52AC2-7952-17E7-96AA-5364C457E45D}"/>
              </a:ext>
            </a:extLst>
          </p:cNvPr>
          <p:cNvSpPr txBox="1"/>
          <p:nvPr/>
        </p:nvSpPr>
        <p:spPr>
          <a:xfrm>
            <a:off x="912421" y="5647581"/>
            <a:ext cx="6911438" cy="707886"/>
          </a:xfrm>
          <a:prstGeom prst="rect">
            <a:avLst/>
          </a:prstGeom>
          <a:noFill/>
        </p:spPr>
        <p:txBody>
          <a:bodyPr wrap="square">
            <a:spAutoFit/>
          </a:bodyPr>
          <a:lstStyle/>
          <a:p>
            <a:r>
              <a:rPr lang="en-US" sz="2000" b="1" dirty="0">
                <a:solidFill>
                  <a:srgbClr val="FF0000"/>
                </a:solidFill>
              </a:rPr>
              <a:t>Best fit: 5 elements by thickness</a:t>
            </a:r>
          </a:p>
          <a:p>
            <a:r>
              <a:rPr lang="en-US" sz="2000" b="1" dirty="0">
                <a:solidFill>
                  <a:srgbClr val="FF0000"/>
                </a:solidFill>
              </a:rPr>
              <a:t>and more than 20 elements by width</a:t>
            </a:r>
            <a:endParaRPr lang="de-CH" sz="2000" b="1" dirty="0">
              <a:solidFill>
                <a:srgbClr val="FF0000"/>
              </a:solidFill>
            </a:endParaRPr>
          </a:p>
        </p:txBody>
      </p:sp>
    </p:spTree>
    <p:extLst>
      <p:ext uri="{BB962C8B-B14F-4D97-AF65-F5344CB8AC3E}">
        <p14:creationId xmlns:p14="http://schemas.microsoft.com/office/powerpoint/2010/main" val="88307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Data analysis and validation - Losses computation – 16 T dipole – different meshes</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15</a:t>
            </a:fld>
            <a:endParaRPr lang="de-CH" dirty="0"/>
          </a:p>
        </p:txBody>
      </p:sp>
      <p:sp>
        <p:nvSpPr>
          <p:cNvPr id="27" name="Inhaltsplatzhalter 2">
            <a:extLst>
              <a:ext uri="{FF2B5EF4-FFF2-40B4-BE49-F238E27FC236}">
                <a16:creationId xmlns:a16="http://schemas.microsoft.com/office/drawing/2014/main" id="{BEA44968-5C5B-5375-18E7-0165BCFB3FF2}"/>
              </a:ext>
            </a:extLst>
          </p:cNvPr>
          <p:cNvSpPr>
            <a:spLocks noGrp="1"/>
          </p:cNvSpPr>
          <p:nvPr>
            <p:ph idx="1"/>
          </p:nvPr>
        </p:nvSpPr>
        <p:spPr>
          <a:xfrm>
            <a:off x="695326" y="1376773"/>
            <a:ext cx="6624810" cy="4644616"/>
          </a:xfrm>
        </p:spPr>
        <p:txBody>
          <a:bodyPr/>
          <a:lstStyle/>
          <a:p>
            <a:r>
              <a:rPr lang="en-US" dirty="0"/>
              <a:t>Computation results for two cycles of the magnet ramping up and down for homogenized mesh.</a:t>
            </a:r>
          </a:p>
          <a:p>
            <a:r>
              <a:rPr lang="en-US" dirty="0"/>
              <a:t>Two different meshes of the same geometry for homogenized models returned different AC loss dependences.</a:t>
            </a:r>
            <a:endParaRPr lang="en-GB" noProof="0" dirty="0"/>
          </a:p>
        </p:txBody>
      </p:sp>
      <p:pic>
        <p:nvPicPr>
          <p:cNvPr id="9" name="Picture 8">
            <a:extLst>
              <a:ext uri="{FF2B5EF4-FFF2-40B4-BE49-F238E27FC236}">
                <a16:creationId xmlns:a16="http://schemas.microsoft.com/office/drawing/2014/main" id="{543E86A3-EFE9-F9D6-B2AF-0806BCC9A0B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95325" y="3284984"/>
            <a:ext cx="3672409" cy="2616024"/>
          </a:xfrm>
          <a:prstGeom prst="rect">
            <a:avLst/>
          </a:prstGeom>
        </p:spPr>
      </p:pic>
      <p:pic>
        <p:nvPicPr>
          <p:cNvPr id="11" name="Picture 10">
            <a:extLst>
              <a:ext uri="{FF2B5EF4-FFF2-40B4-BE49-F238E27FC236}">
                <a16:creationId xmlns:a16="http://schemas.microsoft.com/office/drawing/2014/main" id="{E05DCE7B-6402-4C7D-97EA-A0287774717B}"/>
              </a:ext>
            </a:extLst>
          </p:cNvPr>
          <p:cNvPicPr>
            <a:picLocks noChangeAspect="1"/>
          </p:cNvPicPr>
          <p:nvPr/>
        </p:nvPicPr>
        <p:blipFill>
          <a:blip r:embed="rId3"/>
          <a:stretch>
            <a:fillRect/>
          </a:stretch>
        </p:blipFill>
        <p:spPr>
          <a:xfrm>
            <a:off x="8027393" y="1290723"/>
            <a:ext cx="3265089" cy="4941168"/>
          </a:xfrm>
          <a:prstGeom prst="rect">
            <a:avLst/>
          </a:prstGeom>
        </p:spPr>
      </p:pic>
    </p:spTree>
    <p:extLst>
      <p:ext uri="{BB962C8B-B14F-4D97-AF65-F5344CB8AC3E}">
        <p14:creationId xmlns:p14="http://schemas.microsoft.com/office/powerpoint/2010/main" val="24741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Data analysis and validation - Losses computation – 16 T dipole – different meshes</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16</a:t>
            </a:fld>
            <a:endParaRPr lang="de-CH" dirty="0"/>
          </a:p>
        </p:txBody>
      </p:sp>
      <p:sp>
        <p:nvSpPr>
          <p:cNvPr id="27" name="Inhaltsplatzhalter 2">
            <a:extLst>
              <a:ext uri="{FF2B5EF4-FFF2-40B4-BE49-F238E27FC236}">
                <a16:creationId xmlns:a16="http://schemas.microsoft.com/office/drawing/2014/main" id="{BEA44968-5C5B-5375-18E7-0165BCFB3FF2}"/>
              </a:ext>
            </a:extLst>
          </p:cNvPr>
          <p:cNvSpPr>
            <a:spLocks noGrp="1"/>
          </p:cNvSpPr>
          <p:nvPr>
            <p:ph idx="1"/>
          </p:nvPr>
        </p:nvSpPr>
        <p:spPr>
          <a:xfrm>
            <a:off x="695326" y="1376773"/>
            <a:ext cx="10801348" cy="4644616"/>
          </a:xfrm>
        </p:spPr>
        <p:txBody>
          <a:bodyPr/>
          <a:lstStyle/>
          <a:p>
            <a:r>
              <a:rPr lang="en-US" dirty="0"/>
              <a:t>The previous model of the 16 T dipole magnet required an update after new requirements for mesh quality were established. AC losses for the more detailed model (blue line) are significantly lower than those for the strip layer model (red line). This model solves 4 </a:t>
            </a:r>
            <a:r>
              <a:rPr lang="en-US" dirty="0" err="1"/>
              <a:t>mln</a:t>
            </a:r>
            <a:r>
              <a:rPr lang="en-US" dirty="0"/>
              <a:t> </a:t>
            </a:r>
            <a:r>
              <a:rPr lang="en-US" dirty="0" err="1"/>
              <a:t>DoF</a:t>
            </a:r>
            <a:r>
              <a:rPr lang="en-GB" noProof="0" dirty="0"/>
              <a:t>.</a:t>
            </a:r>
          </a:p>
        </p:txBody>
      </p:sp>
      <p:pic>
        <p:nvPicPr>
          <p:cNvPr id="7" name="Picture 6">
            <a:extLst>
              <a:ext uri="{FF2B5EF4-FFF2-40B4-BE49-F238E27FC236}">
                <a16:creationId xmlns:a16="http://schemas.microsoft.com/office/drawing/2014/main" id="{C7E78046-A02B-4B46-842B-443855802F7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23392" y="3487012"/>
            <a:ext cx="4237699" cy="2534377"/>
          </a:xfrm>
          <a:prstGeom prst="rect">
            <a:avLst/>
          </a:prstGeom>
        </p:spPr>
      </p:pic>
      <p:sp>
        <p:nvSpPr>
          <p:cNvPr id="8" name="TextBox 7">
            <a:extLst>
              <a:ext uri="{FF2B5EF4-FFF2-40B4-BE49-F238E27FC236}">
                <a16:creationId xmlns:a16="http://schemas.microsoft.com/office/drawing/2014/main" id="{0D767826-1D0B-0453-4724-A583369C040C}"/>
              </a:ext>
            </a:extLst>
          </p:cNvPr>
          <p:cNvSpPr txBox="1"/>
          <p:nvPr/>
        </p:nvSpPr>
        <p:spPr>
          <a:xfrm>
            <a:off x="623392" y="2491093"/>
            <a:ext cx="6911438" cy="707886"/>
          </a:xfrm>
          <a:prstGeom prst="rect">
            <a:avLst/>
          </a:prstGeom>
          <a:noFill/>
        </p:spPr>
        <p:txBody>
          <a:bodyPr wrap="square">
            <a:spAutoFit/>
          </a:bodyPr>
          <a:lstStyle/>
          <a:p>
            <a:r>
              <a:rPr lang="en-US" sz="2000" b="1" dirty="0">
                <a:solidFill>
                  <a:srgbClr val="FF0000"/>
                </a:solidFill>
              </a:rPr>
              <a:t>Best fit: 5 elements by thickness</a:t>
            </a:r>
          </a:p>
          <a:p>
            <a:r>
              <a:rPr lang="en-US" sz="2000" b="1" dirty="0">
                <a:solidFill>
                  <a:srgbClr val="FF0000"/>
                </a:solidFill>
              </a:rPr>
              <a:t>and more than 20 elements by width</a:t>
            </a:r>
            <a:endParaRPr lang="de-CH" sz="2000" b="1" dirty="0">
              <a:solidFill>
                <a:srgbClr val="FF0000"/>
              </a:solidFill>
            </a:endParaRPr>
          </a:p>
        </p:txBody>
      </p:sp>
      <p:sp>
        <p:nvSpPr>
          <p:cNvPr id="10" name="TextBox 9">
            <a:extLst>
              <a:ext uri="{FF2B5EF4-FFF2-40B4-BE49-F238E27FC236}">
                <a16:creationId xmlns:a16="http://schemas.microsoft.com/office/drawing/2014/main" id="{D4DE290A-D7C0-E8B5-5D16-6C8DBEE8AC4F}"/>
              </a:ext>
            </a:extLst>
          </p:cNvPr>
          <p:cNvSpPr txBox="1"/>
          <p:nvPr/>
        </p:nvSpPr>
        <p:spPr>
          <a:xfrm>
            <a:off x="6109982" y="2491093"/>
            <a:ext cx="6911438" cy="707886"/>
          </a:xfrm>
          <a:prstGeom prst="rect">
            <a:avLst/>
          </a:prstGeom>
          <a:noFill/>
        </p:spPr>
        <p:txBody>
          <a:bodyPr wrap="square">
            <a:spAutoFit/>
          </a:bodyPr>
          <a:lstStyle/>
          <a:p>
            <a:r>
              <a:rPr lang="en-US" sz="2000" b="1" dirty="0">
                <a:solidFill>
                  <a:srgbClr val="FF0000"/>
                </a:solidFill>
              </a:rPr>
              <a:t>Steady computation at 0.1 s time step.</a:t>
            </a:r>
          </a:p>
          <a:p>
            <a:r>
              <a:rPr lang="en-US" sz="2000" b="1" dirty="0">
                <a:solidFill>
                  <a:srgbClr val="FF0000"/>
                </a:solidFill>
              </a:rPr>
              <a:t>Estimated time of computation: 120 days</a:t>
            </a:r>
            <a:endParaRPr lang="de-CH" sz="2000" b="1" dirty="0">
              <a:solidFill>
                <a:srgbClr val="FF0000"/>
              </a:solidFill>
            </a:endParaRPr>
          </a:p>
        </p:txBody>
      </p:sp>
      <p:pic>
        <p:nvPicPr>
          <p:cNvPr id="12" name="Picture 11">
            <a:extLst>
              <a:ext uri="{FF2B5EF4-FFF2-40B4-BE49-F238E27FC236}">
                <a16:creationId xmlns:a16="http://schemas.microsoft.com/office/drawing/2014/main" id="{305F7E2F-6309-046D-3793-2FC59B822C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1621" y="3198979"/>
            <a:ext cx="3434126" cy="3107806"/>
          </a:xfrm>
          <a:prstGeom prst="rect">
            <a:avLst/>
          </a:prstGeom>
        </p:spPr>
      </p:pic>
    </p:spTree>
    <p:extLst>
      <p:ext uri="{BB962C8B-B14F-4D97-AF65-F5344CB8AC3E}">
        <p14:creationId xmlns:p14="http://schemas.microsoft.com/office/powerpoint/2010/main" val="176898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C24A964-E1EC-FD93-2292-2F40AC9FCF62}"/>
              </a:ext>
            </a:extLst>
          </p:cNvPr>
          <p:cNvPicPr>
            <a:picLocks noChangeAspect="1"/>
          </p:cNvPicPr>
          <p:nvPr/>
        </p:nvPicPr>
        <p:blipFill>
          <a:blip r:embed="rId2"/>
          <a:stretch>
            <a:fillRect/>
          </a:stretch>
        </p:blipFill>
        <p:spPr>
          <a:xfrm>
            <a:off x="6456040" y="3704182"/>
            <a:ext cx="2964091" cy="1885058"/>
          </a:xfrm>
          <a:prstGeom prst="rect">
            <a:avLst/>
          </a:prstGeom>
        </p:spPr>
      </p:pic>
      <p:pic>
        <p:nvPicPr>
          <p:cNvPr id="9" name="Picture 8">
            <a:extLst>
              <a:ext uri="{FF2B5EF4-FFF2-40B4-BE49-F238E27FC236}">
                <a16:creationId xmlns:a16="http://schemas.microsoft.com/office/drawing/2014/main" id="{A3CCB729-A0AA-6CD0-A7C1-0261EF64B5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0171" y="4119267"/>
            <a:ext cx="1542712" cy="1234169"/>
          </a:xfrm>
          <a:prstGeom prst="rect">
            <a:avLst/>
          </a:prstGeom>
        </p:spPr>
      </p:pic>
      <p:sp>
        <p:nvSpPr>
          <p:cNvPr id="10" name="Rectangle 9">
            <a:extLst>
              <a:ext uri="{FF2B5EF4-FFF2-40B4-BE49-F238E27FC236}">
                <a16:creationId xmlns:a16="http://schemas.microsoft.com/office/drawing/2014/main" id="{30540424-7ED5-B2AB-F69F-34E8AFD422C3}"/>
              </a:ext>
            </a:extLst>
          </p:cNvPr>
          <p:cNvSpPr/>
          <p:nvPr/>
        </p:nvSpPr>
        <p:spPr bwMode="auto">
          <a:xfrm>
            <a:off x="9780170" y="4119267"/>
            <a:ext cx="1542713" cy="1234170"/>
          </a:xfrm>
          <a:prstGeom prst="rect">
            <a:avLst/>
          </a:prstGeom>
          <a:noFill/>
          <a:ln w="57150" cap="flat" cmpd="sng" algn="ctr">
            <a:solidFill>
              <a:srgbClr val="C5000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11" name="Straight Arrow Connector 10">
            <a:extLst>
              <a:ext uri="{FF2B5EF4-FFF2-40B4-BE49-F238E27FC236}">
                <a16:creationId xmlns:a16="http://schemas.microsoft.com/office/drawing/2014/main" id="{FDD5365B-001E-9C25-6BB8-487C2F718346}"/>
              </a:ext>
            </a:extLst>
          </p:cNvPr>
          <p:cNvCxnSpPr>
            <a:stCxn id="10" idx="1"/>
          </p:cNvCxnSpPr>
          <p:nvPr/>
        </p:nvCxnSpPr>
        <p:spPr bwMode="auto">
          <a:xfrm flipH="1">
            <a:off x="7393574" y="4736352"/>
            <a:ext cx="2386596" cy="401140"/>
          </a:xfrm>
          <a:prstGeom prst="straightConnector1">
            <a:avLst/>
          </a:prstGeom>
          <a:solidFill>
            <a:schemeClr val="accent1"/>
          </a:solidFill>
          <a:ln w="57150" cap="flat" cmpd="sng" algn="ctr">
            <a:solidFill>
              <a:srgbClr val="C50006"/>
            </a:solidFill>
            <a:prstDash val="solid"/>
            <a:round/>
            <a:headEnd type="none" w="med" len="med"/>
            <a:tailEnd type="triangle"/>
          </a:ln>
          <a:effectLst/>
        </p:spPr>
      </p:cxnSp>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Plans</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17</a:t>
            </a:fld>
            <a:endParaRPr lang="de-CH" dirty="0"/>
          </a:p>
        </p:txBody>
      </p:sp>
      <p:sp>
        <p:nvSpPr>
          <p:cNvPr id="27" name="Inhaltsplatzhalter 2">
            <a:extLst>
              <a:ext uri="{FF2B5EF4-FFF2-40B4-BE49-F238E27FC236}">
                <a16:creationId xmlns:a16="http://schemas.microsoft.com/office/drawing/2014/main" id="{BEA44968-5C5B-5375-18E7-0165BCFB3FF2}"/>
              </a:ext>
            </a:extLst>
          </p:cNvPr>
          <p:cNvSpPr>
            <a:spLocks noGrp="1"/>
          </p:cNvSpPr>
          <p:nvPr>
            <p:ph idx="1"/>
          </p:nvPr>
        </p:nvSpPr>
        <p:spPr>
          <a:xfrm>
            <a:off x="695326" y="1376773"/>
            <a:ext cx="7128866" cy="4644616"/>
          </a:xfrm>
        </p:spPr>
        <p:txBody>
          <a:bodyPr/>
          <a:lstStyle/>
          <a:p>
            <a:pPr marL="457200" indent="-457200">
              <a:buFont typeface="+mj-lt"/>
              <a:buAutoNum type="arabicPeriod"/>
            </a:pPr>
            <a:r>
              <a:rPr lang="en-GB" dirty="0"/>
              <a:t>Finish AC losses validation measurements.</a:t>
            </a:r>
          </a:p>
          <a:p>
            <a:pPr marL="457200" indent="-457200">
              <a:buFont typeface="+mj-lt"/>
              <a:buAutoNum type="arabicPeriod"/>
            </a:pPr>
            <a:endParaRPr lang="en-GB" noProof="0" dirty="0"/>
          </a:p>
          <a:p>
            <a:pPr marL="457200" indent="-457200">
              <a:buFont typeface="+mj-lt"/>
              <a:buAutoNum type="arabicPeriod"/>
            </a:pPr>
            <a:r>
              <a:rPr lang="en-US" dirty="0"/>
              <a:t>Try to measure current distribution in the pancake coil using Hall probes.</a:t>
            </a:r>
          </a:p>
          <a:p>
            <a:pPr marL="457200" indent="-457200">
              <a:buFont typeface="+mj-lt"/>
              <a:buAutoNum type="arabicPeriod"/>
            </a:pPr>
            <a:endParaRPr lang="en-GB" noProof="0" dirty="0"/>
          </a:p>
          <a:p>
            <a:pPr marL="457200" indent="-457200">
              <a:buFont typeface="+mj-lt"/>
              <a:buAutoNum type="arabicPeriod"/>
            </a:pPr>
            <a:r>
              <a:rPr lang="en-GB" dirty="0"/>
              <a:t>Modelling (including 3D), production and test of racetrack coil based on HTS straight soldered  stack cable for pole coils of the Subscale Hybrid magnet.</a:t>
            </a:r>
          </a:p>
          <a:p>
            <a:pPr marL="457200" indent="-457200">
              <a:buFont typeface="+mj-lt"/>
              <a:buAutoNum type="arabicPeriod"/>
            </a:pPr>
            <a:endParaRPr lang="en-GB" noProof="0" dirty="0"/>
          </a:p>
          <a:p>
            <a:pPr marL="457200" indent="-457200">
              <a:buFont typeface="+mj-lt"/>
              <a:buAutoNum type="arabicPeriod"/>
            </a:pPr>
            <a:r>
              <a:rPr lang="en-GB" dirty="0"/>
              <a:t>Improve computation speed by using alternative computation software.</a:t>
            </a:r>
          </a:p>
          <a:p>
            <a:pPr marL="457200" indent="-457200">
              <a:buFont typeface="+mj-lt"/>
              <a:buAutoNum type="arabicPeriod"/>
            </a:pPr>
            <a:endParaRPr lang="en-GB" noProof="0" dirty="0"/>
          </a:p>
          <a:p>
            <a:pPr marL="457200" indent="-457200">
              <a:buFont typeface="+mj-lt"/>
              <a:buAutoNum type="arabicPeriod"/>
            </a:pPr>
            <a:r>
              <a:rPr lang="en-US" dirty="0"/>
              <a:t>Enhance the design of the 16 T dipole magnet according to new computations.</a:t>
            </a:r>
            <a:endParaRPr lang="en-GB" noProof="0" dirty="0"/>
          </a:p>
        </p:txBody>
      </p:sp>
      <p:pic>
        <p:nvPicPr>
          <p:cNvPr id="3" name="Picture 2" descr="A transparent object with a circular structure&#10;&#10;Description automatically generated with medium confidence">
            <a:extLst>
              <a:ext uri="{FF2B5EF4-FFF2-40B4-BE49-F238E27FC236}">
                <a16:creationId xmlns:a16="http://schemas.microsoft.com/office/drawing/2014/main" id="{C9086D28-8A41-0730-9A13-6F1F0F2AF976}"/>
              </a:ext>
            </a:extLst>
          </p:cNvPr>
          <p:cNvPicPr>
            <a:picLocks noChangeAspect="1"/>
          </p:cNvPicPr>
          <p:nvPr/>
        </p:nvPicPr>
        <p:blipFill rotWithShape="1">
          <a:blip r:embed="rId4"/>
          <a:srcRect l="18500" r="26375"/>
          <a:stretch/>
        </p:blipFill>
        <p:spPr>
          <a:xfrm>
            <a:off x="8400256" y="1143169"/>
            <a:ext cx="2160240" cy="2147835"/>
          </a:xfrm>
          <a:prstGeom prst="rect">
            <a:avLst/>
          </a:prstGeom>
        </p:spPr>
      </p:pic>
      <p:sp>
        <p:nvSpPr>
          <p:cNvPr id="7" name="Inhaltsplatzhalter 2">
            <a:extLst>
              <a:ext uri="{FF2B5EF4-FFF2-40B4-BE49-F238E27FC236}">
                <a16:creationId xmlns:a16="http://schemas.microsoft.com/office/drawing/2014/main" id="{FEEF42F1-5FB6-D0CD-D323-32E5D121F9AD}"/>
              </a:ext>
            </a:extLst>
          </p:cNvPr>
          <p:cNvSpPr txBox="1">
            <a:spLocks/>
          </p:cNvSpPr>
          <p:nvPr/>
        </p:nvSpPr>
        <p:spPr>
          <a:xfrm>
            <a:off x="7464152" y="3392701"/>
            <a:ext cx="3929300"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Courtesy by </a:t>
            </a:r>
            <a:r>
              <a:rPr lang="en-GB" sz="1600" dirty="0" err="1"/>
              <a:t>H.Garcia</a:t>
            </a:r>
            <a:endParaRPr lang="en-GB" sz="1600" dirty="0"/>
          </a:p>
        </p:txBody>
      </p:sp>
    </p:spTree>
    <p:extLst>
      <p:ext uri="{BB962C8B-B14F-4D97-AF65-F5344CB8AC3E}">
        <p14:creationId xmlns:p14="http://schemas.microsoft.com/office/powerpoint/2010/main" val="1008437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27B25-8AEE-48AF-AF77-1540BD0ACF85}"/>
              </a:ext>
            </a:extLst>
          </p:cNvPr>
          <p:cNvSpPr>
            <a:spLocks noGrp="1"/>
          </p:cNvSpPr>
          <p:nvPr>
            <p:ph type="title"/>
          </p:nvPr>
        </p:nvSpPr>
        <p:spPr>
          <a:xfrm>
            <a:off x="695325" y="278296"/>
            <a:ext cx="8964613" cy="810444"/>
          </a:xfrm>
        </p:spPr>
        <p:txBody>
          <a:bodyPr/>
          <a:lstStyle/>
          <a:p>
            <a:r>
              <a:rPr lang="en-GB" noProof="0" dirty="0"/>
              <a:t>Conclusion</a:t>
            </a:r>
          </a:p>
        </p:txBody>
      </p:sp>
      <p:sp>
        <p:nvSpPr>
          <p:cNvPr id="4" name="Datumsplatzhalter 3">
            <a:extLst>
              <a:ext uri="{FF2B5EF4-FFF2-40B4-BE49-F238E27FC236}">
                <a16:creationId xmlns:a16="http://schemas.microsoft.com/office/drawing/2014/main" id="{809554C3-CAEF-1669-D885-257854D59940}"/>
              </a:ext>
            </a:extLst>
          </p:cNvPr>
          <p:cNvSpPr>
            <a:spLocks noGrp="1"/>
          </p:cNvSpPr>
          <p:nvPr>
            <p:ph type="dt" sz="half" idx="10"/>
          </p:nvPr>
        </p:nvSpPr>
        <p:spPr/>
        <p:txBody>
          <a:bodyPr/>
          <a:lstStyle/>
          <a:p>
            <a:fld id="{C01BDFC5-ED42-4C9B-BE9F-47ED72883425}" type="datetime1">
              <a:rPr lang="de-CH" smtClean="0"/>
              <a:t>12.06.2024</a:t>
            </a:fld>
            <a:endParaRPr lang="de-CH" dirty="0"/>
          </a:p>
        </p:txBody>
      </p:sp>
      <p:sp>
        <p:nvSpPr>
          <p:cNvPr id="5" name="Fußzeilenplatzhalter 4">
            <a:extLst>
              <a:ext uri="{FF2B5EF4-FFF2-40B4-BE49-F238E27FC236}">
                <a16:creationId xmlns:a16="http://schemas.microsoft.com/office/drawing/2014/main" id="{D776106A-A67B-8650-7DA6-CABF9AEDCED8}"/>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4D23C3A8-4745-E0D7-BA9F-7C04CEC81CA7}"/>
              </a:ext>
            </a:extLst>
          </p:cNvPr>
          <p:cNvSpPr>
            <a:spLocks noGrp="1"/>
          </p:cNvSpPr>
          <p:nvPr>
            <p:ph type="sldNum" sz="quarter" idx="12"/>
          </p:nvPr>
        </p:nvSpPr>
        <p:spPr/>
        <p:txBody>
          <a:bodyPr/>
          <a:lstStyle/>
          <a:p>
            <a:fld id="{442AD375-037F-43D0-B059-5172DA06796A}" type="slidenum">
              <a:rPr lang="de-CH" smtClean="0"/>
              <a:pPr/>
              <a:t>18</a:t>
            </a:fld>
            <a:endParaRPr lang="de-CH" dirty="0"/>
          </a:p>
        </p:txBody>
      </p:sp>
      <p:sp>
        <p:nvSpPr>
          <p:cNvPr id="27" name="Inhaltsplatzhalter 2">
            <a:extLst>
              <a:ext uri="{FF2B5EF4-FFF2-40B4-BE49-F238E27FC236}">
                <a16:creationId xmlns:a16="http://schemas.microsoft.com/office/drawing/2014/main" id="{BEA44968-5C5B-5375-18E7-0165BCFB3FF2}"/>
              </a:ext>
            </a:extLst>
          </p:cNvPr>
          <p:cNvSpPr>
            <a:spLocks noGrp="1"/>
          </p:cNvSpPr>
          <p:nvPr>
            <p:ph idx="1"/>
          </p:nvPr>
        </p:nvSpPr>
        <p:spPr>
          <a:xfrm>
            <a:off x="695326" y="1376773"/>
            <a:ext cx="10801348" cy="4644616"/>
          </a:xfrm>
        </p:spPr>
        <p:txBody>
          <a:bodyPr/>
          <a:lstStyle/>
          <a:p>
            <a:r>
              <a:rPr lang="en-US" dirty="0"/>
              <a:t>Selection of the correct geometry of the magnet, design optimization, and number of tapes in HTS straight soldered stack cable optimization can make this type of cable reliable for high-field magnets.</a:t>
            </a:r>
          </a:p>
          <a:p>
            <a:endParaRPr lang="en-US" dirty="0"/>
          </a:p>
          <a:p>
            <a:r>
              <a:rPr lang="en-US" dirty="0"/>
              <a:t>The shape of the cable allows for 2D computations of very detailed structures. Computation of each cable is sufficient, as computation of the whole magnet takes too long.</a:t>
            </a:r>
          </a:p>
          <a:p>
            <a:endParaRPr lang="en-US" dirty="0"/>
          </a:p>
          <a:p>
            <a:r>
              <a:rPr lang="en-US" dirty="0"/>
              <a:t>Next steps are the validation of the computation model and speeding up computations.</a:t>
            </a:r>
            <a:endParaRPr lang="en-GB" noProof="0" dirty="0"/>
          </a:p>
        </p:txBody>
      </p:sp>
    </p:spTree>
    <p:extLst>
      <p:ext uri="{BB962C8B-B14F-4D97-AF65-F5344CB8AC3E}">
        <p14:creationId xmlns:p14="http://schemas.microsoft.com/office/powerpoint/2010/main" val="253531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GB" dirty="0"/>
              <a:t>Agenda</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E2A7749-10D8-46B3-836C-47B42D283A93}"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2</a:t>
            </a:fld>
            <a:endParaRPr lang="de-CH" dirty="0"/>
          </a:p>
        </p:txBody>
      </p:sp>
      <p:sp>
        <p:nvSpPr>
          <p:cNvPr id="7" name="Content Placeholder 2">
            <a:extLst>
              <a:ext uri="{FF2B5EF4-FFF2-40B4-BE49-F238E27FC236}">
                <a16:creationId xmlns:a16="http://schemas.microsoft.com/office/drawing/2014/main" id="{4998CA5D-DF5B-4C94-C3E2-C7BE662CD4F3}"/>
              </a:ext>
            </a:extLst>
          </p:cNvPr>
          <p:cNvSpPr txBox="1">
            <a:spLocks/>
          </p:cNvSpPr>
          <p:nvPr/>
        </p:nvSpPr>
        <p:spPr>
          <a:xfrm>
            <a:off x="695325" y="1376773"/>
            <a:ext cx="8964613" cy="4644616"/>
          </a:xfrm>
          <a:prstGeom prst="rect">
            <a:avLst/>
          </a:prstGeom>
        </p:spPr>
        <p:txBody>
          <a:bodyPr vert="horz" lIns="0" tIns="18000" rIns="0" bIns="0" rtlCol="0">
            <a:noAutofit/>
          </a:bodyPr>
          <a:lstStyle>
            <a:lvl1pPr marL="0" indent="0" algn="l" defTabSz="914400" rtl="0" eaLnBrk="1" latinLnBrk="0" hangingPunct="1">
              <a:lnSpc>
                <a:spcPct val="100000"/>
              </a:lnSpc>
              <a:spcBef>
                <a:spcPts val="400"/>
              </a:spcBef>
              <a:buFont typeface="+mj-lt"/>
              <a:buNone/>
              <a:defRPr sz="1600" kern="1200">
                <a:solidFill>
                  <a:schemeClr val="tx1"/>
                </a:solidFill>
                <a:latin typeface="+mn-lt"/>
                <a:ea typeface="+mn-ea"/>
                <a:cs typeface="+mn-cs"/>
              </a:defRPr>
            </a:lvl1pPr>
            <a:lvl2pPr marL="179388" indent="-179388"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2pPr>
            <a:lvl3pPr marL="360363" indent="-180975"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16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mj-lt"/>
              <a:buAutoNum type="arabicPlain"/>
            </a:pPr>
            <a:r>
              <a:rPr lang="en-US" dirty="0"/>
              <a:t>Preview</a:t>
            </a:r>
          </a:p>
          <a:p>
            <a:pPr marL="457200" indent="-457200">
              <a:buFont typeface="+mj-lt"/>
              <a:buAutoNum type="arabicPlain"/>
            </a:pPr>
            <a:r>
              <a:rPr lang="en-US" dirty="0"/>
              <a:t>Initial data</a:t>
            </a:r>
          </a:p>
          <a:p>
            <a:pPr marL="457200" indent="-457200">
              <a:buFont typeface="+mj-lt"/>
              <a:buAutoNum type="arabicPlain"/>
            </a:pPr>
            <a:r>
              <a:rPr lang="en-US" dirty="0"/>
              <a:t>Computation model</a:t>
            </a:r>
          </a:p>
          <a:p>
            <a:pPr marL="457200" indent="-457200">
              <a:buFont typeface="+mj-lt"/>
              <a:buAutoNum type="arabicPlain"/>
            </a:pPr>
            <a:r>
              <a:rPr lang="en-US" dirty="0"/>
              <a:t>FEM modelling</a:t>
            </a:r>
          </a:p>
          <a:p>
            <a:pPr marL="457200" indent="-457200">
              <a:buFont typeface="+mj-lt"/>
              <a:buAutoNum type="arabicPlain"/>
            </a:pPr>
            <a:r>
              <a:rPr lang="en-US" dirty="0"/>
              <a:t>Data analysis and validation</a:t>
            </a:r>
          </a:p>
          <a:p>
            <a:pPr marL="457200" indent="-457200">
              <a:buFont typeface="+mj-lt"/>
              <a:buAutoNum type="arabicPlain"/>
            </a:pPr>
            <a:r>
              <a:rPr lang="en-US" dirty="0"/>
              <a:t>Conclusion</a:t>
            </a:r>
          </a:p>
        </p:txBody>
      </p:sp>
    </p:spTree>
    <p:extLst>
      <p:ext uri="{BB962C8B-B14F-4D97-AF65-F5344CB8AC3E}">
        <p14:creationId xmlns:p14="http://schemas.microsoft.com/office/powerpoint/2010/main" val="2140696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55E6CF-9C91-BCFD-5851-2ACA52B2159A}"/>
              </a:ext>
            </a:extLst>
          </p:cNvPr>
          <p:cNvPicPr>
            <a:picLocks noChangeAspect="1"/>
          </p:cNvPicPr>
          <p:nvPr/>
        </p:nvPicPr>
        <p:blipFill>
          <a:blip r:embed="rId2"/>
          <a:stretch>
            <a:fillRect/>
          </a:stretch>
        </p:blipFill>
        <p:spPr>
          <a:xfrm>
            <a:off x="8544272" y="3330483"/>
            <a:ext cx="3305093" cy="2690906"/>
          </a:xfrm>
          <a:prstGeom prst="rect">
            <a:avLst/>
          </a:prstGeom>
        </p:spPr>
      </p:pic>
      <p:pic>
        <p:nvPicPr>
          <p:cNvPr id="8" name="Picture 7">
            <a:extLst>
              <a:ext uri="{FF2B5EF4-FFF2-40B4-BE49-F238E27FC236}">
                <a16:creationId xmlns:a16="http://schemas.microsoft.com/office/drawing/2014/main" id="{FAF9CE17-5EB2-525D-C888-4AF2F07537CF}"/>
              </a:ext>
            </a:extLst>
          </p:cNvPr>
          <p:cNvPicPr>
            <a:picLocks noChangeAspect="1"/>
          </p:cNvPicPr>
          <p:nvPr/>
        </p:nvPicPr>
        <p:blipFill>
          <a:blip r:embed="rId3"/>
          <a:stretch>
            <a:fillRect/>
          </a:stretch>
        </p:blipFill>
        <p:spPr>
          <a:xfrm>
            <a:off x="8212307" y="1359613"/>
            <a:ext cx="3637058" cy="1910869"/>
          </a:xfrm>
          <a:prstGeom prst="rect">
            <a:avLst/>
          </a:prstGeom>
        </p:spPr>
      </p:pic>
      <p:sp>
        <p:nvSpPr>
          <p:cNvPr id="2" name="Title 1">
            <a:extLst>
              <a:ext uri="{FF2B5EF4-FFF2-40B4-BE49-F238E27FC236}">
                <a16:creationId xmlns:a16="http://schemas.microsoft.com/office/drawing/2014/main" id="{044B8BF6-994D-F331-298E-DCBBBBF96663}"/>
              </a:ext>
            </a:extLst>
          </p:cNvPr>
          <p:cNvSpPr>
            <a:spLocks noGrp="1"/>
          </p:cNvSpPr>
          <p:nvPr>
            <p:ph type="title"/>
          </p:nvPr>
        </p:nvSpPr>
        <p:spPr>
          <a:xfrm>
            <a:off x="695325" y="278296"/>
            <a:ext cx="8964613" cy="810444"/>
          </a:xfrm>
        </p:spPr>
        <p:txBody>
          <a:bodyPr/>
          <a:lstStyle/>
          <a:p>
            <a:r>
              <a:rPr lang="en-US" dirty="0"/>
              <a:t>Preview – Magnet requirements</a:t>
            </a:r>
            <a:endParaRPr lang="en-GB" noProof="0" dirty="0"/>
          </a:p>
        </p:txBody>
      </p:sp>
      <p:sp>
        <p:nvSpPr>
          <p:cNvPr id="3" name="Content Placeholder 2">
            <a:extLst>
              <a:ext uri="{FF2B5EF4-FFF2-40B4-BE49-F238E27FC236}">
                <a16:creationId xmlns:a16="http://schemas.microsoft.com/office/drawing/2014/main" id="{1F7F04EF-CE90-61E7-7535-832EEBD18220}"/>
              </a:ext>
            </a:extLst>
          </p:cNvPr>
          <p:cNvSpPr>
            <a:spLocks noGrp="1"/>
          </p:cNvSpPr>
          <p:nvPr>
            <p:ph idx="1"/>
          </p:nvPr>
        </p:nvSpPr>
        <p:spPr/>
        <p:txBody>
          <a:bodyPr/>
          <a:lstStyle/>
          <a:p>
            <a:pPr eaLnBrk="1" hangingPunct="1">
              <a:lnSpc>
                <a:spcPct val="110000"/>
              </a:lnSpc>
              <a:spcBef>
                <a:spcPct val="0"/>
              </a:spcBef>
              <a:buClr>
                <a:srgbClr val="000000"/>
              </a:buClr>
            </a:pPr>
            <a:r>
              <a:rPr lang="en-US" dirty="0">
                <a:solidFill>
                  <a:srgbClr val="000000"/>
                </a:solidFill>
                <a:latin typeface="Calibri"/>
              </a:rPr>
              <a:t>CDR d</a:t>
            </a:r>
            <a:r>
              <a:rPr lang="en-US" sz="2000" dirty="0">
                <a:solidFill>
                  <a:srgbClr val="000000"/>
                </a:solidFill>
                <a:latin typeface="Calibri"/>
              </a:rPr>
              <a:t>ipole magnet for FCC-</a:t>
            </a:r>
            <a:r>
              <a:rPr lang="en-US" sz="2000" dirty="0" err="1">
                <a:solidFill>
                  <a:srgbClr val="000000"/>
                </a:solidFill>
                <a:latin typeface="Calibri"/>
              </a:rPr>
              <a:t>hh</a:t>
            </a:r>
            <a:r>
              <a:rPr lang="en-US" sz="2000" dirty="0">
                <a:solidFill>
                  <a:srgbClr val="000000"/>
                </a:solidFill>
                <a:latin typeface="Calibri"/>
              </a:rPr>
              <a:t> project expectations and requirements:</a:t>
            </a:r>
          </a:p>
          <a:p>
            <a:pPr marL="285750" indent="-285750" eaLnBrk="1" hangingPunct="1">
              <a:lnSpc>
                <a:spcPct val="110000"/>
              </a:lnSpc>
              <a:spcBef>
                <a:spcPct val="0"/>
              </a:spcBef>
              <a:buClr>
                <a:srgbClr val="000000"/>
              </a:buClr>
              <a:buFont typeface="Arial" panose="020B0604020202020204" pitchFamily="34" charset="0"/>
              <a:buChar char="•"/>
            </a:pPr>
            <a:r>
              <a:rPr lang="en-US" sz="1600" dirty="0">
                <a:solidFill>
                  <a:srgbClr val="000000"/>
                </a:solidFill>
                <a:latin typeface="Calibri"/>
              </a:rPr>
              <a:t>Critical current density at 16 T (at 4.2 K):	 		1,500 A/mm^2</a:t>
            </a:r>
          </a:p>
          <a:p>
            <a:pPr marL="285750" indent="-285750" eaLnBrk="1" hangingPunct="1">
              <a:lnSpc>
                <a:spcPct val="110000"/>
              </a:lnSpc>
              <a:spcBef>
                <a:spcPct val="0"/>
              </a:spcBef>
              <a:buClr>
                <a:srgbClr val="000000"/>
              </a:buClr>
              <a:buFont typeface="Arial" panose="020B0604020202020204" pitchFamily="34" charset="0"/>
              <a:buChar char="•"/>
            </a:pPr>
            <a:r>
              <a:rPr lang="en-US" sz="1600" dirty="0">
                <a:solidFill>
                  <a:srgbClr val="000000"/>
                </a:solidFill>
                <a:latin typeface="Calibri"/>
              </a:rPr>
              <a:t>Magnetization losses for full cycle (two apertures): 		</a:t>
            </a:r>
            <a:r>
              <a:rPr lang="en-US" sz="1600" b="1" dirty="0">
                <a:solidFill>
                  <a:srgbClr val="000000"/>
                </a:solidFill>
                <a:latin typeface="Calibri"/>
              </a:rPr>
              <a:t>10 kJ/m</a:t>
            </a:r>
            <a:endParaRPr lang="en-US" sz="1600" dirty="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en-US" sz="1600" dirty="0">
                <a:solidFill>
                  <a:srgbClr val="000000"/>
                </a:solidFill>
                <a:latin typeface="Calibri"/>
              </a:rPr>
              <a:t>Distance between apertures: 				</a:t>
            </a:r>
            <a:r>
              <a:rPr lang="en-US" sz="1600" b="1" dirty="0">
                <a:solidFill>
                  <a:srgbClr val="000000"/>
                </a:solidFill>
                <a:latin typeface="Calibri"/>
              </a:rPr>
              <a:t>250 mm</a:t>
            </a:r>
          </a:p>
          <a:p>
            <a:pPr marL="285750" indent="-285750" eaLnBrk="1" hangingPunct="1">
              <a:lnSpc>
                <a:spcPct val="110000"/>
              </a:lnSpc>
              <a:spcBef>
                <a:spcPct val="0"/>
              </a:spcBef>
              <a:buClr>
                <a:srgbClr val="000000"/>
              </a:buClr>
              <a:buFont typeface="Arial" panose="020B0604020202020204" pitchFamily="34" charset="0"/>
              <a:buChar char="•"/>
            </a:pPr>
            <a:r>
              <a:rPr lang="en-US" sz="1600" dirty="0">
                <a:solidFill>
                  <a:srgbClr val="000000"/>
                </a:solidFill>
                <a:latin typeface="Calibri"/>
              </a:rPr>
              <a:t>Coil physical aperture: 				</a:t>
            </a:r>
            <a:r>
              <a:rPr lang="en-US" sz="1600" b="1" dirty="0">
                <a:solidFill>
                  <a:srgbClr val="000000"/>
                </a:solidFill>
                <a:latin typeface="Calibri"/>
              </a:rPr>
              <a:t>50 mm</a:t>
            </a:r>
          </a:p>
          <a:p>
            <a:pPr marL="285750" indent="-285750" eaLnBrk="1" hangingPunct="1">
              <a:lnSpc>
                <a:spcPct val="110000"/>
              </a:lnSpc>
              <a:spcBef>
                <a:spcPct val="0"/>
              </a:spcBef>
              <a:buClr>
                <a:srgbClr val="000000"/>
              </a:buClr>
              <a:buFont typeface="Arial" panose="020B0604020202020204" pitchFamily="34" charset="0"/>
              <a:buChar char="•"/>
            </a:pPr>
            <a:r>
              <a:rPr lang="en-US" sz="1600" dirty="0">
                <a:solidFill>
                  <a:srgbClr val="000000"/>
                </a:solidFill>
                <a:latin typeface="Calibri"/>
              </a:rPr>
              <a:t>Operating temperature: 				1.9 K</a:t>
            </a:r>
          </a:p>
          <a:p>
            <a:pPr marL="285750" indent="-285750" eaLnBrk="1" hangingPunct="1">
              <a:lnSpc>
                <a:spcPct val="110000"/>
              </a:lnSpc>
              <a:spcBef>
                <a:spcPct val="0"/>
              </a:spcBef>
              <a:buClr>
                <a:srgbClr val="000000"/>
              </a:buClr>
              <a:buFont typeface="Arial" panose="020B0604020202020204" pitchFamily="34" charset="0"/>
              <a:buChar char="•"/>
            </a:pPr>
            <a:r>
              <a:rPr lang="en-US" sz="1600" dirty="0">
                <a:solidFill>
                  <a:srgbClr val="000000"/>
                </a:solidFill>
                <a:latin typeface="Calibri"/>
              </a:rPr>
              <a:t>Length of magnet: 					</a:t>
            </a:r>
            <a:r>
              <a:rPr lang="en-US" sz="1600" b="1" dirty="0">
                <a:solidFill>
                  <a:srgbClr val="000000"/>
                </a:solidFill>
                <a:latin typeface="Calibri"/>
              </a:rPr>
              <a:t>15 m</a:t>
            </a:r>
          </a:p>
          <a:p>
            <a:pPr marL="285750" indent="-285750" eaLnBrk="1" hangingPunct="1">
              <a:lnSpc>
                <a:spcPct val="110000"/>
              </a:lnSpc>
              <a:spcBef>
                <a:spcPct val="0"/>
              </a:spcBef>
              <a:buClr>
                <a:srgbClr val="000000"/>
              </a:buClr>
              <a:buFont typeface="Arial" panose="020B0604020202020204" pitchFamily="34" charset="0"/>
              <a:buChar char="•"/>
            </a:pPr>
            <a:r>
              <a:rPr lang="en-US" sz="1600" dirty="0">
                <a:solidFill>
                  <a:srgbClr val="000000"/>
                </a:solidFill>
                <a:latin typeface="Calibri"/>
              </a:rPr>
              <a:t>Cable material: 					Nb3Sn</a:t>
            </a:r>
          </a:p>
          <a:p>
            <a:endParaRPr lang="en-GB" noProof="0" dirty="0"/>
          </a:p>
        </p:txBody>
      </p:sp>
      <p:sp>
        <p:nvSpPr>
          <p:cNvPr id="4" name="Date Placeholder 3">
            <a:extLst>
              <a:ext uri="{FF2B5EF4-FFF2-40B4-BE49-F238E27FC236}">
                <a16:creationId xmlns:a16="http://schemas.microsoft.com/office/drawing/2014/main" id="{DF1C9756-45F9-5EB2-ABD8-7939EBE3B986}"/>
              </a:ext>
            </a:extLst>
          </p:cNvPr>
          <p:cNvSpPr>
            <a:spLocks noGrp="1"/>
          </p:cNvSpPr>
          <p:nvPr>
            <p:ph type="dt" sz="half" idx="10"/>
          </p:nvPr>
        </p:nvSpPr>
        <p:spPr/>
        <p:txBody>
          <a:bodyPr/>
          <a:lstStyle/>
          <a:p>
            <a:fld id="{6344DFE4-231E-42C7-ABC5-9AF2A9ED731C}" type="datetime1">
              <a:rPr lang="de-CH" smtClean="0"/>
              <a:t>12.06.2024</a:t>
            </a:fld>
            <a:endParaRPr lang="de-CH" dirty="0"/>
          </a:p>
        </p:txBody>
      </p:sp>
      <p:sp>
        <p:nvSpPr>
          <p:cNvPr id="5" name="Footer Placeholder 4">
            <a:extLst>
              <a:ext uri="{FF2B5EF4-FFF2-40B4-BE49-F238E27FC236}">
                <a16:creationId xmlns:a16="http://schemas.microsoft.com/office/drawing/2014/main" id="{28600AD6-5C6F-7122-BC7A-9D4579873226}"/>
              </a:ext>
            </a:extLst>
          </p:cNvPr>
          <p:cNvSpPr>
            <a:spLocks noGrp="1"/>
          </p:cNvSpPr>
          <p:nvPr>
            <p:ph type="ftr" sz="quarter" idx="11"/>
          </p:nvPr>
        </p:nvSpPr>
        <p:spPr/>
        <p:txBody>
          <a:bodyPr/>
          <a:lstStyle/>
          <a:p>
            <a:r>
              <a:rPr lang="de-CH"/>
              <a:t>Paul Scherrer Institute PSI</a:t>
            </a:r>
            <a:endParaRPr lang="de-CH" dirty="0"/>
          </a:p>
        </p:txBody>
      </p:sp>
      <p:sp>
        <p:nvSpPr>
          <p:cNvPr id="6" name="Slide Number Placeholder 5">
            <a:extLst>
              <a:ext uri="{FF2B5EF4-FFF2-40B4-BE49-F238E27FC236}">
                <a16:creationId xmlns:a16="http://schemas.microsoft.com/office/drawing/2014/main" id="{8F4ABFE3-7119-B484-EE9F-779778D7156C}"/>
              </a:ext>
            </a:extLst>
          </p:cNvPr>
          <p:cNvSpPr>
            <a:spLocks noGrp="1"/>
          </p:cNvSpPr>
          <p:nvPr>
            <p:ph type="sldNum" sz="quarter" idx="12"/>
          </p:nvPr>
        </p:nvSpPr>
        <p:spPr/>
        <p:txBody>
          <a:bodyPr/>
          <a:lstStyle/>
          <a:p>
            <a:fld id="{442AD375-037F-43D0-B059-5172DA06796A}" type="slidenum">
              <a:rPr lang="de-CH" smtClean="0"/>
              <a:pPr/>
              <a:t>3</a:t>
            </a:fld>
            <a:endParaRPr lang="de-CH" dirty="0"/>
          </a:p>
        </p:txBody>
      </p:sp>
      <p:pic>
        <p:nvPicPr>
          <p:cNvPr id="9" name="Picture 8">
            <a:extLst>
              <a:ext uri="{FF2B5EF4-FFF2-40B4-BE49-F238E27FC236}">
                <a16:creationId xmlns:a16="http://schemas.microsoft.com/office/drawing/2014/main" id="{00F8828C-075D-0D69-9035-F46946E75927}"/>
              </a:ext>
            </a:extLst>
          </p:cNvPr>
          <p:cNvPicPr>
            <a:picLocks noChangeAspect="1"/>
          </p:cNvPicPr>
          <p:nvPr/>
        </p:nvPicPr>
        <p:blipFill>
          <a:blip r:embed="rId4"/>
          <a:stretch>
            <a:fillRect/>
          </a:stretch>
        </p:blipFill>
        <p:spPr>
          <a:xfrm>
            <a:off x="3374443" y="3273712"/>
            <a:ext cx="2748136" cy="2139428"/>
          </a:xfrm>
          <a:prstGeom prst="rect">
            <a:avLst/>
          </a:prstGeom>
        </p:spPr>
      </p:pic>
      <p:sp>
        <p:nvSpPr>
          <p:cNvPr id="10" name="TextBox 9">
            <a:extLst>
              <a:ext uri="{FF2B5EF4-FFF2-40B4-BE49-F238E27FC236}">
                <a16:creationId xmlns:a16="http://schemas.microsoft.com/office/drawing/2014/main" id="{C7C6642F-7FA2-9CBA-6270-23EBCC6FA6C0}"/>
              </a:ext>
            </a:extLst>
          </p:cNvPr>
          <p:cNvSpPr txBox="1"/>
          <p:nvPr/>
        </p:nvSpPr>
        <p:spPr>
          <a:xfrm>
            <a:off x="695325" y="6100205"/>
            <a:ext cx="8136904" cy="264111"/>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800" dirty="0">
                <a:solidFill>
                  <a:srgbClr val="000000"/>
                </a:solidFill>
                <a:latin typeface="Calibri"/>
              </a:rPr>
              <a:t>[1] A. </a:t>
            </a:r>
            <a:r>
              <a:rPr lang="en-US" sz="800" dirty="0" err="1">
                <a:solidFill>
                  <a:srgbClr val="000000"/>
                </a:solidFill>
                <a:latin typeface="Calibri"/>
              </a:rPr>
              <a:t>Abada</a:t>
            </a:r>
            <a:r>
              <a:rPr lang="en-US" sz="800" dirty="0">
                <a:solidFill>
                  <a:srgbClr val="000000"/>
                </a:solidFill>
                <a:latin typeface="Calibri"/>
              </a:rPr>
              <a:t> et al., FCC-</a:t>
            </a:r>
            <a:r>
              <a:rPr lang="en-US" sz="800" dirty="0" err="1">
                <a:solidFill>
                  <a:srgbClr val="000000"/>
                </a:solidFill>
                <a:latin typeface="Calibri"/>
              </a:rPr>
              <a:t>hh</a:t>
            </a:r>
            <a:r>
              <a:rPr lang="en-US" sz="800" dirty="0">
                <a:solidFill>
                  <a:srgbClr val="000000"/>
                </a:solidFill>
                <a:latin typeface="Calibri"/>
              </a:rPr>
              <a:t>: The Hadron Collider. Future Circular Collider Conceptual Design Report Volume 3,</a:t>
            </a:r>
          </a:p>
          <a:p>
            <a:pPr eaLnBrk="1" hangingPunct="1">
              <a:lnSpc>
                <a:spcPct val="110000"/>
              </a:lnSpc>
              <a:spcBef>
                <a:spcPct val="0"/>
              </a:spcBef>
              <a:buClr>
                <a:srgbClr val="000000"/>
              </a:buClr>
            </a:pPr>
            <a:r>
              <a:rPr lang="en-US" sz="800" dirty="0">
                <a:solidFill>
                  <a:srgbClr val="000000"/>
                </a:solidFill>
                <a:latin typeface="Calibri"/>
              </a:rPr>
              <a:t>The European Physical Journal Special Topics volume 228, pages755–1107 (2019)</a:t>
            </a:r>
            <a:endParaRPr lang="de-CH" sz="800" dirty="0" err="1">
              <a:solidFill>
                <a:srgbClr val="000000"/>
              </a:solidFill>
              <a:latin typeface="Calibri"/>
            </a:endParaRPr>
          </a:p>
        </p:txBody>
      </p:sp>
      <p:sp>
        <p:nvSpPr>
          <p:cNvPr id="11" name="Inhaltsplatzhalter 2">
            <a:extLst>
              <a:ext uri="{FF2B5EF4-FFF2-40B4-BE49-F238E27FC236}">
                <a16:creationId xmlns:a16="http://schemas.microsoft.com/office/drawing/2014/main" id="{2C660CE5-A4CF-8ADC-8CD6-82ECB8FF21DB}"/>
              </a:ext>
            </a:extLst>
          </p:cNvPr>
          <p:cNvSpPr txBox="1">
            <a:spLocks/>
          </p:cNvSpPr>
          <p:nvPr/>
        </p:nvSpPr>
        <p:spPr>
          <a:xfrm>
            <a:off x="695325" y="4293096"/>
            <a:ext cx="5292724" cy="1578983"/>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solidFill>
                  <a:srgbClr val="FF0000"/>
                </a:solidFill>
              </a:rPr>
              <a:t>Criteria:</a:t>
            </a:r>
          </a:p>
          <a:p>
            <a:pPr marL="342900" indent="-342900">
              <a:buFont typeface="Arial" panose="020B0604020202020204" pitchFamily="34" charset="0"/>
              <a:buChar char="•"/>
            </a:pPr>
            <a:r>
              <a:rPr lang="en-GB" b="1" dirty="0">
                <a:solidFill>
                  <a:srgbClr val="FF0000"/>
                </a:solidFill>
              </a:rPr>
              <a:t>AC losses</a:t>
            </a:r>
          </a:p>
          <a:p>
            <a:pPr marL="342900" indent="-342900">
              <a:buFont typeface="Arial" panose="020B0604020202020204" pitchFamily="34" charset="0"/>
              <a:buChar char="•"/>
            </a:pPr>
            <a:r>
              <a:rPr lang="en-GB" b="1" dirty="0">
                <a:solidFill>
                  <a:srgbClr val="FF0000"/>
                </a:solidFill>
              </a:rPr>
              <a:t>Field quality</a:t>
            </a:r>
            <a:endParaRPr lang="en-GB" dirty="0">
              <a:solidFill>
                <a:srgbClr val="FF0000"/>
              </a:solidFill>
            </a:endParaRPr>
          </a:p>
        </p:txBody>
      </p:sp>
    </p:spTree>
    <p:extLst>
      <p:ext uri="{BB962C8B-B14F-4D97-AF65-F5344CB8AC3E}">
        <p14:creationId xmlns:p14="http://schemas.microsoft.com/office/powerpoint/2010/main" val="4095108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FA27B7F-8141-6C93-2C1B-74CF01B2BAB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43551" y="4149080"/>
            <a:ext cx="3153602" cy="2282016"/>
          </a:xfrm>
          <a:prstGeom prst="rect">
            <a:avLst/>
          </a:prstGeom>
        </p:spPr>
      </p:pic>
      <p:pic>
        <p:nvPicPr>
          <p:cNvPr id="32" name="Picture 31" descr="https://images.squarespace-cdn.com/content/v1/5cb4aca9ebfc7f3a47763237/782622e6-484c-4f7a-bc02-5ab1be160492/HTS-Tape.png?format=750w">
            <a:extLst>
              <a:ext uri="{FF2B5EF4-FFF2-40B4-BE49-F238E27FC236}">
                <a16:creationId xmlns:a16="http://schemas.microsoft.com/office/drawing/2014/main" id="{6C6E44E3-3836-871F-C282-BD04D58B14F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655840" y="5114312"/>
            <a:ext cx="3191138" cy="1098669"/>
          </a:xfrm>
          <a:prstGeom prst="rect">
            <a:avLst/>
          </a:prstGeom>
          <a:noFill/>
          <a:ln>
            <a:noFill/>
          </a:ln>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a:lstStyle/>
          <a:p>
            <a:r>
              <a:rPr lang="en-US" noProof="0" dirty="0"/>
              <a:t>Initial data – HTS tape properties</a:t>
            </a:r>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p:txBody>
          <a:bodyPr/>
          <a:lstStyle/>
          <a:p>
            <a:r>
              <a:rPr lang="en-US" noProof="0" dirty="0"/>
              <a:t>The goal is to design a dipole magnet that fulfills FCC-</a:t>
            </a:r>
            <a:r>
              <a:rPr lang="en-US" noProof="0" dirty="0" err="1"/>
              <a:t>hh</a:t>
            </a:r>
            <a:r>
              <a:rPr lang="en-US" noProof="0" dirty="0"/>
              <a:t> requirements. </a:t>
            </a:r>
            <a:r>
              <a:rPr lang="en-US" dirty="0"/>
              <a:t>Computation used interpolation of experimental data </a:t>
            </a:r>
            <a:r>
              <a:rPr lang="en-US" dirty="0" err="1"/>
              <a:t>Jc</a:t>
            </a:r>
            <a:r>
              <a:rPr lang="en-US" dirty="0"/>
              <a:t>(B) from [2] and [3].</a:t>
            </a:r>
          </a:p>
          <a:p>
            <a:r>
              <a:rPr lang="en-US" noProof="0" dirty="0"/>
              <a:t>Applied current is DC. For simplification used only linear ramping up.  </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4</a:t>
            </a:fld>
            <a:endParaRPr lang="de-CH" dirty="0"/>
          </a:p>
        </p:txBody>
      </p:sp>
      <p:sp>
        <p:nvSpPr>
          <p:cNvPr id="15" name="TextBox 14">
            <a:extLst>
              <a:ext uri="{FF2B5EF4-FFF2-40B4-BE49-F238E27FC236}">
                <a16:creationId xmlns:a16="http://schemas.microsoft.com/office/drawing/2014/main" id="{5F74C081-FA96-E263-8CF0-572B7A6497BC}"/>
              </a:ext>
            </a:extLst>
          </p:cNvPr>
          <p:cNvSpPr txBox="1"/>
          <p:nvPr/>
        </p:nvSpPr>
        <p:spPr>
          <a:xfrm>
            <a:off x="697358" y="5877272"/>
            <a:ext cx="8136904" cy="534955"/>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800" dirty="0">
                <a:solidFill>
                  <a:srgbClr val="000000"/>
                </a:solidFill>
                <a:latin typeface="Calibri"/>
              </a:rPr>
              <a:t>[2] </a:t>
            </a:r>
            <a:r>
              <a:rPr lang="en-US" sz="800" dirty="0">
                <a:solidFill>
                  <a:srgbClr val="000000"/>
                </a:solidFill>
                <a:latin typeface="Calibri"/>
                <a:hlinkClick r:id="rId4"/>
              </a:rPr>
              <a:t>https://htsdb.wimbush.eu/</a:t>
            </a:r>
            <a:endParaRPr lang="en-US" sz="800" dirty="0">
              <a:solidFill>
                <a:srgbClr val="000000"/>
              </a:solidFill>
              <a:latin typeface="Calibri"/>
            </a:endParaRPr>
          </a:p>
          <a:p>
            <a:pPr eaLnBrk="1" hangingPunct="1">
              <a:lnSpc>
                <a:spcPct val="110000"/>
              </a:lnSpc>
              <a:spcBef>
                <a:spcPct val="0"/>
              </a:spcBef>
              <a:buClr>
                <a:srgbClr val="000000"/>
              </a:buClr>
            </a:pPr>
            <a:r>
              <a:rPr lang="en-US" sz="800" dirty="0">
                <a:solidFill>
                  <a:srgbClr val="000000"/>
                </a:solidFill>
                <a:latin typeface="Calibri"/>
              </a:rPr>
              <a:t>[3] </a:t>
            </a:r>
            <a:r>
              <a:rPr lang="en-US" sz="800" dirty="0">
                <a:solidFill>
                  <a:srgbClr val="000000"/>
                </a:solidFill>
                <a:latin typeface="Calibri"/>
                <a:hlinkClick r:id="rId5"/>
              </a:rPr>
              <a:t>https://www.faradaygroup.com/</a:t>
            </a:r>
            <a:endParaRPr lang="en-US" sz="800" dirty="0">
              <a:solidFill>
                <a:srgbClr val="000000"/>
              </a:solidFill>
              <a:latin typeface="Calibri"/>
            </a:endParaRPr>
          </a:p>
          <a:p>
            <a:pPr>
              <a:lnSpc>
                <a:spcPct val="110000"/>
              </a:lnSpc>
              <a:spcBef>
                <a:spcPct val="0"/>
              </a:spcBef>
              <a:buClr>
                <a:srgbClr val="000000"/>
              </a:buClr>
            </a:pPr>
            <a:r>
              <a:rPr lang="en-US" sz="800" dirty="0"/>
              <a:t>[4] </a:t>
            </a:r>
            <a:r>
              <a:rPr lang="en-US" sz="800" u="sng" dirty="0">
                <a:solidFill>
                  <a:srgbClr val="000000"/>
                </a:solidFill>
                <a:latin typeface="Calibri"/>
                <a:hlinkClick r:id="rId6"/>
              </a:rPr>
              <a:t>https://www.metoxtech.com/</a:t>
            </a:r>
            <a:endParaRPr lang="en-US" sz="800" u="sng" dirty="0">
              <a:solidFill>
                <a:srgbClr val="000000"/>
              </a:solidFill>
              <a:latin typeface="Calibri"/>
            </a:endParaRPr>
          </a:p>
          <a:p>
            <a:pPr>
              <a:lnSpc>
                <a:spcPct val="110000"/>
              </a:lnSpc>
              <a:spcBef>
                <a:spcPct val="0"/>
              </a:spcBef>
              <a:buClr>
                <a:srgbClr val="000000"/>
              </a:buClr>
            </a:pPr>
            <a:r>
              <a:rPr lang="en-US" sz="800" u="sng" dirty="0">
                <a:solidFill>
                  <a:srgbClr val="000000"/>
                </a:solidFill>
                <a:latin typeface="Calibri"/>
              </a:rPr>
              <a:t>[</a:t>
            </a:r>
            <a:r>
              <a:rPr lang="en-US" sz="800" dirty="0">
                <a:solidFill>
                  <a:srgbClr val="000000"/>
                </a:solidFill>
                <a:latin typeface="Calibri"/>
              </a:rPr>
              <a:t>5] Christine </a:t>
            </a:r>
            <a:r>
              <a:rPr lang="en-US" sz="800" dirty="0" err="1">
                <a:solidFill>
                  <a:srgbClr val="000000"/>
                </a:solidFill>
                <a:latin typeface="Calibri"/>
              </a:rPr>
              <a:t>Völlinger</a:t>
            </a:r>
            <a:r>
              <a:rPr lang="en-US" sz="800" dirty="0">
                <a:solidFill>
                  <a:srgbClr val="000000"/>
                </a:solidFill>
                <a:latin typeface="Calibri"/>
              </a:rPr>
              <a:t>, Superconductor Magnetization Modeling for the Numerical Calculation of Field Errors in Accelerator Magnets, Doctor Dissertation, Berlin 2003</a:t>
            </a:r>
          </a:p>
        </p:txBody>
      </p:sp>
      <p:graphicFrame>
        <p:nvGraphicFramePr>
          <p:cNvPr id="8" name="Tabelle 8">
            <a:extLst>
              <a:ext uri="{FF2B5EF4-FFF2-40B4-BE49-F238E27FC236}">
                <a16:creationId xmlns:a16="http://schemas.microsoft.com/office/drawing/2014/main" id="{E5B8D9E8-5ACE-2915-05CB-22B850F58AEA}"/>
              </a:ext>
            </a:extLst>
          </p:cNvPr>
          <p:cNvGraphicFramePr>
            <a:graphicFrameLocks/>
          </p:cNvGraphicFramePr>
          <p:nvPr>
            <p:extLst>
              <p:ext uri="{D42A27DB-BD31-4B8C-83A1-F6EECF244321}">
                <p14:modId xmlns:p14="http://schemas.microsoft.com/office/powerpoint/2010/main" val="861841346"/>
              </p:ext>
            </p:extLst>
          </p:nvPr>
        </p:nvGraphicFramePr>
        <p:xfrm>
          <a:off x="695325" y="2470458"/>
          <a:ext cx="3585844" cy="3352800"/>
        </p:xfrm>
        <a:graphic>
          <a:graphicData uri="http://schemas.openxmlformats.org/drawingml/2006/table">
            <a:tbl>
              <a:tblPr firstRow="1" bandRow="1">
                <a:tableStyleId>{5C22544A-7EE6-4342-B048-85BDC9FD1C3A}</a:tableStyleId>
              </a:tblPr>
              <a:tblGrid>
                <a:gridCol w="2304331">
                  <a:extLst>
                    <a:ext uri="{9D8B030D-6E8A-4147-A177-3AD203B41FA5}">
                      <a16:colId xmlns:a16="http://schemas.microsoft.com/office/drawing/2014/main" val="3952201741"/>
                    </a:ext>
                  </a:extLst>
                </a:gridCol>
                <a:gridCol w="1281513">
                  <a:extLst>
                    <a:ext uri="{9D8B030D-6E8A-4147-A177-3AD203B41FA5}">
                      <a16:colId xmlns:a16="http://schemas.microsoft.com/office/drawing/2014/main" val="2703099886"/>
                    </a:ext>
                  </a:extLst>
                </a:gridCol>
              </a:tblGrid>
              <a:tr h="259107">
                <a:tc>
                  <a:txBody>
                    <a:bodyPr/>
                    <a:lstStyle/>
                    <a:p>
                      <a:pPr algn="ctr"/>
                      <a:r>
                        <a:rPr lang="en-US" sz="1600" dirty="0"/>
                        <a:t>Parameter name</a:t>
                      </a: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Values</a:t>
                      </a:r>
                    </a:p>
                  </a:txBody>
                  <a:tcPr anchor="ct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1283892"/>
                  </a:ext>
                </a:extLst>
              </a:tr>
              <a:tr h="259107">
                <a:tc>
                  <a:txBody>
                    <a:bodyPr/>
                    <a:lstStyle/>
                    <a:p>
                      <a:r>
                        <a:rPr lang="en-US" sz="1600" dirty="0"/>
                        <a:t>Temperature</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20 K</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948643618"/>
                  </a:ext>
                </a:extLst>
              </a:tr>
              <a:tr h="259107">
                <a:tc>
                  <a:txBody>
                    <a:bodyPr/>
                    <a:lstStyle/>
                    <a:p>
                      <a:r>
                        <a:rPr lang="en-US" sz="1600" dirty="0"/>
                        <a:t>Maximal</a:t>
                      </a:r>
                      <a:r>
                        <a:rPr lang="en-US" sz="1600" baseline="0" dirty="0"/>
                        <a:t> current</a:t>
                      </a:r>
                      <a:endParaRPr lang="en-US" sz="1600" dirty="0"/>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10 kA</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872849890"/>
                  </a:ext>
                </a:extLst>
              </a:tr>
              <a:tr h="259107">
                <a:tc>
                  <a:txBody>
                    <a:bodyPr/>
                    <a:lstStyle/>
                    <a:p>
                      <a:r>
                        <a:rPr lang="en-US" sz="1600" dirty="0"/>
                        <a:t>Current ramp</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tc>
                  <a:txBody>
                    <a:bodyPr/>
                    <a:lstStyle/>
                    <a:p>
                      <a:pPr algn="ctr"/>
                      <a:r>
                        <a:rPr lang="en-US" sz="1600" dirty="0"/>
                        <a:t>Linear</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7E7FA"/>
                    </a:solidFill>
                  </a:tcPr>
                </a:tc>
                <a:extLst>
                  <a:ext uri="{0D108BD9-81ED-4DB2-BD59-A6C34878D82A}">
                    <a16:rowId xmlns:a16="http://schemas.microsoft.com/office/drawing/2014/main" val="1516905196"/>
                  </a:ext>
                </a:extLst>
              </a:tr>
              <a:tr h="259107">
                <a:tc>
                  <a:txBody>
                    <a:bodyPr/>
                    <a:lstStyle/>
                    <a:p>
                      <a:r>
                        <a:rPr lang="en-US" sz="1600" dirty="0"/>
                        <a:t>HTS tape width</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4, 12</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4214330531"/>
                  </a:ext>
                </a:extLst>
              </a:tr>
              <a:tr h="259107">
                <a:tc>
                  <a:txBody>
                    <a:bodyPr/>
                    <a:lstStyle/>
                    <a:p>
                      <a:r>
                        <a:rPr lang="en-US" sz="1600" dirty="0"/>
                        <a:t>HTS tape structure</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FFJ</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946169621"/>
                  </a:ext>
                </a:extLst>
              </a:tr>
              <a:tr h="0">
                <a:tc>
                  <a:txBody>
                    <a:bodyPr/>
                    <a:lstStyle/>
                    <a:p>
                      <a:r>
                        <a:rPr lang="en-US" sz="1600" dirty="0"/>
                        <a:t>External magnetic field </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up</a:t>
                      </a:r>
                      <a:r>
                        <a:rPr lang="en-US" sz="1600" baseline="0" dirty="0"/>
                        <a:t> to 20 T</a:t>
                      </a:r>
                      <a:endParaRPr lang="en-US" sz="1600" dirty="0"/>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1915070613"/>
                  </a:ext>
                </a:extLst>
              </a:tr>
              <a:tr h="259107">
                <a:tc>
                  <a:txBody>
                    <a:bodyPr/>
                    <a:lstStyle/>
                    <a:p>
                      <a:r>
                        <a:rPr lang="en-US" sz="1600" dirty="0"/>
                        <a:t>Time range</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1,500 s</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587837232"/>
                  </a:ext>
                </a:extLst>
              </a:tr>
              <a:tr h="259107">
                <a:tc>
                  <a:txBody>
                    <a:bodyPr/>
                    <a:lstStyle/>
                    <a:p>
                      <a:r>
                        <a:rPr lang="en-US" sz="1600" dirty="0"/>
                        <a:t>Ramp rate</a:t>
                      </a:r>
                    </a:p>
                  </a:txBody>
                  <a:tcP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tc>
                  <a:txBody>
                    <a:bodyPr/>
                    <a:lstStyle/>
                    <a:p>
                      <a:pPr algn="ctr"/>
                      <a:r>
                        <a:rPr lang="en-US" sz="1600" dirty="0"/>
                        <a:t>10 A/s</a:t>
                      </a:r>
                    </a:p>
                  </a:txBody>
                  <a:tcPr anchor="ctr">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1330240348"/>
                  </a:ext>
                </a:extLst>
              </a:tr>
              <a:tr h="259107">
                <a:tc>
                  <a:txBody>
                    <a:bodyPr/>
                    <a:lstStyle/>
                    <a:p>
                      <a:r>
                        <a:rPr lang="en-US" sz="1600" dirty="0"/>
                        <a:t>AC losses @20K</a:t>
                      </a: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BCCF5"/>
                    </a:solidFill>
                  </a:tcPr>
                </a:tc>
                <a:tc>
                  <a:txBody>
                    <a:bodyPr/>
                    <a:lstStyle/>
                    <a:p>
                      <a:pPr algn="ctr"/>
                      <a:r>
                        <a:rPr lang="en-US" sz="1600" dirty="0"/>
                        <a:t>120 kJ/m</a:t>
                      </a:r>
                    </a:p>
                  </a:txBody>
                  <a:tcPr anchor="ct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BCCF5"/>
                    </a:solidFill>
                  </a:tcPr>
                </a:tc>
                <a:extLst>
                  <a:ext uri="{0D108BD9-81ED-4DB2-BD59-A6C34878D82A}">
                    <a16:rowId xmlns:a16="http://schemas.microsoft.com/office/drawing/2014/main" val="3249389125"/>
                  </a:ext>
                </a:extLst>
              </a:tr>
            </a:tbl>
          </a:graphicData>
        </a:graphic>
      </p:graphicFrame>
      <p:pic>
        <p:nvPicPr>
          <p:cNvPr id="33" name="Picture 32">
            <a:extLst>
              <a:ext uri="{FF2B5EF4-FFF2-40B4-BE49-F238E27FC236}">
                <a16:creationId xmlns:a16="http://schemas.microsoft.com/office/drawing/2014/main" id="{06F6EDB4-636B-4C39-97E0-B8976E61144F}"/>
              </a:ext>
            </a:extLst>
          </p:cNvPr>
          <p:cNvPicPr>
            <a:picLocks noChangeAspect="1"/>
          </p:cNvPicPr>
          <p:nvPr/>
        </p:nvPicPr>
        <p:blipFill>
          <a:blip r:embed="rId7"/>
          <a:stretch>
            <a:fillRect/>
          </a:stretch>
        </p:blipFill>
        <p:spPr>
          <a:xfrm>
            <a:off x="4985684" y="2636451"/>
            <a:ext cx="2220631" cy="1585097"/>
          </a:xfrm>
          <a:prstGeom prst="rect">
            <a:avLst/>
          </a:prstGeom>
        </p:spPr>
      </p:pic>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D3F6BE8B-9153-7494-E93F-AA36A1BE8628}"/>
                  </a:ext>
                </a:extLst>
              </p:cNvPr>
              <p:cNvSpPr txBox="1"/>
              <p:nvPr/>
            </p:nvSpPr>
            <p:spPr>
              <a:xfrm>
                <a:off x="4293745" y="4244793"/>
                <a:ext cx="3972306" cy="6408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𝐿𝑜𝑠𝑠𝑒𝑠</m:t>
                      </m:r>
                      <m:r>
                        <a:rPr lang="en-US" sz="2000" b="0" i="1" smtClean="0">
                          <a:latin typeface="Cambria Math" panose="02040503050406030204" pitchFamily="18" charset="0"/>
                        </a:rPr>
                        <m:t>= </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166(@1.8</m:t>
                          </m:r>
                          <m:r>
                            <a:rPr lang="en-US" sz="2000" b="0" i="1" smtClean="0">
                              <a:latin typeface="Cambria Math" panose="02040503050406030204" pitchFamily="18" charset="0"/>
                            </a:rPr>
                            <m:t>𝐾</m:t>
                          </m:r>
                          <m:r>
                            <a:rPr lang="en-US" sz="2000" b="0" i="1" smtClean="0">
                              <a:latin typeface="Cambria Math" panose="02040503050406030204" pitchFamily="18" charset="0"/>
                            </a:rPr>
                            <m:t>)</m:t>
                          </m:r>
                        </m:num>
                        <m:den>
                          <m:r>
                            <a:rPr lang="en-US" sz="2000" b="0" i="1" smtClean="0">
                              <a:latin typeface="Cambria Math" panose="02040503050406030204" pitchFamily="18" charset="0"/>
                            </a:rPr>
                            <m:t>14(@20</m:t>
                          </m:r>
                          <m:r>
                            <a:rPr lang="en-US" sz="2000" b="0" i="1" smtClean="0">
                              <a:latin typeface="Cambria Math" panose="02040503050406030204" pitchFamily="18" charset="0"/>
                            </a:rPr>
                            <m:t>𝐾</m:t>
                          </m:r>
                          <m:r>
                            <a:rPr lang="en-US" sz="2000" b="0" i="1" smtClean="0">
                              <a:latin typeface="Cambria Math" panose="02040503050406030204" pitchFamily="18" charset="0"/>
                            </a:rPr>
                            <m:t>)</m:t>
                          </m:r>
                        </m:den>
                      </m:f>
                      <m:r>
                        <a:rPr lang="en-US" sz="2000" i="1">
                          <a:latin typeface="Cambria Math" panose="02040503050406030204" pitchFamily="18" charset="0"/>
                        </a:rPr>
                        <m:t>×</m:t>
                      </m:r>
                      <m:r>
                        <a:rPr lang="en-US" sz="2000" b="0" i="0" smtClean="0">
                          <a:latin typeface="Cambria Math" panose="02040503050406030204" pitchFamily="18" charset="0"/>
                        </a:rPr>
                        <m:t>10</m:t>
                      </m:r>
                      <m:d>
                        <m:dPr>
                          <m:begChr m:val="["/>
                          <m:endChr m:val="]"/>
                          <m:ctrlPr>
                            <a:rPr lang="en-US" sz="2000" b="0" i="1" smtClean="0">
                              <a:latin typeface="Cambria Math" panose="02040503050406030204" pitchFamily="18" charset="0"/>
                            </a:rPr>
                          </m:ctrlPr>
                        </m:dPr>
                        <m:e>
                          <m:f>
                            <m:fPr>
                              <m:type m:val="skw"/>
                              <m:ctrlPr>
                                <a:rPr lang="en-US" sz="2000" i="1">
                                  <a:latin typeface="Cambria Math" panose="02040503050406030204" pitchFamily="18" charset="0"/>
                                </a:rPr>
                              </m:ctrlPr>
                            </m:fPr>
                            <m:num>
                              <m:r>
                                <a:rPr lang="en-US" sz="2000" i="1">
                                  <a:latin typeface="Cambria Math" panose="02040503050406030204" pitchFamily="18" charset="0"/>
                                </a:rPr>
                                <m:t>𝑘𝐽</m:t>
                              </m:r>
                            </m:num>
                            <m:den>
                              <m:r>
                                <a:rPr lang="en-US" sz="2000" i="1">
                                  <a:latin typeface="Cambria Math" panose="02040503050406030204" pitchFamily="18" charset="0"/>
                                </a:rPr>
                                <m:t>𝑚</m:t>
                              </m:r>
                            </m:den>
                          </m:f>
                        </m:e>
                      </m:d>
                    </m:oMath>
                  </m:oMathPara>
                </a14:m>
                <a:endParaRPr lang="de-CH" sz="2000" dirty="0"/>
              </a:p>
            </p:txBody>
          </p:sp>
        </mc:Choice>
        <mc:Fallback xmlns="">
          <p:sp>
            <p:nvSpPr>
              <p:cNvPr id="34" name="TextBox 33">
                <a:extLst>
                  <a:ext uri="{FF2B5EF4-FFF2-40B4-BE49-F238E27FC236}">
                    <a16:creationId xmlns:a16="http://schemas.microsoft.com/office/drawing/2014/main" id="{D3F6BE8B-9153-7494-E93F-AA36A1BE8628}"/>
                  </a:ext>
                </a:extLst>
              </p:cNvPr>
              <p:cNvSpPr txBox="1">
                <a:spLocks noRot="1" noChangeAspect="1" noMove="1" noResize="1" noEditPoints="1" noAdjustHandles="1" noChangeArrowheads="1" noChangeShapeType="1" noTextEdit="1"/>
              </p:cNvSpPr>
              <p:nvPr/>
            </p:nvSpPr>
            <p:spPr>
              <a:xfrm>
                <a:off x="4293745" y="4244793"/>
                <a:ext cx="3972306" cy="640816"/>
              </a:xfrm>
              <a:prstGeom prst="rect">
                <a:avLst/>
              </a:prstGeom>
              <a:blipFill>
                <a:blip r:embed="rId8"/>
                <a:stretch>
                  <a:fillRect/>
                </a:stretch>
              </a:blipFill>
            </p:spPr>
            <p:txBody>
              <a:bodyPr/>
              <a:lstStyle/>
              <a:p>
                <a:r>
                  <a:rPr lang="de-CH">
                    <a:noFill/>
                  </a:rPr>
                  <a:t> </a:t>
                </a:r>
              </a:p>
            </p:txBody>
          </p:sp>
        </mc:Fallback>
      </mc:AlternateContent>
      <p:pic>
        <p:nvPicPr>
          <p:cNvPr id="9" name="Picture 8">
            <a:extLst>
              <a:ext uri="{FF2B5EF4-FFF2-40B4-BE49-F238E27FC236}">
                <a16:creationId xmlns:a16="http://schemas.microsoft.com/office/drawing/2014/main" id="{6C85EA04-06E7-51C4-D11A-0625EB560545}"/>
              </a:ext>
            </a:extLst>
          </p:cNvPr>
          <p:cNvPicPr>
            <a:picLocks noChangeAspect="1"/>
          </p:cNvPicPr>
          <p:nvPr/>
        </p:nvPicPr>
        <p:blipFill>
          <a:blip r:embed="rId9"/>
          <a:stretch>
            <a:fillRect/>
          </a:stretch>
        </p:blipFill>
        <p:spPr>
          <a:xfrm>
            <a:off x="8146596" y="2276872"/>
            <a:ext cx="3346890" cy="2035867"/>
          </a:xfrm>
          <a:prstGeom prst="rect">
            <a:avLst/>
          </a:prstGeom>
        </p:spPr>
      </p:pic>
    </p:spTree>
    <p:extLst>
      <p:ext uri="{BB962C8B-B14F-4D97-AF65-F5344CB8AC3E}">
        <p14:creationId xmlns:p14="http://schemas.microsoft.com/office/powerpoint/2010/main" val="1267771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810444"/>
          </a:xfrm>
        </p:spPr>
        <p:txBody>
          <a:bodyPr/>
          <a:lstStyle/>
          <a:p>
            <a:r>
              <a:rPr lang="en-US" noProof="0" dirty="0"/>
              <a:t>Initial data – HTS straight soldered </a:t>
            </a:r>
            <a:r>
              <a:rPr lang="en-US" noProof="0" dirty="0" err="1"/>
              <a:t>stac</a:t>
            </a:r>
            <a:r>
              <a:rPr lang="en-US" dirty="0"/>
              <a:t>k cable</a:t>
            </a:r>
            <a:endParaRPr lang="en-US"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p:txBody>
          <a:bodyPr/>
          <a:lstStyle/>
          <a:p>
            <a:r>
              <a:rPr lang="en-US" noProof="0" dirty="0"/>
              <a:t>HTS wires are thin tapes (typically 4 and 12 mm width) with strong anisotropy of critical current to magnetic field direction.</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5</a:t>
            </a:fld>
            <a:endParaRPr lang="de-CH" dirty="0"/>
          </a:p>
        </p:txBody>
      </p:sp>
      <p:sp>
        <p:nvSpPr>
          <p:cNvPr id="7" name="Inhaltsplatzhalter 2">
            <a:extLst>
              <a:ext uri="{FF2B5EF4-FFF2-40B4-BE49-F238E27FC236}">
                <a16:creationId xmlns:a16="http://schemas.microsoft.com/office/drawing/2014/main" id="{D13704E8-97DC-097F-EA52-6CA4BB5DC3C0}"/>
              </a:ext>
            </a:extLst>
          </p:cNvPr>
          <p:cNvSpPr txBox="1">
            <a:spLocks/>
          </p:cNvSpPr>
          <p:nvPr/>
        </p:nvSpPr>
        <p:spPr>
          <a:xfrm>
            <a:off x="7896200" y="2492896"/>
            <a:ext cx="5292724" cy="4644616"/>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t>Straight soldered stack cable:</a:t>
            </a:r>
          </a:p>
          <a:p>
            <a:r>
              <a:rPr lang="en-US" sz="1600" dirty="0"/>
              <a:t>Pros:</a:t>
            </a:r>
          </a:p>
          <a:p>
            <a:pPr marL="342900" indent="-342900">
              <a:buFont typeface="Arial" panose="020B0604020202020204" pitchFamily="34" charset="0"/>
              <a:buChar char="•"/>
            </a:pPr>
            <a:r>
              <a:rPr lang="en-US" sz="1600" dirty="0"/>
              <a:t>Shape fits to racetrack design</a:t>
            </a:r>
          </a:p>
          <a:p>
            <a:pPr marL="342900" indent="-342900">
              <a:buFont typeface="Arial" panose="020B0604020202020204" pitchFamily="34" charset="0"/>
              <a:buChar char="•"/>
            </a:pPr>
            <a:r>
              <a:rPr lang="en-US" sz="1600" dirty="0"/>
              <a:t>Fits to Block-coil and Common coil</a:t>
            </a:r>
          </a:p>
          <a:p>
            <a:pPr marL="342900" indent="-342900">
              <a:buFont typeface="Arial" panose="020B0604020202020204" pitchFamily="34" charset="0"/>
              <a:buChar char="•"/>
            </a:pPr>
            <a:r>
              <a:rPr lang="en-US" sz="1600" dirty="0"/>
              <a:t>Highest packing factor</a:t>
            </a:r>
          </a:p>
          <a:p>
            <a:pPr marL="342900" indent="-342900">
              <a:buFont typeface="Arial" panose="020B0604020202020204" pitchFamily="34" charset="0"/>
              <a:buChar char="•"/>
            </a:pPr>
            <a:r>
              <a:rPr lang="en-US" sz="1600" dirty="0"/>
              <a:t>Highest oriented critical current</a:t>
            </a:r>
          </a:p>
          <a:p>
            <a:r>
              <a:rPr lang="en-US" sz="1600" dirty="0"/>
              <a:t>Cons:</a:t>
            </a:r>
          </a:p>
          <a:p>
            <a:pPr marL="342900" indent="-342900">
              <a:buFont typeface="Arial" panose="020B0604020202020204" pitchFamily="34" charset="0"/>
              <a:buChar char="•"/>
            </a:pPr>
            <a:r>
              <a:rPr lang="en-US" sz="1600" dirty="0"/>
              <a:t>AC losses (not known)</a:t>
            </a:r>
          </a:p>
          <a:p>
            <a:pPr marL="342900" indent="-342900">
              <a:buFont typeface="Arial" panose="020B0604020202020204" pitchFamily="34" charset="0"/>
              <a:buChar char="•"/>
            </a:pPr>
            <a:r>
              <a:rPr lang="en-US" sz="1600" dirty="0"/>
              <a:t>Anisotropy </a:t>
            </a:r>
            <a:r>
              <a:rPr lang="en-US" sz="1600" dirty="0" err="1"/>
              <a:t>Jc</a:t>
            </a:r>
            <a:r>
              <a:rPr lang="en-US" sz="1600" dirty="0"/>
              <a:t> (B)</a:t>
            </a:r>
          </a:p>
          <a:p>
            <a:pPr marL="342900" indent="-342900">
              <a:buFont typeface="Arial" panose="020B0604020202020204" pitchFamily="34" charset="0"/>
              <a:buChar char="•"/>
            </a:pPr>
            <a:r>
              <a:rPr lang="en-US" sz="1600" dirty="0"/>
              <a:t>Field quality</a:t>
            </a:r>
            <a:endParaRPr lang="en-US" dirty="0"/>
          </a:p>
        </p:txBody>
      </p:sp>
      <p:pic>
        <p:nvPicPr>
          <p:cNvPr id="9" name="Picture 8">
            <a:extLst>
              <a:ext uri="{FF2B5EF4-FFF2-40B4-BE49-F238E27FC236}">
                <a16:creationId xmlns:a16="http://schemas.microsoft.com/office/drawing/2014/main" id="{921F484B-720B-8C1C-78C1-7CFBEA4853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6945" y="3789040"/>
            <a:ext cx="2675199" cy="1916112"/>
          </a:xfrm>
          <a:prstGeom prst="rect">
            <a:avLst/>
          </a:prstGeom>
        </p:spPr>
      </p:pic>
      <p:pic>
        <p:nvPicPr>
          <p:cNvPr id="10" name="Picture 9">
            <a:extLst>
              <a:ext uri="{FF2B5EF4-FFF2-40B4-BE49-F238E27FC236}">
                <a16:creationId xmlns:a16="http://schemas.microsoft.com/office/drawing/2014/main" id="{178A4C02-B029-B68C-3EBE-E1A6DF7D2F6A}"/>
              </a:ext>
            </a:extLst>
          </p:cNvPr>
          <p:cNvPicPr>
            <a:picLocks noChangeAspect="1"/>
          </p:cNvPicPr>
          <p:nvPr/>
        </p:nvPicPr>
        <p:blipFill>
          <a:blip r:embed="rId3"/>
          <a:stretch>
            <a:fillRect/>
          </a:stretch>
        </p:blipFill>
        <p:spPr>
          <a:xfrm>
            <a:off x="1502130" y="2066209"/>
            <a:ext cx="4616489" cy="1618821"/>
          </a:xfrm>
          <a:prstGeom prst="rect">
            <a:avLst/>
          </a:prstGeom>
        </p:spPr>
      </p:pic>
      <p:sp>
        <p:nvSpPr>
          <p:cNvPr id="13" name="Inhaltsplatzhalter 2">
            <a:extLst>
              <a:ext uri="{FF2B5EF4-FFF2-40B4-BE49-F238E27FC236}">
                <a16:creationId xmlns:a16="http://schemas.microsoft.com/office/drawing/2014/main" id="{A0F44D2A-7607-5248-E69B-FC1B14B099DB}"/>
              </a:ext>
            </a:extLst>
          </p:cNvPr>
          <p:cNvSpPr txBox="1">
            <a:spLocks/>
          </p:cNvSpPr>
          <p:nvPr/>
        </p:nvSpPr>
        <p:spPr>
          <a:xfrm>
            <a:off x="695325" y="3752741"/>
            <a:ext cx="1224211" cy="4644616"/>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Cables:</a:t>
            </a:r>
          </a:p>
          <a:p>
            <a:pPr marL="342900" indent="-342900">
              <a:buFont typeface="Arial" panose="020B0604020202020204" pitchFamily="34" charset="0"/>
              <a:buChar char="•"/>
            </a:pPr>
            <a:r>
              <a:rPr lang="en-GB" dirty="0" err="1"/>
              <a:t>Roebel</a:t>
            </a:r>
            <a:endParaRPr lang="en-GB" dirty="0"/>
          </a:p>
          <a:p>
            <a:pPr marL="342900" indent="-342900">
              <a:buFont typeface="Arial" panose="020B0604020202020204" pitchFamily="34" charset="0"/>
              <a:buChar char="•"/>
            </a:pPr>
            <a:r>
              <a:rPr lang="en-GB" dirty="0"/>
              <a:t>TSTC</a:t>
            </a:r>
          </a:p>
          <a:p>
            <a:pPr marL="342900" indent="-342900">
              <a:buFont typeface="Arial" panose="020B0604020202020204" pitchFamily="34" charset="0"/>
              <a:buChar char="•"/>
            </a:pPr>
            <a:r>
              <a:rPr lang="en-GB" dirty="0"/>
              <a:t>CORC</a:t>
            </a:r>
          </a:p>
          <a:p>
            <a:pPr marL="342900" indent="-342900">
              <a:buFont typeface="Arial" panose="020B0604020202020204" pitchFamily="34" charset="0"/>
              <a:buChar char="•"/>
            </a:pPr>
            <a:r>
              <a:rPr lang="en-GB" dirty="0" err="1"/>
              <a:t>CroCo</a:t>
            </a:r>
            <a:endParaRPr lang="en-GB" dirty="0"/>
          </a:p>
        </p:txBody>
      </p:sp>
      <p:sp>
        <p:nvSpPr>
          <p:cNvPr id="14" name="Inhaltsplatzhalter 2">
            <a:extLst>
              <a:ext uri="{FF2B5EF4-FFF2-40B4-BE49-F238E27FC236}">
                <a16:creationId xmlns:a16="http://schemas.microsoft.com/office/drawing/2014/main" id="{AF7358ED-E5FE-7EBB-CB53-8081A3BDCD21}"/>
              </a:ext>
            </a:extLst>
          </p:cNvPr>
          <p:cNvSpPr txBox="1">
            <a:spLocks/>
          </p:cNvSpPr>
          <p:nvPr/>
        </p:nvSpPr>
        <p:spPr>
          <a:xfrm>
            <a:off x="2135435" y="4112976"/>
            <a:ext cx="1584301" cy="4644616"/>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CICC</a:t>
            </a:r>
          </a:p>
          <a:p>
            <a:pPr marL="342900" indent="-342900">
              <a:buFont typeface="Arial" panose="020B0604020202020204" pitchFamily="34" charset="0"/>
              <a:buChar char="•"/>
            </a:pPr>
            <a:r>
              <a:rPr lang="en-US" dirty="0"/>
              <a:t>STAR</a:t>
            </a:r>
          </a:p>
          <a:p>
            <a:pPr marL="342900" indent="-342900">
              <a:buFont typeface="Arial" panose="020B0604020202020204" pitchFamily="34" charset="0"/>
              <a:buChar char="•"/>
            </a:pPr>
            <a:r>
              <a:rPr lang="en-US" dirty="0"/>
              <a:t>Insulated Stack</a:t>
            </a:r>
          </a:p>
          <a:p>
            <a:pPr marL="342900" indent="-342900">
              <a:buFont typeface="Arial" panose="020B0604020202020204" pitchFamily="34" charset="0"/>
              <a:buChar char="•"/>
            </a:pPr>
            <a:r>
              <a:rPr lang="en-US" dirty="0"/>
              <a:t>others</a:t>
            </a:r>
          </a:p>
        </p:txBody>
      </p:sp>
      <p:sp>
        <p:nvSpPr>
          <p:cNvPr id="15" name="TextBox 14">
            <a:extLst>
              <a:ext uri="{FF2B5EF4-FFF2-40B4-BE49-F238E27FC236}">
                <a16:creationId xmlns:a16="http://schemas.microsoft.com/office/drawing/2014/main" id="{5F74C081-FA96-E263-8CF0-572B7A6497BC}"/>
              </a:ext>
            </a:extLst>
          </p:cNvPr>
          <p:cNvSpPr txBox="1"/>
          <p:nvPr/>
        </p:nvSpPr>
        <p:spPr>
          <a:xfrm>
            <a:off x="697358" y="6140462"/>
            <a:ext cx="8136904" cy="128690"/>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800" dirty="0">
                <a:solidFill>
                  <a:srgbClr val="000000"/>
                </a:solidFill>
                <a:latin typeface="Calibri"/>
              </a:rPr>
              <a:t>[6] J. van </a:t>
            </a:r>
            <a:r>
              <a:rPr lang="en-US" sz="800" dirty="0" err="1">
                <a:solidFill>
                  <a:srgbClr val="000000"/>
                </a:solidFill>
                <a:latin typeface="Calibri"/>
              </a:rPr>
              <a:t>Nugteren</a:t>
            </a:r>
            <a:r>
              <a:rPr lang="en-US" sz="800" dirty="0">
                <a:solidFill>
                  <a:srgbClr val="000000"/>
                </a:solidFill>
                <a:latin typeface="Calibri"/>
              </a:rPr>
              <a:t>, “High temperature superconductor accelerator magnets,” Ph.D. dissertation, Energy Materials Syst., Univ. Twente, Enschede, The Netherlands, 2016.</a:t>
            </a:r>
          </a:p>
        </p:txBody>
      </p:sp>
    </p:spTree>
    <p:extLst>
      <p:ext uri="{BB962C8B-B14F-4D97-AF65-F5344CB8AC3E}">
        <p14:creationId xmlns:p14="http://schemas.microsoft.com/office/powerpoint/2010/main" val="911243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Users\sotnik_d\Desktop\Work\09_Cables\03_Reports\SolderStack.png">
            <a:extLst>
              <a:ext uri="{FF2B5EF4-FFF2-40B4-BE49-F238E27FC236}">
                <a16:creationId xmlns:a16="http://schemas.microsoft.com/office/drawing/2014/main" id="{EE6A8C39-9FA5-E8EE-3C79-A5EAAB278FC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61358" y="3645024"/>
            <a:ext cx="2592288" cy="2311985"/>
          </a:xfrm>
          <a:prstGeom prst="rect">
            <a:avLst/>
          </a:prstGeom>
          <a:noFill/>
          <a:ln>
            <a:noFill/>
          </a:ln>
        </p:spPr>
      </p:pic>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GB" noProof="0" dirty="0"/>
              <a:t>Computation model</a:t>
            </a:r>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p:txBody>
              <a:bodyPr/>
              <a:lstStyle/>
              <a:p>
                <a:r>
                  <a:rPr lang="en-GB" b="1" noProof="0" dirty="0"/>
                  <a:t>2D FEM H-A formulation</a:t>
                </a:r>
              </a:p>
              <a:p>
                <a:r>
                  <a:rPr lang="en-GB" noProof="0" dirty="0"/>
                  <a:t>Block and Common coil magnets design fit perfectly with racetrack coil. Criterion of 15 meter long dipole magnet creates a perfect opportunity to use 2D design approximation for this magnet design.</a:t>
                </a:r>
              </a:p>
              <a:p>
                <a:endParaRPr lang="en-GB" dirty="0"/>
              </a:p>
              <a:p>
                <a:r>
                  <a:rPr lang="en-GB" noProof="0" dirty="0"/>
                  <a:t>H-formulation has 2 components in 2D (</a:t>
                </a:r>
                <a:r>
                  <a:rPr lang="en-GB" noProof="0" dirty="0" err="1"/>
                  <a:t>Hx</a:t>
                </a:r>
                <a:r>
                  <a:rPr lang="en-GB" noProof="0" dirty="0"/>
                  <a:t> and Hy), while A-formulation uses just 1 component (Az). Coupled H-A formulation uses less </a:t>
                </a:r>
                <a:r>
                  <a:rPr lang="en-GB" dirty="0"/>
                  <a:t>unknowns for solution in 2D with the same results quality. </a:t>
                </a:r>
                <a:r>
                  <a:rPr lang="en-GB" b="1" dirty="0"/>
                  <a:t>Coupling</a:t>
                </a:r>
                <a:r>
                  <a:rPr lang="en-GB" dirty="0"/>
                  <a:t> of formulation done on </a:t>
                </a:r>
                <a:r>
                  <a:rPr lang="en-GB" b="1" dirty="0"/>
                  <a:t>boundaries</a:t>
                </a:r>
                <a:r>
                  <a:rPr lang="en-GB" dirty="0"/>
                  <a:t> by </a:t>
                </a:r>
                <a:r>
                  <a:rPr lang="en-GB" b="1" dirty="0"/>
                  <a:t>Electric Field</a:t>
                </a:r>
                <a:r>
                  <a:rPr lang="en-GB" dirty="0"/>
                  <a:t> and </a:t>
                </a:r>
                <a:r>
                  <a:rPr lang="en-GB" b="1" dirty="0"/>
                  <a:t>Magnetic Field</a:t>
                </a:r>
                <a:r>
                  <a:rPr lang="en-GB" dirty="0"/>
                  <a:t>.</a:t>
                </a:r>
              </a:p>
              <a:p>
                <a:r>
                  <a:rPr lang="en-GB" noProof="0" dirty="0"/>
                  <a:t>H-formulation:</a:t>
                </a:r>
              </a:p>
              <a:p>
                <a:pPr/>
                <a14:m>
                  <m:oMathPara xmlns:m="http://schemas.openxmlformats.org/officeDocument/2006/math">
                    <m:oMathParaPr>
                      <m:jc m:val="centerGroup"/>
                    </m:oMathParaPr>
                    <m:oMath xmlns:m="http://schemas.openxmlformats.org/officeDocument/2006/math">
                      <m:f>
                        <m:fPr>
                          <m:ctrlPr>
                            <a:rPr lang="en-GB" i="1" noProof="0" smtClean="0">
                              <a:latin typeface="Cambria Math" panose="02040503050406030204" pitchFamily="18" charset="0"/>
                            </a:rPr>
                          </m:ctrlPr>
                        </m:fPr>
                        <m:num>
                          <m:r>
                            <a:rPr lang="en-US" b="0" i="1" noProof="0" smtClean="0">
                              <a:latin typeface="Cambria Math" panose="02040503050406030204" pitchFamily="18" charset="0"/>
                            </a:rPr>
                            <m:t>𝑑</m:t>
                          </m:r>
                        </m:num>
                        <m:den>
                          <m:r>
                            <a:rPr lang="en-US" b="0" i="1" noProof="0" smtClean="0">
                              <a:latin typeface="Cambria Math" panose="02040503050406030204" pitchFamily="18" charset="0"/>
                            </a:rPr>
                            <m:t>𝑑𝑡</m:t>
                          </m:r>
                        </m:den>
                      </m:f>
                      <m:d>
                        <m:dPr>
                          <m:ctrlPr>
                            <a:rPr lang="en-GB" i="1" noProof="0" smtClean="0">
                              <a:latin typeface="Cambria Math" panose="02040503050406030204" pitchFamily="18" charset="0"/>
                            </a:rPr>
                          </m:ctrlPr>
                        </m:dPr>
                        <m:e>
                          <m:r>
                            <a:rPr lang="en-GB" i="1" noProof="0" smtClean="0">
                              <a:latin typeface="Cambria Math" panose="02040503050406030204" pitchFamily="18" charset="0"/>
                              <a:ea typeface="Cambria Math" panose="02040503050406030204" pitchFamily="18" charset="0"/>
                            </a:rPr>
                            <m:t>𝜇</m:t>
                          </m:r>
                          <m:r>
                            <a:rPr lang="en-US" b="0" i="1" noProof="0" smtClean="0">
                              <a:latin typeface="Cambria Math" panose="02040503050406030204" pitchFamily="18" charset="0"/>
                              <a:ea typeface="Cambria Math" panose="02040503050406030204" pitchFamily="18" charset="0"/>
                            </a:rPr>
                            <m:t>𝐻</m:t>
                          </m:r>
                        </m:e>
                      </m:d>
                      <m:r>
                        <a:rPr lang="en-US" b="0" i="1" noProof="0" smtClean="0">
                          <a:latin typeface="Cambria Math" panose="02040503050406030204" pitchFamily="18" charset="0"/>
                        </a:rPr>
                        <m:t>+</m:t>
                      </m:r>
                      <m:r>
                        <m:rPr>
                          <m:sty m:val="p"/>
                        </m:rPr>
                        <a:rPr lang="en-US" b="0" i="1" noProof="0" smtClean="0">
                          <a:latin typeface="Cambria Math" panose="02040503050406030204" pitchFamily="18" charset="0"/>
                          <a:ea typeface="Cambria Math" panose="02040503050406030204" pitchFamily="18" charset="0"/>
                        </a:rPr>
                        <m:t>∇</m:t>
                      </m:r>
                      <m:r>
                        <a:rPr lang="el-GR" i="1">
                          <a:latin typeface="Cambria Math" panose="02040503050406030204" pitchFamily="18" charset="0"/>
                          <a:ea typeface="Cambria Math" panose="02040503050406030204" pitchFamily="18" charset="0"/>
                        </a:rPr>
                        <m:t>× (</m:t>
                      </m:r>
                      <m:r>
                        <a:rPr lang="el-GR" i="1">
                          <a:latin typeface="Cambria Math" panose="02040503050406030204" pitchFamily="18" charset="0"/>
                          <a:ea typeface="Cambria Math" panose="02040503050406030204" pitchFamily="18" charset="0"/>
                        </a:rPr>
                        <m:t>𝜌𝛻</m:t>
                      </m:r>
                      <m:r>
                        <a:rPr lang="en-US" i="1">
                          <a:latin typeface="Cambria Math" panose="02040503050406030204" pitchFamily="18" charset="0"/>
                          <a:ea typeface="Cambria Math" panose="02040503050406030204" pitchFamily="18" charset="0"/>
                        </a:rPr>
                        <m:t> × </m:t>
                      </m:r>
                      <m:r>
                        <a:rPr lang="en-US" i="1">
                          <a:latin typeface="Cambria Math" panose="02040503050406030204" pitchFamily="18" charset="0"/>
                          <a:ea typeface="Cambria Math" panose="02040503050406030204" pitchFamily="18" charset="0"/>
                        </a:rPr>
                        <m:t>𝐻</m:t>
                      </m:r>
                      <m:r>
                        <a:rPr lang="en-US" i="1">
                          <a:latin typeface="Cambria Math" panose="02040503050406030204" pitchFamily="18" charset="0"/>
                          <a:ea typeface="Cambria Math" panose="02040503050406030204" pitchFamily="18" charset="0"/>
                        </a:rPr>
                        <m:t>) = 0</m:t>
                      </m:r>
                    </m:oMath>
                  </m:oMathPara>
                </a14:m>
                <a:endParaRPr lang="en-GB" noProof="0" dirty="0"/>
              </a:p>
              <a:p>
                <a:r>
                  <a:rPr lang="en-GB" dirty="0"/>
                  <a:t>A-formulation:</a:t>
                </a:r>
              </a:p>
              <a:p>
                <a:pPr/>
                <a14:m>
                  <m:oMathPara xmlns:m="http://schemas.openxmlformats.org/officeDocument/2006/math">
                    <m:oMathParaPr>
                      <m:jc m:val="centerGroup"/>
                    </m:oMathParaPr>
                    <m:oMath xmlns:m="http://schemas.openxmlformats.org/officeDocument/2006/math">
                      <m:f>
                        <m:fPr>
                          <m:ctrlPr>
                            <a:rPr lang="en-GB" i="1" noProof="0" smtClean="0">
                              <a:latin typeface="Cambria Math" panose="02040503050406030204" pitchFamily="18" charset="0"/>
                            </a:rPr>
                          </m:ctrlPr>
                        </m:fPr>
                        <m:num>
                          <m:r>
                            <a:rPr lang="en-US" b="0" i="1" noProof="0" smtClean="0">
                              <a:latin typeface="Cambria Math" panose="02040503050406030204" pitchFamily="18" charset="0"/>
                            </a:rPr>
                            <m:t>1</m:t>
                          </m:r>
                        </m:num>
                        <m:den>
                          <m:r>
                            <a:rPr lang="en-GB" i="1" noProof="0" smtClean="0">
                              <a:latin typeface="Cambria Math" panose="02040503050406030204" pitchFamily="18" charset="0"/>
                              <a:ea typeface="Cambria Math" panose="02040503050406030204" pitchFamily="18" charset="0"/>
                            </a:rPr>
                            <m:t>𝜌</m:t>
                          </m:r>
                        </m:den>
                      </m:f>
                      <m:f>
                        <m:fPr>
                          <m:ctrlPr>
                            <a:rPr lang="en-GB" i="1" noProof="0" smtClean="0">
                              <a:latin typeface="Cambria Math" panose="02040503050406030204" pitchFamily="18" charset="0"/>
                            </a:rPr>
                          </m:ctrlPr>
                        </m:fPr>
                        <m:num>
                          <m:r>
                            <a:rPr lang="en-US" b="0" i="1" noProof="0" smtClean="0">
                              <a:latin typeface="Cambria Math" panose="02040503050406030204" pitchFamily="18" charset="0"/>
                            </a:rPr>
                            <m:t>𝑑𝐴</m:t>
                          </m:r>
                        </m:num>
                        <m:den>
                          <m:r>
                            <a:rPr lang="en-US" b="0" i="1" noProof="0" smtClean="0">
                              <a:latin typeface="Cambria Math" panose="02040503050406030204" pitchFamily="18" charset="0"/>
                            </a:rPr>
                            <m:t>𝑑𝑡</m:t>
                          </m:r>
                        </m:den>
                      </m:f>
                      <m:r>
                        <a:rPr lang="en-US" b="0" i="1" noProof="0" smtClean="0">
                          <a:latin typeface="Cambria Math" panose="02040503050406030204" pitchFamily="18" charset="0"/>
                        </a:rPr>
                        <m:t>+</m:t>
                      </m:r>
                      <m:r>
                        <a:rPr lang="pt-BR" i="1">
                          <a:latin typeface="Cambria Math" panose="02040503050406030204" pitchFamily="18" charset="0"/>
                        </a:rPr>
                        <m:t>𝛻</m:t>
                      </m:r>
                      <m:r>
                        <a:rPr lang="pt-BR" i="1">
                          <a:latin typeface="Cambria Math" panose="02040503050406030204" pitchFamily="18" charset="0"/>
                        </a:rPr>
                        <m:t> ×</m:t>
                      </m:r>
                      <m:d>
                        <m:dPr>
                          <m:ctrlPr>
                            <a:rPr lang="pt-BR" i="1" smtClean="0">
                              <a:latin typeface="Cambria Math" panose="02040503050406030204" pitchFamily="18" charset="0"/>
                            </a:rPr>
                          </m:ctrlPr>
                        </m:dPr>
                        <m:e>
                          <m:sSup>
                            <m:sSupPr>
                              <m:ctrlPr>
                                <a:rPr lang="pt-BR" i="1">
                                  <a:latin typeface="Cambria Math" panose="02040503050406030204" pitchFamily="18" charset="0"/>
                                </a:rPr>
                              </m:ctrlPr>
                            </m:sSupPr>
                            <m:e>
                              <m:r>
                                <a:rPr lang="pt-BR" i="1">
                                  <a:latin typeface="Cambria Math" panose="02040503050406030204" pitchFamily="18" charset="0"/>
                                </a:rPr>
                                <m:t>𝜇</m:t>
                              </m:r>
                            </m:e>
                            <m:sup>
                              <m:r>
                                <a:rPr lang="pt-BR" i="1">
                                  <a:latin typeface="Cambria Math" panose="02040503050406030204" pitchFamily="18" charset="0"/>
                                </a:rPr>
                                <m:t>−1</m:t>
                              </m:r>
                            </m:sup>
                          </m:sSup>
                          <m:r>
                            <a:rPr lang="pt-BR" i="1">
                              <a:latin typeface="Cambria Math" panose="02040503050406030204" pitchFamily="18" charset="0"/>
                            </a:rPr>
                            <m:t>𝛻</m:t>
                          </m:r>
                          <m:r>
                            <a:rPr lang="pt-BR" i="1">
                              <a:latin typeface="Cambria Math" panose="02040503050406030204" pitchFamily="18" charset="0"/>
                            </a:rPr>
                            <m:t> × </m:t>
                          </m:r>
                          <m:r>
                            <a:rPr lang="pt-BR" i="1">
                              <a:latin typeface="Cambria Math" panose="02040503050406030204" pitchFamily="18" charset="0"/>
                            </a:rPr>
                            <m:t>𝐴</m:t>
                          </m:r>
                        </m:e>
                      </m:d>
                      <m:r>
                        <a:rPr lang="pt-BR" i="1">
                          <a:latin typeface="Cambria Math" panose="02040503050406030204" pitchFamily="18" charset="0"/>
                        </a:rPr>
                        <m:t>= 0</m:t>
                      </m:r>
                    </m:oMath>
                  </m:oMathPara>
                </a14:m>
                <a:endParaRPr lang="en-GB" noProof="0" dirty="0"/>
              </a:p>
            </p:txBody>
          </p:sp>
        </mc:Choice>
        <mc:Fallback xmlns="">
          <p:sp>
            <p:nvSpPr>
              <p:cNvPr id="3" name="Inhaltsplatzhalter 2">
                <a:extLst>
                  <a:ext uri="{FF2B5EF4-FFF2-40B4-BE49-F238E27FC236}">
                    <a16:creationId xmlns:a16="http://schemas.microsoft.com/office/drawing/2014/main" id="{B0F1E6AD-5F9D-40E2-9400-77D55F7A0D41}"/>
                  </a:ext>
                </a:extLst>
              </p:cNvPr>
              <p:cNvSpPr>
                <a:spLocks noGrp="1" noRot="1" noChangeAspect="1" noMove="1" noResize="1" noEditPoints="1" noAdjustHandles="1" noChangeArrowheads="1" noChangeShapeType="1" noTextEdit="1"/>
              </p:cNvSpPr>
              <p:nvPr>
                <p:ph idx="1"/>
              </p:nvPr>
            </p:nvSpPr>
            <p:spPr>
              <a:blipFill>
                <a:blip r:embed="rId3"/>
                <a:stretch>
                  <a:fillRect l="-2304" t="-1050" r="-1382"/>
                </a:stretch>
              </a:blipFill>
            </p:spPr>
            <p:txBody>
              <a:bodyPr/>
              <a:lstStyle/>
              <a:p>
                <a:r>
                  <a:rPr lang="de-CH">
                    <a:noFill/>
                  </a:rPr>
                  <a:t> </a:t>
                </a:r>
              </a:p>
            </p:txBody>
          </p:sp>
        </mc:Fallback>
      </mc:AlternateContent>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E2A7749-10D8-46B3-836C-47B42D283A93}"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6</a:t>
            </a:fld>
            <a:endParaRPr lang="de-CH" dirty="0"/>
          </a:p>
        </p:txBody>
      </p:sp>
      <p:sp>
        <p:nvSpPr>
          <p:cNvPr id="7" name="Content Placeholder 6">
            <a:extLst>
              <a:ext uri="{FF2B5EF4-FFF2-40B4-BE49-F238E27FC236}">
                <a16:creationId xmlns:a16="http://schemas.microsoft.com/office/drawing/2014/main" id="{1A9B123D-5A1E-D7A6-52AF-F7C5DC0D5252}"/>
              </a:ext>
            </a:extLst>
          </p:cNvPr>
          <p:cNvSpPr>
            <a:spLocks noGrp="1"/>
          </p:cNvSpPr>
          <p:nvPr>
            <p:ph idx="13"/>
          </p:nvPr>
        </p:nvSpPr>
        <p:spPr/>
        <p:txBody>
          <a:bodyPr/>
          <a:lstStyle/>
          <a:p>
            <a:r>
              <a:rPr lang="en-GB" b="1" noProof="0" dirty="0"/>
              <a:t>Stack structure and mesh selection</a:t>
            </a:r>
          </a:p>
          <a:p>
            <a:r>
              <a:rPr lang="en-GB" dirty="0"/>
              <a:t>Purpose of this work is to define as accurate results as we can. Only detailed model (all layers of HTS tape) applied to this computation.</a:t>
            </a:r>
          </a:p>
          <a:p>
            <a:endParaRPr lang="en-GB" noProof="0" dirty="0"/>
          </a:p>
          <a:p>
            <a:r>
              <a:rPr lang="en-GB" noProof="0" dirty="0"/>
              <a:t>The first analysis done on </a:t>
            </a:r>
            <a:r>
              <a:rPr lang="en-GB" b="1" noProof="0" dirty="0"/>
              <a:t>10 tapes </a:t>
            </a:r>
            <a:r>
              <a:rPr lang="en-GB" noProof="0" dirty="0"/>
              <a:t>in a stack.</a:t>
            </a:r>
          </a:p>
          <a:p>
            <a:r>
              <a:rPr lang="en-GB" b="1" dirty="0" err="1"/>
              <a:t>ReBCO</a:t>
            </a:r>
            <a:r>
              <a:rPr lang="en-GB" b="1" dirty="0"/>
              <a:t> layer</a:t>
            </a:r>
            <a:r>
              <a:rPr lang="en-GB" dirty="0"/>
              <a:t> presented as </a:t>
            </a:r>
            <a:r>
              <a:rPr lang="en-GB" b="1" dirty="0"/>
              <a:t>1 element by thickness </a:t>
            </a:r>
            <a:r>
              <a:rPr lang="en-GB" dirty="0"/>
              <a:t>(strip).</a:t>
            </a:r>
            <a:endParaRPr lang="en-GB" noProof="0" dirty="0"/>
          </a:p>
        </p:txBody>
      </p:sp>
      <p:pic>
        <p:nvPicPr>
          <p:cNvPr id="9" name="Picture 8">
            <a:extLst>
              <a:ext uri="{FF2B5EF4-FFF2-40B4-BE49-F238E27FC236}">
                <a16:creationId xmlns:a16="http://schemas.microsoft.com/office/drawing/2014/main" id="{C23BA5D8-3734-ECF9-56CB-6BC2E9BD208D}"/>
              </a:ext>
            </a:extLst>
          </p:cNvPr>
          <p:cNvPicPr>
            <a:picLocks noChangeAspect="1"/>
          </p:cNvPicPr>
          <p:nvPr/>
        </p:nvPicPr>
        <p:blipFill>
          <a:blip r:embed="rId4"/>
          <a:stretch>
            <a:fillRect/>
          </a:stretch>
        </p:blipFill>
        <p:spPr>
          <a:xfrm>
            <a:off x="6096000" y="3762340"/>
            <a:ext cx="2765358" cy="1978746"/>
          </a:xfrm>
          <a:prstGeom prst="rect">
            <a:avLst/>
          </a:prstGeom>
        </p:spPr>
      </p:pic>
      <p:sp>
        <p:nvSpPr>
          <p:cNvPr id="11" name="TextBox 10">
            <a:extLst>
              <a:ext uri="{FF2B5EF4-FFF2-40B4-BE49-F238E27FC236}">
                <a16:creationId xmlns:a16="http://schemas.microsoft.com/office/drawing/2014/main" id="{F322D93A-9E39-FF74-9FDD-77CC85D943FD}"/>
              </a:ext>
            </a:extLst>
          </p:cNvPr>
          <p:cNvSpPr txBox="1"/>
          <p:nvPr/>
        </p:nvSpPr>
        <p:spPr>
          <a:xfrm>
            <a:off x="697358" y="6011996"/>
            <a:ext cx="8136904" cy="369332"/>
          </a:xfrm>
          <a:prstGeom prst="rect">
            <a:avLst/>
          </a:prstGeom>
          <a:noFill/>
        </p:spPr>
        <p:txBody>
          <a:bodyPr wrap="square" lIns="0" tIns="0" rIns="0" bIns="0" rtlCol="0">
            <a:spAutoFit/>
          </a:bodyPr>
          <a:lstStyle>
            <a:defPPr>
              <a:defRPr lang="de-DE"/>
            </a:defPPr>
            <a:lvl1pPr>
              <a:defRPr sz="800">
                <a:solidFill>
                  <a:srgbClr val="000000"/>
                </a:solidFill>
                <a:latin typeface="Calibri"/>
              </a:defRPr>
            </a:lvl1pPr>
          </a:lstStyle>
          <a:p>
            <a:r>
              <a:rPr lang="en-US" dirty="0"/>
              <a:t>[7] </a:t>
            </a:r>
            <a:r>
              <a:rPr lang="de-CH" dirty="0"/>
              <a:t>Lorenzo </a:t>
            </a:r>
            <a:r>
              <a:rPr lang="de-CH" dirty="0" err="1"/>
              <a:t>Bortot</a:t>
            </a:r>
            <a:r>
              <a:rPr lang="de-CH" dirty="0"/>
              <a:t>, et al., </a:t>
            </a:r>
            <a:r>
              <a:rPr lang="en-US" dirty="0"/>
              <a:t>A coupled a–h formulation for magneto-thermal transients in high-temperature superconducting </a:t>
            </a:r>
            <a:r>
              <a:rPr lang="de-CH" dirty="0" err="1"/>
              <a:t>magnets</a:t>
            </a:r>
            <a:r>
              <a:rPr lang="de-CH" dirty="0"/>
              <a:t>,</a:t>
            </a:r>
          </a:p>
          <a:p>
            <a:r>
              <a:rPr lang="de-CH" dirty="0"/>
              <a:t>IEEE Transactions on Applied </a:t>
            </a:r>
            <a:r>
              <a:rPr lang="de-CH" dirty="0" err="1"/>
              <a:t>Superconductivity</a:t>
            </a:r>
            <a:r>
              <a:rPr lang="de-CH" dirty="0"/>
              <a:t>, 30(5):1–11, 2020</a:t>
            </a:r>
            <a:endParaRPr lang="en-US" dirty="0"/>
          </a:p>
          <a:p>
            <a:r>
              <a:rPr lang="en-US" dirty="0"/>
              <a:t>[8] </a:t>
            </a:r>
            <a:r>
              <a:rPr lang="en-US" u="sng" dirty="0"/>
              <a:t>https://www.comsol.com/</a:t>
            </a:r>
          </a:p>
        </p:txBody>
      </p:sp>
    </p:spTree>
    <p:extLst>
      <p:ext uri="{BB962C8B-B14F-4D97-AF65-F5344CB8AC3E}">
        <p14:creationId xmlns:p14="http://schemas.microsoft.com/office/powerpoint/2010/main" val="4278221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GB" dirty="0"/>
              <a:t>FEM modelling - Losses computation - plan</a:t>
            </a:r>
            <a:endParaRPr lang="en-GB"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695326" y="1376773"/>
            <a:ext cx="10801348" cy="4644616"/>
          </a:xfrm>
        </p:spPr>
        <p:txBody>
          <a:bodyPr/>
          <a:lstStyle/>
          <a:p>
            <a:r>
              <a:rPr lang="en-US" dirty="0"/>
              <a:t>Most of the presented AC loss results for HTS stacks in literature are for AC current or AC field cases. In the case of a dipole magnet, both the current applied to the coil and the external magnetic field applied to the coil are DC with a low ramp rate (about 10 A/s).</a:t>
            </a:r>
          </a:p>
          <a:p>
            <a:endParaRPr lang="en-GB" noProof="0" dirty="0"/>
          </a:p>
          <a:p>
            <a:r>
              <a:rPr lang="en-GB" b="1" noProof="0" dirty="0"/>
              <a:t>Agenda for single HTS straight soldered stack cable in external magnetic field computation:</a:t>
            </a:r>
          </a:p>
          <a:p>
            <a:pPr marL="285750" indent="-285750">
              <a:buFont typeface="Arial" panose="020B0604020202020204" pitchFamily="34" charset="0"/>
              <a:buChar char="•"/>
            </a:pPr>
            <a:r>
              <a:rPr lang="en-GB" dirty="0"/>
              <a:t>AC losses dependence on perpendicular magnetic field magnitude</a:t>
            </a:r>
          </a:p>
          <a:p>
            <a:pPr marL="285750" indent="-285750">
              <a:buFont typeface="Arial" panose="020B0604020202020204" pitchFamily="34" charset="0"/>
              <a:buChar char="•"/>
            </a:pPr>
            <a:r>
              <a:rPr lang="en-GB" noProof="0" dirty="0"/>
              <a:t>AC losses dependence on magnetic field direction at 16 T</a:t>
            </a:r>
          </a:p>
          <a:p>
            <a:pPr marL="285750" indent="-285750">
              <a:buFont typeface="Arial" panose="020B0604020202020204" pitchFamily="34" charset="0"/>
              <a:buChar char="•"/>
            </a:pPr>
            <a:r>
              <a:rPr lang="en-GB" dirty="0"/>
              <a:t>AC losses dependence on HTS tapes width</a:t>
            </a:r>
          </a:p>
          <a:p>
            <a:pPr marL="285750" indent="-285750">
              <a:buFont typeface="Arial" panose="020B0604020202020204" pitchFamily="34" charset="0"/>
              <a:buChar char="•"/>
            </a:pPr>
            <a:r>
              <a:rPr lang="en-GB" noProof="0" dirty="0"/>
              <a:t>Full cross-section 16 T dipole</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E2A7749-10D8-46B3-836C-47B42D283A93}"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7</a:t>
            </a:fld>
            <a:endParaRPr lang="de-CH" dirty="0"/>
          </a:p>
        </p:txBody>
      </p:sp>
    </p:spTree>
    <p:extLst>
      <p:ext uri="{BB962C8B-B14F-4D97-AF65-F5344CB8AC3E}">
        <p14:creationId xmlns:p14="http://schemas.microsoft.com/office/powerpoint/2010/main" val="2178780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GB" dirty="0"/>
              <a:t>FEM modelling - Losses computation - field magnitude</a:t>
            </a:r>
            <a:endParaRPr lang="en-GB"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695326" y="1376773"/>
            <a:ext cx="10801348" cy="4644616"/>
          </a:xfrm>
        </p:spPr>
        <p:txBody>
          <a:bodyPr/>
          <a:lstStyle/>
          <a:p>
            <a:r>
              <a:rPr lang="en-GB" sz="2000" noProof="0" dirty="0"/>
              <a:t>Critical current of single tape dependence on magnetic field amplitude is a very well known experimental data published in many papers. It returns simple criterion for stack of insulated tapes, but it is different for soldered tape stack, where current can flow from almost transferred to normal state tape to others.</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E2A7749-10D8-46B3-836C-47B42D283A93}"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8</a:t>
            </a:fld>
            <a:endParaRPr lang="de-CH" dirty="0"/>
          </a:p>
        </p:txBody>
      </p:sp>
      <p:pic>
        <p:nvPicPr>
          <p:cNvPr id="8" name="Picture 7">
            <a:extLst>
              <a:ext uri="{FF2B5EF4-FFF2-40B4-BE49-F238E27FC236}">
                <a16:creationId xmlns:a16="http://schemas.microsoft.com/office/drawing/2014/main" id="{E699D9A6-A972-2C53-801F-A9A10887CF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5325" y="3586398"/>
            <a:ext cx="2736304" cy="1984359"/>
          </a:xfrm>
          <a:prstGeom prst="rect">
            <a:avLst/>
          </a:prstGeom>
        </p:spPr>
      </p:pic>
      <p:pic>
        <p:nvPicPr>
          <p:cNvPr id="10" name="Picture 9">
            <a:extLst>
              <a:ext uri="{FF2B5EF4-FFF2-40B4-BE49-F238E27FC236}">
                <a16:creationId xmlns:a16="http://schemas.microsoft.com/office/drawing/2014/main" id="{F70DC706-615D-7E81-78D4-0A9FB98576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92772" y="2868656"/>
            <a:ext cx="2989997" cy="1496448"/>
          </a:xfrm>
          <a:prstGeom prst="rect">
            <a:avLst/>
          </a:prstGeom>
        </p:spPr>
      </p:pic>
      <p:pic>
        <p:nvPicPr>
          <p:cNvPr id="12" name="Picture 11">
            <a:extLst>
              <a:ext uri="{FF2B5EF4-FFF2-40B4-BE49-F238E27FC236}">
                <a16:creationId xmlns:a16="http://schemas.microsoft.com/office/drawing/2014/main" id="{4E169D27-ECC7-83C9-1A88-0EB7694176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773" y="4689139"/>
            <a:ext cx="2989998" cy="1476165"/>
          </a:xfrm>
          <a:prstGeom prst="rect">
            <a:avLst/>
          </a:prstGeom>
        </p:spPr>
      </p:pic>
      <p:pic>
        <p:nvPicPr>
          <p:cNvPr id="14" name="Picture 13">
            <a:extLst>
              <a:ext uri="{FF2B5EF4-FFF2-40B4-BE49-F238E27FC236}">
                <a16:creationId xmlns:a16="http://schemas.microsoft.com/office/drawing/2014/main" id="{384163C3-DDBC-01FF-E9A3-2CBAF8AA98C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0786" y="3980733"/>
            <a:ext cx="3367809" cy="2232248"/>
          </a:xfrm>
          <a:prstGeom prst="rect">
            <a:avLst/>
          </a:prstGeom>
        </p:spPr>
      </p:pic>
      <p:sp>
        <p:nvSpPr>
          <p:cNvPr id="15" name="Inhaltsplatzhalter 2">
            <a:extLst>
              <a:ext uri="{FF2B5EF4-FFF2-40B4-BE49-F238E27FC236}">
                <a16:creationId xmlns:a16="http://schemas.microsoft.com/office/drawing/2014/main" id="{3EFE8444-B2A3-7F1D-58AB-A068849E3094}"/>
              </a:ext>
            </a:extLst>
          </p:cNvPr>
          <p:cNvSpPr txBox="1">
            <a:spLocks/>
          </p:cNvSpPr>
          <p:nvPr/>
        </p:nvSpPr>
        <p:spPr>
          <a:xfrm>
            <a:off x="734664" y="2854451"/>
            <a:ext cx="2579849"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HTS tape stack in 16 T external magnetic field with 10 kA applied current</a:t>
            </a:r>
          </a:p>
        </p:txBody>
      </p:sp>
      <p:sp>
        <p:nvSpPr>
          <p:cNvPr id="16" name="Inhaltsplatzhalter 2">
            <a:extLst>
              <a:ext uri="{FF2B5EF4-FFF2-40B4-BE49-F238E27FC236}">
                <a16:creationId xmlns:a16="http://schemas.microsoft.com/office/drawing/2014/main" id="{779C7561-DD85-522C-2A4D-90B4E76E7E81}"/>
              </a:ext>
            </a:extLst>
          </p:cNvPr>
          <p:cNvSpPr txBox="1">
            <a:spLocks/>
          </p:cNvSpPr>
          <p:nvPr/>
        </p:nvSpPr>
        <p:spPr>
          <a:xfrm>
            <a:off x="3936605" y="2584420"/>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err="1"/>
              <a:t>Jc</a:t>
            </a:r>
            <a:r>
              <a:rPr lang="en-GB" sz="1600" dirty="0"/>
              <a:t> distribution across the stack</a:t>
            </a:r>
          </a:p>
        </p:txBody>
      </p:sp>
      <p:sp>
        <p:nvSpPr>
          <p:cNvPr id="17" name="Inhaltsplatzhalter 2">
            <a:extLst>
              <a:ext uri="{FF2B5EF4-FFF2-40B4-BE49-F238E27FC236}">
                <a16:creationId xmlns:a16="http://schemas.microsoft.com/office/drawing/2014/main" id="{A5D834F1-6F57-977F-32FC-C57F72BA61BD}"/>
              </a:ext>
            </a:extLst>
          </p:cNvPr>
          <p:cNvSpPr txBox="1">
            <a:spLocks/>
          </p:cNvSpPr>
          <p:nvPr/>
        </p:nvSpPr>
        <p:spPr>
          <a:xfrm>
            <a:off x="3948490" y="4418961"/>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err="1"/>
              <a:t>Jz</a:t>
            </a:r>
            <a:r>
              <a:rPr lang="en-GB" sz="1600" dirty="0"/>
              <a:t> distribution across the stack</a:t>
            </a:r>
          </a:p>
        </p:txBody>
      </p:sp>
      <p:sp>
        <p:nvSpPr>
          <p:cNvPr id="18" name="Inhaltsplatzhalter 2">
            <a:extLst>
              <a:ext uri="{FF2B5EF4-FFF2-40B4-BE49-F238E27FC236}">
                <a16:creationId xmlns:a16="http://schemas.microsoft.com/office/drawing/2014/main" id="{9BF6DECA-0639-022A-7EAE-E3B25AD2AB8A}"/>
              </a:ext>
            </a:extLst>
          </p:cNvPr>
          <p:cNvSpPr txBox="1">
            <a:spLocks/>
          </p:cNvSpPr>
          <p:nvPr/>
        </p:nvSpPr>
        <p:spPr>
          <a:xfrm>
            <a:off x="8002176" y="3192431"/>
            <a:ext cx="3096419"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 losses of HTS tape stack cable dependence on perpendicular magnetic field magnitude</a:t>
            </a:r>
          </a:p>
        </p:txBody>
      </p:sp>
    </p:spTree>
    <p:extLst>
      <p:ext uri="{BB962C8B-B14F-4D97-AF65-F5344CB8AC3E}">
        <p14:creationId xmlns:p14="http://schemas.microsoft.com/office/powerpoint/2010/main" val="1461866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p:txBody>
          <a:bodyPr/>
          <a:lstStyle/>
          <a:p>
            <a:r>
              <a:rPr lang="en-GB" dirty="0"/>
              <a:t>FEM modelling - Losses computation – field angular dependence</a:t>
            </a:r>
            <a:endParaRPr lang="en-GB" noProof="0" dirty="0"/>
          </a:p>
        </p:txBody>
      </p:sp>
      <p:sp>
        <p:nvSpPr>
          <p:cNvPr id="3" name="Inhaltsplatzhalter 2">
            <a:extLst>
              <a:ext uri="{FF2B5EF4-FFF2-40B4-BE49-F238E27FC236}">
                <a16:creationId xmlns:a16="http://schemas.microsoft.com/office/drawing/2014/main" id="{B0F1E6AD-5F9D-40E2-9400-77D55F7A0D41}"/>
              </a:ext>
            </a:extLst>
          </p:cNvPr>
          <p:cNvSpPr>
            <a:spLocks noGrp="1"/>
          </p:cNvSpPr>
          <p:nvPr>
            <p:ph idx="1"/>
          </p:nvPr>
        </p:nvSpPr>
        <p:spPr>
          <a:xfrm>
            <a:off x="695326" y="1376773"/>
            <a:ext cx="10801348" cy="4644616"/>
          </a:xfrm>
        </p:spPr>
        <p:txBody>
          <a:bodyPr/>
          <a:lstStyle/>
          <a:p>
            <a:r>
              <a:rPr lang="en-GB" sz="2000" noProof="0" dirty="0"/>
              <a:t>Current sharing between tapes could affect on critical current dependence on external magnetic field direction. It could be not so dramatic for perpendicular magnetic field as single tape is.</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E2A7749-10D8-46B3-836C-47B42D283A93}" type="datetime1">
              <a:rPr lang="de-CH" smtClean="0"/>
              <a:t>12.06.2024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9</a:t>
            </a:fld>
            <a:endParaRPr lang="de-CH" dirty="0"/>
          </a:p>
        </p:txBody>
      </p:sp>
      <p:pic>
        <p:nvPicPr>
          <p:cNvPr id="9" name="Picture 8">
            <a:extLst>
              <a:ext uri="{FF2B5EF4-FFF2-40B4-BE49-F238E27FC236}">
                <a16:creationId xmlns:a16="http://schemas.microsoft.com/office/drawing/2014/main" id="{4AFDEBB4-8880-875C-BD06-4D5BD146F0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12224" y="4312472"/>
            <a:ext cx="2993817" cy="1984359"/>
          </a:xfrm>
          <a:prstGeom prst="rect">
            <a:avLst/>
          </a:prstGeom>
        </p:spPr>
      </p:pic>
      <p:pic>
        <p:nvPicPr>
          <p:cNvPr id="13" name="Picture 12">
            <a:extLst>
              <a:ext uri="{FF2B5EF4-FFF2-40B4-BE49-F238E27FC236}">
                <a16:creationId xmlns:a16="http://schemas.microsoft.com/office/drawing/2014/main" id="{B380A07C-8D00-F41C-EC9B-608E411593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63269" y="2184357"/>
            <a:ext cx="2703542" cy="1783455"/>
          </a:xfrm>
          <a:prstGeom prst="rect">
            <a:avLst/>
          </a:prstGeom>
        </p:spPr>
      </p:pic>
      <p:pic>
        <p:nvPicPr>
          <p:cNvPr id="16" name="Picture 15">
            <a:extLst>
              <a:ext uri="{FF2B5EF4-FFF2-40B4-BE49-F238E27FC236}">
                <a16:creationId xmlns:a16="http://schemas.microsoft.com/office/drawing/2014/main" id="{FFABAEA7-A553-B2F2-B51E-0208CA658918}"/>
              </a:ext>
            </a:extLst>
          </p:cNvPr>
          <p:cNvPicPr>
            <a:picLocks noChangeAspect="1"/>
          </p:cNvPicPr>
          <p:nvPr/>
        </p:nvPicPr>
        <p:blipFill>
          <a:blip r:embed="rId4"/>
          <a:stretch>
            <a:fillRect/>
          </a:stretch>
        </p:blipFill>
        <p:spPr>
          <a:xfrm>
            <a:off x="3626725" y="4443652"/>
            <a:ext cx="1793942" cy="1721998"/>
          </a:xfrm>
          <a:prstGeom prst="rect">
            <a:avLst/>
          </a:prstGeom>
        </p:spPr>
      </p:pic>
      <p:pic>
        <p:nvPicPr>
          <p:cNvPr id="17" name="Picture 16">
            <a:extLst>
              <a:ext uri="{FF2B5EF4-FFF2-40B4-BE49-F238E27FC236}">
                <a16:creationId xmlns:a16="http://schemas.microsoft.com/office/drawing/2014/main" id="{B1E95E75-BC22-7B53-0DE4-642B6F05E950}"/>
              </a:ext>
            </a:extLst>
          </p:cNvPr>
          <p:cNvPicPr/>
          <p:nvPr/>
        </p:nvPicPr>
        <p:blipFill>
          <a:blip r:embed="rId5"/>
          <a:stretch>
            <a:fillRect/>
          </a:stretch>
        </p:blipFill>
        <p:spPr>
          <a:xfrm>
            <a:off x="1186114" y="3645024"/>
            <a:ext cx="1721276" cy="1301750"/>
          </a:xfrm>
          <a:prstGeom prst="rect">
            <a:avLst/>
          </a:prstGeom>
        </p:spPr>
      </p:pic>
      <p:pic>
        <p:nvPicPr>
          <p:cNvPr id="18" name="Picture 17">
            <a:extLst>
              <a:ext uri="{FF2B5EF4-FFF2-40B4-BE49-F238E27FC236}">
                <a16:creationId xmlns:a16="http://schemas.microsoft.com/office/drawing/2014/main" id="{23221213-1DF6-3734-100A-8EA892718F9B}"/>
              </a:ext>
            </a:extLst>
          </p:cNvPr>
          <p:cNvPicPr/>
          <p:nvPr/>
        </p:nvPicPr>
        <p:blipFill>
          <a:blip r:embed="rId6"/>
          <a:stretch>
            <a:fillRect/>
          </a:stretch>
        </p:blipFill>
        <p:spPr>
          <a:xfrm>
            <a:off x="1314595" y="2409236"/>
            <a:ext cx="1464315" cy="1082896"/>
          </a:xfrm>
          <a:prstGeom prst="rect">
            <a:avLst/>
          </a:prstGeom>
        </p:spPr>
      </p:pic>
      <p:pic>
        <p:nvPicPr>
          <p:cNvPr id="19" name="Picture 18">
            <a:extLst>
              <a:ext uri="{FF2B5EF4-FFF2-40B4-BE49-F238E27FC236}">
                <a16:creationId xmlns:a16="http://schemas.microsoft.com/office/drawing/2014/main" id="{96FF4612-044D-9E7D-CA05-E645A40806B1}"/>
              </a:ext>
            </a:extLst>
          </p:cNvPr>
          <p:cNvPicPr/>
          <p:nvPr/>
        </p:nvPicPr>
        <p:blipFill>
          <a:blip r:embed="rId7"/>
          <a:stretch>
            <a:fillRect/>
          </a:stretch>
        </p:blipFill>
        <p:spPr>
          <a:xfrm>
            <a:off x="1271464" y="5101359"/>
            <a:ext cx="1653692" cy="1221740"/>
          </a:xfrm>
          <a:prstGeom prst="rect">
            <a:avLst/>
          </a:prstGeom>
        </p:spPr>
      </p:pic>
      <p:pic>
        <p:nvPicPr>
          <p:cNvPr id="20" name="Picture 19" descr="C:\Users\sotnik_d\Desktop\Work\09_Cables\03_Reports\Screens\04.03.00_Jz_points.png">
            <a:extLst>
              <a:ext uri="{FF2B5EF4-FFF2-40B4-BE49-F238E27FC236}">
                <a16:creationId xmlns:a16="http://schemas.microsoft.com/office/drawing/2014/main" id="{3308FBA5-73CE-35A2-7A33-A1BF992455BB}"/>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23696" y="2373275"/>
            <a:ext cx="1962785" cy="1758950"/>
          </a:xfrm>
          <a:prstGeom prst="rect">
            <a:avLst/>
          </a:prstGeom>
          <a:noFill/>
          <a:ln>
            <a:noFill/>
          </a:ln>
        </p:spPr>
      </p:pic>
      <p:pic>
        <p:nvPicPr>
          <p:cNvPr id="22" name="Picture 21">
            <a:extLst>
              <a:ext uri="{FF2B5EF4-FFF2-40B4-BE49-F238E27FC236}">
                <a16:creationId xmlns:a16="http://schemas.microsoft.com/office/drawing/2014/main" id="{69B9E74E-F23E-F5EE-FBE2-2C1D8B495251}"/>
              </a:ext>
            </a:extLst>
          </p:cNvPr>
          <p:cNvPicPr>
            <a:picLocks noChangeAspect="1"/>
          </p:cNvPicPr>
          <p:nvPr/>
        </p:nvPicPr>
        <p:blipFill>
          <a:blip r:embed="rId9"/>
          <a:stretch>
            <a:fillRect/>
          </a:stretch>
        </p:blipFill>
        <p:spPr>
          <a:xfrm>
            <a:off x="5837133" y="4443652"/>
            <a:ext cx="1913232" cy="1666364"/>
          </a:xfrm>
          <a:prstGeom prst="rect">
            <a:avLst/>
          </a:prstGeom>
        </p:spPr>
      </p:pic>
      <p:sp>
        <p:nvSpPr>
          <p:cNvPr id="23" name="Inhaltsplatzhalter 2">
            <a:extLst>
              <a:ext uri="{FF2B5EF4-FFF2-40B4-BE49-F238E27FC236}">
                <a16:creationId xmlns:a16="http://schemas.microsoft.com/office/drawing/2014/main" id="{E3613E2D-4FFE-DD4E-EC89-49701A0EBEE8}"/>
              </a:ext>
            </a:extLst>
          </p:cNvPr>
          <p:cNvSpPr txBox="1">
            <a:spLocks/>
          </p:cNvSpPr>
          <p:nvPr/>
        </p:nvSpPr>
        <p:spPr>
          <a:xfrm>
            <a:off x="8166831" y="4060694"/>
            <a:ext cx="3096419"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600" dirty="0"/>
              <a:t>AC losses vs Angle</a:t>
            </a:r>
          </a:p>
        </p:txBody>
      </p:sp>
      <p:sp>
        <p:nvSpPr>
          <p:cNvPr id="24" name="Inhaltsplatzhalter 2">
            <a:extLst>
              <a:ext uri="{FF2B5EF4-FFF2-40B4-BE49-F238E27FC236}">
                <a16:creationId xmlns:a16="http://schemas.microsoft.com/office/drawing/2014/main" id="{A9D240B7-5848-0BA7-69BA-BE0FCD49EA66}"/>
              </a:ext>
            </a:extLst>
          </p:cNvPr>
          <p:cNvSpPr txBox="1">
            <a:spLocks/>
          </p:cNvSpPr>
          <p:nvPr/>
        </p:nvSpPr>
        <p:spPr>
          <a:xfrm>
            <a:off x="1574018" y="2205948"/>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Required By</a:t>
            </a:r>
          </a:p>
        </p:txBody>
      </p:sp>
      <p:sp>
        <p:nvSpPr>
          <p:cNvPr id="25" name="Inhaltsplatzhalter 2">
            <a:extLst>
              <a:ext uri="{FF2B5EF4-FFF2-40B4-BE49-F238E27FC236}">
                <a16:creationId xmlns:a16="http://schemas.microsoft.com/office/drawing/2014/main" id="{35E6E390-C606-1138-8C5B-B64E01EEDD44}"/>
              </a:ext>
            </a:extLst>
          </p:cNvPr>
          <p:cNvSpPr txBox="1">
            <a:spLocks/>
          </p:cNvSpPr>
          <p:nvPr/>
        </p:nvSpPr>
        <p:spPr>
          <a:xfrm>
            <a:off x="1046956" y="3448069"/>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Linear current distribution</a:t>
            </a:r>
          </a:p>
        </p:txBody>
      </p:sp>
      <p:sp>
        <p:nvSpPr>
          <p:cNvPr id="26" name="Inhaltsplatzhalter 2">
            <a:extLst>
              <a:ext uri="{FF2B5EF4-FFF2-40B4-BE49-F238E27FC236}">
                <a16:creationId xmlns:a16="http://schemas.microsoft.com/office/drawing/2014/main" id="{55636D84-8A39-8A3D-2F54-7857DC5B1DD9}"/>
              </a:ext>
            </a:extLst>
          </p:cNvPr>
          <p:cNvSpPr txBox="1">
            <a:spLocks/>
          </p:cNvSpPr>
          <p:nvPr/>
        </p:nvSpPr>
        <p:spPr>
          <a:xfrm>
            <a:off x="1578897" y="4915519"/>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Returned By</a:t>
            </a:r>
          </a:p>
        </p:txBody>
      </p:sp>
      <p:sp>
        <p:nvSpPr>
          <p:cNvPr id="27" name="Inhaltsplatzhalter 2">
            <a:extLst>
              <a:ext uri="{FF2B5EF4-FFF2-40B4-BE49-F238E27FC236}">
                <a16:creationId xmlns:a16="http://schemas.microsoft.com/office/drawing/2014/main" id="{3213CD1C-1EED-FD67-760C-C2B78DD0F479}"/>
              </a:ext>
            </a:extLst>
          </p:cNvPr>
          <p:cNvSpPr txBox="1">
            <a:spLocks/>
          </p:cNvSpPr>
          <p:nvPr/>
        </p:nvSpPr>
        <p:spPr>
          <a:xfrm>
            <a:off x="3846484" y="4173474"/>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16 T and 45 </a:t>
            </a:r>
            <a:r>
              <a:rPr lang="en-GB" sz="1600" dirty="0" err="1"/>
              <a:t>deg</a:t>
            </a:r>
            <a:endParaRPr lang="en-GB" sz="1600" dirty="0"/>
          </a:p>
        </p:txBody>
      </p:sp>
      <p:sp>
        <p:nvSpPr>
          <p:cNvPr id="28" name="Inhaltsplatzhalter 2">
            <a:extLst>
              <a:ext uri="{FF2B5EF4-FFF2-40B4-BE49-F238E27FC236}">
                <a16:creationId xmlns:a16="http://schemas.microsoft.com/office/drawing/2014/main" id="{C7FEE776-A6E2-8DD6-C019-48296B8737A9}"/>
              </a:ext>
            </a:extLst>
          </p:cNvPr>
          <p:cNvSpPr txBox="1">
            <a:spLocks/>
          </p:cNvSpPr>
          <p:nvPr/>
        </p:nvSpPr>
        <p:spPr>
          <a:xfrm>
            <a:off x="6096000" y="4180016"/>
            <a:ext cx="3401214" cy="540355"/>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20 T and 15 </a:t>
            </a:r>
            <a:r>
              <a:rPr lang="en-GB" sz="1600" dirty="0" err="1"/>
              <a:t>deg</a:t>
            </a:r>
            <a:endParaRPr lang="en-GB" sz="1600" dirty="0"/>
          </a:p>
        </p:txBody>
      </p:sp>
      <p:pic>
        <p:nvPicPr>
          <p:cNvPr id="11" name="Picture 10">
            <a:extLst>
              <a:ext uri="{FF2B5EF4-FFF2-40B4-BE49-F238E27FC236}">
                <a16:creationId xmlns:a16="http://schemas.microsoft.com/office/drawing/2014/main" id="{2D138A84-2A47-0FE9-5D11-F335E5EBC460}"/>
              </a:ext>
            </a:extLst>
          </p:cNvPr>
          <p:cNvPicPr>
            <a:picLocks noChangeAspect="1"/>
          </p:cNvPicPr>
          <p:nvPr/>
        </p:nvPicPr>
        <p:blipFill>
          <a:blip r:embed="rId10"/>
          <a:stretch>
            <a:fillRect/>
          </a:stretch>
        </p:blipFill>
        <p:spPr>
          <a:xfrm>
            <a:off x="7320136" y="6404573"/>
            <a:ext cx="962159" cy="190527"/>
          </a:xfrm>
          <a:prstGeom prst="rect">
            <a:avLst/>
          </a:prstGeom>
        </p:spPr>
      </p:pic>
      <p:pic>
        <p:nvPicPr>
          <p:cNvPr id="14" name="Picture 13">
            <a:extLst>
              <a:ext uri="{FF2B5EF4-FFF2-40B4-BE49-F238E27FC236}">
                <a16:creationId xmlns:a16="http://schemas.microsoft.com/office/drawing/2014/main" id="{86B41657-3435-6864-5049-BE8A39256171}"/>
              </a:ext>
            </a:extLst>
          </p:cNvPr>
          <p:cNvPicPr>
            <a:picLocks noChangeAspect="1"/>
          </p:cNvPicPr>
          <p:nvPr/>
        </p:nvPicPr>
        <p:blipFill>
          <a:blip r:embed="rId11"/>
          <a:stretch>
            <a:fillRect/>
          </a:stretch>
        </p:blipFill>
        <p:spPr>
          <a:xfrm>
            <a:off x="6044479" y="6404573"/>
            <a:ext cx="1000265" cy="181000"/>
          </a:xfrm>
          <a:prstGeom prst="rect">
            <a:avLst/>
          </a:prstGeom>
        </p:spPr>
      </p:pic>
      <p:cxnSp>
        <p:nvCxnSpPr>
          <p:cNvPr id="21" name="Straight Arrow Connector 20">
            <a:extLst>
              <a:ext uri="{FF2B5EF4-FFF2-40B4-BE49-F238E27FC236}">
                <a16:creationId xmlns:a16="http://schemas.microsoft.com/office/drawing/2014/main" id="{5CC20A6A-990D-530D-291D-B2694CC5D454}"/>
              </a:ext>
            </a:extLst>
          </p:cNvPr>
          <p:cNvCxnSpPr>
            <a:stCxn id="14" idx="0"/>
          </p:cNvCxnSpPr>
          <p:nvPr/>
        </p:nvCxnSpPr>
        <p:spPr>
          <a:xfrm flipV="1">
            <a:off x="6544612" y="6110016"/>
            <a:ext cx="415484" cy="29455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6DD70A5-99B4-9739-34A1-33D2F55EB5BE}"/>
              </a:ext>
            </a:extLst>
          </p:cNvPr>
          <p:cNvCxnSpPr>
            <a:cxnSpLocks/>
            <a:stCxn id="11" idx="0"/>
          </p:cNvCxnSpPr>
          <p:nvPr/>
        </p:nvCxnSpPr>
        <p:spPr>
          <a:xfrm flipH="1" flipV="1">
            <a:off x="7647088" y="5185696"/>
            <a:ext cx="154128" cy="121887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2216C300-CC00-1394-EE1B-F73C7D829672}"/>
              </a:ext>
            </a:extLst>
          </p:cNvPr>
          <p:cNvPicPr>
            <a:picLocks noChangeAspect="1"/>
          </p:cNvPicPr>
          <p:nvPr/>
        </p:nvPicPr>
        <p:blipFill>
          <a:blip r:embed="rId12"/>
          <a:stretch>
            <a:fillRect/>
          </a:stretch>
        </p:blipFill>
        <p:spPr>
          <a:xfrm>
            <a:off x="3540800" y="6408230"/>
            <a:ext cx="962159" cy="171474"/>
          </a:xfrm>
          <a:prstGeom prst="rect">
            <a:avLst/>
          </a:prstGeom>
        </p:spPr>
      </p:pic>
      <p:pic>
        <p:nvPicPr>
          <p:cNvPr id="35" name="Picture 34">
            <a:extLst>
              <a:ext uri="{FF2B5EF4-FFF2-40B4-BE49-F238E27FC236}">
                <a16:creationId xmlns:a16="http://schemas.microsoft.com/office/drawing/2014/main" id="{5355985E-2301-ED3A-B4B1-2DAB535179F0}"/>
              </a:ext>
            </a:extLst>
          </p:cNvPr>
          <p:cNvPicPr>
            <a:picLocks noChangeAspect="1"/>
          </p:cNvPicPr>
          <p:nvPr/>
        </p:nvPicPr>
        <p:blipFill>
          <a:blip r:embed="rId13"/>
          <a:stretch>
            <a:fillRect/>
          </a:stretch>
        </p:blipFill>
        <p:spPr>
          <a:xfrm>
            <a:off x="4778350" y="6409336"/>
            <a:ext cx="990738" cy="181000"/>
          </a:xfrm>
          <a:prstGeom prst="rect">
            <a:avLst/>
          </a:prstGeom>
        </p:spPr>
      </p:pic>
      <p:cxnSp>
        <p:nvCxnSpPr>
          <p:cNvPr id="36" name="Straight Arrow Connector 35">
            <a:extLst>
              <a:ext uri="{FF2B5EF4-FFF2-40B4-BE49-F238E27FC236}">
                <a16:creationId xmlns:a16="http://schemas.microsoft.com/office/drawing/2014/main" id="{3F284D8F-A148-BC0D-C4BD-AC014CBB5760}"/>
              </a:ext>
            </a:extLst>
          </p:cNvPr>
          <p:cNvCxnSpPr>
            <a:cxnSpLocks/>
            <a:stCxn id="35" idx="0"/>
          </p:cNvCxnSpPr>
          <p:nvPr/>
        </p:nvCxnSpPr>
        <p:spPr>
          <a:xfrm flipH="1" flipV="1">
            <a:off x="5189951" y="5992243"/>
            <a:ext cx="83768" cy="41709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CD0B919-0038-BCC9-301B-404E356DABE1}"/>
              </a:ext>
            </a:extLst>
          </p:cNvPr>
          <p:cNvCxnSpPr>
            <a:cxnSpLocks/>
            <a:stCxn id="33" idx="0"/>
          </p:cNvCxnSpPr>
          <p:nvPr/>
        </p:nvCxnSpPr>
        <p:spPr>
          <a:xfrm flipH="1" flipV="1">
            <a:off x="3921328" y="5890149"/>
            <a:ext cx="100552" cy="51808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779887"/>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2.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customXml/itemProps3.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VO-9722-769_0_PSI Presentation Content Slide (EN)</Template>
  <TotalTime>0</TotalTime>
  <Words>1826</Words>
  <Application>Microsoft Office PowerPoint</Application>
  <PresentationFormat>Widescreen</PresentationFormat>
  <Paragraphs>241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Aptos</vt:lpstr>
      <vt:lpstr>Arial</vt:lpstr>
      <vt:lpstr>Calibri</vt:lpstr>
      <vt:lpstr>Cambria Math</vt:lpstr>
      <vt:lpstr>Times</vt:lpstr>
      <vt:lpstr>Benutzerdefiniertes Design</vt:lpstr>
      <vt:lpstr>2D FEM electro-magnetic modelling of straight soldered ReBCO stack cable in high magnetic field</vt:lpstr>
      <vt:lpstr>Agenda</vt:lpstr>
      <vt:lpstr>Preview – Magnet requirements</vt:lpstr>
      <vt:lpstr>Initial data – HTS tape properties</vt:lpstr>
      <vt:lpstr>Initial data – HTS straight soldered stack cable</vt:lpstr>
      <vt:lpstr>Computation model</vt:lpstr>
      <vt:lpstr>FEM modelling - Losses computation - plan</vt:lpstr>
      <vt:lpstr>FEM modelling - Losses computation - field magnitude</vt:lpstr>
      <vt:lpstr>FEM modelling - Losses computation – field angular dependence</vt:lpstr>
      <vt:lpstr>FEM modelling - Losses computation – tape width</vt:lpstr>
      <vt:lpstr>FEM modelling - Losses computation – 16 T dipole</vt:lpstr>
      <vt:lpstr>FEM modelling - Current sharing</vt:lpstr>
      <vt:lpstr>Data analysis and validation - Experimental approval of Losses</vt:lpstr>
      <vt:lpstr>Data analysis and validation - Mesh quality</vt:lpstr>
      <vt:lpstr>Data analysis and validation - Losses computation – 16 T dipole – different meshes</vt:lpstr>
      <vt:lpstr>Data analysis and validation - Losses computation – 16 T dipole – different meshes</vt:lpstr>
      <vt:lpstr>Plans</vt:lpstr>
      <vt:lpstr>Conclusion</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Sotnikov Dmitry</dc:creator>
  <dc:description>erstellt durch Vorlagenbauer.ch</dc:description>
  <cp:lastModifiedBy>Sotnikov Dmitry</cp:lastModifiedBy>
  <cp:revision>21</cp:revision>
  <dcterms:created xsi:type="dcterms:W3CDTF">2024-06-04T17:05:12Z</dcterms:created>
  <dcterms:modified xsi:type="dcterms:W3CDTF">2024-06-12T23:12:26Z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