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2" r:id="rId10"/>
    <p:sldId id="265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FD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574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10A598-205D-472B-AEC0-9A2E97903C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1A91E8-957C-4F28-A2DC-FDB47A40BC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4FA2-BB65-4C51-9D63-52635F71D3C9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87C215-BF61-4B27-88DA-EC8AFEEBE6B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7ADFA1-DA2D-4A09-AF89-41A7BE5F73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C01FA-16DB-476E-AC53-363323D7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69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D0E5B-65CF-5248-962F-BE8E3AFF55B9}" type="datetimeFigureOut">
              <a:rPr lang="es-MX" smtClean="0"/>
              <a:t>07/06/2024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0D339-B63C-CE4F-B560-867BD98E5BB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447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90D339-B63C-CE4F-B560-867BD98E5BBF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7993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0257A-BFB0-5241-B951-4F257A63CD73}" type="datetime1">
              <a:rPr lang="es-MX" smtClean="0"/>
              <a:t>07/06/2024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812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83B7-C568-DE4F-98E2-E4F5D9090FB8}" type="datetime1">
              <a:rPr lang="es-MX" smtClean="0"/>
              <a:t>07/06/2024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328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0289-DC30-BF4C-9B66-C0F6CB3649F6}" type="datetime1">
              <a:rPr lang="es-MX" smtClean="0"/>
              <a:t>07/06/2024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527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3A5B3-B1CE-6944-A4B8-B668E4ACDEB0}" type="datetime1">
              <a:rPr lang="es-MX" smtClean="0"/>
              <a:t>07/06/2024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431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2512-FBA0-7B4C-B70D-2BF84C3459C3}" type="datetime1">
              <a:rPr lang="es-MX" smtClean="0"/>
              <a:t>07/06/2024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2068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4818-F645-4048-8439-68015766E098}" type="datetime1">
              <a:rPr lang="es-MX" smtClean="0"/>
              <a:t>07/06/2024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6732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FE28-E8E8-5647-A241-A1231BDB4961}" type="datetime1">
              <a:rPr lang="es-MX" smtClean="0"/>
              <a:t>07/06/2024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9593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D43C-9458-DC43-B774-7523EAB9ED90}" type="datetime1">
              <a:rPr lang="es-MX" smtClean="0"/>
              <a:t>07/06/2024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807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F173-970F-7348-955C-A04B3690317F}" type="datetime1">
              <a:rPr lang="es-MX" smtClean="0"/>
              <a:t>07/06/2024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382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22738-A7C2-1049-AF22-B5BEE5972F83}" type="datetime1">
              <a:rPr lang="es-MX" smtClean="0"/>
              <a:t>07/06/2024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992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345F9-8292-D346-A938-B1A7190AA197}" type="datetime1">
              <a:rPr lang="es-MX" smtClean="0"/>
              <a:t>07/06/2024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HTS Modeling Workshop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194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3753C-149C-C845-A7E0-97FBA44D25D8}" type="datetime1">
              <a:rPr lang="es-MX" smtClean="0"/>
              <a:t>07/06/2024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HTS Modeling Workshop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2BF5E-8927-5E47-9E9A-F9897AB34C2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464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37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3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0531F4-EEC8-98D1-5697-195D8614F1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611172"/>
            <a:ext cx="12105679" cy="2044699"/>
          </a:xfrm>
        </p:spPr>
        <p:txBody>
          <a:bodyPr>
            <a:normAutofit/>
          </a:bodyPr>
          <a:lstStyle/>
          <a:p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Impact of porosity on trapped magnetic field and mechanical stresses in HTS bulks during PFM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1F114EF-B814-16A1-A5BE-9FDE73FE6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7041" y="2898570"/>
            <a:ext cx="11531600" cy="3128961"/>
          </a:xfrm>
        </p:spPr>
        <p:txBody>
          <a:bodyPr>
            <a:normAutofit/>
          </a:bodyPr>
          <a:lstStyle/>
          <a:p>
            <a:endParaRPr lang="es-MX" dirty="0"/>
          </a:p>
          <a:p>
            <a:r>
              <a:rPr lang="es-MX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Santiago Guijosa G.</a:t>
            </a:r>
            <a:r>
              <a:rPr lang="es-MX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Kévin Berger</a:t>
            </a:r>
            <a:r>
              <a:rPr lang="es-MX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Frederic Trillaud</a:t>
            </a:r>
            <a:r>
              <a:rPr lang="es-MX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Melika Hinaje</a:t>
            </a:r>
            <a:r>
              <a:rPr lang="es-MX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MX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Université de Lorraine, GREEN, F-54000 Nancy, France</a:t>
            </a:r>
          </a:p>
          <a:p>
            <a:r>
              <a:rPr lang="es-MX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Instituto de Ingeniería, Universidad Nacional Autónoma de México, 04350 CDMX, México</a:t>
            </a:r>
          </a:p>
          <a:p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11, 2024</a:t>
            </a:r>
            <a:endParaRPr lang="es-MX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E2DFD20-BBCA-E053-0097-3BA83C40A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04" y="5782600"/>
            <a:ext cx="2944365" cy="102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ctualités | Groupe de Recherche en Energie Electrique de Nancy">
            <a:extLst>
              <a:ext uri="{FF2B5EF4-FFF2-40B4-BE49-F238E27FC236}">
                <a16:creationId xmlns:a16="http://schemas.microsoft.com/office/drawing/2014/main" id="{F002ABDC-23F2-68E9-8A1E-2CD329120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512" y="5689350"/>
            <a:ext cx="3064168" cy="113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F1AF337-9506-CD97-13A3-E5AAB33C48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2697" y="5524820"/>
            <a:ext cx="1137916" cy="12814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820CABF-E50E-44C6-8356-38CC82C9FF88}"/>
              </a:ext>
            </a:extLst>
          </p:cNvPr>
          <p:cNvSpPr/>
          <p:nvPr/>
        </p:nvSpPr>
        <p:spPr>
          <a:xfrm>
            <a:off x="1311476" y="2806114"/>
            <a:ext cx="101227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6" name="AutoShape 2" descr="HTS-modeling_logo-outiline-co">
            <a:extLst>
              <a:ext uri="{FF2B5EF4-FFF2-40B4-BE49-F238E27FC236}">
                <a16:creationId xmlns:a16="http://schemas.microsoft.com/office/drawing/2014/main" id="{7A724303-767B-4E27-8609-76AB08BE88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0C60177-D709-4E0E-9C6D-DEF3843CDF9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930" b="12577"/>
          <a:stretch/>
        </p:blipFill>
        <p:spPr>
          <a:xfrm>
            <a:off x="2966344" y="4400"/>
            <a:ext cx="6259311" cy="140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190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5400" dirty="0">
                <a:solidFill>
                  <a:schemeClr val="bg1"/>
                </a:solidFill>
              </a:rPr>
              <a:t>Results: Magnetic flux density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CE24E5-B87E-49F1-2966-2B1C828B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1168400"/>
            <a:ext cx="11861800" cy="502166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400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359529"/>
            <a:ext cx="11531600" cy="365125"/>
          </a:xfrm>
        </p:spPr>
        <p:txBody>
          <a:bodyPr/>
          <a:lstStyle/>
          <a:p>
            <a:r>
              <a:rPr lang="en-GB" sz="140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356352"/>
            <a:ext cx="2743200" cy="365125"/>
          </a:xfrm>
        </p:spPr>
        <p:txBody>
          <a:bodyPr/>
          <a:lstStyle/>
          <a:p>
            <a:fld id="{3212BF5E-8927-5E47-9E9A-F9897AB34C2F}" type="slidenum">
              <a:rPr lang="en-GB" sz="1600" smtClean="0">
                <a:solidFill>
                  <a:schemeClr val="accent4"/>
                </a:solidFill>
              </a:rPr>
              <a:t>10</a:t>
            </a:fld>
            <a:endParaRPr lang="en-GB" sz="1600">
              <a:solidFill>
                <a:schemeClr val="accent4"/>
              </a:solidFill>
            </a:endParaRPr>
          </a:p>
        </p:txBody>
      </p:sp>
      <p:sp>
        <p:nvSpPr>
          <p:cNvPr id="9" name="Marcador de pie de página 5">
            <a:extLst>
              <a:ext uri="{FF2B5EF4-FFF2-40B4-BE49-F238E27FC236}">
                <a16:creationId xmlns:a16="http://schemas.microsoft.com/office/drawing/2014/main" id="{38476D02-BF37-43A2-9F44-F4A607C56029}"/>
              </a:ext>
            </a:extLst>
          </p:cNvPr>
          <p:cNvSpPr txBox="1">
            <a:spLocks/>
          </p:cNvSpPr>
          <p:nvPr/>
        </p:nvSpPr>
        <p:spPr>
          <a:xfrm>
            <a:off x="139700" y="6353109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CD6ED9-64B4-4D37-9369-20465D7E5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918" y="1286903"/>
            <a:ext cx="5883363" cy="51238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F799EBA-6169-4CCF-B66D-08CF240290FE}"/>
              </a:ext>
            </a:extLst>
          </p:cNvPr>
          <p:cNvSpPr/>
          <p:nvPr/>
        </p:nvSpPr>
        <p:spPr>
          <a:xfrm>
            <a:off x="3532885" y="792203"/>
            <a:ext cx="5075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Magnetic flux density distribution</a:t>
            </a:r>
            <a:endParaRPr lang="en-GB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695021-FCAD-4B05-B3BD-80096339D284}"/>
              </a:ext>
            </a:extLst>
          </p:cNvPr>
          <p:cNvSpPr/>
          <p:nvPr/>
        </p:nvSpPr>
        <p:spPr>
          <a:xfrm>
            <a:off x="1002922" y="2392931"/>
            <a:ext cx="901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latin typeface="+mj-lt"/>
              </a:rPr>
              <a:t>Ideal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D1B525-B372-4F66-A176-5E02998B48FA}"/>
              </a:ext>
            </a:extLst>
          </p:cNvPr>
          <p:cNvSpPr/>
          <p:nvPr/>
        </p:nvSpPr>
        <p:spPr>
          <a:xfrm>
            <a:off x="285226" y="4863784"/>
            <a:ext cx="1951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latin typeface="+mj-lt"/>
              </a:rPr>
              <a:t>1% Porosity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26F50F9-BF4C-462E-8219-B9BA11020F98}"/>
              </a:ext>
            </a:extLst>
          </p:cNvPr>
          <p:cNvCxnSpPr>
            <a:cxnSpLocks/>
          </p:cNvCxnSpPr>
          <p:nvPr/>
        </p:nvCxnSpPr>
        <p:spPr>
          <a:xfrm>
            <a:off x="2150150" y="2657633"/>
            <a:ext cx="777473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189E39A-8374-4D6E-89F6-1FD686D919F9}"/>
              </a:ext>
            </a:extLst>
          </p:cNvPr>
          <p:cNvCxnSpPr>
            <a:cxnSpLocks/>
          </p:cNvCxnSpPr>
          <p:nvPr/>
        </p:nvCxnSpPr>
        <p:spPr>
          <a:xfrm>
            <a:off x="9012281" y="2654541"/>
            <a:ext cx="69378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5770E5-B343-40F2-9DC6-248CF4B01A18}"/>
              </a:ext>
            </a:extLst>
          </p:cNvPr>
          <p:cNvCxnSpPr>
            <a:cxnSpLocks/>
          </p:cNvCxnSpPr>
          <p:nvPr/>
        </p:nvCxnSpPr>
        <p:spPr>
          <a:xfrm>
            <a:off x="2236401" y="5125394"/>
            <a:ext cx="777473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9AB8843-7D4D-48CA-A501-BA394F75E097}"/>
              </a:ext>
            </a:extLst>
          </p:cNvPr>
          <p:cNvCxnSpPr>
            <a:cxnSpLocks/>
          </p:cNvCxnSpPr>
          <p:nvPr/>
        </p:nvCxnSpPr>
        <p:spPr>
          <a:xfrm>
            <a:off x="8956209" y="5013246"/>
            <a:ext cx="749853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342DB1BF-96A1-48CC-9142-1A16CFD90CC8}"/>
              </a:ext>
            </a:extLst>
          </p:cNvPr>
          <p:cNvSpPr/>
          <p:nvPr/>
        </p:nvSpPr>
        <p:spPr>
          <a:xfrm>
            <a:off x="9525698" y="1229465"/>
            <a:ext cx="236635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130 s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center of bulk: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F2CA4F6-E329-4E4D-8DE6-22C9D47DE3A2}"/>
                  </a:ext>
                </a:extLst>
              </p:cNvPr>
              <p:cNvSpPr/>
              <p:nvPr/>
            </p:nvSpPr>
            <p:spPr>
              <a:xfrm>
                <a:off x="9659654" y="2340562"/>
                <a:ext cx="238661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s-MX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s-MX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=2.1180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</a:t>
                </a: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F2CA4F6-E329-4E4D-8DE6-22C9D47DE3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9654" y="2340562"/>
                <a:ext cx="2386614" cy="523220"/>
              </a:xfrm>
              <a:prstGeom prst="rect">
                <a:avLst/>
              </a:prstGeom>
              <a:blipFill>
                <a:blip r:embed="rId3"/>
                <a:stretch>
                  <a:fillRect t="-12791" r="-4604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A36F451-E9DB-42A5-B136-1694892306ED}"/>
                  </a:ext>
                </a:extLst>
              </p:cNvPr>
              <p:cNvSpPr/>
              <p:nvPr/>
            </p:nvSpPr>
            <p:spPr>
              <a:xfrm>
                <a:off x="9706062" y="4536192"/>
                <a:ext cx="2386614" cy="9541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s-MX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s-MX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=2.1078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</a:t>
                </a:r>
              </a:p>
              <a:p>
                <a:pPr algn="ctr"/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99.7% Ideal</a:t>
                </a:r>
                <a:endParaRPr lang="en-US" sz="2800" dirty="0"/>
              </a:p>
            </p:txBody>
          </p:sp>
        </mc:Choice>
        <mc:Fallback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A36F451-E9DB-42A5-B136-1694892306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6062" y="4536192"/>
                <a:ext cx="2386614" cy="954107"/>
              </a:xfrm>
              <a:prstGeom prst="rect">
                <a:avLst/>
              </a:prstGeom>
              <a:blipFill>
                <a:blip r:embed="rId4"/>
                <a:stretch>
                  <a:fillRect t="-6369" r="-4592"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231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5400" dirty="0">
                <a:solidFill>
                  <a:schemeClr val="bg1"/>
                </a:solidFill>
              </a:rPr>
              <a:t>Results: Thermal impact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CE24E5-B87E-49F1-2966-2B1C828B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1168400"/>
            <a:ext cx="11861800" cy="502166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3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3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400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359529"/>
            <a:ext cx="11531600" cy="365125"/>
          </a:xfrm>
        </p:spPr>
        <p:txBody>
          <a:bodyPr/>
          <a:lstStyle/>
          <a:p>
            <a:r>
              <a:rPr lang="en-GB" sz="140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356352"/>
            <a:ext cx="2743200" cy="365125"/>
          </a:xfrm>
        </p:spPr>
        <p:txBody>
          <a:bodyPr/>
          <a:lstStyle/>
          <a:p>
            <a:fld id="{3212BF5E-8927-5E47-9E9A-F9897AB34C2F}" type="slidenum">
              <a:rPr lang="en-GB" sz="1600" smtClean="0">
                <a:solidFill>
                  <a:schemeClr val="accent4"/>
                </a:solidFill>
              </a:rPr>
              <a:t>11</a:t>
            </a:fld>
            <a:endParaRPr lang="en-GB" sz="1600">
              <a:solidFill>
                <a:schemeClr val="accent4"/>
              </a:solidFill>
            </a:endParaRPr>
          </a:p>
        </p:txBody>
      </p:sp>
      <p:pic>
        <p:nvPicPr>
          <p:cNvPr id="5" name="Picture 13">
            <a:extLst>
              <a:ext uri="{FF2B5EF4-FFF2-40B4-BE49-F238E27FC236}">
                <a16:creationId xmlns:a16="http://schemas.microsoft.com/office/drawing/2014/main" id="{48F822F8-6B18-6ED9-9AA7-983738FCE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528579"/>
            <a:ext cx="5020689" cy="4595578"/>
          </a:xfrm>
          <a:prstGeom prst="rect">
            <a:avLst/>
          </a:prstGeom>
        </p:spPr>
      </p:pic>
      <p:sp>
        <p:nvSpPr>
          <p:cNvPr id="26" name="Marcador de pie de página 5">
            <a:extLst>
              <a:ext uri="{FF2B5EF4-FFF2-40B4-BE49-F238E27FC236}">
                <a16:creationId xmlns:a16="http://schemas.microsoft.com/office/drawing/2014/main" id="{5055E1D3-32B1-4ECA-91C4-D8D1F2FE3282}"/>
              </a:ext>
            </a:extLst>
          </p:cNvPr>
          <p:cNvSpPr txBox="1">
            <a:spLocks/>
          </p:cNvSpPr>
          <p:nvPr/>
        </p:nvSpPr>
        <p:spPr>
          <a:xfrm>
            <a:off x="139700" y="6353109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EF72A09-CBF5-434D-B6E2-9E13433CFD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22"/>
          <a:stretch/>
        </p:blipFill>
        <p:spPr>
          <a:xfrm>
            <a:off x="5790534" y="1951532"/>
            <a:ext cx="6261766" cy="36496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7BD7456-048E-4539-8543-2CBF84D5DB88}"/>
                  </a:ext>
                </a:extLst>
              </p:cNvPr>
              <p:cNvSpPr txBox="1"/>
              <p:nvPr/>
            </p:nvSpPr>
            <p:spPr>
              <a:xfrm>
                <a:off x="2738142" y="3121223"/>
                <a:ext cx="2300951" cy="307777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dirty="0">
                    <a:latin typeface="+mj-lt"/>
                  </a:rPr>
                  <a:t>in &lt; 6 </a:t>
                </a:r>
                <a:r>
                  <a:rPr lang="en-GB" sz="2000" dirty="0" err="1">
                    <a:latin typeface="+mj-lt"/>
                  </a:rPr>
                  <a:t>ms</a:t>
                </a:r>
                <a:r>
                  <a:rPr lang="en-GB" sz="2000" dirty="0">
                    <a:latin typeface="+mj-lt"/>
                  </a:rPr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7BD7456-048E-4539-8543-2CBF84D5DB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142" y="3121223"/>
                <a:ext cx="2300951" cy="307777"/>
              </a:xfrm>
              <a:prstGeom prst="rect">
                <a:avLst/>
              </a:prstGeom>
              <a:blipFill>
                <a:blip r:embed="rId4"/>
                <a:stretch>
                  <a:fillRect l="-1053" t="-22642" r="-2895" b="-45283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C93C928E-7A81-427A-BAA8-0BEA00D0B783}"/>
              </a:ext>
            </a:extLst>
          </p:cNvPr>
          <p:cNvSpPr/>
          <p:nvPr/>
        </p:nvSpPr>
        <p:spPr>
          <a:xfrm>
            <a:off x="943938" y="1005359"/>
            <a:ext cx="34361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Temperature evolution</a:t>
            </a:r>
            <a:endParaRPr lang="en-GB" sz="280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CF8C283-0777-4AF6-A983-76EFBAD807A7}"/>
              </a:ext>
            </a:extLst>
          </p:cNvPr>
          <p:cNvSpPr/>
          <p:nvPr/>
        </p:nvSpPr>
        <p:spPr>
          <a:xfrm>
            <a:off x="6894005" y="1074156"/>
            <a:ext cx="3735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Temperature distribution</a:t>
            </a:r>
            <a:endParaRPr lang="en-GB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75CAEA-4F65-41DE-B43C-754429C3FB12}"/>
              </a:ext>
            </a:extLst>
          </p:cNvPr>
          <p:cNvSpPr/>
          <p:nvPr/>
        </p:nvSpPr>
        <p:spPr>
          <a:xfrm>
            <a:off x="6096000" y="5764268"/>
            <a:ext cx="5816600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s-MX" sz="1400" dirty="0" err="1">
                <a:solidFill>
                  <a:srgbClr val="333333"/>
                </a:solidFill>
                <a:latin typeface="-apple-system"/>
              </a:rPr>
              <a:t>Ze</a:t>
            </a:r>
            <a:r>
              <a:rPr lang="es-MX" sz="1400" dirty="0">
                <a:solidFill>
                  <a:srgbClr val="333333"/>
                </a:solidFill>
                <a:latin typeface="-apple-system"/>
              </a:rPr>
              <a:t> Jing and Mark D </a:t>
            </a:r>
            <a:r>
              <a:rPr lang="es-MX" sz="1400" dirty="0" err="1">
                <a:solidFill>
                  <a:srgbClr val="333333"/>
                </a:solidFill>
                <a:latin typeface="-apple-system"/>
              </a:rPr>
              <a:t>Ainslie</a:t>
            </a:r>
            <a:r>
              <a:rPr lang="es-MX" sz="1400" dirty="0">
                <a:solidFill>
                  <a:srgbClr val="333333"/>
                </a:solidFill>
                <a:latin typeface="-apple-system"/>
              </a:rPr>
              <a:t> 2020 </a:t>
            </a:r>
            <a:r>
              <a:rPr lang="es-MX" sz="1400" i="1" dirty="0" err="1">
                <a:solidFill>
                  <a:srgbClr val="333333"/>
                </a:solidFill>
                <a:latin typeface="-apple-system"/>
              </a:rPr>
              <a:t>Supercond</a:t>
            </a:r>
            <a:r>
              <a:rPr lang="es-MX" sz="1400" i="1" dirty="0">
                <a:solidFill>
                  <a:srgbClr val="333333"/>
                </a:solidFill>
                <a:latin typeface="-apple-system"/>
              </a:rPr>
              <a:t>. </a:t>
            </a:r>
            <a:r>
              <a:rPr lang="es-MX" sz="1400" i="1" dirty="0" err="1">
                <a:solidFill>
                  <a:srgbClr val="333333"/>
                </a:solidFill>
                <a:latin typeface="-apple-system"/>
              </a:rPr>
              <a:t>Sci</a:t>
            </a:r>
            <a:r>
              <a:rPr lang="es-MX" sz="1400" i="1" dirty="0">
                <a:solidFill>
                  <a:srgbClr val="333333"/>
                </a:solidFill>
                <a:latin typeface="-apple-system"/>
              </a:rPr>
              <a:t>. </a:t>
            </a:r>
            <a:r>
              <a:rPr lang="es-MX" sz="1400" i="1" dirty="0" err="1">
                <a:solidFill>
                  <a:srgbClr val="333333"/>
                </a:solidFill>
                <a:latin typeface="-apple-system"/>
              </a:rPr>
              <a:t>Technol</a:t>
            </a:r>
            <a:r>
              <a:rPr lang="es-MX" sz="1400" i="1" dirty="0">
                <a:solidFill>
                  <a:srgbClr val="333333"/>
                </a:solidFill>
                <a:latin typeface="-apple-system"/>
              </a:rPr>
              <a:t>.</a:t>
            </a:r>
            <a:r>
              <a:rPr lang="es-MX" sz="1400" dirty="0">
                <a:solidFill>
                  <a:srgbClr val="333333"/>
                </a:solidFill>
                <a:latin typeface="-apple-system"/>
              </a:rPr>
              <a:t> </a:t>
            </a:r>
            <a:r>
              <a:rPr lang="es-MX" sz="1400" b="1" dirty="0">
                <a:solidFill>
                  <a:srgbClr val="333333"/>
                </a:solidFill>
                <a:latin typeface="-apple-system"/>
              </a:rPr>
              <a:t>33</a:t>
            </a:r>
            <a:r>
              <a:rPr lang="es-MX" sz="1400" dirty="0">
                <a:solidFill>
                  <a:srgbClr val="333333"/>
                </a:solidFill>
                <a:latin typeface="-apple-system"/>
              </a:rPr>
              <a:t> 084006</a:t>
            </a:r>
            <a:endParaRPr lang="es-MX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812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5400" dirty="0">
                <a:solidFill>
                  <a:schemeClr val="bg1"/>
                </a:solidFill>
              </a:rPr>
              <a:t>Results: Mechanical impact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CE24E5-B87E-49F1-2966-2B1C828B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1168400"/>
            <a:ext cx="11861800" cy="502166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359529"/>
            <a:ext cx="11531600" cy="365125"/>
          </a:xfrm>
        </p:spPr>
        <p:txBody>
          <a:bodyPr/>
          <a:lstStyle/>
          <a:p>
            <a:r>
              <a:rPr lang="en-GB" sz="1400" dirty="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356352"/>
            <a:ext cx="2743200" cy="365125"/>
          </a:xfrm>
        </p:spPr>
        <p:txBody>
          <a:bodyPr/>
          <a:lstStyle/>
          <a:p>
            <a:fld id="{3212BF5E-8927-5E47-9E9A-F9897AB34C2F}" type="slidenum">
              <a:rPr lang="en-GB" sz="1600" smtClean="0">
                <a:solidFill>
                  <a:schemeClr val="accent4"/>
                </a:solidFill>
              </a:rPr>
              <a:t>12</a:t>
            </a:fld>
            <a:endParaRPr lang="en-GB" sz="1600">
              <a:solidFill>
                <a:schemeClr val="accent4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035E4E5-2477-4E87-935B-F0973EF00D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78"/>
          <a:stretch/>
        </p:blipFill>
        <p:spPr>
          <a:xfrm>
            <a:off x="521064" y="1581746"/>
            <a:ext cx="4505070" cy="432369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9A598D7-5E97-4BDD-B716-2ADFC1C0412B}"/>
                  </a:ext>
                </a:extLst>
              </p:cNvPr>
              <p:cNvSpPr txBox="1"/>
              <p:nvPr/>
            </p:nvSpPr>
            <p:spPr>
              <a:xfrm rot="16200000">
                <a:off x="-154277" y="3268668"/>
                <a:ext cx="87902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9A598D7-5E97-4BDD-B716-2ADFC1C04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54277" y="3268668"/>
                <a:ext cx="879023" cy="369332"/>
              </a:xfrm>
              <a:prstGeom prst="rect">
                <a:avLst/>
              </a:prstGeom>
              <a:blipFill>
                <a:blip r:embed="rId3"/>
                <a:stretch>
                  <a:fillRect l="-163934" t="-68276" r="-254098" b="-22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Marcador de pie de página 5">
            <a:extLst>
              <a:ext uri="{FF2B5EF4-FFF2-40B4-BE49-F238E27FC236}">
                <a16:creationId xmlns:a16="http://schemas.microsoft.com/office/drawing/2014/main" id="{9C4B3556-613D-411E-8CF4-EBC903ED6652}"/>
              </a:ext>
            </a:extLst>
          </p:cNvPr>
          <p:cNvSpPr txBox="1">
            <a:spLocks/>
          </p:cNvSpPr>
          <p:nvPr/>
        </p:nvSpPr>
        <p:spPr>
          <a:xfrm>
            <a:off x="139700" y="6353109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334172-F459-4728-AFBE-11263BDE562B}"/>
              </a:ext>
            </a:extLst>
          </p:cNvPr>
          <p:cNvCxnSpPr>
            <a:cxnSpLocks/>
          </p:cNvCxnSpPr>
          <p:nvPr/>
        </p:nvCxnSpPr>
        <p:spPr>
          <a:xfrm flipH="1" flipV="1">
            <a:off x="2314451" y="2021691"/>
            <a:ext cx="1200536" cy="122484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2F09F78-8B11-441F-9706-47FB988F1AF8}"/>
              </a:ext>
            </a:extLst>
          </p:cNvPr>
          <p:cNvSpPr txBox="1"/>
          <p:nvPr/>
        </p:nvSpPr>
        <p:spPr>
          <a:xfrm>
            <a:off x="2533783" y="3331977"/>
            <a:ext cx="2366032" cy="27699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GB" dirty="0">
                <a:latin typeface="+mj-lt"/>
              </a:rPr>
              <a:t> 50% of fracture strength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0C866D-41A5-4CDF-9129-9375F551A52C}"/>
              </a:ext>
            </a:extLst>
          </p:cNvPr>
          <p:cNvSpPr/>
          <p:nvPr/>
        </p:nvSpPr>
        <p:spPr>
          <a:xfrm>
            <a:off x="995864" y="903580"/>
            <a:ext cx="4030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Fracture stress comparison</a:t>
            </a:r>
            <a:endParaRPr lang="en-GB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D04FFC-5AAD-43B3-8DE4-CAD177C1D5E8}"/>
              </a:ext>
            </a:extLst>
          </p:cNvPr>
          <p:cNvSpPr/>
          <p:nvPr/>
        </p:nvSpPr>
        <p:spPr>
          <a:xfrm>
            <a:off x="6633266" y="931357"/>
            <a:ext cx="42933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Von mises stress distribution</a:t>
            </a:r>
            <a:endParaRPr lang="en-GB" sz="28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070DBF-FC7B-4BC3-B517-684CF8AB87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054" y="1740754"/>
            <a:ext cx="7075781" cy="368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47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A9A96BC-55C7-4437-9B4F-A5720EE16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3410" y="1086831"/>
            <a:ext cx="4433456" cy="3391492"/>
          </a:xfrm>
          <a:prstGeom prst="rect">
            <a:avLst/>
          </a:prstGeom>
        </p:spPr>
      </p:pic>
      <p:pic>
        <p:nvPicPr>
          <p:cNvPr id="8" name="Imagen 12">
            <a:extLst>
              <a:ext uri="{FF2B5EF4-FFF2-40B4-BE49-F238E27FC236}">
                <a16:creationId xmlns:a16="http://schemas.microsoft.com/office/drawing/2014/main" id="{55D28050-5562-44E6-A75D-1271D7E6C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9017" y="4597167"/>
            <a:ext cx="4632183" cy="162324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5400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CE24E5-B87E-49F1-2966-2B1C828B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1168400"/>
            <a:ext cx="11861800" cy="502166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3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3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400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538314"/>
            <a:ext cx="11531600" cy="365125"/>
          </a:xfrm>
        </p:spPr>
        <p:txBody>
          <a:bodyPr/>
          <a:lstStyle/>
          <a:p>
            <a:r>
              <a:rPr lang="en-GB" sz="140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507972"/>
            <a:ext cx="2743200" cy="365125"/>
          </a:xfrm>
        </p:spPr>
        <p:txBody>
          <a:bodyPr/>
          <a:lstStyle/>
          <a:p>
            <a:fld id="{3212BF5E-8927-5E47-9E9A-F9897AB34C2F}" type="slidenum">
              <a:rPr lang="en-GB" sz="1600" smtClean="0">
                <a:solidFill>
                  <a:schemeClr val="accent4"/>
                </a:solidFill>
              </a:rPr>
              <a:t>13</a:t>
            </a:fld>
            <a:endParaRPr lang="en-GB" sz="1600">
              <a:solidFill>
                <a:schemeClr val="accent4"/>
              </a:solidFill>
            </a:endParaRPr>
          </a:p>
        </p:txBody>
      </p:sp>
      <p:sp>
        <p:nvSpPr>
          <p:cNvPr id="10" name="Marcador de pie de página 5">
            <a:extLst>
              <a:ext uri="{FF2B5EF4-FFF2-40B4-BE49-F238E27FC236}">
                <a16:creationId xmlns:a16="http://schemas.microsoft.com/office/drawing/2014/main" id="{B39FCEB4-5B05-471F-9E81-4223A4CDCECC}"/>
              </a:ext>
            </a:extLst>
          </p:cNvPr>
          <p:cNvSpPr txBox="1">
            <a:spLocks/>
          </p:cNvSpPr>
          <p:nvPr/>
        </p:nvSpPr>
        <p:spPr>
          <a:xfrm>
            <a:off x="139700" y="6534711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DE3AB3D7-0056-4218-8C0F-7E844D9DC775}"/>
              </a:ext>
            </a:extLst>
          </p:cNvPr>
          <p:cNvSpPr txBox="1">
            <a:spLocks/>
          </p:cNvSpPr>
          <p:nvPr/>
        </p:nvSpPr>
        <p:spPr>
          <a:xfrm>
            <a:off x="0" y="750342"/>
            <a:ext cx="12192000" cy="55212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GB" sz="2400" dirty="0">
                <a:latin typeface="+mj-lt"/>
              </a:rPr>
              <a:t>A 2D numerical model is proposed as a first approach to study the impact of porosity in the magnetization of bulk HTS by PFM. </a:t>
            </a:r>
            <a:br>
              <a:rPr lang="en-GB" sz="2400" dirty="0">
                <a:latin typeface="+mj-lt"/>
              </a:rPr>
            </a:br>
            <a:endParaRPr lang="en-GB" sz="24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GB" sz="2400" dirty="0">
                <a:latin typeface="+mj-lt"/>
              </a:rPr>
              <a:t>Porosity shows an impact during PFM in: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Trapped field distribution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Local and abrupt temperature rise 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High mechanical tensile stresses (possible fracture)</a:t>
            </a:r>
            <a:br>
              <a:rPr lang="en-GB" sz="2000" dirty="0">
                <a:latin typeface="+mj-lt"/>
              </a:rPr>
            </a:br>
            <a:endParaRPr lang="en-GB" sz="24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GB" sz="2400" dirty="0">
                <a:latin typeface="+mj-lt"/>
              </a:rPr>
              <a:t>Future work: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Studying the current paths around pores and related rise of temperature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3D model (2D could overestimate the increase in temperature)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Investigation on mechanical and thermal stresses contributions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FC62C0-EE9C-4CC2-BD65-8E2D60F64E3B}"/>
              </a:ext>
            </a:extLst>
          </p:cNvPr>
          <p:cNvSpPr/>
          <p:nvPr/>
        </p:nvSpPr>
        <p:spPr>
          <a:xfrm>
            <a:off x="7130001" y="6179571"/>
            <a:ext cx="52016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Yanxing</a:t>
            </a:r>
            <a:r>
              <a:rPr lang="en-US" sz="1400" dirty="0"/>
              <a:t> Cheng </a:t>
            </a:r>
            <a:r>
              <a:rPr lang="en-US" sz="1400" i="1" dirty="0"/>
              <a:t>et al </a:t>
            </a:r>
            <a:r>
              <a:rPr lang="en-US" sz="1400" dirty="0"/>
              <a:t>2021 </a:t>
            </a:r>
            <a:r>
              <a:rPr lang="en-US" sz="1400" i="1" dirty="0" err="1"/>
              <a:t>Supercond</a:t>
            </a:r>
            <a:r>
              <a:rPr lang="en-US" sz="1400" i="1" dirty="0"/>
              <a:t>. Sci. Technol</a:t>
            </a:r>
            <a:r>
              <a:rPr lang="en-US" sz="1400" dirty="0"/>
              <a:t>. </a:t>
            </a:r>
            <a:r>
              <a:rPr lang="en-US" sz="1400" b="1" dirty="0"/>
              <a:t>34</a:t>
            </a:r>
            <a:r>
              <a:rPr lang="en-US" sz="1400" dirty="0"/>
              <a:t> 125017</a:t>
            </a:r>
          </a:p>
        </p:txBody>
      </p:sp>
    </p:spTree>
    <p:extLst>
      <p:ext uri="{BB962C8B-B14F-4D97-AF65-F5344CB8AC3E}">
        <p14:creationId xmlns:p14="http://schemas.microsoft.com/office/powerpoint/2010/main" val="2527583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CE24E5-B87E-49F1-2966-2B1C828B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1168400"/>
            <a:ext cx="11861800" cy="502166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s-MX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s-MX" sz="400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359529"/>
            <a:ext cx="11531600" cy="365125"/>
          </a:xfrm>
        </p:spPr>
        <p:txBody>
          <a:bodyPr/>
          <a:lstStyle/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17F2AE8-3920-4D01-8087-55FD88324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367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accent4"/>
                </a:solidFill>
              </a:rPr>
              <a:t>Thank you for your attention!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09B97C-0F67-45A3-84A6-98EF06D3F1AD}"/>
              </a:ext>
            </a:extLst>
          </p:cNvPr>
          <p:cNvSpPr txBox="1"/>
          <p:nvPr/>
        </p:nvSpPr>
        <p:spPr>
          <a:xfrm>
            <a:off x="3867325" y="4103653"/>
            <a:ext cx="3783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Contact: sguijosa278@gmail.com</a:t>
            </a:r>
          </a:p>
        </p:txBody>
      </p:sp>
      <p:sp>
        <p:nvSpPr>
          <p:cNvPr id="13" name="Marcador de pie de página 5">
            <a:extLst>
              <a:ext uri="{FF2B5EF4-FFF2-40B4-BE49-F238E27FC236}">
                <a16:creationId xmlns:a16="http://schemas.microsoft.com/office/drawing/2014/main" id="{32BEBA1B-D4A8-4D2F-B0AB-25A931FE44A6}"/>
              </a:ext>
            </a:extLst>
          </p:cNvPr>
          <p:cNvSpPr txBox="1">
            <a:spLocks/>
          </p:cNvSpPr>
          <p:nvPr/>
        </p:nvSpPr>
        <p:spPr>
          <a:xfrm>
            <a:off x="139700" y="6353109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</p:spTree>
    <p:extLst>
      <p:ext uri="{BB962C8B-B14F-4D97-AF65-F5344CB8AC3E}">
        <p14:creationId xmlns:p14="http://schemas.microsoft.com/office/powerpoint/2010/main" val="1354784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s-MX" sz="6000" dirty="0">
                <a:solidFill>
                  <a:schemeClr val="bg1"/>
                </a:solidFill>
              </a:rPr>
              <a:t>Contents</a:t>
            </a:r>
            <a:endParaRPr lang="es-MX" sz="6600" dirty="0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CE24E5-B87E-49F1-2966-2B1C828B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270000"/>
            <a:ext cx="11861800" cy="50863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GB" sz="3600">
                <a:latin typeface="+mj-lt"/>
              </a:rPr>
              <a:t> Introduction: HTS bulks as cryo</a:t>
            </a:r>
            <a:r>
              <a:rPr kumimoji="0" lang="en-GB" sz="36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lang="en-GB" sz="3600">
                <a:latin typeface="+mj-lt"/>
              </a:rPr>
              <a:t>permanent magnets </a:t>
            </a:r>
          </a:p>
          <a:p>
            <a:pPr>
              <a:buFont typeface="Wingdings" pitchFamily="2" charset="2"/>
              <a:buChar char="Ø"/>
            </a:pPr>
            <a:endParaRPr lang="en-GB" sz="360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GB" sz="3600">
                <a:latin typeface="+mj-lt"/>
              </a:rPr>
              <a:t> Background and motivation of research</a:t>
            </a:r>
          </a:p>
          <a:p>
            <a:pPr>
              <a:buFont typeface="Wingdings" pitchFamily="2" charset="2"/>
              <a:buChar char="Ø"/>
            </a:pPr>
            <a:endParaRPr lang="en-GB" sz="360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GB" sz="3600">
                <a:latin typeface="+mj-lt"/>
              </a:rPr>
              <a:t> Multiphysics model: a porosity first approach </a:t>
            </a:r>
          </a:p>
          <a:p>
            <a:pPr>
              <a:buFont typeface="Wingdings" pitchFamily="2" charset="2"/>
              <a:buChar char="Ø"/>
            </a:pPr>
            <a:endParaRPr lang="en-GB" sz="360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GB" sz="3600">
                <a:latin typeface="+mj-lt"/>
              </a:rPr>
              <a:t> Results and discussion </a:t>
            </a:r>
          </a:p>
          <a:p>
            <a:pPr>
              <a:buFont typeface="Wingdings" pitchFamily="2" charset="2"/>
              <a:buChar char="Ø"/>
            </a:pPr>
            <a:endParaRPr lang="en-GB" sz="360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GB" sz="3600">
                <a:latin typeface="+mj-lt"/>
              </a:rPr>
              <a:t> Summary</a:t>
            </a:r>
          </a:p>
          <a:p>
            <a:endParaRPr lang="en-GB" sz="3600"/>
          </a:p>
          <a:p>
            <a:endParaRPr lang="en-GB" sz="360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359529"/>
            <a:ext cx="11531600" cy="365125"/>
          </a:xfrm>
        </p:spPr>
        <p:txBody>
          <a:bodyPr/>
          <a:lstStyle/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356352"/>
            <a:ext cx="2743200" cy="365125"/>
          </a:xfrm>
        </p:spPr>
        <p:txBody>
          <a:bodyPr/>
          <a:lstStyle/>
          <a:p>
            <a:fld id="{3212BF5E-8927-5E47-9E9A-F9897AB34C2F}" type="slidenum">
              <a:rPr lang="es-MX" sz="1600" smtClean="0">
                <a:solidFill>
                  <a:schemeClr val="accent4"/>
                </a:solidFill>
              </a:rPr>
              <a:t>2</a:t>
            </a:fld>
            <a:endParaRPr lang="es-MX" sz="1600" dirty="0">
              <a:solidFill>
                <a:schemeClr val="accent4"/>
              </a:solidFill>
            </a:endParaRPr>
          </a:p>
        </p:txBody>
      </p:sp>
      <p:sp>
        <p:nvSpPr>
          <p:cNvPr id="8" name="Marcador de pie de página 5">
            <a:extLst>
              <a:ext uri="{FF2B5EF4-FFF2-40B4-BE49-F238E27FC236}">
                <a16:creationId xmlns:a16="http://schemas.microsoft.com/office/drawing/2014/main" id="{3788BD03-CD78-433A-9D6D-3C5D89AE071A}"/>
              </a:ext>
            </a:extLst>
          </p:cNvPr>
          <p:cNvSpPr txBox="1">
            <a:spLocks/>
          </p:cNvSpPr>
          <p:nvPr/>
        </p:nvSpPr>
        <p:spPr>
          <a:xfrm>
            <a:off x="139700" y="6353109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</p:spTree>
    <p:extLst>
      <p:ext uri="{BB962C8B-B14F-4D97-AF65-F5344CB8AC3E}">
        <p14:creationId xmlns:p14="http://schemas.microsoft.com/office/powerpoint/2010/main" val="2580025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s-MX" sz="5400" dirty="0">
                <a:solidFill>
                  <a:schemeClr val="bg1"/>
                </a:solidFill>
              </a:rPr>
              <a:t>Introduction: HTS bulks as magnets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65CE24E5-B87E-49F1-2966-2B1C828BCE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9700" y="855678"/>
                <a:ext cx="11861800" cy="5503852"/>
              </a:xfrm>
            </p:spPr>
            <p:txBody>
              <a:bodyPr>
                <a:normAutofit/>
              </a:bodyPr>
              <a:lstStyle/>
              <a:p>
                <a:pPr marR="0" lvl="0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Ø"/>
                  <a:tabLst/>
                  <a:defRPr/>
                </a:pPr>
                <a:r>
                  <a:rPr kumimoji="0" lang="en-GB" b="0" i="0" u="none" strike="noStrike" kern="120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HTS bulks can act as cryo-permanent magnets after magnetization. 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Ø"/>
                  <a:defRPr/>
                </a:pPr>
                <a:r>
                  <a:rPr kumimoji="0" lang="en-GB" b="0" i="0" u="none" strike="noStrike" kern="120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The circulation of induced persistent electrical current </a:t>
                </a:r>
                <a:r>
                  <a:rPr kumimoji="0" lang="en-GB" b="0" i="1" u="none" strike="noStrike" kern="1200" cap="none" spc="0" normalizeH="0" baseline="0" dirty="0" err="1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J</a:t>
                </a:r>
                <a:r>
                  <a:rPr kumimoji="0" lang="en-GB" b="0" i="1" u="none" strike="noStrike" kern="1200" cap="none" spc="0" normalizeH="0" baseline="-25000" dirty="0" err="1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sc</a:t>
                </a:r>
                <a:r>
                  <a:rPr kumimoji="0" lang="en-GB" b="0" i="1" u="none" strike="noStrike" kern="1200" cap="none" spc="0" normalizeH="0" baseline="-2500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kumimoji="0" lang="en-GB" b="0" i="0" u="none" strike="noStrike" kern="120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generates a “trapped” magnetic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 dirty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s-MX" i="1" dirty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s-MX" i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s-MX" i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i="1" baseline="-250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i="1" dirty="0" err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GB" i="1" baseline="-25000" dirty="0" err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r>
                  <a:rPr kumimoji="0" lang="en-GB" b="0" i="0" u="none" strike="noStrike" kern="1200" cap="none" spc="0" normalizeH="0" baseline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kumimoji="0" lang="en-GB" b="0" i="0" u="none" strike="noStrike" kern="120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(</a:t>
                </a:r>
                <a:r>
                  <a:rPr kumimoji="0" lang="en-GB" b="0" i="1" u="none" strike="noStrike" kern="1200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T</a:t>
                </a:r>
                <a:r>
                  <a:rPr kumimoji="0" lang="en-GB" b="0" i="1" u="none" strike="noStrike" kern="1200" cap="none" spc="0" normalizeH="0" baseline="-2500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o</a:t>
                </a:r>
                <a:r>
                  <a:rPr kumimoji="0" lang="en-GB" b="0" i="1" u="none" strike="noStrike" kern="1200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&lt; T</a:t>
                </a:r>
                <a:r>
                  <a:rPr kumimoji="0" lang="en-GB" b="0" i="1" u="none" strike="noStrike" kern="1200" cap="none" spc="0" normalizeH="0" baseline="-2500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kumimoji="0" lang="en-GB" b="0" i="0" u="none" strike="noStrike" kern="120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).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R="0" lvl="0" defTabSz="914400" rtl="0" eaLnBrk="1" fontAlgn="auto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Ø"/>
                  <a:tabLst/>
                  <a:defRPr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Magnetic fields up to 10 times higher than conventional magnets can be achieved (1</a:t>
                </a:r>
                <a:r>
                  <a:rPr kumimoji="0" lang="en-GB" b="0" i="0" u="none" strike="noStrike" kern="120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-17 T at low temperatures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lang="en-GB" sz="3600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65CE24E5-B87E-49F1-2966-2B1C828BCE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9700" y="855678"/>
                <a:ext cx="11861800" cy="5503852"/>
              </a:xfrm>
              <a:blipFill>
                <a:blip r:embed="rId2"/>
                <a:stretch>
                  <a:fillRect l="-925" t="-1883" r="-1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534323"/>
            <a:ext cx="11531600" cy="365125"/>
          </a:xfrm>
        </p:spPr>
        <p:txBody>
          <a:bodyPr/>
          <a:lstStyle/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555294"/>
            <a:ext cx="2743200" cy="365125"/>
          </a:xfrm>
        </p:spPr>
        <p:txBody>
          <a:bodyPr/>
          <a:lstStyle/>
          <a:p>
            <a:fld id="{3212BF5E-8927-5E47-9E9A-F9897AB34C2F}" type="slidenum">
              <a:rPr lang="es-MX" sz="1600" smtClean="0">
                <a:solidFill>
                  <a:schemeClr val="accent4"/>
                </a:solidFill>
              </a:rPr>
              <a:t>3</a:t>
            </a:fld>
            <a:endParaRPr lang="es-MX" sz="1600" dirty="0">
              <a:solidFill>
                <a:schemeClr val="accent4"/>
              </a:solidFill>
            </a:endParaRPr>
          </a:p>
        </p:txBody>
      </p:sp>
      <p:sp>
        <p:nvSpPr>
          <p:cNvPr id="8" name="Marcador de pie de página 5">
            <a:extLst>
              <a:ext uri="{FF2B5EF4-FFF2-40B4-BE49-F238E27FC236}">
                <a16:creationId xmlns:a16="http://schemas.microsoft.com/office/drawing/2014/main" id="{2F1A9DC0-7D3F-4E52-B78D-0381B467D283}"/>
              </a:ext>
            </a:extLst>
          </p:cNvPr>
          <p:cNvSpPr txBox="1">
            <a:spLocks/>
          </p:cNvSpPr>
          <p:nvPr/>
        </p:nvSpPr>
        <p:spPr>
          <a:xfrm>
            <a:off x="139700" y="6534323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2941B8EE-A658-471C-AC9F-039C3F7C8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426" y="3454951"/>
            <a:ext cx="4166074" cy="278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75E5C1-6D54-4172-9A5D-8433B1523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302" y="3562300"/>
            <a:ext cx="5439800" cy="27843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10310FD-4673-40D9-A7E7-829B450FD9A8}"/>
              </a:ext>
            </a:extLst>
          </p:cNvPr>
          <p:cNvSpPr/>
          <p:nvPr/>
        </p:nvSpPr>
        <p:spPr>
          <a:xfrm>
            <a:off x="249370" y="6245855"/>
            <a:ext cx="67023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NMR Magnet. M. Takahashi </a:t>
            </a:r>
            <a:r>
              <a:rPr lang="fr-FR" sz="1200" i="1" dirty="0"/>
              <a:t>et al</a:t>
            </a:r>
            <a:r>
              <a:rPr lang="fr-FR" sz="1200" dirty="0"/>
              <a:t>., </a:t>
            </a:r>
            <a:r>
              <a:rPr lang="fr-FR" sz="1200" i="1" dirty="0"/>
              <a:t>IEEE Trans. </a:t>
            </a:r>
            <a:r>
              <a:rPr lang="fr-FR" sz="1200" i="1" dirty="0" err="1"/>
              <a:t>Appl</a:t>
            </a:r>
            <a:r>
              <a:rPr lang="fr-FR" sz="1200" i="1" dirty="0"/>
              <a:t>. </a:t>
            </a:r>
            <a:r>
              <a:rPr lang="fr-FR" sz="1200" i="1" dirty="0" err="1"/>
              <a:t>Supercond</a:t>
            </a:r>
            <a:r>
              <a:rPr lang="fr-FR" sz="1200" dirty="0"/>
              <a:t>., 32(6) 2022</a:t>
            </a:r>
            <a:endParaRPr lang="en-US" sz="9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1E12D1-D82C-4647-950D-24E148B282AE}"/>
              </a:ext>
            </a:extLst>
          </p:cNvPr>
          <p:cNvSpPr/>
          <p:nvPr/>
        </p:nvSpPr>
        <p:spPr>
          <a:xfrm>
            <a:off x="7061431" y="6239339"/>
            <a:ext cx="48299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Axial flux HTS motor. </a:t>
            </a:r>
            <a:r>
              <a:rPr lang="en-US" sz="1200" dirty="0" err="1"/>
              <a:t>Rémi</a:t>
            </a:r>
            <a:r>
              <a:rPr lang="en-US" sz="1200" dirty="0"/>
              <a:t> </a:t>
            </a:r>
            <a:r>
              <a:rPr lang="en-US" sz="1200" dirty="0" err="1"/>
              <a:t>Dorget</a:t>
            </a:r>
            <a:r>
              <a:rPr lang="en-US" sz="1200" dirty="0"/>
              <a:t> </a:t>
            </a:r>
            <a:r>
              <a:rPr lang="en-US" sz="1200" i="1" dirty="0"/>
              <a:t>et al Materials</a:t>
            </a:r>
            <a:r>
              <a:rPr lang="en-US" sz="1200" dirty="0"/>
              <a:t> 2021, 14, 2847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259005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s-MX" sz="5400" dirty="0">
                <a:solidFill>
                  <a:schemeClr val="bg1"/>
                </a:solidFill>
              </a:rPr>
              <a:t>Introduction: magnetization of bulks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CE24E5-B87E-49F1-2966-2B1C828B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1168400"/>
            <a:ext cx="11861800" cy="502166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s-MX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s-MX" sz="400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359529"/>
            <a:ext cx="11531600" cy="365125"/>
          </a:xfrm>
        </p:spPr>
        <p:txBody>
          <a:bodyPr/>
          <a:lstStyle/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356352"/>
            <a:ext cx="2743200" cy="365125"/>
          </a:xfrm>
        </p:spPr>
        <p:txBody>
          <a:bodyPr/>
          <a:lstStyle/>
          <a:p>
            <a:fld id="{3212BF5E-8927-5E47-9E9A-F9897AB34C2F}" type="slidenum">
              <a:rPr lang="es-MX" sz="1600" smtClean="0">
                <a:solidFill>
                  <a:schemeClr val="accent4"/>
                </a:solidFill>
              </a:rPr>
              <a:t>4</a:t>
            </a:fld>
            <a:endParaRPr lang="es-MX" sz="1600" dirty="0">
              <a:solidFill>
                <a:schemeClr val="accent4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AA4DB9B-EB4B-DF55-DF68-781607C4DD48}"/>
              </a:ext>
            </a:extLst>
          </p:cNvPr>
          <p:cNvSpPr txBox="1"/>
          <p:nvPr/>
        </p:nvSpPr>
        <p:spPr>
          <a:xfrm>
            <a:off x="965200" y="5747162"/>
            <a:ext cx="5156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s-MX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of magnetization of a HTS </a:t>
            </a:r>
            <a:r>
              <a:rPr lang="es-MX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bulk</a:t>
            </a:r>
            <a:r>
              <a:rPr lang="es-MX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endParaRPr lang="es-MX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44F12D3-85D8-4E51-B300-49D14E124354}"/>
              </a:ext>
            </a:extLst>
          </p:cNvPr>
          <p:cNvSpPr txBox="1"/>
          <p:nvPr/>
        </p:nvSpPr>
        <p:spPr>
          <a:xfrm>
            <a:off x="6680200" y="5747162"/>
            <a:ext cx="5156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Trapped</a:t>
            </a:r>
            <a:r>
              <a:rPr lang="es-MX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field measurement of a HTS </a:t>
            </a:r>
            <a:r>
              <a:rPr lang="es-MX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bulk</a:t>
            </a:r>
            <a:r>
              <a:rPr lang="es-MX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endParaRPr lang="es-MX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584DC103-18D1-5A37-D36D-013BAFC60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8932" y="1098550"/>
            <a:ext cx="5213068" cy="44683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E1A239-C681-4EFD-891E-E2695FC2C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22" y="1604941"/>
            <a:ext cx="5970356" cy="4148585"/>
          </a:xfrm>
          <a:prstGeom prst="rect">
            <a:avLst/>
          </a:prstGeom>
        </p:spPr>
      </p:pic>
      <p:sp>
        <p:nvSpPr>
          <p:cNvPr id="14" name="Marcador de pie de página 5">
            <a:extLst>
              <a:ext uri="{FF2B5EF4-FFF2-40B4-BE49-F238E27FC236}">
                <a16:creationId xmlns:a16="http://schemas.microsoft.com/office/drawing/2014/main" id="{7C537888-784F-4E9F-8E8C-39992307C755}"/>
              </a:ext>
            </a:extLst>
          </p:cNvPr>
          <p:cNvSpPr txBox="1">
            <a:spLocks/>
          </p:cNvSpPr>
          <p:nvPr/>
        </p:nvSpPr>
        <p:spPr>
          <a:xfrm>
            <a:off x="139700" y="6353109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</p:spTree>
    <p:extLst>
      <p:ext uri="{BB962C8B-B14F-4D97-AF65-F5344CB8AC3E}">
        <p14:creationId xmlns:p14="http://schemas.microsoft.com/office/powerpoint/2010/main" val="2935162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s-MX" sz="5400" dirty="0">
                <a:solidFill>
                  <a:schemeClr val="bg1"/>
                </a:solidFill>
              </a:rPr>
              <a:t>Pulsed field magnetization (PFM)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CE24E5-B87E-49F1-2966-2B1C828B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864675"/>
            <a:ext cx="11861800" cy="551256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en-GB" sz="3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Pros: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GB" sz="28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GB" sz="28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GB" sz="28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situ </a:t>
            </a:r>
            <a:r>
              <a:rPr lang="en-GB" sz="28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magnetization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GB" sz="28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Multi-PFM </a:t>
            </a:r>
            <a:endParaRPr lang="en-GB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en-GB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GB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trapped fields compared to ZFC/FC (Max. ≈ 5 T @ 29K)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GB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heat generation due to rapid flux motion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GB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larger applied fields or bulks, larger capacitor banks are needed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359529"/>
            <a:ext cx="11531600" cy="365125"/>
          </a:xfrm>
        </p:spPr>
        <p:txBody>
          <a:bodyPr/>
          <a:lstStyle/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356352"/>
            <a:ext cx="2743200" cy="365125"/>
          </a:xfrm>
        </p:spPr>
        <p:txBody>
          <a:bodyPr/>
          <a:lstStyle/>
          <a:p>
            <a:fld id="{3212BF5E-8927-5E47-9E9A-F9897AB34C2F}" type="slidenum">
              <a:rPr lang="es-MX" sz="1600" smtClean="0">
                <a:solidFill>
                  <a:schemeClr val="accent4"/>
                </a:solidFill>
              </a:rPr>
              <a:t>5</a:t>
            </a:fld>
            <a:endParaRPr lang="es-MX" sz="1600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980A201B-12A7-30F2-885D-52B45A010398}"/>
                  </a:ext>
                </a:extLst>
              </p:cNvPr>
              <p:cNvSpPr txBox="1"/>
              <p:nvPr/>
            </p:nvSpPr>
            <p:spPr>
              <a:xfrm>
                <a:off x="7663337" y="3632990"/>
                <a:ext cx="4914900" cy="767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lvl="1" indent="0" algn="just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MX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kumimoji="0" lang="es-MX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s-MX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  <m:f>
                        <m:fPr>
                          <m:ctrlPr>
                            <a:rPr kumimoji="0" lang="es-MX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den>
                      </m:f>
                      <m:r>
                        <m:rPr>
                          <m:sty m:val="p"/>
                        </m:rP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exp</m:t>
                      </m:r>
                      <m:d>
                        <m:dPr>
                          <m:ctrlPr>
                            <a:rPr kumimoji="0" lang="es-MX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kumimoji="0" lang="es-MX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MX" sz="24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980A201B-12A7-30F2-885D-52B45A0103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3337" y="3632990"/>
                <a:ext cx="4914900" cy="7673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Marco 16">
            <a:extLst>
              <a:ext uri="{FF2B5EF4-FFF2-40B4-BE49-F238E27FC236}">
                <a16:creationId xmlns:a16="http://schemas.microsoft.com/office/drawing/2014/main" id="{67794A5F-EAB2-0558-87FE-5CEFD1B32908}"/>
              </a:ext>
            </a:extLst>
          </p:cNvPr>
          <p:cNvSpPr/>
          <p:nvPr/>
        </p:nvSpPr>
        <p:spPr>
          <a:xfrm>
            <a:off x="8158232" y="3579145"/>
            <a:ext cx="3368035" cy="879664"/>
          </a:xfrm>
          <a:prstGeom prst="frame">
            <a:avLst>
              <a:gd name="adj1" fmla="val 3293"/>
            </a:avLst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0FC4B6-DB56-48DC-88D8-965E3CF11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999" y="868611"/>
            <a:ext cx="4850502" cy="2740314"/>
          </a:xfrm>
          <a:prstGeom prst="rect">
            <a:avLst/>
          </a:prstGeom>
        </p:spPr>
      </p:pic>
      <p:sp>
        <p:nvSpPr>
          <p:cNvPr id="15" name="Marcador de pie de página 5">
            <a:extLst>
              <a:ext uri="{FF2B5EF4-FFF2-40B4-BE49-F238E27FC236}">
                <a16:creationId xmlns:a16="http://schemas.microsoft.com/office/drawing/2014/main" id="{662FAFBD-20D4-4E3A-822D-B3256F75C6F6}"/>
              </a:ext>
            </a:extLst>
          </p:cNvPr>
          <p:cNvSpPr txBox="1">
            <a:spLocks/>
          </p:cNvSpPr>
          <p:nvPr/>
        </p:nvSpPr>
        <p:spPr>
          <a:xfrm>
            <a:off x="139700" y="6353109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p:pic>
        <p:nvPicPr>
          <p:cNvPr id="13" name="Imagen 8">
            <a:extLst>
              <a:ext uri="{FF2B5EF4-FFF2-40B4-BE49-F238E27FC236}">
                <a16:creationId xmlns:a16="http://schemas.microsoft.com/office/drawing/2014/main" id="{21771760-B2EA-4D63-D91E-2A3922DF65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698" t="6575" r="15499" b="13074"/>
          <a:stretch/>
        </p:blipFill>
        <p:spPr>
          <a:xfrm>
            <a:off x="5279363" y="1015067"/>
            <a:ext cx="2013358" cy="322896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8A9D5C0-67B6-45E8-A4CA-D65B0061C86B}"/>
              </a:ext>
            </a:extLst>
          </p:cNvPr>
          <p:cNvSpPr/>
          <p:nvPr/>
        </p:nvSpPr>
        <p:spPr>
          <a:xfrm>
            <a:off x="4428103" y="4261816"/>
            <a:ext cx="3715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T. Oka, K. Yokoyama, Ashikaga </a:t>
            </a:r>
            <a:r>
              <a:rPr lang="fr-FR" sz="1200" dirty="0" err="1"/>
              <a:t>University</a:t>
            </a:r>
            <a:r>
              <a:rPr lang="fr-FR" sz="1200" dirty="0"/>
              <a:t>, Japan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40735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C9D6917C-34D5-BC7E-BEDA-987B084164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7595198" y="1180093"/>
            <a:ext cx="4423985" cy="379198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s-MX" sz="5400" dirty="0" err="1">
                <a:solidFill>
                  <a:schemeClr val="bg1"/>
                </a:solidFill>
              </a:rPr>
              <a:t>Problems</a:t>
            </a:r>
            <a:endParaRPr lang="es-MX" sz="5400" dirty="0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CE24E5-B87E-49F1-2966-2B1C828B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1168400"/>
            <a:ext cx="11861800" cy="502166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s-MX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s-MX" sz="400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554048"/>
            <a:ext cx="11531600" cy="365125"/>
          </a:xfrm>
        </p:spPr>
        <p:txBody>
          <a:bodyPr/>
          <a:lstStyle/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542816"/>
            <a:ext cx="2743200" cy="365125"/>
          </a:xfrm>
        </p:spPr>
        <p:txBody>
          <a:bodyPr/>
          <a:lstStyle/>
          <a:p>
            <a:fld id="{3212BF5E-8927-5E47-9E9A-F9897AB34C2F}" type="slidenum">
              <a:rPr lang="es-MX" sz="1600" smtClean="0">
                <a:solidFill>
                  <a:schemeClr val="accent4"/>
                </a:solidFill>
              </a:rPr>
              <a:t>6</a:t>
            </a:fld>
            <a:endParaRPr lang="es-MX" sz="1600" dirty="0">
              <a:solidFill>
                <a:schemeClr val="accent4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3C92299-16D1-E627-6AFC-9DBB7417869A}"/>
              </a:ext>
            </a:extLst>
          </p:cNvPr>
          <p:cNvSpPr txBox="1"/>
          <p:nvPr/>
        </p:nvSpPr>
        <p:spPr>
          <a:xfrm>
            <a:off x="7595198" y="749581"/>
            <a:ext cx="3857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Ideal magnetization</a:t>
            </a:r>
            <a:endParaRPr lang="es-MX" sz="3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DB055D8-FB37-B1B4-489B-65B2C50C7E77}"/>
              </a:ext>
            </a:extLst>
          </p:cNvPr>
          <p:cNvSpPr txBox="1"/>
          <p:nvPr/>
        </p:nvSpPr>
        <p:spPr>
          <a:xfrm>
            <a:off x="246168" y="749582"/>
            <a:ext cx="6880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Inhomogeneous</a:t>
            </a:r>
            <a:r>
              <a:rPr lang="es-MX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magnetization</a:t>
            </a:r>
            <a:endParaRPr lang="es-MX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55CC22F-DCBC-07AA-BFCE-B5FD245DEE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0"/>
          <a:stretch/>
        </p:blipFill>
        <p:spPr>
          <a:xfrm>
            <a:off x="121539" y="1685835"/>
            <a:ext cx="7293233" cy="2678945"/>
          </a:xfrm>
          <a:prstGeom prst="rect">
            <a:avLst/>
          </a:prstGeom>
        </p:spPr>
      </p:pic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09DAA04C-6DD6-9449-8E6D-B1AE30263286}"/>
              </a:ext>
            </a:extLst>
          </p:cNvPr>
          <p:cNvCxnSpPr>
            <a:cxnSpLocks/>
          </p:cNvCxnSpPr>
          <p:nvPr/>
        </p:nvCxnSpPr>
        <p:spPr>
          <a:xfrm>
            <a:off x="7432455" y="1168400"/>
            <a:ext cx="48371" cy="3899663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Marcador de pie de página 5">
            <a:extLst>
              <a:ext uri="{FF2B5EF4-FFF2-40B4-BE49-F238E27FC236}">
                <a16:creationId xmlns:a16="http://schemas.microsoft.com/office/drawing/2014/main" id="{D087C610-3A69-4923-8EE9-CBC980FB98C5}"/>
              </a:ext>
            </a:extLst>
          </p:cNvPr>
          <p:cNvSpPr txBox="1">
            <a:spLocks/>
          </p:cNvSpPr>
          <p:nvPr/>
        </p:nvSpPr>
        <p:spPr>
          <a:xfrm>
            <a:off x="139700" y="6542815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1C600D28-DBDF-4B1E-8831-5F3EFE87ECEC}"/>
              </a:ext>
            </a:extLst>
          </p:cNvPr>
          <p:cNvSpPr txBox="1">
            <a:spLocks/>
          </p:cNvSpPr>
          <p:nvPr/>
        </p:nvSpPr>
        <p:spPr>
          <a:xfrm>
            <a:off x="-1" y="4717528"/>
            <a:ext cx="12191999" cy="2140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  <a:defRPr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Origins: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Cracks,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(addressed here) and inhomogeneous </a:t>
            </a:r>
            <a:r>
              <a:rPr lang="en-GB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GB" i="1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crack before and during PFM or influence of Growth Section Boundaries?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13C991-9E18-48BD-AF17-E337217A3AFA}"/>
              </a:ext>
            </a:extLst>
          </p:cNvPr>
          <p:cNvSpPr/>
          <p:nvPr/>
        </p:nvSpPr>
        <p:spPr>
          <a:xfrm>
            <a:off x="1767032" y="4202601"/>
            <a:ext cx="40022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/>
              <a:t>ATZ YBCO bulks, PFM 77 K, 2.5 T</a:t>
            </a:r>
            <a:endParaRPr lang="en-US" sz="105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F1D14D5-771D-4F5F-9081-541AF13F4FC1}"/>
              </a:ext>
            </a:extLst>
          </p:cNvPr>
          <p:cNvSpPr/>
          <p:nvPr/>
        </p:nvSpPr>
        <p:spPr>
          <a:xfrm>
            <a:off x="7832517" y="4898786"/>
            <a:ext cx="37158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/>
              <a:t>Nippon </a:t>
            </a:r>
            <a:r>
              <a:rPr lang="fr-FR" sz="1600" dirty="0" err="1"/>
              <a:t>steel</a:t>
            </a:r>
            <a:r>
              <a:rPr lang="fr-FR" sz="1600" dirty="0"/>
              <a:t> </a:t>
            </a:r>
            <a:r>
              <a:rPr lang="fr-FR" sz="1600" dirty="0" err="1"/>
              <a:t>GdBCO</a:t>
            </a:r>
            <a:r>
              <a:rPr lang="fr-FR" sz="1600" dirty="0"/>
              <a:t>, PFM 5 T, 40 K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092365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s-MX" sz="5400" dirty="0">
                <a:solidFill>
                  <a:schemeClr val="bg1"/>
                </a:solidFill>
              </a:rPr>
              <a:t>Porosity in HTS bulks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65CE24E5-B87E-49F1-2966-2B1C828BCE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" y="796395"/>
                <a:ext cx="12189495" cy="6061604"/>
              </a:xfrm>
            </p:spPr>
            <p:txBody>
              <a:bodyPr>
                <a:normAutofit/>
              </a:bodyPr>
              <a:lstStyle/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lang="en-GB" dirty="0">
                    <a:latin typeface="+mj-lt"/>
                  </a:rPr>
                  <a:t>Formed during melt-growth </a:t>
                </a: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§"/>
                  <a:defRPr/>
                </a:pPr>
                <a:endParaRPr lang="en-GB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§"/>
                  <a:defRPr/>
                </a:pPr>
                <a:r>
                  <a:rPr lang="en-GB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Sizes of </a:t>
                </a:r>
                <a:r>
                  <a:rPr lang="en-GB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50-250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GB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GB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≫</m:t>
                    </m:r>
                    <m:r>
                      <a:rPr lang="en-GB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𝜉</m:t>
                    </m:r>
                  </m:oMath>
                </a14:m>
                <a:r>
                  <a:rPr lang="en-GB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lvl="1">
                  <a:defRPr/>
                </a:pPr>
                <a:r>
                  <a:rPr lang="en-GB" sz="28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TSMG</a:t>
                </a:r>
                <a:r>
                  <a:rPr lang="en-GB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15-30% </a:t>
                </a:r>
                <a:r>
                  <a:rPr lang="en-GB" sz="2800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sz="2800" baseline="-25000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1">
                  <a:defRPr/>
                </a:pPr>
                <a:r>
                  <a:rPr lang="en-GB" sz="28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TSIG</a:t>
                </a:r>
                <a:r>
                  <a:rPr lang="en-GB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4-10 % </a:t>
                </a:r>
                <a:r>
                  <a:rPr lang="en-GB" sz="2800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sz="2800" baseline="-25000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endParaRPr lang="en-GB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§"/>
                  <a:defRPr/>
                </a:pPr>
                <a:endParaRPr lang="en-GB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§"/>
                  <a:defRPr/>
                </a:pPr>
                <a:r>
                  <a:rPr lang="en-GB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Research shows impact on:</a:t>
                </a:r>
              </a:p>
              <a:p>
                <a:pPr lvl="1">
                  <a:lnSpc>
                    <a:spcPct val="120000"/>
                  </a:lnSpc>
                  <a:defRPr/>
                </a:pPr>
                <a:r>
                  <a:rPr lang="en-GB" i="1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GB" i="1" baseline="-25000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GB" i="1" baseline="-25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dirty="0">
                    <a:solidFill>
                      <a:srgbClr val="7030A0"/>
                    </a:solidFill>
                    <a:latin typeface="+mj-lt"/>
                    <a:cs typeface="Times New Roman" panose="02020603050405020304" pitchFamily="18" charset="0"/>
                  </a:rPr>
                  <a:t>and </a:t>
                </a:r>
                <a:r>
                  <a:rPr lang="en-GB" dirty="0">
                    <a:solidFill>
                      <a:srgbClr val="7030A0"/>
                    </a:solidFill>
                    <a:latin typeface="+mj-lt"/>
                  </a:rPr>
                  <a:t>trapped field magnitude </a:t>
                </a:r>
                <a:r>
                  <a:rPr lang="en-GB" sz="1800" dirty="0">
                    <a:solidFill>
                      <a:schemeClr val="bg2">
                        <a:lumMod val="50000"/>
                      </a:schemeClr>
                    </a:solidFill>
                  </a:rPr>
                  <a:t>(Josef Baumann </a:t>
                </a:r>
                <a:r>
                  <a:rPr lang="en-GB" sz="1800" i="1" dirty="0">
                    <a:solidFill>
                      <a:schemeClr val="bg2">
                        <a:lumMod val="50000"/>
                      </a:schemeClr>
                    </a:solidFill>
                  </a:rPr>
                  <a:t>et al</a:t>
                </a:r>
                <a:r>
                  <a:rPr lang="en-GB" sz="1800" dirty="0">
                    <a:solidFill>
                      <a:schemeClr val="bg2">
                        <a:lumMod val="50000"/>
                      </a:schemeClr>
                    </a:solidFill>
                  </a:rPr>
                  <a:t> 2023 </a:t>
                </a:r>
                <a:r>
                  <a:rPr lang="en-GB" sz="1800" i="1" dirty="0">
                    <a:solidFill>
                      <a:schemeClr val="bg2">
                        <a:lumMod val="50000"/>
                      </a:schemeClr>
                    </a:solidFill>
                  </a:rPr>
                  <a:t>J. Eur. Ceramic Society</a:t>
                </a:r>
                <a:r>
                  <a:rPr lang="en-GB" sz="1800" dirty="0">
                    <a:solidFill>
                      <a:schemeClr val="bg2">
                        <a:lumMod val="50000"/>
                      </a:schemeClr>
                    </a:solidFill>
                  </a:rPr>
                  <a:t>)</a:t>
                </a:r>
                <a:endParaRPr lang="en-GB" dirty="0">
                  <a:solidFill>
                    <a:schemeClr val="bg2">
                      <a:lumMod val="50000"/>
                    </a:schemeClr>
                  </a:solidFill>
                  <a:latin typeface="+mj-lt"/>
                </a:endParaRPr>
              </a:p>
              <a:p>
                <a:pPr lvl="1">
                  <a:lnSpc>
                    <a:spcPct val="120000"/>
                  </a:lnSpc>
                  <a:defRPr/>
                </a:pPr>
                <a:r>
                  <a:rPr lang="en-GB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</a:rPr>
                  <a:t>Mechanical properties </a:t>
                </a:r>
                <a:r>
                  <a:rPr lang="en-GB" sz="1800" dirty="0">
                    <a:solidFill>
                      <a:schemeClr val="bg2">
                        <a:lumMod val="50000"/>
                      </a:schemeClr>
                    </a:solidFill>
                  </a:rPr>
                  <a:t>(N. Sakai </a:t>
                </a:r>
                <a:r>
                  <a:rPr lang="en-GB" sz="1800" i="1" dirty="0">
                    <a:solidFill>
                      <a:schemeClr val="bg2">
                        <a:lumMod val="50000"/>
                      </a:schemeClr>
                    </a:solidFill>
                  </a:rPr>
                  <a:t>et al </a:t>
                </a:r>
                <a:r>
                  <a:rPr lang="en-GB" sz="1800" dirty="0">
                    <a:solidFill>
                      <a:schemeClr val="bg2">
                        <a:lumMod val="50000"/>
                      </a:schemeClr>
                    </a:solidFill>
                  </a:rPr>
                  <a:t>2000</a:t>
                </a:r>
                <a:r>
                  <a:rPr lang="en-GB" sz="1800" i="1" dirty="0">
                    <a:solidFill>
                      <a:schemeClr val="bg2">
                        <a:lumMod val="50000"/>
                      </a:schemeClr>
                    </a:solidFill>
                  </a:rPr>
                  <a:t> Su.S.Tec.</a:t>
                </a:r>
                <a:r>
                  <a:rPr lang="en-GB" sz="1800" b="1" dirty="0">
                    <a:solidFill>
                      <a:schemeClr val="bg2">
                        <a:lumMod val="50000"/>
                      </a:schemeClr>
                    </a:solidFill>
                  </a:rPr>
                  <a:t>13</a:t>
                </a:r>
                <a:r>
                  <a:rPr lang="en-GB" sz="1800" dirty="0">
                    <a:solidFill>
                      <a:schemeClr val="bg2">
                        <a:lumMod val="50000"/>
                      </a:schemeClr>
                    </a:solidFill>
                  </a:rPr>
                  <a:t> 770773, Jasmin V. J. Congreve </a:t>
                </a:r>
                <a:r>
                  <a:rPr lang="en-GB" sz="1800" i="1" dirty="0">
                    <a:solidFill>
                      <a:schemeClr val="bg2">
                        <a:lumMod val="50000"/>
                      </a:schemeClr>
                    </a:solidFill>
                  </a:rPr>
                  <a:t>et al </a:t>
                </a:r>
                <a:r>
                  <a:rPr lang="en-GB" sz="1800" dirty="0">
                    <a:solidFill>
                      <a:schemeClr val="bg2">
                        <a:lumMod val="50000"/>
                      </a:schemeClr>
                    </a:solidFill>
                  </a:rPr>
                  <a:t>2019 IEEE T.A.S </a:t>
                </a:r>
                <a:r>
                  <a:rPr lang="en-GB" sz="1800" b="1" dirty="0">
                    <a:solidFill>
                      <a:schemeClr val="bg2">
                        <a:lumMod val="50000"/>
                      </a:schemeClr>
                    </a:solidFill>
                  </a:rPr>
                  <a:t>29-</a:t>
                </a:r>
                <a:r>
                  <a:rPr lang="en-GB" sz="1800" dirty="0">
                    <a:solidFill>
                      <a:schemeClr val="bg2">
                        <a:lumMod val="50000"/>
                      </a:schemeClr>
                    </a:solidFill>
                  </a:rPr>
                  <a:t>5)</a:t>
                </a:r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+mj-lt"/>
                </a:endParaRPr>
              </a:p>
              <a:p>
                <a:pPr marL="457200" lvl="1" indent="0">
                  <a:lnSpc>
                    <a:spcPct val="120000"/>
                  </a:lnSpc>
                  <a:buNone/>
                  <a:defRPr/>
                </a:pPr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65CE24E5-B87E-49F1-2966-2B1C828BCE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796395"/>
                <a:ext cx="12189495" cy="6061604"/>
              </a:xfrm>
              <a:blipFill>
                <a:blip r:embed="rId2"/>
                <a:stretch>
                  <a:fillRect l="-850" t="-4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492875"/>
            <a:ext cx="11531600" cy="365125"/>
          </a:xfrm>
        </p:spPr>
        <p:txBody>
          <a:bodyPr/>
          <a:lstStyle/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492874"/>
            <a:ext cx="2743200" cy="365125"/>
          </a:xfrm>
        </p:spPr>
        <p:txBody>
          <a:bodyPr/>
          <a:lstStyle/>
          <a:p>
            <a:fld id="{3212BF5E-8927-5E47-9E9A-F9897AB34C2F}" type="slidenum">
              <a:rPr lang="es-MX" sz="1600" smtClean="0">
                <a:solidFill>
                  <a:schemeClr val="accent4"/>
                </a:solidFill>
              </a:rPr>
              <a:t>7</a:t>
            </a:fld>
            <a:endParaRPr lang="es-MX" sz="1600" dirty="0">
              <a:solidFill>
                <a:schemeClr val="accent4"/>
              </a:solidFill>
            </a:endParaRPr>
          </a:p>
        </p:txBody>
      </p:sp>
      <p:sp>
        <p:nvSpPr>
          <p:cNvPr id="8" name="Marcador de pie de página 5">
            <a:extLst>
              <a:ext uri="{FF2B5EF4-FFF2-40B4-BE49-F238E27FC236}">
                <a16:creationId xmlns:a16="http://schemas.microsoft.com/office/drawing/2014/main" id="{7E065E48-09C9-4455-B3D6-23AD24C1B9C1}"/>
              </a:ext>
            </a:extLst>
          </p:cNvPr>
          <p:cNvSpPr txBox="1">
            <a:spLocks/>
          </p:cNvSpPr>
          <p:nvPr/>
        </p:nvSpPr>
        <p:spPr>
          <a:xfrm>
            <a:off x="139700" y="6492875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p:pic>
        <p:nvPicPr>
          <p:cNvPr id="9" name="Imagen 9">
            <a:extLst>
              <a:ext uri="{FF2B5EF4-FFF2-40B4-BE49-F238E27FC236}">
                <a16:creationId xmlns:a16="http://schemas.microsoft.com/office/drawing/2014/main" id="{8BC35EDA-0397-B8AF-1763-1F6851C897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698" y="1279926"/>
            <a:ext cx="5886017" cy="22404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DA36FC6-2588-4BBD-B084-D0A9F6C8051E}"/>
              </a:ext>
            </a:extLst>
          </p:cNvPr>
          <p:cNvSpPr/>
          <p:nvPr/>
        </p:nvSpPr>
        <p:spPr>
          <a:xfrm>
            <a:off x="6378341" y="3520346"/>
            <a:ext cx="56007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Devendra K Namburi </a:t>
            </a:r>
            <a:r>
              <a:rPr lang="en-US" sz="1400" i="1" dirty="0"/>
              <a:t>et al</a:t>
            </a:r>
            <a:r>
              <a:rPr lang="en-US" sz="1400" dirty="0"/>
              <a:t> 2021 </a:t>
            </a:r>
            <a:r>
              <a:rPr lang="en-US" sz="1400" i="1" dirty="0" err="1"/>
              <a:t>Supercond</a:t>
            </a:r>
            <a:r>
              <a:rPr lang="en-US" sz="1400" i="1" dirty="0"/>
              <a:t>. Sci. Technol.</a:t>
            </a:r>
            <a:r>
              <a:rPr lang="en-US" sz="1400" dirty="0"/>
              <a:t> </a:t>
            </a:r>
            <a:r>
              <a:rPr lang="en-US" sz="1400" b="1" dirty="0"/>
              <a:t>34</a:t>
            </a:r>
            <a:r>
              <a:rPr lang="en-US" sz="1400" dirty="0"/>
              <a:t> 053002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9567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redondeado 8">
            <a:extLst>
              <a:ext uri="{FF2B5EF4-FFF2-40B4-BE49-F238E27FC236}">
                <a16:creationId xmlns:a16="http://schemas.microsoft.com/office/drawing/2014/main" id="{E974C98E-7CDC-4F9D-8463-C4DBE48815B2}"/>
              </a:ext>
            </a:extLst>
          </p:cNvPr>
          <p:cNvSpPr/>
          <p:nvPr/>
        </p:nvSpPr>
        <p:spPr>
          <a:xfrm>
            <a:off x="8483176" y="2784068"/>
            <a:ext cx="3673000" cy="583470"/>
          </a:xfrm>
          <a:prstGeom prst="roundRect">
            <a:avLst>
              <a:gd name="adj" fmla="val 5149"/>
            </a:avLst>
          </a:prstGeom>
          <a:solidFill>
            <a:srgbClr val="2FFD60">
              <a:alpha val="27843"/>
            </a:srgbClr>
          </a:solidFill>
          <a:ln w="34925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 b="1" i="1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ángulo redondeado 8">
            <a:extLst>
              <a:ext uri="{FF2B5EF4-FFF2-40B4-BE49-F238E27FC236}">
                <a16:creationId xmlns:a16="http://schemas.microsoft.com/office/drawing/2014/main" id="{9697EB77-F561-4A20-9611-31890F9A1CAC}"/>
              </a:ext>
            </a:extLst>
          </p:cNvPr>
          <p:cNvSpPr/>
          <p:nvPr/>
        </p:nvSpPr>
        <p:spPr>
          <a:xfrm>
            <a:off x="8483176" y="1682374"/>
            <a:ext cx="3673000" cy="1101693"/>
          </a:xfrm>
          <a:prstGeom prst="roundRect">
            <a:avLst>
              <a:gd name="adj" fmla="val 5149"/>
            </a:avLst>
          </a:prstGeom>
          <a:solidFill>
            <a:schemeClr val="accent4">
              <a:lumMod val="40000"/>
              <a:lumOff val="60000"/>
              <a:alpha val="50000"/>
            </a:schemeClr>
          </a:solidFill>
          <a:ln w="34925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 b="1" i="1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ángulo redondeado 8">
            <a:extLst>
              <a:ext uri="{FF2B5EF4-FFF2-40B4-BE49-F238E27FC236}">
                <a16:creationId xmlns:a16="http://schemas.microsoft.com/office/drawing/2014/main" id="{A7F91518-931F-4052-91DF-AD0EA47BBFB7}"/>
              </a:ext>
            </a:extLst>
          </p:cNvPr>
          <p:cNvSpPr/>
          <p:nvPr/>
        </p:nvSpPr>
        <p:spPr>
          <a:xfrm>
            <a:off x="8483176" y="911303"/>
            <a:ext cx="3673000" cy="771072"/>
          </a:xfrm>
          <a:prstGeom prst="roundRect">
            <a:avLst>
              <a:gd name="adj" fmla="val 5149"/>
            </a:avLst>
          </a:prstGeom>
          <a:solidFill>
            <a:schemeClr val="accent6">
              <a:lumMod val="40000"/>
              <a:lumOff val="60000"/>
              <a:alpha val="50000"/>
            </a:schemeClr>
          </a:solidFill>
          <a:ln w="34925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 b="1" i="1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</a:rPr>
              <a:t>Multiphysics model in COMSOL 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563224"/>
            <a:ext cx="11531600" cy="365125"/>
          </a:xfrm>
        </p:spPr>
        <p:txBody>
          <a:bodyPr/>
          <a:lstStyle/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3756" y="6540999"/>
            <a:ext cx="2743200" cy="365125"/>
          </a:xfrm>
        </p:spPr>
        <p:txBody>
          <a:bodyPr/>
          <a:lstStyle/>
          <a:p>
            <a:fld id="{3212BF5E-8927-5E47-9E9A-F9897AB34C2F}" type="slidenum">
              <a:rPr lang="es-MX" sz="1600" smtClean="0">
                <a:solidFill>
                  <a:schemeClr val="accent4"/>
                </a:solidFill>
              </a:rPr>
              <a:t>8</a:t>
            </a:fld>
            <a:endParaRPr lang="es-MX" sz="1600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redondeado 4">
                <a:extLst>
                  <a:ext uri="{FF2B5EF4-FFF2-40B4-BE49-F238E27FC236}">
                    <a16:creationId xmlns:a16="http://schemas.microsoft.com/office/drawing/2014/main" id="{D1DC62A6-F10A-F051-C7F3-248D2089EBB6}"/>
                  </a:ext>
                </a:extLst>
              </p:cNvPr>
              <p:cNvSpPr/>
              <p:nvPr/>
            </p:nvSpPr>
            <p:spPr>
              <a:xfrm>
                <a:off x="351222" y="1510222"/>
                <a:ext cx="3863640" cy="1472916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  <a:alpha val="50000"/>
                </a:schemeClr>
              </a:solidFill>
              <a:ln w="34925"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400" b="1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Electromagnetic</a:t>
                </a:r>
                <a:endParaRPr lang="es-MX" sz="2000" b="1" dirty="0">
                  <a:solidFill>
                    <a:srgbClr val="002060"/>
                  </a:solidFill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MX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MX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a:rPr lang="es-MX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𝑯</m:t>
                        </m:r>
                      </m:num>
                      <m:den>
                        <m:r>
                          <a:rPr lang="es-MX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∇</m:t>
                    </m:r>
                    <m: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d>
                      <m:dPr>
                        <m:ctrlP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𝜌</m:t>
                        </m:r>
                        <m:r>
                          <m:rPr>
                            <m:sty m:val="p"/>
                          </m:rPr>
                          <a:rPr lang="en-US" sz="2000" i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∇</m:t>
                        </m:r>
                        <m:r>
                          <a:rPr lang="en-US" sz="2000" i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s-E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𝑯</m:t>
                        </m:r>
                      </m:e>
                    </m:d>
                    <m:r>
                      <a:rPr lang="es-MX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s-ES" sz="2000" dirty="0">
                    <a:solidFill>
                      <a:prstClr val="black"/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in</a:t>
                </a:r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/>
                    </m:sSub>
                  </m:oMath>
                </a14:m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MX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𝑠𝑐</m:t>
                        </m:r>
                      </m:sub>
                    </m:sSub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MX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MX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MX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s-MX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ES" sz="2000" b="1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s-ES" sz="2000" b="1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𝑱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s-MX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s-ES" sz="2000" dirty="0">
                    <a:solidFill>
                      <a:prstClr val="black"/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in</a:t>
                </a:r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𝑠𝑐</m:t>
                        </m:r>
                      </m:sub>
                    </m:sSub>
                  </m:oMath>
                </a14:m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sz="2000" dirty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ángulo redondeado 4">
                <a:extLst>
                  <a:ext uri="{FF2B5EF4-FFF2-40B4-BE49-F238E27FC236}">
                    <a16:creationId xmlns:a16="http://schemas.microsoft.com/office/drawing/2014/main" id="{D1DC62A6-F10A-F051-C7F3-248D2089EB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222" y="1510222"/>
                <a:ext cx="3863640" cy="1472916"/>
              </a:xfrm>
              <a:prstGeom prst="roundRect">
                <a:avLst/>
              </a:prstGeom>
              <a:blipFill>
                <a:blip r:embed="rId2"/>
                <a:stretch>
                  <a:fillRect t="-1619"/>
                </a:stretch>
              </a:blipFill>
              <a:ln w="349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redondeado 7">
                <a:extLst>
                  <a:ext uri="{FF2B5EF4-FFF2-40B4-BE49-F238E27FC236}">
                    <a16:creationId xmlns:a16="http://schemas.microsoft.com/office/drawing/2014/main" id="{D3094C13-0D57-85EF-F909-23D114DD72F9}"/>
                  </a:ext>
                </a:extLst>
              </p:cNvPr>
              <p:cNvSpPr/>
              <p:nvPr/>
            </p:nvSpPr>
            <p:spPr>
              <a:xfrm>
                <a:off x="411098" y="4559416"/>
                <a:ext cx="3724280" cy="1373987"/>
              </a:xfrm>
              <a:prstGeom prst="roundRect">
                <a:avLst/>
              </a:prstGeom>
              <a:solidFill>
                <a:srgbClr val="FF0000">
                  <a:alpha val="50000"/>
                </a:srgbClr>
              </a:solidFill>
              <a:ln w="34925"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2400" b="1" dirty="0">
                  <a:solidFill>
                    <a:schemeClr val="tx1"/>
                  </a:solidFill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s-MX" sz="2400" b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Thermal</a:t>
                </a:r>
                <a:endParaRPr lang="es-MX" sz="24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s-MX" sz="2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sSub>
                      <m:sSubPr>
                        <m:ctrlPr>
                          <a:rPr lang="es-E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s-MX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s-MX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s-MX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⋅</m:t>
                    </m:r>
                    <m:d>
                      <m:dPr>
                        <m:ctrlP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𝜅𝛻</m:t>
                        </m:r>
                        <m:r>
                          <a:rPr lang="es-MX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s-MX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s-E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</a:t>
                </a:r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𝑠𝑐</m:t>
                        </m:r>
                      </m:sub>
                    </m:sSub>
                  </m:oMath>
                </a14:m>
                <a:endParaRPr lang="en-US" sz="2000" dirty="0">
                  <a:solidFill>
                    <a:prstClr val="black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s-MX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s-MX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s-MX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s-MX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MX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s-MX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r>
                      <a:rPr lang="es-MX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s-MX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s-MX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s-E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</a:t>
                </a:r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𝑠𝑐</m:t>
                        </m:r>
                      </m:sub>
                    </m:sSub>
                  </m:oMath>
                </a14:m>
                <a:endParaRPr lang="en-US" sz="2000" dirty="0">
                  <a:solidFill>
                    <a:prstClr val="black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sz="2000" dirty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s-MX" sz="2000" dirty="0"/>
              </a:p>
            </p:txBody>
          </p:sp>
        </mc:Choice>
        <mc:Fallback>
          <p:sp>
            <p:nvSpPr>
              <p:cNvPr id="8" name="Rectángulo redondeado 7">
                <a:extLst>
                  <a:ext uri="{FF2B5EF4-FFF2-40B4-BE49-F238E27FC236}">
                    <a16:creationId xmlns:a16="http://schemas.microsoft.com/office/drawing/2014/main" id="{D3094C13-0D57-85EF-F909-23D114DD72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098" y="4559416"/>
                <a:ext cx="3724280" cy="1373987"/>
              </a:xfrm>
              <a:prstGeom prst="roundRect">
                <a:avLst/>
              </a:prstGeom>
              <a:blipFill>
                <a:blip r:embed="rId3"/>
                <a:stretch>
                  <a:fillRect t="-5195"/>
                </a:stretch>
              </a:blipFill>
              <a:ln w="349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redondeado 8">
                <a:extLst>
                  <a:ext uri="{FF2B5EF4-FFF2-40B4-BE49-F238E27FC236}">
                    <a16:creationId xmlns:a16="http://schemas.microsoft.com/office/drawing/2014/main" id="{FF2FC2D6-6AD8-66D7-BDAC-8CF93718B784}"/>
                  </a:ext>
                </a:extLst>
              </p:cNvPr>
              <p:cNvSpPr/>
              <p:nvPr/>
            </p:nvSpPr>
            <p:spPr>
              <a:xfrm>
                <a:off x="4598357" y="3165457"/>
                <a:ext cx="3479477" cy="932669"/>
              </a:xfrm>
              <a:prstGeom prst="roundRect">
                <a:avLst/>
              </a:prstGeom>
              <a:solidFill>
                <a:srgbClr val="00B050">
                  <a:alpha val="50000"/>
                </a:srgbClr>
              </a:solidFill>
              <a:ln w="34925"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400" b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Mechanical</a:t>
                </a:r>
                <a:endParaRPr lang="es-MX" sz="24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s-ES" sz="2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MX" sz="20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𝛻</m:t>
                    </m:r>
                    <m:r>
                      <a:rPr lang="es-MX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>
                      <a:rPr lang="es-MX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𝝈</m:t>
                    </m:r>
                    <m:r>
                      <a:rPr lang="es-E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e>
                      <m:sub>
                        <m: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sub>
                    </m:sSub>
                    <m:r>
                      <a:rPr lang="es-E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s-MX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E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s-E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s-E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E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𝒖</m:t>
                        </m:r>
                      </m:num>
                      <m:den>
                        <m: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s-E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s-E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s-E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s-MX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</a:t>
                </a:r>
                <a:r>
                  <a:rPr lang="es-ES" sz="20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s-E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𝑠𝑐</m:t>
                        </m:r>
                      </m:sub>
                    </m:sSub>
                  </m:oMath>
                </a14:m>
                <a:r>
                  <a:rPr lang="es-E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endParaRPr lang="es-MX" sz="20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Rectángulo redondeado 8">
                <a:extLst>
                  <a:ext uri="{FF2B5EF4-FFF2-40B4-BE49-F238E27FC236}">
                    <a16:creationId xmlns:a16="http://schemas.microsoft.com/office/drawing/2014/main" id="{FF2FC2D6-6AD8-66D7-BDAC-8CF93718B7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8357" y="3165457"/>
                <a:ext cx="3479477" cy="932669"/>
              </a:xfrm>
              <a:prstGeom prst="roundRect">
                <a:avLst/>
              </a:prstGeom>
              <a:blipFill>
                <a:blip r:embed="rId4"/>
                <a:stretch>
                  <a:fillRect t="-3145" b="-2516"/>
                </a:stretch>
              </a:blipFill>
              <a:ln w="349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lecha abajo 9">
            <a:extLst>
              <a:ext uri="{FF2B5EF4-FFF2-40B4-BE49-F238E27FC236}">
                <a16:creationId xmlns:a16="http://schemas.microsoft.com/office/drawing/2014/main" id="{138BCDB1-C6FE-4D2C-E94F-EE9935FF14A8}"/>
              </a:ext>
            </a:extLst>
          </p:cNvPr>
          <p:cNvSpPr/>
          <p:nvPr/>
        </p:nvSpPr>
        <p:spPr>
          <a:xfrm>
            <a:off x="452622" y="3067173"/>
            <a:ext cx="184150" cy="1351786"/>
          </a:xfrm>
          <a:prstGeom prst="downArrow">
            <a:avLst/>
          </a:prstGeom>
          <a:solidFill>
            <a:srgbClr val="7030A0"/>
          </a:solidFill>
          <a:ln w="952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11" name="Flecha abajo 10">
            <a:extLst>
              <a:ext uri="{FF2B5EF4-FFF2-40B4-BE49-F238E27FC236}">
                <a16:creationId xmlns:a16="http://schemas.microsoft.com/office/drawing/2014/main" id="{DB79B7EA-BB9A-A8A9-2769-0BEE4B23C6AC}"/>
              </a:ext>
            </a:extLst>
          </p:cNvPr>
          <p:cNvSpPr/>
          <p:nvPr/>
        </p:nvSpPr>
        <p:spPr>
          <a:xfrm rot="10800000">
            <a:off x="3915713" y="3067173"/>
            <a:ext cx="184151" cy="1351786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0192778-CFB2-5E54-61CC-16B4DB8F6195}"/>
                  </a:ext>
                </a:extLst>
              </p:cNvPr>
              <p:cNvSpPr txBox="1"/>
              <p:nvPr/>
            </p:nvSpPr>
            <p:spPr>
              <a:xfrm>
                <a:off x="-358127" y="2793024"/>
                <a:ext cx="2569583" cy="1983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 defTabSz="914400">
                  <a:lnSpc>
                    <a:spcPct val="90000"/>
                  </a:lnSpc>
                  <a:spcBef>
                    <a:spcPts val="500"/>
                  </a:spcBef>
                  <a:defRPr/>
                </a:pPr>
                <a:r>
                  <a:rPr lang="es-MX" sz="24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endParaRPr lang="es-ES" sz="2400" b="0" dirty="0">
                  <a:solidFill>
                    <a:srgbClr val="7030A0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1" defTabSz="914400">
                  <a:lnSpc>
                    <a:spcPct val="90000"/>
                  </a:lnSpc>
                  <a:spcBef>
                    <a:spcPts val="500"/>
                  </a:spcBef>
                  <a:defRPr/>
                </a:pPr>
                <a:endParaRPr lang="es-ES" sz="2400" b="0" i="1" dirty="0">
                  <a:solidFill>
                    <a:srgbClr val="7030A0"/>
                  </a:solidFill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1" defTabSz="914400">
                  <a:lnSpc>
                    <a:spcPct val="90000"/>
                  </a:lnSpc>
                  <a:spcBef>
                    <a:spcPts val="500"/>
                  </a:spcBef>
                  <a:defRPr/>
                </a:pPr>
                <a:r>
                  <a:rPr lang="es-ES" sz="2400" dirty="0">
                    <a:solidFill>
                      <a:srgbClr val="7030A0"/>
                    </a:solidFill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ES" sz="24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𝑄</m:t>
                    </m:r>
                    <m:r>
                      <a:rPr lang="es-ES" sz="24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s-ES" sz="2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ES" sz="2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𝜌</m:t>
                        </m:r>
                        <m:r>
                          <a:rPr lang="es-ES" sz="2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𝐽</m:t>
                        </m:r>
                      </m:e>
                      <m:sup>
                        <m:r>
                          <a:rPr lang="es-ES" sz="2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MX" sz="2400" dirty="0">
                    <a:solidFill>
                      <a:srgbClr val="7030A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1" defTabSz="914400">
                  <a:lnSpc>
                    <a:spcPct val="90000"/>
                  </a:lnSpc>
                  <a:spcBef>
                    <a:spcPts val="500"/>
                  </a:spcBef>
                  <a:defRPr/>
                </a:pPr>
                <a:endParaRPr lang="es-ES" sz="2400" b="0" i="1" dirty="0">
                  <a:solidFill>
                    <a:srgbClr val="7030A0"/>
                  </a:solidFill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defRPr/>
                </a:pPr>
                <a:endParaRPr lang="es-MX" sz="240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0192778-CFB2-5E54-61CC-16B4DB8F6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8127" y="2793024"/>
                <a:ext cx="2569583" cy="19836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ángulo redondeado 12">
            <a:extLst>
              <a:ext uri="{FF2B5EF4-FFF2-40B4-BE49-F238E27FC236}">
                <a16:creationId xmlns:a16="http://schemas.microsoft.com/office/drawing/2014/main" id="{E5BA43D2-4EC9-AA69-A490-7111B5A9FF7A}"/>
              </a:ext>
            </a:extLst>
          </p:cNvPr>
          <p:cNvSpPr/>
          <p:nvPr/>
        </p:nvSpPr>
        <p:spPr>
          <a:xfrm>
            <a:off x="184684" y="1209624"/>
            <a:ext cx="4206380" cy="4931117"/>
          </a:xfrm>
          <a:prstGeom prst="roundRect">
            <a:avLst>
              <a:gd name="adj" fmla="val 11979"/>
            </a:avLst>
          </a:prstGeom>
          <a:noFill/>
          <a:ln w="5715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27" name="Flecha abajo 26">
            <a:extLst>
              <a:ext uri="{FF2B5EF4-FFF2-40B4-BE49-F238E27FC236}">
                <a16:creationId xmlns:a16="http://schemas.microsoft.com/office/drawing/2014/main" id="{0A03E5DF-24B8-C49F-F2EF-2DD4181D8503}"/>
              </a:ext>
            </a:extLst>
          </p:cNvPr>
          <p:cNvSpPr/>
          <p:nvPr/>
        </p:nvSpPr>
        <p:spPr>
          <a:xfrm rot="18708346">
            <a:off x="4431721" y="1949967"/>
            <a:ext cx="209887" cy="1340367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Flecha abajo 27">
            <a:extLst>
              <a:ext uri="{FF2B5EF4-FFF2-40B4-BE49-F238E27FC236}">
                <a16:creationId xmlns:a16="http://schemas.microsoft.com/office/drawing/2014/main" id="{7A98B558-BD59-D822-32B3-10B783F820AB}"/>
              </a:ext>
            </a:extLst>
          </p:cNvPr>
          <p:cNvSpPr/>
          <p:nvPr/>
        </p:nvSpPr>
        <p:spPr>
          <a:xfrm rot="13582028">
            <a:off x="4378938" y="3927502"/>
            <a:ext cx="219175" cy="1520522"/>
          </a:xfrm>
          <a:prstGeom prst="downArrow">
            <a:avLst/>
          </a:prstGeom>
          <a:solidFill>
            <a:srgbClr val="C0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>
              <a:solidFill>
                <a:schemeClr val="accent4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112166B4-384C-2FE0-6AB9-53B5B1DB94B0}"/>
                  </a:ext>
                </a:extLst>
              </p:cNvPr>
              <p:cNvSpPr txBox="1"/>
              <p:nvPr/>
            </p:nvSpPr>
            <p:spPr>
              <a:xfrm>
                <a:off x="4650964" y="2332077"/>
                <a:ext cx="19054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sz="2400" b="1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ES" sz="240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s-ES" sz="240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s-ES" sz="24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𝑱</m:t>
                      </m:r>
                      <m:r>
                        <a:rPr lang="es-ES" sz="2400" b="1" i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s-ES" sz="2400" b="1" i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</m:oMath>
                  </m:oMathPara>
                </a14:m>
                <a:endParaRPr lang="es-MX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112166B4-384C-2FE0-6AB9-53B5B1DB94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964" y="2332077"/>
                <a:ext cx="1905476" cy="461665"/>
              </a:xfrm>
              <a:prstGeom prst="rect">
                <a:avLst/>
              </a:prstGeom>
              <a:blipFill>
                <a:blip r:embed="rId6"/>
                <a:stretch>
                  <a:fillRect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uadroTexto 29">
            <a:extLst>
              <a:ext uri="{FF2B5EF4-FFF2-40B4-BE49-F238E27FC236}">
                <a16:creationId xmlns:a16="http://schemas.microsoft.com/office/drawing/2014/main" id="{85D3F13A-FC40-C17D-4023-7A1E6033E0F7}"/>
              </a:ext>
            </a:extLst>
          </p:cNvPr>
          <p:cNvSpPr txBox="1"/>
          <p:nvPr/>
        </p:nvSpPr>
        <p:spPr>
          <a:xfrm>
            <a:off x="4898334" y="4407218"/>
            <a:ext cx="723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s-MX" sz="2400" i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</a:p>
        </p:txBody>
      </p:sp>
      <p:pic>
        <p:nvPicPr>
          <p:cNvPr id="17" name="Picture 6">
            <a:extLst>
              <a:ext uri="{FF2B5EF4-FFF2-40B4-BE49-F238E27FC236}">
                <a16:creationId xmlns:a16="http://schemas.microsoft.com/office/drawing/2014/main" id="{6C4ABD55-F1CD-4CD1-93B2-D635587165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7595" y="3631925"/>
            <a:ext cx="3684520" cy="2576937"/>
          </a:xfrm>
          <a:prstGeom prst="rect">
            <a:avLst/>
          </a:prstGeom>
        </p:spPr>
      </p:pic>
      <p:sp>
        <p:nvSpPr>
          <p:cNvPr id="19" name="Marcador de pie de página 5">
            <a:extLst>
              <a:ext uri="{FF2B5EF4-FFF2-40B4-BE49-F238E27FC236}">
                <a16:creationId xmlns:a16="http://schemas.microsoft.com/office/drawing/2014/main" id="{285CEFB9-A71F-41E0-A6AD-0828D4ADA89F}"/>
              </a:ext>
            </a:extLst>
          </p:cNvPr>
          <p:cNvSpPr txBox="1">
            <a:spLocks/>
          </p:cNvSpPr>
          <p:nvPr/>
        </p:nvSpPr>
        <p:spPr>
          <a:xfrm>
            <a:off x="164457" y="6563223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p:sp>
        <p:nvSpPr>
          <p:cNvPr id="20" name="CuadroTexto 10">
            <a:extLst>
              <a:ext uri="{FF2B5EF4-FFF2-40B4-BE49-F238E27FC236}">
                <a16:creationId xmlns:a16="http://schemas.microsoft.com/office/drawing/2014/main" id="{C1171D77-EFA6-4564-A693-1E78A160A485}"/>
              </a:ext>
            </a:extLst>
          </p:cNvPr>
          <p:cNvSpPr txBox="1"/>
          <p:nvPr/>
        </p:nvSpPr>
        <p:spPr>
          <a:xfrm>
            <a:off x="8517595" y="6140741"/>
            <a:ext cx="3672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Schematic drawing of domains and boundaries </a:t>
            </a:r>
            <a:endParaRPr lang="en-GB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uadroTexto 10">
                <a:extLst>
                  <a:ext uri="{FF2B5EF4-FFF2-40B4-BE49-F238E27FC236}">
                    <a16:creationId xmlns:a16="http://schemas.microsoft.com/office/drawing/2014/main" id="{6B4D4EA8-EF66-4D0C-8F9D-BCA9E22629EF}"/>
                  </a:ext>
                </a:extLst>
              </p:cNvPr>
              <p:cNvSpPr txBox="1"/>
              <p:nvPr/>
            </p:nvSpPr>
            <p:spPr>
              <a:xfrm>
                <a:off x="8383931" y="2871078"/>
                <a:ext cx="38714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𝝈</m:t>
                      </m:r>
                      <m:r>
                        <a:rPr lang="en-US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𝒄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{</m:t>
                      </m:r>
                      <m:d>
                        <m:dPr>
                          <m:endChr m:val="}"/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sub>
                          </m:sSub>
                          <m:d>
                            <m:dPr>
                              <m:ctrlP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s-MX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l-GR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m:rPr>
                                  <m:nor/>
                                </m:rPr>
                                <a:rPr lang="es-MX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  <m:r>
                                <a:rPr lang="es-MX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MX" dirty="0">
                  <a:latin typeface="Calibri" panose="020F0502020204030204"/>
                </a:endParaRPr>
              </a:p>
              <a:p>
                <a:pPr lvl="0" algn="ctr">
                  <a:defRPr/>
                </a:pPr>
                <a:endParaRPr kumimoji="0" lang="es-MX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22" name="CuadroTexto 10">
                <a:extLst>
                  <a:ext uri="{FF2B5EF4-FFF2-40B4-BE49-F238E27FC236}">
                    <a16:creationId xmlns:a16="http://schemas.microsoft.com/office/drawing/2014/main" id="{6B4D4EA8-EF66-4D0C-8F9D-BCA9E22629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3931" y="2871078"/>
                <a:ext cx="3871490" cy="6463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2A4A4E9-1C79-4523-906F-CFA9D2483D99}"/>
                  </a:ext>
                </a:extLst>
              </p:cNvPr>
              <p:cNvSpPr/>
              <p:nvPr/>
            </p:nvSpPr>
            <p:spPr>
              <a:xfrm>
                <a:off x="8150257" y="1748786"/>
                <a:ext cx="4040337" cy="9207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 algn="ctr" defTabSz="914400">
                  <a:lnSpc>
                    <a:spcPct val="90000"/>
                  </a:lnSpc>
                  <a:spcBef>
                    <a:spcPts val="5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1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MX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s-MX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ES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s-ES" sz="16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sz="16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𝑇</m:t>
                      </m:r>
                      <m:r>
                        <a:rPr lang="es-ES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es-MX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s-MX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  <m:r>
                                <a:rPr lang="es-E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s-MX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MX" sz="1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1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s-MX" sz="1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s-MX" sz="16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  <a:ea typeface="MS Gothic" panose="020B0609070205080204" pitchFamily="49" charset="-128"/>
                                              <a:cs typeface="MS Gothic" panose="020B0609070205080204" pitchFamily="49" charset="-128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s-ES" sz="16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  <a:ea typeface="MS Gothic" panose="020B0609070205080204" pitchFamily="49" charset="-128"/>
                                              <a:cs typeface="MS Gothic" panose="020B0609070205080204" pitchFamily="49" charset="-128"/>
                                            </a:rPr>
                                            <m:t>𝑩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s-MX" sz="16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MX" sz="16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s-MX" sz="16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/>
                          </m:sSup>
                        </m:den>
                      </m:f>
                      <m:sSup>
                        <m:sSupPr>
                          <m:ctrlPr>
                            <a:rPr lang="es-ES" sz="1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sz="16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1600" i="1" dirty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s-MX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MX" sz="16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s-MX" sz="1600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s-MX" sz="1600" i="1" dirty="0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s-MX" sz="1600" i="1" dirty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MX" sz="1600" i="1" dirty="0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es-MX" sz="1600" i="1" dirty="0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s-MX" sz="1600" i="1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s-ES" sz="1600" i="1" dirty="0">
                              <a:latin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</m:oMath>
                  </m:oMathPara>
                </a14:m>
                <a:endParaRPr lang="es-MX" sz="1600" dirty="0">
                  <a:solidFill>
                    <a:srgbClr val="FF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2A4A4E9-1C79-4523-906F-CFA9D2483D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0257" y="1748786"/>
                <a:ext cx="4040337" cy="9207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345CCC9-F3E0-4588-9610-C8AE63D2CCDC}"/>
                  </a:ext>
                </a:extLst>
              </p:cNvPr>
              <p:cNvSpPr/>
              <p:nvPr/>
            </p:nvSpPr>
            <p:spPr>
              <a:xfrm>
                <a:off x="8980769" y="1022148"/>
                <a:ext cx="2443939" cy="5423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s-MX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  <m:f>
                        <m:fPr>
                          <m:ctrlPr>
                            <a:rPr lang="es-MX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den>
                      </m:f>
                      <m:r>
                        <a:rPr lang="en-US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𝑒𝑥𝑝</m:t>
                      </m:r>
                      <m:d>
                        <m:dPr>
                          <m:ctrlPr>
                            <a:rPr lang="es-MX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s-MX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345CCC9-F3E0-4588-9610-C8AE63D2CC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0769" y="1022148"/>
                <a:ext cx="2443939" cy="54232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80E1DFC-C283-42EF-898D-8719259C195E}"/>
                  </a:ext>
                </a:extLst>
              </p:cNvPr>
              <p:cNvSpPr/>
              <p:nvPr/>
            </p:nvSpPr>
            <p:spPr>
              <a:xfrm>
                <a:off x="2696306" y="3564161"/>
                <a:ext cx="128387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s-ES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s-ES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𝑩</m:t>
                          </m:r>
                          <m:r>
                            <a:rPr lang="es-ES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a:rPr lang="es-ES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80E1DFC-C283-42EF-898D-8719259C19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6306" y="3564161"/>
                <a:ext cx="1283878" cy="461665"/>
              </a:xfrm>
              <a:prstGeom prst="rect">
                <a:avLst/>
              </a:prstGeom>
              <a:blipFill>
                <a:blip r:embed="rId14"/>
                <a:stretch>
                  <a:fillRect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8542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CD62F-2C2C-D998-0F92-3E5FE803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7200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5400" dirty="0">
                <a:solidFill>
                  <a:schemeClr val="bg1"/>
                </a:solidFill>
              </a:rPr>
              <a:t>Multiphysics model in COMSOL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65CE24E5-B87E-49F1-2966-2B1C828BCE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706831"/>
                <a:ext cx="12001500" cy="5844269"/>
              </a:xfrm>
            </p:spPr>
            <p:txBody>
              <a:bodyPr>
                <a:normAutofit/>
              </a:bodyPr>
              <a:lstStyle/>
              <a:p>
                <a:pPr lvl="0">
                  <a:lnSpc>
                    <a:spcPct val="120000"/>
                  </a:lnSpc>
                  <a:buFont typeface="Wingdings" panose="05000000000000000000" pitchFamily="2" charset="2"/>
                  <a:buChar char="§"/>
                  <a:defRPr/>
                </a:pPr>
                <a:r>
                  <a:rPr lang="en-GB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Case study:</a:t>
                </a:r>
              </a:p>
              <a:p>
                <a:pPr lvl="1">
                  <a:lnSpc>
                    <a:spcPct val="12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2D Infinitely long cylinder approx. </a:t>
                </a:r>
              </a:p>
              <a:p>
                <a:pPr lvl="1">
                  <a:lnSpc>
                    <a:spcPct val="12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YBCO bulk 1% porosity </a:t>
                </a:r>
                <a:endParaRPr lang="en-GB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Given porosity surface area (</a:t>
                </a:r>
                <a:r>
                  <a:rPr lang="en-GB" sz="2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GB" sz="2400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%):</a:t>
                </a:r>
              </a:p>
              <a:p>
                <a:pPr lvl="1">
                  <a:lnSpc>
                    <a:spcPct val="12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§"/>
                  <a:defRPr/>
                </a:pPr>
                <a:r>
                  <a:rPr lang="en-GB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Random a-b axis of ellipse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[125-250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m] </a:t>
                </a:r>
                <a:endParaRPr lang="en-GB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2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§"/>
                  <a:defRPr/>
                </a:pPr>
                <a:r>
                  <a:rPr lang="en-GB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Randomly distributed inside bulk</a:t>
                </a:r>
              </a:p>
              <a:p>
                <a:pPr lvl="1">
                  <a:lnSpc>
                    <a:spcPct val="12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Ø"/>
                  <a:defRPr/>
                </a:pPr>
                <a:endParaRPr lang="en-GB" sz="20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2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Ø"/>
                  <a:defRPr/>
                </a:pPr>
                <a:endParaRPr lang="en-GB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lang="en-GB" sz="3600" dirty="0"/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65CE24E5-B87E-49F1-2966-2B1C828BCE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06831"/>
                <a:ext cx="12001500" cy="5844269"/>
              </a:xfrm>
              <a:blipFill>
                <a:blip r:embed="rId2"/>
                <a:stretch>
                  <a:fillRect l="-660" t="-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24A088-4349-7DE7-0E4C-C4046A7D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900" y="6551101"/>
            <a:ext cx="11531600" cy="365125"/>
          </a:xfrm>
        </p:spPr>
        <p:txBody>
          <a:bodyPr/>
          <a:lstStyle/>
          <a:p>
            <a:r>
              <a:rPr lang="en-GB" sz="1400">
                <a:solidFill>
                  <a:schemeClr val="accent4"/>
                </a:solidFill>
                <a:latin typeface="+mj-lt"/>
              </a:rPr>
              <a:t>9th International Workshop on Numerical Modelling of High Temperature Superconductors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6D4855-4A28-891B-754C-4BD98E28E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538913"/>
            <a:ext cx="2743200" cy="365125"/>
          </a:xfrm>
        </p:spPr>
        <p:txBody>
          <a:bodyPr/>
          <a:lstStyle/>
          <a:p>
            <a:fld id="{3212BF5E-8927-5E47-9E9A-F9897AB34C2F}" type="slidenum">
              <a:rPr lang="en-GB" sz="1600" smtClean="0">
                <a:solidFill>
                  <a:schemeClr val="accent4"/>
                </a:solidFill>
              </a:rPr>
              <a:t>9</a:t>
            </a:fld>
            <a:endParaRPr lang="en-GB" sz="1600">
              <a:solidFill>
                <a:schemeClr val="accent4"/>
              </a:solidFill>
            </a:endParaRPr>
          </a:p>
        </p:txBody>
      </p:sp>
      <p:sp>
        <p:nvSpPr>
          <p:cNvPr id="9" name="Marcador de pie de página 5">
            <a:extLst>
              <a:ext uri="{FF2B5EF4-FFF2-40B4-BE49-F238E27FC236}">
                <a16:creationId xmlns:a16="http://schemas.microsoft.com/office/drawing/2014/main" id="{38476D02-BF37-43A2-9F44-F4A607C56029}"/>
              </a:ext>
            </a:extLst>
          </p:cNvPr>
          <p:cNvSpPr txBox="1">
            <a:spLocks/>
          </p:cNvSpPr>
          <p:nvPr/>
        </p:nvSpPr>
        <p:spPr>
          <a:xfrm>
            <a:off x="139700" y="6538914"/>
            <a:ext cx="203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>
                <a:solidFill>
                  <a:schemeClr val="accent4"/>
                </a:solidFill>
                <a:latin typeface="+mj-lt"/>
              </a:rPr>
              <a:t>Santiago Guijosa G.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Tabla 18">
                <a:extLst>
                  <a:ext uri="{FF2B5EF4-FFF2-40B4-BE49-F238E27FC236}">
                    <a16:creationId xmlns:a16="http://schemas.microsoft.com/office/drawing/2014/main" id="{601053E8-23B2-4E88-8653-E4562C3B61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9973633"/>
                  </p:ext>
                </p:extLst>
              </p:nvPr>
            </p:nvGraphicFramePr>
            <p:xfrm>
              <a:off x="7690096" y="739878"/>
              <a:ext cx="4489108" cy="5786477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728137">
                      <a:extLst>
                        <a:ext uri="{9D8B030D-6E8A-4147-A177-3AD203B41FA5}">
                          <a16:colId xmlns:a16="http://schemas.microsoft.com/office/drawing/2014/main" val="2885990508"/>
                        </a:ext>
                      </a:extLst>
                    </a:gridCol>
                    <a:gridCol w="2269453">
                      <a:extLst>
                        <a:ext uri="{9D8B030D-6E8A-4147-A177-3AD203B41FA5}">
                          <a16:colId xmlns:a16="http://schemas.microsoft.com/office/drawing/2014/main" val="226013007"/>
                        </a:ext>
                      </a:extLst>
                    </a:gridCol>
                    <a:gridCol w="1491518">
                      <a:extLst>
                        <a:ext uri="{9D8B030D-6E8A-4147-A177-3AD203B41FA5}">
                          <a16:colId xmlns:a16="http://schemas.microsoft.com/office/drawing/2014/main" val="3852701721"/>
                        </a:ext>
                      </a:extLst>
                    </a:gridCol>
                  </a:tblGrid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noProof="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Symbol</a:t>
                          </a:r>
                          <a:endParaRPr lang="en-GB" sz="1200" b="1" i="0" noProof="0" dirty="0">
                            <a:solidFill>
                              <a:schemeClr val="bg1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i="0" noProof="0" dirty="0">
                              <a:solidFill>
                                <a:schemeClr val="bg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Parameter (YBCO)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noProof="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Value</a:t>
                          </a:r>
                          <a:endParaRPr lang="en-GB" sz="1200" b="1" i="0" noProof="0" dirty="0">
                            <a:solidFill>
                              <a:schemeClr val="bg1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73345857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s-ES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1" baseline="-25000" dirty="0" smtClean="0">
                                    <a:latin typeface="+mj-lt"/>
                                  </a:rPr>
                                  <m:t>n</m:t>
                                </m:r>
                              </m:oMath>
                            </m:oMathPara>
                          </a14:m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Normal Resistivity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3.5x10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-6 </a:t>
                          </a:r>
                          <a:r>
                            <a:rPr lang="el-GR" sz="1400" dirty="0">
                              <a:latin typeface="+mj-lt"/>
                            </a:rPr>
                            <a:t>Ω</a:t>
                          </a:r>
                          <a:r>
                            <a:rPr lang="en-US" sz="1400" dirty="0">
                              <a:latin typeface="+mj-lt"/>
                            </a:rPr>
                            <a:t>.m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8122915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n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latin typeface="+mj-lt"/>
                            </a:rPr>
                            <a:t>E</a:t>
                          </a:r>
                          <a:r>
                            <a:rPr lang="en-US" sz="1400" dirty="0">
                              <a:latin typeface="+mj-lt"/>
                            </a:rPr>
                            <a:t>-</a:t>
                          </a:r>
                          <a:r>
                            <a:rPr lang="en-US" sz="1400" i="1" dirty="0">
                              <a:latin typeface="+mj-lt"/>
                            </a:rPr>
                            <a:t>J</a:t>
                          </a:r>
                          <a:r>
                            <a:rPr lang="en-US" sz="1400" dirty="0">
                              <a:latin typeface="+mj-lt"/>
                            </a:rPr>
                            <a:t> power law </a:t>
                          </a:r>
                          <a:r>
                            <a:rPr lang="en-US" sz="1400" i="1" dirty="0">
                              <a:latin typeface="+mj-lt"/>
                            </a:rPr>
                            <a:t>n</a:t>
                          </a:r>
                          <a:r>
                            <a:rPr lang="en-US" sz="1400" dirty="0">
                              <a:latin typeface="+mj-lt"/>
                            </a:rPr>
                            <a:t>-value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21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2286679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B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0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Fitting parameter Kim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1.3 T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8254231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Mass density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5900 Kg/m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3</a:t>
                          </a:r>
                          <a:r>
                            <a:rPr lang="es-MX" sz="1400" dirty="0">
                              <a:latin typeface="+mj-lt"/>
                            </a:rPr>
                            <a:t> 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06291592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J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c0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Critical current density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5x10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8</a:t>
                          </a:r>
                          <a:r>
                            <a:rPr lang="es-MX" sz="1400" baseline="0" dirty="0">
                              <a:latin typeface="+mj-lt"/>
                            </a:rPr>
                            <a:t>A/m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2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04269256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T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o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Operating temperature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65 K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68038732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T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c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Critical temperature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92 K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8400052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E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c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Electric field 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1x10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-4 </a:t>
                          </a:r>
                          <a:r>
                            <a:rPr lang="es-MX" sz="1400" baseline="0" dirty="0">
                              <a:latin typeface="+mj-lt"/>
                            </a:rPr>
                            <a:t>V/m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5924930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oMath>
                            </m:oMathPara>
                          </a14:m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Thermal expansion coef.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1x10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-5 </a:t>
                          </a:r>
                          <a:r>
                            <a:rPr lang="es-MX" sz="1400" baseline="0" dirty="0">
                              <a:latin typeface="+mj-lt"/>
                            </a:rPr>
                            <a:t>K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-1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5892478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B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max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Max. applied magnetic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4 T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452364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oMath>
                            </m:oMathPara>
                          </a14:m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Pulse time constant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13 ms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4082127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s-MX" sz="1600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oMath>
                          </a14:m>
                          <a:r>
                            <a:rPr lang="es-MX" sz="1600" b="0" dirty="0">
                              <a:latin typeface="+mj-lt"/>
                            </a:rPr>
                            <a:t>-ab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Thermal conductivity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20 W/</a:t>
                          </a:r>
                          <a:r>
                            <a:rPr lang="es-MX" sz="1400">
                              <a:latin typeface="+mj-lt"/>
                            </a:rPr>
                            <a:t>m.K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1484222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Young’s modulus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103 MPa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0835834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oMath>
                            </m:oMathPara>
                          </a14:m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Poisson</a:t>
                          </a: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’</a:t>
                          </a: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s</a:t>
                          </a:r>
                          <a:r>
                            <a:rPr lang="en-US" sz="1400" dirty="0">
                              <a:latin typeface="+mj-lt"/>
                            </a:rPr>
                            <a:t> ratio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0.33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9406494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Fracture strength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1400" b="0" i="0" dirty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75 MPa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789526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1600" b="0" i="1" dirty="0">
                              <a:latin typeface="+mj-lt"/>
                              <a:cs typeface="Times New Roman" panose="02020603050405020304" pitchFamily="18" charset="0"/>
                            </a:rPr>
                            <a:t>h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>
                              <a:latin typeface="+mj-lt"/>
                            </a:rPr>
                            <a:t>Heat conduction coef.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1400" b="0" i="0" dirty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750 W/(K.</a:t>
                          </a:r>
                          <a:r>
                            <a:rPr lang="es-MX" sz="1400" kern="1200" baseline="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m</a:t>
                          </a:r>
                          <a:r>
                            <a:rPr lang="es-MX" sz="1400" kern="1200" baseline="300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es-MX" sz="1400" b="0" i="0" dirty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746736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Tabla 18">
                <a:extLst>
                  <a:ext uri="{FF2B5EF4-FFF2-40B4-BE49-F238E27FC236}">
                    <a16:creationId xmlns:a16="http://schemas.microsoft.com/office/drawing/2014/main" id="{601053E8-23B2-4E88-8653-E4562C3B61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9973633"/>
                  </p:ext>
                </p:extLst>
              </p:nvPr>
            </p:nvGraphicFramePr>
            <p:xfrm>
              <a:off x="7690096" y="739878"/>
              <a:ext cx="4489108" cy="5786477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728137">
                      <a:extLst>
                        <a:ext uri="{9D8B030D-6E8A-4147-A177-3AD203B41FA5}">
                          <a16:colId xmlns:a16="http://schemas.microsoft.com/office/drawing/2014/main" val="2885990508"/>
                        </a:ext>
                      </a:extLst>
                    </a:gridCol>
                    <a:gridCol w="2269453">
                      <a:extLst>
                        <a:ext uri="{9D8B030D-6E8A-4147-A177-3AD203B41FA5}">
                          <a16:colId xmlns:a16="http://schemas.microsoft.com/office/drawing/2014/main" val="226013007"/>
                        </a:ext>
                      </a:extLst>
                    </a:gridCol>
                    <a:gridCol w="1491518">
                      <a:extLst>
                        <a:ext uri="{9D8B030D-6E8A-4147-A177-3AD203B41FA5}">
                          <a16:colId xmlns:a16="http://schemas.microsoft.com/office/drawing/2014/main" val="3852701721"/>
                        </a:ext>
                      </a:extLst>
                    </a:gridCol>
                  </a:tblGrid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noProof="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Symbol</a:t>
                          </a:r>
                          <a:endParaRPr lang="en-GB" sz="1200" b="1" i="0" noProof="0" dirty="0">
                            <a:solidFill>
                              <a:schemeClr val="bg1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i="0" noProof="0" dirty="0">
                              <a:solidFill>
                                <a:schemeClr val="bg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Parameter (YBCO)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noProof="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Value</a:t>
                          </a:r>
                          <a:endParaRPr lang="en-GB" sz="1200" b="1" i="0" noProof="0" dirty="0">
                            <a:solidFill>
                              <a:schemeClr val="bg1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73345857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3" t="-101786" r="-518333" b="-15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Normal Resistivity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3.5x10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-6 </a:t>
                          </a:r>
                          <a:r>
                            <a:rPr lang="el-GR" sz="1400" dirty="0">
                              <a:latin typeface="+mj-lt"/>
                            </a:rPr>
                            <a:t>Ω</a:t>
                          </a:r>
                          <a:r>
                            <a:rPr lang="en-US" sz="1400" dirty="0">
                              <a:latin typeface="+mj-lt"/>
                            </a:rPr>
                            <a:t>.m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8122915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n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latin typeface="+mj-lt"/>
                            </a:rPr>
                            <a:t>E</a:t>
                          </a:r>
                          <a:r>
                            <a:rPr lang="en-US" sz="1400" dirty="0">
                              <a:latin typeface="+mj-lt"/>
                            </a:rPr>
                            <a:t>-</a:t>
                          </a:r>
                          <a:r>
                            <a:rPr lang="en-US" sz="1400" i="1" dirty="0">
                              <a:latin typeface="+mj-lt"/>
                            </a:rPr>
                            <a:t>J</a:t>
                          </a:r>
                          <a:r>
                            <a:rPr lang="en-US" sz="1400" dirty="0">
                              <a:latin typeface="+mj-lt"/>
                            </a:rPr>
                            <a:t> power law </a:t>
                          </a:r>
                          <a:r>
                            <a:rPr lang="en-US" sz="1400" i="1" dirty="0">
                              <a:latin typeface="+mj-lt"/>
                            </a:rPr>
                            <a:t>n</a:t>
                          </a:r>
                          <a:r>
                            <a:rPr lang="en-US" sz="1400" dirty="0">
                              <a:latin typeface="+mj-lt"/>
                            </a:rPr>
                            <a:t>-value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21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2286679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B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0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Fitting parameter Kim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1.3 T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8254231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3" t="-409091" r="-518333" b="-124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Mass density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5900 Kg/m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3</a:t>
                          </a:r>
                          <a:r>
                            <a:rPr lang="es-MX" sz="1400" dirty="0">
                              <a:latin typeface="+mj-lt"/>
                            </a:rPr>
                            <a:t> 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06291592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J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c0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Critical current density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5x10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8</a:t>
                          </a:r>
                          <a:r>
                            <a:rPr lang="es-MX" sz="1400" baseline="0" dirty="0">
                              <a:latin typeface="+mj-lt"/>
                            </a:rPr>
                            <a:t>A/m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2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04269256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T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o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Operating temperature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65 K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68038732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T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c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Critical temperature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92 K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8400052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E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c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Electric field 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1x10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-4 </a:t>
                          </a:r>
                          <a:r>
                            <a:rPr lang="es-MX" sz="1400" baseline="0" dirty="0">
                              <a:latin typeface="+mj-lt"/>
                            </a:rPr>
                            <a:t>V/m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5924930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3" t="-900000" r="-518333" b="-7196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Thermal expansion coef.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1x10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-5 </a:t>
                          </a:r>
                          <a:r>
                            <a:rPr lang="es-MX" sz="1400" baseline="0" dirty="0">
                              <a:latin typeface="+mj-lt"/>
                            </a:rPr>
                            <a:t>K</a:t>
                          </a:r>
                          <a:r>
                            <a:rPr lang="es-MX" sz="1400" baseline="30000" dirty="0">
                              <a:latin typeface="+mj-lt"/>
                            </a:rPr>
                            <a:t>-1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5892478"/>
                      </a:ext>
                    </a:extLst>
                  </a:tr>
                  <a:tr h="34038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600" b="0" i="1" dirty="0">
                              <a:latin typeface="+mj-lt"/>
                            </a:rPr>
                            <a:t>B</a:t>
                          </a:r>
                          <a:r>
                            <a:rPr lang="es-MX" sz="1600" b="0" i="1" baseline="-25000" dirty="0">
                              <a:latin typeface="+mj-lt"/>
                            </a:rPr>
                            <a:t>max</a:t>
                          </a:r>
                          <a:endParaRPr lang="es-MX" sz="1600" b="0" i="1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Max. applied magnetic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4 T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452364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3" t="-1100000" r="-518333" b="-5196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Pulse time constant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13 ms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4082127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3" t="-1221818" r="-518333" b="-42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Thermal conductivity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20 W/</a:t>
                          </a:r>
                          <a:r>
                            <a:rPr lang="es-MX" sz="1400">
                              <a:latin typeface="+mj-lt"/>
                            </a:rPr>
                            <a:t>m.K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1484222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3" t="-1298214" r="-518333" b="-32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Young’s modulus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103 MPa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0835834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3" t="-1398214" r="-518333" b="-22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Poisson</a:t>
                          </a: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’</a:t>
                          </a: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s</a:t>
                          </a:r>
                          <a:r>
                            <a:rPr lang="en-US" sz="1400" dirty="0">
                              <a:latin typeface="+mj-lt"/>
                            </a:rPr>
                            <a:t> ratio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s-MX" sz="1400" dirty="0">
                              <a:latin typeface="+mj-lt"/>
                            </a:rPr>
                            <a:t>0.33</a:t>
                          </a:r>
                          <a:endParaRPr lang="es-MX" sz="1400" b="0" i="0" dirty="0">
                            <a:solidFill>
                              <a:srgbClr val="0070C0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9406494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3" t="-1498214" r="-518333" b="-12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+mj-lt"/>
                            </a:rPr>
                            <a:t>Fracture strength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1400" b="0" i="0" dirty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75 MPa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789526"/>
                      </a:ext>
                    </a:extLst>
                  </a:tr>
                  <a:tr h="3403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1600" b="0" i="1" dirty="0">
                              <a:latin typeface="+mj-lt"/>
                              <a:cs typeface="Times New Roman" panose="02020603050405020304" pitchFamily="18" charset="0"/>
                            </a:rPr>
                            <a:t>h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>
                              <a:latin typeface="+mj-lt"/>
                            </a:rPr>
                            <a:t>Heat conduction coef.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1400" b="0" i="0" dirty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750 W/(K.</a:t>
                          </a:r>
                          <a:r>
                            <a:rPr lang="es-MX" sz="1400" kern="1200" baseline="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m</a:t>
                          </a:r>
                          <a:r>
                            <a:rPr lang="es-MX" sz="1400" kern="1200" baseline="300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es-MX" sz="1400" b="0" i="0" dirty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746736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3F29E0E-9F6A-4EAE-AFEC-F0DCE4F8D8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589" y="3864450"/>
            <a:ext cx="4806707" cy="285023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E47351E-915B-40D2-92CF-F3D9B94F52AE}"/>
              </a:ext>
            </a:extLst>
          </p:cNvPr>
          <p:cNvSpPr/>
          <p:nvPr/>
        </p:nvSpPr>
        <p:spPr>
          <a:xfrm>
            <a:off x="7385293" y="6472053"/>
            <a:ext cx="48067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Devendra K Namburi et al 2020 </a:t>
            </a:r>
            <a:r>
              <a:rPr lang="en-US" sz="1100" i="1" dirty="0" err="1"/>
              <a:t>Supercond</a:t>
            </a:r>
            <a:r>
              <a:rPr lang="en-US" sz="1100" i="1" dirty="0"/>
              <a:t>. Sci. Technol</a:t>
            </a:r>
            <a:r>
              <a:rPr lang="en-US" sz="1100" dirty="0"/>
              <a:t>. </a:t>
            </a:r>
            <a:r>
              <a:rPr lang="en-US" sz="1100" b="1" dirty="0"/>
              <a:t>33</a:t>
            </a:r>
            <a:r>
              <a:rPr lang="en-US" sz="1100" dirty="0"/>
              <a:t> 115012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643038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6799</TotalTime>
  <Words>1101</Words>
  <Application>Microsoft Office PowerPoint</Application>
  <PresentationFormat>Widescreen</PresentationFormat>
  <Paragraphs>216</Paragraphs>
  <Slides>14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MS Gothic</vt:lpstr>
      <vt:lpstr>-apple-system</vt:lpstr>
      <vt:lpstr>Arial</vt:lpstr>
      <vt:lpstr>Calibri</vt:lpstr>
      <vt:lpstr>Cambria Math</vt:lpstr>
      <vt:lpstr>Times New Roman</vt:lpstr>
      <vt:lpstr>Wingdings</vt:lpstr>
      <vt:lpstr>Tema de Office</vt:lpstr>
      <vt:lpstr>Impact of porosity on trapped magnetic field and mechanical stresses in HTS bulks during PFM</vt:lpstr>
      <vt:lpstr>Contents</vt:lpstr>
      <vt:lpstr>Introduction: HTS bulks as magnets</vt:lpstr>
      <vt:lpstr>Introduction: magnetization of bulks</vt:lpstr>
      <vt:lpstr>Pulsed field magnetization (PFM)</vt:lpstr>
      <vt:lpstr>Problems</vt:lpstr>
      <vt:lpstr>Porosity in HTS bulks</vt:lpstr>
      <vt:lpstr>Multiphysics model in COMSOL </vt:lpstr>
      <vt:lpstr>Multiphysics model in COMSOL</vt:lpstr>
      <vt:lpstr>Results: Magnetic flux density</vt:lpstr>
      <vt:lpstr>Results: Thermal impact</vt:lpstr>
      <vt:lpstr>Results: Mechanical impact</vt:lpstr>
      <vt:lpstr>Summary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porosity on trapped magnetic field and mechanical stresses in HTS bulks during PFM</dc:title>
  <dc:creator>SANTIAGO GUIJOSA GUADARRAMA</dc:creator>
  <cp:lastModifiedBy>Santiago Guijosa Gadarrama</cp:lastModifiedBy>
  <cp:revision>113</cp:revision>
  <dcterms:created xsi:type="dcterms:W3CDTF">2024-05-26T09:57:56Z</dcterms:created>
  <dcterms:modified xsi:type="dcterms:W3CDTF">2024-06-07T16:29:37Z</dcterms:modified>
</cp:coreProperties>
</file>