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media/image14.jpg" ContentType="image/jpg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48" r:id="rId2"/>
    <p:sldMasterId id="2147483771" r:id="rId3"/>
  </p:sldMasterIdLst>
  <p:notesMasterIdLst>
    <p:notesMasterId r:id="rId17"/>
  </p:notesMasterIdLst>
  <p:sldIdLst>
    <p:sldId id="284" r:id="rId4"/>
    <p:sldId id="838" r:id="rId5"/>
    <p:sldId id="827" r:id="rId6"/>
    <p:sldId id="828" r:id="rId7"/>
    <p:sldId id="829" r:id="rId8"/>
    <p:sldId id="830" r:id="rId9"/>
    <p:sldId id="831" r:id="rId10"/>
    <p:sldId id="832" r:id="rId11"/>
    <p:sldId id="833" r:id="rId12"/>
    <p:sldId id="834" r:id="rId13"/>
    <p:sldId id="835" r:id="rId14"/>
    <p:sldId id="836" r:id="rId15"/>
    <p:sldId id="837" r:id="rId16"/>
  </p:sldIdLst>
  <p:sldSz cx="9144000" cy="6858000" type="screen4x3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366FF"/>
    <a:srgbClr val="0066CC"/>
    <a:srgbClr val="FF993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85" autoAdjust="0"/>
    <p:restoredTop sz="86417" autoAdjust="0"/>
  </p:normalViewPr>
  <p:slideViewPr>
    <p:cSldViewPr>
      <p:cViewPr varScale="1">
        <p:scale>
          <a:sx n="185" d="100"/>
          <a:sy n="185" d="100"/>
        </p:scale>
        <p:origin x="1368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1648" y="-16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sz="2400" baseline="0"/>
              <a:t>Participants -Countries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Sheet1!$C$6:$T$6</c:f>
              <c:strCache>
                <c:ptCount val="18"/>
                <c:pt idx="0">
                  <c:v>Algeria</c:v>
                </c:pt>
                <c:pt idx="1">
                  <c:v>Belgium</c:v>
                </c:pt>
                <c:pt idx="2">
                  <c:v>Brasil</c:v>
                </c:pt>
                <c:pt idx="3">
                  <c:v>Canada</c:v>
                </c:pt>
                <c:pt idx="4">
                  <c:v>China</c:v>
                </c:pt>
                <c:pt idx="5">
                  <c:v>Finland</c:v>
                </c:pt>
                <c:pt idx="6">
                  <c:v>France</c:v>
                </c:pt>
                <c:pt idx="7">
                  <c:v>Germany</c:v>
                </c:pt>
                <c:pt idx="8">
                  <c:v>Italy</c:v>
                </c:pt>
                <c:pt idx="9">
                  <c:v>Japan</c:v>
                </c:pt>
                <c:pt idx="10">
                  <c:v>Mexico</c:v>
                </c:pt>
                <c:pt idx="11">
                  <c:v>Netherlands</c:v>
                </c:pt>
                <c:pt idx="12">
                  <c:v>Poland</c:v>
                </c:pt>
                <c:pt idx="13">
                  <c:v>Slovakia</c:v>
                </c:pt>
                <c:pt idx="14">
                  <c:v>Spain </c:v>
                </c:pt>
                <c:pt idx="15">
                  <c:v>Switzerland </c:v>
                </c:pt>
                <c:pt idx="16">
                  <c:v>United Kingdom </c:v>
                </c:pt>
                <c:pt idx="17">
                  <c:v>USA</c:v>
                </c:pt>
              </c:strCache>
            </c:strRef>
          </c:cat>
          <c:val>
            <c:numRef>
              <c:f>Sheet1!$C$7:$T$7</c:f>
              <c:numCache>
                <c:formatCode>General</c:formatCode>
                <c:ptCount val="18"/>
                <c:pt idx="0">
                  <c:v>1</c:v>
                </c:pt>
                <c:pt idx="1">
                  <c:v>5</c:v>
                </c:pt>
                <c:pt idx="2">
                  <c:v>1</c:v>
                </c:pt>
                <c:pt idx="3">
                  <c:v>3</c:v>
                </c:pt>
                <c:pt idx="4">
                  <c:v>6</c:v>
                </c:pt>
                <c:pt idx="5">
                  <c:v>2</c:v>
                </c:pt>
                <c:pt idx="6">
                  <c:v>9</c:v>
                </c:pt>
                <c:pt idx="7">
                  <c:v>8</c:v>
                </c:pt>
                <c:pt idx="8">
                  <c:v>10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4</c:v>
                </c:pt>
                <c:pt idx="14">
                  <c:v>3</c:v>
                </c:pt>
                <c:pt idx="15">
                  <c:v>16</c:v>
                </c:pt>
                <c:pt idx="16">
                  <c:v>3</c:v>
                </c:pt>
                <c:pt idx="17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79-40EA-B465-CDBA2C3CD6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203632"/>
        <c:axId val="429204288"/>
      </c:barChart>
      <c:catAx>
        <c:axId val="429203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29204288"/>
        <c:crosses val="autoZero"/>
        <c:auto val="1"/>
        <c:lblAlgn val="ctr"/>
        <c:lblOffset val="100"/>
        <c:noMultiLvlLbl val="0"/>
      </c:catAx>
      <c:valAx>
        <c:axId val="429204288"/>
        <c:scaling>
          <c:orientation val="minMax"/>
          <c:max val="1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29203632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265964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j-lt"/>
        <a:ea typeface="+mj-ea"/>
        <a:cs typeface="+mj-cs"/>
        <a:sym typeface="Calibri"/>
      </a:defRPr>
    </a:lvl1pPr>
    <a:lvl2pPr indent="228600" latinLnBrk="0">
      <a:defRPr sz="1000">
        <a:latin typeface="+mj-lt"/>
        <a:ea typeface="+mj-ea"/>
        <a:cs typeface="+mj-cs"/>
        <a:sym typeface="Calibri"/>
      </a:defRPr>
    </a:lvl2pPr>
    <a:lvl3pPr indent="457200" latinLnBrk="0">
      <a:defRPr sz="1000">
        <a:latin typeface="+mj-lt"/>
        <a:ea typeface="+mj-ea"/>
        <a:cs typeface="+mj-cs"/>
        <a:sym typeface="Calibri"/>
      </a:defRPr>
    </a:lvl3pPr>
    <a:lvl4pPr indent="685800" latinLnBrk="0">
      <a:defRPr sz="1000">
        <a:latin typeface="+mj-lt"/>
        <a:ea typeface="+mj-ea"/>
        <a:cs typeface="+mj-cs"/>
        <a:sym typeface="Calibri"/>
      </a:defRPr>
    </a:lvl4pPr>
    <a:lvl5pPr indent="914400" latinLnBrk="0">
      <a:defRPr sz="1000">
        <a:latin typeface="+mj-lt"/>
        <a:ea typeface="+mj-ea"/>
        <a:cs typeface="+mj-cs"/>
        <a:sym typeface="Calibri"/>
      </a:defRPr>
    </a:lvl5pPr>
    <a:lvl6pPr indent="1143000" latinLnBrk="0">
      <a:defRPr sz="1000">
        <a:latin typeface="+mj-lt"/>
        <a:ea typeface="+mj-ea"/>
        <a:cs typeface="+mj-cs"/>
        <a:sym typeface="Calibri"/>
      </a:defRPr>
    </a:lvl6pPr>
    <a:lvl7pPr indent="1371600" latinLnBrk="0">
      <a:defRPr sz="1000">
        <a:latin typeface="+mj-lt"/>
        <a:ea typeface="+mj-ea"/>
        <a:cs typeface="+mj-cs"/>
        <a:sym typeface="Calibri"/>
      </a:defRPr>
    </a:lvl7pPr>
    <a:lvl8pPr indent="1600200" latinLnBrk="0">
      <a:defRPr sz="1000">
        <a:latin typeface="+mj-lt"/>
        <a:ea typeface="+mj-ea"/>
        <a:cs typeface="+mj-cs"/>
        <a:sym typeface="Calibri"/>
      </a:defRPr>
    </a:lvl8pPr>
    <a:lvl9pPr indent="1828800" latinLnBrk="0">
      <a:defRPr sz="10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2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Canton Aargau, located in the northern part of Switzerland, is known for its picturesque landscapes, rich history, and diverse tourist attractions. Here’s an overview of what makes Aargau a compelling destination</a:t>
            </a:r>
          </a:p>
          <a:p>
            <a:r>
              <a:rPr lang="en-US" b="1" dirty="0" smtClean="0"/>
              <a:t>Castles and Historical Sites</a:t>
            </a:r>
          </a:p>
          <a:p>
            <a:r>
              <a:rPr lang="en-US" b="1" dirty="0" smtClean="0"/>
              <a:t>Habsburg Castle</a:t>
            </a:r>
            <a:r>
              <a:rPr lang="en-US" dirty="0" smtClean="0"/>
              <a:t>: The ancestral seat of the Habsburg dynasty, this medieval castle offers insights into European history and panoramic views of the surrounding countryside.</a:t>
            </a:r>
          </a:p>
          <a:p>
            <a:r>
              <a:rPr lang="en-US" b="1" dirty="0" smtClean="0"/>
              <a:t>Lenzburg Castle</a:t>
            </a:r>
            <a:r>
              <a:rPr lang="en-US" dirty="0" smtClean="0"/>
              <a:t>: One of Switzerland’s oldest and most significant castles, Lenzburg boasts a museum and hosts cultural events throughout the year.</a:t>
            </a:r>
          </a:p>
          <a:p>
            <a:r>
              <a:rPr lang="en-US" b="1" dirty="0" err="1" smtClean="0"/>
              <a:t>Wildegg</a:t>
            </a:r>
            <a:r>
              <a:rPr lang="en-US" b="1" dirty="0" smtClean="0"/>
              <a:t> Castle</a:t>
            </a:r>
            <a:r>
              <a:rPr lang="en-US" dirty="0" smtClean="0"/>
              <a:t>: A well-preserved baroque castle with beautifully landscaped gardens and interactive exhibits showcasing 18th-century life.</a:t>
            </a:r>
          </a:p>
          <a:p>
            <a:r>
              <a:rPr lang="en-US" b="1" dirty="0" smtClean="0"/>
              <a:t>Thermal Baths and Wellness</a:t>
            </a:r>
          </a:p>
          <a:p>
            <a:r>
              <a:rPr lang="en-US" b="1" dirty="0" smtClean="0"/>
              <a:t>Bad </a:t>
            </a:r>
            <a:r>
              <a:rPr lang="en-US" b="1" dirty="0" err="1" smtClean="0"/>
              <a:t>Zurzach</a:t>
            </a:r>
            <a:r>
              <a:rPr lang="en-US" dirty="0" smtClean="0"/>
              <a:t>: Famous for its thermal baths, Bad </a:t>
            </a:r>
            <a:r>
              <a:rPr lang="en-US" dirty="0" err="1" smtClean="0"/>
              <a:t>Zurzach</a:t>
            </a:r>
            <a:r>
              <a:rPr lang="en-US" dirty="0" smtClean="0"/>
              <a:t> offers a relaxing retreat with modern spa facilities and therapeutic waters.</a:t>
            </a:r>
          </a:p>
          <a:p>
            <a:r>
              <a:rPr lang="en-US" b="1" dirty="0" smtClean="0"/>
              <a:t>Baden</a:t>
            </a:r>
            <a:r>
              <a:rPr lang="en-US" dirty="0" smtClean="0"/>
              <a:t>: Known for its healing thermal springs since Roman times, Baden combines wellness with cultural attractions, including theaters and galleries.</a:t>
            </a: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8547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10170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01221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13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97628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DBC831-EEED-473B-A4F5-F0214755EBDF}" type="slidenum">
              <a:rPr lang="de-DE" altLang="de-DE"/>
              <a:pPr/>
              <a:t>3</a:t>
            </a:fld>
            <a:endParaRPr lang="de-DE" altLang="de-DE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12088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DBC831-EEED-473B-A4F5-F0214755EBDF}" type="slidenum">
              <a:rPr lang="de-DE" altLang="de-DE"/>
              <a:pPr/>
              <a:t>4</a:t>
            </a:fld>
            <a:endParaRPr lang="de-DE" altLang="de-DE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769724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5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8566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6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57127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48CEC8-CA63-446B-AD75-600654151FA5}" type="slidenum">
              <a:rPr lang="de-DE" altLang="de-DE"/>
              <a:pPr/>
              <a:t>7</a:t>
            </a:fld>
            <a:endParaRPr lang="de-DE" altLang="de-DE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188810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48CEC8-CA63-446B-AD75-600654151FA5}" type="slidenum">
              <a:rPr lang="de-DE" altLang="de-DE"/>
              <a:pPr/>
              <a:t>8</a:t>
            </a:fld>
            <a:endParaRPr lang="de-DE" altLang="de-DE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62129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9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4146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4638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4375" indent="-219075" defTabSz="955675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15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987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59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3175" indent="-219075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14D078-44BF-41E5-8AAB-B3589B943343}" type="slidenum">
              <a:rPr lang="de-DE" altLang="en-US">
                <a:latin typeface="Times" panose="02020603050405020304" pitchFamily="18" charset="0"/>
              </a:rPr>
              <a:pPr/>
              <a:t>10</a:t>
            </a:fld>
            <a:endParaRPr lang="de-DE" altLang="en-US">
              <a:latin typeface="Times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00327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emf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" y="1559"/>
            <a:ext cx="9141921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5854"/>
            <a:ext cx="6034088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353" y="358671"/>
            <a:ext cx="1330365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65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/>
            </a:lvl1pPr>
            <a:lvl2pPr marL="0" indent="0">
              <a:buFontTx/>
              <a:buNone/>
              <a:defRPr/>
            </a:lvl2pPr>
            <a:lvl3pPr marL="188119" indent="-188119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2447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/>
            </a:lvl1pPr>
            <a:lvl2pPr marL="0" indent="0">
              <a:buFontTx/>
              <a:buNone/>
              <a:defRPr/>
            </a:lvl2pPr>
            <a:lvl3pPr marL="188119" indent="-188119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92920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6723460" cy="4644616"/>
          </a:xfrm>
        </p:spPr>
        <p:txBody>
          <a:bodyPr/>
          <a:lstStyle>
            <a:lvl1pPr defTabSz="738188">
              <a:tabLst>
                <a:tab pos="402431" algn="l"/>
              </a:tabLst>
              <a:defRPr/>
            </a:lvl1pPr>
            <a:lvl2pPr>
              <a:tabLst>
                <a:tab pos="402431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0421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8101012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211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3968607" cy="464461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653901" y="1376773"/>
            <a:ext cx="3968606" cy="464461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38200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396954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52961" y="1449389"/>
            <a:ext cx="396954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900902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52963" y="1376773"/>
            <a:ext cx="396954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495" y="1449389"/>
            <a:ext cx="396954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722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494" y="1449389"/>
            <a:ext cx="672346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6023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495" y="1449390"/>
            <a:ext cx="3969543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52961" y="1449390"/>
            <a:ext cx="396954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933188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9"/>
            <a:ext cx="534709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35765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9" y="1948"/>
            <a:ext cx="9142961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5464"/>
            <a:ext cx="6034088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353" y="358671"/>
            <a:ext cx="1330365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78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9"/>
            <a:ext cx="259318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89"/>
            <a:ext cx="259199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455706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8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89"/>
            <a:ext cx="259199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75410" y="3843389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66947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8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90"/>
            <a:ext cx="2591990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75410" y="3843389"/>
            <a:ext cx="2593181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030516" y="3843388"/>
            <a:ext cx="2591990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1376773"/>
            <a:ext cx="2591991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62347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5347097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89"/>
            <a:ext cx="2591990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212824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90"/>
            <a:ext cx="2591990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030516" y="3843388"/>
            <a:ext cx="2591990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4" y="1376773"/>
            <a:ext cx="5347097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330299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495" y="1449390"/>
            <a:ext cx="3969543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52961" y="1449390"/>
            <a:ext cx="396954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4553982"/>
            <a:ext cx="3968607" cy="146740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653901" y="4553982"/>
            <a:ext cx="3968606" cy="1467406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772793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8"/>
            <a:ext cx="2593181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1495" y="4545124"/>
            <a:ext cx="2591990" cy="1476265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90"/>
            <a:ext cx="259199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494" y="1449388"/>
            <a:ext cx="2593181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3276601" y="4545124"/>
            <a:ext cx="2591990" cy="1476265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030517" y="4545124"/>
            <a:ext cx="2591990" cy="1476265"/>
          </a:xfrm>
        </p:spPr>
        <p:txBody>
          <a:bodyPr tIns="18000"/>
          <a:lstStyle>
            <a:lvl1pPr>
              <a:spcBef>
                <a:spcPts val="300"/>
              </a:spcBef>
              <a:defRPr sz="1200"/>
            </a:lvl1pPr>
            <a:lvl2pPr marL="134541" indent="-134541">
              <a:spcBef>
                <a:spcPts val="300"/>
              </a:spcBef>
              <a:defRPr sz="1200"/>
            </a:lvl2pPr>
            <a:lvl3pPr marL="270272" indent="-135731">
              <a:spcBef>
                <a:spcPts val="300"/>
              </a:spcBef>
              <a:defRPr sz="1200"/>
            </a:lvl3pPr>
            <a:lvl4pPr>
              <a:defRPr sz="1200"/>
            </a:lvl4pPr>
            <a:lvl5pPr>
              <a:defRPr sz="1200"/>
            </a:lvl5pPr>
            <a:lvl6pPr marL="17145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1104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21495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19005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587538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652963" y="1449390"/>
            <a:ext cx="19035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1494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86831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652168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17506" y="4545014"/>
            <a:ext cx="1900238" cy="1476375"/>
          </a:xfrm>
        </p:spPr>
        <p:txBody>
          <a:bodyPr/>
          <a:lstStyle>
            <a:lvl1pPr>
              <a:spcBef>
                <a:spcPts val="30"/>
              </a:spcBef>
              <a:defRPr sz="1200"/>
            </a:lvl1pPr>
            <a:lvl2pPr marL="134541" indent="-134541">
              <a:spcBef>
                <a:spcPts val="30"/>
              </a:spcBef>
              <a:defRPr sz="1200"/>
            </a:lvl2pPr>
            <a:lvl3pPr marL="270272" indent="-135731">
              <a:spcBef>
                <a:spcPts val="30"/>
              </a:spcBef>
              <a:defRPr sz="12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293152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9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30516" y="1449389"/>
            <a:ext cx="259199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494" y="1449389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275410" y="3852001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30516" y="3852000"/>
            <a:ext cx="259199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494" y="3852001"/>
            <a:ext cx="2593181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494" y="5689101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75410" y="5689101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30517" y="5689101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21494" y="3299877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75410" y="3299877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30517" y="3299877"/>
            <a:ext cx="259318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038178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21495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19005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587538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652963" y="144939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86831" y="5689100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656225" y="5689100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17506" y="5689100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521494" y="3852001"/>
            <a:ext cx="19035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1494" y="3299877"/>
            <a:ext cx="1902619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494" y="5689101"/>
            <a:ext cx="1905001" cy="332288"/>
          </a:xfrm>
        </p:spPr>
        <p:txBody>
          <a:bodyPr/>
          <a:lstStyle>
            <a:lvl1pPr>
              <a:spcBef>
                <a:spcPts val="15"/>
              </a:spcBef>
              <a:defRPr sz="900"/>
            </a:lvl1pPr>
            <a:lvl2pPr marL="134541" indent="-134541">
              <a:spcBef>
                <a:spcPts val="15"/>
              </a:spcBef>
              <a:defRPr sz="90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86037" y="3299877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656225" y="3299877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16713" y="3299877"/>
            <a:ext cx="1900238" cy="332288"/>
          </a:xfrm>
        </p:spPr>
        <p:txBody>
          <a:bodyPr/>
          <a:lstStyle>
            <a:lvl1pPr>
              <a:spcBef>
                <a:spcPts val="30"/>
              </a:spcBef>
              <a:defRPr sz="900"/>
            </a:lvl1pPr>
            <a:lvl2pPr marL="134541" indent="-134541">
              <a:spcBef>
                <a:spcPts val="30"/>
              </a:spcBef>
              <a:defRPr sz="900"/>
            </a:lvl2pPr>
            <a:lvl3pPr>
              <a:spcBef>
                <a:spcPts val="30"/>
              </a:spcBef>
              <a:defRPr sz="900"/>
            </a:lvl3pPr>
            <a:lvl4pPr>
              <a:spcBef>
                <a:spcPts val="30"/>
              </a:spcBef>
              <a:defRPr sz="1200"/>
            </a:lvl4pPr>
            <a:lvl5pPr>
              <a:spcBef>
                <a:spcPts val="3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718170" y="385200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586703" y="385200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652128" y="3852000"/>
            <a:ext cx="19035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8409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9" y="1948"/>
            <a:ext cx="9142961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5464"/>
            <a:ext cx="6034088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353" y="358671"/>
            <a:ext cx="1330365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593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275410" y="1449389"/>
            <a:ext cx="121562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05686" y="1449389"/>
            <a:ext cx="121681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494" y="144938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275409" y="3851999"/>
            <a:ext cx="121562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30516" y="3852000"/>
            <a:ext cx="12144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494" y="385199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494" y="5589240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75409" y="5589240"/>
            <a:ext cx="121562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30517" y="5589240"/>
            <a:ext cx="1214996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21494" y="3204724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75409" y="3204724"/>
            <a:ext cx="121562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06320" y="3204724"/>
            <a:ext cx="121737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899046" y="144938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899046" y="3204724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651773" y="1449389"/>
            <a:ext cx="121681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651772" y="3204724"/>
            <a:ext cx="121681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030516" y="1449389"/>
            <a:ext cx="12144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030517" y="3204724"/>
            <a:ext cx="1214996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899046" y="3851999"/>
            <a:ext cx="1215629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899046" y="5589240"/>
            <a:ext cx="1215629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652963" y="3851999"/>
            <a:ext cx="121562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652963" y="5589240"/>
            <a:ext cx="121562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405127" y="3852000"/>
            <a:ext cx="121737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75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405760" y="5589240"/>
            <a:ext cx="1217938" cy="332288"/>
          </a:xfrm>
        </p:spPr>
        <p:txBody>
          <a:bodyPr/>
          <a:lstStyle>
            <a:lvl1pPr>
              <a:spcBef>
                <a:spcPts val="15"/>
              </a:spcBef>
              <a:defRPr sz="750"/>
            </a:lvl1pPr>
            <a:lvl2pPr marL="67866" indent="-67866">
              <a:spcBef>
                <a:spcPts val="15"/>
              </a:spcBef>
              <a:defRPr sz="750"/>
            </a:lvl2pPr>
            <a:lvl3pPr>
              <a:spcBef>
                <a:spcPts val="15"/>
              </a:spcBef>
              <a:defRPr sz="900"/>
            </a:lvl3pPr>
            <a:lvl4pPr>
              <a:spcBef>
                <a:spcPts val="15"/>
              </a:spcBef>
              <a:defRPr sz="900"/>
            </a:lvl4pPr>
            <a:lvl5pPr>
              <a:spcBef>
                <a:spcPts val="15"/>
              </a:spcBef>
              <a:defRPr sz="9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373595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736394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52961" y="1"/>
            <a:ext cx="4491039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4491038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2223262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732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865"/>
              </a:lnSpc>
            </a:pPr>
            <a:r>
              <a:rPr lang="en-US" spc="-5">
                <a:solidFill>
                  <a:srgbClr val="000000"/>
                </a:solidFill>
              </a:rPr>
              <a:t>Seite</a:t>
            </a:r>
            <a:r>
              <a:rPr lang="en-US" spc="-35">
                <a:solidFill>
                  <a:srgbClr val="000000"/>
                </a:solidFill>
              </a:rPr>
              <a:t> </a:t>
            </a:r>
            <a:fld id="{81D60167-4931-47E6-BA6A-407CBD079E47}" type="slidenum">
              <a:rPr smtClean="0">
                <a:solidFill>
                  <a:srgbClr val="000000"/>
                </a:solidFill>
              </a:rPr>
              <a:pPr marL="12700">
                <a:lnSpc>
                  <a:spcPts val="865"/>
                </a:lnSpc>
              </a:pPr>
              <a:t>‹#›</a:t>
            </a:fld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8701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814387" y="4572000"/>
            <a:ext cx="7969251" cy="1080121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132582" cy="127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896265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97244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2925197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kstvak 22"/>
          <p:cNvSpPr txBox="1"/>
          <p:nvPr userDrawn="1"/>
        </p:nvSpPr>
        <p:spPr>
          <a:xfrm>
            <a:off x="6979444" y="-279399"/>
            <a:ext cx="21645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b="1" cap="all" baseline="0" noProof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2CD2F8F-66DC-43CF-BC88-5B9CC6404617}"/>
              </a:ext>
            </a:extLst>
          </p:cNvPr>
          <p:cNvSpPr/>
          <p:nvPr userDrawn="1"/>
        </p:nvSpPr>
        <p:spPr>
          <a:xfrm>
            <a:off x="2" y="6319953"/>
            <a:ext cx="9143999" cy="5363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70" tIns="53970" rIns="53970" bIns="53970" rtlCol="0" anchor="t"/>
          <a:lstStyle/>
          <a:p>
            <a:pPr algn="ctr" defTabSz="913997">
              <a:lnSpc>
                <a:spcPct val="90000"/>
              </a:lnSpc>
              <a:spcAft>
                <a:spcPts val="225"/>
              </a:spcAft>
            </a:pPr>
            <a:endParaRPr lang="en-GB" sz="825" b="1" noProof="0">
              <a:solidFill>
                <a:srgbClr val="7F7F7F">
                  <a:lumMod val="50000"/>
                </a:srgbClr>
              </a:solidFill>
            </a:endParaRPr>
          </a:p>
        </p:txBody>
      </p:sp>
      <p:pic>
        <p:nvPicPr>
          <p:cNvPr id="107" name="Graphic 106">
            <a:extLst>
              <a:ext uri="{FF2B5EF4-FFF2-40B4-BE49-F238E27FC236}">
                <a16:creationId xmlns:a16="http://schemas.microsoft.com/office/drawing/2014/main" id="{41739D6F-6CB2-3B49-978E-E8E06F78CD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00474" y="6502107"/>
            <a:ext cx="267300" cy="172023"/>
          </a:xfrm>
          <a:prstGeom prst="rect">
            <a:avLst/>
          </a:prstGeom>
        </p:spPr>
      </p:pic>
      <p:sp>
        <p:nvSpPr>
          <p:cNvPr id="308" name="Tijdelijke aanduiding voor dianummer 5">
            <a:extLst>
              <a:ext uri="{FF2B5EF4-FFF2-40B4-BE49-F238E27FC236}">
                <a16:creationId xmlns:a16="http://schemas.microsoft.com/office/drawing/2014/main" id="{A9E84FF8-172B-2444-AEE3-096D417E0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8827" y="6492993"/>
            <a:ext cx="134652" cy="138499"/>
          </a:xfrm>
        </p:spPr>
        <p:txBody>
          <a:bodyPr/>
          <a:lstStyle/>
          <a:p>
            <a:fld id="{56852D14-F929-4ADB-A2A3-535638028445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4" name="Subtitel Tekst">
            <a:extLst>
              <a:ext uri="{FF2B5EF4-FFF2-40B4-BE49-F238E27FC236}">
                <a16:creationId xmlns:a16="http://schemas.microsoft.com/office/drawing/2014/main" id="{546B0B80-6541-BDFD-E39A-4AE0BA8A7D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544" y="1137600"/>
            <a:ext cx="8322471" cy="216000"/>
          </a:xfr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1200" b="0" i="0" cap="none" baseline="0">
                <a:ln w="1905">
                  <a:noFill/>
                  <a:miter lim="800000"/>
                </a:ln>
                <a:solidFill>
                  <a:srgbClr val="FF9900"/>
                </a:solidFill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en-GB" noProof="0" dirty="0"/>
              <a:t>Subheading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1839353A-DF3C-BB16-11B4-0860A42D7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544" y="660534"/>
            <a:ext cx="8324850" cy="27281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 HERE</a:t>
            </a:r>
          </a:p>
        </p:txBody>
      </p:sp>
      <p:sp>
        <p:nvSpPr>
          <p:cNvPr id="12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545" y="1665288"/>
            <a:ext cx="8327231" cy="41513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 bullet #1</a:t>
            </a:r>
          </a:p>
          <a:p>
            <a:pPr lvl="2"/>
            <a:r>
              <a:rPr lang="en-GB" noProof="0" dirty="0"/>
              <a:t>Sub bullet #2</a:t>
            </a:r>
          </a:p>
          <a:p>
            <a:pPr lvl="3"/>
            <a:r>
              <a:rPr lang="en-GB" noProof="0" dirty="0"/>
              <a:t>Body copy</a:t>
            </a:r>
          </a:p>
          <a:p>
            <a:pPr lvl="4"/>
            <a:r>
              <a:rPr lang="en-GB" noProof="0" dirty="0"/>
              <a:t>HEADING #1</a:t>
            </a:r>
          </a:p>
          <a:p>
            <a:pPr lvl="5"/>
            <a:r>
              <a:rPr lang="en-GB" noProof="0" dirty="0"/>
              <a:t>Heading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Quote text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17159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9384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2" y="358671"/>
            <a:ext cx="1330369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571405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338" y="116632"/>
            <a:ext cx="809609" cy="74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392832" y="63670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56350"/>
            <a:ext cx="648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DC77-099D-449B-B2B3-810F49AB0A7E}" type="slidenum">
              <a:rPr lang="fr-FR" smtClean="0"/>
              <a:t>‹#›</a:t>
            </a:fld>
            <a:endParaRPr lang="fr-FR"/>
          </a:p>
        </p:txBody>
      </p:sp>
      <p:pic>
        <p:nvPicPr>
          <p:cNvPr id="2054" name="Picture 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24627"/>
            <a:ext cx="4797698" cy="29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3402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050" y="6520259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/>
              <a:t>)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518672"/>
            <a:ext cx="1119187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/>
              <a:t>|  PAGE </a:t>
            </a:r>
            <a:fld id="{8CADEDB1-774E-4026-9688-CF6FA26D2D04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87450" y="46038"/>
            <a:ext cx="6769100" cy="909637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576080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1.jpeg" descr="U:\20160506_PSI_Luftbild_0292.jpg"/>
          <p:cNvPicPr>
            <a:picLocks noChangeAspect="1"/>
          </p:cNvPicPr>
          <p:nvPr/>
        </p:nvPicPr>
        <p:blipFill>
          <a:blip r:embed="rId2"/>
          <a:srcRect t="3436" b="7665"/>
          <a:stretch>
            <a:fillRect/>
          </a:stretch>
        </p:blipFill>
        <p:spPr>
          <a:xfrm>
            <a:off x="2642398" y="282698"/>
            <a:ext cx="5674019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14"/>
          <p:cNvSpPr/>
          <p:nvPr/>
        </p:nvSpPr>
        <p:spPr>
          <a:xfrm>
            <a:off x="-2" y="282695"/>
            <a:ext cx="2534400" cy="3362332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5" name="image1.png" descr="PSI-Logo_narrow_30k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262" y="548679"/>
            <a:ext cx="1219201" cy="434977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hape 16"/>
          <p:cNvSpPr/>
          <p:nvPr/>
        </p:nvSpPr>
        <p:spPr>
          <a:xfrm>
            <a:off x="828000" y="6138862"/>
            <a:ext cx="720728" cy="719140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814387" y="4572000"/>
            <a:ext cx="7969251" cy="1080121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21" name="Group 21"/>
          <p:cNvGrpSpPr/>
          <p:nvPr/>
        </p:nvGrpSpPr>
        <p:grpSpPr>
          <a:xfrm>
            <a:off x="5292079" y="3376418"/>
            <a:ext cx="3024341" cy="304801"/>
            <a:chOff x="0" y="0"/>
            <a:chExt cx="3024339" cy="304800"/>
          </a:xfrm>
        </p:grpSpPr>
        <p:sp>
          <p:nvSpPr>
            <p:cNvPr id="19" name="Shape 19"/>
            <p:cNvSpPr/>
            <p:nvPr/>
          </p:nvSpPr>
          <p:spPr>
            <a:xfrm>
              <a:off x="-1" y="36197"/>
              <a:ext cx="3024340" cy="232408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-1" y="-1"/>
              <a:ext cx="302434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t>WIR SCHAFFEN WISSEN – HEUTE FÜR MORGEN</a:t>
              </a:r>
            </a:p>
          </p:txBody>
        </p:sp>
      </p:grpSp>
      <p:sp>
        <p:nvSpPr>
          <p:cNvPr id="22" name="Shape 22"/>
          <p:cNvSpPr/>
          <p:nvPr/>
        </p:nvSpPr>
        <p:spPr>
          <a:xfrm>
            <a:off x="8423998" y="282695"/>
            <a:ext cx="720003" cy="3362332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n w="9525">
                  <a:solidFill>
                    <a:srgbClr val="FFFFFF"/>
                  </a:solidFill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553200" y="6356350"/>
            <a:ext cx="132582" cy="127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26763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827087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934837" y="1484782"/>
            <a:ext cx="7885636" cy="46085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85186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body" sz="half" idx="1"/>
          </p:nvPr>
        </p:nvSpPr>
        <p:spPr>
          <a:xfrm>
            <a:off x="1042987" y="1341437"/>
            <a:ext cx="3781427" cy="46799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760563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>
            <a:off x="827087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body" sz="half" idx="1"/>
          </p:nvPr>
        </p:nvSpPr>
        <p:spPr>
          <a:xfrm>
            <a:off x="938415" y="1449802"/>
            <a:ext cx="3781427" cy="4571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99012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1.jpeg" descr="U:\20160506_PSI_Luftbild_02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7" y="1019811"/>
            <a:ext cx="8370755" cy="5579108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Shape 8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half" idx="1"/>
          </p:nvPr>
        </p:nvSpPr>
        <p:spPr>
          <a:xfrm>
            <a:off x="827087" y="1019810"/>
            <a:ext cx="2289713" cy="5577841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36000" tIns="36000" rIns="36000" bIns="3600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88" name="image1.png" descr="PSI-Logo_narrow_30k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hape 89"/>
          <p:cNvSpPr/>
          <p:nvPr/>
        </p:nvSpPr>
        <p:spPr>
          <a:xfrm>
            <a:off x="0" y="1019811"/>
            <a:ext cx="720725" cy="727904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22493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338" y="116632"/>
            <a:ext cx="809609" cy="74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392832" y="63670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356350"/>
            <a:ext cx="648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DC77-099D-449B-B2B3-810F49AB0A7E}" type="slidenum">
              <a:rPr lang="fr-FR" smtClean="0"/>
              <a:t>‹#›</a:t>
            </a:fld>
            <a:endParaRPr lang="fr-FR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24627"/>
            <a:ext cx="4797698" cy="29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338" y="116632"/>
            <a:ext cx="809609" cy="74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24627"/>
            <a:ext cx="4797698" cy="29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06412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66800"/>
            <a:ext cx="8534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95488"/>
            <a:ext cx="4191000" cy="43910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95488"/>
            <a:ext cx="4191000" cy="2119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267200"/>
            <a:ext cx="4191000" cy="211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4368864"/>
      </p:ext>
    </p:extLst>
  </p:cSld>
  <p:clrMapOvr>
    <a:masterClrMapping/>
  </p:clrMapOvr>
  <p:transition spd="med"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006FBF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519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2" y="358671"/>
            <a:ext cx="1330369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88409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42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8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59504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5703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pic>
        <p:nvPicPr>
          <p:cNvPr id="16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pic>
        <p:nvPicPr>
          <p:cNvPr id="17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81929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4084" y="70916"/>
            <a:ext cx="1018070" cy="3638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3075" y="504710"/>
            <a:ext cx="1270800" cy="12317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006FBF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lang="fr-FR" spc="-10"/>
              <a:t>Page</a:t>
            </a:r>
            <a:r>
              <a:rPr lang="fr-FR" spc="-45"/>
              <a:t> </a:t>
            </a:r>
            <a:fld id="{81D60167-4931-47E6-BA6A-407CBD079E47}" type="slidenum">
              <a:rPr smtClean="0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20492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42952" y="8881534"/>
            <a:ext cx="395942" cy="123111"/>
          </a:xfrm>
        </p:spPr>
        <p:txBody>
          <a:bodyPr/>
          <a:lstStyle/>
          <a:p>
            <a:pPr algn="r" eaLnBrk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800" kern="1200"/>
              <a:t>Page </a:t>
            </a:r>
            <a:fld id="{EBC07571-3134-BB4B-B83F-1A9FE18D34F3}" type="slidenum">
              <a:rPr lang="de-DE" sz="800" kern="1200" smtClean="0"/>
              <a:pPr algn="r" eaLnBrk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sz="800" kern="1200" dirty="0"/>
          </a:p>
        </p:txBody>
      </p:sp>
    </p:spTree>
    <p:extLst>
      <p:ext uri="{BB962C8B-B14F-4D97-AF65-F5344CB8AC3E}">
        <p14:creationId xmlns:p14="http://schemas.microsoft.com/office/powerpoint/2010/main" val="173734786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kstvak 22"/>
          <p:cNvSpPr txBox="1"/>
          <p:nvPr/>
        </p:nvSpPr>
        <p:spPr>
          <a:xfrm>
            <a:off x="6979444" y="-279399"/>
            <a:ext cx="21645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b="1" cap="all" baseline="0" noProof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2CD2F8F-66DC-43CF-BC88-5B9CC6404617}"/>
              </a:ext>
            </a:extLst>
          </p:cNvPr>
          <p:cNvSpPr/>
          <p:nvPr/>
        </p:nvSpPr>
        <p:spPr>
          <a:xfrm>
            <a:off x="2" y="6319953"/>
            <a:ext cx="9143999" cy="5363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70" tIns="53970" rIns="53970" bIns="53970" rtlCol="0" anchor="t"/>
          <a:lstStyle/>
          <a:p>
            <a:pPr algn="ctr" defTabSz="913997">
              <a:lnSpc>
                <a:spcPct val="90000"/>
              </a:lnSpc>
              <a:spcAft>
                <a:spcPts val="225"/>
              </a:spcAft>
            </a:pPr>
            <a:endParaRPr lang="en-GB" sz="825" b="1" noProof="0">
              <a:solidFill>
                <a:srgbClr val="7F7F7F">
                  <a:lumMod val="50000"/>
                </a:srgbClr>
              </a:solidFill>
            </a:endParaRPr>
          </a:p>
        </p:txBody>
      </p:sp>
      <p:pic>
        <p:nvPicPr>
          <p:cNvPr id="107" name="Graphic 106">
            <a:extLst>
              <a:ext uri="{FF2B5EF4-FFF2-40B4-BE49-F238E27FC236}">
                <a16:creationId xmlns:a16="http://schemas.microsoft.com/office/drawing/2014/main" id="{41739D6F-6CB2-3B49-978E-E8E06F78CD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00474" y="6502107"/>
            <a:ext cx="267300" cy="172023"/>
          </a:xfrm>
          <a:prstGeom prst="rect">
            <a:avLst/>
          </a:prstGeom>
        </p:spPr>
      </p:pic>
      <p:sp>
        <p:nvSpPr>
          <p:cNvPr id="308" name="Tijdelijke aanduiding voor dianummer 5">
            <a:extLst>
              <a:ext uri="{FF2B5EF4-FFF2-40B4-BE49-F238E27FC236}">
                <a16:creationId xmlns:a16="http://schemas.microsoft.com/office/drawing/2014/main" id="{A9E84FF8-172B-2444-AEE3-096D417E0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8827" y="6492993"/>
            <a:ext cx="134652" cy="138499"/>
          </a:xfrm>
        </p:spPr>
        <p:txBody>
          <a:bodyPr/>
          <a:lstStyle/>
          <a:p>
            <a:fld id="{56852D14-F929-4ADB-A2A3-535638028445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4" name="Subtitel Tekst">
            <a:extLst>
              <a:ext uri="{FF2B5EF4-FFF2-40B4-BE49-F238E27FC236}">
                <a16:creationId xmlns:a16="http://schemas.microsoft.com/office/drawing/2014/main" id="{546B0B80-6541-BDFD-E39A-4AE0BA8A7D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544" y="1137600"/>
            <a:ext cx="8322471" cy="216000"/>
          </a:xfr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1200" b="0" i="0" cap="none" baseline="0">
                <a:ln w="1905">
                  <a:noFill/>
                  <a:miter lim="800000"/>
                </a:ln>
                <a:solidFill>
                  <a:srgbClr val="FF9900"/>
                </a:solidFill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en-GB" noProof="0" dirty="0"/>
              <a:t>Subheading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1839353A-DF3C-BB16-11B4-0860A42D7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544" y="660534"/>
            <a:ext cx="8324850" cy="27281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 HERE</a:t>
            </a:r>
          </a:p>
        </p:txBody>
      </p:sp>
      <p:sp>
        <p:nvSpPr>
          <p:cNvPr id="12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545" y="1665288"/>
            <a:ext cx="8327231" cy="41513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 bullet #1</a:t>
            </a:r>
          </a:p>
          <a:p>
            <a:pPr lvl="2"/>
            <a:r>
              <a:rPr lang="en-GB" noProof="0" dirty="0"/>
              <a:t>Sub bullet #2</a:t>
            </a:r>
          </a:p>
          <a:p>
            <a:pPr lvl="3"/>
            <a:r>
              <a:rPr lang="en-GB" noProof="0" dirty="0"/>
              <a:t>Body copy</a:t>
            </a:r>
          </a:p>
          <a:p>
            <a:pPr lvl="4"/>
            <a:r>
              <a:rPr lang="en-GB" noProof="0" dirty="0"/>
              <a:t>HEADING #1</a:t>
            </a:r>
          </a:p>
          <a:p>
            <a:pPr lvl="5"/>
            <a:r>
              <a:rPr lang="en-GB" noProof="0" dirty="0"/>
              <a:t>Heading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Quote text</a:t>
            </a:r>
          </a:p>
          <a:p>
            <a:pPr lvl="0"/>
            <a:endParaRPr lang="en-GB" noProof="0" dirty="0"/>
          </a:p>
        </p:txBody>
      </p:sp>
      <p:sp>
        <p:nvSpPr>
          <p:cNvPr id="9" name="Tekstvak 22"/>
          <p:cNvSpPr txBox="1"/>
          <p:nvPr userDrawn="1"/>
        </p:nvSpPr>
        <p:spPr>
          <a:xfrm>
            <a:off x="6979444" y="-279399"/>
            <a:ext cx="216455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b="1" cap="all" baseline="0" noProof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CD2F8F-66DC-43CF-BC88-5B9CC6404617}"/>
              </a:ext>
            </a:extLst>
          </p:cNvPr>
          <p:cNvSpPr/>
          <p:nvPr userDrawn="1"/>
        </p:nvSpPr>
        <p:spPr>
          <a:xfrm>
            <a:off x="2" y="6319953"/>
            <a:ext cx="9143999" cy="5363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70" tIns="53970" rIns="53970" bIns="53970" rtlCol="0" anchor="t"/>
          <a:lstStyle/>
          <a:p>
            <a:pPr algn="ctr" defTabSz="913997">
              <a:lnSpc>
                <a:spcPct val="90000"/>
              </a:lnSpc>
              <a:spcAft>
                <a:spcPts val="225"/>
              </a:spcAft>
            </a:pPr>
            <a:endParaRPr lang="en-GB" sz="825" b="1" noProof="0">
              <a:solidFill>
                <a:srgbClr val="7F7F7F">
                  <a:lumMod val="50000"/>
                </a:srgbClr>
              </a:solidFill>
            </a:endParaRPr>
          </a:p>
        </p:txBody>
      </p:sp>
      <p:pic>
        <p:nvPicPr>
          <p:cNvPr id="11" name="Graphic 106">
            <a:extLst>
              <a:ext uri="{FF2B5EF4-FFF2-40B4-BE49-F238E27FC236}">
                <a16:creationId xmlns:a16="http://schemas.microsoft.com/office/drawing/2014/main" id="{41739D6F-6CB2-3B49-978E-E8E06F78CD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00474" y="6502107"/>
            <a:ext cx="267300" cy="17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623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827100" y="1412886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>
          <a:xfrm>
            <a:off x="7944554" y="6661150"/>
            <a:ext cx="394340" cy="138499"/>
          </a:xfrm>
        </p:spPr>
        <p:txBody>
          <a:bodyPr/>
          <a:lstStyle/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484781"/>
            <a:ext cx="7885633" cy="4608515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51666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134652" cy="138499"/>
          </a:xfrm>
        </p:spPr>
        <p:txBody>
          <a:bodyPr/>
          <a:lstStyle/>
          <a:p>
            <a:fld id="{39E53982-4320-48B6-8547-A31D0DCD018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53757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" y="1559"/>
            <a:ext cx="9141921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353" y="358671"/>
            <a:ext cx="1330365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5854"/>
            <a:ext cx="6034088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315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6034088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1899047" y="536706"/>
            <a:ext cx="1621582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70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2" y="358671"/>
            <a:ext cx="1330369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243734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 bwMode="auto"/>
        <p:txBody>
          <a:bodyPr/>
          <a:lstStyle>
            <a:lvl1pPr marL="17779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 sz="1700">
                <a:latin typeface="+mn-lt"/>
              </a:defRPr>
            </a:lvl1pPr>
            <a:lvl2pPr marL="355582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2pPr>
            <a:lvl3pPr marL="539724" marR="0" indent="-18414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3pPr>
            <a:lvl4pPr marL="717515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4pPr>
            <a:lvl5pPr marL="895306" marR="0" indent="-177792" algn="l" defTabSz="914354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/>
              <a:buChar char="-"/>
              <a:defRPr sz="1500"/>
            </a:lvl9pPr>
          </a:lstStyle>
          <a:p>
            <a:pPr lvl="0">
              <a:defRPr/>
            </a:pPr>
            <a:r>
              <a:rPr lang="en-GB"/>
              <a:t>Edit master text format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  <a:p>
            <a:pPr lvl="5">
              <a:defRPr/>
            </a:pPr>
            <a:r>
              <a:rPr lang="en-GB"/>
              <a:t>Sixth level</a:t>
            </a:r>
            <a:endParaRPr/>
          </a:p>
          <a:p>
            <a:pPr lvl="6">
              <a:defRPr/>
            </a:pPr>
            <a:r>
              <a:rPr lang="en-GB"/>
              <a:t>Seventh level</a:t>
            </a:r>
            <a:endParaRPr/>
          </a:p>
          <a:p>
            <a:pPr lvl="7">
              <a:defRPr/>
            </a:pPr>
            <a:r>
              <a:rPr lang="en-GB"/>
              <a:t>Eighth level</a:t>
            </a:r>
            <a:endParaRPr/>
          </a:p>
          <a:p>
            <a:pPr lvl="8">
              <a:defRPr/>
            </a:pPr>
            <a:r>
              <a:rPr lang="en-GB"/>
              <a:t>Ninth level</a:t>
            </a:r>
            <a:endParaRPr/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 bwMode="auto">
          <a:xfrm>
            <a:off x="2077211" y="288001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pPr>
              <a:defRPr/>
            </a:pPr>
            <a:r>
              <a:rPr lang="en-GB"/>
              <a:t>Enter slide title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 bwMode="auto">
          <a:xfrm>
            <a:off x="7952570" y="6661150"/>
            <a:ext cx="386324" cy="138499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79512" y="175471"/>
            <a:ext cx="543916" cy="73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6749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3" y="260651"/>
            <a:ext cx="5055885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60650"/>
            <a:ext cx="315296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548697"/>
            <a:ext cx="12204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6042000"/>
            <a:ext cx="612000" cy="81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400" y="4365104"/>
            <a:ext cx="7969249" cy="108012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3" y="3928576"/>
            <a:ext cx="7955637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3196597"/>
            <a:ext cx="2520280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60650"/>
            <a:ext cx="72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6" y="5534100"/>
            <a:ext cx="7954963" cy="391177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3292149151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041137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412886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484781"/>
            <a:ext cx="7885633" cy="4608515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3168422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4" y="1341442"/>
            <a:ext cx="3781425" cy="4679951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7" y="1337875"/>
            <a:ext cx="3781425" cy="4679951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17582419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412886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3" y="1449814"/>
            <a:ext cx="3781425" cy="4571585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6" y="1446237"/>
            <a:ext cx="3781425" cy="4575155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30281707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562178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412886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85781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6" y="1019814"/>
            <a:ext cx="8316905" cy="557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23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85757"/>
            <a:ext cx="10152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1019813"/>
            <a:ext cx="648000" cy="864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38370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073969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21494" y="1449388"/>
            <a:ext cx="3969544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315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21494" y="3789040"/>
            <a:ext cx="3969544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1950" b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5841268"/>
            <a:ext cx="3969544" cy="288032"/>
          </a:xfrm>
        </p:spPr>
        <p:txBody>
          <a:bodyPr anchor="b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6129300"/>
            <a:ext cx="3969544" cy="252028"/>
          </a:xfrm>
        </p:spPr>
        <p:txBody>
          <a:bodyPr anchor="t"/>
          <a:lstStyle>
            <a:lvl1pPr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2" y="358671"/>
            <a:ext cx="1330369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52962" y="549276"/>
            <a:ext cx="3807620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9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187194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188119" indent="-188119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1351" y="305378"/>
            <a:ext cx="661099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2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494" y="1292087"/>
            <a:ext cx="6723460" cy="4729302"/>
          </a:xfrm>
        </p:spPr>
        <p:txBody>
          <a:bodyPr/>
          <a:lstStyle>
            <a:lvl1pPr>
              <a:defRPr sz="315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188119" indent="-188119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1351" y="305378"/>
            <a:ext cx="661099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207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4.xml"/><Relationship Id="rId21" Type="http://schemas.openxmlformats.org/officeDocument/2006/relationships/image" Target="../media/image11.png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image" Target="../media/image8.emf"/><Relationship Id="rId5" Type="http://schemas.openxmlformats.org/officeDocument/2006/relationships/slideLayout" Target="../slideLayouts/slideLayout6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21494" y="278296"/>
            <a:ext cx="6723460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1494" y="1376364"/>
            <a:ext cx="8100956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406878" y="6404573"/>
            <a:ext cx="121562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10866" y="6404573"/>
            <a:ext cx="603408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)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21494" y="6404573"/>
            <a:ext cx="52744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86CB4B4D-7CA3-9044-876B-883B54F8677D}" type="slidenum">
              <a:rPr lang="fr-FR" smtClean="0"/>
              <a:t>‹#›</a:t>
            </a:fld>
            <a:endParaRPr lang="fr-FR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350" y="305378"/>
            <a:ext cx="661100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6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22" r:id="rId20"/>
    <p:sldLayoutId id="2147483723" r:id="rId21"/>
    <p:sldLayoutId id="2147483724" r:id="rId22"/>
    <p:sldLayoutId id="2147483725" r:id="rId23"/>
    <p:sldLayoutId id="2147483726" r:id="rId24"/>
    <p:sldLayoutId id="2147483727" r:id="rId25"/>
    <p:sldLayoutId id="2147483728" r:id="rId26"/>
    <p:sldLayoutId id="2147483729" r:id="rId27"/>
    <p:sldLayoutId id="2147483730" r:id="rId28"/>
    <p:sldLayoutId id="2147483731" r:id="rId29"/>
    <p:sldLayoutId id="2147483732" r:id="rId30"/>
    <p:sldLayoutId id="2147483733" r:id="rId31"/>
    <p:sldLayoutId id="2147483734" r:id="rId32"/>
    <p:sldLayoutId id="2147483735" r:id="rId33"/>
    <p:sldLayoutId id="2147483736" r:id="rId34"/>
    <p:sldLayoutId id="2147483737" r:id="rId35"/>
    <p:sldLayoutId id="2147483739" r:id="rId36"/>
    <p:sldLayoutId id="2147483740" r:id="rId37"/>
    <p:sldLayoutId id="2147483746" r:id="rId38"/>
    <p:sldLayoutId id="2147483747" r:id="rId39"/>
    <p:sldLayoutId id="2147483658" r:id="rId40"/>
    <p:sldLayoutId id="2147483783" r:id="rId41"/>
  </p:sldLayoutIdLst>
  <p:hf sldNum="0" hdr="0" ft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19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450"/>
        </a:spcBef>
        <a:buFont typeface="+mj-lt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189000" indent="-189000" algn="l" defTabSz="685800" rtl="0" eaLnBrk="1" latinLnBrk="0" hangingPunct="1">
        <a:lnSpc>
          <a:spcPct val="100000"/>
        </a:lnSpc>
        <a:spcBef>
          <a:spcPts val="450"/>
        </a:spcBef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378000" indent="-189000" algn="l" defTabSz="685800" rtl="0" eaLnBrk="1" latinLnBrk="0" hangingPunct="1">
        <a:lnSpc>
          <a:spcPct val="100000"/>
        </a:lnSpc>
        <a:spcBef>
          <a:spcPts val="450"/>
        </a:spcBef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567000" indent="-189000" algn="l" defTabSz="685800" rtl="0" eaLnBrk="1" latinLnBrk="0" hangingPunct="1">
        <a:lnSpc>
          <a:spcPct val="100000"/>
        </a:lnSpc>
        <a:spcBef>
          <a:spcPts val="300"/>
        </a:spcBef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756000" indent="-189000" algn="l" defTabSz="685800" rtl="0" eaLnBrk="1" latinLnBrk="0" hangingPunct="1">
        <a:lnSpc>
          <a:spcPct val="100000"/>
        </a:lnSpc>
        <a:spcBef>
          <a:spcPts val="300"/>
        </a:spcBef>
        <a:buFont typeface="Aptos" panose="020B00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1412875"/>
            <a:ext cx="720725" cy="727904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image1.png" descr="PSI-Logo_narrow_30k.eps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042987" y="1341437"/>
            <a:ext cx="7742240" cy="4679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206312" y="6661150"/>
            <a:ext cx="132582" cy="127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310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5" r:id="rId6"/>
    <p:sldLayoutId id="2147483756" r:id="rId7"/>
    <p:sldLayoutId id="2147483757" r:id="rId8"/>
    <p:sldLayoutId id="2147483759" r:id="rId9"/>
    <p:sldLayoutId id="2147483760" r:id="rId10"/>
    <p:sldLayoutId id="2147483761" r:id="rId11"/>
    <p:sldLayoutId id="2147483763" r:id="rId12"/>
    <p:sldLayoutId id="2147483765" r:id="rId13"/>
    <p:sldLayoutId id="2147483766" r:id="rId14"/>
    <p:sldLayoutId id="2147483767" r:id="rId15"/>
    <p:sldLayoutId id="2147483768" r:id="rId16"/>
    <p:sldLayoutId id="2147483769" r:id="rId17"/>
    <p:sldLayoutId id="2147483784" r:id="rId18"/>
    <p:sldLayoutId id="2147483786" r:id="rId19"/>
  </p:sldLayoutIdLst>
  <p:transition spd="med"/>
  <p:hf sldNum="0" hdr="0" ftr="0" dt="0"/>
  <p:txStyles>
    <p:title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0" marR="0" indent="-200024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88001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24000"/>
            <a:ext cx="575742" cy="19685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412879"/>
            <a:ext cx="612000" cy="81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1" y="1341443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85757"/>
            <a:ext cx="1015200" cy="481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76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</p:sldLayoutIdLst>
  <p:transition spd="med"/>
  <p:hf sldNum="0" hdr="0" ft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1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Relationship Id="rId6" Type="http://schemas.microsoft.com/office/2007/relationships/hdphoto" Target="../media/hdphoto1.wdp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wlan.ch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624" y="2099093"/>
            <a:ext cx="7560840" cy="132990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en-US" sz="3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US" sz="3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HTS2024</a:t>
            </a:r>
            <a:br>
              <a:rPr lang="en-US" sz="3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US" sz="32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Welcome - Introductory Remarks</a:t>
            </a:r>
            <a:endParaRPr lang="en-US" sz="20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4140" y="4202151"/>
            <a:ext cx="6034088" cy="1080120"/>
          </a:xfrm>
        </p:spPr>
        <p:txBody>
          <a:bodyPr/>
          <a:lstStyle/>
          <a:p>
            <a:pPr algn="ctr"/>
            <a:r>
              <a:rPr lang="en-US" sz="1800" b="1" dirty="0" smtClean="0">
                <a:solidFill>
                  <a:srgbClr val="FF9933"/>
                </a:solidFill>
                <a:latin typeface="Arial" panose="020B0604020202020204" pitchFamily="34" charset="0"/>
              </a:rPr>
              <a:t>11-13 </a:t>
            </a:r>
            <a:r>
              <a:rPr lang="en-US" sz="1800" b="1" dirty="0">
                <a:solidFill>
                  <a:srgbClr val="FF9933"/>
                </a:solidFill>
                <a:latin typeface="Arial" panose="020B0604020202020204" pitchFamily="34" charset="0"/>
              </a:rPr>
              <a:t>June 2024, </a:t>
            </a:r>
            <a:r>
              <a:rPr lang="en-US" sz="1800" b="1" dirty="0" smtClean="0">
                <a:solidFill>
                  <a:srgbClr val="FF9933"/>
                </a:solidFill>
                <a:latin typeface="Arial" panose="020B0604020202020204" pitchFamily="34" charset="0"/>
              </a:rPr>
              <a:t>Bad </a:t>
            </a:r>
            <a:r>
              <a:rPr lang="en-US" sz="1800" b="1" dirty="0" err="1" smtClean="0">
                <a:solidFill>
                  <a:srgbClr val="FF9933"/>
                </a:solidFill>
                <a:latin typeface="Arial" panose="020B0604020202020204" pitchFamily="34" charset="0"/>
              </a:rPr>
              <a:t>Zurzach</a:t>
            </a:r>
            <a:r>
              <a:rPr lang="en-US" sz="1800" b="1" dirty="0" smtClean="0">
                <a:solidFill>
                  <a:srgbClr val="FF9933"/>
                </a:solidFill>
                <a:latin typeface="Arial" panose="020B0604020202020204" pitchFamily="34" charset="0"/>
              </a:rPr>
              <a:t> &amp; PSI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16412" y="5282271"/>
            <a:ext cx="3969544" cy="288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noProof="0" dirty="0"/>
              <a:t>Stéphane Sanfilippo Paul Scherrer Institute</a:t>
            </a:r>
          </a:p>
        </p:txBody>
      </p:sp>
      <p:sp>
        <p:nvSpPr>
          <p:cNvPr id="3" name="Shape 128">
            <a:extLst>
              <a:ext uri="{FF2B5EF4-FFF2-40B4-BE49-F238E27FC236}">
                <a16:creationId xmlns:a16="http://schemas.microsoft.com/office/drawing/2014/main" id="{4FCEEA83-9EA1-672A-2AED-B0D4AF33105C}"/>
              </a:ext>
            </a:extLst>
          </p:cNvPr>
          <p:cNvSpPr>
            <a:spLocks noGrp="1"/>
          </p:cNvSpPr>
          <p:nvPr/>
        </p:nvSpPr>
        <p:spPr>
          <a:xfrm>
            <a:off x="683568" y="1226990"/>
            <a:ext cx="8208912" cy="1329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xmlns:lc="http://schemas.openxmlformats.org/drawingml/2006/lockedCanvas" val="1"/>
            </a:ext>
          </a:extLst>
        </p:spPr>
        <p:txBody>
          <a:bodyPr lIns="0" tIns="0" rIns="0" bIns="0">
            <a:normAutofit fontScale="97500"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ln>
                  <a:noFill/>
                </a:ln>
                <a:solidFill>
                  <a:srgbClr val="686868"/>
                </a:solidFill>
                <a:uFillTx/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algn="ctr"/>
            <a:endParaRPr lang="en-US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9" descr="An industrial room with many machines&#10;&#10;Description automatically generated with medium confidence">
            <a:extLst>
              <a:ext uri="{FF2B5EF4-FFF2-40B4-BE49-F238E27FC236}">
                <a16:creationId xmlns:a16="http://schemas.microsoft.com/office/drawing/2014/main" id="{441ECF05-E09C-0022-39CF-B85BBEBD97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789" y="3725136"/>
            <a:ext cx="3348968" cy="25149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366790" y="3252208"/>
            <a:ext cx="3332967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FF0000"/>
                </a:solidFill>
              </a:rPr>
              <a:t>SC Magnet lab (</a:t>
            </a:r>
            <a:r>
              <a:rPr lang="de-CH" dirty="0" err="1">
                <a:solidFill>
                  <a:srgbClr val="FF0000"/>
                </a:solidFill>
              </a:rPr>
              <a:t>CHARTMagDev</a:t>
            </a:r>
            <a:r>
              <a:rPr lang="de-CH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61" y="1100643"/>
            <a:ext cx="3038021" cy="20013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307103" y="687843"/>
            <a:ext cx="3904857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FF0000"/>
                </a:solidFill>
              </a:rPr>
              <a:t>SULTAN (Swiss Plasma Center-EPFL)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11960" y="3211714"/>
            <a:ext cx="5033460" cy="2161501"/>
          </a:xfrm>
          <a:prstGeom prst="rect">
            <a:avLst/>
          </a:prstGeom>
          <a:effectLst>
            <a:outerShdw blurRad="508000" dist="203200" dir="5400000" algn="ctr" rotWithShape="0">
              <a:srgbClr val="3333FF">
                <a:alpha val="97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 bwMode="auto">
          <a:xfrm>
            <a:off x="5364088" y="4983342"/>
            <a:ext cx="2664296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dirty="0" err="1">
                <a:solidFill>
                  <a:srgbClr val="FF0000"/>
                </a:solidFill>
              </a:rPr>
              <a:t>Magnetic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measurement</a:t>
            </a:r>
            <a:r>
              <a:rPr lang="de-CH" dirty="0">
                <a:solidFill>
                  <a:srgbClr val="FF0000"/>
                </a:solidFill>
              </a:rPr>
              <a:t> lab</a:t>
            </a:r>
          </a:p>
        </p:txBody>
      </p:sp>
      <p:pic>
        <p:nvPicPr>
          <p:cNvPr id="16" name="Content Placeholder 24" descr="A room with several machines&#10;&#10;Description automatically generated">
            <a:extLst>
              <a:ext uri="{FF2B5EF4-FFF2-40B4-BE49-F238E27FC236}">
                <a16:creationId xmlns:a16="http://schemas.microsoft.com/office/drawing/2014/main" id="{D6F3F0DB-87BF-54EC-12A7-291AF073E6F9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3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9946" y="837952"/>
            <a:ext cx="2908300" cy="19383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5102972" y="2811391"/>
            <a:ext cx="219117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dirty="0" err="1">
                <a:solidFill>
                  <a:srgbClr val="FF0000"/>
                </a:solidFill>
              </a:rPr>
              <a:t>Cryogenic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test</a:t>
            </a:r>
            <a:r>
              <a:rPr lang="de-CH" dirty="0">
                <a:solidFill>
                  <a:srgbClr val="FF0000"/>
                </a:solidFill>
              </a:rPr>
              <a:t> stand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4737034" y="5492923"/>
            <a:ext cx="255711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stations</a:t>
            </a:r>
            <a:endParaRPr lang="de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groups</a:t>
            </a:r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 20 </a:t>
            </a:r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persons</a:t>
            </a:r>
            <a:endParaRPr lang="de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Visit</a:t>
            </a:r>
            <a:r>
              <a:rPr lang="de-CH" sz="2000" dirty="0">
                <a:latin typeface="Calibri" panose="020F0502020204030204" pitchFamily="34" charset="0"/>
                <a:cs typeface="Calibri" panose="020F0502020204030204" pitchFamily="34" charset="0"/>
              </a:rPr>
              <a:t> : 2 </a:t>
            </a:r>
            <a:r>
              <a:rPr lang="de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hours</a:t>
            </a:r>
            <a:endParaRPr lang="de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691680" y="151932"/>
            <a:ext cx="5796532" cy="46166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CH" sz="2400" b="1" i="1" dirty="0">
                <a:solidFill>
                  <a:srgbClr val="3366FF"/>
                </a:solidFill>
              </a:rPr>
              <a:t>Visits at </a:t>
            </a:r>
            <a:r>
              <a:rPr lang="de-CH" sz="2400" b="1" i="1" dirty="0" err="1">
                <a:solidFill>
                  <a:srgbClr val="3366FF"/>
                </a:solidFill>
              </a:rPr>
              <a:t>the</a:t>
            </a:r>
            <a:r>
              <a:rPr lang="de-CH" sz="2400" b="1" i="1" dirty="0">
                <a:solidFill>
                  <a:srgbClr val="3366FF"/>
                </a:solidFill>
              </a:rPr>
              <a:t> Paul Scherrer Institut</a:t>
            </a:r>
            <a:endParaRPr lang="en-US" altLang="de-DE" sz="2100" b="1" dirty="0">
              <a:solidFill>
                <a:srgbClr val="3366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75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29471"/>
            <a:ext cx="7200800" cy="358626"/>
          </a:xfrm>
          <a:solidFill>
            <a:srgbClr val="FFFF00"/>
          </a:solidFill>
        </p:spPr>
        <p:txBody>
          <a:bodyPr/>
          <a:lstStyle/>
          <a:p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Welcome </a:t>
            </a:r>
            <a:r>
              <a:rPr lang="de-CH" sz="2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Dorint Parkhotel Bad Zurzach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748713" y="6661150"/>
            <a:ext cx="395287" cy="138113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4294967295"/>
          </p:nvPr>
        </p:nvSpPr>
        <p:spPr>
          <a:xfrm>
            <a:off x="323528" y="836712"/>
            <a:ext cx="6974208" cy="5760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Public WLAN – WiFi at Dorint Parkhotel Bad Zurzach</a:t>
            </a:r>
          </a:p>
          <a:p>
            <a:pPr marL="0" indent="0">
              <a:buNone/>
            </a:pP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Free SMS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login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(valid 6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months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Network: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Park_Hotel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Bad Zurzach</a:t>
            </a:r>
          </a:p>
          <a:p>
            <a:pPr marL="0" indent="0">
              <a:buNone/>
            </a:pP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Browser: 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www.pwlan.ch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Password via SMS</a:t>
            </a:r>
          </a:p>
          <a:p>
            <a:pPr marL="0" indent="0">
              <a:buNone/>
            </a:pP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Lunch and Dinner</a:t>
            </a:r>
          </a:p>
          <a:p>
            <a:pPr marL="0" indent="0">
              <a:buNone/>
            </a:pP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Following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meals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included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registration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fee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Tuesday: 12:00 lunch and 19:00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dinner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Wednesday: lunch and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conference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dinner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PSI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day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Thursday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after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event: Sandwich lunch</a:t>
            </a:r>
          </a:p>
          <a:p>
            <a:pPr marL="0" indent="0">
              <a:buNone/>
            </a:pP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Parkhotel will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provide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a form at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HTS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registration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desk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3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meal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options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▪ Meat   ▪ Fish   ▪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Vegetarian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Please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preference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morning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i="1" dirty="0" err="1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coffee</a:t>
            </a:r>
            <a:r>
              <a:rPr lang="de-CH" sz="1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break </a:t>
            </a:r>
          </a:p>
          <a:p>
            <a:pPr marL="0" indent="0">
              <a:buNone/>
            </a:pP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Group photo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on Thursday morning during the coffee break</a:t>
            </a:r>
          </a:p>
          <a:p>
            <a:pPr marL="0" indent="0">
              <a:buNone/>
            </a:pP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Hot </a:t>
            </a:r>
            <a:r>
              <a:rPr lang="de-CH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springs</a:t>
            </a: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(Thermalbad)</a:t>
            </a:r>
          </a:p>
          <a:p>
            <a:pPr marL="0" indent="0">
              <a:buNone/>
            </a:pP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If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booked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hotel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accommodation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at Parkhotel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enter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hot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springs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free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charge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A307F60-218F-958C-51B7-CB4FBF17D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02745">
            <a:off x="6328780" y="1298087"/>
            <a:ext cx="2409803" cy="23937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232" y="4221088"/>
            <a:ext cx="2286124" cy="144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18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5832648" cy="358626"/>
          </a:xfrm>
          <a:solidFill>
            <a:srgbClr val="FFFF00"/>
          </a:solidFill>
        </p:spPr>
        <p:txBody>
          <a:bodyPr/>
          <a:lstStyle/>
          <a:p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PSI </a:t>
            </a:r>
            <a:r>
              <a:rPr lang="de-CH" sz="28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</a:t>
            </a:r>
            <a:r>
              <a:rPr lang="de-CH" sz="28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Wednesday, June 12th 2024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748713" y="6661150"/>
            <a:ext cx="395287" cy="138113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sz="quarter" idx="4294967295"/>
          </p:nvPr>
        </p:nvSpPr>
        <p:spPr>
          <a:xfrm>
            <a:off x="107504" y="692696"/>
            <a:ext cx="6249674" cy="4968552"/>
          </a:xfrm>
        </p:spPr>
        <p:txBody>
          <a:bodyPr/>
          <a:lstStyle/>
          <a:p>
            <a:pPr marL="0" indent="0">
              <a:buNone/>
            </a:pP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08:10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Departure </a:t>
            </a:r>
            <a:r>
              <a:rPr lang="de-CH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bus</a:t>
            </a: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in front </a:t>
            </a:r>
            <a:r>
              <a:rPr lang="de-CH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Parkhotel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PSI</a:t>
            </a:r>
          </a:p>
          <a:p>
            <a:pPr marL="0" indent="0">
              <a:buNone/>
            </a:pPr>
            <a:r>
              <a:rPr lang="de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Presentations</a:t>
            </a:r>
            <a:r>
              <a:rPr lang="de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breaks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morning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afternoon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10:30 Poster Session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Please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bring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posters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  <a:p>
            <a:pPr marL="0" indent="0">
              <a:buNone/>
            </a:pP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16:40 PSI Lab </a:t>
            </a:r>
            <a:r>
              <a:rPr lang="de-CH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visits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Please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wear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flat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shoes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heels</a:t>
            </a:r>
            <a:r>
              <a:rPr lang="de-CH" sz="1600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  <a:p>
            <a:pPr marL="0" indent="0">
              <a:buNone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Please contact Stéphane or Silvia if you apply to one of the following categories, </a:t>
            </a:r>
            <a:r>
              <a:rPr lang="en-US" sz="16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access to areas may be forbidden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 </a:t>
            </a:r>
          </a:p>
          <a:p>
            <a:pPr marL="0" indent="0">
              <a:buNone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Pregnant women; persons equipped with pacemaker, defibrillator, electronic medicine dispenser, hearing aid or metal implant, person with reduced mobility or otherwise incapacitated, minors under the age of 16.</a:t>
            </a:r>
          </a:p>
          <a:p>
            <a:pPr marL="0" indent="0">
              <a:buNone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18:30 Departure in front of the PSI auditorium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for the conference dinner at Habsburg castle</a:t>
            </a:r>
          </a:p>
          <a:p>
            <a:pPr marL="0" indent="0">
              <a:buNone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22:00 Departure from Habsburg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to Parkhotel Bad Zurzach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sz="1200" dirty="0"/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03343E0-E9BC-4CB4-3D52-1DEC356F8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87552">
            <a:off x="6398970" y="1477713"/>
            <a:ext cx="2410418" cy="182744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33107BE-9294-31D5-4413-4E5E538EA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3465" y="3876021"/>
            <a:ext cx="2224529" cy="11558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1290992" y="6099071"/>
            <a:ext cx="3624710" cy="700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de-DE" b="1" i="1" dirty="0">
                <a:solidFill>
                  <a:srgbClr val="7030A0"/>
                </a:solidFill>
              </a:rPr>
              <a:t>For questions/assistance please contact:</a:t>
            </a:r>
          </a:p>
          <a:p>
            <a:pPr algn="ctr"/>
            <a:r>
              <a:rPr lang="en-US" altLang="de-DE" b="1" i="1" dirty="0">
                <a:solidFill>
                  <a:srgbClr val="7030A0"/>
                </a:solidFill>
              </a:rPr>
              <a:t>Silvia Bacher or Stephane Sanfilippo</a:t>
            </a:r>
          </a:p>
        </p:txBody>
      </p:sp>
    </p:spTree>
    <p:extLst>
      <p:ext uri="{BB962C8B-B14F-4D97-AF65-F5344CB8AC3E}">
        <p14:creationId xmlns:p14="http://schemas.microsoft.com/office/powerpoint/2010/main" val="145972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836712"/>
            <a:ext cx="8575274" cy="4824536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339752" y="116632"/>
            <a:ext cx="4536281" cy="41549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Enjoy HTS2024</a:t>
            </a:r>
          </a:p>
        </p:txBody>
      </p:sp>
    </p:spTree>
    <p:extLst>
      <p:ext uri="{BB962C8B-B14F-4D97-AF65-F5344CB8AC3E}">
        <p14:creationId xmlns:p14="http://schemas.microsoft.com/office/powerpoint/2010/main" val="420938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267744" y="188640"/>
            <a:ext cx="5292179" cy="41549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Welcome to HTS2024 workshop</a:t>
            </a:r>
          </a:p>
        </p:txBody>
      </p:sp>
      <p:pic>
        <p:nvPicPr>
          <p:cNvPr id="22" name="Picture 24" descr="aarga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83" y="1443473"/>
            <a:ext cx="2393345" cy="211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6349645" y="3861048"/>
            <a:ext cx="2794355" cy="2205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800" b="1" dirty="0">
                <a:solidFill>
                  <a:srgbClr val="007FFF"/>
                </a:solidFill>
              </a:rPr>
              <a:t>Local committee (PSI)</a:t>
            </a:r>
            <a:endParaRPr lang="en-US" altLang="de-DE" sz="1800" b="1" dirty="0"/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de-DE" dirty="0" err="1">
                <a:latin typeface="+mn-lt"/>
              </a:rPr>
              <a:t>Stéphane</a:t>
            </a:r>
            <a:r>
              <a:rPr lang="en-US" altLang="de-DE" dirty="0">
                <a:latin typeface="+mn-lt"/>
              </a:rPr>
              <a:t> Sanfilippo (Chair) </a:t>
            </a:r>
            <a:br>
              <a:rPr lang="en-US" altLang="de-DE" dirty="0">
                <a:latin typeface="+mn-lt"/>
              </a:rPr>
            </a:br>
            <a:r>
              <a:rPr lang="en-US" altLang="de-DE" dirty="0">
                <a:latin typeface="+mn-lt"/>
              </a:rPr>
              <a:t>Silvia Bacher (</a:t>
            </a:r>
            <a:r>
              <a:rPr lang="en-US" altLang="de-DE" dirty="0" err="1">
                <a:latin typeface="+mn-lt"/>
              </a:rPr>
              <a:t>Organisation</a:t>
            </a:r>
            <a:r>
              <a:rPr lang="en-US" altLang="de-DE" dirty="0">
                <a:latin typeface="+mn-lt"/>
              </a:rPr>
              <a:t>) </a:t>
            </a:r>
            <a:endParaRPr lang="en-US" altLang="de-DE" sz="1800" dirty="0">
              <a:latin typeface="+mn-lt"/>
            </a:endParaRPr>
          </a:p>
          <a:p>
            <a:r>
              <a:rPr lang="en-US" altLang="de-DE" dirty="0">
                <a:latin typeface="+mn-lt"/>
              </a:rPr>
              <a:t>Ciro Calzolaio</a:t>
            </a:r>
            <a:br>
              <a:rPr lang="en-US" altLang="de-DE" dirty="0">
                <a:latin typeface="+mn-lt"/>
              </a:rPr>
            </a:br>
            <a:r>
              <a:rPr lang="en-US" altLang="de-DE" dirty="0">
                <a:latin typeface="+mn-lt"/>
              </a:rPr>
              <a:t>Stefan Keller (Finance)</a:t>
            </a:r>
          </a:p>
          <a:p>
            <a:r>
              <a:rPr lang="en-US" altLang="de-DE" dirty="0">
                <a:latin typeface="+mn-lt"/>
              </a:rPr>
              <a:t>Jaap Kosse</a:t>
            </a:r>
            <a:br>
              <a:rPr lang="en-US" altLang="de-DE" dirty="0">
                <a:latin typeface="+mn-lt"/>
              </a:rPr>
            </a:br>
            <a:r>
              <a:rPr lang="en-US" altLang="de-DE" dirty="0">
                <a:latin typeface="+mn-lt"/>
              </a:rPr>
              <a:t>Rebecca Riccioli</a:t>
            </a:r>
            <a:endParaRPr lang="en-US" altLang="de-DE" sz="1800" dirty="0">
              <a:latin typeface="+mn-lt"/>
            </a:endParaRP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3074277" y="1230827"/>
            <a:ext cx="5819134" cy="40011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de-DE" sz="2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Argovia</a:t>
            </a:r>
            <a:r>
              <a:rPr lang="en-US" altLang="de-DE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Rivers &amp; wellness &amp; and castles</a:t>
            </a: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-66167" y="3861048"/>
            <a:ext cx="6280887" cy="2764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de-DE" sz="1800" b="1" dirty="0">
                <a:solidFill>
                  <a:srgbClr val="007FFF"/>
                </a:solidFill>
              </a:rPr>
              <a:t>Committee</a:t>
            </a:r>
          </a:p>
          <a:p>
            <a:pPr>
              <a:spcBef>
                <a:spcPts val="0"/>
              </a:spcBef>
            </a:pPr>
            <a:r>
              <a:rPr lang="en-US" altLang="de-DE" dirty="0">
                <a:latin typeface="+mn-lt"/>
              </a:rPr>
              <a:t>Kévin Berger (President) </a:t>
            </a:r>
            <a:r>
              <a:rPr lang="en-US" altLang="de-DE" sz="1400" dirty="0">
                <a:latin typeface="+mn-lt"/>
              </a:rPr>
              <a:t>– [University of Lorraine – France]</a:t>
            </a:r>
          </a:p>
          <a:p>
            <a:pPr>
              <a:spcBef>
                <a:spcPts val="0"/>
              </a:spcBef>
            </a:pPr>
            <a:r>
              <a:rPr lang="en-US" altLang="de-DE" dirty="0">
                <a:latin typeface="+mn-lt"/>
              </a:rPr>
              <a:t>Remi Dorget </a:t>
            </a:r>
            <a:r>
              <a:rPr lang="en-US" altLang="de-DE" sz="1400" dirty="0">
                <a:latin typeface="+mn-lt"/>
              </a:rPr>
              <a:t>– [</a:t>
            </a:r>
            <a:r>
              <a:rPr lang="en-US" altLang="de-DE" sz="1400" dirty="0" err="1">
                <a:latin typeface="+mn-lt"/>
              </a:rPr>
              <a:t>Safran</a:t>
            </a:r>
            <a:r>
              <a:rPr lang="en-US" altLang="de-DE" sz="1400" dirty="0">
                <a:latin typeface="+mn-lt"/>
              </a:rPr>
              <a:t> </a:t>
            </a:r>
            <a:r>
              <a:rPr lang="en-US" altLang="de-DE" sz="1400" dirty="0" err="1">
                <a:latin typeface="+mn-lt"/>
              </a:rPr>
              <a:t>Techn</a:t>
            </a:r>
            <a:r>
              <a:rPr lang="en-US" altLang="de-DE" sz="1400" dirty="0">
                <a:latin typeface="+mn-lt"/>
              </a:rPr>
              <a:t>. – France]</a:t>
            </a:r>
          </a:p>
          <a:p>
            <a:pPr>
              <a:spcBef>
                <a:spcPts val="0"/>
              </a:spcBef>
            </a:pPr>
            <a:r>
              <a:rPr lang="en-US" altLang="de-DE" dirty="0" err="1">
                <a:latin typeface="+mn-lt"/>
              </a:rPr>
              <a:t>Wescley</a:t>
            </a:r>
            <a:r>
              <a:rPr lang="en-US" altLang="de-DE" dirty="0">
                <a:latin typeface="+mn-lt"/>
              </a:rPr>
              <a:t> T. B. de Sousa </a:t>
            </a:r>
            <a:r>
              <a:rPr lang="en-US" altLang="de-DE" sz="1400" dirty="0">
                <a:latin typeface="+mn-lt"/>
              </a:rPr>
              <a:t>–  [Karlsruhe Institute of Technology – Germany]</a:t>
            </a:r>
          </a:p>
          <a:p>
            <a:pPr>
              <a:spcBef>
                <a:spcPts val="0"/>
              </a:spcBef>
            </a:pPr>
            <a:r>
              <a:rPr lang="en-US" altLang="de-DE" dirty="0" err="1">
                <a:latin typeface="+mn-lt"/>
              </a:rPr>
              <a:t>João</a:t>
            </a:r>
            <a:r>
              <a:rPr lang="en-US" altLang="de-DE" dirty="0">
                <a:latin typeface="+mn-lt"/>
              </a:rPr>
              <a:t> </a:t>
            </a:r>
            <a:r>
              <a:rPr lang="en-US" altLang="de-DE" dirty="0" err="1">
                <a:latin typeface="+mn-lt"/>
              </a:rPr>
              <a:t>Murta</a:t>
            </a:r>
            <a:r>
              <a:rPr lang="en-US" altLang="de-DE" dirty="0">
                <a:latin typeface="+mn-lt"/>
              </a:rPr>
              <a:t> Pina  </a:t>
            </a:r>
            <a:r>
              <a:rPr lang="en-US" altLang="de-DE" sz="1400" dirty="0">
                <a:latin typeface="+mn-lt"/>
              </a:rPr>
              <a:t>– [New University of Lisbon – Portugal]</a:t>
            </a:r>
          </a:p>
          <a:p>
            <a:r>
              <a:rPr lang="en-US" altLang="de-DE" dirty="0" err="1">
                <a:latin typeface="+mn-lt"/>
              </a:rPr>
              <a:t>Nicolo</a:t>
            </a:r>
            <a:r>
              <a:rPr lang="en-US" altLang="de-DE" dirty="0">
                <a:latin typeface="+mn-lt"/>
              </a:rPr>
              <a:t> Riva –</a:t>
            </a:r>
            <a:r>
              <a:rPr lang="en-US" altLang="de-DE" sz="1400" dirty="0">
                <a:latin typeface="+mn-lt"/>
              </a:rPr>
              <a:t> [</a:t>
            </a:r>
            <a:r>
              <a:rPr lang="en-US" altLang="de-DE" sz="1400" dirty="0" err="1">
                <a:latin typeface="+mn-lt"/>
              </a:rPr>
              <a:t>Proxima</a:t>
            </a:r>
            <a:r>
              <a:rPr lang="en-US" altLang="de-DE" sz="1400" dirty="0">
                <a:latin typeface="+mn-lt"/>
              </a:rPr>
              <a:t> Fusion-Germany]</a:t>
            </a:r>
          </a:p>
          <a:p>
            <a:pPr>
              <a:spcBef>
                <a:spcPts val="0"/>
              </a:spcBef>
            </a:pPr>
            <a:r>
              <a:rPr lang="en-US" altLang="de-DE" dirty="0" err="1">
                <a:latin typeface="+mn-lt"/>
              </a:rPr>
              <a:t>Stéphane</a:t>
            </a:r>
            <a:r>
              <a:rPr lang="en-US" altLang="de-DE" dirty="0">
                <a:latin typeface="+mn-lt"/>
              </a:rPr>
              <a:t> Sanfilippo </a:t>
            </a:r>
            <a:r>
              <a:rPr lang="en-US" altLang="de-DE" sz="1400" dirty="0">
                <a:latin typeface="+mn-lt"/>
              </a:rPr>
              <a:t>– [Paul </a:t>
            </a:r>
            <a:r>
              <a:rPr lang="en-US" altLang="de-DE" sz="1400" dirty="0" err="1">
                <a:latin typeface="+mn-lt"/>
              </a:rPr>
              <a:t>Scherrer</a:t>
            </a:r>
            <a:r>
              <a:rPr lang="en-US" altLang="de-DE" sz="1400" dirty="0">
                <a:latin typeface="+mn-lt"/>
              </a:rPr>
              <a:t> </a:t>
            </a:r>
            <a:r>
              <a:rPr lang="en-US" altLang="de-DE" sz="1400" dirty="0" err="1">
                <a:latin typeface="+mn-lt"/>
              </a:rPr>
              <a:t>Institut</a:t>
            </a:r>
            <a:r>
              <a:rPr lang="en-US" altLang="de-DE" sz="1400" dirty="0">
                <a:latin typeface="+mn-lt"/>
              </a:rPr>
              <a:t> – Switzerland]</a:t>
            </a:r>
          </a:p>
          <a:p>
            <a:pPr>
              <a:spcBef>
                <a:spcPts val="0"/>
              </a:spcBef>
            </a:pPr>
            <a:r>
              <a:rPr lang="en-US" altLang="de-DE" dirty="0">
                <a:latin typeface="+mn-lt"/>
              </a:rPr>
              <a:t>Frederic </a:t>
            </a:r>
            <a:r>
              <a:rPr lang="en-US" altLang="de-DE" dirty="0" err="1">
                <a:latin typeface="+mn-lt"/>
              </a:rPr>
              <a:t>Trillaud</a:t>
            </a:r>
            <a:r>
              <a:rPr lang="en-US" altLang="de-DE" dirty="0">
                <a:latin typeface="+mn-lt"/>
              </a:rPr>
              <a:t> </a:t>
            </a:r>
            <a:r>
              <a:rPr lang="en-US" altLang="de-DE" sz="1400" dirty="0">
                <a:latin typeface="+mn-lt"/>
              </a:rPr>
              <a:t>– [Universidad Nacional </a:t>
            </a:r>
            <a:r>
              <a:rPr lang="en-US" altLang="de-DE" sz="1400" dirty="0" err="1">
                <a:latin typeface="+mn-lt"/>
              </a:rPr>
              <a:t>Autonoma</a:t>
            </a:r>
            <a:r>
              <a:rPr lang="en-US" altLang="de-DE" sz="1400" dirty="0">
                <a:latin typeface="+mn-lt"/>
              </a:rPr>
              <a:t> de Mexico – Mexico</a:t>
            </a:r>
            <a:r>
              <a:rPr lang="en-US" altLang="de-DE" dirty="0">
                <a:latin typeface="+mn-lt"/>
              </a:rPr>
              <a:t>]</a:t>
            </a:r>
          </a:p>
          <a:p>
            <a:pPr>
              <a:spcBef>
                <a:spcPts val="0"/>
              </a:spcBef>
            </a:pPr>
            <a:r>
              <a:rPr lang="en-US" altLang="de-DE" dirty="0">
                <a:latin typeface="+mn-lt"/>
              </a:rPr>
              <a:t>Min Zhang – </a:t>
            </a:r>
            <a:r>
              <a:rPr lang="en-US" altLang="de-DE" sz="1400" dirty="0">
                <a:latin typeface="+mn-lt"/>
              </a:rPr>
              <a:t>[University of Strathclyde – Scotland]</a:t>
            </a:r>
          </a:p>
          <a:p>
            <a:pPr>
              <a:spcBef>
                <a:spcPts val="0"/>
              </a:spcBef>
            </a:pPr>
            <a:endParaRPr lang="en-US" altLang="de-DE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9247" y="1654013"/>
            <a:ext cx="1565469" cy="91428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8540" y="1624264"/>
            <a:ext cx="1683616" cy="94965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2566" y="2659580"/>
            <a:ext cx="1552149" cy="99257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9152" y="2636540"/>
            <a:ext cx="1410683" cy="103577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4271" y="1750732"/>
            <a:ext cx="285750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77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Text Box 2"/>
          <p:cNvSpPr txBox="1">
            <a:spLocks noChangeArrowheads="1"/>
          </p:cNvSpPr>
          <p:nvPr/>
        </p:nvSpPr>
        <p:spPr bwMode="auto">
          <a:xfrm>
            <a:off x="1763688" y="116632"/>
            <a:ext cx="6201092" cy="738664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First workshop at PSI of a triptych dedicated to magnet modeling and magnet tests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915" y="1613037"/>
            <a:ext cx="3046188" cy="39047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467544" y="5582335"/>
            <a:ext cx="17924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10/06-13/06/2024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739415" y="5512531"/>
            <a:ext cx="1762021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06/10-11/10/2024</a:t>
            </a:r>
          </a:p>
          <a:p>
            <a:r>
              <a:rPr lang="de-CH" sz="1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</a:t>
            </a:r>
            <a:r>
              <a:rPr lang="de-CH" sz="1400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registration</a:t>
            </a:r>
            <a:r>
              <a:rPr lang="de-CH" sz="1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open)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7078923" y="5531949"/>
            <a:ext cx="1188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Spring 2025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5032" y="1613038"/>
            <a:ext cx="3056480" cy="39017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8897" y="1613037"/>
            <a:ext cx="3103812" cy="396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96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Text Box 2"/>
          <p:cNvSpPr txBox="1">
            <a:spLocks noChangeArrowheads="1"/>
          </p:cNvSpPr>
          <p:nvPr/>
        </p:nvSpPr>
        <p:spPr bwMode="auto">
          <a:xfrm>
            <a:off x="3230785" y="116632"/>
            <a:ext cx="2538413" cy="41549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Objectives/ topics</a:t>
            </a:r>
          </a:p>
        </p:txBody>
      </p:sp>
      <p:sp>
        <p:nvSpPr>
          <p:cNvPr id="2" name="Rectangle 1"/>
          <p:cNvSpPr/>
          <p:nvPr/>
        </p:nvSpPr>
        <p:spPr>
          <a:xfrm>
            <a:off x="6156176" y="6309369"/>
            <a:ext cx="26356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400" b="1" i="1" dirty="0">
                <a:solidFill>
                  <a:srgbClr val="00B050"/>
                </a:solidFill>
              </a:rPr>
              <a:t>https://www.htsmodelling.com/</a:t>
            </a:r>
          </a:p>
        </p:txBody>
      </p:sp>
      <p:sp>
        <p:nvSpPr>
          <p:cNvPr id="5" name="Rectangle 4"/>
          <p:cNvSpPr/>
          <p:nvPr/>
        </p:nvSpPr>
        <p:spPr>
          <a:xfrm>
            <a:off x="20287" y="1062703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555555"/>
                </a:solidFill>
                <a:latin typeface="+mn-lt"/>
              </a:rPr>
              <a:t>Innovative methods and tools for modelling large-scale HTS systems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Improvements in fundamental numerical methods to simulate superconducting materials, including HTS, MgB</a:t>
            </a:r>
            <a:r>
              <a:rPr lang="en-US" sz="1400" baseline="-25000" dirty="0">
                <a:solidFill>
                  <a:srgbClr val="777777"/>
                </a:solidFill>
                <a:latin typeface="+mn-lt"/>
              </a:rPr>
              <a:t>2</a:t>
            </a:r>
            <a:r>
              <a:rPr lang="en-US" sz="1400" dirty="0">
                <a:solidFill>
                  <a:srgbClr val="777777"/>
                </a:solidFill>
                <a:latin typeface="+mn-lt"/>
              </a:rPr>
              <a:t> and iron-based materials.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Innovative methods and tools for design and simulation of HTS materials.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Original, novel application of commercial numerical software packages,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Open access modelling and simulation resources for teaching, training and research.</a:t>
            </a:r>
          </a:p>
          <a:p>
            <a:r>
              <a:rPr lang="en-US" b="1" dirty="0">
                <a:solidFill>
                  <a:srgbClr val="555555"/>
                </a:solidFill>
                <a:latin typeface="+mn-lt"/>
              </a:rPr>
              <a:t>Coupled &amp; uncoupled </a:t>
            </a:r>
            <a:r>
              <a:rPr lang="en-US" b="1" dirty="0" err="1">
                <a:solidFill>
                  <a:srgbClr val="555555"/>
                </a:solidFill>
                <a:latin typeface="+mn-lt"/>
              </a:rPr>
              <a:t>multiphysics</a:t>
            </a:r>
            <a:r>
              <a:rPr lang="en-US" b="1" dirty="0">
                <a:solidFill>
                  <a:srgbClr val="555555"/>
                </a:solidFill>
                <a:latin typeface="+mn-lt"/>
              </a:rPr>
              <a:t> problems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Computation of AC losses under distinct regimes.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Thermal modelling (coupled and uncoupled).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Mechanical modelling (coupled and uncoupled).</a:t>
            </a:r>
          </a:p>
          <a:p>
            <a:r>
              <a:rPr lang="en-US" b="1" dirty="0">
                <a:solidFill>
                  <a:srgbClr val="555555"/>
                </a:solidFill>
                <a:latin typeface="+mn-lt"/>
              </a:rPr>
              <a:t>Applications in large instruments (high-field magnets, medical magnets and accelerator magnets….)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Design and optimization tools for HTS devices for power/transportation applications [Topics include energy storage, including SMES and flywheels; fault current limiters; power cables; transformers; wind generators; stacked tape machines; and others],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Development of tools for integration with power grid software simulators,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77777"/>
                </a:solidFill>
                <a:latin typeface="+mn-lt"/>
              </a:rPr>
              <a:t>Novel applications of HTS materials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5661177"/>
            <a:ext cx="2322503" cy="6596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287" y="626412"/>
            <a:ext cx="65389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000" b="1" i="1" dirty="0">
                <a:solidFill>
                  <a:srgbClr val="777777"/>
                </a:solidFill>
                <a:latin typeface="+mn-lt"/>
              </a:rPr>
              <a:t>Exchange </a:t>
            </a:r>
            <a:r>
              <a:rPr lang="de-CH" sz="2000" b="1" i="1" dirty="0" err="1">
                <a:solidFill>
                  <a:srgbClr val="777777"/>
                </a:solidFill>
                <a:latin typeface="+mn-lt"/>
              </a:rPr>
              <a:t>among</a:t>
            </a:r>
            <a:r>
              <a:rPr lang="de-CH" sz="2000" b="1" i="1" dirty="0">
                <a:solidFill>
                  <a:srgbClr val="777777"/>
                </a:solidFill>
                <a:latin typeface="+mn-lt"/>
              </a:rPr>
              <a:t> </a:t>
            </a:r>
            <a:r>
              <a:rPr lang="de-CH" sz="2000" b="1" i="1" dirty="0" err="1">
                <a:solidFill>
                  <a:srgbClr val="777777"/>
                </a:solidFill>
                <a:latin typeface="+mn-lt"/>
              </a:rPr>
              <a:t>researchers</a:t>
            </a:r>
            <a:r>
              <a:rPr lang="de-CH" sz="2000" b="1" i="1" dirty="0">
                <a:solidFill>
                  <a:srgbClr val="777777"/>
                </a:solidFill>
                <a:latin typeface="+mn-lt"/>
              </a:rPr>
              <a:t> in HTS </a:t>
            </a:r>
            <a:r>
              <a:rPr lang="de-CH" sz="2000" b="1" i="1" dirty="0" err="1">
                <a:solidFill>
                  <a:srgbClr val="777777"/>
                </a:solidFill>
                <a:latin typeface="+mn-lt"/>
              </a:rPr>
              <a:t>modeling</a:t>
            </a:r>
            <a:r>
              <a:rPr lang="de-CH" sz="2000" b="1" i="1" dirty="0">
                <a:solidFill>
                  <a:srgbClr val="777777"/>
                </a:solidFill>
                <a:latin typeface="+mn-lt"/>
              </a:rPr>
              <a:t> on : </a:t>
            </a:r>
            <a:endParaRPr lang="de-CH" sz="20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76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/>
          <p:cNvSpPr>
            <a:spLocks noGrp="1"/>
          </p:cNvSpPr>
          <p:nvPr>
            <p:ph sz="quarter" idx="4294967295"/>
          </p:nvPr>
        </p:nvSpPr>
        <p:spPr bwMode="auto">
          <a:xfrm>
            <a:off x="539303" y="1124744"/>
            <a:ext cx="8353177" cy="532859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de-CH" sz="1800" b="1" dirty="0" err="1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Monday</a:t>
            </a:r>
            <a:r>
              <a:rPr lang="de-CH" sz="18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b="1" dirty="0" err="1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evening</a:t>
            </a:r>
            <a:r>
              <a:rPr lang="de-CH" sz="18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Welcome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reception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apéro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(Park Hotel)</a:t>
            </a:r>
          </a:p>
          <a:p>
            <a:pPr marL="0" indent="0">
              <a:buNone/>
              <a:defRPr/>
            </a:pP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1800" b="1" dirty="0" err="1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Tuesday</a:t>
            </a:r>
            <a:r>
              <a:rPr lang="de-CH" sz="18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Workshop </a:t>
            </a:r>
            <a:r>
              <a:rPr lang="de-CH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day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1 (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presentations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)-Park Hotel</a:t>
            </a:r>
          </a:p>
          <a:p>
            <a:pPr marL="0" indent="0">
              <a:buNone/>
              <a:defRPr/>
            </a:pPr>
            <a:endParaRPr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1800" b="1" dirty="0" err="1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Wednesday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de-CH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Transfert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PSI (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Villigen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>
              <a:defRPr/>
            </a:pP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Morning : Sponsor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session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+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Poster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session</a:t>
            </a:r>
            <a:endParaRPr lang="de-CH" sz="18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790" lvl="1" indent="0">
              <a:buNone/>
              <a:defRPr/>
            </a:pP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12 : 00 End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vote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election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members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HTS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modeling</a:t>
            </a:r>
            <a:r>
              <a:rPr lang="de-CH" sz="1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board</a:t>
            </a:r>
            <a:endParaRPr lang="de-CH" sz="18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Afternoon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: PSI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Presentation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auditorium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  Oral Session + Lab tour </a:t>
            </a:r>
          </a:p>
          <a:p>
            <a:pPr lvl="1">
              <a:defRPr/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Evening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Dinner (Habsburg 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Castle) – Transfer back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Zurzach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endParaRPr lang="de-CH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1800" b="1" dirty="0" err="1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Thursday</a:t>
            </a:r>
            <a:r>
              <a:rPr lang="de-CH" sz="18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de-CH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Morning : Workshop Day 2 (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presentations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)  - Park Hotel</a:t>
            </a:r>
          </a:p>
          <a:p>
            <a:pPr lvl="1">
              <a:defRPr/>
            </a:pPr>
            <a:r>
              <a:rPr lang="de-CH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End 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workshop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Thursday</a:t>
            </a:r>
            <a:r>
              <a:rPr lang="de-CH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Midday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de-CH" sz="1400" dirty="0"/>
              <a:t/>
            </a:r>
            <a:br>
              <a:rPr lang="de-CH" sz="1400" dirty="0"/>
            </a:br>
            <a:r>
              <a:rPr lang="de-CH" sz="1400" dirty="0"/>
              <a:t>			</a:t>
            </a:r>
            <a:endParaRPr lang="en-US" sz="1400" dirty="0">
              <a:solidFill>
                <a:srgbClr val="969696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547664" y="27464"/>
            <a:ext cx="6336704" cy="85408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Time plan of the event </a:t>
            </a:r>
          </a:p>
          <a:p>
            <a:pPr algn="ctr"/>
            <a:r>
              <a:rPr lang="en-US" altLang="de-DE" sz="2100" b="1" dirty="0">
                <a:solidFill>
                  <a:srgbClr val="3333FF"/>
                </a:solidFill>
                <a:latin typeface="Arial" panose="020B0604020202020204" pitchFamily="34" charset="0"/>
              </a:rPr>
              <a:t>10 June 24 (Monday)-13 June 24 (Thursday)</a:t>
            </a:r>
          </a:p>
        </p:txBody>
      </p:sp>
    </p:spTree>
    <p:extLst>
      <p:ext uri="{BB962C8B-B14F-4D97-AF65-F5344CB8AC3E}">
        <p14:creationId xmlns:p14="http://schemas.microsoft.com/office/powerpoint/2010/main" val="294674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1"/>
          <p:cNvSpPr>
            <a:spLocks noGrp="1"/>
          </p:cNvSpPr>
          <p:nvPr>
            <p:ph sz="quarter" idx="4294967295"/>
          </p:nvPr>
        </p:nvSpPr>
        <p:spPr bwMode="auto">
          <a:xfrm>
            <a:off x="251520" y="1556792"/>
            <a:ext cx="4535488" cy="26447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Plenum 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room</a:t>
            </a: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150 m</a:t>
            </a:r>
            <a:r>
              <a:rPr lang="de-CH" sz="24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>
              <a:defRPr/>
            </a:pP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Concert 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layout</a:t>
            </a: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100 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persons</a:t>
            </a: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table</a:t>
            </a: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>
              <a:defRPr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beamer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screen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 flipcharts</a:t>
            </a:r>
          </a:p>
          <a:p>
            <a:pPr lvl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pinboards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moderation material</a:t>
            </a:r>
            <a:endParaRPr lang="de-CH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Coffee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breaks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just outside </a:t>
            </a:r>
            <a:r>
              <a:rPr lang="de-CH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room</a:t>
            </a:r>
            <a:endParaRPr lang="de-CH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Booth 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sponsors</a:t>
            </a: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outside 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room</a:t>
            </a:r>
            <a:endParaRPr lang="de-CH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de-CH" dirty="0"/>
          </a:p>
          <a:p>
            <a:pPr marL="0" indent="0">
              <a:buNone/>
              <a:defRPr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48065" y="1700808"/>
            <a:ext cx="3448055" cy="29523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 bwMode="auto">
          <a:xfrm>
            <a:off x="395536" y="5949280"/>
            <a:ext cx="1776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>
                <a:solidFill>
                  <a:srgbClr val="FF0000"/>
                </a:solidFill>
              </a:rPr>
              <a:t>No</a:t>
            </a:r>
            <a:r>
              <a:rPr lang="de-CH" b="1" dirty="0">
                <a:solidFill>
                  <a:srgbClr val="FF0000"/>
                </a:solidFill>
              </a:rPr>
              <a:t> hybrid </a:t>
            </a:r>
            <a:r>
              <a:rPr lang="de-CH" b="1" dirty="0" err="1">
                <a:solidFill>
                  <a:srgbClr val="FF0000"/>
                </a:solidFill>
              </a:rPr>
              <a:t>sessions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27584" y="27571"/>
            <a:ext cx="6948660" cy="94641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CH" sz="2400" b="1" dirty="0">
                <a:solidFill>
                  <a:srgbClr val="3333FF"/>
                </a:solidFill>
                <a:latin typeface="+mn-lt"/>
              </a:rPr>
              <a:t>Conference </a:t>
            </a:r>
            <a:r>
              <a:rPr lang="de-CH" sz="2400" b="1" dirty="0" err="1">
                <a:solidFill>
                  <a:srgbClr val="3333FF"/>
                </a:solidFill>
                <a:latin typeface="+mn-lt"/>
              </a:rPr>
              <a:t>Room</a:t>
            </a:r>
            <a:r>
              <a:rPr lang="de-CH" sz="2400" b="1" dirty="0">
                <a:solidFill>
                  <a:srgbClr val="3333FF"/>
                </a:solidFill>
                <a:latin typeface="+mn-lt"/>
              </a:rPr>
              <a:t> </a:t>
            </a:r>
            <a:r>
              <a:rPr lang="de-CH" sz="2400" b="1" dirty="0" err="1">
                <a:solidFill>
                  <a:srgbClr val="3333FF"/>
                </a:solidFill>
                <a:latin typeface="+mn-lt"/>
              </a:rPr>
              <a:t>for</a:t>
            </a:r>
            <a:r>
              <a:rPr lang="de-CH" sz="2400" b="1" dirty="0">
                <a:solidFill>
                  <a:srgbClr val="3333FF"/>
                </a:solidFill>
                <a:latin typeface="+mn-lt"/>
              </a:rPr>
              <a:t> </a:t>
            </a:r>
            <a:r>
              <a:rPr lang="de-CH" sz="2400" b="1" dirty="0" err="1">
                <a:solidFill>
                  <a:srgbClr val="3333FF"/>
                </a:solidFill>
                <a:latin typeface="+mn-lt"/>
              </a:rPr>
              <a:t>the</a:t>
            </a:r>
            <a:r>
              <a:rPr lang="de-CH" sz="2400" b="1" dirty="0">
                <a:solidFill>
                  <a:srgbClr val="3333FF"/>
                </a:solidFill>
                <a:latin typeface="+mn-lt"/>
              </a:rPr>
              <a:t> </a:t>
            </a:r>
            <a:endParaRPr lang="de-CH" sz="2400" b="1" dirty="0" smtClean="0">
              <a:solidFill>
                <a:srgbClr val="3333FF"/>
              </a:solidFill>
              <a:latin typeface="+mn-lt"/>
            </a:endParaRPr>
          </a:p>
          <a:p>
            <a:pPr algn="ctr"/>
            <a:r>
              <a:rPr lang="de-CH" sz="2400" b="1" dirty="0" smtClean="0">
                <a:solidFill>
                  <a:srgbClr val="3333FF"/>
                </a:solidFill>
                <a:latin typeface="+mn-lt"/>
              </a:rPr>
              <a:t>oral </a:t>
            </a:r>
            <a:r>
              <a:rPr lang="de-CH" sz="2400" b="1" dirty="0" err="1">
                <a:solidFill>
                  <a:srgbClr val="3333FF"/>
                </a:solidFill>
                <a:latin typeface="+mn-lt"/>
              </a:rPr>
              <a:t>sessions</a:t>
            </a:r>
            <a:r>
              <a:rPr lang="de-CH" sz="2400" b="1" dirty="0">
                <a:solidFill>
                  <a:srgbClr val="3333FF"/>
                </a:solidFill>
                <a:latin typeface="+mn-lt"/>
              </a:rPr>
              <a:t> (Park Hotel)</a:t>
            </a:r>
            <a:endParaRPr lang="en-US" altLang="de-DE" sz="2100" b="1" dirty="0">
              <a:solidFill>
                <a:srgbClr val="3333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121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Text Box 2"/>
          <p:cNvSpPr txBox="1">
            <a:spLocks noChangeArrowheads="1"/>
          </p:cNvSpPr>
          <p:nvPr/>
        </p:nvSpPr>
        <p:spPr bwMode="auto">
          <a:xfrm>
            <a:off x="2190143" y="151733"/>
            <a:ext cx="4536281" cy="107721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32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thanks to our sponsors !!!!</a:t>
            </a:r>
          </a:p>
        </p:txBody>
      </p:sp>
      <p:sp>
        <p:nvSpPr>
          <p:cNvPr id="416771" name="Text Box 3"/>
          <p:cNvSpPr txBox="1">
            <a:spLocks noChangeArrowheads="1"/>
          </p:cNvSpPr>
          <p:nvPr/>
        </p:nvSpPr>
        <p:spPr bwMode="auto">
          <a:xfrm>
            <a:off x="1590068" y="1316690"/>
            <a:ext cx="57486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800" b="1" dirty="0"/>
              <a:t>Many thanks to the sponsors for contribution and support</a:t>
            </a:r>
          </a:p>
        </p:txBody>
      </p:sp>
      <p:sp>
        <p:nvSpPr>
          <p:cNvPr id="416798" name="Text Box 30"/>
          <p:cNvSpPr txBox="1">
            <a:spLocks noChangeArrowheads="1"/>
          </p:cNvSpPr>
          <p:nvPr/>
        </p:nvSpPr>
        <p:spPr bwMode="auto">
          <a:xfrm>
            <a:off x="6318310" y="2116104"/>
            <a:ext cx="2772420" cy="76174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de-DE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Workshop dinner:</a:t>
            </a:r>
          </a:p>
          <a:p>
            <a:pPr algn="ctr"/>
            <a:r>
              <a:rPr lang="en-US" altLang="de-DE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Habsburg castle (1020)</a:t>
            </a:r>
          </a:p>
        </p:txBody>
      </p:sp>
      <p:pic>
        <p:nvPicPr>
          <p:cNvPr id="416803" name="Picture 35" descr="Habsburg-blas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252" y="4541941"/>
            <a:ext cx="753666" cy="84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6804" name="Picture 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7" y="4526543"/>
            <a:ext cx="736997" cy="81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6806" name="Picture 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415" y="3063313"/>
            <a:ext cx="2413397" cy="1354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ight Brace 1"/>
          <p:cNvSpPr/>
          <p:nvPr/>
        </p:nvSpPr>
        <p:spPr bwMode="auto">
          <a:xfrm>
            <a:off x="2792795" y="1686023"/>
            <a:ext cx="1080120" cy="4788414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Box 2"/>
          <p:cNvSpPr txBox="1"/>
          <p:nvPr/>
        </p:nvSpPr>
        <p:spPr bwMode="auto">
          <a:xfrm>
            <a:off x="3891178" y="3060676"/>
            <a:ext cx="1872208" cy="1192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b="1" i="1" dirty="0" err="1"/>
              <a:t>Reduced</a:t>
            </a:r>
            <a:r>
              <a:rPr lang="de-CH" b="1" i="1" dirty="0"/>
              <a:t> </a:t>
            </a:r>
            <a:r>
              <a:rPr lang="de-CH" b="1" i="1" dirty="0" err="1"/>
              <a:t>fee</a:t>
            </a:r>
            <a:r>
              <a:rPr lang="de-CH" b="1" i="1" dirty="0"/>
              <a:t> </a:t>
            </a:r>
            <a:r>
              <a:rPr lang="de-CH" b="1" i="1" dirty="0" err="1"/>
              <a:t>for</a:t>
            </a:r>
            <a:r>
              <a:rPr lang="de-CH" b="1" i="1" dirty="0"/>
              <a:t> </a:t>
            </a:r>
          </a:p>
          <a:p>
            <a:pPr algn="ctr"/>
            <a:r>
              <a:rPr lang="de-CH" b="1" i="1" dirty="0" err="1"/>
              <a:t>the</a:t>
            </a:r>
            <a:r>
              <a:rPr lang="de-CH" b="1" i="1" dirty="0"/>
              <a:t> </a:t>
            </a:r>
            <a:r>
              <a:rPr lang="de-CH" b="1" i="1" dirty="0" err="1"/>
              <a:t>early</a:t>
            </a:r>
            <a:r>
              <a:rPr lang="de-CH" b="1" i="1" dirty="0"/>
              <a:t> </a:t>
            </a:r>
            <a:r>
              <a:rPr lang="de-CH" b="1" i="1" dirty="0" err="1"/>
              <a:t>career</a:t>
            </a:r>
            <a:r>
              <a:rPr lang="de-CH" b="1" i="1" dirty="0"/>
              <a:t> </a:t>
            </a:r>
            <a:r>
              <a:rPr lang="de-CH" b="1" i="1" dirty="0" err="1"/>
              <a:t>scientists</a:t>
            </a:r>
            <a:r>
              <a:rPr lang="de-CH" b="1" i="1" dirty="0"/>
              <a:t> </a:t>
            </a:r>
            <a:r>
              <a:rPr lang="de-CH" b="1" i="1" dirty="0" err="1"/>
              <a:t>participants</a:t>
            </a:r>
            <a:r>
              <a:rPr lang="de-CH" b="1" i="1" dirty="0"/>
              <a:t> (32)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5752374" y="3108745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/>
              <a:t>+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415296" y="5229200"/>
            <a:ext cx="4140878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b="1" dirty="0" err="1"/>
              <a:t>Dedicated</a:t>
            </a:r>
            <a:r>
              <a:rPr lang="de-CH" b="1" dirty="0"/>
              <a:t> </a:t>
            </a:r>
            <a:r>
              <a:rPr lang="de-CH" b="1" dirty="0" err="1"/>
              <a:t>session</a:t>
            </a:r>
            <a:r>
              <a:rPr lang="de-CH" b="1" dirty="0"/>
              <a:t> on </a:t>
            </a:r>
            <a:r>
              <a:rPr lang="de-CH" b="1" dirty="0" err="1"/>
              <a:t>Wednesday</a:t>
            </a:r>
            <a:r>
              <a:rPr lang="de-CH" b="1" dirty="0"/>
              <a:t> </a:t>
            </a:r>
          </a:p>
          <a:p>
            <a:pPr algn="ctr"/>
            <a:r>
              <a:rPr lang="de-CH" b="1" dirty="0"/>
              <a:t>Morning at </a:t>
            </a:r>
            <a:r>
              <a:rPr lang="de-CH" b="1" dirty="0" smtClean="0"/>
              <a:t>PSI</a:t>
            </a:r>
          </a:p>
          <a:p>
            <a:pPr algn="ctr"/>
            <a:r>
              <a:rPr lang="de-CH" b="1" dirty="0" smtClean="0"/>
              <a:t>Booth at </a:t>
            </a:r>
            <a:r>
              <a:rPr lang="de-CH" b="1" dirty="0" err="1" smtClean="0"/>
              <a:t>the</a:t>
            </a:r>
            <a:r>
              <a:rPr lang="de-CH" b="1" dirty="0" smtClean="0"/>
              <a:t> </a:t>
            </a:r>
            <a:r>
              <a:rPr lang="de-CH" b="1" dirty="0" err="1" smtClean="0"/>
              <a:t>conference</a:t>
            </a:r>
            <a:r>
              <a:rPr lang="de-CH" b="1" dirty="0" smtClean="0"/>
              <a:t> </a:t>
            </a:r>
            <a:r>
              <a:rPr lang="de-CH" b="1" dirty="0" err="1" smtClean="0"/>
              <a:t>room</a:t>
            </a:r>
            <a:r>
              <a:rPr lang="de-CH" b="1" dirty="0" smtClean="0"/>
              <a:t> </a:t>
            </a:r>
            <a:r>
              <a:rPr lang="de-CH" b="1" dirty="0" err="1" smtClean="0"/>
              <a:t>entrance</a:t>
            </a:r>
            <a:endParaRPr lang="de-CH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177452" y="1743645"/>
            <a:ext cx="2710333" cy="4853707"/>
            <a:chOff x="681510" y="1743645"/>
            <a:chExt cx="2206275" cy="4126633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9993" y="1743645"/>
              <a:ext cx="1200150" cy="48577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5257" y="2280076"/>
              <a:ext cx="2158553" cy="479678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1510" y="2841653"/>
              <a:ext cx="2206275" cy="42855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71926" y="3353808"/>
              <a:ext cx="1185213" cy="67475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17590" y="4134803"/>
              <a:ext cx="1734112" cy="40713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478655" y="5126036"/>
              <a:ext cx="825205" cy="74424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45192" y="4654373"/>
              <a:ext cx="1819647" cy="473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715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Text Box 2"/>
          <p:cNvSpPr txBox="1">
            <a:spLocks noChangeArrowheads="1"/>
          </p:cNvSpPr>
          <p:nvPr/>
        </p:nvSpPr>
        <p:spPr bwMode="auto">
          <a:xfrm>
            <a:off x="2411760" y="116632"/>
            <a:ext cx="4536281" cy="64633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3600" b="1" dirty="0">
                <a:solidFill>
                  <a:srgbClr val="3333FF"/>
                </a:solidFill>
                <a:latin typeface="Arial" panose="020B0604020202020204" pitchFamily="34" charset="0"/>
              </a:rPr>
              <a:t>Participants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395536" y="980728"/>
            <a:ext cx="4615366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/>
              <a:t>79 </a:t>
            </a:r>
            <a:r>
              <a:rPr lang="de-CH" sz="1800" b="1" dirty="0" err="1"/>
              <a:t>participants</a:t>
            </a:r>
            <a:r>
              <a:rPr lang="de-CH" sz="1800" b="1" dirty="0"/>
              <a:t> </a:t>
            </a:r>
            <a:r>
              <a:rPr lang="de-CH" dirty="0"/>
              <a:t>(</a:t>
            </a:r>
            <a:r>
              <a:rPr lang="de-CH" dirty="0" err="1"/>
              <a:t>thank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interest</a:t>
            </a:r>
            <a:r>
              <a:rPr lang="de-CH" dirty="0"/>
              <a:t> !)</a:t>
            </a:r>
          </a:p>
          <a:p>
            <a:r>
              <a:rPr lang="de-CH" sz="1800" b="1" dirty="0"/>
              <a:t>18 countries </a:t>
            </a:r>
            <a:r>
              <a:rPr lang="de-CH" sz="2000" b="1" dirty="0"/>
              <a:t>- </a:t>
            </a:r>
            <a:r>
              <a:rPr lang="de-CH" dirty="0"/>
              <a:t>An </a:t>
            </a:r>
            <a:r>
              <a:rPr lang="de-CH" dirty="0" err="1"/>
              <a:t>authentic</a:t>
            </a:r>
            <a:r>
              <a:rPr lang="de-CH" dirty="0"/>
              <a:t> international </a:t>
            </a:r>
            <a:r>
              <a:rPr lang="de-CH" dirty="0" err="1"/>
              <a:t>workshop</a:t>
            </a:r>
            <a:endParaRPr lang="de-CH" dirty="0"/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7654441"/>
              </p:ext>
            </p:extLst>
          </p:nvPr>
        </p:nvGraphicFramePr>
        <p:xfrm>
          <a:off x="611560" y="2210168"/>
          <a:ext cx="8208912" cy="4027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0458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/>
          <p:cNvSpPr>
            <a:spLocks noGrp="1"/>
          </p:cNvSpPr>
          <p:nvPr>
            <p:ph sz="quarter" idx="4294967295"/>
          </p:nvPr>
        </p:nvSpPr>
        <p:spPr bwMode="auto">
          <a:xfrm>
            <a:off x="179512" y="565100"/>
            <a:ext cx="4427538" cy="5445125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de-CH" sz="2300" b="1" dirty="0">
                <a:latin typeface="Calibri" panose="020F0502020204030204" pitchFamily="34" charset="0"/>
                <a:cs typeface="Calibri" panose="020F0502020204030204" pitchFamily="34" charset="0"/>
              </a:rPr>
              <a:t>Abstract : 50 </a:t>
            </a:r>
            <a:r>
              <a:rPr lang="de-CH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abstracts</a:t>
            </a:r>
            <a:endParaRPr lang="de-CH" sz="2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Submitted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indico</a:t>
            </a: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de-CH" sz="23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3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Committee’s</a:t>
            </a:r>
            <a:r>
              <a:rPr lang="de-CH" sz="23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classification</a:t>
            </a:r>
            <a:endParaRPr lang="de-CH" sz="2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6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invited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talks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(25+5 min)</a:t>
            </a: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19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contributed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talks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(20+5 min)</a:t>
            </a: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25 Posters</a:t>
            </a:r>
          </a:p>
          <a:p>
            <a:pPr>
              <a:defRPr/>
            </a:pPr>
            <a:endParaRPr lang="de-CH" sz="23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3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de-CH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sessions</a:t>
            </a:r>
            <a:endParaRPr lang="de-CH" sz="2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Coupled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uncoupled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Multiphysics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problems</a:t>
            </a: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Innovative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methods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alibri" panose="020F0502020204030204" pitchFamily="34" charset="0"/>
              <a:buChar char="−"/>
              <a:defRPr/>
            </a:pP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endParaRPr lang="de-CH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de-CH" sz="23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3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Posters </a:t>
            </a:r>
            <a:r>
              <a:rPr lang="de-CH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session</a:t>
            </a:r>
            <a:r>
              <a:rPr lang="de-CH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1h30 at PSI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Wednesday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morning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preparation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long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coffee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break ~30 min)</a:t>
            </a:r>
          </a:p>
          <a:p>
            <a:pPr>
              <a:defRPr/>
            </a:pPr>
            <a:endParaRPr lang="de-CH" sz="23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de-CH" sz="23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Awards</a:t>
            </a:r>
            <a:r>
              <a:rPr lang="de-CH" sz="23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3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best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contribution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Early Career Scientist at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end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workshop</a:t>
            </a:r>
            <a:r>
              <a:rPr lang="de-CH" sz="23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  <a:p>
            <a:pPr marL="0" indent="0">
              <a:buNone/>
              <a:defRPr/>
            </a:pPr>
            <a:endParaRPr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483768" y="116632"/>
            <a:ext cx="4536281" cy="5847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7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32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 of the workshop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980728"/>
            <a:ext cx="4680520" cy="427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83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PSI view.potx" id="{57865225-D5F5-4B14-9554-6F1983BEF741}" vid="{FE0F0F40-2222-428C-ADE8-B6B4923730F7}"/>
    </a:ext>
  </a:extLst>
</a:theme>
</file>

<file path=ppt/theme/theme3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view.potx" id="{57865225-D5F5-4B14-9554-6F1983BEF741}" vid="{BD76FD66-F3BA-4108-AF4A-BB6C3134E4C5}"/>
    </a:ext>
  </a:extLst>
</a:theme>
</file>

<file path=ppt/theme/theme4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1161</Words>
  <Application>Microsoft Office PowerPoint</Application>
  <PresentationFormat>On-screen Show (4:3)</PresentationFormat>
  <Paragraphs>178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ＭＳ Ｐゴシック</vt:lpstr>
      <vt:lpstr>Aptos</vt:lpstr>
      <vt:lpstr>Arial</vt:lpstr>
      <vt:lpstr>Arial Narrow</vt:lpstr>
      <vt:lpstr>Calibri</vt:lpstr>
      <vt:lpstr>Georgia</vt:lpstr>
      <vt:lpstr>Helvetica</vt:lpstr>
      <vt:lpstr>Rockwell</vt:lpstr>
      <vt:lpstr>Source Sans Pro SemiBold</vt:lpstr>
      <vt:lpstr>Symbol</vt:lpstr>
      <vt:lpstr>Times</vt:lpstr>
      <vt:lpstr>ヒラギノ角ゴ Pro W3</vt:lpstr>
      <vt:lpstr>Benutzerdefiniertes Design</vt:lpstr>
      <vt:lpstr>PSI-PowerPoint-Master deutsch</vt:lpstr>
      <vt:lpstr>1_PSI-Powerpoint-Master Calibri V2</vt:lpstr>
      <vt:lpstr> HTS2024 Welcome - Introductory Remarks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Welcome to the Dorint Parkhotel Bad Zurzach</vt:lpstr>
      <vt:lpstr>PSI day on Wednesday, June 12th 2024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period, high K undulator development</dc:title>
  <dc:creator>Sanfilippo Stephane</dc:creator>
  <cp:lastModifiedBy>Sanfilippo Stephane</cp:lastModifiedBy>
  <cp:revision>1296</cp:revision>
  <cp:lastPrinted>2023-04-12T08:50:02Z</cp:lastPrinted>
  <dcterms:modified xsi:type="dcterms:W3CDTF">2024-06-10T11:29:02Z</dcterms:modified>
</cp:coreProperties>
</file>