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  <p:sldMasterId id="2147483666" r:id="rId2"/>
  </p:sldMasterIdLst>
  <p:notesMasterIdLst>
    <p:notesMasterId r:id="rId9"/>
  </p:notesMasterIdLst>
  <p:sldIdLst>
    <p:sldId id="264" r:id="rId3"/>
    <p:sldId id="256" r:id="rId4"/>
    <p:sldId id="257" r:id="rId5"/>
    <p:sldId id="260" r:id="rId6"/>
    <p:sldId id="263" r:id="rId7"/>
    <p:sldId id="265" r:id="rId8"/>
  </p:sldIdLst>
  <p:sldSz cx="9144000" cy="5143500" type="screen16x9"/>
  <p:notesSz cx="6858000" cy="9144000"/>
  <p:embeddedFontLst>
    <p:embeddedFont>
      <p:font typeface="Times" panose="02020603050405020304" pitchFamily="18" charset="0"/>
      <p:regular r:id="rId10"/>
      <p:bold r:id="rId11"/>
      <p:italic r:id="rId12"/>
      <p:bold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Gill Sans" panose="020B0604020202020204" charset="0"/>
      <p:regular r:id="rId18"/>
      <p:bold r:id="rId19"/>
    </p:embeddedFont>
    <p:embeddedFont>
      <p:font typeface="Helvetica Neue" panose="020B0604020202020204" charset="0"/>
      <p:regular r:id="rId20"/>
      <p:bold r:id="rId21"/>
      <p:italic r:id="rId22"/>
      <p:boldItalic r:id="rId23"/>
    </p:embeddedFont>
    <p:embeddedFont>
      <p:font typeface="Georgia" panose="02040502050405020303" pitchFamily="18" charset="0"/>
      <p:regular r:id="rId24"/>
      <p:bold r:id="rId25"/>
      <p:italic r:id="rId26"/>
      <p:boldItalic r:id="rId27"/>
    </p:embeddedFont>
    <p:embeddedFont>
      <p:font typeface="Merriweather Sans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1.xml"/><Relationship Id="rId21" Type="http://schemas.openxmlformats.org/officeDocument/2006/relationships/font" Target="fonts/font12.fntdata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font" Target="fonts/font19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font" Target="fonts/font22.fntdata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font" Target="fonts/font21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63041cfb85_2_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g163041cfb85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63041cfb85_2_5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g163041cfb85_2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63041cfb85_2_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6" name="Google Shape;136;g163041cfb85_2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63041cfb85_2_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6" name="Google Shape;136;g163041cfb85_2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83883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63041cfb85_2_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g163041cfb85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42603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tx">
  <p:cSld name="TITLE_AND_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 descr="U:\20160506_PSI_Luftbild_0292.jpg"/>
          <p:cNvPicPr preferRelativeResize="0"/>
          <p:nvPr/>
        </p:nvPicPr>
        <p:blipFill rotWithShape="1">
          <a:blip r:embed="rId2">
            <a:alphaModFix/>
          </a:blip>
          <a:srcRect t="14107" b="14107"/>
          <a:stretch/>
        </p:blipFill>
        <p:spPr>
          <a:xfrm>
            <a:off x="1980221" y="786421"/>
            <a:ext cx="6544352" cy="2348353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674615" y="3440889"/>
            <a:ext cx="5976938" cy="628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700"/>
              <a:buFont typeface="Georgia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674615" y="3209344"/>
            <a:ext cx="5976938" cy="205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None/>
              <a:defRPr b="1">
                <a:solidFill>
                  <a:srgbClr val="969696"/>
                </a:solidFill>
              </a:defRPr>
            </a:lvl1pPr>
            <a:lvl2pPr marL="914400" lvl="1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2pPr>
            <a:lvl3pPr marL="1371600" lvl="2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3pPr>
            <a:lvl4pPr marL="1828800" lvl="3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4pPr>
            <a:lvl5pPr marL="2286000" lvl="4" indent="-32385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500"/>
              <a:buFont typeface="Calibri"/>
              <a:buChar char="−"/>
              <a:defRPr b="1">
                <a:solidFill>
                  <a:srgbClr val="969696"/>
                </a:solidFill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/>
          <p:nvPr/>
        </p:nvSpPr>
        <p:spPr>
          <a:xfrm>
            <a:off x="-1581" y="801955"/>
            <a:ext cx="19008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67" name="Google Shape;67;p15" descr="PSI-Logo_narrow_30k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1117" y="951570"/>
            <a:ext cx="685801" cy="2446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" name="Google Shape;68;p15"/>
          <p:cNvGrpSpPr/>
          <p:nvPr/>
        </p:nvGrpSpPr>
        <p:grpSpPr>
          <a:xfrm>
            <a:off x="5860567" y="2915405"/>
            <a:ext cx="2664011" cy="267438"/>
            <a:chOff x="0" y="0"/>
            <a:chExt cx="3788815" cy="507140"/>
          </a:xfrm>
        </p:grpSpPr>
        <p:sp>
          <p:nvSpPr>
            <p:cNvPr id="69" name="Google Shape;69;p15"/>
            <p:cNvSpPr/>
            <p:nvPr/>
          </p:nvSpPr>
          <p:spPr>
            <a:xfrm>
              <a:off x="0" y="107994"/>
              <a:ext cx="3788815" cy="291151"/>
            </a:xfrm>
            <a:prstGeom prst="rect">
              <a:avLst/>
            </a:prstGeom>
            <a:solidFill>
              <a:srgbClr val="FFFFFF">
                <a:alpha val="73725"/>
              </a:srgbClr>
            </a:solidFill>
            <a:ln>
              <a:noFill/>
            </a:ln>
          </p:spPr>
          <p:txBody>
            <a:bodyPr spcFirstLastPara="1" wrap="square" lIns="31425" tIns="31425" rIns="31425" bIns="3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endParaRPr sz="900" b="1" i="0" u="none" strike="noStrike" cap="none" dirty="0">
                <a:solidFill>
                  <a:srgbClr val="5051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15"/>
            <p:cNvSpPr txBox="1"/>
            <p:nvPr/>
          </p:nvSpPr>
          <p:spPr>
            <a:xfrm>
              <a:off x="0" y="0"/>
              <a:ext cx="3788815" cy="5071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05150"/>
                </a:buClr>
                <a:buSzPts val="900"/>
                <a:buFont typeface="Calibri"/>
                <a:buNone/>
              </a:pPr>
              <a:r>
                <a:rPr lang="en-GB" sz="900" b="1" i="0" u="none" strike="noStrike" cap="none" dirty="0">
                  <a:solidFill>
                    <a:srgbClr val="505150"/>
                  </a:solidFill>
                  <a:latin typeface="Calibri"/>
                  <a:ea typeface="Calibri"/>
                  <a:cs typeface="Calibri"/>
                  <a:sym typeface="Calibri"/>
                </a:rPr>
                <a:t>WIR SCHAFFEN WISSEN – HEUTE FÜR MORGEN</a:t>
              </a:r>
              <a:endParaRPr sz="900" dirty="0"/>
            </a:p>
          </p:txBody>
        </p:sp>
      </p:grpSp>
      <p:sp>
        <p:nvSpPr>
          <p:cNvPr id="71" name="Google Shape;71;p15"/>
          <p:cNvSpPr/>
          <p:nvPr/>
        </p:nvSpPr>
        <p:spPr>
          <a:xfrm>
            <a:off x="8605579" y="801955"/>
            <a:ext cx="540001" cy="2336941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678547" y="4096048"/>
            <a:ext cx="540544" cy="40451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6057900" y="4218385"/>
            <a:ext cx="1600201" cy="20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 (grau)">
  <p:cSld name="Titel und Inhalt (grau)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76" name="Google Shape;76;p16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/>
          <p:nvPr/>
        </p:nvSpPr>
        <p:spPr>
          <a:xfrm>
            <a:off x="618736" y="1437679"/>
            <a:ext cx="8311316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76726" cy="548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823840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699550" y="1478127"/>
            <a:ext cx="8149689" cy="2592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  <a:defRPr/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">
  <p:cSld name="Nur Titel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3" name="Google Shape;83;p17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269805" cy="561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sldNum" idx="12"/>
          </p:nvPr>
        </p:nvSpPr>
        <p:spPr>
          <a:xfrm>
            <a:off x="8769336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ur Titel (grau)">
  <p:cSld name="Nur Titel (grau)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/>
          <p:nvPr/>
        </p:nvSpPr>
        <p:spPr>
          <a:xfrm>
            <a:off x="-1580" y="1437679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88" name="Google Shape;88;p18" descr="PSI-Logo_narrow_30k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08020" y="803671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1556320" y="806962"/>
            <a:ext cx="7323244" cy="561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8812939" y="4389834"/>
            <a:ext cx="117551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  <p:sp>
        <p:nvSpPr>
          <p:cNvPr id="91" name="Google Shape;91;p18"/>
          <p:cNvSpPr/>
          <p:nvPr/>
        </p:nvSpPr>
        <p:spPr>
          <a:xfrm>
            <a:off x="618736" y="1437679"/>
            <a:ext cx="8305894" cy="291643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Bullets">
  <p:cSld name="Title &amp; Bullets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/>
          <p:nvPr/>
        </p:nvSpPr>
        <p:spPr>
          <a:xfrm>
            <a:off x="1142999" y="647960"/>
            <a:ext cx="6864699" cy="391791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4" name="Google Shape;94;p19"/>
          <p:cNvSpPr/>
          <p:nvPr/>
        </p:nvSpPr>
        <p:spPr>
          <a:xfrm>
            <a:off x="1142999" y="4354897"/>
            <a:ext cx="6864699" cy="165758"/>
          </a:xfrm>
          <a:prstGeom prst="rect">
            <a:avLst/>
          </a:prstGeom>
          <a:solidFill>
            <a:srgbClr val="D4FB79"/>
          </a:solidFill>
          <a:ln>
            <a:noFill/>
          </a:ln>
        </p:spPr>
        <p:txBody>
          <a:bodyPr spcFirstLastPara="1" wrap="square" lIns="24550" tIns="24550" rIns="24550" bIns="245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</a:pPr>
            <a:endParaRPr sz="2400" b="0" i="0" u="none" strike="noStrike" cap="none" dirty="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1185675" y="4345688"/>
            <a:ext cx="6275339" cy="154038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ctr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2pPr>
            <a:lvl3pPr marL="1371600" lvl="2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3pPr>
            <a:lvl4pPr marL="1828800" lvl="3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4pPr>
            <a:lvl5pPr marL="2286000" lvl="4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1196577" y="642937"/>
            <a:ext cx="6811121" cy="4018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Merriweather Sans"/>
              <a:buNone/>
              <a:defRPr>
                <a:solidFill>
                  <a:srgbClr val="000000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body" idx="2"/>
          </p:nvPr>
        </p:nvSpPr>
        <p:spPr>
          <a:xfrm>
            <a:off x="1196577" y="1089979"/>
            <a:ext cx="6750845" cy="32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550" tIns="24550" rIns="24550" bIns="24550" anchor="t" anchorCtr="0">
            <a:normAutofit/>
          </a:bodyPr>
          <a:lstStyle>
            <a:lvl1pPr marL="457200" lvl="0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914400" lvl="1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1371600" lvl="2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1828800" lvl="3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2286000" lvl="4" indent="-3175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 Sans"/>
              <a:buChar char="&gt;"/>
              <a:defRPr sz="1400"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2743200" lvl="5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6pPr>
            <a:lvl7pPr marL="3200400" lvl="6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7pPr>
            <a:lvl8pPr marL="3657600" lvl="7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8pPr>
            <a:lvl9pPr marL="4114800" lvl="8" indent="-304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−"/>
              <a:defRPr/>
            </a:lvl9pPr>
          </a:lstStyle>
          <a:p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sldNum" idx="12"/>
          </p:nvPr>
        </p:nvSpPr>
        <p:spPr>
          <a:xfrm>
            <a:off x="7740007" y="4359920"/>
            <a:ext cx="220609" cy="154037"/>
          </a:xfrm>
          <a:prstGeom prst="rect">
            <a:avLst/>
          </a:prstGeom>
          <a:noFill/>
          <a:ln>
            <a:noFill/>
          </a:ln>
          <a:effectLst>
            <a:outerShdw blurRad="50800" dist="254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24550" tIns="24550" rIns="24550" bIns="24550" anchor="t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Merriweather Sans"/>
              <a:buNone/>
              <a:defRPr sz="900">
                <a:solidFill>
                  <a:srgbClr val="FFFFFF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sz="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7350" y="714375"/>
            <a:ext cx="540544" cy="409445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spcFirstLastPara="1" wrap="square" lIns="31425" tIns="31425" rIns="31425" bIns="3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Times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52" name="Google Shape;52;p13" descr="PSI-Logo_narrow_30k.eps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7937" y="234404"/>
            <a:ext cx="571500" cy="20359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8007141" cy="4047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−"/>
              <a:defRPr sz="15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  <a:defRPr sz="22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07534" y="4944252"/>
            <a:ext cx="7949309" cy="142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r>
              <a:rPr lang="en-GB" sz="700" b="0" i="0" u="none" strike="noStrike" cap="none" dirty="0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Tobias</a:t>
            </a:r>
            <a:r>
              <a:rPr lang="en-GB" sz="700" b="0" i="0" u="none" strike="noStrike" cap="none" baseline="0" dirty="0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Weilbach</a:t>
            </a:r>
            <a:r>
              <a:rPr lang="en-GB" sz="700" b="0" i="0" u="none" strike="noStrike" cap="none" dirty="0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                                                                                  </a:t>
            </a:r>
            <a:r>
              <a:rPr lang="en-GB" sz="700" b="0" i="0" u="none" strike="noStrike" cap="none" dirty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SEM Meeting </a:t>
            </a:r>
            <a:r>
              <a:rPr lang="en-GB" sz="700" b="0" i="0" u="none" strike="noStrike" cap="none" dirty="0" smtClean="0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22.05.2023</a:t>
            </a:r>
            <a:endParaRPr sz="900" dirty="0"/>
          </a:p>
        </p:txBody>
      </p:sp>
      <p:sp>
        <p:nvSpPr>
          <p:cNvPr id="56" name="Google Shape;56;p13"/>
          <p:cNvSpPr txBox="1"/>
          <p:nvPr/>
        </p:nvSpPr>
        <p:spPr>
          <a:xfrm>
            <a:off x="8860657" y="4957912"/>
            <a:ext cx="108518" cy="115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450" tIns="17450" rIns="17450" bIns="17450" anchor="t" anchorCtr="0">
            <a:normAutofit fontScale="47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F5F5F"/>
              </a:buClr>
              <a:buSzPts val="700"/>
              <a:buFont typeface="Merriweather Sans"/>
              <a:buNone/>
            </a:pPr>
            <a:fld id="{00000000-1234-1234-1234-123412341234}" type="slidenum">
              <a:rPr lang="en-GB" sz="700" b="0" i="0" u="none" strike="noStrike" cap="none">
                <a:solidFill>
                  <a:srgbClr val="5F5F5F"/>
                </a:solidFill>
                <a:latin typeface="Merriweather Sans"/>
                <a:ea typeface="Merriweather Sans"/>
                <a:cs typeface="Merriweather Sans"/>
                <a:sym typeface="Merriweather Sans"/>
              </a:rPr>
              <a:t>‹Nr.›</a:t>
            </a:fld>
            <a:endParaRPr sz="900" dirty="0"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780237" y="4389834"/>
            <a:ext cx="117552" cy="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  <a:defRPr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 sz="9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RC Report Week </a:t>
            </a:r>
            <a:r>
              <a:rPr lang="en-US" dirty="0" smtClean="0"/>
              <a:t>20</a:t>
            </a:r>
            <a:r>
              <a:rPr lang="en-US" dirty="0" smtClean="0"/>
              <a:t>/2023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Tobias Weilbach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SEM </a:t>
            </a:r>
            <a:r>
              <a:rPr lang="en-US" dirty="0" smtClean="0"/>
              <a:t>22.05.2023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7176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RC Report 2023 week </a:t>
            </a:r>
            <a:r>
              <a:rPr lang="en-US" dirty="0" smtClean="0"/>
              <a:t>16</a:t>
            </a: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  </a:t>
            </a:r>
            <a:r>
              <a:rPr lang="en-US" dirty="0" smtClean="0"/>
              <a:t>17</a:t>
            </a: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.-23.04.2023</a:t>
            </a:r>
            <a:endParaRPr lang="en-US" dirty="0"/>
          </a:p>
        </p:txBody>
      </p:sp>
      <p:sp>
        <p:nvSpPr>
          <p:cNvPr id="104" name="Google Shape;104;p20"/>
          <p:cNvSpPr txBox="1"/>
          <p:nvPr/>
        </p:nvSpPr>
        <p:spPr>
          <a:xfrm>
            <a:off x="795004" y="655203"/>
            <a:ext cx="817545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en-US" sz="1400" b="0" i="0" u="none" strike="noStrike" cap="none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SwissFEL</a:t>
            </a:r>
            <a:r>
              <a:rPr lang="en-US" sz="1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Start-up, Set-up and MD (preparations for beam ready week)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005" y="870648"/>
            <a:ext cx="7510796" cy="4020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GB" sz="2200" b="0" i="0" u="none" strike="noStrike" cap="none" dirty="0" smtClean="0">
                <a:solidFill>
                  <a:srgbClr val="686868"/>
                </a:solidFill>
                <a:sym typeface="Georgia"/>
              </a:rPr>
              <a:t>The week</a:t>
            </a:r>
            <a:endParaRPr lang="en-GB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20" y="811883"/>
            <a:ext cx="8433734" cy="3401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7963471" cy="393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66700" lvl="1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US" sz="1400" dirty="0" smtClean="0"/>
              <a:t>Tuesday</a:t>
            </a:r>
            <a:r>
              <a:rPr lang="en-US" sz="1400" dirty="0" smtClean="0"/>
              <a:t> 9:00 </a:t>
            </a:r>
            <a:r>
              <a:rPr lang="en-US" sz="1400" dirty="0" smtClean="0"/>
              <a:t>Tunnel was searched and closed  </a:t>
            </a:r>
            <a:endParaRPr lang="en-US" sz="1400" b="0" i="0" u="none" strike="noStrike" cap="none" dirty="0" smtClean="0">
              <a:solidFill>
                <a:srgbClr val="000000"/>
              </a:solidFill>
              <a:sym typeface="Calibri"/>
            </a:endParaRPr>
          </a:p>
          <a:p>
            <a:pPr marL="723900" lvl="2" indent="-133350">
              <a:spcBef>
                <a:spcPts val="600"/>
              </a:spcBef>
              <a:buSzPts val="1300"/>
              <a:buChar char="•"/>
            </a:pPr>
            <a:r>
              <a:rPr lang="en-US" sz="1200" dirty="0" smtClean="0"/>
              <a:t>Aramis: </a:t>
            </a:r>
            <a:r>
              <a:rPr lang="pt-BR" sz="1200" dirty="0" err="1" smtClean="0"/>
              <a:t>Cristallina</a:t>
            </a:r>
            <a:r>
              <a:rPr lang="pt-BR" sz="1200" dirty="0"/>
              <a:t>, as </a:t>
            </a:r>
            <a:r>
              <a:rPr lang="pt-BR" sz="1200" dirty="0" err="1"/>
              <a:t>mode</a:t>
            </a:r>
            <a:r>
              <a:rPr lang="pt-BR" sz="1200" dirty="0"/>
              <a:t> </a:t>
            </a:r>
            <a:r>
              <a:rPr lang="pt-BR" sz="1200" dirty="0" smtClean="0"/>
              <a:t>7.5 </a:t>
            </a:r>
            <a:r>
              <a:rPr lang="pt-BR" sz="1200" dirty="0" err="1" smtClean="0"/>
              <a:t>and</a:t>
            </a:r>
            <a:r>
              <a:rPr lang="pt-BR" sz="1200" dirty="0" smtClean="0"/>
              <a:t> 8.1 </a:t>
            </a:r>
            <a:r>
              <a:rPr lang="pt-BR" sz="1200" dirty="0"/>
              <a:t>keV</a:t>
            </a:r>
            <a:endParaRPr lang="en-US" sz="1200" dirty="0" smtClean="0"/>
          </a:p>
          <a:p>
            <a:pPr marL="723900" lvl="2" indent="-133350">
              <a:spcBef>
                <a:spcPts val="600"/>
              </a:spcBef>
              <a:buSzPts val="1300"/>
              <a:buChar char="•"/>
            </a:pPr>
            <a:r>
              <a:rPr lang="en-US" sz="1200" dirty="0" smtClean="0"/>
              <a:t>Athos</a:t>
            </a:r>
            <a:r>
              <a:rPr lang="en-US" sz="1200" dirty="0"/>
              <a:t>: </a:t>
            </a:r>
            <a:r>
              <a:rPr lang="en-US" sz="1200" dirty="0" smtClean="0"/>
              <a:t>MD, HB-SASE and 266nm HERO</a:t>
            </a:r>
            <a:endParaRPr lang="en-US" sz="1200" dirty="0" smtClean="0"/>
          </a:p>
          <a:p>
            <a:pPr marL="266700" lvl="1" indent="-133350">
              <a:spcBef>
                <a:spcPts val="600"/>
              </a:spcBef>
              <a:buSzPts val="1300"/>
              <a:buChar char="•"/>
            </a:pPr>
            <a:endParaRPr lang="en-US" sz="1400" dirty="0" smtClean="0"/>
          </a:p>
          <a:p>
            <a:pPr marL="266700" lvl="1" indent="-133350">
              <a:spcBef>
                <a:spcPts val="600"/>
              </a:spcBef>
              <a:buSzPts val="1300"/>
              <a:buChar char="•"/>
            </a:pPr>
            <a:r>
              <a:rPr lang="en-US" sz="1400" dirty="0" smtClean="0"/>
              <a:t>Athos MD</a:t>
            </a:r>
          </a:p>
          <a:p>
            <a:pPr marL="723900" lvl="2" indent="-133350">
              <a:spcBef>
                <a:spcPts val="600"/>
              </a:spcBef>
              <a:buSzPts val="1300"/>
              <a:buChar char="•"/>
            </a:pPr>
            <a:r>
              <a:rPr lang="en-US" sz="1400" dirty="0" smtClean="0"/>
              <a:t>HB-SASE</a:t>
            </a:r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1676237" y="231068"/>
            <a:ext cx="7164290" cy="4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The </a:t>
            </a: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Start-up/MD</a:t>
            </a:r>
            <a:endParaRPr lang="en-US" dirty="0"/>
          </a:p>
        </p:txBody>
      </p:sp>
      <p:sp>
        <p:nvSpPr>
          <p:cNvPr id="140" name="Google Shape;140;p24"/>
          <p:cNvSpPr txBox="1"/>
          <p:nvPr/>
        </p:nvSpPr>
        <p:spPr>
          <a:xfrm>
            <a:off x="4837809" y="3707130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-172612" y="967475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586" y="231068"/>
            <a:ext cx="4053945" cy="205493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90" y="2439470"/>
            <a:ext cx="3196866" cy="239673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035" y="2439470"/>
            <a:ext cx="4731026" cy="2398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789590" y="674192"/>
            <a:ext cx="7930340" cy="4116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133350" lvl="1" indent="0">
              <a:spcBef>
                <a:spcPts val="600"/>
              </a:spcBef>
              <a:buSzPts val="1300"/>
              <a:buNone/>
            </a:pPr>
            <a:r>
              <a:rPr lang="en-US" sz="1400" dirty="0" smtClean="0"/>
              <a:t>Start-up</a:t>
            </a:r>
            <a:r>
              <a:rPr lang="en-US" sz="1200" dirty="0" smtClean="0"/>
              <a:t>:</a:t>
            </a:r>
          </a:p>
          <a:p>
            <a:pPr marL="266700" lvl="1" indent="-133350">
              <a:spcBef>
                <a:spcPts val="600"/>
              </a:spcBef>
              <a:buSzPts val="1300"/>
              <a:buChar char="•"/>
            </a:pPr>
            <a:r>
              <a:rPr lang="en-US" sz="1200" dirty="0" smtClean="0"/>
              <a:t>SARCL-DSCR280 </a:t>
            </a:r>
            <a:r>
              <a:rPr lang="en-US" sz="1200" dirty="0"/>
              <a:t>raw image shows only half of the screen, restart of camera server, adjustment of ROI and refocusing for 100% transmission solves the issue</a:t>
            </a:r>
          </a:p>
          <a:p>
            <a:pPr marL="266700" lvl="1" indent="-133350">
              <a:spcBef>
                <a:spcPts val="600"/>
              </a:spcBef>
              <a:buSzPts val="1300"/>
              <a:buChar char="•"/>
            </a:pPr>
            <a:r>
              <a:rPr lang="en-US" sz="1200" dirty="0"/>
              <a:t>During cycling and after MPS event Athos beam is set to 10Hz independent of what it was before (even switched off)   -&gt; needs further investigation     </a:t>
            </a:r>
          </a:p>
          <a:p>
            <a:pPr marL="266700" lvl="1" indent="-133350">
              <a:spcBef>
                <a:spcPts val="600"/>
              </a:spcBef>
              <a:buSzPts val="1300"/>
              <a:buChar char="•"/>
            </a:pPr>
            <a:r>
              <a:rPr lang="en-US" sz="1200" dirty="0"/>
              <a:t>SATUN22 got stuck -&gt; power cycle on site </a:t>
            </a:r>
            <a:endParaRPr lang="en-US" sz="1300" dirty="0"/>
          </a:p>
          <a:p>
            <a:pPr marL="133350" lvl="1" indent="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None/>
            </a:pPr>
            <a:r>
              <a:rPr lang="en-US" sz="1400" dirty="0" smtClean="0"/>
              <a:t>During user beam time:</a:t>
            </a:r>
          </a:p>
          <a:p>
            <a:pPr marL="266700" lvl="1" indent="-133350" algn="l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ts val="1300"/>
              <a:buChar char="•"/>
            </a:pPr>
            <a:r>
              <a:rPr lang="en-US" sz="1200" dirty="0" smtClean="0"/>
              <a:t>SATMA02: Thursday modulator problem (electronics were replaced), Friday a short circuit in the modulator, repair postponed to today </a:t>
            </a:r>
            <a:endParaRPr lang="en-US" sz="1200" dirty="0" smtClean="0"/>
          </a:p>
          <a:p>
            <a:pPr marL="266700" lvl="1" indent="-133350">
              <a:spcBef>
                <a:spcPts val="600"/>
              </a:spcBef>
              <a:buSzPts val="1300"/>
              <a:buChar char="•"/>
            </a:pPr>
            <a:r>
              <a:rPr lang="en-US" sz="1200" dirty="0" smtClean="0"/>
              <a:t>Friday: Huge losses during 266nm HERO operation, seems to be photo effect in SATCB01 </a:t>
            </a:r>
            <a:r>
              <a:rPr lang="en-US" sz="1200" dirty="0" smtClean="0"/>
              <a:t>when the HERO laser is in the right phase -&gt; increased the BLM limits and adjusted Orbit FB (removed BPMS which see a second bunch due to photo effect)     -&gt; changes were reverted on Saturday after HERO measurements were done</a:t>
            </a:r>
          </a:p>
          <a:p>
            <a:pPr marL="266700" lvl="1" indent="-133350">
              <a:spcBef>
                <a:spcPts val="600"/>
              </a:spcBef>
              <a:buSzPts val="1300"/>
              <a:buChar char="•"/>
            </a:pPr>
            <a:r>
              <a:rPr lang="en-US" sz="1200" dirty="0" smtClean="0"/>
              <a:t>SARUN01-DBLM065 and SARUN030DBLM030 raw values fluctuate strongly but no losses visible -&gt; to be looked at today</a:t>
            </a:r>
          </a:p>
          <a:p>
            <a:pPr marL="266700" lvl="1" indent="-133350">
              <a:spcBef>
                <a:spcPts val="600"/>
              </a:spcBef>
              <a:buSzPts val="1300"/>
              <a:buChar char="•"/>
            </a:pPr>
            <a:r>
              <a:rPr lang="en-US" sz="1200" dirty="0" smtClean="0"/>
              <a:t>Saturday: spontaneous reboot of BPM IOC</a:t>
            </a:r>
            <a:endParaRPr lang="en-US" sz="1200" dirty="0" smtClean="0"/>
          </a:p>
          <a:p>
            <a:pPr marL="266700" lvl="1" indent="-133350">
              <a:spcBef>
                <a:spcPts val="600"/>
              </a:spcBef>
              <a:buSzPts val="1300"/>
              <a:buChar char="•"/>
            </a:pPr>
            <a:endParaRPr lang="en-US" sz="1200" dirty="0"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4094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dirty="0" smtClean="0"/>
              <a:t>Issues</a:t>
            </a: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 </a:t>
            </a: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last week</a:t>
            </a:r>
            <a:endParaRPr lang="en-US" dirty="0"/>
          </a:p>
        </p:txBody>
      </p:sp>
      <p:sp>
        <p:nvSpPr>
          <p:cNvPr id="140" name="Google Shape;140;p24"/>
          <p:cNvSpPr txBox="1"/>
          <p:nvPr/>
        </p:nvSpPr>
        <p:spPr>
          <a:xfrm>
            <a:off x="4837809" y="3707130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-172612" y="967475"/>
            <a:ext cx="8929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"/>
              <a:buNone/>
            </a:pPr>
            <a:endParaRPr lang="en-US" sz="8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7122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1676237" y="237694"/>
            <a:ext cx="7164290" cy="525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2200"/>
              <a:buFont typeface="Georgia"/>
              <a:buNone/>
            </a:pP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Preview week </a:t>
            </a:r>
            <a:r>
              <a:rPr lang="en-US" dirty="0" smtClean="0"/>
              <a:t>17</a:t>
            </a: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  </a:t>
            </a:r>
            <a:r>
              <a:rPr lang="en-US" dirty="0" smtClean="0"/>
              <a:t>24</a:t>
            </a:r>
            <a:r>
              <a:rPr lang="en-US" sz="2200" b="0" i="0" u="none" strike="noStrike" cap="none" dirty="0" smtClean="0">
                <a:solidFill>
                  <a:srgbClr val="686868"/>
                </a:solidFill>
                <a:sym typeface="Georgia"/>
              </a:rPr>
              <a:t>.-30.04.2023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677333"/>
            <a:ext cx="7918026" cy="424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73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SI-Powerpoint-Master Calibri V2">
  <a:themeElements>
    <a:clrScheme name="PSI-Powerpoint-Master Calibri V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Microsoft Office PowerPoint</Application>
  <PresentationFormat>Bildschirmpräsentation (16:9)</PresentationFormat>
  <Paragraphs>23</Paragraphs>
  <Slides>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5" baseType="lpstr">
      <vt:lpstr>Arial</vt:lpstr>
      <vt:lpstr>Times</vt:lpstr>
      <vt:lpstr>Calibri</vt:lpstr>
      <vt:lpstr>Gill Sans</vt:lpstr>
      <vt:lpstr>Helvetica Neue</vt:lpstr>
      <vt:lpstr>Georgia</vt:lpstr>
      <vt:lpstr>Merriweather Sans</vt:lpstr>
      <vt:lpstr>Simple Light</vt:lpstr>
      <vt:lpstr>PSI-Powerpoint-Master Calibri V2</vt:lpstr>
      <vt:lpstr>RC Report Week 20/2023 Tobias Weilbach</vt:lpstr>
      <vt:lpstr>RC Report 2023 week 16  17.-23.04.2023</vt:lpstr>
      <vt:lpstr>The week</vt:lpstr>
      <vt:lpstr>The Start-up/MD</vt:lpstr>
      <vt:lpstr>Issues last week</vt:lpstr>
      <vt:lpstr>Preview week 17  24.-30.04.2023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 Report 2022 week 40   3.-10.10.2022</dc:title>
  <dc:creator>Voulot Didier</dc:creator>
  <cp:lastModifiedBy>Weilbach Tobias</cp:lastModifiedBy>
  <cp:revision>41</cp:revision>
  <dcterms:modified xsi:type="dcterms:W3CDTF">2023-05-22T05:19:07Z</dcterms:modified>
</cp:coreProperties>
</file>