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8"/>
  </p:notesMasterIdLst>
  <p:handoutMasterIdLst>
    <p:handoutMasterId r:id="rId9"/>
  </p:handoutMasterIdLst>
  <p:sldIdLst>
    <p:sldId id="331" r:id="rId2"/>
    <p:sldId id="333" r:id="rId3"/>
    <p:sldId id="332" r:id="rId4"/>
    <p:sldId id="334" r:id="rId5"/>
    <p:sldId id="335" r:id="rId6"/>
    <p:sldId id="336" r:id="rId7"/>
  </p:sldIdLst>
  <p:sldSz cx="9144000" cy="5143500" type="screen16x9"/>
  <p:notesSz cx="6881813" cy="10002838"/>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189"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377"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566"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754"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5943" algn="l" defTabSz="457189" rtl="0" eaLnBrk="1" latinLnBrk="0" hangingPunct="1">
      <a:defRPr sz="1600" kern="1200">
        <a:solidFill>
          <a:schemeClr val="tx1"/>
        </a:solidFill>
        <a:latin typeface="Arial" charset="0"/>
        <a:ea typeface="ヒラギノ角ゴ Pro W3" charset="0"/>
        <a:cs typeface="ヒラギノ角ゴ Pro W3" charset="0"/>
      </a:defRPr>
    </a:lvl6pPr>
    <a:lvl7pPr marL="2743131" algn="l" defTabSz="457189" rtl="0" eaLnBrk="1" latinLnBrk="0" hangingPunct="1">
      <a:defRPr sz="1600" kern="1200">
        <a:solidFill>
          <a:schemeClr val="tx1"/>
        </a:solidFill>
        <a:latin typeface="Arial" charset="0"/>
        <a:ea typeface="ヒラギノ角ゴ Pro W3" charset="0"/>
        <a:cs typeface="ヒラギノ角ゴ Pro W3" charset="0"/>
      </a:defRPr>
    </a:lvl7pPr>
    <a:lvl8pPr marL="3200320" algn="l" defTabSz="457189" rtl="0" eaLnBrk="1" latinLnBrk="0" hangingPunct="1">
      <a:defRPr sz="1600" kern="1200">
        <a:solidFill>
          <a:schemeClr val="tx1"/>
        </a:solidFill>
        <a:latin typeface="Arial" charset="0"/>
        <a:ea typeface="ヒラギノ角ゴ Pro W3" charset="0"/>
        <a:cs typeface="ヒラギノ角ゴ Pro W3" charset="0"/>
      </a:defRPr>
    </a:lvl8pPr>
    <a:lvl9pPr marL="3657509" algn="l" defTabSz="457189"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668" userDrawn="1">
          <p15:clr>
            <a:srgbClr val="A4A3A4"/>
          </p15:clr>
        </p15:guide>
        <p15:guide id="2" orient="horz" pos="634" userDrawn="1">
          <p15:clr>
            <a:srgbClr val="A4A3A4"/>
          </p15:clr>
        </p15:guide>
        <p15:guide id="3" orient="horz" pos="2845" userDrawn="1">
          <p15:clr>
            <a:srgbClr val="A4A3A4"/>
          </p15:clr>
        </p15:guide>
        <p15:guide id="4" orient="horz" pos="838" userDrawn="1">
          <p15:clr>
            <a:srgbClr val="A4A3A4"/>
          </p15:clr>
        </p15:guide>
        <p15:guide id="5" orient="horz" pos="140" userDrawn="1">
          <p15:clr>
            <a:srgbClr val="A4A3A4"/>
          </p15:clr>
        </p15:guide>
        <p15:guide id="6" orient="horz" pos="378" userDrawn="1">
          <p15:clr>
            <a:srgbClr val="A4A3A4"/>
          </p15:clr>
        </p15:guide>
        <p15:guide id="7" orient="horz" pos="3117" userDrawn="1">
          <p15:clr>
            <a:srgbClr val="A4A3A4"/>
          </p15:clr>
        </p15:guide>
        <p15:guide id="9" pos="657" userDrawn="1">
          <p15:clr>
            <a:srgbClr val="A4A3A4"/>
          </p15:clr>
        </p15:guide>
        <p15:guide id="10" pos="5534" userDrawn="1">
          <p15:clr>
            <a:srgbClr val="A4A3A4"/>
          </p15:clr>
        </p15:guide>
        <p15:guide id="11" pos="521" userDrawn="1">
          <p15:clr>
            <a:srgbClr val="A4A3A4"/>
          </p15:clr>
        </p15:guide>
        <p15:guide id="12" pos="385" userDrawn="1">
          <p15:clr>
            <a:srgbClr val="A4A3A4"/>
          </p15:clr>
        </p15:guide>
        <p15:guide id="13" pos="1315" userDrawn="1">
          <p15:clr>
            <a:srgbClr val="A4A3A4"/>
          </p15:clr>
        </p15:guide>
        <p15:guide id="14" pos="3039" userDrawn="1">
          <p15:clr>
            <a:srgbClr val="A4A3A4"/>
          </p15:clr>
        </p15:guide>
        <p15:guide id="15" pos="3152" userDrawn="1">
          <p15:clr>
            <a:srgbClr val="A4A3A4"/>
          </p15:clr>
        </p15:guide>
      </p15:sldGuideLst>
    </p:ext>
    <p:ext uri="{2D200454-40CA-4A62-9FC3-DE9A4176ACB9}">
      <p15:notesGuideLst xmlns:p15="http://schemas.microsoft.com/office/powerpoint/2012/main">
        <p15:guide id="1" orient="horz" pos="3150">
          <p15:clr>
            <a:srgbClr val="A4A3A4"/>
          </p15:clr>
        </p15:guide>
        <p15:guide id="2" pos="216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0000"/>
    <a:srgbClr val="FFFFFF"/>
    <a:srgbClr val="808080"/>
    <a:srgbClr val="000000"/>
    <a:srgbClr val="FDCA00"/>
    <a:srgbClr val="EF5B00"/>
    <a:srgbClr val="C50006"/>
    <a:srgbClr val="7C204E"/>
    <a:srgbClr val="003B6E"/>
    <a:srgbClr val="19741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7274" autoAdjust="0"/>
  </p:normalViewPr>
  <p:slideViewPr>
    <p:cSldViewPr snapToObjects="1">
      <p:cViewPr varScale="1">
        <p:scale>
          <a:sx n="161" d="100"/>
          <a:sy n="161" d="100"/>
        </p:scale>
        <p:origin x="156" y="342"/>
      </p:cViewPr>
      <p:guideLst>
        <p:guide orient="horz" pos="668"/>
        <p:guide orient="horz" pos="634"/>
        <p:guide orient="horz" pos="2845"/>
        <p:guide orient="horz" pos="838"/>
        <p:guide orient="horz" pos="140"/>
        <p:guide orient="horz" pos="378"/>
        <p:guide orient="horz" pos="3117"/>
        <p:guide pos="657"/>
        <p:guide pos="5534"/>
        <p:guide pos="521"/>
        <p:guide pos="385"/>
        <p:guide pos="1315"/>
        <p:guide pos="3039"/>
        <p:guide pos="315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41" d="100"/>
          <a:sy n="141" d="100"/>
        </p:scale>
        <p:origin x="5616" y="200"/>
      </p:cViewPr>
      <p:guideLst>
        <p:guide orient="horz" pos="3150"/>
        <p:guide pos="216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200" baseline="30000">
                <a:latin typeface="Times" charset="0"/>
              </a:defRPr>
            </a:lvl1pPr>
          </a:lstStyle>
          <a:p>
            <a:pPr>
              <a:defRPr/>
            </a:pPr>
            <a:fld id="{630A188E-C926-984B-863C-48B251A81B15}" type="slidenum">
              <a:rPr lang="en-GB">
                <a:latin typeface="+mn-lt"/>
              </a:rPr>
              <a:pPr>
                <a:defRPr/>
              </a:pPr>
              <a:t>‹#›</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109538" y="750888"/>
            <a:ext cx="6667500" cy="37512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22885" name="Rectangle 5"/>
          <p:cNvSpPr>
            <a:spLocks noGrp="1" noChangeArrowheads="1"/>
          </p:cNvSpPr>
          <p:nvPr>
            <p:ph type="body" sz="quarter" idx="3"/>
          </p:nvPr>
        </p:nvSpPr>
        <p:spPr bwMode="auto">
          <a:xfrm>
            <a:off x="918282" y="4752009"/>
            <a:ext cx="5045250" cy="449995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a:t>
            </a:r>
            <a:r>
              <a:rPr lang="de-DE" noProof="0" dirty="0" smtClean="0"/>
              <a:t>Ebene</a:t>
            </a:r>
          </a:p>
          <a:p>
            <a:pPr lvl="5"/>
            <a:r>
              <a:rPr lang="de-DE" noProof="0" dirty="0" smtClean="0"/>
              <a:t>Sechste Ebene</a:t>
            </a:r>
          </a:p>
          <a:p>
            <a:pPr lvl="6"/>
            <a:r>
              <a:rPr lang="de-DE" noProof="0" dirty="0" smtClean="0"/>
              <a:t>Siebte Ebene</a:t>
            </a:r>
          </a:p>
          <a:p>
            <a:pPr lvl="7"/>
            <a:r>
              <a:rPr lang="de-DE" noProof="0" dirty="0" smtClean="0"/>
              <a:t>Achte Ebene</a:t>
            </a:r>
          </a:p>
          <a:p>
            <a:pPr lvl="8"/>
            <a:r>
              <a:rPr lang="de-DE" noProof="0" dirty="0" smtClean="0"/>
              <a:t>Neunte Ebene</a:t>
            </a:r>
          </a:p>
        </p:txBody>
      </p:sp>
      <p:sp>
        <p:nvSpPr>
          <p:cNvPr id="122886" name="Rectangle 6"/>
          <p:cNvSpPr>
            <a:spLocks noGrp="1" noChangeArrowheads="1"/>
          </p:cNvSpPr>
          <p:nvPr>
            <p:ph type="ftr" sz="quarter" idx="4"/>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000" baseline="0">
                <a:latin typeface="+mn-lt"/>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sldNum="0" hdr="0" ftr="0" dt="0"/>
  <p:notesStyle>
    <a:lvl1pPr marL="90486" indent="-90486"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0" indent="-92072"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693" indent="-85723"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79"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63"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49" indent="-90486" algn="l" defTabSz="457189"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35" indent="-90486"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21" indent="-90486"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31" indent="-88898"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1"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39" t="13866" r="1" b="14431"/>
          <a:stretch/>
        </p:blipFill>
        <p:spPr bwMode="auto">
          <a:xfrm>
            <a:off x="3260542" y="195488"/>
            <a:ext cx="5055885" cy="2376262"/>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2" y="195487"/>
            <a:ext cx="315296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830263" y="411523"/>
            <a:ext cx="1220400" cy="43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828012" y="4531500"/>
            <a:ext cx="612000" cy="612000"/>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1027" name="Rectangle 8"/>
          <p:cNvSpPr>
            <a:spLocks noGrp="1" noChangeArrowheads="1"/>
          </p:cNvSpPr>
          <p:nvPr>
            <p:ph type="title" hasCustomPrompt="1"/>
          </p:nvPr>
        </p:nvSpPr>
        <p:spPr>
          <a:xfrm>
            <a:off x="814399" y="3273828"/>
            <a:ext cx="7969249" cy="810090"/>
          </a:xfrm>
        </p:spPr>
        <p:txBody>
          <a:bodyPr/>
          <a:lstStyle>
            <a:lvl1pPr>
              <a:lnSpc>
                <a:spcPct val="100000"/>
              </a:lnSpc>
              <a:defRPr sz="2500">
                <a:solidFill>
                  <a:srgbClr val="686868"/>
                </a:solidFill>
                <a:latin typeface="Georgia" charset="0"/>
                <a:ea typeface="ヒラギノ角ゴ Pro W3" charset="0"/>
              </a:defRPr>
            </a:lvl1pPr>
          </a:lstStyle>
          <a:p>
            <a:pPr lvl="0"/>
            <a:r>
              <a:rPr lang="en-GB" noProof="0" dirty="0" smtClean="0"/>
              <a:t>Insert the title of your </a:t>
            </a:r>
            <a:br>
              <a:rPr lang="en-GB" noProof="0" dirty="0" smtClean="0"/>
            </a:br>
            <a:r>
              <a:rPr lang="en-GB" noProof="0" dirty="0" smtClean="0"/>
              <a:t>presentation here</a:t>
            </a:r>
            <a:endParaRPr lang="en-GB" noProof="0" dirty="0"/>
          </a:p>
        </p:txBody>
      </p:sp>
      <p:sp>
        <p:nvSpPr>
          <p:cNvPr id="69649" name="Rectangle 17"/>
          <p:cNvSpPr>
            <a:spLocks noGrp="1" noChangeArrowheads="1"/>
          </p:cNvSpPr>
          <p:nvPr>
            <p:ph type="subTitle" sz="quarter" idx="1" hasCustomPrompt="1"/>
          </p:nvPr>
        </p:nvSpPr>
        <p:spPr bwMode="auto">
          <a:xfrm>
            <a:off x="828012" y="2946432"/>
            <a:ext cx="7955637" cy="27339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buNone/>
              <a:defRPr sz="1500" b="1">
                <a:solidFill>
                  <a:srgbClr val="969696"/>
                </a:solidFill>
                <a:ea typeface="ヒラギノ角ゴ Pro W3" charset="0"/>
              </a:defRPr>
            </a:lvl1pPr>
          </a:lstStyle>
          <a:p>
            <a:r>
              <a:rPr lang="en-GB" noProof="0" dirty="0" smtClean="0"/>
              <a:t>First name and name Author  ::  Function  ::  Paul Scherrer Institute</a:t>
            </a:r>
          </a:p>
        </p:txBody>
      </p:sp>
      <p:sp>
        <p:nvSpPr>
          <p:cNvPr id="10" name="Rechteck 1"/>
          <p:cNvSpPr>
            <a:spLocks noChangeArrowheads="1"/>
          </p:cNvSpPr>
          <p:nvPr userDrawn="1"/>
        </p:nvSpPr>
        <p:spPr bwMode="auto">
          <a:xfrm>
            <a:off x="5796136" y="2397447"/>
            <a:ext cx="2520280" cy="174303"/>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900" b="1" i="0" kern="0" spc="31" dirty="0" smtClean="0">
                <a:solidFill>
                  <a:srgbClr val="505150"/>
                </a:solidFill>
                <a:latin typeface="+mn-lt"/>
                <a:cs typeface="Arial" charset="0"/>
              </a:rPr>
              <a:t>WIR SCHAFFEN WISSEN – HEUTE FÜR MORGEN</a:t>
            </a:r>
            <a:endParaRPr lang="de-CH" sz="900" b="1" i="0" kern="0" spc="31" dirty="0">
              <a:solidFill>
                <a:srgbClr val="505150"/>
              </a:solidFill>
              <a:latin typeface="+mn-lt"/>
              <a:cs typeface="Arial" charset="0"/>
            </a:endParaRPr>
          </a:p>
        </p:txBody>
      </p:sp>
      <p:sp>
        <p:nvSpPr>
          <p:cNvPr id="9" name="Rechteck 8"/>
          <p:cNvSpPr/>
          <p:nvPr userDrawn="1"/>
        </p:nvSpPr>
        <p:spPr bwMode="auto">
          <a:xfrm>
            <a:off x="8424000" y="195487"/>
            <a:ext cx="72000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2" name="Textplatzhalter 11"/>
          <p:cNvSpPr>
            <a:spLocks noGrp="1"/>
          </p:cNvSpPr>
          <p:nvPr>
            <p:ph type="body" sz="quarter" idx="11" hasCustomPrompt="1"/>
          </p:nvPr>
        </p:nvSpPr>
        <p:spPr>
          <a:xfrm>
            <a:off x="828675" y="4150574"/>
            <a:ext cx="7954963" cy="293383"/>
          </a:xfrm>
        </p:spPr>
        <p:txBody>
          <a:bodyPr/>
          <a:lstStyle>
            <a:lvl1pPr marL="0" indent="0">
              <a:buNone/>
              <a:defRPr sz="1500" b="1">
                <a:solidFill>
                  <a:srgbClr val="969696"/>
                </a:solidFill>
              </a:defRPr>
            </a:lvl1pPr>
            <a:lvl2pPr marL="177790" indent="0">
              <a:buNone/>
              <a:defRPr sz="1500" b="1"/>
            </a:lvl2pPr>
            <a:lvl3pPr marL="355582" indent="0">
              <a:buNone/>
              <a:defRPr sz="1500" b="1"/>
            </a:lvl3pPr>
            <a:lvl4pPr marL="539723" indent="0">
              <a:buNone/>
              <a:defRPr sz="1500" b="1"/>
            </a:lvl4pPr>
            <a:lvl5pPr marL="717514" indent="0">
              <a:buNone/>
              <a:defRPr sz="1500" b="1"/>
            </a:lvl5pPr>
          </a:lstStyle>
          <a:p>
            <a:pPr lvl="0"/>
            <a:r>
              <a:rPr lang="en-GB" noProof="0" dirty="0" smtClean="0"/>
              <a:t>Insert the occasion and date of your presentation here</a:t>
            </a:r>
          </a:p>
        </p:txBody>
      </p:sp>
    </p:spTree>
    <p:extLst/>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
        <p:nvSpPr>
          <p:cNvPr id="10" name="Titel 9"/>
          <p:cNvSpPr>
            <a:spLocks noGrp="1"/>
          </p:cNvSpPr>
          <p:nvPr>
            <p:ph type="title" hasCustomPrompt="1"/>
          </p:nvPr>
        </p:nvSpPr>
        <p:spPr>
          <a:xfrm>
            <a:off x="2077211" y="216000"/>
            <a:ext cx="6708025" cy="381375"/>
          </a:xfrm>
        </p:spPr>
        <p:txBody>
          <a:bodyPr/>
          <a:lstStyle>
            <a:lvl1pPr>
              <a:defRPr sz="2400"/>
            </a:lvl1pPr>
          </a:lstStyle>
          <a:p>
            <a:r>
              <a:rPr lang="en-GB" noProof="0" dirty="0" smtClean="0">
                <a:effectLst/>
              </a:rPr>
              <a:t>Enter slide title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smtClean="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131681881"/>
      </p:ext>
    </p:extLst>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grey)">
    <p:spTree>
      <p:nvGrpSpPr>
        <p:cNvPr id="1" name=""/>
        <p:cNvGrpSpPr/>
        <p:nvPr/>
      </p:nvGrpSpPr>
      <p:grpSpPr>
        <a:xfrm>
          <a:off x="0" y="0"/>
          <a:ext cx="0" cy="0"/>
          <a:chOff x="0" y="0"/>
          <a:chExt cx="0" cy="0"/>
        </a:xfrm>
      </p:grpSpPr>
      <p:sp>
        <p:nvSpPr>
          <p:cNvPr id="2" name="Rechteck 1"/>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hasCustomPrompt="1"/>
          </p:nvPr>
        </p:nvSpPr>
        <p:spPr>
          <a:xfrm>
            <a:off x="2077211" y="216000"/>
            <a:ext cx="6708025" cy="381375"/>
          </a:xfrm>
        </p:spPr>
        <p:txBody>
          <a:bodyPr/>
          <a:lstStyle>
            <a:lvl1pPr>
              <a:defRPr spc="0" baseline="0"/>
            </a:lvl1pPr>
          </a:lstStyle>
          <a:p>
            <a:r>
              <a:rPr lang="en-GB" noProof="0" dirty="0" smtClean="0">
                <a:effectLst/>
              </a:rPr>
              <a:t>Enter slide title</a:t>
            </a:r>
            <a:endParaRPr lang="en-GB" dirty="0"/>
          </a:p>
        </p:txBody>
      </p:sp>
      <p:sp>
        <p:nvSpPr>
          <p:cNvPr id="14" name="Foliennummernplatzhalter 13"/>
          <p:cNvSpPr>
            <a:spLocks noGrp="1"/>
          </p:cNvSpPr>
          <p:nvPr>
            <p:ph type="sldNum" sz="quarter" idx="16"/>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41" y="1113586"/>
            <a:ext cx="7885633" cy="3456386"/>
          </a:xfrm>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Tree>
    <p:extLst>
      <p:ext uri="{BB962C8B-B14F-4D97-AF65-F5344CB8AC3E}">
        <p14:creationId xmlns:p14="http://schemas.microsoft.com/office/powerpoint/2010/main" val="2878391058"/>
      </p:ext>
    </p:extLst>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wo contents">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93" y="1006081"/>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
        <p:nvSpPr>
          <p:cNvPr id="15" name="Foliennummernplatzhalter 14"/>
          <p:cNvSpPr>
            <a:spLocks noGrp="1"/>
          </p:cNvSpPr>
          <p:nvPr>
            <p:ph type="sldNum" sz="quarter" idx="17"/>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6" name="Titel 15"/>
          <p:cNvSpPr>
            <a:spLocks noGrp="1"/>
          </p:cNvSpPr>
          <p:nvPr>
            <p:ph type="title" hasCustomPrompt="1"/>
          </p:nvPr>
        </p:nvSpPr>
        <p:spPr>
          <a:xfrm>
            <a:off x="2077211" y="216000"/>
            <a:ext cx="6708025" cy="381375"/>
          </a:xfrm>
        </p:spPr>
        <p:txBody>
          <a:bodyPr/>
          <a:lstStyle/>
          <a:p>
            <a:r>
              <a:rPr lang="en-GB" noProof="0" dirty="0" smtClean="0">
                <a:effectLst/>
              </a:rPr>
              <a:t>Enter slide title</a:t>
            </a:r>
            <a:endParaRPr lang="en-GB" dirty="0"/>
          </a:p>
        </p:txBody>
      </p:sp>
      <p:sp>
        <p:nvSpPr>
          <p:cNvPr id="8" name="Inhaltsplatzhalter 10"/>
          <p:cNvSpPr>
            <a:spLocks noGrp="1"/>
          </p:cNvSpPr>
          <p:nvPr>
            <p:ph sz="quarter" idx="18" hasCustomPrompt="1"/>
          </p:nvPr>
        </p:nvSpPr>
        <p:spPr>
          <a:xfrm>
            <a:off x="5003806" y="1003406"/>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Tree>
    <p:extLst>
      <p:ext uri="{BB962C8B-B14F-4D97-AF65-F5344CB8AC3E}">
        <p14:creationId xmlns:p14="http://schemas.microsoft.com/office/powerpoint/2010/main" val="653103038"/>
      </p:ext>
    </p:extLst>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wo contents (grey)">
    <p:spTree>
      <p:nvGrpSpPr>
        <p:cNvPr id="1" name=""/>
        <p:cNvGrpSpPr/>
        <p:nvPr/>
      </p:nvGrpSpPr>
      <p:grpSpPr>
        <a:xfrm>
          <a:off x="0" y="0"/>
          <a:ext cx="0" cy="0"/>
          <a:chOff x="0" y="0"/>
          <a:chExt cx="0" cy="0"/>
        </a:xfrm>
      </p:grpSpPr>
      <p:sp>
        <p:nvSpPr>
          <p:cNvPr id="10" name="Rechteck 9"/>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6" name="Titel 15"/>
          <p:cNvSpPr>
            <a:spLocks noGrp="1"/>
          </p:cNvSpPr>
          <p:nvPr>
            <p:ph type="title" hasCustomPrompt="1"/>
          </p:nvPr>
        </p:nvSpPr>
        <p:spPr>
          <a:xfrm>
            <a:off x="2077211" y="216000"/>
            <a:ext cx="6708025" cy="381375"/>
          </a:xfrm>
        </p:spPr>
        <p:txBody>
          <a:bodyPr/>
          <a:lstStyle/>
          <a:p>
            <a:r>
              <a:rPr lang="en-GB" noProof="0" dirty="0" smtClean="0">
                <a:effectLst/>
              </a:rPr>
              <a:t>Enter slide title</a:t>
            </a:r>
            <a:endParaRPr lang="en-GB" dirty="0"/>
          </a:p>
        </p:txBody>
      </p:sp>
      <p:sp>
        <p:nvSpPr>
          <p:cNvPr id="17" name="Inhaltsplatzhalter 10"/>
          <p:cNvSpPr>
            <a:spLocks noGrp="1"/>
          </p:cNvSpPr>
          <p:nvPr>
            <p:ph sz="quarter" idx="18" hasCustomPrompt="1"/>
          </p:nvPr>
        </p:nvSpPr>
        <p:spPr>
          <a:xfrm>
            <a:off x="938422" y="1087360"/>
            <a:ext cx="3781425" cy="3428689"/>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
        <p:nvSpPr>
          <p:cNvPr id="18" name="Inhaltsplatzhalter 10"/>
          <p:cNvSpPr>
            <a:spLocks noGrp="1"/>
          </p:cNvSpPr>
          <p:nvPr>
            <p:ph sz="quarter" idx="19" hasCustomPrompt="1"/>
          </p:nvPr>
        </p:nvSpPr>
        <p:spPr>
          <a:xfrm>
            <a:off x="4899235" y="1084678"/>
            <a:ext cx="3781425" cy="3431366"/>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spTree>
    <p:extLst>
      <p:ext uri="{BB962C8B-B14F-4D97-AF65-F5344CB8AC3E}">
        <p14:creationId xmlns:p14="http://schemas.microsoft.com/office/powerpoint/2010/main" val="963531168"/>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77211" y="216000"/>
            <a:ext cx="6708025" cy="381375"/>
          </a:xfrm>
        </p:spPr>
        <p:txBody>
          <a:bodyPr/>
          <a:lstStyle/>
          <a:p>
            <a:r>
              <a:rPr lang="en-GB" noProof="0" dirty="0" smtClean="0">
                <a:effectLst/>
              </a:rPr>
              <a:t>Enter slide title</a:t>
            </a:r>
            <a:endParaRPr lang="en-GB" dirty="0"/>
          </a:p>
        </p:txBody>
      </p:sp>
      <p:sp>
        <p:nvSpPr>
          <p:cNvPr id="5" name="Foliennummernplatzhalter 4"/>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681525059"/>
      </p:ext>
    </p:extLst>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gre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77211" y="216000"/>
            <a:ext cx="6708025" cy="381375"/>
          </a:xfrm>
        </p:spPr>
        <p:txBody>
          <a:bodyPr/>
          <a:lstStyle/>
          <a:p>
            <a:r>
              <a:rPr lang="en-GB" noProof="0" dirty="0" smtClean="0">
                <a:effectLst/>
              </a:rPr>
              <a:t>Enter slide title</a:t>
            </a:r>
            <a:endParaRPr lang="en-GB" dirty="0"/>
          </a:p>
        </p:txBody>
      </p:sp>
      <p:sp>
        <p:nvSpPr>
          <p:cNvPr id="5" name="Foliennummernplatzhalter 4"/>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7" name="Rechteck 6"/>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on picture (high)">
    <p:spTree>
      <p:nvGrpSpPr>
        <p:cNvPr id="1" name=""/>
        <p:cNvGrpSpPr/>
        <p:nvPr/>
      </p:nvGrpSpPr>
      <p:grpSpPr>
        <a:xfrm>
          <a:off x="0" y="0"/>
          <a:ext cx="0" cy="0"/>
          <a:chOff x="0" y="0"/>
          <a:chExt cx="0" cy="0"/>
        </a:xfrm>
      </p:grpSpPr>
      <p:pic>
        <p:nvPicPr>
          <p:cNvPr id="8"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 t="13691" r="643" b="11426"/>
          <a:stretch/>
        </p:blipFill>
        <p:spPr bwMode="auto">
          <a:xfrm>
            <a:off x="827095" y="764860"/>
            <a:ext cx="8316905" cy="4183385"/>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2" name="Titel 11"/>
          <p:cNvSpPr>
            <a:spLocks noGrp="1"/>
          </p:cNvSpPr>
          <p:nvPr>
            <p:ph type="title" hasCustomPrompt="1"/>
          </p:nvPr>
        </p:nvSpPr>
        <p:spPr>
          <a:xfrm>
            <a:off x="2077211" y="216000"/>
            <a:ext cx="6708025" cy="381375"/>
          </a:xfrm>
        </p:spPr>
        <p:txBody>
          <a:bodyPr/>
          <a:lstStyle/>
          <a:p>
            <a:r>
              <a:rPr lang="en-GB" noProof="0" dirty="0" smtClean="0">
                <a:effectLst/>
              </a:rPr>
              <a:t>Enter slide title</a:t>
            </a:r>
            <a:endParaRPr lang="en-GB" noProof="0" dirty="0"/>
          </a:p>
        </p:txBody>
      </p:sp>
      <p:sp>
        <p:nvSpPr>
          <p:cNvPr id="14" name="Textplatzhalter 13"/>
          <p:cNvSpPr>
            <a:spLocks noGrp="1"/>
          </p:cNvSpPr>
          <p:nvPr>
            <p:ph type="body" sz="quarter" idx="13" hasCustomPrompt="1"/>
          </p:nvPr>
        </p:nvSpPr>
        <p:spPr>
          <a:xfrm>
            <a:off x="827088" y="764867"/>
            <a:ext cx="2289712" cy="4183379"/>
          </a:xfrm>
          <a:solidFill>
            <a:schemeClr val="bg1">
              <a:alpha val="75000"/>
            </a:schemeClr>
          </a:solidFill>
        </p:spPr>
        <p:txBody>
          <a:bodyPr lIns="72000" tIns="432000" rIns="36000" bIns="36000" anchor="t" anchorCtr="0"/>
          <a:lstStyle>
            <a:lvl1pPr marL="177792" indent="-177792">
              <a:lnSpc>
                <a:spcPct val="110000"/>
              </a:lnSpc>
              <a:spcAft>
                <a:spcPts val="0"/>
              </a:spcAft>
              <a:buFont typeface="Arial" panose="020B0604020202020204" pitchFamily="34" charset="0"/>
              <a:buChar char="•"/>
              <a:defRPr sz="1700"/>
            </a:lvl1pPr>
            <a:lvl2pPr>
              <a:lnSpc>
                <a:spcPct val="110000"/>
              </a:lnSpc>
              <a:spcBef>
                <a:spcPts val="0"/>
              </a:spcBef>
              <a:spcAft>
                <a:spcPts val="0"/>
              </a:spcAft>
              <a:defRPr sz="1700"/>
            </a:lvl2pPr>
            <a:lvl3pPr>
              <a:lnSpc>
                <a:spcPct val="110000"/>
              </a:lnSpc>
              <a:spcBef>
                <a:spcPts val="0"/>
              </a:spcBef>
              <a:spcAft>
                <a:spcPts val="0"/>
              </a:spcAft>
              <a:defRPr sz="1700"/>
            </a:lvl3pPr>
            <a:lvl4pPr>
              <a:lnSpc>
                <a:spcPct val="110000"/>
              </a:lnSpc>
              <a:spcBef>
                <a:spcPts val="0"/>
              </a:spcBef>
              <a:spcAft>
                <a:spcPts val="0"/>
              </a:spcAft>
              <a:defRPr sz="1700"/>
            </a:lvl4pPr>
            <a:lvl5pPr>
              <a:lnSpc>
                <a:spcPct val="110000"/>
              </a:lnSpc>
              <a:spcBef>
                <a:spcPts val="0"/>
              </a:spcBef>
              <a:spcAft>
                <a:spcPts val="0"/>
              </a:spcAft>
              <a:defRPr sz="1700"/>
            </a:lvl5pPr>
          </a:lstStyle>
          <a:p>
            <a:pPr lvl="0"/>
            <a:r>
              <a:rPr lang="en-GB" noProof="0" dirty="0" smtClean="0"/>
              <a:t>Edit master text format</a:t>
            </a:r>
          </a:p>
          <a:p>
            <a:pPr lvl="1"/>
            <a:r>
              <a:rPr lang="en-GB" noProof="0" dirty="0" smtClean="0"/>
              <a:t>Second level</a:t>
            </a:r>
            <a:endParaRPr lang="de-DE" dirty="0" smtClean="0"/>
          </a:p>
          <a:p>
            <a:pPr lvl="2"/>
            <a:r>
              <a:rPr lang="en-GB" noProof="0" dirty="0" smtClean="0"/>
              <a:t>Third level</a:t>
            </a:r>
            <a:endParaRPr lang="de-DE" dirty="0" smtClean="0"/>
          </a:p>
          <a:p>
            <a:pPr lvl="3"/>
            <a:r>
              <a:rPr lang="en-GB" noProof="0" dirty="0" smtClean="0"/>
              <a:t>Fourth level</a:t>
            </a:r>
            <a:endParaRPr lang="de-DE" dirty="0" smtClean="0"/>
          </a:p>
          <a:p>
            <a:pPr lvl="4"/>
            <a:r>
              <a:rPr lang="en-GB" noProof="0" dirty="0" smtClean="0"/>
              <a:t>Fifth level</a:t>
            </a:r>
            <a:endParaRPr lang="en-GB" dirty="0"/>
          </a:p>
        </p:txBody>
      </p:sp>
      <p:pic>
        <p:nvPicPr>
          <p:cNvPr id="9"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auto">
          <a:xfrm>
            <a:off x="827014"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hteck 12"/>
          <p:cNvSpPr>
            <a:spLocks noChangeArrowheads="1"/>
          </p:cNvSpPr>
          <p:nvPr userDrawn="1"/>
        </p:nvSpPr>
        <p:spPr bwMode="auto">
          <a:xfrm>
            <a:off x="12" y="764860"/>
            <a:ext cx="648000" cy="648000"/>
          </a:xfrm>
          <a:prstGeom prst="rect">
            <a:avLst/>
          </a:prstGeom>
          <a:solidFill>
            <a:srgbClr val="B9B9B9"/>
          </a:solidFill>
          <a:ln>
            <a:noFill/>
          </a:ln>
          <a:extLst/>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11" y="216000"/>
            <a:ext cx="6708025"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CH" dirty="0" smtClean="0">
                <a:effectLst/>
              </a:rPr>
              <a:t>Enter </a:t>
            </a:r>
            <a:r>
              <a:rPr lang="de-CH" dirty="0" err="1" smtClean="0">
                <a:effectLst/>
              </a:rPr>
              <a:t>slide</a:t>
            </a:r>
            <a:r>
              <a:rPr lang="de-CH" dirty="0" smtClean="0">
                <a:effectLst/>
              </a:rPr>
              <a:t> title</a:t>
            </a:r>
            <a:endParaRPr lang="en-GB" noProof="0" dirty="0"/>
          </a:p>
        </p:txBody>
      </p:sp>
      <p:sp>
        <p:nvSpPr>
          <p:cNvPr id="18" name="Foliennummernplatzhalter 5"/>
          <p:cNvSpPr>
            <a:spLocks noGrp="1"/>
          </p:cNvSpPr>
          <p:nvPr>
            <p:ph type="sldNum" sz="quarter" idx="4"/>
          </p:nvPr>
        </p:nvSpPr>
        <p:spPr>
          <a:xfrm>
            <a:off x="8206312" y="4968000"/>
            <a:ext cx="575742" cy="147638"/>
          </a:xfrm>
          <a:prstGeom prst="rect">
            <a:avLst/>
          </a:prstGeom>
        </p:spPr>
        <p:txBody>
          <a:bodyPr vert="horz" wrap="square" lIns="0" tIns="0" rIns="0" bIns="0" numCol="1" anchor="t" anchorCtr="0" compatLnSpc="1">
            <a:prstTxWarp prst="textNoShape">
              <a:avLst/>
            </a:prstTxWarp>
          </a:bodyPr>
          <a:lstStyle>
            <a:lvl1pPr>
              <a:spcBef>
                <a:spcPct val="0"/>
              </a:spcBef>
              <a:defRPr sz="800" smtClean="0">
                <a:latin typeface="+mn-lt"/>
              </a:defRPr>
            </a:lvl1pPr>
          </a:lstStyle>
          <a:p>
            <a:pPr algn="r">
              <a:defRPr/>
            </a:pPr>
            <a:r>
              <a:rPr lang="de-DE" dirty="0" smtClean="0"/>
              <a:t>Page </a:t>
            </a:r>
            <a:fld id="{EBC07571-3134-BB4B-B83F-1A9FE18D34F3}" type="slidenum">
              <a:rPr lang="de-DE" smtClean="0"/>
              <a:pPr algn="r">
                <a:defRPr/>
              </a:pPr>
              <a:t>‹#›</a:t>
            </a:fld>
            <a:endParaRPr lang="de-DE" dirty="0"/>
          </a:p>
        </p:txBody>
      </p:sp>
      <p:sp>
        <p:nvSpPr>
          <p:cNvPr id="6" name="Rechteck 12"/>
          <p:cNvSpPr>
            <a:spLocks noChangeArrowheads="1"/>
          </p:cNvSpPr>
          <p:nvPr/>
        </p:nvSpPr>
        <p:spPr bwMode="auto">
          <a:xfrm>
            <a:off x="12" y="1059659"/>
            <a:ext cx="612000" cy="612000"/>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3000" y="1006082"/>
            <a:ext cx="7742237" cy="3509963"/>
          </a:xfrm>
          <a:prstGeom prst="rect">
            <a:avLst/>
          </a:prstGeom>
        </p:spPr>
        <p:txBody>
          <a:bodyPr vert="horz" lIns="0" tIns="0" rIns="0" bIns="0" rtlCol="0">
            <a:noAutofit/>
          </a:bodyPr>
          <a:lstStyle/>
          <a:p>
            <a:pPr lvl="0"/>
            <a:r>
              <a:rPr lang="en-GB" noProof="0" dirty="0" smtClean="0"/>
              <a:t>Edit master text format</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p>
          <a:p>
            <a:pPr lvl="5"/>
            <a:r>
              <a:rPr lang="en-GB" noProof="0" dirty="0" smtClean="0"/>
              <a:t>Sixth level</a:t>
            </a:r>
          </a:p>
          <a:p>
            <a:pPr lvl="6"/>
            <a:r>
              <a:rPr lang="en-GB" noProof="0" dirty="0" smtClean="0"/>
              <a:t>Seventh level</a:t>
            </a:r>
          </a:p>
          <a:p>
            <a:pPr lvl="7"/>
            <a:r>
              <a:rPr lang="en-GB" noProof="0" dirty="0" smtClean="0"/>
              <a:t>Eighth level</a:t>
            </a:r>
          </a:p>
          <a:p>
            <a:pPr lvl="8"/>
            <a:r>
              <a:rPr lang="en-GB" noProof="0" dirty="0" smtClean="0"/>
              <a:t>Ninth level</a:t>
            </a:r>
          </a:p>
        </p:txBody>
      </p:sp>
      <p:pic>
        <p:nvPicPr>
          <p:cNvPr id="8" name="Bild 14" descr="PSI-Logo_narrow_30k.eps"/>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bwMode="auto">
          <a:xfrm>
            <a:off x="828000"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89" r:id="rId1"/>
    <p:sldLayoutId id="2147483974" r:id="rId2"/>
    <p:sldLayoutId id="2147483976" r:id="rId3"/>
    <p:sldLayoutId id="2147483973" r:id="rId4"/>
    <p:sldLayoutId id="2147483977" r:id="rId5"/>
    <p:sldLayoutId id="2147483979" r:id="rId6"/>
    <p:sldLayoutId id="2147483978" r:id="rId7"/>
    <p:sldLayoutId id="2147483980" r:id="rId8"/>
  </p:sldLayoutIdLst>
  <p:transition spd="med"/>
  <p:timing>
    <p:tnLst>
      <p:par>
        <p:cTn id="1" dur="indefinite" restart="never" nodeType="tmRoot"/>
      </p:par>
    </p:tnLst>
  </p:timing>
  <p:hf hdr="0"/>
  <p:txStyles>
    <p:titleStyle>
      <a:lvl1pPr marL="0" marR="0" indent="0" algn="l" defTabSz="914400" rtl="0" eaLnBrk="1" fontAlgn="base" latinLnBrk="0" hangingPunct="1">
        <a:lnSpc>
          <a:spcPct val="100000"/>
        </a:lnSpc>
        <a:spcBef>
          <a:spcPct val="0"/>
        </a:spcBef>
        <a:spcAft>
          <a:spcPct val="0"/>
        </a:spcAft>
        <a:buClrTx/>
        <a:buSzTx/>
        <a:buFontTx/>
        <a:buNone/>
        <a:tabLst/>
        <a:defRPr sz="24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p:titleStyle>
    <p:body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p:bodyStyle>
    <p:otherStyle>
      <a:defPPr>
        <a:defRPr lang="de-DE"/>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4"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2"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3"/>
          </p:nvPr>
        </p:nvSpPr>
        <p:spPr>
          <a:xfrm>
            <a:off x="1020805" y="919732"/>
            <a:ext cx="7742237" cy="3884265"/>
          </a:xfrm>
        </p:spPr>
        <p:txBody>
          <a:bodyPr/>
          <a:lstStyle/>
          <a:p>
            <a:pPr marL="0" indent="0">
              <a:buNone/>
            </a:pPr>
            <a:r>
              <a:rPr lang="en-GB" sz="1800" u="sng" dirty="0" smtClean="0"/>
              <a:t>Requests at week’s begin:</a:t>
            </a:r>
          </a:p>
          <a:p>
            <a:r>
              <a:rPr lang="en-GB" sz="1400" u="sng" dirty="0" smtClean="0"/>
              <a:t>Aramis:</a:t>
            </a:r>
            <a:endParaRPr lang="en-GB" sz="1400" dirty="0"/>
          </a:p>
          <a:p>
            <a:pPr lvl="1"/>
            <a:r>
              <a:rPr lang="en-GB" sz="1400" dirty="0" err="1" smtClean="0"/>
              <a:t>Cristallina</a:t>
            </a:r>
            <a:r>
              <a:rPr lang="en-GB" sz="1400" dirty="0" smtClean="0"/>
              <a:t> gets beam between 11-12 </a:t>
            </a:r>
            <a:r>
              <a:rPr lang="en-GB" sz="1400" dirty="0" err="1" smtClean="0"/>
              <a:t>keV</a:t>
            </a:r>
            <a:r>
              <a:rPr lang="en-GB" sz="1400" dirty="0" smtClean="0"/>
              <a:t> on Monday, no major specifications on pulse energy or pulse duration.</a:t>
            </a:r>
          </a:p>
          <a:p>
            <a:pPr lvl="1"/>
            <a:r>
              <a:rPr lang="en-GB" sz="1400" dirty="0" err="1" smtClean="0"/>
              <a:t>Alvra</a:t>
            </a:r>
            <a:r>
              <a:rPr lang="en-GB" sz="1400" dirty="0" smtClean="0"/>
              <a:t> gets the beam the rest of the week.  Needs 5.5 </a:t>
            </a:r>
            <a:r>
              <a:rPr lang="en-GB" sz="1400" dirty="0" err="1" smtClean="0"/>
              <a:t>keV</a:t>
            </a:r>
            <a:r>
              <a:rPr lang="en-GB" sz="1400" dirty="0" smtClean="0"/>
              <a:t> and 9 </a:t>
            </a:r>
            <a:r>
              <a:rPr lang="en-GB" sz="1400" dirty="0" err="1" smtClean="0"/>
              <a:t>keV</a:t>
            </a:r>
            <a:r>
              <a:rPr lang="en-GB" sz="1400" dirty="0" smtClean="0"/>
              <a:t> beam, with and without </a:t>
            </a:r>
            <a:r>
              <a:rPr lang="en-GB" sz="1400" dirty="0" err="1" smtClean="0"/>
              <a:t>dechirper</a:t>
            </a:r>
            <a:r>
              <a:rPr lang="en-GB" sz="1400" dirty="0" smtClean="0"/>
              <a:t>.  Each photon energy should have a ~30 fs and ~20 fs pulse duration mode that is accessed by inserting and removing the </a:t>
            </a:r>
            <a:r>
              <a:rPr lang="en-GB" sz="1400" dirty="0" err="1" smtClean="0"/>
              <a:t>dechirper</a:t>
            </a:r>
            <a:r>
              <a:rPr lang="en-GB" sz="1400" dirty="0" smtClean="0"/>
              <a:t>.</a:t>
            </a:r>
          </a:p>
          <a:p>
            <a:pPr lvl="1"/>
            <a:r>
              <a:rPr lang="en-GB" sz="1400" dirty="0" err="1" smtClean="0"/>
              <a:t>Futhre</a:t>
            </a:r>
            <a:r>
              <a:rPr lang="en-GB" sz="1400" dirty="0" smtClean="0"/>
              <a:t> request from DUO meeting for multiple pulse durations.</a:t>
            </a:r>
            <a:endParaRPr lang="en-GB" sz="1400" dirty="0" smtClean="0"/>
          </a:p>
          <a:p>
            <a:r>
              <a:rPr lang="en-GB" sz="1400" u="sng" dirty="0" smtClean="0"/>
              <a:t>Athos:</a:t>
            </a:r>
            <a:endParaRPr lang="en-GB" sz="1400" dirty="0" smtClean="0"/>
          </a:p>
          <a:p>
            <a:pPr lvl="1"/>
            <a:r>
              <a:rPr lang="en-GB" sz="1400" dirty="0" err="1" smtClean="0"/>
              <a:t>Furka</a:t>
            </a:r>
            <a:r>
              <a:rPr lang="en-GB" sz="1400" dirty="0" smtClean="0"/>
              <a:t> pilot phase work, needing 780 eV photon energy with C+ and C- polarization, with a back-up of 530 eV with C+ polarization.</a:t>
            </a:r>
          </a:p>
          <a:p>
            <a:pPr lvl="1"/>
            <a:endParaRPr lang="en-GB" sz="1400" dirty="0" smtClean="0"/>
          </a:p>
          <a:p>
            <a:pPr marL="0" indent="0">
              <a:buNone/>
            </a:pPr>
            <a:r>
              <a:rPr lang="en-GB" sz="1800" u="sng" dirty="0" smtClean="0"/>
              <a:t>Additional requests:</a:t>
            </a:r>
          </a:p>
          <a:p>
            <a:r>
              <a:rPr lang="en-GB" sz="1600" u="sng" dirty="0" smtClean="0"/>
              <a:t>Aramis (</a:t>
            </a:r>
            <a:r>
              <a:rPr lang="en-GB" sz="1600" u="sng" dirty="0" err="1" smtClean="0"/>
              <a:t>Alvra</a:t>
            </a:r>
            <a:r>
              <a:rPr lang="en-GB" sz="1600" u="sng" dirty="0" smtClean="0"/>
              <a:t>):</a:t>
            </a:r>
          </a:p>
          <a:p>
            <a:pPr lvl="1"/>
            <a:r>
              <a:rPr lang="en-GB" sz="1400" dirty="0" smtClean="0"/>
              <a:t>Requested compression changes to the electron beam to have more pulse duration options on Friday.</a:t>
            </a:r>
          </a:p>
          <a:p>
            <a:pPr lvl="1"/>
            <a:r>
              <a:rPr lang="en-GB" sz="1400" dirty="0" smtClean="0"/>
              <a:t>Multiple requests to improve performance during the weekend due to poor lasing.</a:t>
            </a:r>
          </a:p>
        </p:txBody>
      </p:sp>
      <p:sp>
        <p:nvSpPr>
          <p:cNvPr id="3" name="Titel 2"/>
          <p:cNvSpPr>
            <a:spLocks noGrp="1"/>
          </p:cNvSpPr>
          <p:nvPr>
            <p:ph type="title"/>
          </p:nvPr>
        </p:nvSpPr>
        <p:spPr/>
        <p:txBody>
          <a:bodyPr/>
          <a:lstStyle/>
          <a:p>
            <a:r>
              <a:rPr lang="en-GB" noProof="0" dirty="0" smtClean="0"/>
              <a:t>Requests for week of 19.6.2023-26.6.2023</a:t>
            </a:r>
            <a:endParaRPr lang="en-GB" noProof="0" dirty="0"/>
          </a:p>
        </p:txBody>
      </p:sp>
      <p:sp>
        <p:nvSpPr>
          <p:cNvPr id="4" name="Foliennummernplatzhalt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1</a:t>
            </a:fld>
            <a:endParaRPr lang="de-DE" dirty="0"/>
          </a:p>
        </p:txBody>
      </p:sp>
    </p:spTree>
    <p:extLst>
      <p:ext uri="{BB962C8B-B14F-4D97-AF65-F5344CB8AC3E}">
        <p14:creationId xmlns:p14="http://schemas.microsoft.com/office/powerpoint/2010/main" val="2050465757"/>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a:stretch>
            <a:fillRect/>
          </a:stretch>
        </p:blipFill>
        <p:spPr>
          <a:xfrm>
            <a:off x="3351046" y="574863"/>
            <a:ext cx="5434190" cy="4072813"/>
          </a:xfrm>
          <a:prstGeom prst="rect">
            <a:avLst/>
          </a:prstGeom>
        </p:spPr>
      </p:pic>
      <p:sp>
        <p:nvSpPr>
          <p:cNvPr id="3" name="Title 2"/>
          <p:cNvSpPr>
            <a:spLocks noGrp="1"/>
          </p:cNvSpPr>
          <p:nvPr>
            <p:ph type="title"/>
          </p:nvPr>
        </p:nvSpPr>
        <p:spPr/>
        <p:txBody>
          <a:bodyPr/>
          <a:lstStyle/>
          <a:p>
            <a:r>
              <a:rPr lang="en-US" dirty="0" smtClean="0"/>
              <a:t>Performance</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2</a:t>
            </a:fld>
            <a:endParaRPr lang="de-DE" dirty="0"/>
          </a:p>
        </p:txBody>
      </p:sp>
      <p:sp>
        <p:nvSpPr>
          <p:cNvPr id="6" name="TextBox 5"/>
          <p:cNvSpPr txBox="1"/>
          <p:nvPr/>
        </p:nvSpPr>
        <p:spPr>
          <a:xfrm>
            <a:off x="683568" y="1059582"/>
            <a:ext cx="2808312" cy="316835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800" dirty="0" smtClean="0">
                <a:solidFill>
                  <a:srgbClr val="000000"/>
                </a:solidFill>
                <a:latin typeface="Calibri"/>
              </a:rPr>
              <a:t>We had fairly unstable performance in both Aramis and Athos with multiple systems failing through the week causing downtime.  Other issues conspired to degrade the FEL performance, though did not cause downtimes.</a:t>
            </a:r>
            <a:endParaRPr lang="de-CH" sz="1800" dirty="0" err="1" smtClean="0">
              <a:solidFill>
                <a:srgbClr val="000000"/>
              </a:solidFill>
              <a:latin typeface="Calibri"/>
            </a:endParaRPr>
          </a:p>
        </p:txBody>
      </p:sp>
    </p:spTree>
    <p:extLst>
      <p:ext uri="{BB962C8B-B14F-4D97-AF65-F5344CB8AC3E}">
        <p14:creationId xmlns:p14="http://schemas.microsoft.com/office/powerpoint/2010/main" val="471776486"/>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3"/>
          </p:nvPr>
        </p:nvSpPr>
        <p:spPr/>
        <p:txBody>
          <a:bodyPr/>
          <a:lstStyle/>
          <a:p>
            <a:r>
              <a:rPr lang="en-GB" sz="1400" noProof="0" dirty="0" smtClean="0">
                <a:solidFill>
                  <a:srgbClr val="010000"/>
                </a:solidFill>
              </a:rPr>
              <a:t>Monday:</a:t>
            </a:r>
          </a:p>
          <a:p>
            <a:pPr lvl="1"/>
            <a:r>
              <a:rPr lang="en-GB" sz="1400" dirty="0" smtClean="0">
                <a:solidFill>
                  <a:srgbClr val="010000"/>
                </a:solidFill>
              </a:rPr>
              <a:t>~ 6 hours: Klystron power supply SINSB01 failure.  The replacement also had a failure.  This delayed setup of the beam modes.</a:t>
            </a:r>
          </a:p>
          <a:p>
            <a:r>
              <a:rPr lang="en-GB" sz="1400" dirty="0" smtClean="0">
                <a:solidFill>
                  <a:srgbClr val="010000"/>
                </a:solidFill>
              </a:rPr>
              <a:t>Tuesday:</a:t>
            </a:r>
          </a:p>
          <a:p>
            <a:pPr lvl="1"/>
            <a:r>
              <a:rPr lang="en-GB" sz="1400" dirty="0" smtClean="0">
                <a:solidFill>
                  <a:srgbClr val="010000"/>
                </a:solidFill>
              </a:rPr>
              <a:t>~3 hours: PSYS CPU died, causing the machine to go down.  The CPU was exchanged and a full tunnel search had to be done.  There was an issue with keys for the tunnel access with the PSYS down.</a:t>
            </a:r>
          </a:p>
          <a:p>
            <a:r>
              <a:rPr lang="en-GB" sz="1400" dirty="0" smtClean="0">
                <a:solidFill>
                  <a:srgbClr val="010000"/>
                </a:solidFill>
              </a:rPr>
              <a:t>Thursday:</a:t>
            </a:r>
          </a:p>
          <a:p>
            <a:pPr lvl="1"/>
            <a:r>
              <a:rPr lang="en-GB" sz="1400" dirty="0" smtClean="0">
                <a:solidFill>
                  <a:srgbClr val="010000"/>
                </a:solidFill>
              </a:rPr>
              <a:t>~2 hours: Issue with SATUN10 not moving. Tunnel access needed to exchange the motor-drive control card and to clear the mechanical issue.  It was discovered that the SATUN10 bottom left array scrapes the alignment quadrupole under some conditions.  Access tripped the PSYS alarm for the door being open too long, so a tunnel search had to be done again.</a:t>
            </a:r>
          </a:p>
          <a:p>
            <a:r>
              <a:rPr lang="en-GB" sz="1400" dirty="0" smtClean="0">
                <a:solidFill>
                  <a:srgbClr val="010000"/>
                </a:solidFill>
              </a:rPr>
              <a:t>Friday:</a:t>
            </a:r>
          </a:p>
          <a:p>
            <a:pPr lvl="1"/>
            <a:r>
              <a:rPr lang="en-GB" sz="1400" dirty="0" smtClean="0">
                <a:solidFill>
                  <a:srgbClr val="010000"/>
                </a:solidFill>
              </a:rPr>
              <a:t>~1 hour: SINSB03 failure and DRPS hit the hard limit during a bunch </a:t>
            </a:r>
            <a:r>
              <a:rPr lang="en-GB" sz="1400" smtClean="0">
                <a:solidFill>
                  <a:srgbClr val="010000"/>
                </a:solidFill>
              </a:rPr>
              <a:t>length measurement.</a:t>
            </a:r>
            <a:endParaRPr lang="en-GB" sz="1400" dirty="0" smtClean="0">
              <a:solidFill>
                <a:srgbClr val="010000"/>
              </a:solidFill>
            </a:endParaRPr>
          </a:p>
          <a:p>
            <a:pPr lvl="1"/>
            <a:endParaRPr lang="en-GB" sz="1400" noProof="0" dirty="0">
              <a:solidFill>
                <a:srgbClr val="010000"/>
              </a:solidFill>
            </a:endParaRPr>
          </a:p>
        </p:txBody>
      </p:sp>
      <p:sp>
        <p:nvSpPr>
          <p:cNvPr id="3" name="Titel 2"/>
          <p:cNvSpPr>
            <a:spLocks noGrp="1"/>
          </p:cNvSpPr>
          <p:nvPr>
            <p:ph type="title"/>
          </p:nvPr>
        </p:nvSpPr>
        <p:spPr/>
        <p:txBody>
          <a:bodyPr/>
          <a:lstStyle/>
          <a:p>
            <a:r>
              <a:rPr lang="en-GB" noProof="0" dirty="0" smtClean="0"/>
              <a:t>Down time</a:t>
            </a:r>
            <a:endParaRPr lang="en-GB" noProof="0" dirty="0"/>
          </a:p>
        </p:txBody>
      </p:sp>
      <p:sp>
        <p:nvSpPr>
          <p:cNvPr id="4" name="Foliennummernplatzhalt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3</a:t>
            </a:fld>
            <a:endParaRPr lang="de-DE" dirty="0"/>
          </a:p>
        </p:txBody>
      </p:sp>
    </p:spTree>
    <p:extLst>
      <p:ext uri="{BB962C8B-B14F-4D97-AF65-F5344CB8AC3E}">
        <p14:creationId xmlns:p14="http://schemas.microsoft.com/office/powerpoint/2010/main" val="1178393418"/>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3"/>
          </p:nvPr>
        </p:nvSpPr>
        <p:spPr/>
        <p:txBody>
          <a:bodyPr/>
          <a:lstStyle/>
          <a:p>
            <a:r>
              <a:rPr lang="en-GB" sz="1400" dirty="0" smtClean="0">
                <a:solidFill>
                  <a:srgbClr val="010000"/>
                </a:solidFill>
              </a:rPr>
              <a:t>Issues with feedback throughout the week for multiple </a:t>
            </a:r>
            <a:r>
              <a:rPr lang="en-GB" sz="1400" dirty="0" err="1" smtClean="0">
                <a:solidFill>
                  <a:srgbClr val="010000"/>
                </a:solidFill>
              </a:rPr>
              <a:t>sytems</a:t>
            </a:r>
            <a:r>
              <a:rPr lang="en-GB" sz="1400" dirty="0" smtClean="0">
                <a:solidFill>
                  <a:srgbClr val="010000"/>
                </a:solidFill>
              </a:rPr>
              <a:t>, with the whole system crashing on Thursday.</a:t>
            </a:r>
          </a:p>
          <a:p>
            <a:pPr lvl="1"/>
            <a:r>
              <a:rPr lang="en-GB" sz="1400" dirty="0" smtClean="0">
                <a:solidFill>
                  <a:srgbClr val="010000"/>
                </a:solidFill>
              </a:rPr>
              <a:t>Florian </a:t>
            </a:r>
            <a:r>
              <a:rPr lang="en-GB" sz="1400" dirty="0" err="1" smtClean="0">
                <a:solidFill>
                  <a:srgbClr val="010000"/>
                </a:solidFill>
              </a:rPr>
              <a:t>Lohl</a:t>
            </a:r>
            <a:r>
              <a:rPr lang="en-GB" sz="1400" dirty="0" smtClean="0">
                <a:solidFill>
                  <a:srgbClr val="010000"/>
                </a:solidFill>
              </a:rPr>
              <a:t> got it back to a running state, despite being on vacation.  Thank you very much.</a:t>
            </a:r>
          </a:p>
          <a:p>
            <a:pPr marL="177790" lvl="1" indent="0">
              <a:buNone/>
            </a:pPr>
            <a:endParaRPr lang="en-GB" sz="1400" dirty="0" smtClean="0">
              <a:solidFill>
                <a:srgbClr val="010000"/>
              </a:solidFill>
            </a:endParaRPr>
          </a:p>
          <a:p>
            <a:r>
              <a:rPr lang="en-GB" sz="1400" dirty="0" smtClean="0">
                <a:solidFill>
                  <a:srgbClr val="010000"/>
                </a:solidFill>
              </a:rPr>
              <a:t>Athos pulse power unstable throughout the week.  Cause is not fully understood.</a:t>
            </a:r>
          </a:p>
          <a:p>
            <a:endParaRPr lang="en-GB" sz="1400" dirty="0">
              <a:solidFill>
                <a:srgbClr val="010000"/>
              </a:solidFill>
            </a:endParaRPr>
          </a:p>
          <a:p>
            <a:r>
              <a:rPr lang="en-GB" sz="1400" dirty="0" smtClean="0">
                <a:solidFill>
                  <a:srgbClr val="010000"/>
                </a:solidFill>
              </a:rPr>
              <a:t>BC1 compression seemed to have issues.</a:t>
            </a:r>
          </a:p>
          <a:p>
            <a:endParaRPr lang="en-GB" sz="1400" dirty="0">
              <a:solidFill>
                <a:srgbClr val="010000"/>
              </a:solidFill>
            </a:endParaRPr>
          </a:p>
          <a:p>
            <a:r>
              <a:rPr lang="en-GB" sz="1400" dirty="0" smtClean="0">
                <a:solidFill>
                  <a:srgbClr val="010000"/>
                </a:solidFill>
              </a:rPr>
              <a:t>Laser had issues that prevented the feedback from working.</a:t>
            </a:r>
          </a:p>
          <a:p>
            <a:endParaRPr lang="en-GB" sz="1400" dirty="0">
              <a:solidFill>
                <a:srgbClr val="010000"/>
              </a:solidFill>
            </a:endParaRPr>
          </a:p>
          <a:p>
            <a:r>
              <a:rPr lang="en-GB" sz="1400" dirty="0" smtClean="0">
                <a:solidFill>
                  <a:srgbClr val="010000"/>
                </a:solidFill>
              </a:rPr>
              <a:t>PSSS had issues with panel accessibility.</a:t>
            </a:r>
          </a:p>
          <a:p>
            <a:endParaRPr lang="en-GB" sz="1400" dirty="0">
              <a:solidFill>
                <a:srgbClr val="010000"/>
              </a:solidFill>
            </a:endParaRPr>
          </a:p>
          <a:p>
            <a:r>
              <a:rPr lang="en-GB" sz="1400" dirty="0" smtClean="0">
                <a:solidFill>
                  <a:srgbClr val="010000"/>
                </a:solidFill>
              </a:rPr>
              <a:t>Slow degradation of performance in both Aramis and Athos over several hours, likely due to all of the causes from above.</a:t>
            </a:r>
          </a:p>
          <a:p>
            <a:endParaRPr lang="en-GB" sz="1400" dirty="0">
              <a:solidFill>
                <a:srgbClr val="010000"/>
              </a:solidFill>
            </a:endParaRPr>
          </a:p>
          <a:p>
            <a:endParaRPr lang="en-GB" sz="1400" dirty="0" smtClean="0">
              <a:solidFill>
                <a:srgbClr val="010000"/>
              </a:solidFill>
            </a:endParaRPr>
          </a:p>
          <a:p>
            <a:endParaRPr lang="en-GB" sz="1400" dirty="0">
              <a:solidFill>
                <a:srgbClr val="010000"/>
              </a:solidFill>
            </a:endParaRPr>
          </a:p>
        </p:txBody>
      </p:sp>
      <p:sp>
        <p:nvSpPr>
          <p:cNvPr id="3" name="Titel 2"/>
          <p:cNvSpPr>
            <a:spLocks noGrp="1"/>
          </p:cNvSpPr>
          <p:nvPr>
            <p:ph type="title"/>
          </p:nvPr>
        </p:nvSpPr>
        <p:spPr/>
        <p:txBody>
          <a:bodyPr/>
          <a:lstStyle/>
          <a:p>
            <a:r>
              <a:rPr lang="en-GB" noProof="0" dirty="0" smtClean="0"/>
              <a:t>Degraded performance</a:t>
            </a:r>
            <a:endParaRPr lang="en-GB" noProof="0" dirty="0"/>
          </a:p>
        </p:txBody>
      </p:sp>
      <p:sp>
        <p:nvSpPr>
          <p:cNvPr id="4" name="Foliennummernplatzhalt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4</a:t>
            </a:fld>
            <a:endParaRPr lang="de-DE" dirty="0"/>
          </a:p>
        </p:txBody>
      </p:sp>
    </p:spTree>
    <p:extLst>
      <p:ext uri="{BB962C8B-B14F-4D97-AF65-F5344CB8AC3E}">
        <p14:creationId xmlns:p14="http://schemas.microsoft.com/office/powerpoint/2010/main" val="87343398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GB" sz="1400" u="sng" dirty="0" smtClean="0"/>
              <a:t>Aramis</a:t>
            </a:r>
            <a:r>
              <a:rPr lang="en-GB" sz="1400" u="sng" dirty="0"/>
              <a:t>:</a:t>
            </a:r>
            <a:endParaRPr lang="en-GB" sz="1400" dirty="0"/>
          </a:p>
          <a:p>
            <a:pPr lvl="1"/>
            <a:r>
              <a:rPr lang="en-GB" sz="1400" dirty="0" err="1"/>
              <a:t>Cristallina</a:t>
            </a:r>
            <a:r>
              <a:rPr lang="en-GB" sz="1400" dirty="0"/>
              <a:t> gets beam between </a:t>
            </a:r>
            <a:r>
              <a:rPr lang="en-GB" sz="1400" dirty="0" smtClean="0"/>
              <a:t>at 12.4 </a:t>
            </a:r>
            <a:r>
              <a:rPr lang="en-GB" sz="1400" dirty="0" err="1" smtClean="0"/>
              <a:t>keV</a:t>
            </a:r>
            <a:r>
              <a:rPr lang="en-GB" sz="1400" dirty="0" smtClean="0"/>
              <a:t> for the whole week, standard pulse duration and pulse energy.</a:t>
            </a:r>
          </a:p>
          <a:p>
            <a:endParaRPr lang="en-GB" sz="1400" u="sng" dirty="0" smtClean="0"/>
          </a:p>
          <a:p>
            <a:r>
              <a:rPr lang="en-GB" sz="1400" u="sng" dirty="0" smtClean="0"/>
              <a:t>Athos</a:t>
            </a:r>
            <a:r>
              <a:rPr lang="en-GB" sz="1400" u="sng" dirty="0"/>
              <a:t>:</a:t>
            </a:r>
            <a:endParaRPr lang="en-GB" sz="1400" dirty="0"/>
          </a:p>
          <a:p>
            <a:pPr lvl="1"/>
            <a:r>
              <a:rPr lang="en-GB" sz="1400" dirty="0" err="1" smtClean="0"/>
              <a:t>Maloja</a:t>
            </a:r>
            <a:r>
              <a:rPr lang="en-GB" sz="1400" dirty="0" smtClean="0"/>
              <a:t> requests standard modes and multiple 2-color modes:</a:t>
            </a:r>
          </a:p>
          <a:p>
            <a:pPr lvl="2"/>
            <a:r>
              <a:rPr lang="en-US" sz="1400" dirty="0"/>
              <a:t>Standard </a:t>
            </a:r>
            <a:r>
              <a:rPr lang="en-US" sz="1400" dirty="0" smtClean="0"/>
              <a:t>operation </a:t>
            </a:r>
            <a:r>
              <a:rPr lang="en-US" sz="1400" dirty="0"/>
              <a:t>(single color) &gt; 1mJ and pulse duration is not </a:t>
            </a:r>
            <a:r>
              <a:rPr lang="en-US" sz="1400" dirty="0" smtClean="0"/>
              <a:t>critical: 400eV </a:t>
            </a:r>
            <a:r>
              <a:rPr lang="en-US" sz="1400" dirty="0"/>
              <a:t>Linear horizontal </a:t>
            </a:r>
            <a:r>
              <a:rPr lang="en-US" sz="1400" dirty="0" smtClean="0"/>
              <a:t>polarization, </a:t>
            </a:r>
            <a:r>
              <a:rPr lang="en-US" sz="1400" dirty="0"/>
              <a:t>535eV </a:t>
            </a:r>
            <a:r>
              <a:rPr lang="en-US" sz="1400" dirty="0" smtClean="0"/>
              <a:t>Linear </a:t>
            </a:r>
            <a:r>
              <a:rPr lang="en-US" sz="1400" dirty="0"/>
              <a:t>horizontal </a:t>
            </a:r>
            <a:r>
              <a:rPr lang="en-US" sz="1400" dirty="0" smtClean="0"/>
              <a:t>polarization, 620eV Linear </a:t>
            </a:r>
            <a:r>
              <a:rPr lang="en-US" sz="1400" dirty="0"/>
              <a:t>horizontal </a:t>
            </a:r>
            <a:r>
              <a:rPr lang="en-US" sz="1400" dirty="0" smtClean="0"/>
              <a:t>polarization</a:t>
            </a:r>
            <a:endParaRPr lang="en-US" dirty="0"/>
          </a:p>
          <a:p>
            <a:pPr lvl="2"/>
            <a:r>
              <a:rPr lang="en-US" sz="1400" dirty="0"/>
              <a:t>Two </a:t>
            </a:r>
            <a:r>
              <a:rPr lang="en-US" sz="1400" dirty="0" smtClean="0"/>
              <a:t>color </a:t>
            </a:r>
            <a:r>
              <a:rPr lang="en-US" sz="1400" dirty="0"/>
              <a:t>modes: as short pulses as possible with stability maintained. Both </a:t>
            </a:r>
            <a:r>
              <a:rPr lang="en-US" sz="1400" dirty="0" smtClean="0"/>
              <a:t>colors </a:t>
            </a:r>
            <a:r>
              <a:rPr lang="en-US" sz="1400" dirty="0"/>
              <a:t>are linear horizontal </a:t>
            </a:r>
            <a:r>
              <a:rPr lang="en-US" sz="1400" dirty="0" smtClean="0"/>
              <a:t>polarization: C1:400eV // C2:620eV (priority), C1:400eV//C2:500eV (nice to have),</a:t>
            </a:r>
            <a:r>
              <a:rPr lang="en-US" dirty="0" smtClean="0"/>
              <a:t>  </a:t>
            </a:r>
            <a:r>
              <a:rPr lang="en-US" sz="1400" dirty="0" smtClean="0"/>
              <a:t>C1:400eV//C2:390eV </a:t>
            </a:r>
            <a:r>
              <a:rPr lang="en-US" sz="1400" dirty="0"/>
              <a:t>(nice to have</a:t>
            </a:r>
            <a:r>
              <a:rPr lang="en-US" sz="1400" dirty="0" smtClean="0"/>
              <a:t>), C1:534eV //C2:620eV </a:t>
            </a:r>
            <a:r>
              <a:rPr lang="en-US" sz="1400" dirty="0"/>
              <a:t>(</a:t>
            </a:r>
            <a:r>
              <a:rPr lang="en-US" sz="1400" dirty="0" smtClean="0"/>
              <a:t>priority), C1:534eV//C2:500eV </a:t>
            </a:r>
            <a:r>
              <a:rPr lang="en-US" sz="1400" dirty="0"/>
              <a:t>(nice to have</a:t>
            </a:r>
            <a:r>
              <a:rPr lang="en-US" sz="1400" dirty="0" smtClean="0"/>
              <a:t>),  C1:534eV//C2:390eV </a:t>
            </a:r>
            <a:r>
              <a:rPr lang="en-US" sz="1400" dirty="0"/>
              <a:t>(nice to have</a:t>
            </a:r>
            <a:r>
              <a:rPr lang="en-US" sz="1400" dirty="0" smtClean="0"/>
              <a:t>).</a:t>
            </a:r>
            <a:endParaRPr lang="de-CH" sz="1400" dirty="0"/>
          </a:p>
        </p:txBody>
      </p:sp>
      <p:sp>
        <p:nvSpPr>
          <p:cNvPr id="3" name="Title 2"/>
          <p:cNvSpPr>
            <a:spLocks noGrp="1"/>
          </p:cNvSpPr>
          <p:nvPr>
            <p:ph type="title"/>
          </p:nvPr>
        </p:nvSpPr>
        <p:spPr/>
        <p:txBody>
          <a:bodyPr/>
          <a:lstStyle/>
          <a:p>
            <a:r>
              <a:rPr lang="en-US" dirty="0" smtClean="0"/>
              <a:t>Plan for next week</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5</a:t>
            </a:fld>
            <a:endParaRPr lang="de-DE" dirty="0"/>
          </a:p>
        </p:txBody>
      </p:sp>
    </p:spTree>
    <p:extLst>
      <p:ext uri="{BB962C8B-B14F-4D97-AF65-F5344CB8AC3E}">
        <p14:creationId xmlns:p14="http://schemas.microsoft.com/office/powerpoint/2010/main" val="77097034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sz="1200" dirty="0" smtClean="0"/>
              <a:t>All of the </a:t>
            </a:r>
            <a:r>
              <a:rPr lang="en-US" sz="1200" dirty="0" err="1" smtClean="0"/>
              <a:t>piketts</a:t>
            </a:r>
            <a:r>
              <a:rPr lang="en-US" sz="1200" dirty="0" smtClean="0"/>
              <a:t> and responsible people who kept fixing problems as they kept popping up (PSYS, Vacuum, RF, Undulators, </a:t>
            </a:r>
            <a:r>
              <a:rPr lang="en-US" sz="1200" dirty="0" err="1" smtClean="0"/>
              <a:t>etc</a:t>
            </a:r>
            <a:r>
              <a:rPr lang="en-US" sz="1200" dirty="0" smtClean="0"/>
              <a:t>).</a:t>
            </a:r>
          </a:p>
          <a:p>
            <a:endParaRPr lang="en-US" sz="1200" dirty="0" smtClean="0"/>
          </a:p>
          <a:p>
            <a:r>
              <a:rPr lang="en-US" sz="1200" dirty="0" smtClean="0"/>
              <a:t>Florian </a:t>
            </a:r>
            <a:r>
              <a:rPr lang="en-US" sz="1200" dirty="0" err="1" smtClean="0"/>
              <a:t>Loehl</a:t>
            </a:r>
            <a:r>
              <a:rPr lang="en-US" sz="1200" dirty="0" smtClean="0"/>
              <a:t>, who helped fixed the feedback system crash on Wednesday while on holiday.</a:t>
            </a:r>
          </a:p>
          <a:p>
            <a:endParaRPr lang="en-US" sz="1200" dirty="0" smtClean="0"/>
          </a:p>
          <a:p>
            <a:r>
              <a:rPr lang="en-US" sz="1200" dirty="0" smtClean="0"/>
              <a:t>Didier Voulot, who tried to help us on Friday while on holiday.</a:t>
            </a:r>
          </a:p>
          <a:p>
            <a:endParaRPr lang="en-US" sz="1200" dirty="0" smtClean="0"/>
          </a:p>
          <a:p>
            <a:r>
              <a:rPr lang="en-US" sz="1200" dirty="0" smtClean="0"/>
              <a:t>Eduard Prat, who tried to helps us on Friday while on holiday.</a:t>
            </a:r>
          </a:p>
          <a:p>
            <a:endParaRPr lang="en-US" sz="1200" dirty="0" smtClean="0"/>
          </a:p>
          <a:p>
            <a:r>
              <a:rPr lang="en-US" sz="1200" dirty="0" smtClean="0"/>
              <a:t>Nicole Hiller and Tobias </a:t>
            </a:r>
            <a:r>
              <a:rPr lang="en-US" sz="1200" dirty="0" err="1" smtClean="0"/>
              <a:t>Weibach</a:t>
            </a:r>
            <a:r>
              <a:rPr lang="en-US" sz="1200" dirty="0" smtClean="0"/>
              <a:t>, who came early and left late for their weekend night shifts to help the machine perform better, and sent us instructions with little sleep how to restore decent performance on Saturday.</a:t>
            </a:r>
          </a:p>
          <a:p>
            <a:endParaRPr lang="de-CH" sz="1200" dirty="0" smtClean="0"/>
          </a:p>
          <a:p>
            <a:r>
              <a:rPr lang="en-US" sz="1200" dirty="0" smtClean="0"/>
              <a:t>Andreas Dax, who helped us on Sunday outside of the regular laser </a:t>
            </a:r>
            <a:r>
              <a:rPr lang="en-US" sz="1200" dirty="0" err="1" smtClean="0"/>
              <a:t>pikett</a:t>
            </a:r>
            <a:r>
              <a:rPr lang="en-US" sz="1200" dirty="0" smtClean="0"/>
              <a:t> times.</a:t>
            </a:r>
          </a:p>
          <a:p>
            <a:endParaRPr lang="en-US" sz="1200" dirty="0"/>
          </a:p>
          <a:p>
            <a:r>
              <a:rPr lang="en-US" sz="1200" dirty="0" smtClean="0"/>
              <a:t>Christoph Kittel, who took over Thursday from me due to me being on holiday that day.</a:t>
            </a:r>
          </a:p>
          <a:p>
            <a:endParaRPr lang="en-US" sz="1200" dirty="0"/>
          </a:p>
          <a:p>
            <a:r>
              <a:rPr lang="en-US" sz="1200" dirty="0" smtClean="0"/>
              <a:t>The machine operators, who kept me updated and tried to accommodate the end-station users to the best of their ability.</a:t>
            </a:r>
          </a:p>
          <a:p>
            <a:endParaRPr lang="en-US" sz="1400" dirty="0" smtClean="0"/>
          </a:p>
        </p:txBody>
      </p:sp>
      <p:sp>
        <p:nvSpPr>
          <p:cNvPr id="3" name="Title 2"/>
          <p:cNvSpPr>
            <a:spLocks noGrp="1"/>
          </p:cNvSpPr>
          <p:nvPr>
            <p:ph type="title"/>
          </p:nvPr>
        </p:nvSpPr>
        <p:spPr/>
        <p:txBody>
          <a:bodyPr/>
          <a:lstStyle/>
          <a:p>
            <a:r>
              <a:rPr lang="en-US" dirty="0" smtClean="0"/>
              <a:t>Special thanks to</a:t>
            </a:r>
            <a:endParaRPr lang="de-CH" dirty="0"/>
          </a:p>
        </p:txBody>
      </p:sp>
      <p:sp>
        <p:nvSpPr>
          <p:cNvPr id="4" name="Slide Number Placeholder 3"/>
          <p:cNvSpPr>
            <a:spLocks noGrp="1"/>
          </p:cNvSpPr>
          <p:nvPr>
            <p:ph type="sldNum" sz="quarter" idx="16"/>
          </p:nvPr>
        </p:nvSpPr>
        <p:spPr/>
        <p:txBody>
          <a:bodyPr/>
          <a:lstStyle/>
          <a:p>
            <a:pPr algn="r">
              <a:defRPr/>
            </a:pPr>
            <a:r>
              <a:rPr lang="de-DE" smtClean="0"/>
              <a:t>Page </a:t>
            </a:r>
            <a:fld id="{EBC07571-3134-BB4B-B83F-1A9FE18D34F3}" type="slidenum">
              <a:rPr lang="de-DE" smtClean="0"/>
              <a:pPr algn="r">
                <a:defRPr/>
              </a:pPr>
              <a:t>6</a:t>
            </a:fld>
            <a:endParaRPr lang="de-DE" dirty="0"/>
          </a:p>
        </p:txBody>
      </p:sp>
    </p:spTree>
    <p:extLst>
      <p:ext uri="{BB962C8B-B14F-4D97-AF65-F5344CB8AC3E}">
        <p14:creationId xmlns:p14="http://schemas.microsoft.com/office/powerpoint/2010/main" val="3944969167"/>
      </p:ext>
    </p:extLst>
  </p:cSld>
  <p:clrMapOvr>
    <a:masterClrMapping/>
  </p:clrMapOvr>
  <p:transition spd="med"/>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eaLnBrk="1" hangingPunct="1">
          <a:lnSpc>
            <a:spcPct val="110000"/>
          </a:lnSpc>
          <a:spcBef>
            <a:spcPct val="0"/>
          </a:spcBef>
          <a:buClr>
            <a:srgbClr val="000000"/>
          </a:buClr>
          <a:defRPr sz="1800" dirty="0" err="1" smtClean="0">
            <a:solidFill>
              <a:srgbClr val="000000"/>
            </a:solidFill>
            <a:latin typeface="Calibri"/>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extLst>
    <a:ext uri="{05A4C25C-085E-4340-85A3-A5531E510DB2}">
      <thm15:themeFamily xmlns:thm15="http://schemas.microsoft.com/office/thememl/2012/main" name="PSI PowerPoint Master english 16_9.potx" id="{D740BDA2-5362-433F-8FF1-B032EC84CAE9}" vid="{5E8A839B-C512-4D1D-A022-DACBC9126E25}"/>
    </a:ext>
  </a:ext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PSI_PowerPoint-Master_16-9_e</Template>
  <TotalTime>0</TotalTime>
  <Words>766</Words>
  <Application>Microsoft Office PowerPoint</Application>
  <PresentationFormat>On-screen Show (16:9)</PresentationFormat>
  <Paragraphs>68</Paragraphs>
  <Slides>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vt:i4>
      </vt:variant>
    </vt:vector>
  </HeadingPairs>
  <TitlesOfParts>
    <vt:vector size="15" baseType="lpstr">
      <vt:lpstr>ＭＳ Ｐゴシック</vt:lpstr>
      <vt:lpstr>Arial</vt:lpstr>
      <vt:lpstr>Arial Narrow</vt:lpstr>
      <vt:lpstr>Calibri</vt:lpstr>
      <vt:lpstr>Georgia</vt:lpstr>
      <vt:lpstr>Symbol</vt:lpstr>
      <vt:lpstr>Times</vt:lpstr>
      <vt:lpstr>ヒラギノ角ゴ Pro W3</vt:lpstr>
      <vt:lpstr>PSI-Powerpoint-Master Calibri V2</vt:lpstr>
      <vt:lpstr>Requests for week of 19.6.2023-26.6.2023</vt:lpstr>
      <vt:lpstr>Performance</vt:lpstr>
      <vt:lpstr>Down time</vt:lpstr>
      <vt:lpstr>Degraded performance</vt:lpstr>
      <vt:lpstr>Plan for next week</vt:lpstr>
      <vt:lpstr>Special thanks to</vt:lpstr>
    </vt:vector>
  </TitlesOfParts>
  <Company>PSI - Paul Scherrer Institut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Juranic Pavle</dc:creator>
  <cp:lastModifiedBy>Juranic Pavle</cp:lastModifiedBy>
  <cp:revision>13</cp:revision>
  <cp:lastPrinted>2015-09-30T13:23:15Z</cp:lastPrinted>
  <dcterms:created xsi:type="dcterms:W3CDTF">2023-06-26T07:01:12Z</dcterms:created>
  <dcterms:modified xsi:type="dcterms:W3CDTF">2023-06-26T11:09:49Z</dcterms:modified>
</cp:coreProperties>
</file>