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9" name="Shape 2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56A3D6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" name="PSI Logo inverted with Outlined Fonts.pdf" descr="PSI Logo inverted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999" y="819855"/>
            <a:ext cx="5417046" cy="192407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247890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rge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ne"/>
          <p:cNvSpPr/>
          <p:nvPr/>
        </p:nvSpPr>
        <p:spPr>
          <a:xfrm flipV="1">
            <a:off x="762000" y="3923956"/>
            <a:ext cx="22859999" cy="370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762000" y="250499"/>
            <a:ext cx="22860000" cy="3453524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762000" y="4234575"/>
            <a:ext cx="22860000" cy="8537238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5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9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7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7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"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84" name="Image"/>
          <p:cNvSpPr/>
          <p:nvPr>
            <p:ph type="pic" sz="quarter" idx="22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5" name="Image"/>
          <p:cNvSpPr/>
          <p:nvPr>
            <p:ph type="pic" sz="quarter" idx="23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6" name="Image"/>
          <p:cNvSpPr/>
          <p:nvPr>
            <p:ph type="pic" sz="quarter" idx="24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7" name="Image"/>
          <p:cNvSpPr/>
          <p:nvPr>
            <p:ph type="pic" sz="quarter" idx="25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8" name="Electrons flying in a circle"/>
          <p:cNvSpPr txBox="1"/>
          <p:nvPr>
            <p:ph type="body" sz="quarter" idx="26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89" name="Accelerated electrons"/>
          <p:cNvSpPr txBox="1"/>
          <p:nvPr>
            <p:ph type="body" sz="quarter" idx="27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90" name="Protons in LHC"/>
          <p:cNvSpPr txBox="1"/>
          <p:nvPr>
            <p:ph type="body" sz="quarter" idx="28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91" name="All of the above"/>
          <p:cNvSpPr txBox="1"/>
          <p:nvPr>
            <p:ph type="body" sz="quarter" idx="29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9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Rasmus Ischebeck"/>
          <p:cNvSpPr txBox="1"/>
          <p:nvPr>
            <p:ph type="body" sz="quarter" idx="21"/>
          </p:nvPr>
        </p:nvSpPr>
        <p:spPr>
          <a:xfrm>
            <a:off x="986359" y="13302365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20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20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Image"/>
          <p:cNvSpPr/>
          <p:nvPr>
            <p:ph type="pic" sz="quarter" idx="23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7" name="Image"/>
          <p:cNvSpPr/>
          <p:nvPr>
            <p:ph type="pic" sz="quarter" idx="24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8" name="Image"/>
          <p:cNvSpPr/>
          <p:nvPr>
            <p:ph type="pic" sz="quarter" idx="25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9" name="Image"/>
          <p:cNvSpPr/>
          <p:nvPr>
            <p:ph type="pic" sz="quarter" idx="26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0" name="Electrons flying in a circle"/>
          <p:cNvSpPr txBox="1"/>
          <p:nvPr>
            <p:ph type="body" sz="quarter" idx="27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211" name="Accelerated electrons"/>
          <p:cNvSpPr txBox="1"/>
          <p:nvPr>
            <p:ph type="body" sz="quarter" idx="28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212" name="Protons in LHC"/>
          <p:cNvSpPr txBox="1"/>
          <p:nvPr>
            <p:ph type="body" sz="quarter" idx="29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213" name="All of the above"/>
          <p:cNvSpPr txBox="1"/>
          <p:nvPr>
            <p:ph type="body" sz="quarter" idx="30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estion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Nick-Veasey-hands-2009.jpg" descr="Nick-Veasey-hands-200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868" y="-2720177"/>
            <a:ext cx="23016264" cy="1646941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Nick Veasey"/>
          <p:cNvSpPr txBox="1"/>
          <p:nvPr>
            <p:ph type="body" sz="quarter" idx="21"/>
          </p:nvPr>
        </p:nvSpPr>
        <p:spPr>
          <a:xfrm>
            <a:off x="199031" y="13256642"/>
            <a:ext cx="2094806" cy="415875"/>
          </a:xfrm>
          <a:prstGeom prst="rect">
            <a:avLst/>
          </a:prstGeom>
          <a:effectLst>
            <a:outerShdw sx="100000" sy="100000" kx="0" ky="0" algn="b" rotWithShape="0" blurRad="101600" dist="63500" dir="2700000">
              <a:srgbClr val="000000">
                <a:alpha val="75000"/>
              </a:srgbClr>
            </a:outerShdw>
          </a:effectLst>
        </p:spPr>
        <p:txBody>
          <a:bodyPr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Nick Veasey</a:t>
            </a:r>
          </a:p>
        </p:txBody>
      </p:sp>
      <p:sp>
        <p:nvSpPr>
          <p:cNvPr id="222" name="Questions?"/>
          <p:cNvSpPr txBox="1"/>
          <p:nvPr>
            <p:ph type="body" sz="quarter" idx="22"/>
          </p:nvPr>
        </p:nvSpPr>
        <p:spPr>
          <a:xfrm>
            <a:off x="683868" y="505377"/>
            <a:ext cx="7717664" cy="1941704"/>
          </a:xfrm>
          <a:prstGeom prst="rect">
            <a:avLst/>
          </a:prstGeom>
        </p:spPr>
        <p:txBody>
          <a:bodyPr wrap="none"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cap="all" sz="12000">
                <a:solidFill>
                  <a:srgbClr val="76D6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Questions?</a:t>
            </a:r>
          </a:p>
        </p:txBody>
      </p:sp>
      <p:sp>
        <p:nvSpPr>
          <p:cNvPr id="223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>
            <a:normAutofit fontScale="100000" lnSpcReduction="0"/>
          </a:bodyPr>
          <a:lstStyle>
            <a:lvl1pPr algn="ctr" defTabSz="584200">
              <a:lnSpc>
                <a:spcPct val="100000"/>
              </a:lnSpc>
              <a:defRPr b="0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Callout"/>
          <p:cNvSpPr/>
          <p:nvPr/>
        </p:nvSpPr>
        <p:spPr>
          <a:xfrm>
            <a:off x="876300" y="3314700"/>
            <a:ext cx="22631400" cy="7317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9" y="0"/>
                </a:moveTo>
                <a:cubicBezTo>
                  <a:pt x="54" y="0"/>
                  <a:pt x="0" y="165"/>
                  <a:pt x="0" y="369"/>
                </a:cubicBezTo>
                <a:lnTo>
                  <a:pt x="0" y="19013"/>
                </a:lnTo>
                <a:cubicBezTo>
                  <a:pt x="0" y="19217"/>
                  <a:pt x="54" y="19382"/>
                  <a:pt x="119" y="19382"/>
                </a:cubicBezTo>
                <a:lnTo>
                  <a:pt x="18186" y="19382"/>
                </a:lnTo>
                <a:lnTo>
                  <a:pt x="18717" y="21600"/>
                </a:lnTo>
                <a:lnTo>
                  <a:pt x="19247" y="19382"/>
                </a:lnTo>
                <a:lnTo>
                  <a:pt x="21481" y="19382"/>
                </a:lnTo>
                <a:cubicBezTo>
                  <a:pt x="21546" y="19382"/>
                  <a:pt x="21600" y="19217"/>
                  <a:pt x="21600" y="19013"/>
                </a:cubicBezTo>
                <a:lnTo>
                  <a:pt x="21600" y="369"/>
                </a:lnTo>
                <a:cubicBezTo>
                  <a:pt x="21600" y="165"/>
                  <a:pt x="21546" y="0"/>
                  <a:pt x="21481" y="0"/>
                </a:cubicBezTo>
                <a:lnTo>
                  <a:pt x="119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32" name="Type a quote here."/>
          <p:cNvSpPr txBox="1"/>
          <p:nvPr>
            <p:ph type="body" sz="quarter" idx="21"/>
          </p:nvPr>
        </p:nvSpPr>
        <p:spPr>
          <a:xfrm>
            <a:off x="1676400" y="4089400"/>
            <a:ext cx="21056600" cy="21240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33" name="Johnny Appleseed"/>
          <p:cNvSpPr txBox="1"/>
          <p:nvPr>
            <p:ph type="body" sz="quarter" idx="22"/>
          </p:nvPr>
        </p:nvSpPr>
        <p:spPr>
          <a:xfrm>
            <a:off x="762000" y="10854918"/>
            <a:ext cx="22860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7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234" name="Text"/>
          <p:cNvSpPr txBox="1"/>
          <p:nvPr>
            <p:ph type="body" sz="quarter" idx="23"/>
          </p:nvPr>
        </p:nvSpPr>
        <p:spPr>
          <a:xfrm>
            <a:off x="762000" y="622861"/>
            <a:ext cx="20955000" cy="64714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77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b="1" cap="all" spc="180"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3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91005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ype a quote here."/>
          <p:cNvSpPr txBox="1"/>
          <p:nvPr>
            <p:ph type="body" sz="quarter" idx="21"/>
          </p:nvPr>
        </p:nvSpPr>
        <p:spPr>
          <a:xfrm>
            <a:off x="11049000" y="3721100"/>
            <a:ext cx="12573000" cy="378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44" name="Image"/>
          <p:cNvSpPr/>
          <p:nvPr>
            <p:ph type="pic" idx="22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5" name="Johnny Appleseed"/>
          <p:cNvSpPr txBox="1"/>
          <p:nvPr>
            <p:ph type="body" sz="quarter" idx="23"/>
          </p:nvPr>
        </p:nvSpPr>
        <p:spPr>
          <a:xfrm>
            <a:off x="11049000" y="10854918"/>
            <a:ext cx="12573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647700">
              <a:spcBef>
                <a:spcPts val="0"/>
              </a:spcBef>
              <a:buClrTx/>
              <a:buSzTx/>
              <a:buFontTx/>
              <a:buNone/>
              <a:defRPr sz="8700">
                <a:solidFill>
                  <a:srgbClr val="232323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pic>
        <p:nvPicPr>
          <p:cNvPr id="2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2022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25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65424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18620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in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7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761999" y="674867"/>
            <a:ext cx="3985087" cy="673101"/>
            <a:chOff x="0" y="0"/>
            <a:chExt cx="3985085" cy="673100"/>
          </a:xfrm>
        </p:grpSpPr>
        <p:pic>
          <p:nvPicPr>
            <p:cNvPr id="30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39815" y="194981"/>
              <a:ext cx="1645271" cy="4781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SI Logo white with Outlined Fonts.pdf" descr="PSI Logo white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895054" cy="673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23794173" y="13267597"/>
            <a:ext cx="368505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Text"/>
          <p:cNvSpPr txBox="1"/>
          <p:nvPr>
            <p:ph type="body" sz="quarter" idx="22"/>
          </p:nvPr>
        </p:nvSpPr>
        <p:spPr>
          <a:xfrm>
            <a:off x="23109707" y="13280297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36039" y="726902"/>
            <a:ext cx="1399014" cy="496914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S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5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 anchor="b"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4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asmus Ischebeck"/>
          <p:cNvSpPr txBox="1"/>
          <p:nvPr>
            <p:ph type="body" sz="quarter" idx="22"/>
          </p:nvPr>
        </p:nvSpPr>
        <p:spPr>
          <a:xfrm>
            <a:off x="984360" y="13296899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49" name="Text"/>
          <p:cNvSpPr txBox="1"/>
          <p:nvPr>
            <p:ph type="body" sz="quarter" idx="23"/>
          </p:nvPr>
        </p:nvSpPr>
        <p:spPr>
          <a:xfrm>
            <a:off x="23173207" y="13296899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xfrm>
            <a:off x="23772807" y="13296900"/>
            <a:ext cx="368504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N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/>
          <p:nvPr>
            <p:ph type="pic" idx="21"/>
          </p:nvPr>
        </p:nvSpPr>
        <p:spPr>
          <a:xfrm>
            <a:off x="-197553" y="0"/>
            <a:ext cx="1288839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1" name="Image"/>
          <p:cNvSpPr/>
          <p:nvPr>
            <p:ph type="pic" idx="22"/>
          </p:nvPr>
        </p:nvSpPr>
        <p:spPr>
          <a:xfrm>
            <a:off x="10646568" y="-1219200"/>
            <a:ext cx="13758864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Text"/>
          <p:cNvSpPr txBox="1"/>
          <p:nvPr>
            <p:ph type="body" sz="quarter" idx="23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mage"/>
          <p:cNvSpPr/>
          <p:nvPr>
            <p:ph type="pic" sz="half" idx="21"/>
          </p:nvPr>
        </p:nvSpPr>
        <p:spPr>
          <a:xfrm>
            <a:off x="12192000" y="-177800"/>
            <a:ext cx="12192000" cy="7162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2"/>
          </p:nvPr>
        </p:nvSpPr>
        <p:spPr>
          <a:xfrm>
            <a:off x="12192000" y="6451600"/>
            <a:ext cx="12192000" cy="82973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Image"/>
          <p:cNvSpPr/>
          <p:nvPr>
            <p:ph type="pic" idx="23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5" name="Title Text"/>
          <p:cNvSpPr txBox="1"/>
          <p:nvPr>
            <p:ph type="title"/>
          </p:nvPr>
        </p:nvSpPr>
        <p:spPr>
          <a:xfrm>
            <a:off x="11049000" y="9042400"/>
            <a:ext cx="12573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98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7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9" name="Body Level One…"/>
          <p:cNvSpPr txBox="1"/>
          <p:nvPr>
            <p:ph type="body" sz="half" idx="1"/>
          </p:nvPr>
        </p:nvSpPr>
        <p:spPr>
          <a:xfrm>
            <a:off x="11048999" y="4487975"/>
            <a:ext cx="12573001" cy="853890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1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9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25" name="Image"/>
          <p:cNvSpPr/>
          <p:nvPr>
            <p:ph type="pic" sz="quarter" idx="23"/>
          </p:nvPr>
        </p:nvSpPr>
        <p:spPr>
          <a:xfrm>
            <a:off x="10987657" y="4435025"/>
            <a:ext cx="1711764" cy="1711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sz="quarter" idx="24"/>
          </p:nvPr>
        </p:nvSpPr>
        <p:spPr>
          <a:xfrm>
            <a:off x="10923851" y="6550239"/>
            <a:ext cx="1839376" cy="18393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Image"/>
          <p:cNvSpPr/>
          <p:nvPr>
            <p:ph type="pic" sz="quarter" idx="25"/>
          </p:nvPr>
        </p:nvSpPr>
        <p:spPr>
          <a:xfrm>
            <a:off x="10963454" y="8793066"/>
            <a:ext cx="1760169" cy="15841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8" name="Image"/>
          <p:cNvSpPr/>
          <p:nvPr>
            <p:ph type="pic" sz="quarter" idx="26"/>
          </p:nvPr>
        </p:nvSpPr>
        <p:spPr>
          <a:xfrm>
            <a:off x="10816040" y="10780668"/>
            <a:ext cx="2054997" cy="20417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9" name="Electrons flying in a circle"/>
          <p:cNvSpPr txBox="1"/>
          <p:nvPr>
            <p:ph type="body" sz="quarter" idx="27"/>
          </p:nvPr>
        </p:nvSpPr>
        <p:spPr>
          <a:xfrm>
            <a:off x="13218140" y="4435025"/>
            <a:ext cx="10403860" cy="16732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30" name="Accelerated electrons"/>
          <p:cNvSpPr txBox="1"/>
          <p:nvPr>
            <p:ph type="body" sz="quarter" idx="28"/>
          </p:nvPr>
        </p:nvSpPr>
        <p:spPr>
          <a:xfrm>
            <a:off x="13218142" y="6550239"/>
            <a:ext cx="10403857" cy="183937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31" name="Protons in LHC"/>
          <p:cNvSpPr txBox="1"/>
          <p:nvPr>
            <p:ph type="body" sz="quarter" idx="29"/>
          </p:nvPr>
        </p:nvSpPr>
        <p:spPr>
          <a:xfrm>
            <a:off x="13218140" y="8793066"/>
            <a:ext cx="10403860" cy="158415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32" name="All of the above"/>
          <p:cNvSpPr txBox="1"/>
          <p:nvPr>
            <p:ph type="body" sz="quarter" idx="30"/>
          </p:nvPr>
        </p:nvSpPr>
        <p:spPr>
          <a:xfrm>
            <a:off x="13218140" y="10780668"/>
            <a:ext cx="10403860" cy="20417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3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164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Rasmus Ischebeck"/>
          <p:cNvSpPr txBox="1"/>
          <p:nvPr/>
        </p:nvSpPr>
        <p:spPr>
          <a:xfrm>
            <a:off x="1121981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b="1"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Text"/>
          <p:cNvSpPr txBox="1"/>
          <p:nvPr/>
        </p:nvSpPr>
        <p:spPr>
          <a:xfrm>
            <a:off x="23173207" y="13296899"/>
            <a:ext cx="512293" cy="3743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762000" y="2159000"/>
            <a:ext cx="228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762000" y="3860800"/>
            <a:ext cx="22860000" cy="858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1pPr>
      <a:lvl2pPr marL="127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2pPr>
      <a:lvl3pPr marL="190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3pPr>
      <a:lvl4pPr marL="254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4pPr>
      <a:lvl5pPr marL="317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5pPr>
      <a:lvl6pPr marL="381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6pPr>
      <a:lvl7pPr marL="444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7pPr>
      <a:lvl8pPr marL="508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8pPr>
      <a:lvl9pPr marL="571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9pPr>
    </p:bodyStyle>
    <p:otherStyle>
      <a:lvl1pPr marL="0" marR="0" indent="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tif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rab.huhn_a_peaceful_evening_in_the_SwissFEL_control_room_scient_5e99123c-8c5a-452d-851e-5e76797e0ab5.png" descr="rab.huhn_a_peaceful_evening_in_the_SwissFEL_control_room_scient_5e99123c-8c5a-452d-851e-5e76797e0ab5.pn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183" t="0" r="183" b="0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8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83" name="Run Coordinator Report 2023/26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Run Coordinator Report 2023/26</a:t>
            </a:r>
          </a:p>
        </p:txBody>
      </p:sp>
      <p:pic>
        <p:nvPicPr>
          <p:cNvPr id="284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286" name="Midjourney: /imagine a peaceful evening in the SwissFEL control room"/>
          <p:cNvSpPr txBox="1"/>
          <p:nvPr>
            <p:ph type="body" idx="23"/>
          </p:nvPr>
        </p:nvSpPr>
        <p:spPr>
          <a:xfrm>
            <a:off x="16697197" y="13296899"/>
            <a:ext cx="6988303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Midjourney: /imagine a peaceful evening in the SwissFEL control room</a:t>
            </a:r>
          </a:p>
        </p:txBody>
      </p:sp>
      <p:sp>
        <p:nvSpPr>
          <p:cNvPr id="287" name="Slide Number"/>
          <p:cNvSpPr txBox="1"/>
          <p:nvPr>
            <p:ph type="sldNum" sz="quarter" idx="2"/>
          </p:nvPr>
        </p:nvSpPr>
        <p:spPr>
          <a:xfrm>
            <a:off x="23899909" y="13296900"/>
            <a:ext cx="241402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0" name="Op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Operation</a:t>
            </a:r>
          </a:p>
        </p:txBody>
      </p:sp>
      <p:sp>
        <p:nvSpPr>
          <p:cNvPr id="291" name="Continued operation in Arami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Continued operation in Aramis</a:t>
            </a:r>
          </a:p>
          <a:p>
            <a:pPr/>
            <a:r>
              <a:t>2-Color mode in Athos</a:t>
            </a:r>
          </a:p>
          <a:p>
            <a:pPr lvl="1"/>
            <a:r>
              <a:t>Pointing of the two colors took a while waiting for feedbacks to stabilize</a:t>
            </a:r>
          </a:p>
          <a:p>
            <a:pPr lvl="1"/>
            <a:r>
              <a:t>Snapshots were prepared by experts</a:t>
            </a:r>
          </a:p>
          <a:p>
            <a:pPr lvl="1"/>
            <a:r>
              <a:t>Snapshots could be loaded by operators </a:t>
            </a:r>
          </a:p>
        </p:txBody>
      </p:sp>
      <p:sp>
        <p:nvSpPr>
          <p:cNvPr id="292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29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29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1645" y="410198"/>
            <a:ext cx="18300710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29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umma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Summary</a:t>
            </a:r>
          </a:p>
        </p:txBody>
      </p:sp>
      <p:sp>
        <p:nvSpPr>
          <p:cNvPr id="300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0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03" name="PSI Logo with Outlined Fonts.pdf" descr="PSI Logo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swissfel.pdf" descr="swissfel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3147" y="1527133"/>
            <a:ext cx="21257706" cy="12147262"/>
          </a:xfrm>
          <a:prstGeom prst="rect">
            <a:avLst/>
          </a:prstGeom>
          <a:ln w="12700">
            <a:miter lim="400000"/>
          </a:ln>
        </p:spPr>
      </p:pic>
      <p:sp>
        <p:nvSpPr>
          <p:cNvPr id="306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7" name="Electromagnetic Fiel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Electromagnetic Fields</a:t>
            </a:r>
          </a:p>
        </p:txBody>
      </p:sp>
      <p:sp>
        <p:nvSpPr>
          <p:cNvPr id="308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9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10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11" name="PSI Logo with Outlined Fonts.pdf" descr="PSI Logo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2023-06-28"/>
          <p:cNvSpPr txBox="1"/>
          <p:nvPr/>
        </p:nvSpPr>
        <p:spPr>
          <a:xfrm>
            <a:off x="4219786" y="7085287"/>
            <a:ext cx="210540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2023-06-28</a:t>
            </a:r>
          </a:p>
        </p:txBody>
      </p:sp>
      <p:sp>
        <p:nvSpPr>
          <p:cNvPr id="313" name="2023-06-29"/>
          <p:cNvSpPr txBox="1"/>
          <p:nvPr/>
        </p:nvSpPr>
        <p:spPr>
          <a:xfrm>
            <a:off x="9588207" y="7085287"/>
            <a:ext cx="2105407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2023-06-29</a:t>
            </a:r>
          </a:p>
        </p:txBody>
      </p:sp>
      <p:sp>
        <p:nvSpPr>
          <p:cNvPr id="314" name="rms magnetic field / nT"/>
          <p:cNvSpPr txBox="1"/>
          <p:nvPr/>
        </p:nvSpPr>
        <p:spPr>
          <a:xfrm rot="16200000">
            <a:off x="1280033" y="4191111"/>
            <a:ext cx="4024123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rms magnetic field / nT</a:t>
            </a:r>
          </a:p>
        </p:txBody>
      </p:sp>
      <p:sp>
        <p:nvSpPr>
          <p:cNvPr id="315" name="Aramis pulse energy / µJ"/>
          <p:cNvSpPr txBox="1"/>
          <p:nvPr/>
        </p:nvSpPr>
        <p:spPr>
          <a:xfrm rot="16200000">
            <a:off x="1133729" y="9933885"/>
            <a:ext cx="4316731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Aramis pulse energy / µJ</a:t>
            </a:r>
          </a:p>
        </p:txBody>
      </p:sp>
      <p:sp>
        <p:nvSpPr>
          <p:cNvPr id="316" name="Rectangle"/>
          <p:cNvSpPr/>
          <p:nvPr/>
        </p:nvSpPr>
        <p:spPr>
          <a:xfrm>
            <a:off x="3968334" y="12444338"/>
            <a:ext cx="1715191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17" name="— 50 Hz —16.7 Hz"/>
          <p:cNvSpPr txBox="1"/>
          <p:nvPr/>
        </p:nvSpPr>
        <p:spPr>
          <a:xfrm>
            <a:off x="20993121" y="5383269"/>
            <a:ext cx="1800607" cy="10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chemeClr val="accent1">
                    <a:hueOff val="262910"/>
                    <a:satOff val="3867"/>
                    <a:lumOff val="-18039"/>
                  </a:schemeClr>
                </a:solidFill>
              </a:rPr>
              <a:t>—</a:t>
            </a:r>
            <a:r>
              <a:t> 50 Hz</a:t>
            </a:r>
            <a:br/>
            <a:r>
              <a:rPr>
                <a:solidFill>
                  <a:schemeClr val="accent5">
                    <a:hueOff val="-234537"/>
                    <a:satOff val="-1108"/>
                    <a:lumOff val="-14796"/>
                  </a:schemeClr>
                </a:solidFill>
              </a:rPr>
              <a:t>—</a:t>
            </a:r>
            <a:r>
              <a:t>16.7 Hz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0" name="Small Issues during the wee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Small Issues during the week</a:t>
            </a:r>
          </a:p>
        </p:txBody>
      </p:sp>
      <p:sp>
        <p:nvSpPr>
          <p:cNvPr id="321" name="Feedback server crash, with subsequently caused BAM to loose its zero cross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Feedback server crash, with subsequently caused BAM to loose its zero crossing</a:t>
            </a:r>
          </a:p>
          <a:p>
            <a:pPr/>
            <a:r>
              <a:t>Undulator movement failure </a:t>
            </a:r>
          </a:p>
          <a:p>
            <a:pPr/>
            <a:r>
              <a:t>Pointing adjustment took a few hours (always waiting for feedback to stabilize beam after adjustment)</a:t>
            </a:r>
          </a:p>
          <a:p>
            <a:pPr/>
            <a:r>
              <a:t>Klystron failure in S20CB02</a:t>
            </a:r>
          </a:p>
          <a:p>
            <a:pPr/>
            <a:r>
              <a:t>Power glitch caused magnet power supplies to switch off</a:t>
            </a:r>
          </a:p>
          <a:p>
            <a:pPr/>
            <a:r>
              <a:t>Loose cable in S30CB07 — Aramis downtime of 2 hours</a:t>
            </a:r>
          </a:p>
          <a:p>
            <a:pPr/>
            <a:r>
              <a:t>Feedback servers needed restarting</a:t>
            </a:r>
          </a:p>
        </p:txBody>
      </p:sp>
      <p:sp>
        <p:nvSpPr>
          <p:cNvPr id="322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2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2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28" name="All in all a good wee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All in all a good week</a:t>
            </a:r>
          </a:p>
        </p:txBody>
      </p:sp>
      <p:sp>
        <p:nvSpPr>
          <p:cNvPr id="329" name="Thank you to everyone involved!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Thank you to everyone involved!</a:t>
            </a:r>
          </a:p>
        </p:txBody>
      </p:sp>
      <p:sp>
        <p:nvSpPr>
          <p:cNvPr id="330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33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33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