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9" autoAdjust="0"/>
    <p:restoredTop sz="94660"/>
  </p:normalViewPr>
  <p:slideViewPr>
    <p:cSldViewPr snapToGrid="0">
      <p:cViewPr varScale="1">
        <p:scale>
          <a:sx n="84" d="100"/>
          <a:sy n="84" d="100"/>
        </p:scale>
        <p:origin x="108"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de-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de-CH"/>
          </a:p>
        </p:txBody>
      </p:sp>
      <p:sp>
        <p:nvSpPr>
          <p:cNvPr id="4" name="Date Placeholder 3"/>
          <p:cNvSpPr>
            <a:spLocks noGrp="1"/>
          </p:cNvSpPr>
          <p:nvPr>
            <p:ph type="dt" sz="half" idx="10"/>
          </p:nvPr>
        </p:nvSpPr>
        <p:spPr/>
        <p:txBody>
          <a:bodyPr/>
          <a:lstStyle/>
          <a:p>
            <a:fld id="{CF0A92FC-F9F2-4B59-9A0E-00ABCCDD4398}" type="datetimeFigureOut">
              <a:rPr lang="de-CH" smtClean="0"/>
              <a:t>24.07.2023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1916139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CF0A92FC-F9F2-4B59-9A0E-00ABCCDD4398}" type="datetimeFigureOut">
              <a:rPr lang="de-CH" smtClean="0"/>
              <a:t>24.07.2023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3038204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de-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CF0A92FC-F9F2-4B59-9A0E-00ABCCDD4398}" type="datetimeFigureOut">
              <a:rPr lang="de-CH" smtClean="0"/>
              <a:t>24.07.2023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1482571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CF0A92FC-F9F2-4B59-9A0E-00ABCCDD4398}" type="datetimeFigureOut">
              <a:rPr lang="de-CH" smtClean="0"/>
              <a:t>24.07.2023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96712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de-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F0A92FC-F9F2-4B59-9A0E-00ABCCDD4398}" type="datetimeFigureOut">
              <a:rPr lang="de-CH" smtClean="0"/>
              <a:t>24.07.2023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1512721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Date Placeholder 4"/>
          <p:cNvSpPr>
            <a:spLocks noGrp="1"/>
          </p:cNvSpPr>
          <p:nvPr>
            <p:ph type="dt" sz="half" idx="10"/>
          </p:nvPr>
        </p:nvSpPr>
        <p:spPr/>
        <p:txBody>
          <a:bodyPr/>
          <a:lstStyle/>
          <a:p>
            <a:fld id="{CF0A92FC-F9F2-4B59-9A0E-00ABCCDD4398}" type="datetimeFigureOut">
              <a:rPr lang="de-CH" smtClean="0"/>
              <a:t>24.07.2023</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3988763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de-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7" name="Date Placeholder 6"/>
          <p:cNvSpPr>
            <a:spLocks noGrp="1"/>
          </p:cNvSpPr>
          <p:nvPr>
            <p:ph type="dt" sz="half" idx="10"/>
          </p:nvPr>
        </p:nvSpPr>
        <p:spPr/>
        <p:txBody>
          <a:bodyPr/>
          <a:lstStyle/>
          <a:p>
            <a:fld id="{CF0A92FC-F9F2-4B59-9A0E-00ABCCDD4398}" type="datetimeFigureOut">
              <a:rPr lang="de-CH" smtClean="0"/>
              <a:t>24.07.2023</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3406285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Date Placeholder 2"/>
          <p:cNvSpPr>
            <a:spLocks noGrp="1"/>
          </p:cNvSpPr>
          <p:nvPr>
            <p:ph type="dt" sz="half" idx="10"/>
          </p:nvPr>
        </p:nvSpPr>
        <p:spPr/>
        <p:txBody>
          <a:bodyPr/>
          <a:lstStyle/>
          <a:p>
            <a:fld id="{CF0A92FC-F9F2-4B59-9A0E-00ABCCDD4398}" type="datetimeFigureOut">
              <a:rPr lang="de-CH" smtClean="0"/>
              <a:t>24.07.2023</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989925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0A92FC-F9F2-4B59-9A0E-00ABCCDD4398}" type="datetimeFigureOut">
              <a:rPr lang="de-CH" smtClean="0"/>
              <a:t>24.07.2023</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1797115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F0A92FC-F9F2-4B59-9A0E-00ABCCDD4398}" type="datetimeFigureOut">
              <a:rPr lang="de-CH" smtClean="0"/>
              <a:t>24.07.2023</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2969557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F0A92FC-F9F2-4B59-9A0E-00ABCCDD4398}" type="datetimeFigureOut">
              <a:rPr lang="de-CH" smtClean="0"/>
              <a:t>24.07.2023</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2499735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de-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0A92FC-F9F2-4B59-9A0E-00ABCCDD4398}" type="datetimeFigureOut">
              <a:rPr lang="de-CH" smtClean="0"/>
              <a:t>24.07.2023</a:t>
            </a:fld>
            <a:endParaRPr lang="de-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85FE67-FA94-4E4A-B8AF-E2D6051DABA2}" type="slidenum">
              <a:rPr lang="de-CH" smtClean="0"/>
              <a:t>‹#›</a:t>
            </a:fld>
            <a:endParaRPr lang="de-CH"/>
          </a:p>
        </p:txBody>
      </p:sp>
    </p:spTree>
    <p:extLst>
      <p:ext uri="{BB962C8B-B14F-4D97-AF65-F5344CB8AC3E}">
        <p14:creationId xmlns:p14="http://schemas.microsoft.com/office/powerpoint/2010/main" val="2326478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2507" y="438049"/>
            <a:ext cx="6096000" cy="646331"/>
          </a:xfrm>
          <a:prstGeom prst="rect">
            <a:avLst/>
          </a:prstGeom>
        </p:spPr>
        <p:txBody>
          <a:bodyPr>
            <a:spAutoFit/>
          </a:bodyPr>
          <a:lstStyle/>
          <a:p>
            <a:r>
              <a:rPr lang="en-US" b="1" dirty="0" smtClean="0"/>
              <a:t>Aramis</a:t>
            </a:r>
            <a:r>
              <a:rPr lang="en-US" dirty="0" smtClean="0"/>
              <a:t>: </a:t>
            </a:r>
            <a:r>
              <a:rPr lang="en-US" dirty="0" err="1" smtClean="0"/>
              <a:t>Alvra</a:t>
            </a:r>
            <a:r>
              <a:rPr lang="en-US" dirty="0" smtClean="0"/>
              <a:t> 12 </a:t>
            </a:r>
            <a:r>
              <a:rPr lang="en-US" dirty="0" smtClean="0"/>
              <a:t>keV</a:t>
            </a:r>
          </a:p>
          <a:p>
            <a:r>
              <a:rPr lang="en-US" b="1" dirty="0" smtClean="0"/>
              <a:t>Athos</a:t>
            </a:r>
            <a:r>
              <a:rPr lang="en-US" dirty="0" smtClean="0"/>
              <a:t>: Furka </a:t>
            </a:r>
            <a:r>
              <a:rPr lang="en-US" dirty="0" smtClean="0"/>
              <a:t>780 </a:t>
            </a:r>
            <a:r>
              <a:rPr lang="en-US" dirty="0" smtClean="0"/>
              <a:t>eV C</a:t>
            </a:r>
            <a:r>
              <a:rPr lang="en-US" dirty="0" smtClean="0"/>
              <a:t>+/C-</a:t>
            </a:r>
            <a:endParaRPr lang="de-CH" dirty="0"/>
          </a:p>
        </p:txBody>
      </p:sp>
      <p:pic>
        <p:nvPicPr>
          <p:cNvPr id="5" name="Content Placeholder 4"/>
          <p:cNvPicPr>
            <a:picLocks noGrp="1" noChangeAspect="1"/>
          </p:cNvPicPr>
          <p:nvPr>
            <p:ph idx="1"/>
          </p:nvPr>
        </p:nvPicPr>
        <p:blipFill>
          <a:blip r:embed="rId2"/>
          <a:stretch>
            <a:fillRect/>
          </a:stretch>
        </p:blipFill>
        <p:spPr>
          <a:xfrm>
            <a:off x="1018095" y="1024762"/>
            <a:ext cx="9731952" cy="5833238"/>
          </a:xfrm>
          <a:prstGeom prst="rect">
            <a:avLst/>
          </a:prstGeom>
        </p:spPr>
      </p:pic>
    </p:spTree>
    <p:extLst>
      <p:ext uri="{BB962C8B-B14F-4D97-AF65-F5344CB8AC3E}">
        <p14:creationId xmlns:p14="http://schemas.microsoft.com/office/powerpoint/2010/main" val="3738030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log-gfa.psi.ch/SwissFEL+commissioning/230724_070026/elogplotweek_20232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5754" y="0"/>
            <a:ext cx="915035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2379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25412" y="365125"/>
            <a:ext cx="10515600" cy="771525"/>
          </a:xfrm>
        </p:spPr>
        <p:txBody>
          <a:bodyPr/>
          <a:lstStyle/>
          <a:p>
            <a:r>
              <a:rPr lang="en-US" dirty="0" smtClean="0"/>
              <a:t>Technical problems</a:t>
            </a:r>
            <a:endParaRPr lang="de-CH" dirty="0"/>
          </a:p>
        </p:txBody>
      </p:sp>
      <p:sp>
        <p:nvSpPr>
          <p:cNvPr id="5" name="TextBox 4"/>
          <p:cNvSpPr txBox="1"/>
          <p:nvPr/>
        </p:nvSpPr>
        <p:spPr>
          <a:xfrm>
            <a:off x="990600" y="1533525"/>
            <a:ext cx="10029825" cy="3559949"/>
          </a:xfrm>
          <a:prstGeom prst="rect">
            <a:avLst/>
          </a:prstGeom>
          <a:noFill/>
        </p:spPr>
        <p:txBody>
          <a:bodyPr wrap="square" rtlCol="0">
            <a:spAutoFit/>
          </a:bodyPr>
          <a:lstStyle/>
          <a:p>
            <a:pPr>
              <a:spcBef>
                <a:spcPts val="1000"/>
              </a:spcBef>
            </a:pPr>
            <a:r>
              <a:rPr lang="en-US" sz="1600" dirty="0" smtClean="0"/>
              <a:t>Problems causing downtime</a:t>
            </a:r>
          </a:p>
          <a:p>
            <a:pPr marL="285750" indent="-285750">
              <a:spcBef>
                <a:spcPts val="1000"/>
              </a:spcBef>
              <a:buFont typeface="Arial" panose="020B0604020202020204" pitchFamily="34" charset="0"/>
              <a:buChar char="•"/>
            </a:pPr>
            <a:r>
              <a:rPr lang="en-US" sz="1600" dirty="0" err="1" smtClean="0"/>
              <a:t>Tu</a:t>
            </a:r>
            <a:r>
              <a:rPr lang="en-US" sz="1600" dirty="0" smtClean="0"/>
              <a:t>: DRPS failure (1h30)</a:t>
            </a:r>
            <a:endParaRPr lang="en-US" sz="1600" dirty="0" smtClean="0"/>
          </a:p>
          <a:p>
            <a:pPr marL="285750" indent="-285750">
              <a:spcBef>
                <a:spcPts val="1000"/>
              </a:spcBef>
              <a:buFont typeface="Arial" panose="020B0604020202020204" pitchFamily="34" charset="0"/>
              <a:buChar char="•"/>
            </a:pPr>
            <a:r>
              <a:rPr lang="en-US" sz="1600" dirty="0" smtClean="0"/>
              <a:t>Su: Mizar synchronization failure, </a:t>
            </a:r>
            <a:r>
              <a:rPr lang="en-US" sz="1600" dirty="0" err="1" smtClean="0"/>
              <a:t>ioc</a:t>
            </a:r>
            <a:r>
              <a:rPr lang="en-US" sz="1600" dirty="0" smtClean="0"/>
              <a:t> needed reboot (0h15)</a:t>
            </a:r>
          </a:p>
          <a:p>
            <a:pPr>
              <a:spcBef>
                <a:spcPts val="1000"/>
              </a:spcBef>
            </a:pPr>
            <a:endParaRPr lang="en-US" sz="1600" dirty="0" smtClean="0"/>
          </a:p>
          <a:p>
            <a:pPr>
              <a:spcBef>
                <a:spcPts val="1000"/>
              </a:spcBef>
            </a:pPr>
            <a:r>
              <a:rPr lang="en-US" sz="1600" dirty="0" smtClean="0"/>
              <a:t>Other problems</a:t>
            </a:r>
            <a:endParaRPr lang="en-US" sz="1600" dirty="0"/>
          </a:p>
          <a:p>
            <a:pPr marL="285750" indent="-285750">
              <a:buFont typeface="Arial" panose="020B0604020202020204" pitchFamily="34" charset="0"/>
              <a:buChar char="•"/>
            </a:pPr>
            <a:r>
              <a:rPr lang="en-US" sz="1600" dirty="0" smtClean="0"/>
              <a:t>Bunch2 BC2 compression feedback is giving problems after RF trips, the CDR signal is not coming back after the trip causing losses and requiring manual intervention-&gt; need software improvement</a:t>
            </a:r>
          </a:p>
          <a:p>
            <a:pPr marL="285750" indent="-285750">
              <a:buFont typeface="Arial" panose="020B0604020202020204" pitchFamily="34" charset="0"/>
              <a:buChar char="•"/>
            </a:pPr>
            <a:r>
              <a:rPr lang="en-US" sz="1600" dirty="0" smtClean="0"/>
              <a:t>A mishap happened on Sunday night with the Athos orbit feedback, all actuator weights were set to zero. Problem it is difficult to see it.  Fortunately the machine was still lasing sufficiently without orbit feedback</a:t>
            </a:r>
            <a:r>
              <a:rPr lang="en-US" sz="1600" dirty="0" smtClean="0"/>
              <a:t>!</a:t>
            </a:r>
          </a:p>
          <a:p>
            <a:pPr marL="285750" indent="-285750">
              <a:buFont typeface="Arial" panose="020B0604020202020204" pitchFamily="34" charset="0"/>
              <a:buChar char="•"/>
            </a:pPr>
            <a:endParaRPr lang="en-US" sz="1600" dirty="0"/>
          </a:p>
          <a:p>
            <a:r>
              <a:rPr lang="en-US" sz="1600" dirty="0" smtClean="0"/>
              <a:t>MD/Athos: Aramis MD in parallel with Athos beam delivery is not great, there are not many things that can be done without perturbing the experiment</a:t>
            </a:r>
            <a:endParaRPr lang="de-CH" sz="1600" dirty="0"/>
          </a:p>
        </p:txBody>
      </p:sp>
    </p:spTree>
    <p:extLst>
      <p:ext uri="{BB962C8B-B14F-4D97-AF65-F5344CB8AC3E}">
        <p14:creationId xmlns:p14="http://schemas.microsoft.com/office/powerpoint/2010/main" val="2321083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Words>
  <Application>Microsoft Office PowerPoint</Application>
  <PresentationFormat>Widescreen</PresentationFormat>
  <Paragraphs>12</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Technical problems</vt:lpstr>
    </vt:vector>
  </TitlesOfParts>
  <Company>PSI - 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 Machine Report, Week 9/2023</dc:title>
  <dc:creator>Voulot Didier</dc:creator>
  <cp:lastModifiedBy>Voulot Didier</cp:lastModifiedBy>
  <cp:revision>22</cp:revision>
  <dcterms:created xsi:type="dcterms:W3CDTF">2023-03-05T10:46:20Z</dcterms:created>
  <dcterms:modified xsi:type="dcterms:W3CDTF">2023-07-24T07:49:00Z</dcterms:modified>
</cp:coreProperties>
</file>