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1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2" r:id="rId1"/>
    <p:sldMasterId id="2147483794" r:id="rId2"/>
    <p:sldMasterId id="2147483791" r:id="rId3"/>
  </p:sldMasterIdLst>
  <p:notesMasterIdLst>
    <p:notesMasterId r:id="rId8"/>
  </p:notesMasterIdLst>
  <p:handoutMasterIdLst>
    <p:handoutMasterId r:id="rId9"/>
  </p:handoutMasterIdLst>
  <p:sldIdLst>
    <p:sldId id="608" r:id="rId4"/>
    <p:sldId id="711" r:id="rId5"/>
    <p:sldId id="708" r:id="rId6"/>
    <p:sldId id="710" r:id="rId7"/>
  </p:sldIdLst>
  <p:sldSz cx="9906000" cy="6858000" type="A4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FFF96"/>
    <a:srgbClr val="FF0000"/>
    <a:srgbClr val="FF9900"/>
    <a:srgbClr val="008000"/>
    <a:srgbClr val="009900"/>
    <a:srgbClr val="DDDDDD"/>
    <a:srgbClr val="0000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88" y="-464"/>
      </p:cViewPr>
      <p:guideLst>
        <p:guide orient="horz" pos="1968"/>
        <p:guide pos="3120"/>
      </p:guideLst>
    </p:cSldViewPr>
  </p:slideViewPr>
  <p:outlineViewPr>
    <p:cViewPr>
      <p:scale>
        <a:sx n="33" d="100"/>
        <a:sy n="33" d="100"/>
      </p:scale>
      <p:origin x="0" y="1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613" y="-8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t" anchorCtr="0" compatLnSpc="1">
            <a:prstTxWarp prst="textNoShape">
              <a:avLst/>
            </a:prstTxWarp>
          </a:bodyPr>
          <a:lstStyle>
            <a:lvl1pPr defTabSz="94932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8675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b" anchorCtr="0" compatLnSpc="1">
            <a:prstTxWarp prst="textNoShape">
              <a:avLst/>
            </a:prstTxWarp>
          </a:bodyPr>
          <a:lstStyle>
            <a:lvl1pPr defTabSz="949325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t" anchorCtr="0" compatLnSpc="1">
            <a:prstTxWarp prst="textNoShape">
              <a:avLst/>
            </a:prstTxWarp>
          </a:bodyPr>
          <a:lstStyle>
            <a:lvl1pPr defTabSz="94932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8350"/>
            <a:ext cx="554513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4100"/>
            <a:ext cx="5680075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Cliquez pour modifier les styles du texte du masque</a:t>
            </a:r>
          </a:p>
          <a:p>
            <a:pPr lvl="1"/>
            <a:r>
              <a:rPr lang="en-US" noProof="0"/>
              <a:t>Deuxième niveau</a:t>
            </a:r>
          </a:p>
          <a:p>
            <a:pPr lvl="2"/>
            <a:r>
              <a:rPr lang="en-US" noProof="0"/>
              <a:t>Troisième niveau</a:t>
            </a:r>
          </a:p>
          <a:p>
            <a:pPr lvl="3"/>
            <a:r>
              <a:rPr lang="en-US" noProof="0"/>
              <a:t>Quatrième niveau</a:t>
            </a:r>
          </a:p>
          <a:p>
            <a:pPr lvl="4"/>
            <a:r>
              <a:rPr lang="en-US" noProof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8675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b" anchorCtr="0" compatLnSpc="1">
            <a:prstTxWarp prst="textNoShape">
              <a:avLst/>
            </a:prstTxWarp>
          </a:bodyPr>
          <a:lstStyle>
            <a:lvl1pPr defTabSz="94932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18675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5" tIns="47444" rIns="94885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300"/>
            </a:lvl1pPr>
          </a:lstStyle>
          <a:p>
            <a:pPr>
              <a:defRPr/>
            </a:pPr>
            <a:fld id="{4BB0E94E-540F-5049-9EF3-9376E9890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603750"/>
          </a:xfrm>
          <a:noFill/>
          <a:ln/>
        </p:spPr>
        <p:txBody>
          <a:bodyPr/>
          <a:lstStyle/>
          <a:p>
            <a:endParaRPr lang="de-DE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5"/>
          <p:cNvSpPr>
            <a:spLocks noChangeShapeType="1"/>
          </p:cNvSpPr>
          <p:nvPr/>
        </p:nvSpPr>
        <p:spPr bwMode="auto">
          <a:xfrm>
            <a:off x="330200" y="762000"/>
            <a:ext cx="92456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330200" y="6400800"/>
            <a:ext cx="92456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 l="27147" t="43604" r="25964" b="42442"/>
          <a:stretch>
            <a:fillRect/>
          </a:stretch>
        </p:blipFill>
        <p:spPr bwMode="auto">
          <a:xfrm>
            <a:off x="247650" y="76200"/>
            <a:ext cx="15684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066800"/>
            <a:ext cx="2311400" cy="5059363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1066800"/>
            <a:ext cx="6781800" cy="5059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30200" y="1066800"/>
            <a:ext cx="9245600" cy="50593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4982F-98BC-B643-B6B0-5ACDEE28A40D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5F5CC-46C1-7946-B44B-CDCF32C6F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E2EE9-BF15-5640-AAA9-2903391CEBE8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B922D-F3D4-0F46-AA28-08E4F9450D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9F362-FE50-C542-81C0-09103F2F5634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88DEC-B4A2-724C-8409-EAAB4A17C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1E25C-BC64-2645-90D8-5BB2429B4515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A5C3C-E29F-4349-933E-24C2C8E11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BE536-6157-5D4F-80FB-90EDA3C792FE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83FC7-A185-954D-AA8D-269217259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EC960-30D5-4C4E-A446-220B4DC34333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6784C-4C25-4C48-8165-C32D4844B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2A693-8D9E-7047-9343-22F9F2C3955D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77AEA-ACBF-304F-8F2A-3D38C6AB6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53BC8-362D-DC46-8E1F-81A478372B85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8EB21-FBCE-0945-9D5A-39F107A54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B3DAF-C122-C440-B47E-EE1BECAE3F46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5E845-C7CF-854F-A933-044597BA73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F91FA-EF6F-DA47-8865-2DCB7328CAC1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2D3A2-F69B-6E4B-9F3D-CADDF825D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ACC04-0AAF-344C-8C8B-FC2314417F74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BB315-97BB-D141-9D17-7933B1D40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jpeg"/><Relationship Id="rId12" Type="http://schemas.openxmlformats.org/officeDocument/2006/relationships/image" Target="../media/image3.png"/><Relationship Id="rId13" Type="http://schemas.openxmlformats.org/officeDocument/2006/relationships/hyperlink" Target="http://www.ethz.ch/" TargetMode="External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30200" y="1066800"/>
            <a:ext cx="924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Mastertitelformat bearbeiten</a:t>
            </a:r>
          </a:p>
        </p:txBody>
      </p:sp>
      <p:sp>
        <p:nvSpPr>
          <p:cNvPr id="90116" name="Line 4"/>
          <p:cNvSpPr>
            <a:spLocks noChangeShapeType="1"/>
          </p:cNvSpPr>
          <p:nvPr/>
        </p:nvSpPr>
        <p:spPr bwMode="auto">
          <a:xfrm>
            <a:off x="330200" y="762000"/>
            <a:ext cx="92456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90117" name="Line 5"/>
          <p:cNvSpPr>
            <a:spLocks noChangeShapeType="1"/>
          </p:cNvSpPr>
          <p:nvPr/>
        </p:nvSpPr>
        <p:spPr bwMode="auto">
          <a:xfrm>
            <a:off x="330200" y="6400800"/>
            <a:ext cx="92456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14"/>
          <a:srcRect l="27147" t="43604" r="25964" b="42442"/>
          <a:stretch>
            <a:fillRect/>
          </a:stretch>
        </p:blipFill>
        <p:spPr bwMode="auto">
          <a:xfrm>
            <a:off x="247650" y="76200"/>
            <a:ext cx="15684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</p:sldLayoutIdLst>
  <p:transition spd="med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40000"/>
        </a:spcBef>
        <a:spcAft>
          <a:spcPct val="0"/>
        </a:spcAft>
        <a:buClr>
          <a:schemeClr val="accent2"/>
        </a:buClr>
        <a:defRPr sz="21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381000" indent="-190500" algn="l" rtl="0" eaLnBrk="0" fontAlgn="base" hangingPunct="0">
        <a:lnSpc>
          <a:spcPct val="110000"/>
        </a:lnSpc>
        <a:spcBef>
          <a:spcPct val="40000"/>
        </a:spcBef>
        <a:spcAft>
          <a:spcPct val="0"/>
        </a:spcAft>
        <a:buClr>
          <a:schemeClr val="tx1"/>
        </a:buClr>
        <a:buSzPct val="100000"/>
        <a:buFont typeface="Times" charset="0"/>
        <a:buChar char="•"/>
        <a:defRPr sz="2100">
          <a:solidFill>
            <a:schemeClr val="tx1"/>
          </a:solidFill>
          <a:latin typeface="+mn-lt"/>
          <a:ea typeface="ＭＳ Ｐゴシック" charset="-128"/>
        </a:defRPr>
      </a:lvl2pPr>
      <a:lvl3pPr marL="762000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Times" charset="0"/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3pPr>
      <a:lvl4pPr marL="1143000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4pPr>
      <a:lvl5pPr marL="1524000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fld id="{625664AF-6667-234F-8034-E80027A7D343}" type="datetime1">
              <a:rPr lang="en-US"/>
              <a:pPr>
                <a:defRPr/>
              </a:pPr>
              <a:t>1/31/12</a:t>
            </a:fld>
            <a:endParaRPr lang="en-US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3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48311011-7196-3640-8262-A19A54BE7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3657600"/>
            <a:ext cx="9906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pitchFamily="-107" charset="0"/>
              <a:ea typeface="+mn-ea"/>
              <a:cs typeface="+mn-cs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0"/>
            <a:ext cx="9906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pitchFamily="-107" charset="0"/>
              <a:ea typeface="+mn-ea"/>
              <a:cs typeface="+mn-cs"/>
            </a:endParaRPr>
          </a:p>
        </p:txBody>
      </p:sp>
      <p:pic>
        <p:nvPicPr>
          <p:cNvPr id="26628" name="Bild 13" descr="Titelbild.jpg"/>
          <p:cNvPicPr>
            <a:picLocks noChangeAspect="1"/>
          </p:cNvPicPr>
          <p:nvPr/>
        </p:nvPicPr>
        <p:blipFill>
          <a:blip r:embed="rId11"/>
          <a:srcRect l="1102" t="2724" r="1620" b="4669"/>
          <a:stretch>
            <a:fillRect/>
          </a:stretch>
        </p:blipFill>
        <p:spPr bwMode="auto">
          <a:xfrm>
            <a:off x="0" y="1066800"/>
            <a:ext cx="9906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0" y="1066800"/>
            <a:ext cx="9906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charset="0"/>
              <a:ea typeface="+mn-ea"/>
              <a:cs typeface="+mn-cs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3124200"/>
            <a:ext cx="9906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pitchFamily="-107" charset="0"/>
              <a:ea typeface="+mn-ea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228850" y="3200400"/>
            <a:ext cx="7346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defRPr/>
            </a:pPr>
            <a:r>
              <a:rPr lang="de-DE" b="1">
                <a:solidFill>
                  <a:srgbClr val="606060"/>
                </a:solidFill>
                <a:latin typeface="Arial Narrow" pitchFamily="-107" charset="0"/>
                <a:ea typeface="+mn-ea"/>
                <a:cs typeface="+mn-cs"/>
              </a:rPr>
              <a:t>Wir schaffen Wissen – heute für morgen</a:t>
            </a: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816100" y="3733800"/>
            <a:ext cx="80899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charset="0"/>
              <a:ea typeface="+mn-ea"/>
              <a:cs typeface="+mn-cs"/>
            </a:endParaRPr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0" y="3124200"/>
            <a:ext cx="9906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charset="0"/>
              <a:ea typeface="+mn-ea"/>
              <a:cs typeface="+mn-cs"/>
            </a:endParaRPr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0" y="6629400"/>
            <a:ext cx="9906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charset="0"/>
              <a:ea typeface="+mn-ea"/>
              <a:cs typeface="+mn-cs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0" y="3657600"/>
            <a:ext cx="9906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latin typeface="Times" charset="0"/>
              <a:ea typeface="+mn-ea"/>
              <a:cs typeface="+mn-cs"/>
            </a:endParaRPr>
          </a:p>
        </p:txBody>
      </p:sp>
      <p:pic>
        <p:nvPicPr>
          <p:cNvPr id="26636" name="Bild 24" descr="PSI-Logo_narrow_40k.ai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706438" y="-1676400"/>
            <a:ext cx="326548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637" name="Gerade Verbindung 25"/>
          <p:cNvCxnSpPr>
            <a:cxnSpLocks noChangeShapeType="1"/>
          </p:cNvCxnSpPr>
          <p:nvPr/>
        </p:nvCxnSpPr>
        <p:spPr bwMode="auto">
          <a:xfrm rot="5400000">
            <a:off x="-16136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</p:cxnSp>
      <p:pic>
        <p:nvPicPr>
          <p:cNvPr id="26638" name="Picture 18" descr="ETH Zuerich - Startseite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17938" y="2928938"/>
            <a:ext cx="227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55563" y="6165850"/>
            <a:ext cx="97472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+mn-ea"/>
              <a:cs typeface="+mn-cs"/>
            </a:endParaRPr>
          </a:p>
        </p:txBody>
      </p:sp>
      <p:pic>
        <p:nvPicPr>
          <p:cNvPr id="26640" name="Picture 18" descr="ETH Zuerich - Startseite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3817938" y="2928938"/>
            <a:ext cx="227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Line 14"/>
          <p:cNvSpPr>
            <a:spLocks noChangeShapeType="1"/>
          </p:cNvSpPr>
          <p:nvPr userDrawn="1"/>
        </p:nvSpPr>
        <p:spPr bwMode="auto">
          <a:xfrm flipH="1">
            <a:off x="55563" y="6165850"/>
            <a:ext cx="97472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9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4876800"/>
            <a:ext cx="1493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Rafael </a:t>
            </a:r>
            <a:r>
              <a:rPr lang="en-US" dirty="0" err="1" smtClean="0"/>
              <a:t>Abela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797300" y="152400"/>
            <a:ext cx="2921000" cy="533400"/>
          </a:xfrm>
        </p:spPr>
        <p:txBody>
          <a:bodyPr/>
          <a:lstStyle/>
          <a:p>
            <a:pPr eaLnBrk="1" hangingPunct="1"/>
            <a:r>
              <a:rPr lang="de-CH" sz="2400">
                <a:solidFill>
                  <a:schemeClr val="accent2"/>
                </a:solidFill>
                <a:latin typeface="Arial" charset="0"/>
              </a:rPr>
              <a:t>Selected site</a:t>
            </a:r>
            <a:endParaRPr lang="en-US" sz="24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72707" name="Picture 4" descr="site_F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388" y="876300"/>
            <a:ext cx="8502650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2290853"/>
            <a:ext cx="9525000" cy="372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eaLnBrk="0" hangingPunct="0">
              <a:buFont typeface="Symbol" charset="2"/>
              <a:buNone/>
            </a:pPr>
            <a:r>
              <a:rPr lang="de-DE" sz="2000" b="1" dirty="0" smtClean="0">
                <a:solidFill>
                  <a:srgbClr val="3366FF"/>
                </a:solidFill>
              </a:rPr>
              <a:t>Univ. Uppsala, Univ. Stockholm, Royal Institute of Technology</a:t>
            </a:r>
          </a:p>
          <a:p>
            <a:pPr eaLnBrk="0" hangingPunct="0">
              <a:buFont typeface="Symbol" charset="2"/>
              <a:buNone/>
            </a:pPr>
            <a:r>
              <a:rPr lang="de-DE" sz="2000" b="1" dirty="0" smtClean="0">
                <a:solidFill>
                  <a:srgbClr val="3366FF"/>
                </a:solidFill>
              </a:rPr>
              <a:t>PSI EPFL</a:t>
            </a:r>
          </a:p>
          <a:p>
            <a:pPr eaLnBrk="0" hangingPunct="0">
              <a:buFont typeface="Symbol" charset="2"/>
              <a:buNone/>
            </a:pPr>
            <a:endParaRPr lang="de-DE" sz="2000" b="1" dirty="0" smtClean="0">
              <a:solidFill>
                <a:srgbClr val="3366FF"/>
              </a:solidFill>
            </a:endParaRPr>
          </a:p>
          <a:p>
            <a:pPr eaLnBrk="0" hangingPunct="0"/>
            <a:r>
              <a:rPr lang="de-DE" sz="2000" b="1" dirty="0" smtClean="0">
                <a:solidFill>
                  <a:srgbClr val="3366FF"/>
                </a:solidFill>
              </a:rPr>
              <a:t>Institute of </a:t>
            </a:r>
            <a:r>
              <a:rPr lang="de-DE" sz="2000" b="1" dirty="0" err="1" smtClean="0">
                <a:solidFill>
                  <a:srgbClr val="3366FF"/>
                </a:solidFill>
              </a:rPr>
              <a:t>Physics</a:t>
            </a:r>
            <a:r>
              <a:rPr lang="de-DE" sz="2000" b="1" dirty="0" smtClean="0">
                <a:solidFill>
                  <a:srgbClr val="3366FF"/>
                </a:solidFill>
              </a:rPr>
              <a:t>, Chinese </a:t>
            </a:r>
            <a:r>
              <a:rPr lang="de-DE" sz="2000" b="1" dirty="0" err="1" smtClean="0">
                <a:solidFill>
                  <a:srgbClr val="3366FF"/>
                </a:solidFill>
              </a:rPr>
              <a:t>Academy</a:t>
            </a:r>
            <a:r>
              <a:rPr lang="de-DE" sz="2000" b="1" dirty="0" smtClean="0">
                <a:solidFill>
                  <a:srgbClr val="3366FF"/>
                </a:solidFill>
              </a:rPr>
              <a:t> of Science (CAS)</a:t>
            </a:r>
          </a:p>
          <a:p>
            <a:pPr eaLnBrk="0" hangingPunct="0">
              <a:buFont typeface="Symbol" charset="2"/>
              <a:buNone/>
            </a:pPr>
            <a:endParaRPr lang="de-DE" sz="2000" b="1" dirty="0" smtClean="0">
              <a:solidFill>
                <a:srgbClr val="3366FF"/>
              </a:solidFill>
            </a:endParaRPr>
          </a:p>
          <a:p>
            <a:pPr eaLnBrk="0" hangingPunct="0">
              <a:buFont typeface="Symbol" charset="2"/>
              <a:buNone/>
            </a:pPr>
            <a:r>
              <a:rPr lang="de-DE" sz="2000" b="1" dirty="0" err="1" smtClean="0">
                <a:solidFill>
                  <a:srgbClr val="3366FF"/>
                </a:solidFill>
              </a:rPr>
              <a:t>Scientific</a:t>
            </a:r>
            <a:r>
              <a:rPr lang="de-DE" sz="2000" b="1" dirty="0" smtClean="0">
                <a:solidFill>
                  <a:srgbClr val="3366FF"/>
                </a:solidFill>
              </a:rPr>
              <a:t>  and Technology </a:t>
            </a:r>
            <a:r>
              <a:rPr lang="de-DE" sz="2000" b="1" dirty="0" err="1" smtClean="0">
                <a:solidFill>
                  <a:srgbClr val="3366FF"/>
                </a:solidFill>
              </a:rPr>
              <a:t>Facility</a:t>
            </a:r>
            <a:r>
              <a:rPr lang="de-DE" sz="2000" b="1" smtClean="0">
                <a:solidFill>
                  <a:srgbClr val="3366FF"/>
                </a:solidFill>
              </a:rPr>
              <a:t> Council (STFC)</a:t>
            </a:r>
          </a:p>
          <a:p>
            <a:pPr eaLnBrk="0" hangingPunct="0">
              <a:buFont typeface="Symbol" charset="2"/>
              <a:buNone/>
            </a:pPr>
            <a:r>
              <a:rPr lang="de-DE" sz="2000" b="1" dirty="0" smtClean="0">
                <a:solidFill>
                  <a:srgbClr val="3366FF"/>
                </a:solidFill>
              </a:rPr>
              <a:t>	</a:t>
            </a:r>
          </a:p>
          <a:p>
            <a:pPr eaLnBrk="0" hangingPunct="0">
              <a:buFont typeface="Symbol" charset="2"/>
              <a:buNone/>
            </a:pPr>
            <a:r>
              <a:rPr lang="de-DE" sz="2000" b="1" dirty="0" smtClean="0">
                <a:solidFill>
                  <a:srgbClr val="3366FF"/>
                </a:solidFill>
              </a:rPr>
              <a:t> </a:t>
            </a:r>
            <a:r>
              <a:rPr lang="de-DE" sz="2400" b="1" dirty="0" smtClean="0">
                <a:solidFill>
                  <a:schemeClr val="accent2"/>
                </a:solidFill>
              </a:rPr>
              <a:t>                                                                             </a:t>
            </a:r>
          </a:p>
          <a:p>
            <a:pPr algn="ctr" eaLnBrk="0" hangingPunct="0">
              <a:buFont typeface="Symbol" charset="2"/>
              <a:buNone/>
            </a:pPr>
            <a:endParaRPr lang="de-DE" sz="2400" b="1" dirty="0" smtClean="0">
              <a:solidFill>
                <a:schemeClr val="accent2"/>
              </a:solidFill>
              <a:sym typeface="Symbol" charset="2"/>
            </a:endParaRPr>
          </a:p>
          <a:p>
            <a:pPr algn="ctr" eaLnBrk="0" hangingPunct="0">
              <a:buFont typeface="Symbol" charset="2"/>
              <a:buNone/>
            </a:pPr>
            <a:endParaRPr lang="de-DE" sz="2400" b="1" dirty="0" smtClean="0">
              <a:solidFill>
                <a:schemeClr val="accent2"/>
              </a:solidFill>
              <a:sym typeface="Symbol" charset="2"/>
            </a:endParaRPr>
          </a:p>
          <a:p>
            <a:pPr algn="ctr" eaLnBrk="0" hangingPunct="0">
              <a:buFont typeface="Symbol" charset="2"/>
              <a:buNone/>
            </a:pPr>
            <a:endParaRPr lang="de-DE" sz="2400" b="1" dirty="0">
              <a:sym typeface="Symbol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42743" y="3006209"/>
            <a:ext cx="1559851" cy="57888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Injector </a:t>
            </a:r>
          </a:p>
          <a:p>
            <a:pPr algn="ctr">
              <a:defRPr/>
            </a:pPr>
            <a:r>
              <a:rPr lang="en-US" sz="1400" i="1" dirty="0">
                <a:latin typeface="Arial Narrow" pitchFamily="34" charset="0"/>
              </a:rPr>
              <a:t>Marco Pedrozzi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85144" y="3012559"/>
            <a:ext cx="1559852" cy="57888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Main </a:t>
            </a:r>
            <a:r>
              <a:rPr lang="en-US" sz="1400" dirty="0" err="1">
                <a:latin typeface="Arial Narrow" pitchFamily="34" charset="0"/>
              </a:rPr>
              <a:t>Linac</a:t>
            </a:r>
            <a:r>
              <a:rPr lang="en-US" sz="1400" dirty="0">
                <a:latin typeface="Arial Narrow" pitchFamily="34" charset="0"/>
              </a:rPr>
              <a:t> </a:t>
            </a:r>
          </a:p>
          <a:p>
            <a:pPr algn="ctr">
              <a:defRPr/>
            </a:pPr>
            <a:r>
              <a:rPr lang="en-US" sz="1400" i="1" dirty="0" err="1">
                <a:latin typeface="Arial Narrow" pitchFamily="34" charset="0"/>
              </a:rPr>
              <a:t>a.i</a:t>
            </a:r>
            <a:r>
              <a:rPr lang="en-US" sz="1400" i="1" dirty="0">
                <a:latin typeface="Arial Narrow" pitchFamily="34" charset="0"/>
              </a:rPr>
              <a:t>. Hans Braun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387990" y="2910841"/>
            <a:ext cx="1559852" cy="81724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Transfer &amp; </a:t>
            </a:r>
            <a:br>
              <a:rPr lang="en-US" sz="1400" dirty="0">
                <a:latin typeface="Arial Narrow" pitchFamily="34" charset="0"/>
              </a:rPr>
            </a:br>
            <a:r>
              <a:rPr lang="en-US" sz="1400" dirty="0" err="1">
                <a:latin typeface="Arial Narrow" pitchFamily="34" charset="0"/>
              </a:rPr>
              <a:t>Undulator</a:t>
            </a:r>
            <a:r>
              <a:rPr lang="en-US" sz="1400" dirty="0">
                <a:latin typeface="Arial Narrow" pitchFamily="34" charset="0"/>
              </a:rPr>
              <a:t> Lines</a:t>
            </a:r>
          </a:p>
          <a:p>
            <a:pPr algn="ctr">
              <a:defRPr/>
            </a:pPr>
            <a:r>
              <a:rPr lang="en-US" sz="1400" i="1" dirty="0">
                <a:latin typeface="Arial Narrow" pitchFamily="34" charset="0"/>
              </a:rPr>
              <a:t>Romain Ganter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809456" y="2170272"/>
            <a:ext cx="1561571" cy="817245"/>
          </a:xfrm>
          <a:prstGeom prst="roundRect">
            <a:avLst/>
          </a:prstGeom>
          <a:gradFill>
            <a:gsLst>
              <a:gs pos="100000">
                <a:srgbClr val="00B050"/>
              </a:gs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/>
            <a:r>
              <a:rPr lang="en-US" sz="1400">
                <a:solidFill>
                  <a:srgbClr val="FFFFFF"/>
                </a:solidFill>
                <a:latin typeface="Arial Narrow" pitchFamily="34" charset="0"/>
              </a:rPr>
              <a:t>B &amp; I</a:t>
            </a:r>
          </a:p>
          <a:p>
            <a:pPr algn="ctr"/>
            <a:r>
              <a:rPr lang="en-US" sz="1400" i="1">
                <a:solidFill>
                  <a:srgbClr val="FFFFFF"/>
                </a:solidFill>
                <a:latin typeface="Arial Narrow" pitchFamily="34" charset="0"/>
              </a:rPr>
              <a:t>Gerry Janzi</a:t>
            </a:r>
            <a:br>
              <a:rPr lang="en-US" sz="1400" i="1">
                <a:solidFill>
                  <a:srgbClr val="FFFFFF"/>
                </a:solidFill>
                <a:latin typeface="Arial Narrow" pitchFamily="34" charset="0"/>
              </a:rPr>
            </a:br>
            <a:r>
              <a:rPr lang="en-US" sz="1400" i="1">
                <a:solidFill>
                  <a:srgbClr val="FFFFFF"/>
                </a:solidFill>
                <a:latin typeface="Arial Narrow" pitchFamily="34" charset="0"/>
              </a:rPr>
              <a:t>→Ueli Schaer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8229203" y="3006209"/>
            <a:ext cx="1559851" cy="57888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Science Program</a:t>
            </a:r>
          </a:p>
          <a:p>
            <a:pPr algn="ctr">
              <a:defRPr/>
            </a:pPr>
            <a:r>
              <a:rPr lang="en-US" sz="1400" i="1" dirty="0">
                <a:latin typeface="Arial Narrow" pitchFamily="34" charset="0"/>
              </a:rPr>
              <a:t>Bruce </a:t>
            </a:r>
            <a:r>
              <a:rPr lang="en-US" sz="1400" i="1" dirty="0" err="1">
                <a:latin typeface="Arial Narrow" pitchFamily="34" charset="0"/>
              </a:rPr>
              <a:t>Batterson</a:t>
            </a:r>
            <a:endParaRPr lang="en-US" sz="1400" i="1" dirty="0"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622918" y="2898141"/>
            <a:ext cx="1559851" cy="81724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Photon </a:t>
            </a:r>
            <a:r>
              <a:rPr lang="en-US" sz="1400" dirty="0" err="1">
                <a:latin typeface="Arial Narrow" pitchFamily="34" charset="0"/>
              </a:rPr>
              <a:t>Beamlines</a:t>
            </a:r>
            <a:r>
              <a:rPr lang="en-US" sz="1400" dirty="0">
                <a:latin typeface="Arial Narrow" pitchFamily="34" charset="0"/>
              </a:rPr>
              <a:t> </a:t>
            </a:r>
            <a:br>
              <a:rPr lang="en-US" sz="1400" dirty="0">
                <a:latin typeface="Arial Narrow" pitchFamily="34" charset="0"/>
              </a:rPr>
            </a:br>
            <a:r>
              <a:rPr lang="en-US" sz="1400" dirty="0">
                <a:latin typeface="Arial Narrow" pitchFamily="34" charset="0"/>
              </a:rPr>
              <a:t>&amp; Instrumentation</a:t>
            </a:r>
          </a:p>
          <a:p>
            <a:pPr algn="ctr">
              <a:defRPr/>
            </a:pPr>
            <a:r>
              <a:rPr lang="en-US" sz="1400" i="1" dirty="0">
                <a:latin typeface="Arial Narrow" pitchFamily="34" charset="0"/>
              </a:rPr>
              <a:t>Luc </a:t>
            </a:r>
            <a:r>
              <a:rPr lang="en-US" sz="1400" i="1" dirty="0" err="1">
                <a:latin typeface="Arial Narrow" pitchFamily="34" charset="0"/>
              </a:rPr>
              <a:t>Patthey</a:t>
            </a:r>
            <a:endParaRPr lang="en-US" sz="1400" i="1" dirty="0"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510896" y="1389064"/>
            <a:ext cx="1559852" cy="57943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Accelerator </a:t>
            </a:r>
          </a:p>
          <a:p>
            <a:pPr algn="ctr">
              <a:defRPr/>
            </a:pPr>
            <a:r>
              <a:rPr lang="en-US" sz="1400" i="1" dirty="0">
                <a:latin typeface="Arial Narrow" pitchFamily="34" charset="0"/>
              </a:rPr>
              <a:t>Hans Braun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439819" y="1336675"/>
            <a:ext cx="1559852" cy="6477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Photonics </a:t>
            </a:r>
          </a:p>
          <a:p>
            <a:pPr algn="ctr">
              <a:defRPr/>
            </a:pPr>
            <a:r>
              <a:rPr lang="en-US" sz="1400" i="1" dirty="0">
                <a:latin typeface="Arial Narrow" pitchFamily="34" charset="0"/>
              </a:rPr>
              <a:t>Rafael Abela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13193" y="3018909"/>
            <a:ext cx="1559851" cy="57888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400" dirty="0">
                <a:latin typeface="Arial Narrow" pitchFamily="34" charset="0"/>
              </a:rPr>
              <a:t>Beam Design </a:t>
            </a:r>
          </a:p>
          <a:p>
            <a:pPr algn="ctr">
              <a:defRPr/>
            </a:pPr>
            <a:r>
              <a:rPr lang="en-US" sz="1400" i="1" dirty="0">
                <a:latin typeface="Arial Narrow" pitchFamily="34" charset="0"/>
              </a:rPr>
              <a:t>Sven Reiche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92869" y="2151064"/>
            <a:ext cx="9746060" cy="1876425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37" name="TextBox 17"/>
          <p:cNvSpPr txBox="1">
            <a:spLocks noChangeArrowheads="1"/>
          </p:cNvSpPr>
          <p:nvPr/>
        </p:nvSpPr>
        <p:spPr bwMode="auto">
          <a:xfrm>
            <a:off x="404152" y="1390650"/>
            <a:ext cx="167507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2060"/>
                </a:solidFill>
                <a:latin typeface="Calibri" pitchFamily="34" charset="0"/>
              </a:rPr>
              <a:t>project leaders</a:t>
            </a:r>
          </a:p>
        </p:txBody>
      </p:sp>
      <p:sp>
        <p:nvSpPr>
          <p:cNvPr id="26638" name="TextBox 18"/>
          <p:cNvSpPr txBox="1">
            <a:spLocks noChangeArrowheads="1"/>
          </p:cNvSpPr>
          <p:nvPr/>
        </p:nvSpPr>
        <p:spPr bwMode="auto">
          <a:xfrm>
            <a:off x="429949" y="2328864"/>
            <a:ext cx="216521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2060"/>
                </a:solidFill>
                <a:latin typeface="Calibri" pitchFamily="34" charset="0"/>
              </a:rPr>
              <a:t>sub project leaders</a:t>
            </a:r>
          </a:p>
        </p:txBody>
      </p:sp>
      <p:sp>
        <p:nvSpPr>
          <p:cNvPr id="26639" name="TextBox 20"/>
          <p:cNvSpPr txBox="1">
            <a:spLocks noChangeArrowheads="1"/>
          </p:cNvSpPr>
          <p:nvPr/>
        </p:nvSpPr>
        <p:spPr bwMode="auto">
          <a:xfrm>
            <a:off x="1164300" y="4038600"/>
            <a:ext cx="5988275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Ch.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Rüegg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: Head of the Laboratory  for Neutron Scattering PSI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Ch. Milne  Laboratory of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Untrafast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Spectroscopy EPFL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Ch.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Hauri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 PSI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R.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Ischebeck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PSI</a:t>
            </a:r>
          </a:p>
          <a:p>
            <a:pPr>
              <a:lnSpc>
                <a:spcPct val="200000"/>
              </a:lnSpc>
            </a:pP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7391" y="1247775"/>
            <a:ext cx="9747779" cy="827088"/>
          </a:xfrm>
          <a:prstGeom prst="roundRect">
            <a:avLst>
              <a:gd name="adj" fmla="val 30498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Vorlage_quer">
  <a:themeElements>
    <a:clrScheme name="PSI-Vorlage_qu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SI-Vorlage_quer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SI-Vorlage_qu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I-Vorlage_qu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I-Vorlage_qu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I-Vorlage_qu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I-Vorlage_qu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I-Vorlage_qu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SI-Vorlage_qu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SI-Vorlage_qu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SI-Vorlage_qu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SI-Vorlage_qu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SI-Vorlage_qu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SI-Vorlage_qu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5_Modèle par défaut">
  <a:themeElements>
    <a:clrScheme name="15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5_Modèle par défaut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5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118</Words>
  <Application>Microsoft Macintosh PowerPoint</Application>
  <PresentationFormat>A4 Paper (210x297 mm)</PresentationFormat>
  <Paragraphs>35</Paragraphs>
  <Slides>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PSI-Vorlage_quer</vt:lpstr>
      <vt:lpstr>Custom Design</vt:lpstr>
      <vt:lpstr>15_Modèle par défaut</vt:lpstr>
      <vt:lpstr>Slide 1</vt:lpstr>
      <vt:lpstr>Selected site</vt:lpstr>
      <vt:lpstr>Slide 3</vt:lpstr>
      <vt:lpstr>Slide 4</vt:lpstr>
    </vt:vector>
  </TitlesOfParts>
  <Company>EPFL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Franco Vigliotti</dc:creator>
  <cp:lastModifiedBy>Rafael Abela</cp:lastModifiedBy>
  <cp:revision>868</cp:revision>
  <cp:lastPrinted>2007-03-19T15:32:40Z</cp:lastPrinted>
  <dcterms:created xsi:type="dcterms:W3CDTF">2012-01-31T09:16:18Z</dcterms:created>
  <dcterms:modified xsi:type="dcterms:W3CDTF">2012-01-31T09:18:38Z</dcterms:modified>
</cp:coreProperties>
</file>