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5"/>
  </p:notesMasterIdLst>
  <p:handoutMasterIdLst>
    <p:handoutMasterId r:id="rId16"/>
  </p:handoutMasterIdLst>
  <p:sldIdLst>
    <p:sldId id="331" r:id="rId2"/>
    <p:sldId id="655" r:id="rId3"/>
    <p:sldId id="657" r:id="rId4"/>
    <p:sldId id="717" r:id="rId5"/>
    <p:sldId id="718" r:id="rId6"/>
    <p:sldId id="656" r:id="rId7"/>
    <p:sldId id="720" r:id="rId8"/>
    <p:sldId id="719" r:id="rId9"/>
    <p:sldId id="393" r:id="rId10"/>
    <p:sldId id="722" r:id="rId11"/>
    <p:sldId id="402" r:id="rId12"/>
    <p:sldId id="716" r:id="rId13"/>
    <p:sldId id="721" r:id="rId14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7" userDrawn="1">
          <p15:clr>
            <a:srgbClr val="A4A3A4"/>
          </p15:clr>
        </p15:guide>
        <p15:guide id="2" orient="horz" pos="622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292" userDrawn="1">
          <p15:clr>
            <a:srgbClr val="A4A3A4"/>
          </p15:clr>
        </p15:guide>
        <p15:guide id="14" pos="3061" userDrawn="1">
          <p15:clr>
            <a:srgbClr val="A4A3A4"/>
          </p15:clr>
        </p15:guide>
        <p15:guide id="15" pos="324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3" autoAdjust="0"/>
    <p:restoredTop sz="97274" autoAdjust="0"/>
  </p:normalViewPr>
  <p:slideViewPr>
    <p:cSldViewPr snapToObjects="1">
      <p:cViewPr varScale="1">
        <p:scale>
          <a:sx n="209" d="100"/>
          <a:sy n="209" d="100"/>
        </p:scale>
        <p:origin x="234" y="180"/>
      </p:cViewPr>
      <p:guideLst>
        <p:guide orient="horz" pos="667"/>
        <p:guide orient="horz" pos="622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292"/>
        <p:guide pos="3061"/>
        <p:guide pos="324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1BDDDA53-1114-8640-BC52-835AB8217A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83764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1BDDDA53-1114-8640-BC52-835AB8217A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1603482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1BDDDA53-1114-8640-BC52-835AB8217A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830128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019176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662479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Insert the title of your </a:t>
            </a:r>
            <a:br>
              <a:rPr lang="en-GB" noProof="0" dirty="0"/>
            </a:br>
            <a:r>
              <a:rPr lang="en-GB" noProof="0" dirty="0"/>
              <a:t>presentation here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/>
              <a:t>Insert the occasion and date of your presentation here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4546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6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5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4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4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4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4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4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4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4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6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5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4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4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4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4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4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4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4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6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500"/>
            </a:lvl2pPr>
            <a:lvl3pPr marL="539724" indent="-184142">
              <a:buFont typeface="Symbol" panose="05050102010706020507" pitchFamily="18" charset="2"/>
              <a:buChar char="-"/>
              <a:defRPr sz="1400"/>
            </a:lvl3pPr>
            <a:lvl4pPr marL="717515" indent="-177792">
              <a:buFont typeface="Symbol" panose="05050102010706020507" pitchFamily="18" charset="2"/>
              <a:buChar char="-"/>
              <a:defRPr sz="1400"/>
            </a:lvl4pPr>
            <a:lvl5pPr marL="895306" indent="-177792">
              <a:buFont typeface="Symbol" panose="05050102010706020507" pitchFamily="18" charset="2"/>
              <a:buChar char="-"/>
              <a:defRPr sz="1400"/>
            </a:lvl5pPr>
            <a:lvl6pPr marL="1074685" indent="-179380">
              <a:buFont typeface="Symbol" panose="05050102010706020507" pitchFamily="18" charset="2"/>
              <a:buChar char="-"/>
              <a:defRPr sz="1400"/>
            </a:lvl6pPr>
            <a:lvl7pPr marL="1257238" indent="-182554">
              <a:buFont typeface="Symbol" panose="05050102010706020507" pitchFamily="18" charset="2"/>
              <a:buChar char="-"/>
              <a:defRPr sz="1400"/>
            </a:lvl7pPr>
            <a:lvl8pPr marL="1436616" indent="-179380">
              <a:buFont typeface="Symbol" panose="05050102010706020507" pitchFamily="18" charset="2"/>
              <a:buChar char="-"/>
              <a:defRPr sz="1400"/>
            </a:lvl8pPr>
            <a:lvl9pPr marL="1614408" indent="-177792">
              <a:buFont typeface="Symbol" panose="05050102010706020507" pitchFamily="18" charset="2"/>
              <a:buChar char="-"/>
              <a:defRPr sz="14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6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500"/>
            </a:lvl2pPr>
            <a:lvl3pPr marL="539724" indent="-184142">
              <a:buFont typeface="Symbol" panose="05050102010706020507" pitchFamily="18" charset="2"/>
              <a:buChar char="-"/>
              <a:defRPr sz="1400"/>
            </a:lvl3pPr>
            <a:lvl4pPr marL="717515" indent="-177792">
              <a:buFont typeface="Symbol" panose="05050102010706020507" pitchFamily="18" charset="2"/>
              <a:buChar char="-"/>
              <a:defRPr sz="1400"/>
            </a:lvl4pPr>
            <a:lvl5pPr marL="895306" indent="-177792">
              <a:buFont typeface="Symbol" panose="05050102010706020507" pitchFamily="18" charset="2"/>
              <a:buChar char="-"/>
              <a:defRPr sz="1400"/>
            </a:lvl5pPr>
            <a:lvl6pPr marL="1074685" indent="-179380">
              <a:buFont typeface="Symbol" panose="05050102010706020507" pitchFamily="18" charset="2"/>
              <a:buChar char="-"/>
              <a:defRPr sz="1400"/>
            </a:lvl6pPr>
            <a:lvl7pPr marL="1257238" indent="-182554">
              <a:buFont typeface="Symbol" panose="05050102010706020507" pitchFamily="18" charset="2"/>
              <a:buChar char="-"/>
              <a:defRPr sz="1400"/>
            </a:lvl7pPr>
            <a:lvl8pPr marL="1436616" indent="-179380">
              <a:buFont typeface="Symbol" panose="05050102010706020507" pitchFamily="18" charset="2"/>
              <a:buChar char="-"/>
              <a:defRPr sz="1400"/>
            </a:lvl8pPr>
            <a:lvl9pPr marL="1614408" indent="-177792">
              <a:buFont typeface="Symbol" panose="05050102010706020507" pitchFamily="18" charset="2"/>
              <a:buChar char="-"/>
              <a:defRPr sz="14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6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500"/>
            </a:lvl2pPr>
            <a:lvl3pPr marL="539724" indent="-184142">
              <a:buFont typeface="Symbol" panose="05050102010706020507" pitchFamily="18" charset="2"/>
              <a:buChar char="-"/>
              <a:defRPr sz="1400"/>
            </a:lvl3pPr>
            <a:lvl4pPr marL="717515" indent="-177792">
              <a:buFont typeface="Symbol" panose="05050102010706020507" pitchFamily="18" charset="2"/>
              <a:buChar char="-"/>
              <a:defRPr sz="1400"/>
            </a:lvl4pPr>
            <a:lvl5pPr marL="895306" indent="-177792">
              <a:buFont typeface="Symbol" panose="05050102010706020507" pitchFamily="18" charset="2"/>
              <a:buChar char="-"/>
              <a:defRPr sz="1400"/>
            </a:lvl5pPr>
            <a:lvl6pPr marL="1074685" indent="-179380">
              <a:buFont typeface="Symbol" panose="05050102010706020507" pitchFamily="18" charset="2"/>
              <a:buChar char="-"/>
              <a:defRPr sz="1400"/>
            </a:lvl6pPr>
            <a:lvl7pPr marL="1257238" indent="-182554">
              <a:buFont typeface="Symbol" panose="05050102010706020507" pitchFamily="18" charset="2"/>
              <a:buChar char="-"/>
              <a:defRPr sz="1400"/>
            </a:lvl7pPr>
            <a:lvl8pPr marL="1436616" indent="-179380">
              <a:buFont typeface="Symbol" panose="05050102010706020507" pitchFamily="18" charset="2"/>
              <a:buChar char="-"/>
              <a:defRPr sz="1400"/>
            </a:lvl8pPr>
            <a:lvl9pPr marL="1614408" indent="-177792">
              <a:buFont typeface="Symbol" panose="05050102010706020507" pitchFamily="18" charset="2"/>
              <a:buChar char="-"/>
              <a:defRPr sz="14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6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500"/>
            </a:lvl2pPr>
            <a:lvl3pPr marL="539724" indent="-184142">
              <a:buFont typeface="Symbol" panose="05050102010706020507" pitchFamily="18" charset="2"/>
              <a:buChar char="-"/>
              <a:defRPr sz="1400"/>
            </a:lvl3pPr>
            <a:lvl4pPr marL="717515" indent="-177792">
              <a:buFont typeface="Symbol" panose="05050102010706020507" pitchFamily="18" charset="2"/>
              <a:buChar char="-"/>
              <a:defRPr sz="1400"/>
            </a:lvl4pPr>
            <a:lvl5pPr marL="895306" indent="-177792">
              <a:buFont typeface="Symbol" panose="05050102010706020507" pitchFamily="18" charset="2"/>
              <a:buChar char="-"/>
              <a:defRPr sz="1400"/>
            </a:lvl5pPr>
            <a:lvl6pPr marL="1074685" indent="-179380">
              <a:buFont typeface="Symbol" panose="05050102010706020507" pitchFamily="18" charset="2"/>
              <a:buChar char="-"/>
              <a:defRPr sz="1400"/>
            </a:lvl6pPr>
            <a:lvl7pPr marL="1257238" indent="-182554">
              <a:buFont typeface="Symbol" panose="05050102010706020507" pitchFamily="18" charset="2"/>
              <a:buChar char="-"/>
              <a:defRPr sz="1400"/>
            </a:lvl7pPr>
            <a:lvl8pPr marL="1436616" indent="-179380">
              <a:buFont typeface="Symbol" panose="05050102010706020507" pitchFamily="18" charset="2"/>
              <a:buChar char="-"/>
              <a:defRPr sz="1400"/>
            </a:lvl8pPr>
            <a:lvl9pPr marL="1614408" indent="-177792">
              <a:buFont typeface="Symbol" panose="05050102010706020507" pitchFamily="18" charset="2"/>
              <a:buChar char="-"/>
              <a:defRPr sz="14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  <a:endParaRPr lang="de-DE" dirty="0"/>
          </a:p>
          <a:p>
            <a:pPr lvl="2"/>
            <a:r>
              <a:rPr lang="en-GB" noProof="0" dirty="0"/>
              <a:t>Third level</a:t>
            </a:r>
            <a:endParaRPr lang="de-DE" dirty="0"/>
          </a:p>
          <a:p>
            <a:pPr lvl="3"/>
            <a:r>
              <a:rPr lang="en-GB" noProof="0" dirty="0"/>
              <a:t>Fourth level</a:t>
            </a:r>
            <a:endParaRPr lang="de-DE" dirty="0"/>
          </a:p>
          <a:p>
            <a:pPr lvl="4"/>
            <a:r>
              <a:rPr lang="en-GB" noProof="0" dirty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5447117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504469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>
                <a:effectLst/>
              </a:rPr>
              <a:t>Enter </a:t>
            </a:r>
            <a:r>
              <a:rPr lang="de-CH" dirty="0" err="1">
                <a:effectLst/>
              </a:rPr>
              <a:t>slide</a:t>
            </a:r>
            <a:r>
              <a:rPr lang="de-CH" dirty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90" r:id="rId9"/>
    <p:sldLayoutId id="2147483991" r:id="rId10"/>
  </p:sldLayoutIdLst>
  <p:transition spd="med"/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5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hyperlink" Target="https://chart.ch/reports/" TargetMode="External"/><Relationship Id="rId4" Type="http://schemas.openxmlformats.org/officeDocument/2006/relationships/hyperlink" Target="https://chart.ch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FCC-ee Injector Baseline and P</a:t>
            </a:r>
            <a:r>
              <a:rPr lang="en-US" baseline="30000" dirty="0"/>
              <a:t>3</a:t>
            </a:r>
            <a:r>
              <a:rPr lang="en-US" dirty="0"/>
              <a:t> Experiment</a:t>
            </a:r>
            <a:endParaRPr lang="en-GB" dirty="0"/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noProof="0" dirty="0"/>
              <a:t>Mattia Schaer on behalf of the FCC-ee Injector Collaboration :: Paul Scherrer Institute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CHART Workshop, PSI, 11.10.2023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8672291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machine with many boxes&#10;&#10;Description automatically generated">
            <a:extLst>
              <a:ext uri="{FF2B5EF4-FFF2-40B4-BE49-F238E27FC236}">
                <a16:creationId xmlns:a16="http://schemas.microsoft.com/office/drawing/2014/main" id="{801BA3C5-BAAC-F94D-1C1F-A75990CA24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438" y="1058862"/>
            <a:ext cx="6817125" cy="388915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BFC694-7119-217E-62C8-8CCE4718F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baseline="30000" dirty="0"/>
              <a:t>3</a:t>
            </a:r>
            <a:r>
              <a:rPr lang="en-US" dirty="0"/>
              <a:t> Outlook</a:t>
            </a:r>
            <a:endParaRPr lang="de-CH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71E1D7-9D0C-766B-7D88-2B59C312A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0930ED-85EE-4D9D-01D0-71BB32FD68FB}"/>
              </a:ext>
            </a:extLst>
          </p:cNvPr>
          <p:cNvSpPr txBox="1"/>
          <p:nvPr/>
        </p:nvSpPr>
        <p:spPr>
          <a:xfrm>
            <a:off x="1178793" y="1058862"/>
            <a:ext cx="5265415" cy="2887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b="1" dirty="0">
                <a:solidFill>
                  <a:srgbClr val="000000"/>
                </a:solidFill>
                <a:latin typeface="Calibri"/>
              </a:rPr>
              <a:t>Next milestone: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Pre-assembly of the girder by the end of 2024</a:t>
            </a:r>
            <a:endParaRPr lang="de-CH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98690659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Porthos Switchyard and P</a:t>
            </a:r>
            <a:r>
              <a:rPr lang="en-US" baseline="30000" dirty="0"/>
              <a:t>3</a:t>
            </a:r>
            <a:r>
              <a:rPr lang="en-US" dirty="0"/>
              <a:t> Installation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pic>
        <p:nvPicPr>
          <p:cNvPr id="8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739" y="699542"/>
            <a:ext cx="8533498" cy="18432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506F866-DE04-BFF7-BFB3-C83C0E22C9CF}"/>
              </a:ext>
            </a:extLst>
          </p:cNvPr>
          <p:cNvSpPr txBox="1"/>
          <p:nvPr/>
        </p:nvSpPr>
        <p:spPr>
          <a:xfrm rot="300000">
            <a:off x="7294006" y="2362183"/>
            <a:ext cx="1516800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Target at z = 480 m</a:t>
            </a:r>
            <a:endParaRPr lang="de-CH" sz="14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" name="Picture 8" descr="A wall with several boxes on it&#10;&#10;Description automatically generated with medium confidence">
            <a:extLst>
              <a:ext uri="{FF2B5EF4-FFF2-40B4-BE49-F238E27FC236}">
                <a16:creationId xmlns:a16="http://schemas.microsoft.com/office/drawing/2014/main" id="{D610D5A1-2FA4-783B-5BE8-241E9CDA71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892607" y="3316519"/>
            <a:ext cx="2232472" cy="1030969"/>
          </a:xfrm>
          <a:prstGeom prst="rect">
            <a:avLst/>
          </a:prstGeom>
        </p:spPr>
      </p:pic>
      <p:pic>
        <p:nvPicPr>
          <p:cNvPr id="11" name="Picture 10" descr="A room with a lot of equipment&#10;&#10;Description automatically generated">
            <a:extLst>
              <a:ext uri="{FF2B5EF4-FFF2-40B4-BE49-F238E27FC236}">
                <a16:creationId xmlns:a16="http://schemas.microsoft.com/office/drawing/2014/main" id="{6D7BD4B4-E689-F515-6F9B-6E54A128613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1338"/>
          <a:stretch/>
        </p:blipFill>
        <p:spPr>
          <a:xfrm>
            <a:off x="3680629" y="2715767"/>
            <a:ext cx="2835587" cy="2232248"/>
          </a:xfrm>
          <a:prstGeom prst="rect">
            <a:avLst/>
          </a:prstGeom>
        </p:spPr>
      </p:pic>
      <p:pic>
        <p:nvPicPr>
          <p:cNvPr id="13" name="Picture 12" descr="A ladder and wires in a room&#10;&#10;Description automatically generated">
            <a:extLst>
              <a:ext uri="{FF2B5EF4-FFF2-40B4-BE49-F238E27FC236}">
                <a16:creationId xmlns:a16="http://schemas.microsoft.com/office/drawing/2014/main" id="{776779D2-1DEE-55E5-5C16-A35F787C3D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7190783" y="2994797"/>
            <a:ext cx="2232248" cy="1674186"/>
          </a:xfrm>
          <a:prstGeom prst="rect">
            <a:avLst/>
          </a:prstGeom>
        </p:spPr>
      </p:pic>
      <p:sp>
        <p:nvSpPr>
          <p:cNvPr id="6" name="Content Placeholder 1"/>
          <p:cNvSpPr>
            <a:spLocks noGrp="1"/>
          </p:cNvSpPr>
          <p:nvPr>
            <p:ph sz="quarter" idx="13"/>
          </p:nvPr>
        </p:nvSpPr>
        <p:spPr>
          <a:xfrm>
            <a:off x="107504" y="2715766"/>
            <a:ext cx="4464496" cy="2232248"/>
          </a:xfrm>
          <a:solidFill>
            <a:schemeClr val="bg1">
              <a:lumMod val="85000"/>
              <a:alpha val="56000"/>
            </a:schemeClr>
          </a:solidFill>
        </p:spPr>
        <p:txBody>
          <a:bodyPr/>
          <a:lstStyle/>
          <a:p>
            <a:r>
              <a:rPr lang="en-US" sz="1400" dirty="0"/>
              <a:t>Status:</a:t>
            </a:r>
          </a:p>
          <a:p>
            <a:pPr lvl="2"/>
            <a:r>
              <a:rPr lang="en-US" dirty="0"/>
              <a:t>Technical design Porthos switchyard complete</a:t>
            </a:r>
          </a:p>
          <a:p>
            <a:pPr lvl="2"/>
            <a:r>
              <a:rPr lang="en-US" dirty="0"/>
              <a:t>Most beamline components delivered</a:t>
            </a:r>
          </a:p>
          <a:p>
            <a:pPr lvl="2"/>
            <a:r>
              <a:rPr lang="en-US" dirty="0"/>
              <a:t>All girder footplates installed</a:t>
            </a:r>
          </a:p>
          <a:p>
            <a:pPr lvl="2"/>
            <a:r>
              <a:rPr lang="en-US" dirty="0"/>
              <a:t>Cables for magnets and BPMs installed</a:t>
            </a:r>
          </a:p>
          <a:p>
            <a:r>
              <a:rPr lang="en-US" sz="1400" dirty="0"/>
              <a:t>Next steps:</a:t>
            </a:r>
          </a:p>
          <a:p>
            <a:pPr lvl="2"/>
            <a:r>
              <a:rPr lang="en-US" dirty="0"/>
              <a:t>Q4 2023: Start pre-assembly of Porthos girders</a:t>
            </a:r>
          </a:p>
          <a:p>
            <a:pPr lvl="2"/>
            <a:r>
              <a:rPr lang="en-US" dirty="0"/>
              <a:t>Spring Shutdown 2024: Aramis modification complete</a:t>
            </a:r>
          </a:p>
          <a:p>
            <a:pPr lvl="2"/>
            <a:r>
              <a:rPr lang="en-US" dirty="0"/>
              <a:t>Summer Shutdown 2024: Start Porthos installation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3231564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5457A-8E31-075A-8BD9-C847DDE87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Credits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596985-0212-9ED3-C12D-AE63E1C58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0468287-707A-D644-67F6-CB7679FB6B30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827088" y="843558"/>
            <a:ext cx="8246095" cy="3138735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GB" sz="1400" dirty="0">
                <a:effectLst/>
                <a:cs typeface="Calibri Light" panose="020F0302020204030204" pitchFamily="34" charset="0"/>
              </a:rPr>
              <a:t>PSI:	R. Zennaro, </a:t>
            </a:r>
            <a:r>
              <a:rPr lang="en-GB" sz="1400" dirty="0">
                <a:cs typeface="Calibri Light" panose="020F0302020204030204" pitchFamily="34" charset="0"/>
              </a:rPr>
              <a:t>M. Schaer, N. Vallis, B. Auchmann, I. Besana, S. Bettoni, H. Braun, M. Duda, R. Fortunati,</a:t>
            </a:r>
          </a:p>
          <a:p>
            <a:pPr marL="0" indent="0">
              <a:buNone/>
            </a:pPr>
            <a:r>
              <a:rPr lang="en-GB" sz="1400" dirty="0">
                <a:cs typeface="Calibri Light" panose="020F0302020204030204" pitchFamily="34" charset="0"/>
              </a:rPr>
              <a:t>	H. Garcia-Rodrigues, D. Hauenstein, E. Hohmann, R. Ischebeck,	P. Juranic, J. Kosse, F. Marcellini,</a:t>
            </a:r>
          </a:p>
          <a:p>
            <a:pPr marL="0" indent="0">
              <a:buNone/>
            </a:pPr>
            <a:r>
              <a:rPr lang="en-GB" sz="1400" dirty="0">
                <a:cs typeface="Calibri Light" panose="020F0302020204030204" pitchFamily="34" charset="0"/>
              </a:rPr>
              <a:t>	T. Michlmayr, G. L. Orlandi, M. Pedrozzi, J.-Y. Raguin, S. Reiche, R. Rotundo, M. Seidel, S. Sanfilippo,</a:t>
            </a:r>
          </a:p>
          <a:p>
            <a:pPr marL="0" indent="0">
              <a:buNone/>
            </a:pPr>
            <a:r>
              <a:rPr lang="en-GB" sz="1400" dirty="0">
                <a:cs typeface="Calibri Light" panose="020F0302020204030204" pitchFamily="34" charset="0"/>
              </a:rPr>
              <a:t>	N. Strohmaier, M. Zykova and all technical groups involved in the P</a:t>
            </a:r>
            <a:r>
              <a:rPr lang="en-GB" sz="1400" baseline="30000" dirty="0">
                <a:cs typeface="Calibri Light" panose="020F0302020204030204" pitchFamily="34" charset="0"/>
              </a:rPr>
              <a:t>3</a:t>
            </a:r>
            <a:r>
              <a:rPr lang="en-GB" sz="1400" dirty="0">
                <a:cs typeface="Calibri Light" panose="020F0302020204030204" pitchFamily="34" charset="0"/>
              </a:rPr>
              <a:t> exp.</a:t>
            </a:r>
          </a:p>
          <a:p>
            <a:pPr marL="0" indent="0">
              <a:buNone/>
            </a:pPr>
            <a:r>
              <a:rPr lang="en-GB" sz="1400" dirty="0" err="1">
                <a:effectLst/>
                <a:cs typeface="Calibri Light" panose="020F0302020204030204" pitchFamily="34" charset="0"/>
              </a:rPr>
              <a:t>IJCLab</a:t>
            </a:r>
            <a:r>
              <a:rPr lang="en-GB" sz="1400" dirty="0">
                <a:effectLst/>
                <a:cs typeface="Calibri Light" panose="020F0302020204030204" pitchFamily="34" charset="0"/>
              </a:rPr>
              <a:t>:	</a:t>
            </a:r>
            <a:r>
              <a:rPr lang="en-GB" sz="1400" dirty="0">
                <a:cs typeface="Calibri Light" panose="020F0302020204030204" pitchFamily="34" charset="0"/>
              </a:rPr>
              <a:t>I. Chaikovska, F. Alharthi, V. </a:t>
            </a:r>
            <a:r>
              <a:rPr lang="en-GB" sz="1400" dirty="0" err="1">
                <a:cs typeface="Calibri Light" panose="020F0302020204030204" pitchFamily="34" charset="0"/>
              </a:rPr>
              <a:t>Mytrochenko</a:t>
            </a:r>
            <a:r>
              <a:rPr lang="en-GB" sz="1400" dirty="0">
                <a:cs typeface="Calibri Light" panose="020F0302020204030204" pitchFamily="34" charset="0"/>
              </a:rPr>
              <a:t>, R. Chehab</a:t>
            </a:r>
          </a:p>
          <a:p>
            <a:pPr marL="0" indent="0">
              <a:buNone/>
            </a:pPr>
            <a:r>
              <a:rPr lang="en-GB" sz="1400" dirty="0">
                <a:effectLst/>
                <a:cs typeface="Calibri Light" panose="020F0302020204030204" pitchFamily="34" charset="0"/>
              </a:rPr>
              <a:t>CERN:	R. Mena Andrade, </a:t>
            </a:r>
            <a:r>
              <a:rPr lang="en-GB" sz="1400" dirty="0">
                <a:cs typeface="Calibri Light" panose="020F0302020204030204" pitchFamily="34" charset="0"/>
              </a:rPr>
              <a:t>W. </a:t>
            </a:r>
            <a:r>
              <a:rPr lang="en-GB" sz="1400" dirty="0" err="1">
                <a:cs typeface="Calibri Light" panose="020F0302020204030204" pitchFamily="34" charset="0"/>
              </a:rPr>
              <a:t>Bartmann</a:t>
            </a:r>
            <a:r>
              <a:rPr lang="en-GB" sz="1400" dirty="0">
                <a:cs typeface="Calibri Light" panose="020F0302020204030204" pitchFamily="34" charset="0"/>
              </a:rPr>
              <a:t>, H. </a:t>
            </a:r>
            <a:r>
              <a:rPr lang="en-GB" sz="1400" dirty="0" err="1">
                <a:cs typeface="Calibri Light" panose="020F0302020204030204" pitchFamily="34" charset="0"/>
              </a:rPr>
              <a:t>Bartosik</a:t>
            </a:r>
            <a:r>
              <a:rPr lang="en-GB" sz="1400" dirty="0">
                <a:cs typeface="Calibri Light" panose="020F0302020204030204" pitchFamily="34" charset="0"/>
              </a:rPr>
              <a:t>, M. </a:t>
            </a:r>
            <a:r>
              <a:rPr lang="en-GB" sz="1400" dirty="0" err="1">
                <a:cs typeface="Calibri Light" panose="020F0302020204030204" pitchFamily="34" charset="0"/>
              </a:rPr>
              <a:t>Benedikt</a:t>
            </a:r>
            <a:r>
              <a:rPr lang="en-GB" sz="1400" dirty="0">
                <a:cs typeface="Calibri Light" panose="020F0302020204030204" pitchFamily="34" charset="0"/>
              </a:rPr>
              <a:t>, T. </a:t>
            </a:r>
            <a:r>
              <a:rPr lang="en-GB" sz="1400" dirty="0" err="1">
                <a:cs typeface="Calibri Light" panose="020F0302020204030204" pitchFamily="34" charset="0"/>
              </a:rPr>
              <a:t>Brezina</a:t>
            </a:r>
            <a:r>
              <a:rPr lang="en-GB" sz="1400" dirty="0">
                <a:cs typeface="Calibri Light" panose="020F0302020204030204" pitchFamily="34" charset="0"/>
              </a:rPr>
              <a:t>, M. </a:t>
            </a:r>
            <a:r>
              <a:rPr lang="en-GB" sz="1400" dirty="0" err="1">
                <a:cs typeface="Calibri Light" panose="020F0302020204030204" pitchFamily="34" charset="0"/>
              </a:rPr>
              <a:t>Calviani</a:t>
            </a:r>
            <a:r>
              <a:rPr lang="en-GB" sz="1400" dirty="0">
                <a:cs typeface="Calibri Light" panose="020F0302020204030204" pitchFamily="34" charset="0"/>
              </a:rPr>
              <a:t>, S. </a:t>
            </a:r>
            <a:r>
              <a:rPr lang="en-GB" sz="1400" dirty="0" err="1">
                <a:cs typeface="Calibri Light" panose="020F0302020204030204" pitchFamily="34" charset="0"/>
              </a:rPr>
              <a:t>Doebert</a:t>
            </a:r>
            <a:r>
              <a:rPr lang="en-GB" sz="1400" dirty="0">
                <a:cs typeface="Calibri Light" panose="020F0302020204030204" pitchFamily="34" charset="0"/>
              </a:rPr>
              <a:t>,</a:t>
            </a:r>
          </a:p>
          <a:p>
            <a:pPr marL="0" indent="0">
              <a:buNone/>
            </a:pPr>
            <a:r>
              <a:rPr lang="en-GB" sz="1400" dirty="0">
                <a:cs typeface="Calibri Light" panose="020F0302020204030204" pitchFamily="34" charset="0"/>
              </a:rPr>
              <a:t>	Y. </a:t>
            </a:r>
            <a:r>
              <a:rPr lang="en-GB" sz="1400" dirty="0" err="1">
                <a:cs typeface="Calibri Light" panose="020F0302020204030204" pitchFamily="34" charset="0"/>
              </a:rPr>
              <a:t>Duthell</a:t>
            </a:r>
            <a:r>
              <a:rPr lang="en-GB" sz="1400" dirty="0">
                <a:cs typeface="Calibri Light" panose="020F0302020204030204" pitchFamily="34" charset="0"/>
              </a:rPr>
              <a:t>, J.L. Grenard, A. Grudiev, B. Humann, J.-L. Grenard, A. Latina, A. Lechner, A. Marcone,</a:t>
            </a:r>
          </a:p>
          <a:p>
            <a:pPr marL="0" indent="0">
              <a:buNone/>
            </a:pPr>
            <a:r>
              <a:rPr lang="en-GB" sz="1400" dirty="0">
                <a:cs typeface="Calibri Light" panose="020F0302020204030204" pitchFamily="34" charset="0"/>
              </a:rPr>
              <a:t>	K. </a:t>
            </a:r>
            <a:r>
              <a:rPr lang="en-GB" sz="1400" dirty="0" err="1">
                <a:cs typeface="Calibri Light" panose="020F0302020204030204" pitchFamily="34" charset="0"/>
              </a:rPr>
              <a:t>Oide</a:t>
            </a:r>
            <a:r>
              <a:rPr lang="en-GB" sz="1400" dirty="0">
                <a:cs typeface="Calibri Light" panose="020F0302020204030204" pitchFamily="34" charset="0"/>
              </a:rPr>
              <a:t>, Z. </a:t>
            </a:r>
            <a:r>
              <a:rPr lang="en-GB" sz="1400" dirty="0" err="1">
                <a:cs typeface="Calibri Light" panose="020F0302020204030204" pitchFamily="34" charset="0"/>
              </a:rPr>
              <a:t>Vostrel</a:t>
            </a:r>
            <a:r>
              <a:rPr lang="en-GB" sz="1400" dirty="0">
                <a:cs typeface="Calibri Light" panose="020F0302020204030204" pitchFamily="34" charset="0"/>
              </a:rPr>
              <a:t>, Y.  Zhao, F. Zimmermann</a:t>
            </a:r>
          </a:p>
          <a:p>
            <a:pPr marL="0" indent="0">
              <a:buNone/>
            </a:pPr>
            <a:r>
              <a:rPr lang="en-GB" sz="1400" dirty="0">
                <a:effectLst/>
                <a:cs typeface="Calibri Light" panose="020F0302020204030204" pitchFamily="34" charset="0"/>
              </a:rPr>
              <a:t>INFN-LNF</a:t>
            </a:r>
            <a:r>
              <a:rPr lang="en-GB" sz="1400" dirty="0">
                <a:cs typeface="Calibri Light" panose="020F0302020204030204" pitchFamily="34" charset="0"/>
              </a:rPr>
              <a:t>: 	C. </a:t>
            </a:r>
            <a:r>
              <a:rPr lang="en-GB" sz="1400" dirty="0" err="1">
                <a:cs typeface="Calibri Light" panose="020F0302020204030204" pitchFamily="34" charset="0"/>
              </a:rPr>
              <a:t>Milardi</a:t>
            </a:r>
            <a:r>
              <a:rPr lang="en-GB" sz="1400" dirty="0">
                <a:cs typeface="Calibri Light" panose="020F0302020204030204" pitchFamily="34" charset="0"/>
              </a:rPr>
              <a:t>, A. De Santis, O. </a:t>
            </a:r>
            <a:r>
              <a:rPr lang="en-GB" sz="1400" dirty="0" err="1">
                <a:cs typeface="Calibri Light" panose="020F0302020204030204" pitchFamily="34" charset="0"/>
              </a:rPr>
              <a:t>Etisken</a:t>
            </a:r>
            <a:r>
              <a:rPr lang="en-GB" sz="1400" dirty="0">
                <a:cs typeface="Calibri Light" panose="020F0302020204030204" pitchFamily="34" charset="0"/>
              </a:rPr>
              <a:t>, S. </a:t>
            </a:r>
            <a:r>
              <a:rPr lang="en-GB" sz="1400" dirty="0" err="1">
                <a:cs typeface="Calibri Light" panose="020F0302020204030204" pitchFamily="34" charset="0"/>
              </a:rPr>
              <a:t>Spampinati</a:t>
            </a:r>
            <a:r>
              <a:rPr lang="en-GB" sz="1400" dirty="0">
                <a:cs typeface="Calibri Light" panose="020F0302020204030204" pitchFamily="34" charset="0"/>
              </a:rPr>
              <a:t>, P. Raimondi</a:t>
            </a:r>
          </a:p>
          <a:p>
            <a:pPr marL="0" indent="0">
              <a:buNone/>
            </a:pPr>
            <a:r>
              <a:rPr lang="en-GB" sz="1400" dirty="0">
                <a:cs typeface="Calibri Light" panose="020F0302020204030204" pitchFamily="34" charset="0"/>
              </a:rPr>
              <a:t>SLAC	T. </a:t>
            </a:r>
            <a:r>
              <a:rPr lang="en-GB" sz="1400" dirty="0" err="1">
                <a:cs typeface="Calibri Light" panose="020F0302020204030204" pitchFamily="34" charset="0"/>
              </a:rPr>
              <a:t>Raubenheimen</a:t>
            </a:r>
            <a:endParaRPr lang="en-GB" sz="1400" dirty="0">
              <a:cs typeface="Calibri Light" panose="020F0302020204030204" pitchFamily="34" charset="0"/>
            </a:endParaRPr>
          </a:p>
          <a:p>
            <a:pPr marL="0" indent="0">
              <a:buNone/>
            </a:pPr>
            <a:r>
              <a:rPr lang="en-GB" sz="1400" dirty="0">
                <a:effectLst/>
                <a:cs typeface="Calibri Light" panose="020F0302020204030204" pitchFamily="34" charset="0"/>
              </a:rPr>
              <a:t>KEK:	Y. </a:t>
            </a:r>
            <a:r>
              <a:rPr lang="en-GB" sz="1400" dirty="0" err="1">
                <a:effectLst/>
                <a:cs typeface="Calibri Light" panose="020F0302020204030204" pitchFamily="34" charset="0"/>
              </a:rPr>
              <a:t>Enomoto</a:t>
            </a:r>
            <a:r>
              <a:rPr lang="en-GB" sz="1400" dirty="0">
                <a:effectLst/>
                <a:cs typeface="Calibri Light" panose="020F0302020204030204" pitchFamily="34" charset="0"/>
              </a:rPr>
              <a:t>, K. Furukawa</a:t>
            </a:r>
          </a:p>
          <a:p>
            <a:pPr marL="0" indent="0">
              <a:buNone/>
            </a:pPr>
            <a:r>
              <a:rPr lang="it-IT" sz="1400" dirty="0">
                <a:effectLst/>
                <a:cs typeface="Calibri Light" panose="020F0302020204030204" pitchFamily="34" charset="0"/>
              </a:rPr>
              <a:t>INFN/Ferrara   L. Bandiera, M. Soldani, A. </a:t>
            </a:r>
            <a:r>
              <a:rPr lang="it-IT" sz="1400" dirty="0" err="1">
                <a:effectLst/>
                <a:cs typeface="Calibri Light" panose="020F0302020204030204" pitchFamily="34" charset="0"/>
              </a:rPr>
              <a:t>Sytov</a:t>
            </a:r>
            <a:endParaRPr lang="it-IT" sz="1400" dirty="0">
              <a:effectLst/>
              <a:cs typeface="Calibri Light" panose="020F0302020204030204" pitchFamily="34" charset="0"/>
            </a:endParaRPr>
          </a:p>
          <a:p>
            <a:pPr marL="0" indent="0">
              <a:buNone/>
            </a:pPr>
            <a:r>
              <a:rPr lang="it-IT" sz="1400" dirty="0">
                <a:effectLst/>
                <a:cs typeface="Calibri Light" panose="020F0302020204030204" pitchFamily="34" charset="0"/>
              </a:rPr>
              <a:t>INFN/Milano   A. Bacci, M. Rossetti Conti</a:t>
            </a:r>
            <a:endParaRPr lang="en-GB" sz="1400" dirty="0">
              <a:effectLst/>
              <a:cs typeface="Calibri Light" panose="020F03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35D8468-33DC-0929-EC46-2F62168AA75F}"/>
              </a:ext>
            </a:extLst>
          </p:cNvPr>
          <p:cNvSpPr/>
          <p:nvPr/>
        </p:nvSpPr>
        <p:spPr>
          <a:xfrm>
            <a:off x="1547664" y="4486349"/>
            <a:ext cx="7560841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latin typeface="+mn-lt"/>
                <a:cs typeface="Calibri Light" panose="020F0302020204030204" pitchFamily="34" charset="0"/>
              </a:rPr>
              <a:t>FCCIS: 'This project has received funding from the European Union's Horizon 2020 research and innovation programme under the European Union's Horizon 2020 research and innovation programme under grant agreement No 951754.'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61C722-5BB7-DE95-3889-045B4995F3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10" r="-124"/>
          <a:stretch/>
        </p:blipFill>
        <p:spPr>
          <a:xfrm>
            <a:off x="179512" y="3982293"/>
            <a:ext cx="1421306" cy="4616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D66CFCE-8526-5A7C-BEDE-22C9D73AE562}"/>
              </a:ext>
            </a:extLst>
          </p:cNvPr>
          <p:cNvSpPr txBox="1"/>
          <p:nvPr/>
        </p:nvSpPr>
        <p:spPr>
          <a:xfrm>
            <a:off x="1547664" y="3982293"/>
            <a:ext cx="7488833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latin typeface="+mn-lt"/>
                <a:cs typeface="Calibri Light" panose="020F0302020204030204" pitchFamily="34" charset="0"/>
              </a:rPr>
              <a:t>This work was done under the auspices of CHART (Swiss Accelerator Research and Technology) Collaboration, </a:t>
            </a:r>
            <a:r>
              <a:rPr lang="en-GB" sz="1200" dirty="0">
                <a:latin typeface="+mn-lt"/>
                <a:cs typeface="Calibri Light" panose="020F0302020204030204" pitchFamily="34" charset="0"/>
                <a:hlinkClick r:id="rId4"/>
              </a:rPr>
              <a:t>https://chart.ch</a:t>
            </a:r>
            <a:r>
              <a:rPr lang="en-GB" sz="1200" dirty="0">
                <a:latin typeface="+mn-lt"/>
                <a:cs typeface="Calibri Light" panose="020F0302020204030204" pitchFamily="34" charset="0"/>
              </a:rPr>
              <a:t> - </a:t>
            </a:r>
            <a:r>
              <a:rPr lang="en-GB" sz="1200" b="1" dirty="0">
                <a:solidFill>
                  <a:srgbClr val="C00000"/>
                </a:solidFill>
                <a:latin typeface="+mn-lt"/>
                <a:cs typeface="Calibri Light" panose="020F0302020204030204" pitchFamily="34" charset="0"/>
              </a:rPr>
              <a:t>CHART Scientific Report 2022: </a:t>
            </a:r>
            <a:r>
              <a:rPr lang="en-GB" sz="1200" b="1" dirty="0">
                <a:solidFill>
                  <a:srgbClr val="000000"/>
                </a:solidFill>
                <a:latin typeface="+mn-lt"/>
                <a:cs typeface="Calibri Light" panose="020F03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https://chart.ch/reports</a:t>
            </a:r>
            <a:r>
              <a:rPr lang="en-GB" sz="1200" b="1" dirty="0">
                <a:solidFill>
                  <a:srgbClr val="C00000"/>
                </a:solidFill>
                <a:latin typeface="+mn-lt"/>
                <a:cs typeface="Calibri Light" panose="020F03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GB" sz="1200" b="1" dirty="0">
                <a:solidFill>
                  <a:srgbClr val="C00000"/>
                </a:solidFill>
                <a:latin typeface="+mn-lt"/>
                <a:cs typeface="Calibri Light" panose="020F0302020204030204" pitchFamily="34" charset="0"/>
              </a:rPr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7F9E720-EE77-0F3E-FA5E-8CFCE5F32C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9512" y="4541039"/>
            <a:ext cx="1128142" cy="38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625178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F395F9-33D0-6AAB-32F4-C0CEEE2B15E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567738" y="4967288"/>
            <a:ext cx="576262" cy="147637"/>
          </a:xfrm>
        </p:spPr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1158CE2-AAA4-9201-5176-5CB176177802}"/>
              </a:ext>
            </a:extLst>
          </p:cNvPr>
          <p:cNvGrpSpPr/>
          <p:nvPr/>
        </p:nvGrpSpPr>
        <p:grpSpPr>
          <a:xfrm>
            <a:off x="0" y="601836"/>
            <a:ext cx="9144000" cy="4322471"/>
            <a:chOff x="1403648" y="771550"/>
            <a:chExt cx="6876256" cy="325048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EA55BA9-18F9-B8DA-4030-B5474208FC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3648" y="771550"/>
              <a:ext cx="6876256" cy="3250484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9E0C441-2175-CDE6-DECF-9D0FBAD04105}"/>
                </a:ext>
              </a:extLst>
            </p:cNvPr>
            <p:cNvSpPr/>
            <p:nvPr/>
          </p:nvSpPr>
          <p:spPr bwMode="auto">
            <a:xfrm>
              <a:off x="5940152" y="2410920"/>
              <a:ext cx="2088232" cy="152898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7088417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70791C-08F3-874F-BAEC-D59C58031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FCC-ee Injector Study</a:t>
            </a:r>
            <a:endParaRPr lang="en-CH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C9C18A1-A2AC-5C47-BDE5-8C7A50884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3860B1-B821-7A4A-99DE-A7D0ABE12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275703"/>
            <a:ext cx="7596336" cy="267231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18FFBDD-C231-914C-AA8B-1EE98C6A90D4}"/>
              </a:ext>
            </a:extLst>
          </p:cNvPr>
          <p:cNvSpPr txBox="1"/>
          <p:nvPr/>
        </p:nvSpPr>
        <p:spPr>
          <a:xfrm>
            <a:off x="1043608" y="1059582"/>
            <a:ext cx="792088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>
                <a:latin typeface="+mn-lt"/>
                <a:cs typeface="Arial" panose="020B0604020202020204" pitchFamily="34" charset="0"/>
              </a:rPr>
              <a:t>Collaboration between PSI and CERN with external partners:</a:t>
            </a:r>
          </a:p>
          <a:p>
            <a:pPr marL="0" indent="0">
              <a:buNone/>
            </a:pPr>
            <a:r>
              <a:rPr lang="en-US" dirty="0">
                <a:latin typeface="+mn-lt"/>
                <a:cs typeface="Arial" panose="020B0604020202020204" pitchFamily="34" charset="0"/>
              </a:rPr>
              <a:t>CNRS-</a:t>
            </a:r>
            <a:r>
              <a:rPr lang="en-US" dirty="0" err="1">
                <a:latin typeface="+mn-lt"/>
                <a:cs typeface="Arial" panose="020B0604020202020204" pitchFamily="34" charset="0"/>
              </a:rPr>
              <a:t>IJCLab</a:t>
            </a:r>
            <a:r>
              <a:rPr lang="en-US" dirty="0">
                <a:latin typeface="+mn-lt"/>
                <a:cs typeface="Arial" panose="020B0604020202020204" pitchFamily="34" charset="0"/>
              </a:rPr>
              <a:t> (Orsay); INFN-LNF (Frascati); </a:t>
            </a:r>
            <a:r>
              <a:rPr lang="en-US" dirty="0" err="1">
                <a:latin typeface="+mn-lt"/>
                <a:cs typeface="Arial" panose="020B0604020202020204" pitchFamily="34" charset="0"/>
              </a:rPr>
              <a:t>SuperKEKB</a:t>
            </a:r>
            <a:r>
              <a:rPr lang="en-US" dirty="0">
                <a:latin typeface="+mn-lt"/>
                <a:cs typeface="Arial" panose="020B0604020202020204" pitchFamily="34" charset="0"/>
              </a:rPr>
              <a:t> – as observer, also interested in the P</a:t>
            </a:r>
            <a:r>
              <a:rPr lang="en-US" baseline="30000" dirty="0">
                <a:latin typeface="+mn-lt"/>
                <a:cs typeface="Arial" panose="020B0604020202020204" pitchFamily="34" charset="0"/>
              </a:rPr>
              <a:t>3</a:t>
            </a:r>
            <a:r>
              <a:rPr lang="en-US" dirty="0">
                <a:latin typeface="+mn-lt"/>
                <a:cs typeface="Arial" panose="020B0604020202020204" pitchFamily="34" charset="0"/>
              </a:rPr>
              <a:t> experiment; INFN-Ferrara – radiation from crystal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5957F6-2E08-3641-9AA8-C5D9FA434C04}"/>
              </a:ext>
            </a:extLst>
          </p:cNvPr>
          <p:cNvSpPr txBox="1"/>
          <p:nvPr/>
        </p:nvSpPr>
        <p:spPr>
          <a:xfrm>
            <a:off x="5724128" y="4471390"/>
            <a:ext cx="1368152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dirty="0">
                <a:solidFill>
                  <a:srgbClr val="000000"/>
                </a:solidFill>
                <a:latin typeface="+mn-lt"/>
                <a:cs typeface="Calibri Light" panose="020F0302020204030204" pitchFamily="34" charset="0"/>
              </a:rPr>
              <a:t>P</a:t>
            </a:r>
            <a:r>
              <a:rPr lang="en-CH" baseline="30000" dirty="0">
                <a:solidFill>
                  <a:srgbClr val="000000"/>
                </a:solidFill>
                <a:latin typeface="+mn-lt"/>
                <a:cs typeface="Calibri Light" panose="020F0302020204030204" pitchFamily="34" charset="0"/>
              </a:rPr>
              <a:t>3 </a:t>
            </a:r>
            <a:r>
              <a:rPr lang="en-US" dirty="0">
                <a:solidFill>
                  <a:srgbClr val="000000"/>
                </a:solidFill>
                <a:latin typeface="+mn-lt"/>
                <a:cs typeface="Calibri Light" panose="020F0302020204030204" pitchFamily="34" charset="0"/>
              </a:rPr>
              <a:t>experiment</a:t>
            </a:r>
            <a:r>
              <a:rPr lang="en-CH" dirty="0">
                <a:solidFill>
                  <a:srgbClr val="000000"/>
                </a:solidFill>
                <a:latin typeface="+mn-lt"/>
                <a:cs typeface="Calibri Light" panose="020F0302020204030204" pitchFamily="34" charset="0"/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570DEF-FC93-CE4F-AC97-4267E2736C4E}"/>
              </a:ext>
            </a:extLst>
          </p:cNvPr>
          <p:cNvSpPr txBox="1"/>
          <p:nvPr/>
        </p:nvSpPr>
        <p:spPr>
          <a:xfrm>
            <a:off x="7691204" y="3651870"/>
            <a:ext cx="1127494" cy="523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dirty="0">
                <a:solidFill>
                  <a:srgbClr val="000000"/>
                </a:solidFill>
                <a:latin typeface="+mn-lt"/>
                <a:cs typeface="Calibri Light" panose="020F0302020204030204" pitchFamily="34" charset="0"/>
              </a:rPr>
              <a:t>CDR+</a:t>
            </a:r>
            <a:r>
              <a:rPr lang="en-US" dirty="0">
                <a:solidFill>
                  <a:srgbClr val="000000"/>
                </a:solidFill>
                <a:latin typeface="+mn-lt"/>
                <a:cs typeface="Calibri Light" panose="020F0302020204030204" pitchFamily="34" charset="0"/>
              </a:rPr>
              <a:t> </a:t>
            </a:r>
            <a:r>
              <a:rPr lang="en-CH" dirty="0">
                <a:solidFill>
                  <a:srgbClr val="000000"/>
                </a:solidFill>
                <a:latin typeface="+mn-lt"/>
                <a:cs typeface="Calibri Light" panose="020F0302020204030204" pitchFamily="34" charset="0"/>
              </a:rPr>
              <a:t>and</a:t>
            </a:r>
            <a:endParaRPr lang="en-US" dirty="0">
              <a:solidFill>
                <a:srgbClr val="000000"/>
              </a:solidFill>
              <a:latin typeface="+mn-lt"/>
              <a:cs typeface="Calibri Light" panose="020F030202020403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dirty="0">
                <a:solidFill>
                  <a:srgbClr val="000000"/>
                </a:solidFill>
                <a:latin typeface="+mn-lt"/>
                <a:cs typeface="Calibri Light" panose="020F0302020204030204" pitchFamily="34" charset="0"/>
              </a:rPr>
              <a:t>cost estimate </a:t>
            </a:r>
          </a:p>
        </p:txBody>
      </p:sp>
    </p:spTree>
    <p:extLst>
      <p:ext uri="{BB962C8B-B14F-4D97-AF65-F5344CB8AC3E}">
        <p14:creationId xmlns:p14="http://schemas.microsoft.com/office/powerpoint/2010/main" val="305935684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70791C-08F3-874F-BAEC-D59C58031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CDR+ and Cost Estimate for FCC-ee Injector</a:t>
            </a:r>
            <a:endParaRPr lang="en-CH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C9C18A1-A2AC-5C47-BDE5-8C7A50884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3860B1-B821-7A4A-99DE-A7D0ABE12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275703"/>
            <a:ext cx="7596336" cy="267231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75957F6-2E08-3641-9AA8-C5D9FA434C04}"/>
              </a:ext>
            </a:extLst>
          </p:cNvPr>
          <p:cNvSpPr txBox="1"/>
          <p:nvPr/>
        </p:nvSpPr>
        <p:spPr>
          <a:xfrm>
            <a:off x="5724128" y="4471390"/>
            <a:ext cx="1368152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dirty="0">
                <a:solidFill>
                  <a:srgbClr val="000000"/>
                </a:solidFill>
                <a:latin typeface="+mn-lt"/>
                <a:cs typeface="Calibri Light" panose="020F0302020204030204" pitchFamily="34" charset="0"/>
              </a:rPr>
              <a:t>P</a:t>
            </a:r>
            <a:r>
              <a:rPr lang="en-CH" baseline="30000" dirty="0">
                <a:solidFill>
                  <a:srgbClr val="000000"/>
                </a:solidFill>
                <a:latin typeface="+mn-lt"/>
                <a:cs typeface="Calibri Light" panose="020F0302020204030204" pitchFamily="34" charset="0"/>
              </a:rPr>
              <a:t>3 </a:t>
            </a:r>
            <a:r>
              <a:rPr lang="en-US" dirty="0">
                <a:solidFill>
                  <a:srgbClr val="000000"/>
                </a:solidFill>
                <a:latin typeface="+mn-lt"/>
                <a:cs typeface="Calibri Light" panose="020F0302020204030204" pitchFamily="34" charset="0"/>
              </a:rPr>
              <a:t>experiment</a:t>
            </a:r>
            <a:r>
              <a:rPr lang="en-CH" dirty="0">
                <a:solidFill>
                  <a:srgbClr val="000000"/>
                </a:solidFill>
                <a:latin typeface="+mn-lt"/>
                <a:cs typeface="Calibri Light" panose="020F0302020204030204" pitchFamily="34" charset="0"/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570DEF-FC93-CE4F-AC97-4267E2736C4E}"/>
              </a:ext>
            </a:extLst>
          </p:cNvPr>
          <p:cNvSpPr txBox="1"/>
          <p:nvPr/>
        </p:nvSpPr>
        <p:spPr>
          <a:xfrm>
            <a:off x="7691204" y="3651870"/>
            <a:ext cx="1127494" cy="523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dirty="0">
                <a:solidFill>
                  <a:srgbClr val="000000"/>
                </a:solidFill>
                <a:latin typeface="+mn-lt"/>
                <a:cs typeface="Calibri Light" panose="020F0302020204030204" pitchFamily="34" charset="0"/>
              </a:rPr>
              <a:t>CDR+</a:t>
            </a:r>
            <a:r>
              <a:rPr lang="en-US" dirty="0">
                <a:solidFill>
                  <a:srgbClr val="000000"/>
                </a:solidFill>
                <a:latin typeface="+mn-lt"/>
                <a:cs typeface="Calibri Light" panose="020F0302020204030204" pitchFamily="34" charset="0"/>
              </a:rPr>
              <a:t> </a:t>
            </a:r>
            <a:r>
              <a:rPr lang="en-CH" dirty="0">
                <a:solidFill>
                  <a:srgbClr val="000000"/>
                </a:solidFill>
                <a:latin typeface="+mn-lt"/>
                <a:cs typeface="Calibri Light" panose="020F0302020204030204" pitchFamily="34" charset="0"/>
              </a:rPr>
              <a:t>and</a:t>
            </a:r>
            <a:endParaRPr lang="en-US" dirty="0">
              <a:solidFill>
                <a:srgbClr val="000000"/>
              </a:solidFill>
              <a:latin typeface="+mn-lt"/>
              <a:cs typeface="Calibri Light" panose="020F030202020403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dirty="0">
                <a:solidFill>
                  <a:srgbClr val="000000"/>
                </a:solidFill>
                <a:latin typeface="+mn-lt"/>
                <a:cs typeface="Calibri Light" panose="020F0302020204030204" pitchFamily="34" charset="0"/>
              </a:rPr>
              <a:t>cost estimate 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621830E-DD53-79FB-0FB2-F07EDAD3ABE2}"/>
              </a:ext>
            </a:extLst>
          </p:cNvPr>
          <p:cNvSpPr/>
          <p:nvPr/>
        </p:nvSpPr>
        <p:spPr bwMode="auto">
          <a:xfrm>
            <a:off x="2422034" y="4227934"/>
            <a:ext cx="4526229" cy="720080"/>
          </a:xfrm>
          <a:prstGeom prst="roundRect">
            <a:avLst>
              <a:gd name="adj" fmla="val 5700"/>
            </a:avLst>
          </a:prstGeom>
          <a:solidFill>
            <a:schemeClr val="bg2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436167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10FC6-49C6-A901-7126-BC811F80B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Schematic Layout of Proposed Injector Complex</a:t>
            </a:r>
            <a:endParaRPr lang="de-CH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F1E368-F532-A30D-A9A4-324E5BAEF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43355B-9082-6AA8-7C66-1733C6EC36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913" y="699547"/>
            <a:ext cx="6359359" cy="439248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8DEDB9E-E3C6-A403-9680-954E7E07BD33}"/>
              </a:ext>
            </a:extLst>
          </p:cNvPr>
          <p:cNvSpPr txBox="1"/>
          <p:nvPr/>
        </p:nvSpPr>
        <p:spPr>
          <a:xfrm>
            <a:off x="7020272" y="1058863"/>
            <a:ext cx="2088232" cy="381714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Result of:</a:t>
            </a:r>
          </a:p>
          <a:p>
            <a:pPr marL="177800" indent="-1778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Beam dynamics sim.</a:t>
            </a:r>
          </a:p>
          <a:p>
            <a:pPr marL="177800" indent="-1778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RF design</a:t>
            </a:r>
          </a:p>
          <a:p>
            <a:pPr marL="177800" indent="-1778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RF system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optim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177800" indent="-1778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Magnet design</a:t>
            </a:r>
          </a:p>
          <a:p>
            <a:pPr marL="177800" indent="-1778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Target design</a:t>
            </a:r>
          </a:p>
          <a:p>
            <a:pPr marL="177800" indent="-1778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Radiation protection sim.</a:t>
            </a:r>
          </a:p>
          <a:p>
            <a:pPr marL="177800" indent="-1778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Overall layout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optim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.</a:t>
            </a:r>
            <a:endParaRPr lang="de-CH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049141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57F370-A695-DF55-E8D0-C701E2D152D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Baseline injector layout ready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 Fulfilling the latest requirements of the collider rings</a:t>
            </a:r>
            <a:endParaRPr lang="en-US" dirty="0">
              <a:solidFill>
                <a:srgbClr val="00B050"/>
              </a:solidFill>
            </a:endParaRPr>
          </a:p>
          <a:p>
            <a:endParaRPr lang="de-CH" dirty="0">
              <a:solidFill>
                <a:srgbClr val="00B050"/>
              </a:solidFill>
            </a:endParaRPr>
          </a:p>
          <a:p>
            <a:r>
              <a:rPr lang="de-CH" dirty="0" err="1">
                <a:solidFill>
                  <a:srgbClr val="00B050"/>
                </a:solidFill>
              </a:rPr>
              <a:t>Corresponding</a:t>
            </a:r>
            <a:r>
              <a:rPr lang="de-CH" dirty="0">
                <a:solidFill>
                  <a:srgbClr val="00B050"/>
                </a:solidFill>
              </a:rPr>
              <a:t> </a:t>
            </a:r>
            <a:r>
              <a:rPr lang="de-CH" dirty="0" err="1">
                <a:solidFill>
                  <a:srgbClr val="00B050"/>
                </a:solidFill>
              </a:rPr>
              <a:t>cost</a:t>
            </a:r>
            <a:r>
              <a:rPr lang="de-CH" dirty="0">
                <a:solidFill>
                  <a:srgbClr val="00B050"/>
                </a:solidFill>
              </a:rPr>
              <a:t> </a:t>
            </a:r>
            <a:r>
              <a:rPr lang="de-CH" dirty="0" err="1">
                <a:solidFill>
                  <a:srgbClr val="00B050"/>
                </a:solidFill>
              </a:rPr>
              <a:t>estimate</a:t>
            </a:r>
            <a:r>
              <a:rPr lang="de-CH" dirty="0">
                <a:solidFill>
                  <a:srgbClr val="00B050"/>
                </a:solidFill>
              </a:rPr>
              <a:t> </a:t>
            </a:r>
            <a:r>
              <a:rPr lang="de-CH" dirty="0" err="1">
                <a:solidFill>
                  <a:srgbClr val="00B050"/>
                </a:solidFill>
              </a:rPr>
              <a:t>for</a:t>
            </a:r>
            <a:r>
              <a:rPr lang="de-CH" dirty="0">
                <a:solidFill>
                  <a:srgbClr val="00B050"/>
                </a:solidFill>
              </a:rPr>
              <a:t> </a:t>
            </a:r>
            <a:r>
              <a:rPr lang="de-CH" dirty="0" err="1">
                <a:solidFill>
                  <a:srgbClr val="00B050"/>
                </a:solidFill>
              </a:rPr>
              <a:t>the</a:t>
            </a:r>
            <a:r>
              <a:rPr lang="de-CH" dirty="0">
                <a:solidFill>
                  <a:srgbClr val="00B050"/>
                </a:solidFill>
              </a:rPr>
              <a:t> </a:t>
            </a:r>
            <a:r>
              <a:rPr lang="de-CH" dirty="0" err="1">
                <a:solidFill>
                  <a:srgbClr val="00B050"/>
                </a:solidFill>
              </a:rPr>
              <a:t>hardware</a:t>
            </a:r>
            <a:r>
              <a:rPr lang="de-CH" dirty="0">
                <a:solidFill>
                  <a:srgbClr val="00B050"/>
                </a:solidFill>
              </a:rPr>
              <a:t> </a:t>
            </a:r>
            <a:r>
              <a:rPr lang="de-CH" dirty="0" err="1">
                <a:solidFill>
                  <a:srgbClr val="00B050"/>
                </a:solidFill>
              </a:rPr>
              <a:t>ready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CF15C5-9739-2806-7FD5-A692DE2A585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066B5A-BA74-3356-CF55-AC74EAD62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FCC-ee Injector Study, Status and Outlook</a:t>
            </a:r>
            <a:endParaRPr lang="de-CH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D225D24-B691-8B39-B55C-CD35FB1F02D0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de-CH" dirty="0"/>
              <a:t>FCC </a:t>
            </a:r>
            <a:r>
              <a:rPr lang="de-CH" dirty="0" err="1"/>
              <a:t>Feasibility</a:t>
            </a:r>
            <a:r>
              <a:rPr lang="de-CH" dirty="0"/>
              <a:t> Study: </a:t>
            </a:r>
            <a:r>
              <a:rPr lang="de-CH" dirty="0" err="1"/>
              <a:t>mid</a:t>
            </a:r>
            <a:r>
              <a:rPr lang="de-CH" dirty="0"/>
              <a:t>-term review on 16.10.2023 will </a:t>
            </a:r>
            <a:r>
              <a:rPr lang="de-CH" dirty="0" err="1"/>
              <a:t>provide</a:t>
            </a:r>
            <a:r>
              <a:rPr lang="de-CH" dirty="0"/>
              <a:t> </a:t>
            </a:r>
            <a:r>
              <a:rPr lang="de-CH" dirty="0" err="1"/>
              <a:t>feedback</a:t>
            </a:r>
            <a:endParaRPr lang="de-CH" dirty="0"/>
          </a:p>
          <a:p>
            <a:pPr lvl="1"/>
            <a:r>
              <a:rPr lang="de-CH" dirty="0" err="1"/>
              <a:t>Confirm</a:t>
            </a:r>
            <a:r>
              <a:rPr lang="de-CH" dirty="0"/>
              <a:t>/</a:t>
            </a:r>
            <a:r>
              <a:rPr lang="de-CH" dirty="0" err="1"/>
              <a:t>change</a:t>
            </a:r>
            <a:r>
              <a:rPr lang="de-CH" dirty="0"/>
              <a:t> </a:t>
            </a:r>
            <a:r>
              <a:rPr lang="de-CH" dirty="0" err="1"/>
              <a:t>overall</a:t>
            </a:r>
            <a:r>
              <a:rPr lang="de-CH" dirty="0"/>
              <a:t> </a:t>
            </a:r>
            <a:r>
              <a:rPr lang="de-CH" dirty="0" err="1"/>
              <a:t>machine</a:t>
            </a:r>
            <a:r>
              <a:rPr lang="de-CH" dirty="0"/>
              <a:t> </a:t>
            </a:r>
            <a:r>
              <a:rPr lang="de-CH" dirty="0" err="1"/>
              <a:t>parameters</a:t>
            </a:r>
            <a:r>
              <a:rPr lang="de-CH" dirty="0"/>
              <a:t> (</a:t>
            </a:r>
            <a:r>
              <a:rPr lang="de-CH" dirty="0" err="1"/>
              <a:t>collider</a:t>
            </a:r>
            <a:r>
              <a:rPr lang="de-CH" dirty="0"/>
              <a:t>)</a:t>
            </a:r>
          </a:p>
          <a:p>
            <a:pPr lvl="1"/>
            <a:r>
              <a:rPr lang="de-CH" dirty="0" err="1"/>
              <a:t>Is</a:t>
            </a:r>
            <a:r>
              <a:rPr lang="de-CH" dirty="0"/>
              <a:t> SPS still an </a:t>
            </a:r>
            <a:r>
              <a:rPr lang="de-CH" dirty="0" err="1"/>
              <a:t>option</a:t>
            </a:r>
            <a:r>
              <a:rPr lang="de-CH" dirty="0"/>
              <a:t> </a:t>
            </a:r>
            <a:r>
              <a:rPr lang="de-CH" dirty="0" err="1"/>
              <a:t>as</a:t>
            </a:r>
            <a:r>
              <a:rPr lang="de-CH" dirty="0"/>
              <a:t> a </a:t>
            </a:r>
            <a:r>
              <a:rPr lang="de-CH" dirty="0" err="1"/>
              <a:t>pre-booster</a:t>
            </a:r>
            <a:r>
              <a:rPr lang="de-CH" dirty="0"/>
              <a:t>?</a:t>
            </a:r>
          </a:p>
          <a:p>
            <a:endParaRPr lang="de-CH" dirty="0"/>
          </a:p>
          <a:p>
            <a:r>
              <a:rPr lang="de-CH" dirty="0" err="1"/>
              <a:t>Revise</a:t>
            </a:r>
            <a:r>
              <a:rPr lang="de-CH" dirty="0"/>
              <a:t> </a:t>
            </a:r>
            <a:r>
              <a:rPr lang="de-CH" dirty="0" err="1"/>
              <a:t>injector</a:t>
            </a:r>
            <a:r>
              <a:rPr lang="de-CH" dirty="0"/>
              <a:t> </a:t>
            </a:r>
            <a:r>
              <a:rPr lang="de-CH" dirty="0" err="1"/>
              <a:t>layout</a:t>
            </a:r>
            <a:r>
              <a:rPr lang="de-CH" dirty="0"/>
              <a:t> </a:t>
            </a:r>
            <a:r>
              <a:rPr lang="de-CH" dirty="0" err="1"/>
              <a:t>or</a:t>
            </a:r>
            <a:br>
              <a:rPr lang="de-CH" dirty="0"/>
            </a:br>
            <a:r>
              <a:rPr lang="de-CH" dirty="0" err="1"/>
              <a:t>write</a:t>
            </a:r>
            <a:r>
              <a:rPr lang="de-CH" dirty="0"/>
              <a:t> CDR+ </a:t>
            </a:r>
            <a:r>
              <a:rPr lang="de-CH" dirty="0" err="1"/>
              <a:t>based</a:t>
            </a:r>
            <a:r>
              <a:rPr lang="de-CH" dirty="0"/>
              <a:t> on </a:t>
            </a:r>
            <a:r>
              <a:rPr lang="de-CH" dirty="0" err="1"/>
              <a:t>presented</a:t>
            </a:r>
            <a:r>
              <a:rPr lang="de-CH" dirty="0"/>
              <a:t> </a:t>
            </a:r>
            <a:r>
              <a:rPr lang="de-CH" dirty="0" err="1"/>
              <a:t>baseline</a:t>
            </a:r>
            <a:r>
              <a:rPr lang="de-CH" dirty="0"/>
              <a:t> </a:t>
            </a:r>
            <a:r>
              <a:rPr lang="de-CH" dirty="0" err="1"/>
              <a:t>layout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3087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70791C-08F3-874F-BAEC-D59C58031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PSI Positron Production (P</a:t>
            </a:r>
            <a:r>
              <a:rPr lang="en-GB" baseline="30000" dirty="0"/>
              <a:t>3</a:t>
            </a:r>
            <a:r>
              <a:rPr lang="en-GB" dirty="0"/>
              <a:t>) at SwissFEL (PSI)</a:t>
            </a:r>
            <a:endParaRPr lang="en-CH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C9C18A1-A2AC-5C47-BDE5-8C7A50884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3860B1-B821-7A4A-99DE-A7D0ABE12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275703"/>
            <a:ext cx="7596336" cy="267231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75957F6-2E08-3641-9AA8-C5D9FA434C04}"/>
              </a:ext>
            </a:extLst>
          </p:cNvPr>
          <p:cNvSpPr txBox="1"/>
          <p:nvPr/>
        </p:nvSpPr>
        <p:spPr>
          <a:xfrm>
            <a:off x="5724128" y="4471390"/>
            <a:ext cx="1368152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dirty="0">
                <a:solidFill>
                  <a:srgbClr val="000000"/>
                </a:solidFill>
                <a:latin typeface="+mn-lt"/>
                <a:cs typeface="Calibri Light" panose="020F0302020204030204" pitchFamily="34" charset="0"/>
              </a:rPr>
              <a:t>P</a:t>
            </a:r>
            <a:r>
              <a:rPr lang="en-CH" baseline="30000" dirty="0">
                <a:solidFill>
                  <a:srgbClr val="000000"/>
                </a:solidFill>
                <a:latin typeface="+mn-lt"/>
                <a:cs typeface="Calibri Light" panose="020F0302020204030204" pitchFamily="34" charset="0"/>
              </a:rPr>
              <a:t>3 </a:t>
            </a:r>
            <a:r>
              <a:rPr lang="en-US" dirty="0">
                <a:solidFill>
                  <a:srgbClr val="000000"/>
                </a:solidFill>
                <a:latin typeface="+mn-lt"/>
                <a:cs typeface="Calibri Light" panose="020F0302020204030204" pitchFamily="34" charset="0"/>
              </a:rPr>
              <a:t>experiment</a:t>
            </a:r>
            <a:r>
              <a:rPr lang="en-CH" dirty="0">
                <a:solidFill>
                  <a:srgbClr val="000000"/>
                </a:solidFill>
                <a:latin typeface="+mn-lt"/>
                <a:cs typeface="Calibri Light" panose="020F0302020204030204" pitchFamily="34" charset="0"/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570DEF-FC93-CE4F-AC97-4267E2736C4E}"/>
              </a:ext>
            </a:extLst>
          </p:cNvPr>
          <p:cNvSpPr txBox="1"/>
          <p:nvPr/>
        </p:nvSpPr>
        <p:spPr>
          <a:xfrm>
            <a:off x="7691204" y="3651870"/>
            <a:ext cx="1127494" cy="523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dirty="0">
                <a:solidFill>
                  <a:srgbClr val="000000"/>
                </a:solidFill>
                <a:latin typeface="+mn-lt"/>
                <a:cs typeface="Calibri Light" panose="020F0302020204030204" pitchFamily="34" charset="0"/>
              </a:rPr>
              <a:t>CDR+</a:t>
            </a:r>
            <a:r>
              <a:rPr lang="en-US" dirty="0">
                <a:solidFill>
                  <a:srgbClr val="000000"/>
                </a:solidFill>
                <a:latin typeface="+mn-lt"/>
                <a:cs typeface="Calibri Light" panose="020F0302020204030204" pitchFamily="34" charset="0"/>
              </a:rPr>
              <a:t> </a:t>
            </a:r>
            <a:r>
              <a:rPr lang="en-CH" dirty="0">
                <a:solidFill>
                  <a:srgbClr val="000000"/>
                </a:solidFill>
                <a:latin typeface="+mn-lt"/>
                <a:cs typeface="Calibri Light" panose="020F0302020204030204" pitchFamily="34" charset="0"/>
              </a:rPr>
              <a:t>and</a:t>
            </a:r>
            <a:endParaRPr lang="en-US" dirty="0">
              <a:solidFill>
                <a:srgbClr val="000000"/>
              </a:solidFill>
              <a:latin typeface="+mn-lt"/>
              <a:cs typeface="Calibri Light" panose="020F030202020403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dirty="0">
                <a:solidFill>
                  <a:srgbClr val="000000"/>
                </a:solidFill>
                <a:latin typeface="+mn-lt"/>
                <a:cs typeface="Calibri Light" panose="020F0302020204030204" pitchFamily="34" charset="0"/>
              </a:rPr>
              <a:t>cost estimate 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621830E-DD53-79FB-0FB2-F07EDAD3ABE2}"/>
              </a:ext>
            </a:extLst>
          </p:cNvPr>
          <p:cNvSpPr/>
          <p:nvPr/>
        </p:nvSpPr>
        <p:spPr bwMode="auto">
          <a:xfrm>
            <a:off x="158875" y="2453138"/>
            <a:ext cx="8733605" cy="1779933"/>
          </a:xfrm>
          <a:prstGeom prst="roundRect">
            <a:avLst>
              <a:gd name="adj" fmla="val 5700"/>
            </a:avLst>
          </a:prstGeom>
          <a:solidFill>
            <a:schemeClr val="bg2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208142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</a:t>
            </a:r>
            <a:r>
              <a:rPr lang="en-US" baseline="30000" dirty="0"/>
              <a:t>3</a:t>
            </a:r>
            <a:r>
              <a:rPr lang="en-US" dirty="0"/>
              <a:t> Experiment in a Nutshell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059582"/>
            <a:ext cx="8199554" cy="3569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51821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08279-6BC3-E7F6-0DDC-8C5FEA612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Novel Components under Development at PSI</a:t>
            </a:r>
            <a:endParaRPr lang="de-CH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638DEF-08C5-5BC8-8ED4-026E6E34F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828FE0-9550-E2E1-FA6C-8FBBB80F99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3" y="1059582"/>
            <a:ext cx="5032346" cy="1805725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B28AA50-29C1-8BA4-854C-3174AD34D2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3" y="1851670"/>
            <a:ext cx="1910454" cy="2333474"/>
          </a:xfrm>
          <a:prstGeom prst="rect">
            <a:avLst/>
          </a:prstGeom>
        </p:spPr>
      </p:pic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15E9A520-CEDD-4A01-DE1A-612F1BF9D46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5" r="69065" b="29663"/>
          <a:stretch/>
        </p:blipFill>
        <p:spPr>
          <a:xfrm>
            <a:off x="107504" y="3477919"/>
            <a:ext cx="2295726" cy="14700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7CB9CE-CD17-5AB7-0234-71B25D5206C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53"/>
          <a:stretch/>
        </p:blipFill>
        <p:spPr>
          <a:xfrm>
            <a:off x="4478092" y="3291830"/>
            <a:ext cx="2398164" cy="1656184"/>
          </a:xfrm>
          <a:prstGeom prst="rect">
            <a:avLst/>
          </a:prstGeom>
        </p:spPr>
      </p:pic>
      <p:pic>
        <p:nvPicPr>
          <p:cNvPr id="8" name="Picture 4" descr="03214bbc-3942-40e3-b72c-8a5aac188401@CHEP278">
            <a:extLst>
              <a:ext uri="{FF2B5EF4-FFF2-40B4-BE49-F238E27FC236}">
                <a16:creationId xmlns:a16="http://schemas.microsoft.com/office/drawing/2014/main" id="{7970F8D0-2642-CF25-DE82-14160E0A75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11" t="14895" r="21801" b="28503"/>
          <a:stretch/>
        </p:blipFill>
        <p:spPr bwMode="auto">
          <a:xfrm flipH="1">
            <a:off x="3175181" y="3795886"/>
            <a:ext cx="1394952" cy="1152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58D63EC-91A7-E8DF-90DD-0CB466D9AAFB}"/>
              </a:ext>
            </a:extLst>
          </p:cNvPr>
          <p:cNvSpPr txBox="1"/>
          <p:nvPr/>
        </p:nvSpPr>
        <p:spPr>
          <a:xfrm>
            <a:off x="827089" y="771550"/>
            <a:ext cx="5032840" cy="28818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b="1" dirty="0">
                <a:solidFill>
                  <a:srgbClr val="000000"/>
                </a:solidFill>
                <a:latin typeface="Calibri"/>
              </a:rPr>
              <a:t>HTS solenoid </a:t>
            </a:r>
            <a:r>
              <a:rPr lang="en-US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ReBCO</a:t>
            </a:r>
            <a:r>
              <a:rPr lang="en-US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, 15 K, 2 kA, 12.7 T on-axis</a:t>
            </a:r>
            <a:endParaRPr lang="de-CH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F3CFAE-3EF0-2593-C0D9-1AF115FAFAB6}"/>
              </a:ext>
            </a:extLst>
          </p:cNvPr>
          <p:cNvSpPr txBox="1"/>
          <p:nvPr/>
        </p:nvSpPr>
        <p:spPr>
          <a:xfrm>
            <a:off x="7020272" y="771550"/>
            <a:ext cx="1910455" cy="141094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b="1" dirty="0">
                <a:solidFill>
                  <a:srgbClr val="000000"/>
                </a:solidFill>
                <a:latin typeface="Calibri"/>
              </a:rPr>
              <a:t>RF S-band SW cavities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40 mm aperture (d)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central double feeder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18 MV/m, 14 M</a:t>
            </a:r>
            <a:r>
              <a:rPr lang="el-GR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Ω</a:t>
            </a:r>
            <a:r>
              <a:rPr lang="en-US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/m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5ACFDA-6E0F-F514-5794-42D46F0E1866}"/>
              </a:ext>
            </a:extLst>
          </p:cNvPr>
          <p:cNvSpPr txBox="1"/>
          <p:nvPr/>
        </p:nvSpPr>
        <p:spPr>
          <a:xfrm>
            <a:off x="107504" y="3219822"/>
            <a:ext cx="2295726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b="1" dirty="0">
                <a:solidFill>
                  <a:srgbClr val="000000"/>
                </a:solidFill>
                <a:latin typeface="Calibri"/>
              </a:rPr>
              <a:t>Target device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l-GR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Δ</a:t>
            </a:r>
            <a:r>
              <a:rPr lang="en-US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z = +/- 50 mm</a:t>
            </a:r>
            <a:endParaRPr lang="de-CH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AFF717B-C826-1009-994C-9BB18041F93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8117" y="3815611"/>
            <a:ext cx="432048" cy="42259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7CDBA4D-9C49-F1FA-2FC0-EFD9BF473DC4}"/>
              </a:ext>
            </a:extLst>
          </p:cNvPr>
          <p:cNvSpPr txBox="1"/>
          <p:nvPr/>
        </p:nvSpPr>
        <p:spPr>
          <a:xfrm>
            <a:off x="4478092" y="2944363"/>
            <a:ext cx="2398164" cy="27545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b="1" dirty="0">
                <a:solidFill>
                  <a:srgbClr val="000000"/>
                </a:solidFill>
                <a:latin typeface="Calibri"/>
              </a:rPr>
              <a:t>Diagnostic chamber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AD6186-FB2A-185D-02ED-962FE5B8243B}"/>
              </a:ext>
            </a:extLst>
          </p:cNvPr>
          <p:cNvSpPr txBox="1"/>
          <p:nvPr/>
        </p:nvSpPr>
        <p:spPr>
          <a:xfrm>
            <a:off x="3059833" y="3587244"/>
            <a:ext cx="1625648" cy="20864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27 and 65 GHz pick-ups</a:t>
            </a:r>
            <a:endParaRPr lang="de-CH" sz="12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90413415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baseline="30000" dirty="0"/>
              <a:t>3</a:t>
            </a:r>
            <a:r>
              <a:rPr lang="en-US" dirty="0"/>
              <a:t> Status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842672"/>
              </p:ext>
            </p:extLst>
          </p:nvPr>
        </p:nvGraphicFramePr>
        <p:xfrm>
          <a:off x="646796" y="741774"/>
          <a:ext cx="8389700" cy="42062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565846">
                  <a:extLst>
                    <a:ext uri="{9D8B030D-6E8A-4147-A177-3AD203B41FA5}">
                      <a16:colId xmlns:a16="http://schemas.microsoft.com/office/drawing/2014/main" val="565087895"/>
                    </a:ext>
                  </a:extLst>
                </a:gridCol>
                <a:gridCol w="1905643">
                  <a:extLst>
                    <a:ext uri="{9D8B030D-6E8A-4147-A177-3AD203B41FA5}">
                      <a16:colId xmlns:a16="http://schemas.microsoft.com/office/drawing/2014/main" val="1610901301"/>
                    </a:ext>
                  </a:extLst>
                </a:gridCol>
                <a:gridCol w="4918211">
                  <a:extLst>
                    <a:ext uri="{9D8B030D-6E8A-4147-A177-3AD203B41FA5}">
                      <a16:colId xmlns:a16="http://schemas.microsoft.com/office/drawing/2014/main" val="1011483574"/>
                    </a:ext>
                  </a:extLst>
                </a:gridCol>
              </a:tblGrid>
              <a:tr h="198846"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Physics</a:t>
                      </a:r>
                      <a:r>
                        <a:rPr lang="en-US" sz="1200" b="1" baseline="0" dirty="0"/>
                        <a:t> Studies</a:t>
                      </a:r>
                      <a:endParaRPr lang="de-CH" sz="1200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Parameter Optimization</a:t>
                      </a:r>
                      <a:endParaRPr lang="de-CH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accent6"/>
                          </a:solidFill>
                        </a:rPr>
                        <a:t>Complete</a:t>
                      </a:r>
                      <a:endParaRPr lang="de-CH" sz="1200" b="1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5451775"/>
                  </a:ext>
                </a:extLst>
              </a:tr>
              <a:tr h="198846">
                <a:tc vMerge="1"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Conical Targets Study</a:t>
                      </a:r>
                      <a:endParaRPr lang="de-CH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In progress</a:t>
                      </a:r>
                      <a:endParaRPr lang="de-CH" sz="12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673978"/>
                  </a:ext>
                </a:extLst>
              </a:tr>
              <a:tr h="198846"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Capture</a:t>
                      </a:r>
                      <a:r>
                        <a:rPr lang="en-US" sz="1200" b="1" baseline="0" dirty="0"/>
                        <a:t> Section</a:t>
                      </a:r>
                      <a:endParaRPr lang="de-CH" sz="1200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HTS Solenoids</a:t>
                      </a:r>
                      <a:endParaRPr lang="de-CH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accent6"/>
                          </a:solidFill>
                        </a:rPr>
                        <a:t>Design complete,</a:t>
                      </a:r>
                      <a:r>
                        <a:rPr lang="en-US" sz="1200" b="1" baseline="0" dirty="0">
                          <a:solidFill>
                            <a:schemeClr val="accent6"/>
                          </a:solidFill>
                        </a:rPr>
                        <a:t> components o</a:t>
                      </a:r>
                      <a:r>
                        <a:rPr lang="en-US" sz="1200" b="1" dirty="0">
                          <a:solidFill>
                            <a:schemeClr val="accent6"/>
                          </a:solidFill>
                        </a:rPr>
                        <a:t>rdered</a:t>
                      </a:r>
                      <a:endParaRPr lang="de-CH" sz="1200" b="1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9340281"/>
                  </a:ext>
                </a:extLst>
              </a:tr>
              <a:tr h="198846">
                <a:tc vMerge="1"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 RF Cavities</a:t>
                      </a:r>
                      <a:endParaRPr lang="de-CH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895350" algn="l"/>
                        </a:tabLst>
                      </a:pPr>
                      <a:r>
                        <a:rPr lang="en-US" sz="1200" b="1" dirty="0">
                          <a:solidFill>
                            <a:schemeClr val="accent6"/>
                          </a:solidFill>
                        </a:rPr>
                        <a:t>Ordered, </a:t>
                      </a:r>
                      <a:r>
                        <a:rPr lang="en-US" sz="1200" b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cups partially delivered</a:t>
                      </a:r>
                      <a:endParaRPr lang="de-CH" sz="1200" b="1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432322"/>
                  </a:ext>
                </a:extLst>
              </a:tr>
              <a:tr h="198846">
                <a:tc vMerge="1"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16 NC Solenoids</a:t>
                      </a:r>
                      <a:endParaRPr lang="de-CH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accent6"/>
                          </a:solidFill>
                        </a:rPr>
                        <a:t>Design complete, waiting</a:t>
                      </a:r>
                      <a:r>
                        <a:rPr lang="en-US" sz="1200" b="1" baseline="0" dirty="0">
                          <a:solidFill>
                            <a:schemeClr val="accent6"/>
                          </a:solidFill>
                        </a:rPr>
                        <a:t> for offers</a:t>
                      </a:r>
                      <a:endParaRPr lang="de-CH" sz="1200" b="1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5773336"/>
                  </a:ext>
                </a:extLst>
              </a:tr>
              <a:tr h="198846">
                <a:tc rowSpan="5"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Diagnostics</a:t>
                      </a:r>
                      <a:endParaRPr lang="de-CH" sz="1200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Broadband</a:t>
                      </a:r>
                      <a:r>
                        <a:rPr lang="en-US" sz="1200" baseline="0" dirty="0"/>
                        <a:t> Pick-ups</a:t>
                      </a:r>
                      <a:endParaRPr lang="de-CH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Assembled at PSI,</a:t>
                      </a:r>
                      <a:r>
                        <a:rPr lang="en-US" sz="1200" b="1" baseline="0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 tests with beam </a:t>
                      </a:r>
                      <a:r>
                        <a:rPr lang="en-US" sz="1200" b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at CLEAR (CERN) Nov. 23</a:t>
                      </a:r>
                      <a:endParaRPr lang="de-CH" sz="1200" b="1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4505314"/>
                  </a:ext>
                </a:extLst>
              </a:tr>
              <a:tr h="198846">
                <a:tc vMerge="1">
                  <a:txBody>
                    <a:bodyPr/>
                    <a:lstStyle/>
                    <a:p>
                      <a:endParaRPr lang="de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Faraday Cups</a:t>
                      </a:r>
                      <a:endParaRPr lang="de-CH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Mechanical design in progress</a:t>
                      </a:r>
                      <a:endParaRPr lang="de-CH" sz="12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1460810"/>
                  </a:ext>
                </a:extLst>
              </a:tr>
              <a:tr h="198846">
                <a:tc vMerge="1">
                  <a:txBody>
                    <a:bodyPr/>
                    <a:lstStyle/>
                    <a:p>
                      <a:endParaRPr lang="de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Scintillating Fibers</a:t>
                      </a:r>
                      <a:endParaRPr lang="de-CH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</a:rPr>
                        <a:t>Location</a:t>
                      </a:r>
                      <a:r>
                        <a:rPr lang="en-US" sz="1200" b="1" baseline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</a:rPr>
                        <a:t> defined, technical design to be developed</a:t>
                      </a:r>
                      <a:endParaRPr lang="de-CH" sz="1200" b="1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443615"/>
                  </a:ext>
                </a:extLst>
              </a:tr>
              <a:tr h="198846">
                <a:tc vMerge="1"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Diagnostics Chamber </a:t>
                      </a:r>
                      <a:endParaRPr lang="de-CH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Mechanical design</a:t>
                      </a:r>
                      <a:r>
                        <a:rPr lang="en-US" sz="1200" b="1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in progress, to be reviewed with diagnostics team</a:t>
                      </a:r>
                      <a:endParaRPr lang="de-CH" sz="12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809533"/>
                  </a:ext>
                </a:extLst>
              </a:tr>
              <a:tr h="198846">
                <a:tc vMerge="1">
                  <a:txBody>
                    <a:bodyPr/>
                    <a:lstStyle/>
                    <a:p>
                      <a:pPr algn="ctr"/>
                      <a:endParaRPr lang="de-CH" sz="1200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Spectrometer</a:t>
                      </a:r>
                      <a:endParaRPr lang="de-CH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accent6"/>
                          </a:solidFill>
                        </a:rPr>
                        <a:t>Mechanical design for complete, ready for modification</a:t>
                      </a:r>
                      <a:endParaRPr lang="de-CH" sz="1200" b="1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7134665"/>
                  </a:ext>
                </a:extLst>
              </a:tr>
              <a:tr h="198846">
                <a:tc rowSpan="4"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Installation at </a:t>
                      </a:r>
                      <a:r>
                        <a:rPr lang="en-US" sz="1200" b="1" dirty="0" err="1"/>
                        <a:t>SwissFEL</a:t>
                      </a:r>
                      <a:endParaRPr lang="de-CH" sz="1200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Klystron</a:t>
                      </a:r>
                      <a:r>
                        <a:rPr lang="en-US" sz="1200" baseline="0" dirty="0"/>
                        <a:t>-Modulator system</a:t>
                      </a:r>
                      <a:endParaRPr lang="de-CH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accent6"/>
                          </a:solidFill>
                        </a:rPr>
                        <a:t>Procurement of key</a:t>
                      </a:r>
                      <a:r>
                        <a:rPr lang="en-US" sz="1200" b="1" baseline="0" dirty="0">
                          <a:solidFill>
                            <a:schemeClr val="accent6"/>
                          </a:solidFill>
                        </a:rPr>
                        <a:t> components in progress</a:t>
                      </a:r>
                      <a:endParaRPr lang="de-CH" sz="1200" b="1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4381881"/>
                  </a:ext>
                </a:extLst>
              </a:tr>
              <a:tr h="198846">
                <a:tc vMerge="1"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Waveguide Network</a:t>
                      </a:r>
                      <a:endParaRPr lang="de-CH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baseline="0" dirty="0">
                          <a:solidFill>
                            <a:schemeClr val="accent6"/>
                          </a:solidFill>
                        </a:rPr>
                        <a:t>Waveguide network layout complete, </a:t>
                      </a:r>
                      <a:r>
                        <a:rPr lang="en-US" sz="1200" b="1" baseline="0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most waveguide components borrowed from CERN</a:t>
                      </a:r>
                      <a:endParaRPr lang="de-CH" sz="1200" b="1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5009494"/>
                  </a:ext>
                </a:extLst>
              </a:tr>
              <a:tr h="331410">
                <a:tc vMerge="1"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Porthos</a:t>
                      </a:r>
                      <a:r>
                        <a:rPr lang="en-US" sz="1200" dirty="0"/>
                        <a:t> Switchyard</a:t>
                      </a:r>
                      <a:endParaRPr lang="de-CH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accent6"/>
                          </a:solidFill>
                        </a:rPr>
                        <a:t>Design</a:t>
                      </a:r>
                      <a:r>
                        <a:rPr lang="en-US" sz="1200" b="1" baseline="0" dirty="0">
                          <a:solidFill>
                            <a:schemeClr val="accent6"/>
                          </a:solidFill>
                        </a:rPr>
                        <a:t> complete, most components ordered </a:t>
                      </a:r>
                      <a:r>
                        <a:rPr lang="en-US" sz="1200" b="1" baseline="0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and delivered, preliminary installation works</a:t>
                      </a:r>
                      <a:endParaRPr lang="de-CH" sz="1200" b="1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074435"/>
                  </a:ext>
                </a:extLst>
              </a:tr>
              <a:tr h="198846">
                <a:tc vMerge="1"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Radiation Protection</a:t>
                      </a:r>
                      <a:endParaRPr lang="de-CH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Study</a:t>
                      </a:r>
                      <a:r>
                        <a:rPr lang="en-US" sz="1200" b="1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advanced, to be discussed with BAG</a:t>
                      </a:r>
                      <a:endParaRPr lang="de-CH" sz="12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1694115"/>
                  </a:ext>
                </a:extLst>
              </a:tr>
            </a:tbl>
          </a:graphicData>
        </a:graphic>
      </p:graphicFrame>
      <p:sp>
        <p:nvSpPr>
          <p:cNvPr id="7" name="Content Placeholder 1"/>
          <p:cNvSpPr txBox="1">
            <a:spLocks/>
          </p:cNvSpPr>
          <p:nvPr/>
        </p:nvSpPr>
        <p:spPr>
          <a:xfrm>
            <a:off x="5796136" y="179986"/>
            <a:ext cx="3240360" cy="465677"/>
          </a:xfrm>
          <a:prstGeom prst="rect">
            <a:avLst/>
          </a:prstGeom>
        </p:spPr>
        <p:txBody>
          <a:bodyPr numCol="2"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2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Concept design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1200" b="1" kern="0" dirty="0">
                <a:solidFill>
                  <a:schemeClr val="accent1">
                    <a:lumMod val="75000"/>
                  </a:schemeClr>
                </a:solidFill>
              </a:rPr>
              <a:t>Engineering in progress</a:t>
            </a:r>
            <a:endParaRPr lang="en-US" sz="1200" b="1" kern="0" dirty="0">
              <a:solidFill>
                <a:schemeClr val="accent6"/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200" b="1" kern="0" dirty="0">
              <a:solidFill>
                <a:schemeClr val="accent6"/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200" b="1" kern="0" dirty="0">
              <a:solidFill>
                <a:schemeClr val="accent6"/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1200" b="1" kern="0" dirty="0">
                <a:solidFill>
                  <a:schemeClr val="accent6"/>
                </a:solidFill>
              </a:rPr>
              <a:t>Ready for Order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1200" b="1" kern="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Delivered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200" kern="0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7852706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resentation1" id="{0F7C3BD3-2E67-4699-B7E7-45B1103C825D}" vid="{9AB2074F-16F5-4F35-BCD5-8407FA2E4B22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XXXXXXX_Template_Pcubed</Template>
  <TotalTime>0</TotalTime>
  <Words>874</Words>
  <Application>Microsoft Office PowerPoint</Application>
  <PresentationFormat>On-screen Show (16:9)</PresentationFormat>
  <Paragraphs>128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Arial Narrow</vt:lpstr>
      <vt:lpstr>Calibri</vt:lpstr>
      <vt:lpstr>Georgia</vt:lpstr>
      <vt:lpstr>Symbol</vt:lpstr>
      <vt:lpstr>Times</vt:lpstr>
      <vt:lpstr>PSI-Powerpoint-Master Calibri V2</vt:lpstr>
      <vt:lpstr>FCC-ee Injector Baseline and P3 Experiment</vt:lpstr>
      <vt:lpstr>FCC-ee Injector Study</vt:lpstr>
      <vt:lpstr>CDR+ and Cost Estimate for FCC-ee Injector</vt:lpstr>
      <vt:lpstr>Schematic Layout of Proposed Injector Complex</vt:lpstr>
      <vt:lpstr>FCC-ee Injector Study, Status and Outlook</vt:lpstr>
      <vt:lpstr>PSI Positron Production (P3) at SwissFEL (PSI)</vt:lpstr>
      <vt:lpstr>The P3 Experiment in a Nutshell</vt:lpstr>
      <vt:lpstr>Novel Components under Development at PSI</vt:lpstr>
      <vt:lpstr>P3 Status</vt:lpstr>
      <vt:lpstr>P3 Outlook</vt:lpstr>
      <vt:lpstr>Porthos Switchyard and P3 Installation</vt:lpstr>
      <vt:lpstr>Credits</vt:lpstr>
      <vt:lpstr>PowerPoint Presentation</vt:lpstr>
    </vt:vector>
  </TitlesOfParts>
  <Company>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P-cubed, Controls</dc:title>
  <dc:creator>Schär Mattia</dc:creator>
  <cp:lastModifiedBy>Schär Mattia</cp:lastModifiedBy>
  <cp:revision>63</cp:revision>
  <cp:lastPrinted>2015-09-30T13:23:15Z</cp:lastPrinted>
  <dcterms:created xsi:type="dcterms:W3CDTF">2023-10-10T06:33:07Z</dcterms:created>
  <dcterms:modified xsi:type="dcterms:W3CDTF">2023-10-11T10:42:44Z</dcterms:modified>
</cp:coreProperties>
</file>