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593" r:id="rId3"/>
    <p:sldId id="304" r:id="rId4"/>
    <p:sldId id="598" r:id="rId5"/>
    <p:sldId id="588" r:id="rId6"/>
    <p:sldId id="606" r:id="rId7"/>
    <p:sldId id="599" r:id="rId8"/>
    <p:sldId id="600" r:id="rId9"/>
    <p:sldId id="604" r:id="rId10"/>
    <p:sldId id="607" r:id="rId11"/>
    <p:sldId id="594" r:id="rId12"/>
    <p:sldId id="612" r:id="rId13"/>
    <p:sldId id="595" r:id="rId14"/>
    <p:sldId id="615" r:id="rId15"/>
    <p:sldId id="532" r:id="rId16"/>
    <p:sldId id="579" r:id="rId17"/>
    <p:sldId id="614" r:id="rId18"/>
    <p:sldId id="613" r:id="rId19"/>
    <p:sldId id="277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1739186-61BE-4694-B98A-AA858DA22EA4}">
          <p14:sldIdLst>
            <p14:sldId id="256"/>
          </p14:sldIdLst>
        </p14:section>
        <p14:section name="Intro" id="{FD3944AD-7F42-4A37-9979-6F1903E7D77A}">
          <p14:sldIdLst>
            <p14:sldId id="593"/>
            <p14:sldId id="304"/>
            <p14:sldId id="598"/>
            <p14:sldId id="588"/>
          </p14:sldIdLst>
        </p14:section>
        <p14:section name="Experimental results: A full-field measurement" id="{9D4F9283-9733-4D59-BFD1-F427FE1976CD}">
          <p14:sldIdLst>
            <p14:sldId id="606"/>
            <p14:sldId id="599"/>
            <p14:sldId id="600"/>
            <p14:sldId id="604"/>
            <p14:sldId id="607"/>
            <p14:sldId id="594"/>
            <p14:sldId id="612"/>
            <p14:sldId id="595"/>
            <p14:sldId id="615"/>
          </p14:sldIdLst>
        </p14:section>
        <p14:section name="fin" id="{6686593A-8AAF-4FE0-99ED-0DD9C50472B4}">
          <p14:sldIdLst>
            <p14:sldId id="532"/>
          </p14:sldIdLst>
        </p14:section>
        <p14:section name="Appendix" id="{85971A14-8FF6-4EC1-B557-1231021E1ED5}">
          <p14:sldIdLst>
            <p14:sldId id="579"/>
            <p14:sldId id="614"/>
            <p14:sldId id="613"/>
            <p14:sldId id="2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2FF"/>
    <a:srgbClr val="00B3FF"/>
    <a:srgbClr val="B300FF"/>
    <a:srgbClr val="757F81"/>
    <a:srgbClr val="00FFFF"/>
    <a:srgbClr val="FFFFFF"/>
    <a:srgbClr val="FFC0CB"/>
    <a:srgbClr val="007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8" autoAdjust="0"/>
    <p:restoredTop sz="86256" autoAdjust="0"/>
  </p:normalViewPr>
  <p:slideViewPr>
    <p:cSldViewPr snapToGrid="0" showGuides="1">
      <p:cViewPr varScale="1">
        <p:scale>
          <a:sx n="95" d="100"/>
          <a:sy n="95" d="100"/>
        </p:scale>
        <p:origin x="108" y="39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12" d="100"/>
          <a:sy n="112" d="100"/>
        </p:scale>
        <p:origin x="4773" y="39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AF70A90-CA7E-49EB-AB17-C37FEDD075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A7711EA-1FBE-4E98-9D43-C2D65C45D0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ABEA4-9216-4FDF-AAE1-D8632908A8EC}" type="datetimeFigureOut">
              <a:rPr lang="de-CH" smtClean="0"/>
              <a:t>07.10.2023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CCD3C8-8930-4E0E-A891-B770724F2B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798FB5-86BC-42DA-9D05-F96D484814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85DCD-866D-47AE-A236-118539F5337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232272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8A90D-FE7E-41AF-B03D-808D82937CB9}" type="datetimeFigureOut">
              <a:rPr lang="de-CH" smtClean="0"/>
              <a:t>07.10.2023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5DDFD-030C-4D5A-B33E-3A7E7538D2B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41496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CERN-FCC </a:t>
            </a:r>
            <a:r>
              <a:rPr lang="en-US" dirty="0">
                <a:sym typeface="Wingdings" panose="05000000000000000000" pitchFamily="2" charset="2"/>
              </a:rPr>
              <a:t> CHART  scale to 10-stack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15666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 Mechanical compressive testing 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09011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28573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7397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DIC technique </a:t>
            </a:r>
            <a:r>
              <a:rPr lang="en-US" dirty="0">
                <a:sym typeface="Wingdings" panose="05000000000000000000" pitchFamily="2" charset="2"/>
              </a:rPr>
              <a:t> local or global methods  Experimental set-ups as optical extensometer  stack level: in situ measurement 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61086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 Find a ‘mesh-free’ approach to compare with different tests (camera, resolution </a:t>
            </a:r>
            <a:r>
              <a:rPr lang="en-US" dirty="0" err="1">
                <a:sym typeface="Wingdings" panose="05000000000000000000" pitchFamily="2" charset="2"/>
              </a:rPr>
              <a:t>etc</a:t>
            </a:r>
            <a:r>
              <a:rPr lang="en-US" dirty="0">
                <a:sym typeface="Wingdings" panose="05000000000000000000" pitchFamily="2" charset="2"/>
              </a:rPr>
              <a:t>)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9685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2503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Sample in the liquid nitrogen </a:t>
            </a:r>
            <a:r>
              <a:rPr lang="en-US" dirty="0">
                <a:sym typeface="Wingdings" panose="05000000000000000000" pitchFamily="2" charset="2"/>
              </a:rPr>
              <a:t> constant temperature; 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77220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86199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B061823-3F7A-48C8-8477-B410C18AC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3538"/>
            <a:ext cx="5904000" cy="3312000"/>
          </a:xfrm>
          <a:solidFill>
            <a:schemeClr val="accent1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9" name="Bildplatzhalter 8">
            <a:extLst>
              <a:ext uri="{FF2B5EF4-FFF2-40B4-BE49-F238E27FC236}">
                <a16:creationId xmlns:a16="http://schemas.microsoft.com/office/drawing/2014/main" id="{C3C296D1-2CD0-479F-A866-6EC741D229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E41BE31-9613-4103-99FF-7DCFF643B3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860494"/>
            <a:ext cx="4680000" cy="144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DE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DEB298C-798E-4D73-9DD6-F896C06530C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  <p:extLst>
      <p:ext uri="{BB962C8B-B14F-4D97-AF65-F5344CB8AC3E}">
        <p14:creationId xmlns:p14="http://schemas.microsoft.com/office/powerpoint/2010/main" val="4293381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3" orient="horz" pos="640" userDrawn="1">
          <p15:clr>
            <a:srgbClr val="FBAE40"/>
          </p15:clr>
        </p15:guide>
        <p15:guide id="4" orient="horz" pos="3952" userDrawn="1">
          <p15:clr>
            <a:srgbClr val="FBAE40"/>
          </p15:clr>
        </p15:guide>
        <p15:guide id="5" pos="610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5941150-30DE-48F5-9038-0E82CD18D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7" y="1412874"/>
            <a:ext cx="10728000" cy="4860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94385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5941150-30DE-48F5-9038-0E82CD18D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7" y="260350"/>
            <a:ext cx="10728000" cy="6012524"/>
          </a:xfrm>
        </p:spPr>
        <p:txBody>
          <a:bodyPr tIns="21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842048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163" y="1412875"/>
            <a:ext cx="5256000" cy="4860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5040000" cy="4860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3996394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5121800"/>
            <a:ext cx="5255999" cy="1152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5256000" cy="3420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9" name="Bildplatzhalter 10">
            <a:extLst>
              <a:ext uri="{FF2B5EF4-FFF2-40B4-BE49-F238E27FC236}">
                <a16:creationId xmlns:a16="http://schemas.microsoft.com/office/drawing/2014/main" id="{1AAB6914-2518-430D-BF4C-14EA51B614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04162" y="1412875"/>
            <a:ext cx="5256000" cy="3420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5092EEFB-079B-4C38-A665-E52B9837601B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162" y="5121800"/>
            <a:ext cx="5256001" cy="1152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085750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4166439"/>
            <a:ext cx="10728327" cy="2124401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36793346-BF6B-42A8-ADE0-3AA3DC3B239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40162" y="1414800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4" name="Bildplatzhalter 10">
            <a:extLst>
              <a:ext uri="{FF2B5EF4-FFF2-40B4-BE49-F238E27FC236}">
                <a16:creationId xmlns:a16="http://schemas.microsoft.com/office/drawing/2014/main" id="{FE637F68-618E-43EB-B240-4BFA26852F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385999" y="1414800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252988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396000"/>
          </a:xfrm>
        </p:spPr>
        <p:txBody>
          <a:bodyPr/>
          <a:lstStyle>
            <a:lvl1pPr marL="0" indent="0">
              <a:buNone/>
              <a:defRPr b="1"/>
            </a:lvl1pPr>
            <a:lvl2pPr marL="266700" indent="0">
              <a:buNone/>
              <a:defRPr b="1"/>
            </a:lvl2pPr>
            <a:lvl3pPr marL="538163" indent="0">
              <a:buNone/>
              <a:defRPr b="1"/>
            </a:lvl3pPr>
            <a:lvl4pPr marL="804862" indent="0">
              <a:buNone/>
              <a:defRPr b="1"/>
            </a:lvl4pPr>
            <a:lvl5pPr marL="1076325" indent="0">
              <a:buNone/>
              <a:defRPr b="1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9" name="Tabellenplatzhalter 8">
            <a:extLst>
              <a:ext uri="{FF2B5EF4-FFF2-40B4-BE49-F238E27FC236}">
                <a16:creationId xmlns:a16="http://schemas.microsoft.com/office/drawing/2014/main" id="{A1D947E6-CC00-458E-BDE1-B0877E30333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731838" y="2061398"/>
            <a:ext cx="10728325" cy="4212401"/>
          </a:xfrm>
        </p:spPr>
        <p:txBody>
          <a:bodyPr tIns="1260000"/>
          <a:lstStyle>
            <a:lvl1pPr marL="0" indent="0" algn="ctr">
              <a:spcBef>
                <a:spcPts val="0"/>
              </a:spcBef>
              <a:buNone/>
              <a:defRPr sz="1400"/>
            </a:lvl1pPr>
          </a:lstStyle>
          <a:p>
            <a:r>
              <a:rPr lang="en-US" noProof="0"/>
              <a:t>Click icon to add table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928661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394B20FF-3667-40DF-92A1-C6CF3BBCA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2135492"/>
            <a:ext cx="10728325" cy="39600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540000" indent="0">
              <a:buNone/>
              <a:defRPr>
                <a:solidFill>
                  <a:schemeClr val="bg1"/>
                </a:solidFill>
              </a:defRPr>
            </a:lvl3pPr>
            <a:lvl4pPr marL="808537" indent="0">
              <a:buNone/>
              <a:defRPr>
                <a:solidFill>
                  <a:schemeClr val="bg1"/>
                </a:solidFill>
              </a:defRPr>
            </a:lvl4pPr>
            <a:lvl5pPr marL="10800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1" name="Bildplatzhalter 8">
            <a:extLst>
              <a:ext uri="{FF2B5EF4-FFF2-40B4-BE49-F238E27FC236}">
                <a16:creationId xmlns:a16="http://schemas.microsoft.com/office/drawing/2014/main" id="{794484F1-3B7F-46CE-AD0B-2310A557A9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F900572E-A73E-42BE-96FA-38ADC4E79F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703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98">
          <p15:clr>
            <a:srgbClr val="FBAE40"/>
          </p15:clr>
        </p15:guide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8A01615F-450E-43D0-B554-DA3FBD48DF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0" tIns="0" rIns="558000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4000" y="2957494"/>
            <a:ext cx="5688000" cy="2268000"/>
          </a:xfrm>
          <a:solidFill>
            <a:schemeClr val="accent6"/>
          </a:solidFill>
        </p:spPr>
        <p:txBody>
          <a:bodyPr lIns="324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9" name="Textplatzhalter 3">
            <a:extLst>
              <a:ext uri="{FF2B5EF4-FFF2-40B4-BE49-F238E27FC236}">
                <a16:creationId xmlns:a16="http://schemas.microsoft.com/office/drawing/2014/main" id="{003A487C-8977-4264-A8A1-D6C1DB6046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45210" y="4639666"/>
            <a:ext cx="4320000" cy="46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Bildplatzhalter 8">
            <a:extLst>
              <a:ext uri="{FF2B5EF4-FFF2-40B4-BE49-F238E27FC236}">
                <a16:creationId xmlns:a16="http://schemas.microsoft.com/office/drawing/2014/main" id="{E91D3734-CD8F-4F94-A813-570EF31C473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547D2927-4A99-4714-8EBA-F773EAA263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  <p:extLst>
      <p:ext uri="{BB962C8B-B14F-4D97-AF65-F5344CB8AC3E}">
        <p14:creationId xmlns:p14="http://schemas.microsoft.com/office/powerpoint/2010/main" val="100241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62D94F76-218E-49F2-87F8-05982912ED18}"/>
              </a:ext>
            </a:extLst>
          </p:cNvPr>
          <p:cNvSpPr/>
          <p:nvPr userDrawn="1"/>
        </p:nvSpPr>
        <p:spPr>
          <a:xfrm>
            <a:off x="731838" y="1016000"/>
            <a:ext cx="10728325" cy="5257800"/>
          </a:xfrm>
          <a:prstGeom prst="rect">
            <a:avLst/>
          </a:prstGeom>
          <a:solidFill>
            <a:srgbClr val="8E67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940405"/>
            <a:ext cx="10188000" cy="3960000"/>
          </a:xfrm>
          <a:solidFill>
            <a:schemeClr val="accent3"/>
          </a:solidFill>
          <a:ln>
            <a:noFill/>
          </a:ln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0503E57F-F89F-431B-8D38-7CC97B7C20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4217884"/>
            <a:ext cx="8640000" cy="144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1BEB6197-C509-4752-B57E-CEE955F5D9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4ADF7DEC-21BD-45CA-9E91-B9F58A69F6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  <p:extLst>
      <p:ext uri="{BB962C8B-B14F-4D97-AF65-F5344CB8AC3E}">
        <p14:creationId xmlns:p14="http://schemas.microsoft.com/office/powerpoint/2010/main" val="39240694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7" y="1016000"/>
            <a:ext cx="10728326" cy="5256000"/>
          </a:xfrm>
          <a:solidFill>
            <a:schemeClr val="accent6"/>
          </a:solidFill>
          <a:ln>
            <a:noFill/>
          </a:ln>
        </p:spPr>
        <p:txBody>
          <a:bodyPr lIns="324000" tIns="11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6" name="Textplatzhalter 3">
            <a:extLst>
              <a:ext uri="{FF2B5EF4-FFF2-40B4-BE49-F238E27FC236}">
                <a16:creationId xmlns:a16="http://schemas.microsoft.com/office/drawing/2014/main" id="{5FCAD79B-EF47-46A0-9575-229F3DAA72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5" y="4575276"/>
            <a:ext cx="10044000" cy="144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Bildplatzhalter 8">
            <a:extLst>
              <a:ext uri="{FF2B5EF4-FFF2-40B4-BE49-F238E27FC236}">
                <a16:creationId xmlns:a16="http://schemas.microsoft.com/office/drawing/2014/main" id="{72236FC6-C8FF-43C1-86B9-BF11234592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789A3267-E086-4EC3-A0BB-F8ECD01A5C7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  <p:extLst>
      <p:ext uri="{BB962C8B-B14F-4D97-AF65-F5344CB8AC3E}">
        <p14:creationId xmlns:p14="http://schemas.microsoft.com/office/powerpoint/2010/main" val="732532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 – Uni Zür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B061823-3F7A-48C8-8477-B410C18AC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3538"/>
            <a:ext cx="5904000" cy="3312000"/>
          </a:xfrm>
          <a:solidFill>
            <a:schemeClr val="accent2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93E2EDD-B19F-478D-BB03-AD55EC1E86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7672" y="228020"/>
            <a:ext cx="3679200" cy="552508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D364BCB8-820F-4C3A-BA37-7048A4C8D4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860495"/>
            <a:ext cx="4680000" cy="144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A73913C2-8DFE-4F15-B2DB-2A6D5C267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791A1AD7-DB7D-4C75-BEFB-EB6D34D3B2A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  <p:extLst>
      <p:ext uri="{BB962C8B-B14F-4D97-AF65-F5344CB8AC3E}">
        <p14:creationId xmlns:p14="http://schemas.microsoft.com/office/powerpoint/2010/main" val="2789257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39750" indent="-539750">
              <a:buFont typeface="+mj-lt"/>
              <a:buAutoNum type="arabicPeriod"/>
              <a:defRPr/>
            </a:lvl1pPr>
            <a:lvl2pPr marL="1079500" indent="-539750">
              <a:buFont typeface="+mj-lt"/>
              <a:buAutoNum type="arabicPeriod"/>
              <a:defRPr/>
            </a:lvl2pPr>
            <a:lvl3pPr marL="1612900" indent="-533400">
              <a:buFont typeface="+mj-lt"/>
              <a:buAutoNum type="arabicPeriod"/>
              <a:defRPr/>
            </a:lvl3pPr>
            <a:lvl4pPr marL="2152650" indent="-539750">
              <a:buFont typeface="+mj-lt"/>
              <a:buAutoNum type="arabicPeriod"/>
              <a:defRPr/>
            </a:lvl4pPr>
            <a:lvl5pPr marL="2692400" indent="-539750">
              <a:buFont typeface="+mj-lt"/>
              <a:buAutoNum type="arabicPeriod"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71700" y="6522444"/>
            <a:ext cx="7200000" cy="216000"/>
          </a:xfrm>
        </p:spPr>
        <p:txBody>
          <a:bodyPr/>
          <a:lstStyle/>
          <a:p>
            <a:r>
              <a:rPr lang="de-CH" noProof="0"/>
              <a:t>xiang.kong@mat.ethz.ch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599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75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Fuss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3960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2F6D94FA-21C6-4AE0-AA4F-3A077810ED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836" y="5570135"/>
            <a:ext cx="5364164" cy="721233"/>
          </a:xfrm>
        </p:spPr>
        <p:txBody>
          <a:bodyPr anchor="b" anchorCtr="0"/>
          <a:lstStyle>
            <a:lvl1pPr marL="179388" indent="-179388">
              <a:spcBef>
                <a:spcPts val="0"/>
              </a:spcBef>
              <a:buFont typeface="+mj-lt"/>
              <a:buAutoNum type="arabicPeriod"/>
              <a:defRPr sz="800"/>
            </a:lvl1pPr>
            <a:lvl2pPr marL="266700" indent="0">
              <a:buNone/>
              <a:defRPr sz="800"/>
            </a:lvl2pPr>
            <a:lvl3pPr marL="538163" indent="0">
              <a:buNone/>
              <a:defRPr sz="800"/>
            </a:lvl3pPr>
            <a:lvl4pPr marL="804862" indent="0">
              <a:buNone/>
              <a:defRPr sz="800"/>
            </a:lvl4pPr>
            <a:lvl5pPr marL="1076325" indent="0">
              <a:buNone/>
              <a:defRPr sz="8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00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224781"/>
            <a:ext cx="10728325" cy="1260000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 noProof="0"/>
              <a:t>xiang.kong@mat.ethz.ch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CA52AF-F19D-405C-AD5F-7D94B96A5CC3}" type="slidenum">
              <a:rPr lang="de-CH" noProof="0" smtClean="0"/>
              <a:pPr/>
              <a:t>‹#›</a:t>
            </a:fld>
            <a:endParaRPr lang="de-CH" noProof="0"/>
          </a:p>
        </p:txBody>
      </p:sp>
      <p:grpSp>
        <p:nvGrpSpPr>
          <p:cNvPr id="10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GrpSpPr/>
          <p:nvPr/>
        </p:nvGrpSpPr>
        <p:grpSpPr>
          <a:xfrm>
            <a:off x="731837" y="6507088"/>
            <a:ext cx="984462" cy="162000"/>
            <a:chOff x="731837" y="6507088"/>
            <a:chExt cx="984462" cy="162000"/>
          </a:xfrm>
          <a:solidFill>
            <a:schemeClr val="bg1"/>
          </a:solidFill>
        </p:grpSpPr>
        <p:grpSp>
          <p:nvGrpSpPr>
            <p:cNvPr id="12" name="Grafik 6">
              <a:extLst>
                <a:ext uri="{FF2B5EF4-FFF2-40B4-BE49-F238E27FC236}">
                  <a16:creationId xmlns:a16="http://schemas.microsoft.com/office/drawing/2014/main" id="{7F7C476A-2849-4D68-9FA2-3A5CFC13C833}"/>
                </a:ext>
              </a:extLst>
            </p:cNvPr>
            <p:cNvGrpSpPr/>
            <p:nvPr/>
          </p:nvGrpSpPr>
          <p:grpSpPr>
            <a:xfrm>
              <a:off x="1266489" y="6555186"/>
              <a:ext cx="197463" cy="110963"/>
              <a:chOff x="1266489" y="6555186"/>
              <a:chExt cx="197463" cy="110963"/>
            </a:xfrm>
            <a:grpFill/>
          </p:grpSpPr>
          <p:sp>
            <p:nvSpPr>
              <p:cNvPr id="13" name="Freihandform: Form 12">
                <a:extLst>
                  <a:ext uri="{FF2B5EF4-FFF2-40B4-BE49-F238E27FC236}">
                    <a16:creationId xmlns:a16="http://schemas.microsoft.com/office/drawing/2014/main" id="{18BB0752-F87C-44D9-A9A5-97AF1DEDA1AE}"/>
                  </a:ext>
                </a:extLst>
              </p:cNvPr>
              <p:cNvSpPr/>
              <p:nvPr/>
            </p:nvSpPr>
            <p:spPr>
              <a:xfrm>
                <a:off x="1266489" y="6556934"/>
                <a:ext cx="95902" cy="109216"/>
              </a:xfrm>
              <a:custGeom>
                <a:avLst/>
                <a:gdLst>
                  <a:gd name="connsiteX0" fmla="*/ 66742 w 95902"/>
                  <a:gd name="connsiteY0" fmla="*/ 65797 h 109216"/>
                  <a:gd name="connsiteX1" fmla="*/ 35339 w 95902"/>
                  <a:gd name="connsiteY1" fmla="*/ 95082 h 109216"/>
                  <a:gd name="connsiteX2" fmla="*/ 15953 w 95902"/>
                  <a:gd name="connsiteY2" fmla="*/ 79537 h 109216"/>
                  <a:gd name="connsiteX3" fmla="*/ 15899 w 95902"/>
                  <a:gd name="connsiteY3" fmla="*/ 76265 h 109216"/>
                  <a:gd name="connsiteX4" fmla="*/ 16896 w 95902"/>
                  <a:gd name="connsiteY4" fmla="*/ 66295 h 109216"/>
                  <a:gd name="connsiteX5" fmla="*/ 30230 w 95902"/>
                  <a:gd name="connsiteY5" fmla="*/ 0 h 109216"/>
                  <a:gd name="connsiteX6" fmla="*/ 30230 w 95902"/>
                  <a:gd name="connsiteY6" fmla="*/ 0 h 109216"/>
                  <a:gd name="connsiteX7" fmla="*/ 14528 w 95902"/>
                  <a:gd name="connsiteY7" fmla="*/ 0 h 109216"/>
                  <a:gd name="connsiteX8" fmla="*/ 1194 w 95902"/>
                  <a:gd name="connsiteY8" fmla="*/ 67791 h 109216"/>
                  <a:gd name="connsiteX9" fmla="*/ 1194 w 95902"/>
                  <a:gd name="connsiteY9" fmla="*/ 68788 h 109216"/>
                  <a:gd name="connsiteX10" fmla="*/ 73 w 95902"/>
                  <a:gd name="connsiteY10" fmla="*/ 78508 h 109216"/>
                  <a:gd name="connsiteX11" fmla="*/ 26638 w 95902"/>
                  <a:gd name="connsiteY11" fmla="*/ 109122 h 109216"/>
                  <a:gd name="connsiteX12" fmla="*/ 29980 w 95902"/>
                  <a:gd name="connsiteY12" fmla="*/ 109163 h 109216"/>
                  <a:gd name="connsiteX13" fmla="*/ 61384 w 95902"/>
                  <a:gd name="connsiteY13" fmla="*/ 96702 h 109216"/>
                  <a:gd name="connsiteX14" fmla="*/ 59265 w 95902"/>
                  <a:gd name="connsiteY14" fmla="*/ 107917 h 109216"/>
                  <a:gd name="connsiteX15" fmla="*/ 59265 w 95902"/>
                  <a:gd name="connsiteY15" fmla="*/ 107917 h 109216"/>
                  <a:gd name="connsiteX16" fmla="*/ 74842 w 95902"/>
                  <a:gd name="connsiteY16" fmla="*/ 107917 h 109216"/>
                  <a:gd name="connsiteX17" fmla="*/ 95902 w 95902"/>
                  <a:gd name="connsiteY17" fmla="*/ 0 h 109216"/>
                  <a:gd name="connsiteX18" fmla="*/ 95902 w 95902"/>
                  <a:gd name="connsiteY18" fmla="*/ 0 h 109216"/>
                  <a:gd name="connsiteX19" fmla="*/ 79951 w 95902"/>
                  <a:gd name="connsiteY19" fmla="*/ 0 h 109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5902" h="109216">
                    <a:moveTo>
                      <a:pt x="66742" y="65797"/>
                    </a:moveTo>
                    <a:cubicBezTo>
                      <a:pt x="65228" y="82115"/>
                      <a:pt x="51723" y="94709"/>
                      <a:pt x="35339" y="95082"/>
                    </a:cubicBezTo>
                    <a:cubicBezTo>
                      <a:pt x="25692" y="96142"/>
                      <a:pt x="17013" y="89183"/>
                      <a:pt x="15953" y="79537"/>
                    </a:cubicBezTo>
                    <a:cubicBezTo>
                      <a:pt x="15833" y="78450"/>
                      <a:pt x="15814" y="77355"/>
                      <a:pt x="15899" y="76265"/>
                    </a:cubicBezTo>
                    <a:cubicBezTo>
                      <a:pt x="15976" y="72921"/>
                      <a:pt x="16309" y="69588"/>
                      <a:pt x="16896" y="66295"/>
                    </a:cubicBezTo>
                    <a:lnTo>
                      <a:pt x="30230" y="0"/>
                    </a:lnTo>
                    <a:lnTo>
                      <a:pt x="30230" y="0"/>
                    </a:lnTo>
                    <a:lnTo>
                      <a:pt x="14528" y="0"/>
                    </a:lnTo>
                    <a:lnTo>
                      <a:pt x="1194" y="67791"/>
                    </a:lnTo>
                    <a:lnTo>
                      <a:pt x="1194" y="68788"/>
                    </a:lnTo>
                    <a:cubicBezTo>
                      <a:pt x="472" y="71978"/>
                      <a:pt x="95" y="75237"/>
                      <a:pt x="73" y="78508"/>
                    </a:cubicBezTo>
                    <a:cubicBezTo>
                      <a:pt x="-1045" y="94298"/>
                      <a:pt x="10848" y="108004"/>
                      <a:pt x="26638" y="109122"/>
                    </a:cubicBezTo>
                    <a:cubicBezTo>
                      <a:pt x="27751" y="109200"/>
                      <a:pt x="28866" y="109214"/>
                      <a:pt x="29980" y="109163"/>
                    </a:cubicBezTo>
                    <a:cubicBezTo>
                      <a:pt x="41760" y="109765"/>
                      <a:pt x="53221" y="105218"/>
                      <a:pt x="61384" y="96702"/>
                    </a:cubicBezTo>
                    <a:lnTo>
                      <a:pt x="59265" y="107917"/>
                    </a:lnTo>
                    <a:lnTo>
                      <a:pt x="59265" y="107917"/>
                    </a:lnTo>
                    <a:lnTo>
                      <a:pt x="74842" y="107917"/>
                    </a:lnTo>
                    <a:lnTo>
                      <a:pt x="95902" y="0"/>
                    </a:lnTo>
                    <a:lnTo>
                      <a:pt x="95902" y="0"/>
                    </a:lnTo>
                    <a:lnTo>
                      <a:pt x="79951" y="0"/>
                    </a:lnTo>
                    <a:close/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ED44DE23-7081-4AC9-BF06-502BEC71C004}"/>
                  </a:ext>
                </a:extLst>
              </p:cNvPr>
              <p:cNvSpPr/>
              <p:nvPr/>
            </p:nvSpPr>
            <p:spPr>
              <a:xfrm>
                <a:off x="1376472" y="6555186"/>
                <a:ext cx="87480" cy="109664"/>
              </a:xfrm>
              <a:custGeom>
                <a:avLst/>
                <a:gdLst>
                  <a:gd name="connsiteX0" fmla="*/ 64302 w 87480"/>
                  <a:gd name="connsiteY0" fmla="*/ 3 h 109664"/>
                  <a:gd name="connsiteX1" fmla="*/ 34518 w 87480"/>
                  <a:gd name="connsiteY1" fmla="*/ 14209 h 109664"/>
                  <a:gd name="connsiteX2" fmla="*/ 36886 w 87480"/>
                  <a:gd name="connsiteY2" fmla="*/ 1747 h 109664"/>
                  <a:gd name="connsiteX3" fmla="*/ 36886 w 87480"/>
                  <a:gd name="connsiteY3" fmla="*/ 1747 h 109664"/>
                  <a:gd name="connsiteX4" fmla="*/ 21434 w 87480"/>
                  <a:gd name="connsiteY4" fmla="*/ 1747 h 109664"/>
                  <a:gd name="connsiteX5" fmla="*/ 0 w 87480"/>
                  <a:gd name="connsiteY5" fmla="*/ 109664 h 109664"/>
                  <a:gd name="connsiteX6" fmla="*/ 0 w 87480"/>
                  <a:gd name="connsiteY6" fmla="*/ 109664 h 109664"/>
                  <a:gd name="connsiteX7" fmla="*/ 15826 w 87480"/>
                  <a:gd name="connsiteY7" fmla="*/ 109664 h 109664"/>
                  <a:gd name="connsiteX8" fmla="*/ 28288 w 87480"/>
                  <a:gd name="connsiteY8" fmla="*/ 43493 h 109664"/>
                  <a:gd name="connsiteX9" fmla="*/ 59940 w 87480"/>
                  <a:gd name="connsiteY9" fmla="*/ 14209 h 109664"/>
                  <a:gd name="connsiteX10" fmla="*/ 75019 w 87480"/>
                  <a:gd name="connsiteY10" fmla="*/ 21810 h 109664"/>
                  <a:gd name="connsiteX11" fmla="*/ 75019 w 87480"/>
                  <a:gd name="connsiteY11" fmla="*/ 21810 h 109664"/>
                  <a:gd name="connsiteX12" fmla="*/ 87480 w 87480"/>
                  <a:gd name="connsiteY12" fmla="*/ 10346 h 109664"/>
                  <a:gd name="connsiteX13" fmla="*/ 87480 w 87480"/>
                  <a:gd name="connsiteY13" fmla="*/ 10346 h 109664"/>
                  <a:gd name="connsiteX14" fmla="*/ 63928 w 87480"/>
                  <a:gd name="connsiteY14" fmla="*/ 252 h 10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7480" h="109664">
                    <a:moveTo>
                      <a:pt x="64302" y="3"/>
                    </a:moveTo>
                    <a:cubicBezTo>
                      <a:pt x="52709" y="-136"/>
                      <a:pt x="41706" y="5111"/>
                      <a:pt x="34518" y="14209"/>
                    </a:cubicBezTo>
                    <a:lnTo>
                      <a:pt x="36886" y="1747"/>
                    </a:lnTo>
                    <a:lnTo>
                      <a:pt x="36886" y="1747"/>
                    </a:lnTo>
                    <a:lnTo>
                      <a:pt x="21434" y="1747"/>
                    </a:lnTo>
                    <a:lnTo>
                      <a:pt x="0" y="109664"/>
                    </a:lnTo>
                    <a:lnTo>
                      <a:pt x="0" y="109664"/>
                    </a:lnTo>
                    <a:lnTo>
                      <a:pt x="15826" y="109664"/>
                    </a:lnTo>
                    <a:lnTo>
                      <a:pt x="28288" y="43493"/>
                    </a:lnTo>
                    <a:cubicBezTo>
                      <a:pt x="30515" y="27438"/>
                      <a:pt x="43760" y="15183"/>
                      <a:pt x="59940" y="14209"/>
                    </a:cubicBezTo>
                    <a:cubicBezTo>
                      <a:pt x="65919" y="14072"/>
                      <a:pt x="71573" y="16922"/>
                      <a:pt x="75019" y="21810"/>
                    </a:cubicBezTo>
                    <a:lnTo>
                      <a:pt x="75019" y="21810"/>
                    </a:lnTo>
                    <a:lnTo>
                      <a:pt x="87480" y="10346"/>
                    </a:lnTo>
                    <a:lnTo>
                      <a:pt x="87480" y="10346"/>
                    </a:lnTo>
                    <a:cubicBezTo>
                      <a:pt x="81552" y="3603"/>
                      <a:pt x="72899" y="-105"/>
                      <a:pt x="63928" y="252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</p:grp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18C24FD2-AEE2-43CA-8EB3-8E646C2E5E46}"/>
                </a:ext>
              </a:extLst>
            </p:cNvPr>
            <p:cNvSpPr/>
            <p:nvPr/>
          </p:nvSpPr>
          <p:spPr>
            <a:xfrm>
              <a:off x="1159517" y="6556560"/>
              <a:ext cx="96452" cy="108166"/>
            </a:xfrm>
            <a:custGeom>
              <a:avLst/>
              <a:gdLst>
                <a:gd name="connsiteX0" fmla="*/ 23303 w 96452"/>
                <a:gd name="connsiteY0" fmla="*/ 0 h 108166"/>
                <a:gd name="connsiteX1" fmla="*/ 20562 w 96452"/>
                <a:gd name="connsiteY1" fmla="*/ 13708 h 108166"/>
                <a:gd name="connsiteX2" fmla="*/ 20562 w 96452"/>
                <a:gd name="connsiteY2" fmla="*/ 13957 h 108166"/>
                <a:gd name="connsiteX3" fmla="*/ 74271 w 96452"/>
                <a:gd name="connsiteY3" fmla="*/ 13957 h 108166"/>
                <a:gd name="connsiteX4" fmla="*/ 2742 w 96452"/>
                <a:gd name="connsiteY4" fmla="*/ 94957 h 108166"/>
                <a:gd name="connsiteX5" fmla="*/ 2617 w 96452"/>
                <a:gd name="connsiteY5" fmla="*/ 94957 h 108166"/>
                <a:gd name="connsiteX6" fmla="*/ 0 w 96452"/>
                <a:gd name="connsiteY6" fmla="*/ 108166 h 108166"/>
                <a:gd name="connsiteX7" fmla="*/ 76265 w 96452"/>
                <a:gd name="connsiteY7" fmla="*/ 108166 h 108166"/>
                <a:gd name="connsiteX8" fmla="*/ 79006 w 96452"/>
                <a:gd name="connsiteY8" fmla="*/ 94209 h 108166"/>
                <a:gd name="connsiteX9" fmla="*/ 21932 w 96452"/>
                <a:gd name="connsiteY9" fmla="*/ 94209 h 108166"/>
                <a:gd name="connsiteX10" fmla="*/ 93835 w 96452"/>
                <a:gd name="connsiteY10" fmla="*/ 13209 h 108166"/>
                <a:gd name="connsiteX11" fmla="*/ 93835 w 96452"/>
                <a:gd name="connsiteY11" fmla="*/ 13209 h 108166"/>
                <a:gd name="connsiteX12" fmla="*/ 96452 w 96452"/>
                <a:gd name="connsiteY12" fmla="*/ 0 h 108166"/>
                <a:gd name="connsiteX13" fmla="*/ 23303 w 96452"/>
                <a:gd name="connsiteY13" fmla="*/ 0 h 10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6452" h="108166">
                  <a:moveTo>
                    <a:pt x="23303" y="0"/>
                  </a:moveTo>
                  <a:lnTo>
                    <a:pt x="20562" y="13708"/>
                  </a:lnTo>
                  <a:lnTo>
                    <a:pt x="20562" y="13957"/>
                  </a:lnTo>
                  <a:lnTo>
                    <a:pt x="74271" y="13957"/>
                  </a:lnTo>
                  <a:lnTo>
                    <a:pt x="2742" y="94957"/>
                  </a:lnTo>
                  <a:lnTo>
                    <a:pt x="2617" y="94957"/>
                  </a:lnTo>
                  <a:lnTo>
                    <a:pt x="0" y="108166"/>
                  </a:lnTo>
                  <a:lnTo>
                    <a:pt x="76265" y="108166"/>
                  </a:lnTo>
                  <a:lnTo>
                    <a:pt x="79006" y="94209"/>
                  </a:lnTo>
                  <a:lnTo>
                    <a:pt x="21932" y="94209"/>
                  </a:lnTo>
                  <a:lnTo>
                    <a:pt x="93835" y="13209"/>
                  </a:lnTo>
                  <a:lnTo>
                    <a:pt x="93835" y="13209"/>
                  </a:lnTo>
                  <a:lnTo>
                    <a:pt x="96452" y="0"/>
                  </a:lnTo>
                  <a:lnTo>
                    <a:pt x="23303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EE7F6F4-4D2C-45B3-A061-9606B2BD36A7}"/>
                </a:ext>
              </a:extLst>
            </p:cNvPr>
            <p:cNvSpPr/>
            <p:nvPr/>
          </p:nvSpPr>
          <p:spPr>
            <a:xfrm>
              <a:off x="1466445" y="6556560"/>
              <a:ext cx="37259" cy="108166"/>
            </a:xfrm>
            <a:custGeom>
              <a:avLst/>
              <a:gdLst>
                <a:gd name="connsiteX0" fmla="*/ 21683 w 37259"/>
                <a:gd name="connsiteY0" fmla="*/ 0 h 108166"/>
                <a:gd name="connsiteX1" fmla="*/ 0 w 37259"/>
                <a:gd name="connsiteY1" fmla="*/ 107917 h 108166"/>
                <a:gd name="connsiteX2" fmla="*/ 0 w 37259"/>
                <a:gd name="connsiteY2" fmla="*/ 108166 h 108166"/>
                <a:gd name="connsiteX3" fmla="*/ 15702 w 37259"/>
                <a:gd name="connsiteY3" fmla="*/ 108166 h 108166"/>
                <a:gd name="connsiteX4" fmla="*/ 37260 w 37259"/>
                <a:gd name="connsiteY4" fmla="*/ 0 h 108166"/>
                <a:gd name="connsiteX5" fmla="*/ 21683 w 37259"/>
                <a:gd name="connsiteY5" fmla="*/ 0 h 10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259" h="108166">
                  <a:moveTo>
                    <a:pt x="21683" y="0"/>
                  </a:moveTo>
                  <a:lnTo>
                    <a:pt x="0" y="107917"/>
                  </a:lnTo>
                  <a:lnTo>
                    <a:pt x="0" y="108166"/>
                  </a:lnTo>
                  <a:lnTo>
                    <a:pt x="15702" y="108166"/>
                  </a:lnTo>
                  <a:lnTo>
                    <a:pt x="37260" y="0"/>
                  </a:lnTo>
                  <a:lnTo>
                    <a:pt x="21683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grpSp>
          <p:nvGrpSpPr>
            <p:cNvPr id="17" name="Grafik 6">
              <a:extLst>
                <a:ext uri="{FF2B5EF4-FFF2-40B4-BE49-F238E27FC236}">
                  <a16:creationId xmlns:a16="http://schemas.microsoft.com/office/drawing/2014/main" id="{7F7C476A-2849-4D68-9FA2-3A5CFC13C833}"/>
                </a:ext>
              </a:extLst>
            </p:cNvPr>
            <p:cNvGrpSpPr/>
            <p:nvPr/>
          </p:nvGrpSpPr>
          <p:grpSpPr>
            <a:xfrm>
              <a:off x="1518879" y="6507337"/>
              <a:ext cx="191395" cy="158803"/>
              <a:chOff x="1518879" y="6507337"/>
              <a:chExt cx="191395" cy="158803"/>
            </a:xfrm>
            <a:grpFill/>
          </p:grpSpPr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B2186F78-5D28-4695-8B1C-5A3F1A53AAB3}"/>
                  </a:ext>
                </a:extLst>
              </p:cNvPr>
              <p:cNvSpPr/>
              <p:nvPr/>
            </p:nvSpPr>
            <p:spPr>
              <a:xfrm>
                <a:off x="1614114" y="6507337"/>
                <a:ext cx="96160" cy="157638"/>
              </a:xfrm>
              <a:custGeom>
                <a:avLst/>
                <a:gdLst>
                  <a:gd name="connsiteX0" fmla="*/ 66046 w 96160"/>
                  <a:gd name="connsiteY0" fmla="*/ 47852 h 157638"/>
                  <a:gd name="connsiteX1" fmla="*/ 35142 w 96160"/>
                  <a:gd name="connsiteY1" fmla="*/ 60314 h 157638"/>
                  <a:gd name="connsiteX2" fmla="*/ 47603 w 96160"/>
                  <a:gd name="connsiteY2" fmla="*/ 0 h 157638"/>
                  <a:gd name="connsiteX3" fmla="*/ 31652 w 96160"/>
                  <a:gd name="connsiteY3" fmla="*/ 0 h 157638"/>
                  <a:gd name="connsiteX4" fmla="*/ 0 w 96160"/>
                  <a:gd name="connsiteY4" fmla="*/ 157389 h 157638"/>
                  <a:gd name="connsiteX5" fmla="*/ 15701 w 96160"/>
                  <a:gd name="connsiteY5" fmla="*/ 157389 h 157638"/>
                  <a:gd name="connsiteX6" fmla="*/ 28911 w 96160"/>
                  <a:gd name="connsiteY6" fmla="*/ 91218 h 157638"/>
                  <a:gd name="connsiteX7" fmla="*/ 60563 w 96160"/>
                  <a:gd name="connsiteY7" fmla="*/ 62058 h 157638"/>
                  <a:gd name="connsiteX8" fmla="*/ 79837 w 96160"/>
                  <a:gd name="connsiteY8" fmla="*/ 77742 h 157638"/>
                  <a:gd name="connsiteX9" fmla="*/ 79878 w 96160"/>
                  <a:gd name="connsiteY9" fmla="*/ 80875 h 157638"/>
                  <a:gd name="connsiteX10" fmla="*/ 78757 w 96160"/>
                  <a:gd name="connsiteY10" fmla="*/ 90969 h 157638"/>
                  <a:gd name="connsiteX11" fmla="*/ 65423 w 96160"/>
                  <a:gd name="connsiteY11" fmla="*/ 157638 h 157638"/>
                  <a:gd name="connsiteX12" fmla="*/ 81125 w 96160"/>
                  <a:gd name="connsiteY12" fmla="*/ 157638 h 157638"/>
                  <a:gd name="connsiteX13" fmla="*/ 94957 w 96160"/>
                  <a:gd name="connsiteY13" fmla="*/ 89474 h 157638"/>
                  <a:gd name="connsiteX14" fmla="*/ 96078 w 96160"/>
                  <a:gd name="connsiteY14" fmla="*/ 78757 h 157638"/>
                  <a:gd name="connsiteX15" fmla="*/ 69522 w 96160"/>
                  <a:gd name="connsiteY15" fmla="*/ 47902 h 157638"/>
                  <a:gd name="connsiteX16" fmla="*/ 66046 w 96160"/>
                  <a:gd name="connsiteY16" fmla="*/ 47852 h 157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6160" h="157638">
                    <a:moveTo>
                      <a:pt x="66046" y="47852"/>
                    </a:moveTo>
                    <a:cubicBezTo>
                      <a:pt x="54431" y="47363"/>
                      <a:pt x="43168" y="51904"/>
                      <a:pt x="35142" y="60314"/>
                    </a:cubicBezTo>
                    <a:lnTo>
                      <a:pt x="47603" y="0"/>
                    </a:lnTo>
                    <a:lnTo>
                      <a:pt x="31652" y="0"/>
                    </a:lnTo>
                    <a:lnTo>
                      <a:pt x="0" y="157389"/>
                    </a:lnTo>
                    <a:lnTo>
                      <a:pt x="15701" y="157389"/>
                    </a:lnTo>
                    <a:lnTo>
                      <a:pt x="28911" y="91218"/>
                    </a:lnTo>
                    <a:cubicBezTo>
                      <a:pt x="30603" y="74910"/>
                      <a:pt x="44170" y="62411"/>
                      <a:pt x="60563" y="62058"/>
                    </a:cubicBezTo>
                    <a:cubicBezTo>
                      <a:pt x="70216" y="61067"/>
                      <a:pt x="78845" y="68088"/>
                      <a:pt x="79837" y="77742"/>
                    </a:cubicBezTo>
                    <a:cubicBezTo>
                      <a:pt x="79945" y="78783"/>
                      <a:pt x="79958" y="79832"/>
                      <a:pt x="79878" y="80875"/>
                    </a:cubicBezTo>
                    <a:cubicBezTo>
                      <a:pt x="79822" y="84268"/>
                      <a:pt x="79446" y="87647"/>
                      <a:pt x="78757" y="90969"/>
                    </a:cubicBezTo>
                    <a:lnTo>
                      <a:pt x="65423" y="157638"/>
                    </a:lnTo>
                    <a:lnTo>
                      <a:pt x="81125" y="157638"/>
                    </a:lnTo>
                    <a:lnTo>
                      <a:pt x="94957" y="89474"/>
                    </a:lnTo>
                    <a:cubicBezTo>
                      <a:pt x="95657" y="85943"/>
                      <a:pt x="96034" y="82356"/>
                      <a:pt x="96078" y="78757"/>
                    </a:cubicBezTo>
                    <a:cubicBezTo>
                      <a:pt x="97265" y="62903"/>
                      <a:pt x="85375" y="49089"/>
                      <a:pt x="69522" y="47902"/>
                    </a:cubicBezTo>
                    <a:cubicBezTo>
                      <a:pt x="68365" y="47815"/>
                      <a:pt x="67205" y="47799"/>
                      <a:pt x="66046" y="47852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1FE5475E-83C3-4BE3-BBF1-FAE9A6986B3F}"/>
                  </a:ext>
                </a:extLst>
              </p:cNvPr>
              <p:cNvSpPr/>
              <p:nvPr/>
            </p:nvSpPr>
            <p:spPr>
              <a:xfrm>
                <a:off x="1518879" y="6555189"/>
                <a:ext cx="87882" cy="110951"/>
              </a:xfrm>
              <a:custGeom>
                <a:avLst/>
                <a:gdLst>
                  <a:gd name="connsiteX0" fmla="*/ 56853 w 87882"/>
                  <a:gd name="connsiteY0" fmla="*/ 0 h 110951"/>
                  <a:gd name="connsiteX1" fmla="*/ 1649 w 87882"/>
                  <a:gd name="connsiteY1" fmla="*/ 55329 h 110951"/>
                  <a:gd name="connsiteX2" fmla="*/ 153 w 87882"/>
                  <a:gd name="connsiteY2" fmla="*/ 71903 h 110951"/>
                  <a:gd name="connsiteX3" fmla="*/ 32484 w 87882"/>
                  <a:gd name="connsiteY3" fmla="*/ 110801 h 110951"/>
                  <a:gd name="connsiteX4" fmla="*/ 37538 w 87882"/>
                  <a:gd name="connsiteY4" fmla="*/ 110908 h 110951"/>
                  <a:gd name="connsiteX5" fmla="*/ 73552 w 87882"/>
                  <a:gd name="connsiteY5" fmla="*/ 95705 h 110951"/>
                  <a:gd name="connsiteX6" fmla="*/ 73552 w 87882"/>
                  <a:gd name="connsiteY6" fmla="*/ 95705 h 110951"/>
                  <a:gd name="connsiteX7" fmla="*/ 64455 w 87882"/>
                  <a:gd name="connsiteY7" fmla="*/ 84614 h 110951"/>
                  <a:gd name="connsiteX8" fmla="*/ 64455 w 87882"/>
                  <a:gd name="connsiteY8" fmla="*/ 84614 h 110951"/>
                  <a:gd name="connsiteX9" fmla="*/ 64455 w 87882"/>
                  <a:gd name="connsiteY9" fmla="*/ 84614 h 110951"/>
                  <a:gd name="connsiteX10" fmla="*/ 38535 w 87882"/>
                  <a:gd name="connsiteY10" fmla="*/ 97075 h 110951"/>
                  <a:gd name="connsiteX11" fmla="*/ 15233 w 87882"/>
                  <a:gd name="connsiteY11" fmla="*/ 75551 h 110951"/>
                  <a:gd name="connsiteX12" fmla="*/ 15356 w 87882"/>
                  <a:gd name="connsiteY12" fmla="*/ 72152 h 110951"/>
                  <a:gd name="connsiteX13" fmla="*/ 17101 w 87882"/>
                  <a:gd name="connsiteY13" fmla="*/ 55952 h 110951"/>
                  <a:gd name="connsiteX14" fmla="*/ 31058 w 87882"/>
                  <a:gd name="connsiteY14" fmla="*/ 25048 h 110951"/>
                  <a:gd name="connsiteX15" fmla="*/ 55233 w 87882"/>
                  <a:gd name="connsiteY15" fmla="*/ 14206 h 110951"/>
                  <a:gd name="connsiteX16" fmla="*/ 76293 w 87882"/>
                  <a:gd name="connsiteY16" fmla="*/ 26668 h 110951"/>
                  <a:gd name="connsiteX17" fmla="*/ 76293 w 87882"/>
                  <a:gd name="connsiteY17" fmla="*/ 26668 h 110951"/>
                  <a:gd name="connsiteX18" fmla="*/ 87883 w 87882"/>
                  <a:gd name="connsiteY18" fmla="*/ 16823 h 110951"/>
                  <a:gd name="connsiteX19" fmla="*/ 87883 w 87882"/>
                  <a:gd name="connsiteY19" fmla="*/ 16823 h 110951"/>
                  <a:gd name="connsiteX20" fmla="*/ 56729 w 87882"/>
                  <a:gd name="connsiteY20" fmla="*/ 748 h 11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7882" h="110951">
                    <a:moveTo>
                      <a:pt x="56853" y="0"/>
                    </a:moveTo>
                    <a:cubicBezTo>
                      <a:pt x="28192" y="0"/>
                      <a:pt x="8129" y="20188"/>
                      <a:pt x="1649" y="55329"/>
                    </a:cubicBezTo>
                    <a:cubicBezTo>
                      <a:pt x="671" y="60800"/>
                      <a:pt x="170" y="66345"/>
                      <a:pt x="153" y="71903"/>
                    </a:cubicBezTo>
                    <a:cubicBezTo>
                      <a:pt x="-1660" y="91572"/>
                      <a:pt x="12814" y="108987"/>
                      <a:pt x="32484" y="110801"/>
                    </a:cubicBezTo>
                    <a:cubicBezTo>
                      <a:pt x="34163" y="110955"/>
                      <a:pt x="35853" y="110991"/>
                      <a:pt x="37538" y="110908"/>
                    </a:cubicBezTo>
                    <a:cubicBezTo>
                      <a:pt x="51112" y="110955"/>
                      <a:pt x="64118" y="105465"/>
                      <a:pt x="73552" y="95705"/>
                    </a:cubicBezTo>
                    <a:lnTo>
                      <a:pt x="73552" y="95705"/>
                    </a:lnTo>
                    <a:lnTo>
                      <a:pt x="64455" y="84614"/>
                    </a:lnTo>
                    <a:lnTo>
                      <a:pt x="64455" y="84614"/>
                    </a:lnTo>
                    <a:lnTo>
                      <a:pt x="64455" y="84614"/>
                    </a:lnTo>
                    <a:cubicBezTo>
                      <a:pt x="58138" y="92466"/>
                      <a:pt x="48613" y="97045"/>
                      <a:pt x="38535" y="97075"/>
                    </a:cubicBezTo>
                    <a:cubicBezTo>
                      <a:pt x="26157" y="97566"/>
                      <a:pt x="15724" y="87929"/>
                      <a:pt x="15233" y="75551"/>
                    </a:cubicBezTo>
                    <a:cubicBezTo>
                      <a:pt x="15188" y="74416"/>
                      <a:pt x="15229" y="73280"/>
                      <a:pt x="15356" y="72152"/>
                    </a:cubicBezTo>
                    <a:cubicBezTo>
                      <a:pt x="15424" y="66709"/>
                      <a:pt x="16008" y="61285"/>
                      <a:pt x="17101" y="55952"/>
                    </a:cubicBezTo>
                    <a:cubicBezTo>
                      <a:pt x="18838" y="44568"/>
                      <a:pt x="23666" y="33878"/>
                      <a:pt x="31058" y="25048"/>
                    </a:cubicBezTo>
                    <a:cubicBezTo>
                      <a:pt x="37213" y="18167"/>
                      <a:pt x="46002" y="14225"/>
                      <a:pt x="55233" y="14206"/>
                    </a:cubicBezTo>
                    <a:cubicBezTo>
                      <a:pt x="64085" y="13892"/>
                      <a:pt x="72308" y="18758"/>
                      <a:pt x="76293" y="26668"/>
                    </a:cubicBezTo>
                    <a:lnTo>
                      <a:pt x="76293" y="26668"/>
                    </a:lnTo>
                    <a:lnTo>
                      <a:pt x="87883" y="16823"/>
                    </a:lnTo>
                    <a:lnTo>
                      <a:pt x="87883" y="16823"/>
                    </a:lnTo>
                    <a:cubicBezTo>
                      <a:pt x="81104" y="6298"/>
                      <a:pt x="69235" y="174"/>
                      <a:pt x="56729" y="748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</p:grp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41B77B6E-E7CB-412B-95AC-A9322C6799BB}"/>
                </a:ext>
              </a:extLst>
            </p:cNvPr>
            <p:cNvSpPr/>
            <p:nvPr/>
          </p:nvSpPr>
          <p:spPr>
            <a:xfrm>
              <a:off x="1493985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826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826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832E5C1A-13CE-49A6-B590-B6EAA5F9E1AD}"/>
                </a:ext>
              </a:extLst>
            </p:cNvPr>
            <p:cNvSpPr/>
            <p:nvPr/>
          </p:nvSpPr>
          <p:spPr>
            <a:xfrm>
              <a:off x="1340708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826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826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63AE00B0-780F-4053-8FE9-B7D321217AFF}"/>
                </a:ext>
              </a:extLst>
            </p:cNvPr>
            <p:cNvSpPr/>
            <p:nvPr/>
          </p:nvSpPr>
          <p:spPr>
            <a:xfrm>
              <a:off x="1298712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702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702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2406CEAF-7399-4CCB-A322-03F0BA2532F5}"/>
                </a:ext>
              </a:extLst>
            </p:cNvPr>
            <p:cNvSpPr/>
            <p:nvPr/>
          </p:nvSpPr>
          <p:spPr>
            <a:xfrm>
              <a:off x="731837" y="6507088"/>
              <a:ext cx="417960" cy="157638"/>
            </a:xfrm>
            <a:custGeom>
              <a:avLst/>
              <a:gdLst>
                <a:gd name="connsiteX0" fmla="*/ 368612 w 417960"/>
                <a:gd name="connsiteY0" fmla="*/ 0 h 157638"/>
                <a:gd name="connsiteX1" fmla="*/ 356151 w 417960"/>
                <a:gd name="connsiteY1" fmla="*/ 61062 h 157638"/>
                <a:gd name="connsiteX2" fmla="*/ 320760 w 417960"/>
                <a:gd name="connsiteY2" fmla="*/ 61062 h 157638"/>
                <a:gd name="connsiteX3" fmla="*/ 333222 w 417960"/>
                <a:gd name="connsiteY3" fmla="*/ 0 h 157638"/>
                <a:gd name="connsiteX4" fmla="*/ 31652 w 417960"/>
                <a:gd name="connsiteY4" fmla="*/ 0 h 157638"/>
                <a:gd name="connsiteX5" fmla="*/ 0 w 417960"/>
                <a:gd name="connsiteY5" fmla="*/ 157638 h 157638"/>
                <a:gd name="connsiteX6" fmla="*/ 120254 w 417960"/>
                <a:gd name="connsiteY6" fmla="*/ 157638 h 157638"/>
                <a:gd name="connsiteX7" fmla="*/ 128105 w 417960"/>
                <a:gd name="connsiteY7" fmla="*/ 118260 h 157638"/>
                <a:gd name="connsiteX8" fmla="*/ 57074 w 417960"/>
                <a:gd name="connsiteY8" fmla="*/ 118260 h 157638"/>
                <a:gd name="connsiteX9" fmla="*/ 61435 w 417960"/>
                <a:gd name="connsiteY9" fmla="*/ 96577 h 157638"/>
                <a:gd name="connsiteX10" fmla="*/ 132342 w 417960"/>
                <a:gd name="connsiteY10" fmla="*/ 96577 h 157638"/>
                <a:gd name="connsiteX11" fmla="*/ 139569 w 417960"/>
                <a:gd name="connsiteY11" fmla="*/ 61062 h 157638"/>
                <a:gd name="connsiteX12" fmla="*/ 68538 w 417960"/>
                <a:gd name="connsiteY12" fmla="*/ 61062 h 157638"/>
                <a:gd name="connsiteX13" fmla="*/ 72900 w 417960"/>
                <a:gd name="connsiteY13" fmla="*/ 39378 h 157638"/>
                <a:gd name="connsiteX14" fmla="*/ 185303 w 417960"/>
                <a:gd name="connsiteY14" fmla="*/ 39378 h 157638"/>
                <a:gd name="connsiteX15" fmla="*/ 161626 w 417960"/>
                <a:gd name="connsiteY15" fmla="*/ 157638 h 157638"/>
                <a:gd name="connsiteX16" fmla="*/ 210849 w 417960"/>
                <a:gd name="connsiteY16" fmla="*/ 157638 h 157638"/>
                <a:gd name="connsiteX17" fmla="*/ 234651 w 417960"/>
                <a:gd name="connsiteY17" fmla="*/ 39378 h 157638"/>
                <a:gd name="connsiteX18" fmla="*/ 276023 w 417960"/>
                <a:gd name="connsiteY18" fmla="*/ 39378 h 157638"/>
                <a:gd name="connsiteX19" fmla="*/ 252222 w 417960"/>
                <a:gd name="connsiteY19" fmla="*/ 157638 h 157638"/>
                <a:gd name="connsiteX20" fmla="*/ 301569 w 417960"/>
                <a:gd name="connsiteY20" fmla="*/ 157638 h 157638"/>
                <a:gd name="connsiteX21" fmla="*/ 313657 w 417960"/>
                <a:gd name="connsiteY21" fmla="*/ 96577 h 157638"/>
                <a:gd name="connsiteX22" fmla="*/ 349172 w 417960"/>
                <a:gd name="connsiteY22" fmla="*/ 96577 h 157638"/>
                <a:gd name="connsiteX23" fmla="*/ 336960 w 417960"/>
                <a:gd name="connsiteY23" fmla="*/ 157638 h 157638"/>
                <a:gd name="connsiteX24" fmla="*/ 386308 w 417960"/>
                <a:gd name="connsiteY24" fmla="*/ 157638 h 157638"/>
                <a:gd name="connsiteX25" fmla="*/ 417960 w 417960"/>
                <a:gd name="connsiteY25" fmla="*/ 0 h 157638"/>
                <a:gd name="connsiteX26" fmla="*/ 368612 w 417960"/>
                <a:gd name="connsiteY26" fmla="*/ 0 h 157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17960" h="157638">
                  <a:moveTo>
                    <a:pt x="368612" y="0"/>
                  </a:moveTo>
                  <a:lnTo>
                    <a:pt x="356151" y="61062"/>
                  </a:lnTo>
                  <a:lnTo>
                    <a:pt x="320760" y="61062"/>
                  </a:lnTo>
                  <a:lnTo>
                    <a:pt x="333222" y="0"/>
                  </a:lnTo>
                  <a:lnTo>
                    <a:pt x="31652" y="0"/>
                  </a:lnTo>
                  <a:lnTo>
                    <a:pt x="0" y="157638"/>
                  </a:lnTo>
                  <a:lnTo>
                    <a:pt x="120254" y="157638"/>
                  </a:lnTo>
                  <a:lnTo>
                    <a:pt x="128105" y="118260"/>
                  </a:lnTo>
                  <a:lnTo>
                    <a:pt x="57074" y="118260"/>
                  </a:lnTo>
                  <a:lnTo>
                    <a:pt x="61435" y="96577"/>
                  </a:lnTo>
                  <a:lnTo>
                    <a:pt x="132342" y="96577"/>
                  </a:lnTo>
                  <a:lnTo>
                    <a:pt x="139569" y="61062"/>
                  </a:lnTo>
                  <a:lnTo>
                    <a:pt x="68538" y="61062"/>
                  </a:lnTo>
                  <a:lnTo>
                    <a:pt x="72900" y="39378"/>
                  </a:lnTo>
                  <a:lnTo>
                    <a:pt x="185303" y="39378"/>
                  </a:lnTo>
                  <a:lnTo>
                    <a:pt x="161626" y="157638"/>
                  </a:lnTo>
                  <a:lnTo>
                    <a:pt x="210849" y="157638"/>
                  </a:lnTo>
                  <a:lnTo>
                    <a:pt x="234651" y="39378"/>
                  </a:lnTo>
                  <a:lnTo>
                    <a:pt x="276023" y="39378"/>
                  </a:lnTo>
                  <a:lnTo>
                    <a:pt x="252222" y="157638"/>
                  </a:lnTo>
                  <a:lnTo>
                    <a:pt x="301569" y="157638"/>
                  </a:lnTo>
                  <a:lnTo>
                    <a:pt x="313657" y="96577"/>
                  </a:lnTo>
                  <a:lnTo>
                    <a:pt x="349172" y="96577"/>
                  </a:lnTo>
                  <a:lnTo>
                    <a:pt x="336960" y="157638"/>
                  </a:lnTo>
                  <a:lnTo>
                    <a:pt x="386308" y="157638"/>
                  </a:lnTo>
                  <a:lnTo>
                    <a:pt x="417960" y="0"/>
                  </a:lnTo>
                  <a:lnTo>
                    <a:pt x="368612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</p:grpSp>
    </p:spTree>
    <p:extLst>
      <p:ext uri="{BB962C8B-B14F-4D97-AF65-F5344CB8AC3E}">
        <p14:creationId xmlns:p14="http://schemas.microsoft.com/office/powerpoint/2010/main" val="371683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9CEF804-E58C-481B-A606-7D35AF68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60351"/>
            <a:ext cx="10728325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noProof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C6EC0D-393C-42F2-B6A7-B19C9B098F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7" y="1412875"/>
            <a:ext cx="10728325" cy="46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Mastertextformat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C96E51-36C9-4BEE-A761-33378A0DF0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73692" y="6522444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1EC403-6E63-4450-AFDD-66CA49D6CC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71700" y="6522444"/>
            <a:ext cx="540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 noProof="0"/>
              <a:t>xiang.kong@mat.ethz.ch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DFCC57-7DDC-4B2C-A6BE-862DAF9C9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7585" y="6522444"/>
            <a:ext cx="322577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ACA52AF-F19D-405C-AD5F-7D94B96A5CC3}" type="slidenum">
              <a:rPr lang="de-CH" noProof="0" smtClean="0"/>
              <a:pPr/>
              <a:t>‹#›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0960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0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71463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000" indent="-271463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461" userDrawn="1">
          <p15:clr>
            <a:srgbClr val="F26B43"/>
          </p15:clr>
        </p15:guide>
        <p15:guide id="3" pos="7219" userDrawn="1">
          <p15:clr>
            <a:srgbClr val="F26B43"/>
          </p15:clr>
        </p15:guide>
        <p15:guide id="4" orient="horz" pos="164" userDrawn="1">
          <p15:clr>
            <a:srgbClr val="F26B43"/>
          </p15:clr>
        </p15:guide>
        <p15:guide id="5" orient="horz" pos="890" userDrawn="1">
          <p15:clr>
            <a:srgbClr val="F26B43"/>
          </p15:clr>
        </p15:guide>
        <p15:guide id="6" orient="horz" pos="4201" userDrawn="1">
          <p15:clr>
            <a:srgbClr val="F26B43"/>
          </p15:clr>
        </p15:guide>
        <p15:guide id="7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61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11" Type="http://schemas.openxmlformats.org/officeDocument/2006/relationships/image" Target="../media/image66.png"/><Relationship Id="rId5" Type="http://schemas.openxmlformats.org/officeDocument/2006/relationships/image" Target="../media/image44.tif"/><Relationship Id="rId10" Type="http://schemas.openxmlformats.org/officeDocument/2006/relationships/image" Target="../media/image65.png"/><Relationship Id="rId4" Type="http://schemas.openxmlformats.org/officeDocument/2006/relationships/image" Target="../media/image39.tif"/><Relationship Id="rId9" Type="http://schemas.openxmlformats.org/officeDocument/2006/relationships/image" Target="../media/image6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8.png"/><Relationship Id="rId7" Type="http://schemas.openxmlformats.org/officeDocument/2006/relationships/image" Target="../media/image70.pn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5" Type="http://schemas.openxmlformats.org/officeDocument/2006/relationships/image" Target="../media/image32.png"/><Relationship Id="rId4" Type="http://schemas.openxmlformats.org/officeDocument/2006/relationships/image" Target="../media/image6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t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svg"/><Relationship Id="rId3" Type="http://schemas.openxmlformats.org/officeDocument/2006/relationships/image" Target="../media/image31.jp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svg"/><Relationship Id="rId5" Type="http://schemas.openxmlformats.org/officeDocument/2006/relationships/image" Target="../media/image72.png"/><Relationship Id="rId4" Type="http://schemas.openxmlformats.org/officeDocument/2006/relationships/image" Target="../media/image34.jpg"/><Relationship Id="rId9" Type="http://schemas.openxmlformats.org/officeDocument/2006/relationships/image" Target="../media/image76.t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9.png"/><Relationship Id="rId7" Type="http://schemas.openxmlformats.org/officeDocument/2006/relationships/image" Target="../media/image80.png"/><Relationship Id="rId12" Type="http://schemas.openxmlformats.org/officeDocument/2006/relationships/image" Target="../media/image8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0.png"/><Relationship Id="rId11" Type="http://schemas.openxmlformats.org/officeDocument/2006/relationships/image" Target="../media/image680.png"/><Relationship Id="rId5" Type="http://schemas.openxmlformats.org/officeDocument/2006/relationships/image" Target="../media/image280.png"/><Relationship Id="rId10" Type="http://schemas.openxmlformats.org/officeDocument/2006/relationships/image" Target="../media/image67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78.pn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10.jpe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hart.ch/" TargetMode="External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hyperlink" Target="https://cern.ch/fcc" TargetMode="External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tiff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g"/><Relationship Id="rId7" Type="http://schemas.openxmlformats.org/officeDocument/2006/relationships/image" Target="../media/image3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11" Type="http://schemas.openxmlformats.org/officeDocument/2006/relationships/image" Target="../media/image35.jpeg"/><Relationship Id="rId5" Type="http://schemas.openxmlformats.org/officeDocument/2006/relationships/image" Target="../media/image30.png"/><Relationship Id="rId10" Type="http://schemas.openxmlformats.org/officeDocument/2006/relationships/image" Target="../media/image34.jpg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4.tif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tif"/><Relationship Id="rId11" Type="http://schemas.openxmlformats.org/officeDocument/2006/relationships/image" Target="../media/image42.png"/><Relationship Id="rId5" Type="http://schemas.openxmlformats.org/officeDocument/2006/relationships/image" Target="../media/image38.jpeg"/><Relationship Id="rId10" Type="http://schemas.openxmlformats.org/officeDocument/2006/relationships/image" Target="../media/image44.png"/><Relationship Id="rId4" Type="http://schemas.openxmlformats.org/officeDocument/2006/relationships/image" Target="../media/image37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8.jpe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36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1.png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6" Type="http://schemas.openxmlformats.org/officeDocument/2006/relationships/image" Target="../media/image50.jpg"/><Relationship Id="rId5" Type="http://schemas.openxmlformats.org/officeDocument/2006/relationships/image" Target="../media/image49.jpg"/><Relationship Id="rId4" Type="http://schemas.openxmlformats.org/officeDocument/2006/relationships/image" Target="../media/image48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g"/><Relationship Id="rId3" Type="http://schemas.openxmlformats.org/officeDocument/2006/relationships/image" Target="../media/image53.jpg"/><Relationship Id="rId7" Type="http://schemas.openxmlformats.org/officeDocument/2006/relationships/image" Target="../media/image5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jpg"/><Relationship Id="rId5" Type="http://schemas.openxmlformats.org/officeDocument/2006/relationships/image" Target="../media/image55.jpg"/><Relationship Id="rId10" Type="http://schemas.openxmlformats.org/officeDocument/2006/relationships/image" Target="../media/image60.jpg"/><Relationship Id="rId4" Type="http://schemas.openxmlformats.org/officeDocument/2006/relationships/image" Target="../media/image54.png"/><Relationship Id="rId9" Type="http://schemas.openxmlformats.org/officeDocument/2006/relationships/image" Target="../media/image5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platzhalter 18" descr="Ein Bild, das Gebäude, Stadt, Schloss, Turm enthält.&#10;&#10;Automatisch generierte Beschreibung">
            <a:extLst>
              <a:ext uri="{FF2B5EF4-FFF2-40B4-BE49-F238E27FC236}">
                <a16:creationId xmlns:a16="http://schemas.microsoft.com/office/drawing/2014/main" id="{882FF669-564A-4497-A386-BA8B28F256B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" b="461"/>
          <a:stretch/>
        </p:blipFill>
        <p:spPr/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AC1FB292-90C1-439C-8480-EB4116CF23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sz="2400" dirty="0"/>
              <a:t> 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171C1F6-869F-40B1-8975-92FF2042F4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837" y="3429000"/>
            <a:ext cx="5172163" cy="1440000"/>
          </a:xfrm>
        </p:spPr>
        <p:txBody>
          <a:bodyPr/>
          <a:lstStyle/>
          <a:p>
            <a:pPr algn="ctr"/>
            <a:r>
              <a:rPr lang="en-US" sz="1600" u="sng" dirty="0"/>
              <a:t>Xiang Kong</a:t>
            </a:r>
            <a:r>
              <a:rPr lang="en-US" sz="1600" baseline="30000" dirty="0"/>
              <a:t>1</a:t>
            </a:r>
            <a:r>
              <a:rPr lang="en-US" sz="1600" dirty="0"/>
              <a:t>, Theo A. Tervoort</a:t>
            </a:r>
            <a:r>
              <a:rPr lang="en-US" sz="1600" baseline="30000" dirty="0"/>
              <a:t>1</a:t>
            </a:r>
            <a:r>
              <a:rPr lang="en-US" sz="1600" dirty="0"/>
              <a:t>, Andre Brem</a:t>
            </a:r>
            <a:r>
              <a:rPr lang="en-US" sz="1600" baseline="30000" dirty="0"/>
              <a:t>2</a:t>
            </a:r>
            <a:r>
              <a:rPr lang="en-US" sz="1600" dirty="0"/>
              <a:t>, Douglas Martin Araujo</a:t>
            </a:r>
            <a:r>
              <a:rPr lang="en-US" sz="1600" baseline="30000" dirty="0"/>
              <a:t>2</a:t>
            </a:r>
            <a:r>
              <a:rPr lang="en-US" sz="1600" dirty="0"/>
              <a:t>, Michael Daly</a:t>
            </a:r>
            <a:r>
              <a:rPr lang="en-US" sz="1600" baseline="30000" dirty="0"/>
              <a:t>2</a:t>
            </a:r>
            <a:r>
              <a:rPr lang="en-US" sz="1600" dirty="0"/>
              <a:t>,</a:t>
            </a:r>
            <a:r>
              <a:rPr lang="en-US" sz="1600" baseline="-25000" dirty="0"/>
              <a:t> </a:t>
            </a:r>
            <a:r>
              <a:rPr lang="en-US" sz="1600" dirty="0"/>
              <a:t>Bernhard Auchmann</a:t>
            </a:r>
            <a:r>
              <a:rPr lang="en-US" sz="1600" baseline="30000" dirty="0"/>
              <a:t>2,3</a:t>
            </a:r>
            <a:endParaRPr lang="en-US" sz="1600" baseline="-25000" dirty="0"/>
          </a:p>
          <a:p>
            <a:endParaRPr lang="en-US" sz="1400" dirty="0"/>
          </a:p>
          <a:p>
            <a:pPr marL="342900" indent="-342900">
              <a:buAutoNum type="arabicPeriod"/>
            </a:pPr>
            <a:r>
              <a:rPr lang="en-US" sz="1400" dirty="0"/>
              <a:t>Department of Materials, ETH </a:t>
            </a:r>
            <a:r>
              <a:rPr lang="de-CH" sz="1400" dirty="0"/>
              <a:t>Zürich</a:t>
            </a:r>
            <a:r>
              <a:rPr lang="en-US" sz="1400" dirty="0"/>
              <a:t>, Switzerland</a:t>
            </a:r>
          </a:p>
          <a:p>
            <a:pPr marL="342900" indent="-342900">
              <a:buAutoNum type="arabicPeriod"/>
            </a:pPr>
            <a:r>
              <a:rPr lang="en-US" sz="1400" dirty="0"/>
              <a:t>Paul Scherrer Institution (PSI), </a:t>
            </a:r>
            <a:r>
              <a:rPr lang="de-CH" sz="1400" dirty="0" err="1"/>
              <a:t>Villigen</a:t>
            </a:r>
            <a:r>
              <a:rPr lang="en-US" sz="1400" dirty="0"/>
              <a:t>, Switzerland </a:t>
            </a:r>
          </a:p>
          <a:p>
            <a:pPr marL="342900" indent="-342900">
              <a:buAutoNum type="arabicPeriod"/>
            </a:pPr>
            <a:r>
              <a:rPr lang="en-US" sz="1400" dirty="0"/>
              <a:t>CERN, Geneva, Switzerland</a:t>
            </a:r>
          </a:p>
          <a:p>
            <a:pPr algn="r"/>
            <a:endParaRPr lang="en-US" sz="1400" dirty="0"/>
          </a:p>
          <a:p>
            <a:pPr algn="r"/>
            <a:r>
              <a:rPr lang="en-US" sz="1400" dirty="0"/>
              <a:t> 11.10.2023	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28AA1B-6E6F-9A2B-3EFF-E9D3E1AFF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2376" y="287326"/>
            <a:ext cx="2237787" cy="41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1155CDFB-1789-BC31-942A-51D135A93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093" y="5378660"/>
            <a:ext cx="1361695" cy="136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04942F-032D-A272-510B-79BD1CA9EF4D}"/>
              </a:ext>
            </a:extLst>
          </p:cNvPr>
          <p:cNvSpPr txBox="1"/>
          <p:nvPr/>
        </p:nvSpPr>
        <p:spPr>
          <a:xfrm>
            <a:off x="-96750" y="2477326"/>
            <a:ext cx="60007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TT" sz="2000" strike="noStrike" spc="-1" dirty="0">
                <a:solidFill>
                  <a:schemeClr val="bg1"/>
                </a:solidFill>
                <a:latin typeface="+mj-lt"/>
                <a:ea typeface="DejaVu Sans"/>
              </a:rPr>
              <a:t>Mechanical modelling and failure identification of impregnated Nb</a:t>
            </a:r>
            <a:r>
              <a:rPr lang="en-TT" sz="2000" strike="noStrike" spc="-1" baseline="-25000" dirty="0">
                <a:solidFill>
                  <a:schemeClr val="bg1"/>
                </a:solidFill>
                <a:latin typeface="+mj-lt"/>
                <a:ea typeface="DejaVu Sans"/>
              </a:rPr>
              <a:t>3</a:t>
            </a:r>
            <a:r>
              <a:rPr lang="en-TT" sz="2000" strike="noStrike" spc="-1" dirty="0">
                <a:solidFill>
                  <a:schemeClr val="bg1"/>
                </a:solidFill>
                <a:latin typeface="+mj-lt"/>
                <a:ea typeface="DejaVu Sans"/>
              </a:rPr>
              <a:t>Sn Rutherford cable stacks</a:t>
            </a:r>
            <a:endParaRPr lang="en-CH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F8777A-DA08-3CB6-9948-5F14A0E685A1}"/>
              </a:ext>
            </a:extLst>
          </p:cNvPr>
          <p:cNvSpPr txBox="1"/>
          <p:nvPr/>
        </p:nvSpPr>
        <p:spPr>
          <a:xfrm>
            <a:off x="7516813" y="6321511"/>
            <a:ext cx="31956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T" spc="-1" dirty="0">
                <a:latin typeface="+mj-lt"/>
              </a:rPr>
              <a:t>CHART Workshop 2023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36168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9CAE0-1399-5793-15C8-60C86696D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tracking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5E1C9-8747-BEA7-1275-4195A4CE2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9D25F-F3A4-875E-ACC2-CDC9F03B3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  <a:endParaRPr lang="de-CH" noProof="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CDC2C30-C911-A112-0B83-6355CF7363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892" y="1065136"/>
            <a:ext cx="1988069" cy="1988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close-up of a black and white photo of a mat&#10;&#10;Description automatically generated">
            <a:extLst>
              <a:ext uri="{FF2B5EF4-FFF2-40B4-BE49-F238E27FC236}">
                <a16:creationId xmlns:a16="http://schemas.microsoft.com/office/drawing/2014/main" id="{E208E8C8-937E-814A-85AB-C503389657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3426" y="980673"/>
            <a:ext cx="2720532" cy="2040399"/>
          </a:xfrm>
          <a:prstGeom prst="rect">
            <a:avLst/>
          </a:prstGeom>
        </p:spPr>
      </p:pic>
      <p:pic>
        <p:nvPicPr>
          <p:cNvPr id="10" name="Picture 9" descr="A close-up of a greyscale image of a cell&#10;&#10;Description automatically generated">
            <a:extLst>
              <a:ext uri="{FF2B5EF4-FFF2-40B4-BE49-F238E27FC236}">
                <a16:creationId xmlns:a16="http://schemas.microsoft.com/office/drawing/2014/main" id="{7769DC1F-14FD-817A-27B2-29E6D828A6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879" y="1353797"/>
            <a:ext cx="1952625" cy="11144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894C29-3E8C-54FD-2B71-6CE4C79153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9225" y="1227188"/>
            <a:ext cx="1369533" cy="1367645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1DB0C39D-C664-00AD-EC06-F466AC44CE28}"/>
              </a:ext>
            </a:extLst>
          </p:cNvPr>
          <p:cNvSpPr/>
          <p:nvPr/>
        </p:nvSpPr>
        <p:spPr>
          <a:xfrm>
            <a:off x="5690195" y="1753026"/>
            <a:ext cx="467591" cy="4675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4B9F14-E79E-771B-8EE9-4545EBC1D406}"/>
              </a:ext>
            </a:extLst>
          </p:cNvPr>
          <p:cNvGrpSpPr/>
          <p:nvPr/>
        </p:nvGrpSpPr>
        <p:grpSpPr>
          <a:xfrm>
            <a:off x="6981989" y="1645062"/>
            <a:ext cx="1742997" cy="575555"/>
            <a:chOff x="5152472" y="1778412"/>
            <a:chExt cx="1742997" cy="575555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E0BC475-AD4F-C02B-A02B-41D120BE294A}"/>
                </a:ext>
              </a:extLst>
            </p:cNvPr>
            <p:cNvSpPr/>
            <p:nvPr/>
          </p:nvSpPr>
          <p:spPr>
            <a:xfrm>
              <a:off x="5152472" y="1847319"/>
              <a:ext cx="183186" cy="18318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D7565D4-6E85-3565-8846-D70463561F75}"/>
                </a:ext>
              </a:extLst>
            </p:cNvPr>
            <p:cNvSpPr/>
            <p:nvPr/>
          </p:nvSpPr>
          <p:spPr>
            <a:xfrm>
              <a:off x="5383453" y="2134223"/>
              <a:ext cx="183186" cy="18318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B28AA52-9DB4-0204-0E9B-75252035AABB}"/>
                </a:ext>
              </a:extLst>
            </p:cNvPr>
            <p:cNvSpPr/>
            <p:nvPr/>
          </p:nvSpPr>
          <p:spPr>
            <a:xfrm>
              <a:off x="5771893" y="2134223"/>
              <a:ext cx="183186" cy="18318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1C52A47-997E-5BD1-3C71-E64A19AB112D}"/>
                </a:ext>
              </a:extLst>
            </p:cNvPr>
            <p:cNvSpPr/>
            <p:nvPr/>
          </p:nvSpPr>
          <p:spPr>
            <a:xfrm>
              <a:off x="6155866" y="2170781"/>
              <a:ext cx="183186" cy="18318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9326FCC-E774-4623-1FC0-783204153F2E}"/>
                </a:ext>
              </a:extLst>
            </p:cNvPr>
            <p:cNvSpPr/>
            <p:nvPr/>
          </p:nvSpPr>
          <p:spPr>
            <a:xfrm>
              <a:off x="6562957" y="2170781"/>
              <a:ext cx="183186" cy="18318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7E8D645-7B58-D42C-9762-219799EC517C}"/>
                </a:ext>
              </a:extLst>
            </p:cNvPr>
            <p:cNvSpPr/>
            <p:nvPr/>
          </p:nvSpPr>
          <p:spPr>
            <a:xfrm>
              <a:off x="5532779" y="1778412"/>
              <a:ext cx="183186" cy="18318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253E46B-36D5-B0C4-8987-5772E2861C9F}"/>
                </a:ext>
              </a:extLst>
            </p:cNvPr>
            <p:cNvSpPr/>
            <p:nvPr/>
          </p:nvSpPr>
          <p:spPr>
            <a:xfrm>
              <a:off x="5921219" y="1778412"/>
              <a:ext cx="183186" cy="18318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9682D9E-74AD-2AD7-E4A3-003E566721F6}"/>
                </a:ext>
              </a:extLst>
            </p:cNvPr>
            <p:cNvSpPr/>
            <p:nvPr/>
          </p:nvSpPr>
          <p:spPr>
            <a:xfrm>
              <a:off x="6305192" y="1814970"/>
              <a:ext cx="183186" cy="18318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9BE4FB9-B42F-1D9D-4C5B-061CB42775BE}"/>
                </a:ext>
              </a:extLst>
            </p:cNvPr>
            <p:cNvSpPr/>
            <p:nvPr/>
          </p:nvSpPr>
          <p:spPr>
            <a:xfrm>
              <a:off x="6712283" y="1814970"/>
              <a:ext cx="183186" cy="18318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5E06012C-9B13-47A7-4138-7F3DDC439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98" y="1065136"/>
            <a:ext cx="1988070" cy="198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375211AB-6677-74CF-6483-605CA15CB60E}"/>
              </a:ext>
            </a:extLst>
          </p:cNvPr>
          <p:cNvGrpSpPr/>
          <p:nvPr/>
        </p:nvGrpSpPr>
        <p:grpSpPr>
          <a:xfrm>
            <a:off x="3603631" y="3695618"/>
            <a:ext cx="2363941" cy="2342668"/>
            <a:chOff x="3631182" y="3680615"/>
            <a:chExt cx="2363941" cy="2342668"/>
          </a:xfrm>
        </p:grpSpPr>
        <p:pic>
          <p:nvPicPr>
            <p:cNvPr id="29" name="Picture 28" descr="A close-up of a computer screen&#10;&#10;Description automatically generated">
              <a:extLst>
                <a:ext uri="{FF2B5EF4-FFF2-40B4-BE49-F238E27FC236}">
                  <a16:creationId xmlns:a16="http://schemas.microsoft.com/office/drawing/2014/main" id="{2128A63D-586E-8445-5478-D8E80BE2C2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32" t="8940" r="18657" b="7654"/>
            <a:stretch/>
          </p:blipFill>
          <p:spPr>
            <a:xfrm>
              <a:off x="3631182" y="3680615"/>
              <a:ext cx="2363941" cy="2342668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404B107-0809-AC92-B8E0-F29E9CEF7F9C}"/>
                </a:ext>
              </a:extLst>
            </p:cNvPr>
            <p:cNvSpPr/>
            <p:nvPr/>
          </p:nvSpPr>
          <p:spPr>
            <a:xfrm>
              <a:off x="4969759" y="4275894"/>
              <a:ext cx="926223" cy="357705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343DAA6-8710-AD41-EE11-A31546206707}"/>
              </a:ext>
            </a:extLst>
          </p:cNvPr>
          <p:cNvGrpSpPr/>
          <p:nvPr/>
        </p:nvGrpSpPr>
        <p:grpSpPr>
          <a:xfrm>
            <a:off x="6136436" y="3704706"/>
            <a:ext cx="3272191" cy="1516380"/>
            <a:chOff x="6180579" y="3995674"/>
            <a:chExt cx="3272191" cy="1516380"/>
          </a:xfrm>
        </p:grpSpPr>
        <p:pic>
          <p:nvPicPr>
            <p:cNvPr id="32" name="Picture 31" descr="A close-up of a cross section&#10;&#10;Description automatically generated">
              <a:extLst>
                <a:ext uri="{FF2B5EF4-FFF2-40B4-BE49-F238E27FC236}">
                  <a16:creationId xmlns:a16="http://schemas.microsoft.com/office/drawing/2014/main" id="{23918AEF-2F84-F8C7-7A0E-4ED0B76549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19" t="23594" r="10621" b="23019"/>
            <a:stretch/>
          </p:blipFill>
          <p:spPr>
            <a:xfrm>
              <a:off x="6180579" y="3995674"/>
              <a:ext cx="2956242" cy="1516380"/>
            </a:xfrm>
            <a:prstGeom prst="rect">
              <a:avLst/>
            </a:prstGeom>
          </p:spPr>
        </p:pic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D69C923C-FE12-D33F-1B0A-2216B462F41E}"/>
                </a:ext>
              </a:extLst>
            </p:cNvPr>
            <p:cNvCxnSpPr>
              <a:cxnSpLocks/>
            </p:cNvCxnSpPr>
            <p:nvPr/>
          </p:nvCxnSpPr>
          <p:spPr>
            <a:xfrm>
              <a:off x="9162801" y="4034604"/>
              <a:ext cx="0" cy="141258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4" name="TextBox 27">
              <a:extLst>
                <a:ext uri="{FF2B5EF4-FFF2-40B4-BE49-F238E27FC236}">
                  <a16:creationId xmlns:a16="http://schemas.microsoft.com/office/drawing/2014/main" id="{D63BAEE1-6B89-83A8-B03A-BC1A0B8C3D55}"/>
                </a:ext>
              </a:extLst>
            </p:cNvPr>
            <p:cNvSpPr txBox="1"/>
            <p:nvPr/>
          </p:nvSpPr>
          <p:spPr>
            <a:xfrm rot="5400000">
              <a:off x="8908390" y="4599975"/>
              <a:ext cx="7809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/>
                <a:t>1.7 mm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55698B3-1D16-0DF7-BEE9-3D06B9CCEE9E}"/>
              </a:ext>
            </a:extLst>
          </p:cNvPr>
          <p:cNvGrpSpPr/>
          <p:nvPr/>
        </p:nvGrpSpPr>
        <p:grpSpPr>
          <a:xfrm>
            <a:off x="243965" y="3441456"/>
            <a:ext cx="3432583" cy="2865339"/>
            <a:chOff x="243965" y="3441456"/>
            <a:chExt cx="3432583" cy="2865339"/>
          </a:xfrm>
        </p:grpSpPr>
        <p:pic>
          <p:nvPicPr>
            <p:cNvPr id="28" name="Picture 27" descr="A close-up of a screen&#10;&#10;Description automatically generated">
              <a:extLst>
                <a:ext uri="{FF2B5EF4-FFF2-40B4-BE49-F238E27FC236}">
                  <a16:creationId xmlns:a16="http://schemas.microsoft.com/office/drawing/2014/main" id="{ACA7B308-8374-47E5-C499-3AF3674EB0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53"/>
            <a:stretch/>
          </p:blipFill>
          <p:spPr>
            <a:xfrm>
              <a:off x="243965" y="3441456"/>
              <a:ext cx="3432583" cy="2865339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3DB1602-843F-EBAA-ED11-083B48F33B0B}"/>
                </a:ext>
              </a:extLst>
            </p:cNvPr>
            <p:cNvSpPr/>
            <p:nvPr/>
          </p:nvSpPr>
          <p:spPr>
            <a:xfrm>
              <a:off x="1689210" y="4034893"/>
              <a:ext cx="926222" cy="926222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07B65CB1-BE9E-2016-39EC-E98404D4A8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40113" y="3841096"/>
              <a:ext cx="1" cy="1784097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6" name="TextBox 27">
              <a:extLst>
                <a:ext uri="{FF2B5EF4-FFF2-40B4-BE49-F238E27FC236}">
                  <a16:creationId xmlns:a16="http://schemas.microsoft.com/office/drawing/2014/main" id="{6103D7DD-0C20-907B-B792-F9D584025054}"/>
                </a:ext>
              </a:extLst>
            </p:cNvPr>
            <p:cNvSpPr txBox="1"/>
            <p:nvPr/>
          </p:nvSpPr>
          <p:spPr>
            <a:xfrm>
              <a:off x="2917588" y="4602261"/>
              <a:ext cx="7025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/>
                <a:t>15 mm</a:t>
              </a:r>
            </a:p>
          </p:txBody>
        </p:sp>
      </p:grpSp>
      <p:pic>
        <p:nvPicPr>
          <p:cNvPr id="37" name="Picture 36" descr="A graph of a machine displacement&#10;&#10;Description automatically generated">
            <a:extLst>
              <a:ext uri="{FF2B5EF4-FFF2-40B4-BE49-F238E27FC236}">
                <a16:creationId xmlns:a16="http://schemas.microsoft.com/office/drawing/2014/main" id="{6943D50F-F6A0-5260-F05A-C17989D603E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768" y="3429000"/>
            <a:ext cx="2543848" cy="1907885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E1493B48-FC9A-E706-3B98-451CD1E4C071}"/>
              </a:ext>
            </a:extLst>
          </p:cNvPr>
          <p:cNvSpPr txBox="1"/>
          <p:nvPr/>
        </p:nvSpPr>
        <p:spPr>
          <a:xfrm>
            <a:off x="587718" y="686434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/>
              <a:t>Trackpy</a:t>
            </a:r>
            <a:r>
              <a:rPr lang="en-US" sz="1600" dirty="0"/>
              <a:t>: python package for particle tracking </a:t>
            </a:r>
            <a:endParaRPr lang="en-CH" sz="16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E2374B8-E8B9-C563-818E-3AD2FCD18C56}"/>
              </a:ext>
            </a:extLst>
          </p:cNvPr>
          <p:cNvSpPr txBox="1"/>
          <p:nvPr/>
        </p:nvSpPr>
        <p:spPr>
          <a:xfrm>
            <a:off x="5216611" y="700334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Strand core as natural mark (d~10 pixels)</a:t>
            </a:r>
            <a:endParaRPr lang="en-CH" sz="16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EC9B1F0-A944-1F75-ABE7-7CF56A694705}"/>
              </a:ext>
            </a:extLst>
          </p:cNvPr>
          <p:cNvSpPr txBox="1"/>
          <p:nvPr/>
        </p:nvSpPr>
        <p:spPr>
          <a:xfrm>
            <a:off x="512758" y="3251991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Trajectory of each strand-core</a:t>
            </a:r>
            <a:endParaRPr lang="en-CH" sz="16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4C93EB5-2E67-B000-80FA-140FD7DC65DD}"/>
              </a:ext>
            </a:extLst>
          </p:cNvPr>
          <p:cNvSpPr txBox="1"/>
          <p:nvPr/>
        </p:nvSpPr>
        <p:spPr>
          <a:xfrm>
            <a:off x="6224430" y="5429714"/>
            <a:ext cx="71999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ym typeface="Wingdings" panose="05000000000000000000" pitchFamily="2" charset="2"/>
              </a:rPr>
              <a:t>Most (380/400) strands are tracked during the loading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ym typeface="Wingdings" panose="05000000000000000000" pitchFamily="2" charset="2"/>
              </a:rPr>
              <a:t>There is a horizontal rigid body motion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222A140-A07C-2992-A928-5908DC4D9932}"/>
              </a:ext>
            </a:extLst>
          </p:cNvPr>
          <p:cNvSpPr txBox="1"/>
          <p:nvPr/>
        </p:nvSpPr>
        <p:spPr>
          <a:xfrm>
            <a:off x="3803259" y="3004083"/>
            <a:ext cx="9592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latin typeface="Century Gothic" panose="020B0502020202020204" pitchFamily="34" charset="0"/>
              </a:rPr>
              <a:t>Trackpy</a:t>
            </a:r>
            <a:endParaRPr lang="en-CH" sz="1400" dirty="0">
              <a:latin typeface="Century Gothic" panose="020B0502020202020204" pitchFamily="34" charset="0"/>
            </a:endParaRPr>
          </a:p>
        </p:txBody>
      </p:sp>
      <p:sp>
        <p:nvSpPr>
          <p:cNvPr id="49" name="Slide Number Placeholder 48">
            <a:extLst>
              <a:ext uri="{FF2B5EF4-FFF2-40B4-BE49-F238E27FC236}">
                <a16:creationId xmlns:a16="http://schemas.microsoft.com/office/drawing/2014/main" id="{2F941494-D71D-B8D6-0AF3-D740644CF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10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671404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1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FA061BD-8FA7-399F-A0EE-157CDDDEEC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25215" y="3522639"/>
            <a:ext cx="4203090" cy="315351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21234-415B-B703-A881-9485C5547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F71F4-1F77-6EE3-E807-AC0AEB218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xiang.kong@mat.ethz.ch</a:t>
            </a:r>
            <a:endParaRPr lang="de-CH" noProof="0" dirty="0"/>
          </a:p>
        </p:txBody>
      </p:sp>
      <p:pic>
        <p:nvPicPr>
          <p:cNvPr id="9" name="Picture 8" descr="A close-up of a rainbow colored square&#10;&#10;Description automatically generated">
            <a:extLst>
              <a:ext uri="{FF2B5EF4-FFF2-40B4-BE49-F238E27FC236}">
                <a16:creationId xmlns:a16="http://schemas.microsoft.com/office/drawing/2014/main" id="{FF5AB194-19DE-D5B9-6045-3616015D58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2912" y="849625"/>
            <a:ext cx="3958238" cy="2515281"/>
          </a:xfrm>
          <a:prstGeom prst="rect">
            <a:avLst/>
          </a:prstGeom>
        </p:spPr>
      </p:pic>
      <p:pic>
        <p:nvPicPr>
          <p:cNvPr id="19" name="Picture 18" descr="A close-up of a screen&#10;&#10;Description automatically generated">
            <a:extLst>
              <a:ext uri="{FF2B5EF4-FFF2-40B4-BE49-F238E27FC236}">
                <a16:creationId xmlns:a16="http://schemas.microsoft.com/office/drawing/2014/main" id="{B0550B56-6C04-B1A7-7C8E-8D2CAB5F56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2912" y="3522639"/>
            <a:ext cx="3958238" cy="251528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AC6C830-1D51-C517-2E3F-DD642D69388A}"/>
              </a:ext>
            </a:extLst>
          </p:cNvPr>
          <p:cNvSpPr txBox="1"/>
          <p:nvPr/>
        </p:nvSpPr>
        <p:spPr>
          <a:xfrm>
            <a:off x="13698593" y="482824"/>
            <a:ext cx="377812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VIC2d: subset:</a:t>
            </a:r>
            <a:r>
              <a:rPr lang="en-US" sz="1100" b="1" dirty="0">
                <a:solidFill>
                  <a:srgbClr val="FF0000"/>
                </a:solidFill>
              </a:rPr>
              <a:t>35</a:t>
            </a:r>
            <a:r>
              <a:rPr lang="en-US" sz="1100" dirty="0"/>
              <a:t>, step:5, 17.1um/</a:t>
            </a:r>
            <a:r>
              <a:rPr lang="en-US" sz="1100" dirty="0" err="1"/>
              <a:t>px</a:t>
            </a:r>
            <a:endParaRPr lang="en-CH" sz="11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546584-6D70-B594-156E-B9CC7FC76A24}"/>
              </a:ext>
            </a:extLst>
          </p:cNvPr>
          <p:cNvSpPr txBox="1"/>
          <p:nvPr/>
        </p:nvSpPr>
        <p:spPr>
          <a:xfrm>
            <a:off x="14306766" y="750794"/>
            <a:ext cx="88074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U</a:t>
            </a:r>
            <a:r>
              <a:rPr lang="en-US" sz="1100" baseline="-25000" dirty="0"/>
              <a:t>y</a:t>
            </a:r>
            <a:r>
              <a:rPr lang="en-US" sz="1100" dirty="0"/>
              <a:t> (mm)</a:t>
            </a:r>
            <a:endParaRPr lang="en-CH" sz="11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A7308D2-C70B-C6CE-078B-99E7CCDB4B85}"/>
              </a:ext>
            </a:extLst>
          </p:cNvPr>
          <p:cNvGrpSpPr/>
          <p:nvPr/>
        </p:nvGrpSpPr>
        <p:grpSpPr>
          <a:xfrm>
            <a:off x="4350178" y="3443200"/>
            <a:ext cx="3778127" cy="502314"/>
            <a:chOff x="4350178" y="3443200"/>
            <a:chExt cx="3778127" cy="50231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76E9987-C77B-A754-94DA-E084F300ED56}"/>
                </a:ext>
              </a:extLst>
            </p:cNvPr>
            <p:cNvSpPr txBox="1"/>
            <p:nvPr/>
          </p:nvSpPr>
          <p:spPr>
            <a:xfrm>
              <a:off x="4350178" y="3443200"/>
              <a:ext cx="377812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/>
                <a:t>AL-DIC: 1440x1080 px</a:t>
              </a:r>
              <a:r>
                <a:rPr lang="en-US" sz="1100" baseline="30000" dirty="0"/>
                <a:t>2</a:t>
              </a:r>
              <a:r>
                <a:rPr lang="en-US" sz="1100" dirty="0"/>
                <a:t>, subset:20 </a:t>
              </a:r>
              <a:r>
                <a:rPr lang="en-US" sz="1100" dirty="0" err="1"/>
                <a:t>px</a:t>
              </a:r>
              <a:r>
                <a:rPr lang="en-US" sz="1100" dirty="0"/>
                <a:t>, step:5 </a:t>
              </a:r>
              <a:r>
                <a:rPr lang="en-US" sz="1100" dirty="0" err="1"/>
                <a:t>px</a:t>
              </a:r>
              <a:endParaRPr lang="en-CH" sz="1100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03402FA-68F1-EC70-E28B-F3CABB0ECF91}"/>
                </a:ext>
              </a:extLst>
            </p:cNvPr>
            <p:cNvSpPr txBox="1"/>
            <p:nvPr/>
          </p:nvSpPr>
          <p:spPr>
            <a:xfrm>
              <a:off x="5321339" y="3683904"/>
              <a:ext cx="880746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/>
                <a:t>U</a:t>
              </a:r>
              <a:r>
                <a:rPr lang="en-US" sz="1100" baseline="-25000" dirty="0"/>
                <a:t>y</a:t>
              </a:r>
              <a:r>
                <a:rPr lang="en-US" sz="1100" dirty="0"/>
                <a:t> (mm)</a:t>
              </a:r>
              <a:endParaRPr lang="en-CH" sz="1100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F710732-75C8-44E7-4465-7030AA8AC22C}"/>
              </a:ext>
            </a:extLst>
          </p:cNvPr>
          <p:cNvGrpSpPr/>
          <p:nvPr/>
        </p:nvGrpSpPr>
        <p:grpSpPr>
          <a:xfrm>
            <a:off x="274606" y="3363645"/>
            <a:ext cx="3650610" cy="3107176"/>
            <a:chOff x="274971" y="3171091"/>
            <a:chExt cx="3650610" cy="3107176"/>
          </a:xfrm>
        </p:grpSpPr>
        <p:pic>
          <p:nvPicPr>
            <p:cNvPr id="17" name="Picture 16" descr="A rainbow colored square with a scale&#10;&#10;Description automatically generated with medium confidence">
              <a:extLst>
                <a:ext uri="{FF2B5EF4-FFF2-40B4-BE49-F238E27FC236}">
                  <a16:creationId xmlns:a16="http://schemas.microsoft.com/office/drawing/2014/main" id="{A253F340-1AA0-E584-8959-D49FAD4B89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44" r="7902" b="8243"/>
            <a:stretch/>
          </p:blipFill>
          <p:spPr>
            <a:xfrm>
              <a:off x="274971" y="3171091"/>
              <a:ext cx="3650610" cy="3107176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BF6EA97-693A-4D20-38BF-F966C7B4A378}"/>
                </a:ext>
              </a:extLst>
            </p:cNvPr>
            <p:cNvSpPr txBox="1"/>
            <p:nvPr/>
          </p:nvSpPr>
          <p:spPr>
            <a:xfrm>
              <a:off x="846714" y="3256053"/>
              <a:ext cx="1687858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100" dirty="0"/>
                <a:t>Particle track method</a:t>
              </a:r>
              <a:endParaRPr lang="en-CH" sz="11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8B44876-CB94-2CA1-B27D-4C693DE8CEA9}"/>
                </a:ext>
              </a:extLst>
            </p:cNvPr>
            <p:cNvSpPr txBox="1"/>
            <p:nvPr/>
          </p:nvSpPr>
          <p:spPr>
            <a:xfrm>
              <a:off x="1250270" y="3524023"/>
              <a:ext cx="880746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/>
                <a:t>U</a:t>
              </a:r>
              <a:r>
                <a:rPr lang="en-US" sz="1100" baseline="-25000" dirty="0"/>
                <a:t>y</a:t>
              </a:r>
              <a:r>
                <a:rPr lang="en-US" sz="1100" dirty="0"/>
                <a:t> (mm)</a:t>
              </a:r>
              <a:endParaRPr lang="en-CH" sz="1100" dirty="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5C35AE27-425A-5EBB-8762-02332CF7A43A}"/>
              </a:ext>
            </a:extLst>
          </p:cNvPr>
          <p:cNvSpPr txBox="1"/>
          <p:nvPr/>
        </p:nvSpPr>
        <p:spPr>
          <a:xfrm>
            <a:off x="14467621" y="3296922"/>
            <a:ext cx="8807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400" dirty="0"/>
              <a:t>ε</a:t>
            </a:r>
            <a:r>
              <a:rPr lang="en-US" sz="1400" baseline="-25000" dirty="0" err="1"/>
              <a:t>yy</a:t>
            </a:r>
            <a:r>
              <a:rPr lang="en-US" sz="1400" dirty="0"/>
              <a:t> </a:t>
            </a:r>
            <a:endParaRPr lang="en-CH" sz="14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ECB4EC3-CAD7-A9A7-FF57-0196DB0BB823}"/>
              </a:ext>
            </a:extLst>
          </p:cNvPr>
          <p:cNvGrpSpPr/>
          <p:nvPr/>
        </p:nvGrpSpPr>
        <p:grpSpPr>
          <a:xfrm>
            <a:off x="8220308" y="738948"/>
            <a:ext cx="3400905" cy="2550680"/>
            <a:chOff x="8096431" y="1120684"/>
            <a:chExt cx="3400905" cy="2550680"/>
          </a:xfrm>
        </p:grpSpPr>
        <p:pic>
          <p:nvPicPr>
            <p:cNvPr id="3" name="Content Placeholder 6" descr="A picture containing text, line, plot, diagram&#10;&#10;Description automatically generated">
              <a:extLst>
                <a:ext uri="{FF2B5EF4-FFF2-40B4-BE49-F238E27FC236}">
                  <a16:creationId xmlns:a16="http://schemas.microsoft.com/office/drawing/2014/main" id="{2A1BB48D-E83C-1C13-1A55-7DFC8B76ED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96431" y="1120684"/>
              <a:ext cx="3400905" cy="2550680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78374045-DD6E-1D84-7FC6-1970DA4F553B}"/>
                </a:ext>
              </a:extLst>
            </p:cNvPr>
            <p:cNvCxnSpPr>
              <a:cxnSpLocks/>
            </p:cNvCxnSpPr>
            <p:nvPr/>
          </p:nvCxnSpPr>
          <p:spPr>
            <a:xfrm>
              <a:off x="9044940" y="2388679"/>
              <a:ext cx="198120" cy="605981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842B003-5ABC-E3ED-D349-1C3C89D9C642}"/>
                </a:ext>
              </a:extLst>
            </p:cNvPr>
            <p:cNvSpPr txBox="1"/>
            <p:nvPr/>
          </p:nvSpPr>
          <p:spPr>
            <a:xfrm>
              <a:off x="8579005" y="2108080"/>
              <a:ext cx="140658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Reference</a:t>
              </a:r>
              <a:endParaRPr lang="en-CH" sz="14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FBA38DC-72C8-FECF-7F06-61A3EB931982}"/>
                </a:ext>
              </a:extLst>
            </p:cNvPr>
            <p:cNvSpPr txBox="1"/>
            <p:nvPr/>
          </p:nvSpPr>
          <p:spPr>
            <a:xfrm>
              <a:off x="9282295" y="1350882"/>
              <a:ext cx="140658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Deformed</a:t>
              </a:r>
              <a:endParaRPr lang="en-CH" sz="1400" dirty="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B9E9193-FF59-E3CE-61A4-CB7E16446EA8}"/>
                </a:ext>
              </a:extLst>
            </p:cNvPr>
            <p:cNvCxnSpPr>
              <a:cxnSpLocks/>
            </p:cNvCxnSpPr>
            <p:nvPr/>
          </p:nvCxnSpPr>
          <p:spPr>
            <a:xfrm>
              <a:off x="10221459" y="1504771"/>
              <a:ext cx="46741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AE12A5D-7A57-BA0E-0DF5-AB396B36B6A0}"/>
              </a:ext>
            </a:extLst>
          </p:cNvPr>
          <p:cNvSpPr txBox="1">
            <a:spLocks/>
          </p:cNvSpPr>
          <p:nvPr/>
        </p:nvSpPr>
        <p:spPr>
          <a:xfrm>
            <a:off x="8268604" y="3869426"/>
            <a:ext cx="4153463" cy="12035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539750" indent="-539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79500" indent="-539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12900" indent="-533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2650" indent="-539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92400" indent="-539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600" dirty="0"/>
              <a:t>There is a good agreement of displacement fields between two approaches. </a:t>
            </a:r>
          </a:p>
        </p:txBody>
      </p:sp>
      <p:pic>
        <p:nvPicPr>
          <p:cNvPr id="10" name="Picture 9" descr="A close-up of a screen&#10;&#10;Description automatically generated">
            <a:extLst>
              <a:ext uri="{FF2B5EF4-FFF2-40B4-BE49-F238E27FC236}">
                <a16:creationId xmlns:a16="http://schemas.microsoft.com/office/drawing/2014/main" id="{BB585C74-CC93-28AC-ADEB-0BEC0E73DA4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61"/>
          <a:stretch/>
        </p:blipFill>
        <p:spPr>
          <a:xfrm>
            <a:off x="0" y="554457"/>
            <a:ext cx="3885743" cy="2612378"/>
          </a:xfrm>
          <a:prstGeom prst="rect">
            <a:avLst/>
          </a:prstGeom>
        </p:spPr>
      </p:pic>
      <p:pic>
        <p:nvPicPr>
          <p:cNvPr id="11" name="Picture 10" descr="A close-up of a grid&#10;&#10;Description automatically generated">
            <a:extLst>
              <a:ext uri="{FF2B5EF4-FFF2-40B4-BE49-F238E27FC236}">
                <a16:creationId xmlns:a16="http://schemas.microsoft.com/office/drawing/2014/main" id="{FE1A07F6-349C-B249-F394-A446A012E20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0" t="8649" r="17570" b="8796"/>
          <a:stretch/>
        </p:blipFill>
        <p:spPr>
          <a:xfrm>
            <a:off x="4756291" y="866270"/>
            <a:ext cx="2290669" cy="229603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2F7BFE6-46F3-9B57-1116-B8109BEB0B0A}"/>
              </a:ext>
            </a:extLst>
          </p:cNvPr>
          <p:cNvSpPr txBox="1"/>
          <p:nvPr/>
        </p:nvSpPr>
        <p:spPr>
          <a:xfrm>
            <a:off x="4869702" y="546539"/>
            <a:ext cx="24993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Strand-based mesh</a:t>
            </a:r>
            <a:endParaRPr lang="en-CH" sz="1600" dirty="0"/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3494E1AE-AB9E-DFDB-7E94-024649E9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11</a:t>
            </a:fld>
            <a:endParaRPr lang="de-CH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BCCB91-DAAE-F3B2-6123-4D6747FF0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Fields comparison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8645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CCB91-DAAE-F3B2-6123-4D6747FF0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Strain field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21234-415B-B703-A881-9485C5547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F71F4-1F77-6EE3-E807-AC0AEB218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xiang.kong@mat.ethz.ch</a:t>
            </a:r>
            <a:endParaRPr lang="de-CH" noProof="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0DFB59E-B694-D562-E9A3-689D11027D85}"/>
              </a:ext>
            </a:extLst>
          </p:cNvPr>
          <p:cNvSpPr txBox="1"/>
          <p:nvPr/>
        </p:nvSpPr>
        <p:spPr>
          <a:xfrm>
            <a:off x="1968266" y="805447"/>
            <a:ext cx="8807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400" dirty="0"/>
              <a:t>ε</a:t>
            </a:r>
            <a:r>
              <a:rPr lang="en-US" sz="1400" baseline="-25000" dirty="0" err="1"/>
              <a:t>yy</a:t>
            </a:r>
            <a:r>
              <a:rPr lang="en-US" sz="1400" dirty="0"/>
              <a:t> </a:t>
            </a:r>
            <a:endParaRPr lang="en-CH" sz="14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AE12A5D-7A57-BA0E-0DF5-AB396B36B6A0}"/>
              </a:ext>
            </a:extLst>
          </p:cNvPr>
          <p:cNvSpPr txBox="1">
            <a:spLocks/>
          </p:cNvSpPr>
          <p:nvPr/>
        </p:nvSpPr>
        <p:spPr>
          <a:xfrm>
            <a:off x="7501924" y="4244893"/>
            <a:ext cx="3958238" cy="12035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539750" indent="-539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79500" indent="-539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12900" indent="-533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2650" indent="-539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92400" indent="-539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en-US" sz="1600" dirty="0"/>
              <a:t>Conclusion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600" dirty="0"/>
              <a:t>Strain localization at </a:t>
            </a:r>
            <a:r>
              <a:rPr lang="en-US" sz="1600" b="1" dirty="0">
                <a:solidFill>
                  <a:srgbClr val="FFC000"/>
                </a:solidFill>
              </a:rPr>
              <a:t>inter-stack</a:t>
            </a:r>
            <a:r>
              <a:rPr lang="en-US" sz="1600" dirty="0"/>
              <a:t> and </a:t>
            </a:r>
            <a:r>
              <a:rPr lang="en-US" sz="1600" b="1" dirty="0">
                <a:solidFill>
                  <a:srgbClr val="2222FF"/>
                </a:solidFill>
              </a:rPr>
              <a:t>intra-stack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600" dirty="0"/>
              <a:t>Local tensile state (red) exists  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D0F1E8FF-FBAA-66E7-4268-1CADFE7FE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12</a:t>
            </a:fld>
            <a:endParaRPr lang="de-CH" noProof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9D0B7C65-B38F-813A-4FD6-625B8FB4E971}"/>
                  </a:ext>
                </a:extLst>
              </p:cNvPr>
              <p:cNvSpPr txBox="1"/>
              <p:nvPr/>
            </p:nvSpPr>
            <p:spPr>
              <a:xfrm>
                <a:off x="301844" y="4238000"/>
                <a:ext cx="7329832" cy="16802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dirty="0">
                    <a:latin typeface="+mj-lt"/>
                  </a:rPr>
                  <a:t>Deformation gradient </a:t>
                </a:r>
                <a:r>
                  <a:rPr lang="en-US" b="1" dirty="0">
                    <a:latin typeface="+mj-lt"/>
                  </a:rPr>
                  <a:t>F</a:t>
                </a:r>
                <a:r>
                  <a:rPr lang="en-US" b="1" i="1" dirty="0">
                    <a:latin typeface="+mj-lt"/>
                  </a:rPr>
                  <a:t> </a:t>
                </a:r>
                <a:r>
                  <a:rPr lang="en-US" dirty="0">
                    <a:latin typeface="+mj-lt"/>
                  </a:rPr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𝐅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𝐔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𝐗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𝐈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skw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U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sub>
                              </m:sSub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type m:val="skw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U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sub>
                              </m:sSub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den>
                          </m:f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f>
                            <m:fPr>
                              <m:type m:val="skw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U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sub>
                              </m:sSub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den>
                          </m:f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type m:val="skw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U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sub>
                              </m:sSub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Green-</a:t>
                </a:r>
                <a:r>
                  <a:rPr lang="en-US" dirty="0" err="1"/>
                  <a:t>Lagrangian</a:t>
                </a:r>
                <a:r>
                  <a:rPr lang="en-US" dirty="0"/>
                  <a:t> strain </a:t>
                </a:r>
                <a:r>
                  <a:rPr lang="en-US" b="1" dirty="0"/>
                  <a:t>E</a:t>
                </a:r>
                <a:endParaRPr lang="en-US" baseline="-25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𝐄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𝐅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T</m:t>
                          </m:r>
                        </m:sup>
                      </m:sSup>
                      <m:r>
                        <a:rPr lang="en-US" b="1">
                          <a:latin typeface="Cambria Math" panose="02040503050406030204" pitchFamily="18" charset="0"/>
                        </a:rPr>
                        <m:t>𝐅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𝐈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9D0B7C65-B38F-813A-4FD6-625B8FB4E9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844" y="4238000"/>
                <a:ext cx="7329832" cy="1680268"/>
              </a:xfrm>
              <a:prstGeom prst="rect">
                <a:avLst/>
              </a:prstGeom>
              <a:blipFill>
                <a:blip r:embed="rId2"/>
                <a:stretch>
                  <a:fillRect l="-749" t="-181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1" name="Group 70">
            <a:extLst>
              <a:ext uri="{FF2B5EF4-FFF2-40B4-BE49-F238E27FC236}">
                <a16:creationId xmlns:a16="http://schemas.microsoft.com/office/drawing/2014/main" id="{B5404D67-8098-043F-1419-1709767EC879}"/>
              </a:ext>
            </a:extLst>
          </p:cNvPr>
          <p:cNvGrpSpPr/>
          <p:nvPr/>
        </p:nvGrpSpPr>
        <p:grpSpPr>
          <a:xfrm>
            <a:off x="538206" y="670231"/>
            <a:ext cx="4718836" cy="3567690"/>
            <a:chOff x="538206" y="670231"/>
            <a:chExt cx="4718836" cy="3567690"/>
          </a:xfrm>
        </p:grpSpPr>
        <p:pic>
          <p:nvPicPr>
            <p:cNvPr id="36" name="Picture 35" descr="A close-up of a screen&#10;&#10;Description automatically generated">
              <a:extLst>
                <a:ext uri="{FF2B5EF4-FFF2-40B4-BE49-F238E27FC236}">
                  <a16:creationId xmlns:a16="http://schemas.microsoft.com/office/drawing/2014/main" id="{8CBC9553-27BD-EB58-8BF4-496A1510FE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04" t="5817" r="18234" b="9653"/>
            <a:stretch/>
          </p:blipFill>
          <p:spPr>
            <a:xfrm>
              <a:off x="538206" y="670231"/>
              <a:ext cx="3888586" cy="3464269"/>
            </a:xfrm>
            <a:prstGeom prst="rect">
              <a:avLst/>
            </a:prstGeom>
          </p:spPr>
        </p:pic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807A271-7B19-1F20-0C42-6F366FCA1A5F}"/>
                </a:ext>
              </a:extLst>
            </p:cNvPr>
            <p:cNvSpPr txBox="1"/>
            <p:nvPr/>
          </p:nvSpPr>
          <p:spPr>
            <a:xfrm>
              <a:off x="4434840" y="3899367"/>
              <a:ext cx="81935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+mj-lt"/>
                  <a:sym typeface="Wingdings" panose="05000000000000000000" pitchFamily="2" charset="2"/>
                </a:rPr>
                <a:t>-1.5%</a:t>
              </a:r>
              <a:endParaRPr lang="en-CH" sz="1600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ABD5E5C6-7136-B718-D8F5-F192CFF1A9BE}"/>
                </a:ext>
              </a:extLst>
            </p:cNvPr>
            <p:cNvSpPr txBox="1"/>
            <p:nvPr/>
          </p:nvSpPr>
          <p:spPr>
            <a:xfrm>
              <a:off x="4434840" y="3259723"/>
              <a:ext cx="81935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+mj-lt"/>
                  <a:sym typeface="Wingdings" panose="05000000000000000000" pitchFamily="2" charset="2"/>
                </a:rPr>
                <a:t>-1.0%</a:t>
              </a:r>
              <a:endParaRPr lang="en-CH" sz="1600" dirty="0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C48F32E-7DC6-9B55-CA7A-9F2545FD84D9}"/>
                </a:ext>
              </a:extLst>
            </p:cNvPr>
            <p:cNvSpPr txBox="1"/>
            <p:nvPr/>
          </p:nvSpPr>
          <p:spPr>
            <a:xfrm>
              <a:off x="4428924" y="1962115"/>
              <a:ext cx="81935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+mj-lt"/>
                  <a:sym typeface="Wingdings" panose="05000000000000000000" pitchFamily="2" charset="2"/>
                </a:rPr>
                <a:t>0</a:t>
              </a:r>
              <a:endParaRPr lang="en-CH" sz="1600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7B2DD9F-F29B-4EFF-1CFA-3053AF604891}"/>
                </a:ext>
              </a:extLst>
            </p:cNvPr>
            <p:cNvSpPr txBox="1"/>
            <p:nvPr/>
          </p:nvSpPr>
          <p:spPr>
            <a:xfrm>
              <a:off x="4437687" y="1338582"/>
              <a:ext cx="81935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+mj-lt"/>
                  <a:sym typeface="Wingdings" panose="05000000000000000000" pitchFamily="2" charset="2"/>
                </a:rPr>
                <a:t>0.5%</a:t>
              </a:r>
              <a:endParaRPr lang="en-CH" sz="1600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C5F5A29-62D9-62D0-63E9-8018B66E5503}"/>
                </a:ext>
              </a:extLst>
            </p:cNvPr>
            <p:cNvSpPr txBox="1"/>
            <p:nvPr/>
          </p:nvSpPr>
          <p:spPr>
            <a:xfrm>
              <a:off x="4428923" y="2567264"/>
              <a:ext cx="81935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+mj-lt"/>
                  <a:sym typeface="Wingdings" panose="05000000000000000000" pitchFamily="2" charset="2"/>
                </a:rPr>
                <a:t>-0.5%</a:t>
              </a:r>
              <a:endParaRPr lang="en-CH" sz="1600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EE0A9264-9C24-EA38-5F73-2E85B63E249A}"/>
                </a:ext>
              </a:extLst>
            </p:cNvPr>
            <p:cNvSpPr txBox="1"/>
            <p:nvPr/>
          </p:nvSpPr>
          <p:spPr>
            <a:xfrm>
              <a:off x="4420340" y="681615"/>
              <a:ext cx="81935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+mj-lt"/>
                  <a:sym typeface="Wingdings" panose="05000000000000000000" pitchFamily="2" charset="2"/>
                </a:rPr>
                <a:t>1.0%</a:t>
              </a:r>
              <a:endParaRPr lang="en-CH" sz="1600" dirty="0"/>
            </a:p>
          </p:txBody>
        </p:sp>
      </p:grpSp>
      <p:sp>
        <p:nvSpPr>
          <p:cNvPr id="100" name="Rectangle 99">
            <a:extLst>
              <a:ext uri="{FF2B5EF4-FFF2-40B4-BE49-F238E27FC236}">
                <a16:creationId xmlns:a16="http://schemas.microsoft.com/office/drawing/2014/main" id="{4CDC9B29-DB71-462D-FF5A-D9AEBAE94620}"/>
              </a:ext>
            </a:extLst>
          </p:cNvPr>
          <p:cNvSpPr/>
          <p:nvPr/>
        </p:nvSpPr>
        <p:spPr>
          <a:xfrm>
            <a:off x="2222011" y="2262791"/>
            <a:ext cx="521244" cy="360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C9C224F3-DD76-836C-06E5-D205A43C24E5}"/>
              </a:ext>
            </a:extLst>
          </p:cNvPr>
          <p:cNvGrpSpPr/>
          <p:nvPr/>
        </p:nvGrpSpPr>
        <p:grpSpPr>
          <a:xfrm>
            <a:off x="5239695" y="1167244"/>
            <a:ext cx="6848818" cy="2438652"/>
            <a:chOff x="5157276" y="1167244"/>
            <a:chExt cx="6848818" cy="2438652"/>
          </a:xfrm>
        </p:grpSpPr>
        <p:pic>
          <p:nvPicPr>
            <p:cNvPr id="99" name="Picture 98" descr="A close-up of a screen&#10;&#10;Description automatically generated">
              <a:extLst>
                <a:ext uri="{FF2B5EF4-FFF2-40B4-BE49-F238E27FC236}">
                  <a16:creationId xmlns:a16="http://schemas.microsoft.com/office/drawing/2014/main" id="{EA9E9434-8DE1-E6E2-4BB1-ED4A5A937D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77" t="43423" r="47733" b="46672"/>
            <a:stretch/>
          </p:blipFill>
          <p:spPr>
            <a:xfrm>
              <a:off x="5157276" y="1167244"/>
              <a:ext cx="3673237" cy="2438652"/>
            </a:xfrm>
            <a:prstGeom prst="rect">
              <a:avLst/>
            </a:prstGeom>
          </p:spPr>
        </p:pic>
        <p:pic>
          <p:nvPicPr>
            <p:cNvPr id="101" name="Picture 100" descr="A close-up of a black and white photo of a mat&#10;&#10;Description automatically generated">
              <a:extLst>
                <a:ext uri="{FF2B5EF4-FFF2-40B4-BE49-F238E27FC236}">
                  <a16:creationId xmlns:a16="http://schemas.microsoft.com/office/drawing/2014/main" id="{5CB6E5AB-F925-60F6-84E1-B63C61D460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623" t="20460" r="27951" b="63313"/>
            <a:stretch/>
          </p:blipFill>
          <p:spPr>
            <a:xfrm>
              <a:off x="8860217" y="1250274"/>
              <a:ext cx="3145877" cy="2330806"/>
            </a:xfrm>
            <a:prstGeom prst="rect">
              <a:avLst/>
            </a:prstGeom>
          </p:spPr>
        </p:pic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A9ADC244-304E-8E12-948C-A9075510DEEB}"/>
                </a:ext>
              </a:extLst>
            </p:cNvPr>
            <p:cNvCxnSpPr>
              <a:cxnSpLocks/>
            </p:cNvCxnSpPr>
            <p:nvPr/>
          </p:nvCxnSpPr>
          <p:spPr>
            <a:xfrm>
              <a:off x="10056029" y="2660099"/>
              <a:ext cx="0" cy="564890"/>
            </a:xfrm>
            <a:prstGeom prst="straightConnector1">
              <a:avLst/>
            </a:prstGeom>
            <a:ln w="57150">
              <a:solidFill>
                <a:srgbClr val="2222FF"/>
              </a:solidFill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E052119B-5AEA-1250-DE94-CDF5BDA90C6E}"/>
                </a:ext>
              </a:extLst>
            </p:cNvPr>
            <p:cNvCxnSpPr>
              <a:cxnSpLocks/>
            </p:cNvCxnSpPr>
            <p:nvPr/>
          </p:nvCxnSpPr>
          <p:spPr>
            <a:xfrm>
              <a:off x="11022225" y="2077341"/>
              <a:ext cx="0" cy="658223"/>
            </a:xfrm>
            <a:prstGeom prst="straightConnector1">
              <a:avLst/>
            </a:prstGeom>
            <a:ln w="57150">
              <a:solidFill>
                <a:srgbClr val="FFC000"/>
              </a:solidFill>
              <a:headEnd type="triangle"/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79050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37E61-2AFF-A126-844F-0D348FA3E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RT to LN</a:t>
            </a:r>
            <a:r>
              <a:rPr lang="en-US" baseline="-25000" dirty="0"/>
              <a:t>2</a:t>
            </a:r>
            <a:endParaRPr lang="en-CH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EAAF3-C526-068F-12F6-982517CC6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CCFEF1-BB0B-8058-BDD6-D842FC75D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  <a:endParaRPr lang="de-CH" noProof="0" dirty="0"/>
          </a:p>
        </p:txBody>
      </p:sp>
      <p:pic>
        <p:nvPicPr>
          <p:cNvPr id="7" name="Content Placeholder 8" descr="A picture containing text, indoor, open, door&#10;&#10;Description automatically generated">
            <a:extLst>
              <a:ext uri="{FF2B5EF4-FFF2-40B4-BE49-F238E27FC236}">
                <a16:creationId xmlns:a16="http://schemas.microsoft.com/office/drawing/2014/main" id="{75E7DC42-CF2B-61B8-7D17-201048BE4C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432" y="3862288"/>
            <a:ext cx="1794062" cy="2392083"/>
          </a:xfrm>
          <a:prstGeom prst="rect">
            <a:avLst/>
          </a:prstGeom>
        </p:spPr>
      </p:pic>
      <p:pic>
        <p:nvPicPr>
          <p:cNvPr id="24" name="Picture 23" descr="A metal cylinder with a hole in it&#10;&#10;Description automatically generated">
            <a:extLst>
              <a:ext uri="{FF2B5EF4-FFF2-40B4-BE49-F238E27FC236}">
                <a16:creationId xmlns:a16="http://schemas.microsoft.com/office/drawing/2014/main" id="{268C90EB-D8FF-F04B-7EAB-B6004E92C2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397" y="3871449"/>
            <a:ext cx="1810311" cy="2413749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60BC86F9-C3B5-9341-210D-1C0BFFD955F6}"/>
              </a:ext>
            </a:extLst>
          </p:cNvPr>
          <p:cNvGrpSpPr/>
          <p:nvPr/>
        </p:nvGrpSpPr>
        <p:grpSpPr>
          <a:xfrm>
            <a:off x="3230760" y="979039"/>
            <a:ext cx="2297536" cy="2641010"/>
            <a:chOff x="4535970" y="1472025"/>
            <a:chExt cx="3994338" cy="4599029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D2C87FE-8DBF-173B-9AA4-F1F1277892EA}"/>
                </a:ext>
              </a:extLst>
            </p:cNvPr>
            <p:cNvGrpSpPr/>
            <p:nvPr/>
          </p:nvGrpSpPr>
          <p:grpSpPr>
            <a:xfrm>
              <a:off x="4535970" y="1472025"/>
              <a:ext cx="2469430" cy="4599029"/>
              <a:chOff x="5853141" y="555357"/>
              <a:chExt cx="3126769" cy="5823247"/>
            </a:xfrm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6B82F6BE-12C2-BDA7-65E7-DAD8D569A574}"/>
                  </a:ext>
                </a:extLst>
              </p:cNvPr>
              <p:cNvSpPr/>
              <p:nvPr/>
            </p:nvSpPr>
            <p:spPr>
              <a:xfrm>
                <a:off x="5885898" y="4687869"/>
                <a:ext cx="3094011" cy="439698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>
                  <a:solidFill>
                    <a:srgbClr val="FF0000"/>
                  </a:solidFill>
                </a:endParaRPr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A22E288A-EBE2-6258-19F7-788ECA1F413E}"/>
                  </a:ext>
                </a:extLst>
              </p:cNvPr>
              <p:cNvSpPr/>
              <p:nvPr/>
            </p:nvSpPr>
            <p:spPr>
              <a:xfrm>
                <a:off x="6257779" y="4497615"/>
                <a:ext cx="2291662" cy="95186"/>
              </a:xfrm>
              <a:prstGeom prst="roundRect">
                <a:avLst/>
              </a:prstGeom>
              <a:solidFill>
                <a:srgbClr val="215CA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D5BFF306-112B-DD64-3FEA-DEE730248699}"/>
                  </a:ext>
                </a:extLst>
              </p:cNvPr>
              <p:cNvSpPr/>
              <p:nvPr/>
            </p:nvSpPr>
            <p:spPr>
              <a:xfrm>
                <a:off x="7087492" y="4293261"/>
                <a:ext cx="600557" cy="304148"/>
              </a:xfrm>
              <a:prstGeom prst="roundRect">
                <a:avLst/>
              </a:prstGeom>
              <a:solidFill>
                <a:schemeClr val="bg2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C251A75E-42E2-5262-6C6A-392A9CAA3103}"/>
                  </a:ext>
                </a:extLst>
              </p:cNvPr>
              <p:cNvSpPr/>
              <p:nvPr/>
            </p:nvSpPr>
            <p:spPr>
              <a:xfrm>
                <a:off x="7087492" y="1451441"/>
                <a:ext cx="600557" cy="2626429"/>
              </a:xfrm>
              <a:prstGeom prst="roundRect">
                <a:avLst/>
              </a:prstGeom>
              <a:solidFill>
                <a:schemeClr val="bg2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E5D50AB4-20A0-3873-5FF3-B25641F4579A}"/>
                  </a:ext>
                </a:extLst>
              </p:cNvPr>
              <p:cNvSpPr/>
              <p:nvPr/>
            </p:nvSpPr>
            <p:spPr>
              <a:xfrm>
                <a:off x="7296024" y="4086293"/>
                <a:ext cx="184801" cy="196081"/>
              </a:xfrm>
              <a:prstGeom prst="round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343494F0-F68D-45EB-6522-BB2424835BE5}"/>
                  </a:ext>
                </a:extLst>
              </p:cNvPr>
              <p:cNvSpPr/>
              <p:nvPr/>
            </p:nvSpPr>
            <p:spPr>
              <a:xfrm>
                <a:off x="6096000" y="3220229"/>
                <a:ext cx="2615221" cy="1467641"/>
              </a:xfrm>
              <a:prstGeom prst="roundRect">
                <a:avLst/>
              </a:prstGeom>
              <a:solidFill>
                <a:schemeClr val="bg2">
                  <a:lumMod val="85000"/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219B4BD-8647-6F19-AA7A-599F8104D426}"/>
                  </a:ext>
                </a:extLst>
              </p:cNvPr>
              <p:cNvSpPr txBox="1"/>
              <p:nvPr/>
            </p:nvSpPr>
            <p:spPr>
              <a:xfrm>
                <a:off x="5885901" y="4663981"/>
                <a:ext cx="3094009" cy="5061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dirty="0"/>
                  <a:t>Ceramic plate</a:t>
                </a:r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091E8E9D-DC5E-C8F0-389B-468B384FF80B}"/>
                  </a:ext>
                </a:extLst>
              </p:cNvPr>
              <p:cNvSpPr/>
              <p:nvPr/>
            </p:nvSpPr>
            <p:spPr>
              <a:xfrm>
                <a:off x="6096000" y="3594292"/>
                <a:ext cx="2593773" cy="1005124"/>
              </a:xfrm>
              <a:prstGeom prst="roundRect">
                <a:avLst>
                  <a:gd name="adj" fmla="val 21811"/>
                </a:avLst>
              </a:prstGeom>
              <a:solidFill>
                <a:schemeClr val="accent2">
                  <a:lumMod val="40000"/>
                  <a:lumOff val="6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8C68BD4B-7E62-E777-D726-FC536D305B4D}"/>
                  </a:ext>
                </a:extLst>
              </p:cNvPr>
              <p:cNvSpPr/>
              <p:nvPr/>
            </p:nvSpPr>
            <p:spPr>
              <a:xfrm>
                <a:off x="5885899" y="5140107"/>
                <a:ext cx="3094011" cy="439699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982FB1BB-A23E-8E28-70DC-C76E70712EDD}"/>
                  </a:ext>
                </a:extLst>
              </p:cNvPr>
              <p:cNvSpPr/>
              <p:nvPr/>
            </p:nvSpPr>
            <p:spPr>
              <a:xfrm>
                <a:off x="6475582" y="5590265"/>
                <a:ext cx="1914637" cy="788339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439BC3DC-2D60-CB55-CAC3-370B62501FAC}"/>
                  </a:ext>
                </a:extLst>
              </p:cNvPr>
              <p:cNvSpPr/>
              <p:nvPr/>
            </p:nvSpPr>
            <p:spPr>
              <a:xfrm>
                <a:off x="5853141" y="1126241"/>
                <a:ext cx="3094011" cy="318026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9EF33C15-7693-2900-1CDE-8E72D86274A8}"/>
                  </a:ext>
                </a:extLst>
              </p:cNvPr>
              <p:cNvSpPr/>
              <p:nvPr/>
            </p:nvSpPr>
            <p:spPr>
              <a:xfrm>
                <a:off x="6475583" y="555357"/>
                <a:ext cx="1914637" cy="570192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F5FB0A8-7A67-1D99-F99D-1A1C24F92098}"/>
                </a:ext>
              </a:extLst>
            </p:cNvPr>
            <p:cNvSpPr txBox="1"/>
            <p:nvPr/>
          </p:nvSpPr>
          <p:spPr>
            <a:xfrm>
              <a:off x="5915087" y="2880031"/>
              <a:ext cx="261522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Liquid nitrogen </a:t>
              </a:r>
            </a:p>
            <a:p>
              <a:pPr algn="ctr"/>
              <a:r>
                <a:rPr lang="en-US" sz="1000" dirty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(T</a:t>
              </a:r>
              <a:r>
                <a:rPr lang="en-US" sz="1000" baseline="-25000" dirty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b</a:t>
              </a:r>
              <a:r>
                <a:rPr lang="en-US" sz="1000" dirty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 = </a:t>
              </a:r>
              <a:r>
                <a:rPr lang="de-CH" sz="1000" i="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  <a:latin typeface="arial" panose="020B0604020202020204" pitchFamily="34" charset="0"/>
                </a:rPr>
                <a:t>–196°C, 77 K</a:t>
              </a:r>
              <a:r>
                <a:rPr lang="en-US" sz="1000" dirty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)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500C79A-1B0B-B49F-706C-2D83130EEFA4}"/>
              </a:ext>
            </a:extLst>
          </p:cNvPr>
          <p:cNvGrpSpPr/>
          <p:nvPr/>
        </p:nvGrpSpPr>
        <p:grpSpPr>
          <a:xfrm>
            <a:off x="682320" y="1004692"/>
            <a:ext cx="1297517" cy="2512133"/>
            <a:chOff x="2687676" y="2318047"/>
            <a:chExt cx="2086800" cy="4040270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EE387477-E87E-DFAB-144A-6BCAFCC39149}"/>
                </a:ext>
              </a:extLst>
            </p:cNvPr>
            <p:cNvGrpSpPr/>
            <p:nvPr/>
          </p:nvGrpSpPr>
          <p:grpSpPr>
            <a:xfrm>
              <a:off x="3426529" y="3047241"/>
              <a:ext cx="644170" cy="2307589"/>
              <a:chOff x="649865" y="1992671"/>
              <a:chExt cx="659672" cy="2304002"/>
            </a:xfrm>
          </p:grpSpPr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DDB46DDB-7EAA-7901-7C94-DB8FE9F57118}"/>
                  </a:ext>
                </a:extLst>
              </p:cNvPr>
              <p:cNvSpPr/>
              <p:nvPr/>
            </p:nvSpPr>
            <p:spPr>
              <a:xfrm>
                <a:off x="649865" y="4073789"/>
                <a:ext cx="659672" cy="222884"/>
              </a:xfrm>
              <a:prstGeom prst="roundRect">
                <a:avLst/>
              </a:prstGeom>
              <a:solidFill>
                <a:schemeClr val="bg2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8807A827-B443-768B-E899-9B04229AAB26}"/>
                  </a:ext>
                </a:extLst>
              </p:cNvPr>
              <p:cNvSpPr/>
              <p:nvPr/>
            </p:nvSpPr>
            <p:spPr>
              <a:xfrm>
                <a:off x="649865" y="1992671"/>
                <a:ext cx="659672" cy="1924684"/>
              </a:xfrm>
              <a:prstGeom prst="roundRect">
                <a:avLst/>
              </a:prstGeom>
              <a:solidFill>
                <a:schemeClr val="bg2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id="{0F658CCF-A18F-D5F5-4015-18AF248547A4}"/>
                  </a:ext>
                </a:extLst>
              </p:cNvPr>
              <p:cNvSpPr/>
              <p:nvPr/>
            </p:nvSpPr>
            <p:spPr>
              <a:xfrm>
                <a:off x="900979" y="3930097"/>
                <a:ext cx="122356" cy="143690"/>
              </a:xfrm>
              <a:prstGeom prst="round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1510D8B9-70FB-3CFD-582F-EE9974953598}"/>
                </a:ext>
              </a:extLst>
            </p:cNvPr>
            <p:cNvGrpSpPr/>
            <p:nvPr/>
          </p:nvGrpSpPr>
          <p:grpSpPr>
            <a:xfrm>
              <a:off x="2687676" y="2318047"/>
              <a:ext cx="2086800" cy="4040270"/>
              <a:chOff x="6096136" y="2185695"/>
              <a:chExt cx="3094012" cy="5011744"/>
            </a:xfrm>
          </p:grpSpPr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B5070DAA-C14B-D9A5-36FD-A1527223E431}"/>
                  </a:ext>
                </a:extLst>
              </p:cNvPr>
              <p:cNvSpPr/>
              <p:nvPr/>
            </p:nvSpPr>
            <p:spPr>
              <a:xfrm>
                <a:off x="6096137" y="5958941"/>
                <a:ext cx="3094011" cy="439698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44" name="Rectangle: Rounded Corners 43">
                <a:extLst>
                  <a:ext uri="{FF2B5EF4-FFF2-40B4-BE49-F238E27FC236}">
                    <a16:creationId xmlns:a16="http://schemas.microsoft.com/office/drawing/2014/main" id="{9FA51EEC-CF61-EFF0-F302-4269DD569D66}"/>
                  </a:ext>
                </a:extLst>
              </p:cNvPr>
              <p:cNvSpPr/>
              <p:nvPr/>
            </p:nvSpPr>
            <p:spPr>
              <a:xfrm>
                <a:off x="6685821" y="6409100"/>
                <a:ext cx="1914637" cy="788339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FE4B46ED-C531-25AF-23D2-0AAFD12CEF5E}"/>
                  </a:ext>
                </a:extLst>
              </p:cNvPr>
              <p:cNvSpPr/>
              <p:nvPr/>
            </p:nvSpPr>
            <p:spPr>
              <a:xfrm>
                <a:off x="6096136" y="2756579"/>
                <a:ext cx="3094012" cy="318026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762EDBF3-8BAF-87DF-0EFC-146D3A6A259C}"/>
                  </a:ext>
                </a:extLst>
              </p:cNvPr>
              <p:cNvSpPr/>
              <p:nvPr/>
            </p:nvSpPr>
            <p:spPr>
              <a:xfrm>
                <a:off x="6718580" y="2185695"/>
                <a:ext cx="1914637" cy="570192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1991239-9515-4BBF-A320-FFD483CC319C}"/>
              </a:ext>
            </a:extLst>
          </p:cNvPr>
          <p:cNvGrpSpPr/>
          <p:nvPr/>
        </p:nvGrpSpPr>
        <p:grpSpPr>
          <a:xfrm>
            <a:off x="6171891" y="1009202"/>
            <a:ext cx="2297536" cy="2641010"/>
            <a:chOff x="2914688" y="4018518"/>
            <a:chExt cx="2297536" cy="2641010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8A3965C2-CB98-F9A8-F88D-0523A6079001}"/>
                </a:ext>
              </a:extLst>
            </p:cNvPr>
            <p:cNvGrpSpPr/>
            <p:nvPr/>
          </p:nvGrpSpPr>
          <p:grpSpPr>
            <a:xfrm>
              <a:off x="2914688" y="4018518"/>
              <a:ext cx="2297536" cy="2641010"/>
              <a:chOff x="4535970" y="1472025"/>
              <a:chExt cx="3994338" cy="4599029"/>
            </a:xfrm>
          </p:grpSpPr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4B56019C-2B0E-5B2E-189B-D00ABE1549A9}"/>
                  </a:ext>
                </a:extLst>
              </p:cNvPr>
              <p:cNvGrpSpPr/>
              <p:nvPr/>
            </p:nvGrpSpPr>
            <p:grpSpPr>
              <a:xfrm>
                <a:off x="4535970" y="1472025"/>
                <a:ext cx="2469430" cy="4599029"/>
                <a:chOff x="5853141" y="555357"/>
                <a:chExt cx="3126769" cy="5823247"/>
              </a:xfrm>
            </p:grpSpPr>
            <p:sp>
              <p:nvSpPr>
                <p:cNvPr id="74" name="Rectangle: Rounded Corners 73">
                  <a:extLst>
                    <a:ext uri="{FF2B5EF4-FFF2-40B4-BE49-F238E27FC236}">
                      <a16:creationId xmlns:a16="http://schemas.microsoft.com/office/drawing/2014/main" id="{8FFD5B4A-9A4E-79CF-8B42-64D48AEFEEE6}"/>
                    </a:ext>
                  </a:extLst>
                </p:cNvPr>
                <p:cNvSpPr/>
                <p:nvPr/>
              </p:nvSpPr>
              <p:spPr>
                <a:xfrm>
                  <a:off x="5885898" y="4687869"/>
                  <a:ext cx="3094011" cy="439698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5" name="Rectangle: Rounded Corners 74">
                  <a:extLst>
                    <a:ext uri="{FF2B5EF4-FFF2-40B4-BE49-F238E27FC236}">
                      <a16:creationId xmlns:a16="http://schemas.microsoft.com/office/drawing/2014/main" id="{CE455B22-D52E-AAB8-A53D-D5B9850A8A74}"/>
                    </a:ext>
                  </a:extLst>
                </p:cNvPr>
                <p:cNvSpPr/>
                <p:nvPr/>
              </p:nvSpPr>
              <p:spPr>
                <a:xfrm>
                  <a:off x="6257779" y="4497615"/>
                  <a:ext cx="2291662" cy="95186"/>
                </a:xfrm>
                <a:prstGeom prst="roundRect">
                  <a:avLst/>
                </a:prstGeom>
                <a:solidFill>
                  <a:srgbClr val="215CA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/>
                </a:p>
              </p:txBody>
            </p:sp>
            <p:sp>
              <p:nvSpPr>
                <p:cNvPr id="76" name="Rectangle: Rounded Corners 75">
                  <a:extLst>
                    <a:ext uri="{FF2B5EF4-FFF2-40B4-BE49-F238E27FC236}">
                      <a16:creationId xmlns:a16="http://schemas.microsoft.com/office/drawing/2014/main" id="{6D415770-BAC5-410D-72CA-FA870AFD4105}"/>
                    </a:ext>
                  </a:extLst>
                </p:cNvPr>
                <p:cNvSpPr/>
                <p:nvPr/>
              </p:nvSpPr>
              <p:spPr>
                <a:xfrm>
                  <a:off x="7087492" y="4293261"/>
                  <a:ext cx="600557" cy="304148"/>
                </a:xfrm>
                <a:prstGeom prst="roundRect">
                  <a:avLst/>
                </a:prstGeom>
                <a:solidFill>
                  <a:schemeClr val="bg2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/>
                </a:p>
              </p:txBody>
            </p:sp>
            <p:sp>
              <p:nvSpPr>
                <p:cNvPr id="77" name="Rectangle: Rounded Corners 76">
                  <a:extLst>
                    <a:ext uri="{FF2B5EF4-FFF2-40B4-BE49-F238E27FC236}">
                      <a16:creationId xmlns:a16="http://schemas.microsoft.com/office/drawing/2014/main" id="{FE25E340-76E4-63EB-E4A6-1C51A59283DA}"/>
                    </a:ext>
                  </a:extLst>
                </p:cNvPr>
                <p:cNvSpPr/>
                <p:nvPr/>
              </p:nvSpPr>
              <p:spPr>
                <a:xfrm>
                  <a:off x="7087491" y="1451441"/>
                  <a:ext cx="600557" cy="2626429"/>
                </a:xfrm>
                <a:prstGeom prst="roundRect">
                  <a:avLst/>
                </a:prstGeom>
                <a:solidFill>
                  <a:schemeClr val="bg2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/>
                </a:p>
              </p:txBody>
            </p:sp>
            <p:sp>
              <p:nvSpPr>
                <p:cNvPr id="78" name="Rectangle: Rounded Corners 77">
                  <a:extLst>
                    <a:ext uri="{FF2B5EF4-FFF2-40B4-BE49-F238E27FC236}">
                      <a16:creationId xmlns:a16="http://schemas.microsoft.com/office/drawing/2014/main" id="{491497D1-B814-B726-8B58-34E4B1393C90}"/>
                    </a:ext>
                  </a:extLst>
                </p:cNvPr>
                <p:cNvSpPr/>
                <p:nvPr/>
              </p:nvSpPr>
              <p:spPr>
                <a:xfrm>
                  <a:off x="7296024" y="4086293"/>
                  <a:ext cx="184801" cy="196081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/>
                </a:p>
              </p:txBody>
            </p:sp>
            <p:sp>
              <p:nvSpPr>
                <p:cNvPr id="79" name="Rectangle: Rounded Corners 78">
                  <a:extLst>
                    <a:ext uri="{FF2B5EF4-FFF2-40B4-BE49-F238E27FC236}">
                      <a16:creationId xmlns:a16="http://schemas.microsoft.com/office/drawing/2014/main" id="{4D62B2FF-3F55-6C4D-3427-841249298B21}"/>
                    </a:ext>
                  </a:extLst>
                </p:cNvPr>
                <p:cNvSpPr/>
                <p:nvPr/>
              </p:nvSpPr>
              <p:spPr>
                <a:xfrm>
                  <a:off x="6096000" y="3220229"/>
                  <a:ext cx="2615221" cy="1467641"/>
                </a:xfrm>
                <a:prstGeom prst="roundRect">
                  <a:avLst/>
                </a:prstGeom>
                <a:solidFill>
                  <a:schemeClr val="bg2">
                    <a:lumMod val="85000"/>
                    <a:alpha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9C2EBD8E-BDCF-97C4-E276-0AD0D5B06818}"/>
                    </a:ext>
                  </a:extLst>
                </p:cNvPr>
                <p:cNvSpPr txBox="1"/>
                <p:nvPr/>
              </p:nvSpPr>
              <p:spPr>
                <a:xfrm>
                  <a:off x="5885901" y="4663981"/>
                  <a:ext cx="3094009" cy="50618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000" dirty="0"/>
                    <a:t>Ceramic plate</a:t>
                  </a:r>
                </a:p>
              </p:txBody>
            </p:sp>
            <p:sp>
              <p:nvSpPr>
                <p:cNvPr id="81" name="Rectangle: Rounded Corners 80">
                  <a:extLst>
                    <a:ext uri="{FF2B5EF4-FFF2-40B4-BE49-F238E27FC236}">
                      <a16:creationId xmlns:a16="http://schemas.microsoft.com/office/drawing/2014/main" id="{DB6BEF61-CCB8-D1D4-AC2C-34693AB874F3}"/>
                    </a:ext>
                  </a:extLst>
                </p:cNvPr>
                <p:cNvSpPr/>
                <p:nvPr/>
              </p:nvSpPr>
              <p:spPr>
                <a:xfrm>
                  <a:off x="6096001" y="3594291"/>
                  <a:ext cx="2593772" cy="1005125"/>
                </a:xfrm>
                <a:prstGeom prst="roundRect">
                  <a:avLst>
                    <a:gd name="adj" fmla="val 21811"/>
                  </a:avLst>
                </a:prstGeom>
                <a:solidFill>
                  <a:schemeClr val="accent2">
                    <a:lumMod val="40000"/>
                    <a:lumOff val="60000"/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82" name="Rectangle: Rounded Corners 81">
                  <a:extLst>
                    <a:ext uri="{FF2B5EF4-FFF2-40B4-BE49-F238E27FC236}">
                      <a16:creationId xmlns:a16="http://schemas.microsoft.com/office/drawing/2014/main" id="{7AF2EE92-2EA9-C204-60F1-CA179CC69ACA}"/>
                    </a:ext>
                  </a:extLst>
                </p:cNvPr>
                <p:cNvSpPr/>
                <p:nvPr/>
              </p:nvSpPr>
              <p:spPr>
                <a:xfrm>
                  <a:off x="5885898" y="5140106"/>
                  <a:ext cx="3094011" cy="439698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/>
                </a:p>
              </p:txBody>
            </p:sp>
            <p:sp>
              <p:nvSpPr>
                <p:cNvPr id="83" name="Rectangle: Rounded Corners 82">
                  <a:extLst>
                    <a:ext uri="{FF2B5EF4-FFF2-40B4-BE49-F238E27FC236}">
                      <a16:creationId xmlns:a16="http://schemas.microsoft.com/office/drawing/2014/main" id="{F9200BAB-72AE-9A12-3E61-CDDA124CB1A7}"/>
                    </a:ext>
                  </a:extLst>
                </p:cNvPr>
                <p:cNvSpPr/>
                <p:nvPr/>
              </p:nvSpPr>
              <p:spPr>
                <a:xfrm>
                  <a:off x="6475582" y="5590265"/>
                  <a:ext cx="1914637" cy="788339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/>
                </a:p>
              </p:txBody>
            </p:sp>
            <p:sp>
              <p:nvSpPr>
                <p:cNvPr id="84" name="Rectangle: Rounded Corners 83">
                  <a:extLst>
                    <a:ext uri="{FF2B5EF4-FFF2-40B4-BE49-F238E27FC236}">
                      <a16:creationId xmlns:a16="http://schemas.microsoft.com/office/drawing/2014/main" id="{5201BD34-C052-BC3F-EC2E-164B1E92753A}"/>
                    </a:ext>
                  </a:extLst>
                </p:cNvPr>
                <p:cNvSpPr/>
                <p:nvPr/>
              </p:nvSpPr>
              <p:spPr>
                <a:xfrm>
                  <a:off x="5853141" y="1126241"/>
                  <a:ext cx="3094011" cy="318026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/>
                </a:p>
              </p:txBody>
            </p:sp>
            <p:sp>
              <p:nvSpPr>
                <p:cNvPr id="85" name="Rectangle: Rounded Corners 84">
                  <a:extLst>
                    <a:ext uri="{FF2B5EF4-FFF2-40B4-BE49-F238E27FC236}">
                      <a16:creationId xmlns:a16="http://schemas.microsoft.com/office/drawing/2014/main" id="{EC5769DD-FEA4-BE66-452E-4FF9C82181AA}"/>
                    </a:ext>
                  </a:extLst>
                </p:cNvPr>
                <p:cNvSpPr/>
                <p:nvPr/>
              </p:nvSpPr>
              <p:spPr>
                <a:xfrm>
                  <a:off x="6475583" y="555357"/>
                  <a:ext cx="1914637" cy="570192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/>
                </a:p>
              </p:txBody>
            </p:sp>
          </p:grp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6B56BD4C-2FDD-0ED0-8D77-97F2E523B1EC}"/>
                  </a:ext>
                </a:extLst>
              </p:cNvPr>
              <p:cNvSpPr txBox="1"/>
              <p:nvPr/>
            </p:nvSpPr>
            <p:spPr>
              <a:xfrm>
                <a:off x="5915087" y="2880031"/>
                <a:ext cx="261522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Liquid nitrogen </a:t>
                </a:r>
              </a:p>
              <a:p>
                <a:pPr algn="ctr"/>
                <a:r>
                  <a:rPr lang="en-US" sz="10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(T</a:t>
                </a:r>
                <a:r>
                  <a:rPr lang="en-US" sz="1000" baseline="-250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b</a:t>
                </a:r>
                <a:r>
                  <a:rPr lang="en-US" sz="10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 = </a:t>
                </a:r>
                <a:r>
                  <a:rPr lang="de-CH" sz="1000" i="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/>
                    <a:latin typeface="arial" panose="020B0604020202020204" pitchFamily="34" charset="0"/>
                  </a:rPr>
                  <a:t>–196°C, 77 K</a:t>
                </a:r>
                <a:r>
                  <a:rPr lang="en-US" sz="10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)</a:t>
                </a:r>
              </a:p>
            </p:txBody>
          </p:sp>
        </p:grp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47387549-D844-8CED-78A0-39FC3D34BECA}"/>
                </a:ext>
              </a:extLst>
            </p:cNvPr>
            <p:cNvSpPr/>
            <p:nvPr/>
          </p:nvSpPr>
          <p:spPr>
            <a:xfrm>
              <a:off x="3456644" y="5490916"/>
              <a:ext cx="312065" cy="31206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9B9409D-738A-B13A-DD51-F64B578F6404}"/>
              </a:ext>
            </a:extLst>
          </p:cNvPr>
          <p:cNvGrpSpPr/>
          <p:nvPr/>
        </p:nvGrpSpPr>
        <p:grpSpPr>
          <a:xfrm>
            <a:off x="9110603" y="976245"/>
            <a:ext cx="2203030" cy="2641010"/>
            <a:chOff x="9110603" y="976245"/>
            <a:chExt cx="2203030" cy="264101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C65BE1B9-DB76-7D51-DCD4-408EADCD2D20}"/>
                </a:ext>
              </a:extLst>
            </p:cNvPr>
            <p:cNvGrpSpPr/>
            <p:nvPr/>
          </p:nvGrpSpPr>
          <p:grpSpPr>
            <a:xfrm>
              <a:off x="9110603" y="976245"/>
              <a:ext cx="2203030" cy="2641010"/>
              <a:chOff x="5597162" y="1146330"/>
              <a:chExt cx="2203030" cy="2641010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A0245AA6-9023-9F9C-8696-64CF775A1E27}"/>
                  </a:ext>
                </a:extLst>
              </p:cNvPr>
              <p:cNvGrpSpPr/>
              <p:nvPr/>
            </p:nvGrpSpPr>
            <p:grpSpPr>
              <a:xfrm>
                <a:off x="5597162" y="1146330"/>
                <a:ext cx="2203030" cy="2641010"/>
                <a:chOff x="4535970" y="1472025"/>
                <a:chExt cx="3830036" cy="4599029"/>
              </a:xfrm>
            </p:grpSpPr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2F337611-0145-8D3B-D7BE-57DCBAFFF3F9}"/>
                    </a:ext>
                  </a:extLst>
                </p:cNvPr>
                <p:cNvGrpSpPr/>
                <p:nvPr/>
              </p:nvGrpSpPr>
              <p:grpSpPr>
                <a:xfrm>
                  <a:off x="4535970" y="1472025"/>
                  <a:ext cx="2469430" cy="4599029"/>
                  <a:chOff x="5853141" y="555357"/>
                  <a:chExt cx="3126769" cy="5823247"/>
                </a:xfrm>
              </p:grpSpPr>
              <p:sp>
                <p:nvSpPr>
                  <p:cNvPr id="57" name="Rectangle: Rounded Corners 56">
                    <a:extLst>
                      <a:ext uri="{FF2B5EF4-FFF2-40B4-BE49-F238E27FC236}">
                        <a16:creationId xmlns:a16="http://schemas.microsoft.com/office/drawing/2014/main" id="{9092B5E3-9B87-B1CA-BFDB-DD7DEEFD2604}"/>
                      </a:ext>
                    </a:extLst>
                  </p:cNvPr>
                  <p:cNvSpPr/>
                  <p:nvPr/>
                </p:nvSpPr>
                <p:spPr>
                  <a:xfrm>
                    <a:off x="5885898" y="4687869"/>
                    <a:ext cx="3094011" cy="439698"/>
                  </a:xfrm>
                  <a:prstGeom prst="round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58" name="Rectangle: Rounded Corners 57">
                    <a:extLst>
                      <a:ext uri="{FF2B5EF4-FFF2-40B4-BE49-F238E27FC236}">
                        <a16:creationId xmlns:a16="http://schemas.microsoft.com/office/drawing/2014/main" id="{253755AD-6657-8F52-9BD9-218ECDA73A88}"/>
                      </a:ext>
                    </a:extLst>
                  </p:cNvPr>
                  <p:cNvSpPr/>
                  <p:nvPr/>
                </p:nvSpPr>
                <p:spPr>
                  <a:xfrm>
                    <a:off x="6257779" y="4497615"/>
                    <a:ext cx="2291662" cy="95186"/>
                  </a:xfrm>
                  <a:prstGeom prst="roundRect">
                    <a:avLst/>
                  </a:prstGeom>
                  <a:solidFill>
                    <a:srgbClr val="215CA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  <p:sp>
                <p:nvSpPr>
                  <p:cNvPr id="59" name="Rectangle: Rounded Corners 58">
                    <a:extLst>
                      <a:ext uri="{FF2B5EF4-FFF2-40B4-BE49-F238E27FC236}">
                        <a16:creationId xmlns:a16="http://schemas.microsoft.com/office/drawing/2014/main" id="{C79543EA-AB24-02E7-72D5-614DCC2E76E2}"/>
                      </a:ext>
                    </a:extLst>
                  </p:cNvPr>
                  <p:cNvSpPr/>
                  <p:nvPr/>
                </p:nvSpPr>
                <p:spPr>
                  <a:xfrm>
                    <a:off x="7087491" y="3263104"/>
                    <a:ext cx="600557" cy="1334306"/>
                  </a:xfrm>
                  <a:prstGeom prst="roundRect">
                    <a:avLst/>
                  </a:prstGeom>
                  <a:solidFill>
                    <a:schemeClr val="bg2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  <p:sp>
                <p:nvSpPr>
                  <p:cNvPr id="60" name="Rectangle: Rounded Corners 59">
                    <a:extLst>
                      <a:ext uri="{FF2B5EF4-FFF2-40B4-BE49-F238E27FC236}">
                        <a16:creationId xmlns:a16="http://schemas.microsoft.com/office/drawing/2014/main" id="{698B0A2E-449D-CC2F-F4BA-9A9466C29E2B}"/>
                      </a:ext>
                    </a:extLst>
                  </p:cNvPr>
                  <p:cNvSpPr/>
                  <p:nvPr/>
                </p:nvSpPr>
                <p:spPr>
                  <a:xfrm>
                    <a:off x="7087491" y="1451441"/>
                    <a:ext cx="600557" cy="1567806"/>
                  </a:xfrm>
                  <a:prstGeom prst="roundRect">
                    <a:avLst/>
                  </a:prstGeom>
                  <a:solidFill>
                    <a:schemeClr val="bg2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61" name="Rectangle: Rounded Corners 60">
                    <a:extLst>
                      <a:ext uri="{FF2B5EF4-FFF2-40B4-BE49-F238E27FC236}">
                        <a16:creationId xmlns:a16="http://schemas.microsoft.com/office/drawing/2014/main" id="{9FBCB4BE-651E-421E-5AF0-A83E4F8F6D2B}"/>
                      </a:ext>
                    </a:extLst>
                  </p:cNvPr>
                  <p:cNvSpPr/>
                  <p:nvPr/>
                </p:nvSpPr>
                <p:spPr>
                  <a:xfrm>
                    <a:off x="7299451" y="3043135"/>
                    <a:ext cx="184800" cy="196080"/>
                  </a:xfrm>
                  <a:prstGeom prst="roundRect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  <p:sp>
                <p:nvSpPr>
                  <p:cNvPr id="62" name="Rectangle: Rounded Corners 61">
                    <a:extLst>
                      <a:ext uri="{FF2B5EF4-FFF2-40B4-BE49-F238E27FC236}">
                        <a16:creationId xmlns:a16="http://schemas.microsoft.com/office/drawing/2014/main" id="{C6C26AD0-A863-A253-042D-98A66E7A22BD}"/>
                      </a:ext>
                    </a:extLst>
                  </p:cNvPr>
                  <p:cNvSpPr/>
                  <p:nvPr/>
                </p:nvSpPr>
                <p:spPr>
                  <a:xfrm>
                    <a:off x="6078337" y="3305787"/>
                    <a:ext cx="2615222" cy="1370138"/>
                  </a:xfrm>
                  <a:prstGeom prst="roundRect">
                    <a:avLst/>
                  </a:prstGeom>
                  <a:solidFill>
                    <a:schemeClr val="bg2">
                      <a:lumMod val="85000"/>
                      <a:alpha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2B45BE16-7516-0F9B-495E-2CF9F78ADF32}"/>
                      </a:ext>
                    </a:extLst>
                  </p:cNvPr>
                  <p:cNvSpPr txBox="1"/>
                  <p:nvPr/>
                </p:nvSpPr>
                <p:spPr>
                  <a:xfrm>
                    <a:off x="5885901" y="4663981"/>
                    <a:ext cx="3094009" cy="506188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1000" dirty="0"/>
                      <a:t>Ceramic plate</a:t>
                    </a:r>
                  </a:p>
                </p:txBody>
              </p:sp>
              <p:sp>
                <p:nvSpPr>
                  <p:cNvPr id="64" name="Rectangle: Rounded Corners 63">
                    <a:extLst>
                      <a:ext uri="{FF2B5EF4-FFF2-40B4-BE49-F238E27FC236}">
                        <a16:creationId xmlns:a16="http://schemas.microsoft.com/office/drawing/2014/main" id="{7828B9B6-3352-7B7A-57D6-E8837635CE79}"/>
                      </a:ext>
                    </a:extLst>
                  </p:cNvPr>
                  <p:cNvSpPr/>
                  <p:nvPr/>
                </p:nvSpPr>
                <p:spPr>
                  <a:xfrm>
                    <a:off x="6078337" y="3369280"/>
                    <a:ext cx="2593772" cy="1218192"/>
                  </a:xfrm>
                  <a:prstGeom prst="roundRect">
                    <a:avLst>
                      <a:gd name="adj" fmla="val 21811"/>
                    </a:avLst>
                  </a:prstGeom>
                  <a:solidFill>
                    <a:schemeClr val="accent2">
                      <a:lumMod val="40000"/>
                      <a:lumOff val="60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65" name="Rectangle: Rounded Corners 64">
                    <a:extLst>
                      <a:ext uri="{FF2B5EF4-FFF2-40B4-BE49-F238E27FC236}">
                        <a16:creationId xmlns:a16="http://schemas.microsoft.com/office/drawing/2014/main" id="{D096DF35-7042-4416-03D4-BEA2CF19AFC4}"/>
                      </a:ext>
                    </a:extLst>
                  </p:cNvPr>
                  <p:cNvSpPr/>
                  <p:nvPr/>
                </p:nvSpPr>
                <p:spPr>
                  <a:xfrm>
                    <a:off x="5885898" y="5140106"/>
                    <a:ext cx="3094011" cy="439698"/>
                  </a:xfrm>
                  <a:prstGeom prst="round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  <p:sp>
                <p:nvSpPr>
                  <p:cNvPr id="66" name="Rectangle: Rounded Corners 65">
                    <a:extLst>
                      <a:ext uri="{FF2B5EF4-FFF2-40B4-BE49-F238E27FC236}">
                        <a16:creationId xmlns:a16="http://schemas.microsoft.com/office/drawing/2014/main" id="{4FFA3ECA-E1FA-4EDE-5439-B779D8497949}"/>
                      </a:ext>
                    </a:extLst>
                  </p:cNvPr>
                  <p:cNvSpPr/>
                  <p:nvPr/>
                </p:nvSpPr>
                <p:spPr>
                  <a:xfrm>
                    <a:off x="6475582" y="5590265"/>
                    <a:ext cx="1914637" cy="788339"/>
                  </a:xfrm>
                  <a:prstGeom prst="round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67" name="Rectangle: Rounded Corners 66">
                    <a:extLst>
                      <a:ext uri="{FF2B5EF4-FFF2-40B4-BE49-F238E27FC236}">
                        <a16:creationId xmlns:a16="http://schemas.microsoft.com/office/drawing/2014/main" id="{2567C92F-604D-0CC9-BEFC-1AE72C3D4A1D}"/>
                      </a:ext>
                    </a:extLst>
                  </p:cNvPr>
                  <p:cNvSpPr/>
                  <p:nvPr/>
                </p:nvSpPr>
                <p:spPr>
                  <a:xfrm>
                    <a:off x="5853141" y="1126241"/>
                    <a:ext cx="3094011" cy="318026"/>
                  </a:xfrm>
                  <a:prstGeom prst="round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  <p:sp>
                <p:nvSpPr>
                  <p:cNvPr id="68" name="Rectangle: Rounded Corners 67">
                    <a:extLst>
                      <a:ext uri="{FF2B5EF4-FFF2-40B4-BE49-F238E27FC236}">
                        <a16:creationId xmlns:a16="http://schemas.microsoft.com/office/drawing/2014/main" id="{79D36C6A-8BEC-805A-B732-F186F19047B8}"/>
                      </a:ext>
                    </a:extLst>
                  </p:cNvPr>
                  <p:cNvSpPr/>
                  <p:nvPr/>
                </p:nvSpPr>
                <p:spPr>
                  <a:xfrm>
                    <a:off x="6475583" y="555357"/>
                    <a:ext cx="1914637" cy="570192"/>
                  </a:xfrm>
                  <a:prstGeom prst="round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</p:grp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E37B310F-AF97-DC14-46FF-A410EF9F38EB}"/>
                    </a:ext>
                  </a:extLst>
                </p:cNvPr>
                <p:cNvSpPr txBox="1"/>
                <p:nvPr/>
              </p:nvSpPr>
              <p:spPr>
                <a:xfrm>
                  <a:off x="5750786" y="3783301"/>
                  <a:ext cx="2615220" cy="6463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000" dirty="0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Liquid nitrogen </a:t>
                  </a:r>
                </a:p>
                <a:p>
                  <a:pPr algn="ctr"/>
                  <a:r>
                    <a:rPr lang="en-US" sz="1000" dirty="0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(T</a:t>
                  </a:r>
                  <a:r>
                    <a:rPr lang="en-US" sz="1000" baseline="-25000" dirty="0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b</a:t>
                  </a:r>
                  <a:r>
                    <a:rPr lang="en-US" sz="1000" dirty="0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 = </a:t>
                  </a:r>
                  <a:r>
                    <a:rPr lang="de-CH" sz="1000" i="0" dirty="0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effectLst/>
                      <a:latin typeface="arial" panose="020B0604020202020204" pitchFamily="34" charset="0"/>
                    </a:rPr>
                    <a:t>–196°C, 77 K</a:t>
                  </a:r>
                  <a:r>
                    <a:rPr lang="en-US" sz="1000" dirty="0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)</a:t>
                  </a:r>
                </a:p>
              </p:txBody>
            </p:sp>
          </p:grp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1A82E909-081F-34EF-91A6-C19FCAA8013B}"/>
                  </a:ext>
                </a:extLst>
              </p:cNvPr>
              <p:cNvSpPr/>
              <p:nvPr/>
            </p:nvSpPr>
            <p:spPr>
              <a:xfrm>
                <a:off x="5702144" y="1549476"/>
                <a:ext cx="1188029" cy="839509"/>
              </a:xfrm>
              <a:prstGeom prst="roundRect">
                <a:avLst/>
              </a:prstGeom>
              <a:solidFill>
                <a:schemeClr val="bg2">
                  <a:lumMod val="85000"/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FBE11C78-79E8-F49B-AEDC-C431B0ACC9CB}"/>
                  </a:ext>
                </a:extLst>
              </p:cNvPr>
              <p:cNvSpPr/>
              <p:nvPr/>
            </p:nvSpPr>
            <p:spPr>
              <a:xfrm>
                <a:off x="6210300" y="2248873"/>
                <a:ext cx="174625" cy="1421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pic>
            <p:nvPicPr>
              <p:cNvPr id="54" name="Graphic 53" descr="Windy with solid fill">
                <a:extLst>
                  <a:ext uri="{FF2B5EF4-FFF2-40B4-BE49-F238E27FC236}">
                    <a16:creationId xmlns:a16="http://schemas.microsoft.com/office/drawing/2014/main" id="{57E6E8D1-0F03-06C9-580C-70187DE430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894449" y="2177911"/>
                <a:ext cx="303965" cy="303965"/>
              </a:xfrm>
              <a:prstGeom prst="rect">
                <a:avLst/>
              </a:prstGeom>
            </p:spPr>
          </p:pic>
        </p:grpSp>
        <p:pic>
          <p:nvPicPr>
            <p:cNvPr id="86" name="Graphic 85" descr="Thermometer outline">
              <a:extLst>
                <a:ext uri="{FF2B5EF4-FFF2-40B4-BE49-F238E27FC236}">
                  <a16:creationId xmlns:a16="http://schemas.microsoft.com/office/drawing/2014/main" id="{83F708C5-95C0-251D-4E80-F6A4D2B76B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057635" y="1377807"/>
              <a:ext cx="393365" cy="393365"/>
            </a:xfrm>
            <a:prstGeom prst="rect">
              <a:avLst/>
            </a:prstGeom>
          </p:spPr>
        </p:pic>
      </p:grpSp>
      <p:pic>
        <p:nvPicPr>
          <p:cNvPr id="3" name="Picture 2" descr="A picture containing pattern, black and white, art, monochrome&#10;&#10;Description automatically generated">
            <a:extLst>
              <a:ext uri="{FF2B5EF4-FFF2-40B4-BE49-F238E27FC236}">
                <a16:creationId xmlns:a16="http://schemas.microsoft.com/office/drawing/2014/main" id="{ECFC0308-F9E5-8AD1-F53C-2EEAC284F23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501" y="4159744"/>
            <a:ext cx="2303399" cy="1727551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4490A0E-E166-2409-E157-24E7E6841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13</a:t>
            </a:fld>
            <a:endParaRPr lang="de-CH" noProof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8C2E3-8AE5-0698-CFBC-E93A1C0500D7}"/>
              </a:ext>
            </a:extLst>
          </p:cNvPr>
          <p:cNvSpPr txBox="1"/>
          <p:nvPr/>
        </p:nvSpPr>
        <p:spPr>
          <a:xfrm>
            <a:off x="9392776" y="4958425"/>
            <a:ext cx="26315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Still developing: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Liquid boiling affects image capture</a:t>
            </a:r>
          </a:p>
        </p:txBody>
      </p:sp>
    </p:spTree>
    <p:extLst>
      <p:ext uri="{BB962C8B-B14F-4D97-AF65-F5344CB8AC3E}">
        <p14:creationId xmlns:p14="http://schemas.microsoft.com/office/powerpoint/2010/main" val="399753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A7BD9-8D79-6442-31D8-2396F29EB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&amp; Outlook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8799E-622A-BDA0-671F-B6F7D24F8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An </a:t>
            </a:r>
            <a:r>
              <a:rPr lang="en-US" i="1" dirty="0"/>
              <a:t>in situ </a:t>
            </a:r>
            <a:r>
              <a:rPr lang="en-US" dirty="0"/>
              <a:t>full-field deformation measurement is performed at the level of cable stacks via two different image-based analyses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Compressive strain localization can be measured both at inter-stack and intra-stack, even tensile state at few positions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The approach will be applied at cryogenic temperature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The deformation measurement can be compared with the numerical results at multiscale 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176FD-FC26-A5D8-1DEE-23C54D23D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1C375-A113-2A5A-1421-F4B4AB30A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  <a:endParaRPr lang="de-CH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E051E-3754-00E3-9026-A67B198C8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14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135257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72111-FA43-197E-8183-4A5F452CE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Strand-like Azulejo (ceramic tilework) in Porto 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6B8B5-7F2F-0948-510D-ACB942E11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546F5-98AC-EEF6-ECCC-133A9B5D7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  <a:endParaRPr lang="de-CH" noProof="0" dirty="0"/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96D4F505-3502-9C37-AE75-F7B7562CFC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389" b="-1318"/>
          <a:stretch/>
        </p:blipFill>
        <p:spPr>
          <a:xfrm>
            <a:off x="612428" y="1109027"/>
            <a:ext cx="2157946" cy="3756138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718279C-2366-5A06-CE2A-43B17E1AD143}"/>
              </a:ext>
            </a:extLst>
          </p:cNvPr>
          <p:cNvSpPr txBox="1">
            <a:spLocks/>
          </p:cNvSpPr>
          <p:nvPr/>
        </p:nvSpPr>
        <p:spPr>
          <a:xfrm>
            <a:off x="7182853" y="2817630"/>
            <a:ext cx="4377693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Any questions?</a:t>
            </a:r>
            <a:endParaRPr lang="en-CH" sz="4000" dirty="0"/>
          </a:p>
        </p:txBody>
      </p:sp>
      <p:pic>
        <p:nvPicPr>
          <p:cNvPr id="7" name="Picture 6" descr="A close-up of a greyscale image of a cell&#10;&#10;Description automatically generated">
            <a:extLst>
              <a:ext uri="{FF2B5EF4-FFF2-40B4-BE49-F238E27FC236}">
                <a16:creationId xmlns:a16="http://schemas.microsoft.com/office/drawing/2014/main" id="{9CEB8845-4A9F-B378-694D-27BFB5B47A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45209" y="1595060"/>
            <a:ext cx="2264474" cy="12924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9C8D0D-13C2-B91E-3003-5B72A3DCF1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920"/>
          <a:stretch/>
        </p:blipFill>
        <p:spPr>
          <a:xfrm rot="16200000">
            <a:off x="2241004" y="1887346"/>
            <a:ext cx="2919610" cy="1362972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D9116B7-F619-09D5-EF9C-D38EC97A5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15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980312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BF0C7-C376-F7E3-2D18-149323956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Correction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B17B37-D662-EDBE-8DBB-2F2F1309B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85B0B-A1B0-D7FF-C5E0-B78E5A9B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xiang.kong@mat.ethz.ch</a:t>
            </a:r>
            <a:endParaRPr lang="de-CH" noProof="0" dirty="0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4A1A4CFC-5B9B-4270-36B4-C00BBA5CBC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4388" y="683076"/>
            <a:ext cx="3888197" cy="29161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FFCC6AC-7017-66AD-1EBE-36AF1D14625F}"/>
                  </a:ext>
                </a:extLst>
              </p:cNvPr>
              <p:cNvSpPr txBox="1"/>
              <p:nvPr/>
            </p:nvSpPr>
            <p:spPr>
              <a:xfrm>
                <a:off x="821713" y="3715597"/>
                <a:ext cx="311354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𝑐𝑜𝑟𝑟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𝑚𝑎𝑐h𝑖𝑛𝑒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FFCC6AC-7017-66AD-1EBE-36AF1D1462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713" y="3715597"/>
                <a:ext cx="3113545" cy="276999"/>
              </a:xfrm>
              <a:prstGeom prst="rect">
                <a:avLst/>
              </a:prstGeom>
              <a:blipFill>
                <a:blip r:embed="rId5"/>
                <a:stretch>
                  <a:fillRect l="-1174" r="-196" b="-2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8086EDA-F9C2-C6C2-6418-8A726B092D7B}"/>
                  </a:ext>
                </a:extLst>
              </p:cNvPr>
              <p:cNvSpPr txBox="1"/>
              <p:nvPr/>
            </p:nvSpPr>
            <p:spPr>
              <a:xfrm>
                <a:off x="852242" y="4178445"/>
                <a:ext cx="33237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𝑐𝑜𝑟𝑟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𝑚𝑎𝑐h𝑖𝑛𝑒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8086EDA-F9C2-C6C2-6418-8A726B092D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242" y="4178445"/>
                <a:ext cx="3323730" cy="276999"/>
              </a:xfrm>
              <a:prstGeom prst="rect">
                <a:avLst/>
              </a:prstGeom>
              <a:blipFill>
                <a:blip r:embed="rId6"/>
                <a:stretch>
                  <a:fillRect l="-1101" r="-183" b="-3478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DC9E35C9-6D6B-5215-91B1-772FBE75EC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27989" y="684528"/>
            <a:ext cx="3888196" cy="2916147"/>
          </a:xfrm>
          <a:prstGeom prst="rect">
            <a:avLst/>
          </a:prstGeom>
        </p:spPr>
      </p:pic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66303D43-D38A-0B28-2460-F0E2F7400AE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27990" y="3649078"/>
            <a:ext cx="3888194" cy="2916146"/>
          </a:xfrm>
          <a:prstGeom prst="rect">
            <a:avLst/>
          </a:prstGeom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A3414A67-F729-F9A3-59B2-890A41184975}"/>
              </a:ext>
            </a:extLst>
          </p:cNvPr>
          <p:cNvSpPr/>
          <p:nvPr/>
        </p:nvSpPr>
        <p:spPr>
          <a:xfrm>
            <a:off x="3937897" y="2500297"/>
            <a:ext cx="1024115" cy="558800"/>
          </a:xfrm>
          <a:prstGeom prst="right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D67323A-B4AB-D59A-2917-A3FCA07AFC92}"/>
              </a:ext>
            </a:extLst>
          </p:cNvPr>
          <p:cNvGrpSpPr/>
          <p:nvPr/>
        </p:nvGrpSpPr>
        <p:grpSpPr>
          <a:xfrm>
            <a:off x="852242" y="4892924"/>
            <a:ext cx="760419" cy="1282000"/>
            <a:chOff x="5853141" y="555357"/>
            <a:chExt cx="3126768" cy="5280127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AD12EF6B-D64B-A958-8E61-A114374437C1}"/>
                </a:ext>
              </a:extLst>
            </p:cNvPr>
            <p:cNvSpPr/>
            <p:nvPr/>
          </p:nvSpPr>
          <p:spPr>
            <a:xfrm>
              <a:off x="7087492" y="4293261"/>
              <a:ext cx="600557" cy="304148"/>
            </a:xfrm>
            <a:prstGeom prst="roundRect">
              <a:avLst/>
            </a:prstGeom>
            <a:solidFill>
              <a:schemeClr val="bg2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4B440FFE-7C6A-7B56-1975-4372CDE3DEDD}"/>
                </a:ext>
              </a:extLst>
            </p:cNvPr>
            <p:cNvSpPr/>
            <p:nvPr/>
          </p:nvSpPr>
          <p:spPr>
            <a:xfrm>
              <a:off x="7087492" y="1451441"/>
              <a:ext cx="600557" cy="2626429"/>
            </a:xfrm>
            <a:prstGeom prst="roundRect">
              <a:avLst/>
            </a:prstGeom>
            <a:solidFill>
              <a:schemeClr val="bg2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3A3642CA-72A9-BF47-CB6B-3DF871E46D9F}"/>
                </a:ext>
              </a:extLst>
            </p:cNvPr>
            <p:cNvSpPr/>
            <p:nvPr/>
          </p:nvSpPr>
          <p:spPr>
            <a:xfrm>
              <a:off x="7296024" y="4086293"/>
              <a:ext cx="184801" cy="196081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973697E-865C-1D1A-0C32-5342B7E681B1}"/>
                </a:ext>
              </a:extLst>
            </p:cNvPr>
            <p:cNvSpPr/>
            <p:nvPr/>
          </p:nvSpPr>
          <p:spPr>
            <a:xfrm>
              <a:off x="5885897" y="4596985"/>
              <a:ext cx="3094012" cy="439699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4A437F00-A179-1910-FE90-1AC4D638697F}"/>
                </a:ext>
              </a:extLst>
            </p:cNvPr>
            <p:cNvSpPr/>
            <p:nvPr/>
          </p:nvSpPr>
          <p:spPr>
            <a:xfrm>
              <a:off x="6475583" y="5047145"/>
              <a:ext cx="1914636" cy="788339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BD0CA409-600F-442F-E78F-13D56F3B18C2}"/>
                </a:ext>
              </a:extLst>
            </p:cNvPr>
            <p:cNvSpPr/>
            <p:nvPr/>
          </p:nvSpPr>
          <p:spPr>
            <a:xfrm>
              <a:off x="5853141" y="1126241"/>
              <a:ext cx="3094011" cy="318026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6C888EAB-D514-218E-026D-1BC123401D67}"/>
                </a:ext>
              </a:extLst>
            </p:cNvPr>
            <p:cNvSpPr/>
            <p:nvPr/>
          </p:nvSpPr>
          <p:spPr>
            <a:xfrm>
              <a:off x="6475583" y="555357"/>
              <a:ext cx="1914636" cy="570192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A348C2B-0769-D5F9-E2DE-E95AC69C8FF1}"/>
              </a:ext>
            </a:extLst>
          </p:cNvPr>
          <p:cNvCxnSpPr>
            <a:cxnSpLocks/>
          </p:cNvCxnSpPr>
          <p:nvPr/>
        </p:nvCxnSpPr>
        <p:spPr>
          <a:xfrm flipH="1">
            <a:off x="772524" y="4919246"/>
            <a:ext cx="1" cy="1283343"/>
          </a:xfrm>
          <a:prstGeom prst="straightConnector1">
            <a:avLst/>
          </a:prstGeom>
          <a:ln>
            <a:solidFill>
              <a:srgbClr val="3A3A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FFACF2B-1DB7-F341-FADA-6645780907D1}"/>
              </a:ext>
            </a:extLst>
          </p:cNvPr>
          <p:cNvSpPr txBox="1"/>
          <p:nvPr/>
        </p:nvSpPr>
        <p:spPr>
          <a:xfrm>
            <a:off x="8174664" y="1060930"/>
            <a:ext cx="36736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Due to less stiff of Zwick-50 machine, the unload-displacement (hysteresis loop?) is not corrected properly.</a:t>
            </a:r>
            <a:endParaRPr lang="en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50BD763-5C4A-26E2-4833-ED6A90141EA5}"/>
                  </a:ext>
                </a:extLst>
              </p:cNvPr>
              <p:cNvSpPr txBox="1"/>
              <p:nvPr/>
            </p:nvSpPr>
            <p:spPr>
              <a:xfrm>
                <a:off x="942234" y="824108"/>
                <a:ext cx="1017005" cy="4721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𝐼𝑛𝑠𝑡𝑟𝑜𝑛</m:t>
                        </m:r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250</m:t>
                        </m:r>
                      </m:sub>
                    </m:sSub>
                  </m:oMath>
                </a14:m>
                <a:r>
                  <a:rPr lang="en-US" sz="1100" dirty="0"/>
                  <a:t>=150 </a:t>
                </a:r>
                <a:r>
                  <a:rPr lang="en-US" sz="1100" dirty="0" err="1"/>
                  <a:t>kN</a:t>
                </a:r>
                <a:r>
                  <a:rPr lang="en-US" sz="1100" dirty="0"/>
                  <a:t>/mm</a:t>
                </a:r>
                <a:endParaRPr lang="en-CH" sz="11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50BD763-5C4A-26E2-4833-ED6A90141E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234" y="824108"/>
                <a:ext cx="1017005" cy="472117"/>
              </a:xfrm>
              <a:prstGeom prst="rect">
                <a:avLst/>
              </a:prstGeom>
              <a:blipFill>
                <a:blip r:embed="rId10"/>
                <a:stretch>
                  <a:fillRect b="-641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66BEBE0-D4E9-2E10-B253-95E754ABDC4A}"/>
                  </a:ext>
                </a:extLst>
              </p:cNvPr>
              <p:cNvSpPr txBox="1"/>
              <p:nvPr/>
            </p:nvSpPr>
            <p:spPr>
              <a:xfrm>
                <a:off x="2277303" y="909616"/>
                <a:ext cx="2243856" cy="3028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𝑍𝑤𝑖𝑐𝑘</m:t>
                        </m:r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50</m:t>
                        </m:r>
                      </m:sub>
                    </m:sSub>
                  </m:oMath>
                </a14:m>
                <a:r>
                  <a:rPr lang="en-US" sz="1100" dirty="0"/>
                  <a:t>= 60 </a:t>
                </a:r>
                <a:r>
                  <a:rPr lang="en-US" sz="1100" dirty="0" err="1"/>
                  <a:t>kN</a:t>
                </a:r>
                <a:r>
                  <a:rPr lang="en-US" sz="1100" dirty="0"/>
                  <a:t>/mm</a:t>
                </a:r>
                <a:endParaRPr lang="en-CH" sz="11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66BEBE0-D4E9-2E10-B253-95E754ABDC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7303" y="909616"/>
                <a:ext cx="2243856" cy="302840"/>
              </a:xfrm>
              <a:prstGeom prst="rect">
                <a:avLst/>
              </a:prstGeom>
              <a:blipFill>
                <a:blip r:embed="rId11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DE2F897C-5008-1197-624F-F27F390D249D}"/>
              </a:ext>
            </a:extLst>
          </p:cNvPr>
          <p:cNvSpPr/>
          <p:nvPr/>
        </p:nvSpPr>
        <p:spPr>
          <a:xfrm>
            <a:off x="6940349" y="4141089"/>
            <a:ext cx="386106" cy="1154812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endParaRPr lang="en-CH" sz="1400" baseline="-25000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A7E89B32-0D58-F325-3459-40815D048E73}"/>
              </a:ext>
            </a:extLst>
          </p:cNvPr>
          <p:cNvSpPr/>
          <p:nvPr/>
        </p:nvSpPr>
        <p:spPr>
          <a:xfrm>
            <a:off x="6778424" y="1178814"/>
            <a:ext cx="279601" cy="1154812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endParaRPr lang="en-CH" sz="1400" baseline="-25000" dirty="0"/>
          </a:p>
        </p:txBody>
      </p:sp>
      <p:pic>
        <p:nvPicPr>
          <p:cNvPr id="29" name="Picture 4" descr="AllroundLine floor-standing testing machine | ZwickRoell">
            <a:extLst>
              <a:ext uri="{FF2B5EF4-FFF2-40B4-BE49-F238E27FC236}">
                <a16:creationId xmlns:a16="http://schemas.microsoft.com/office/drawing/2014/main" id="{6D28B796-A3FF-E8FD-D336-DC10590F7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535" y="4686884"/>
            <a:ext cx="1030720" cy="155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6BAA087-DB35-9242-B8A4-AEB316DBDA8A}"/>
              </a:ext>
            </a:extLst>
          </p:cNvPr>
          <p:cNvSpPr txBox="1"/>
          <p:nvPr/>
        </p:nvSpPr>
        <p:spPr>
          <a:xfrm>
            <a:off x="9400840" y="4474495"/>
            <a:ext cx="13776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Zwick100</a:t>
            </a:r>
            <a:endParaRPr lang="en-CH" sz="12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0C8ED8E-DC73-8339-646A-933B73545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16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999563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7A846-2E24-21FF-C2CA-7FFFC502E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Machines with different measurements 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2B923-6057-5358-0283-85D1DF571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pic>
        <p:nvPicPr>
          <p:cNvPr id="6" name="Picture 6" descr="No description available.">
            <a:extLst>
              <a:ext uri="{FF2B5EF4-FFF2-40B4-BE49-F238E27FC236}">
                <a16:creationId xmlns:a16="http://schemas.microsoft.com/office/drawing/2014/main" id="{BC213163-D045-A779-B611-31BCCAC1D5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24"/>
          <a:stretch/>
        </p:blipFill>
        <p:spPr bwMode="auto">
          <a:xfrm>
            <a:off x="4433354" y="1228892"/>
            <a:ext cx="2605119" cy="3156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8" descr="A picture containing text, indoor, open, door&#10;&#10;Description automatically generated">
            <a:extLst>
              <a:ext uri="{FF2B5EF4-FFF2-40B4-BE49-F238E27FC236}">
                <a16:creationId xmlns:a16="http://schemas.microsoft.com/office/drawing/2014/main" id="{02B79599-4952-23A5-2B47-C9A2E8701D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78" y="1233323"/>
            <a:ext cx="2391173" cy="3188230"/>
          </a:xfrm>
          <a:prstGeom prst="rect">
            <a:avLst/>
          </a:prstGeom>
        </p:spPr>
      </p:pic>
      <p:pic>
        <p:nvPicPr>
          <p:cNvPr id="8" name="Picture 7" descr="A machine with a red cylinder&#10;&#10;Description automatically generated">
            <a:extLst>
              <a:ext uri="{FF2B5EF4-FFF2-40B4-BE49-F238E27FC236}">
                <a16:creationId xmlns:a16="http://schemas.microsoft.com/office/drawing/2014/main" id="{BC1AAC74-5422-C8D9-8C99-DD3A6959E1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095" y="1320272"/>
            <a:ext cx="3007658" cy="22557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E4DB39-03EA-02A8-0116-31876BD9A905}"/>
              </a:ext>
            </a:extLst>
          </p:cNvPr>
          <p:cNvSpPr txBox="1"/>
          <p:nvPr/>
        </p:nvSpPr>
        <p:spPr>
          <a:xfrm>
            <a:off x="883978" y="842211"/>
            <a:ext cx="2391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Zwick050</a:t>
            </a:r>
            <a:r>
              <a:rPr lang="en-US" dirty="0"/>
              <a:t>@D496</a:t>
            </a:r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0EC001-231C-AC9C-8D59-874A1F12028D}"/>
              </a:ext>
            </a:extLst>
          </p:cNvPr>
          <p:cNvSpPr txBox="1"/>
          <p:nvPr/>
        </p:nvSpPr>
        <p:spPr>
          <a:xfrm>
            <a:off x="4540326" y="859560"/>
            <a:ext cx="2391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Zwick100</a:t>
            </a:r>
            <a:r>
              <a:rPr lang="en-US" dirty="0"/>
              <a:t>@D467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172E15-43BD-D333-06D9-AC6C546B6354}"/>
              </a:ext>
            </a:extLst>
          </p:cNvPr>
          <p:cNvSpPr txBox="1"/>
          <p:nvPr/>
        </p:nvSpPr>
        <p:spPr>
          <a:xfrm>
            <a:off x="8093095" y="866274"/>
            <a:ext cx="3007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Instron250</a:t>
            </a:r>
            <a:r>
              <a:rPr lang="en-US" dirty="0"/>
              <a:t>@MAVT-Mohr</a:t>
            </a:r>
            <a:endParaRPr lang="en-CH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CBFAE61-0DFD-367A-D69A-618C82379D84}"/>
              </a:ext>
            </a:extLst>
          </p:cNvPr>
          <p:cNvSpPr/>
          <p:nvPr/>
        </p:nvSpPr>
        <p:spPr>
          <a:xfrm>
            <a:off x="1086603" y="4965410"/>
            <a:ext cx="1000581" cy="369332"/>
          </a:xfrm>
          <a:prstGeom prst="roundRect">
            <a:avLst/>
          </a:prstGeom>
          <a:solidFill>
            <a:srgbClr val="92D05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DIC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60871EB-4F57-0AF9-2CC5-1D85908EF789}"/>
              </a:ext>
            </a:extLst>
          </p:cNvPr>
          <p:cNvSpPr/>
          <p:nvPr/>
        </p:nvSpPr>
        <p:spPr>
          <a:xfrm>
            <a:off x="4433354" y="5863009"/>
            <a:ext cx="1000581" cy="369332"/>
          </a:xfrm>
          <a:prstGeom prst="roundRect">
            <a:avLst/>
          </a:prstGeom>
          <a:solidFill>
            <a:schemeClr val="bg2">
              <a:lumMod val="50000"/>
              <a:alpha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DIC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40CBA3C-5617-C46E-9BFD-77800103199F}"/>
              </a:ext>
            </a:extLst>
          </p:cNvPr>
          <p:cNvSpPr/>
          <p:nvPr/>
        </p:nvSpPr>
        <p:spPr>
          <a:xfrm>
            <a:off x="8093095" y="5050103"/>
            <a:ext cx="1000581" cy="369332"/>
          </a:xfrm>
          <a:prstGeom prst="roundRect">
            <a:avLst/>
          </a:prstGeom>
          <a:solidFill>
            <a:srgbClr val="92D05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DIC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0B70C26-4CEF-DC62-0FA0-7FBD12284C82}"/>
              </a:ext>
            </a:extLst>
          </p:cNvPr>
          <p:cNvSpPr/>
          <p:nvPr/>
        </p:nvSpPr>
        <p:spPr>
          <a:xfrm>
            <a:off x="4433354" y="4975861"/>
            <a:ext cx="1695877" cy="369332"/>
          </a:xfrm>
          <a:prstGeom prst="roundRect">
            <a:avLst/>
          </a:prstGeom>
          <a:solidFill>
            <a:srgbClr val="92D05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MacroExtenso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19D55D6-2129-3F45-77F6-4C634285976E}"/>
              </a:ext>
            </a:extLst>
          </p:cNvPr>
          <p:cNvSpPr/>
          <p:nvPr/>
        </p:nvSpPr>
        <p:spPr>
          <a:xfrm>
            <a:off x="4433354" y="5419435"/>
            <a:ext cx="1695877" cy="369332"/>
          </a:xfrm>
          <a:prstGeom prst="roundRect">
            <a:avLst/>
          </a:prstGeom>
          <a:solidFill>
            <a:srgbClr val="92D05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LaserExtenso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F026744-5344-48D7-915E-BE5DFA09CCEB}"/>
              </a:ext>
            </a:extLst>
          </p:cNvPr>
          <p:cNvSpPr/>
          <p:nvPr/>
        </p:nvSpPr>
        <p:spPr>
          <a:xfrm>
            <a:off x="1086602" y="4532288"/>
            <a:ext cx="1984258" cy="369332"/>
          </a:xfrm>
          <a:prstGeom prst="roundRect">
            <a:avLst/>
          </a:prstGeom>
          <a:solidFill>
            <a:srgbClr val="92D05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Global correction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BB4D3E9-8900-9215-3B8D-439255DD3364}"/>
              </a:ext>
            </a:extLst>
          </p:cNvPr>
          <p:cNvSpPr/>
          <p:nvPr/>
        </p:nvSpPr>
        <p:spPr>
          <a:xfrm>
            <a:off x="4424901" y="4532288"/>
            <a:ext cx="1984258" cy="369332"/>
          </a:xfrm>
          <a:prstGeom prst="roundRect">
            <a:avLst/>
          </a:prstGeom>
          <a:solidFill>
            <a:schemeClr val="bg2">
              <a:lumMod val="50000"/>
              <a:alpha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Global correction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48F3362-2E9A-FD94-0C0C-36C7485EBDE4}"/>
              </a:ext>
            </a:extLst>
          </p:cNvPr>
          <p:cNvSpPr/>
          <p:nvPr/>
        </p:nvSpPr>
        <p:spPr>
          <a:xfrm>
            <a:off x="8093095" y="4600087"/>
            <a:ext cx="1984258" cy="369332"/>
          </a:xfrm>
          <a:prstGeom prst="roundRect">
            <a:avLst/>
          </a:prstGeom>
          <a:solidFill>
            <a:srgbClr val="92D05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Global correction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A2CAB2-15F9-D37B-A4DC-10B7832B1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  <a:endParaRPr lang="de-CH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AF304C-8105-E3C5-37C3-B5C0337A3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17</a:t>
            </a:fld>
            <a:endParaRPr lang="de-CH" noProof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B829EE6-DDCC-E1FB-9D57-3989707C057B}"/>
              </a:ext>
            </a:extLst>
          </p:cNvPr>
          <p:cNvSpPr/>
          <p:nvPr/>
        </p:nvSpPr>
        <p:spPr>
          <a:xfrm>
            <a:off x="4433353" y="6337778"/>
            <a:ext cx="1000581" cy="369332"/>
          </a:xfrm>
          <a:prstGeom prst="roundRect">
            <a:avLst/>
          </a:prstGeom>
          <a:solidFill>
            <a:schemeClr val="bg2">
              <a:lumMod val="50000"/>
              <a:alpha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laser</a:t>
            </a:r>
            <a:endParaRPr lang="en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09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F6F10-BD87-2F2F-D0FD-0F4DFC4B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Ongoing work @Z100-D467</a:t>
            </a:r>
            <a:endParaRPr lang="en-CH" dirty="0"/>
          </a:p>
        </p:txBody>
      </p:sp>
      <p:pic>
        <p:nvPicPr>
          <p:cNvPr id="8" name="Content Placeholder 7" descr="A close-up of a machine&#10;&#10;Description automatically generated">
            <a:extLst>
              <a:ext uri="{FF2B5EF4-FFF2-40B4-BE49-F238E27FC236}">
                <a16:creationId xmlns:a16="http://schemas.microsoft.com/office/drawing/2014/main" id="{A1155B3E-A985-BEB3-DCA3-DA646D2117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978" y="1012122"/>
            <a:ext cx="1989343" cy="265245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49B369-A612-A656-0881-7DBF51E95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3B183-53EB-ABE6-9478-57E8E1F60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  <a:endParaRPr lang="de-CH" noProof="0" dirty="0"/>
          </a:p>
        </p:txBody>
      </p:sp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3041FDD0-9581-693D-591B-A077A40361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7" y="1012122"/>
            <a:ext cx="3536611" cy="2652458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FCC8B17-F440-BD24-44D0-331847E1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18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545655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D3484-FDFD-6FA8-F449-942A2E349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Aims</a:t>
            </a:r>
            <a:endParaRPr lang="zh-CN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8A2C9C-E3A9-EBE9-35A4-2DEE71333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11-Oct-2023</a:t>
            </a:r>
            <a:endParaRPr lang="de-CH" noProof="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EFBE011-C941-C203-61BC-C902D4863B4C}"/>
              </a:ext>
            </a:extLst>
          </p:cNvPr>
          <p:cNvSpPr txBox="1">
            <a:spLocks/>
          </p:cNvSpPr>
          <p:nvPr/>
        </p:nvSpPr>
        <p:spPr>
          <a:xfrm>
            <a:off x="663146" y="3429969"/>
            <a:ext cx="3016056" cy="5660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539750" indent="-539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79500" indent="-539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12900" indent="-533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2650" indent="-539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92400" indent="-539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endParaRPr lang="en-US" altLang="zh-CN" dirty="0"/>
          </a:p>
        </p:txBody>
      </p:sp>
      <p:sp>
        <p:nvSpPr>
          <p:cNvPr id="3" name="CustomShape 3">
            <a:extLst>
              <a:ext uri="{FF2B5EF4-FFF2-40B4-BE49-F238E27FC236}">
                <a16:creationId xmlns:a16="http://schemas.microsoft.com/office/drawing/2014/main" id="{13257DF8-026B-D7BF-1626-910F1EE5845E}"/>
              </a:ext>
            </a:extLst>
          </p:cNvPr>
          <p:cNvSpPr/>
          <p:nvPr/>
        </p:nvSpPr>
        <p:spPr>
          <a:xfrm>
            <a:off x="663146" y="704012"/>
            <a:ext cx="9982805" cy="4430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TT" sz="1800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MagComp</a:t>
            </a:r>
            <a:r>
              <a:rPr lang="en-TT" spc="-1" dirty="0">
                <a:solidFill>
                  <a:srgbClr val="000000"/>
                </a:solidFill>
                <a:latin typeface="Times New Roman"/>
                <a:ea typeface="DejaVu Sans"/>
              </a:rPr>
              <a:t>: </a:t>
            </a:r>
            <a:r>
              <a:rPr lang="en-TT" sz="1800" i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Mechanical modelling and failure identification of impregnated Nb3Sn Rutherford cable stacks</a:t>
            </a:r>
          </a:p>
          <a:p>
            <a:pPr>
              <a:lnSpc>
                <a:spcPct val="100000"/>
              </a:lnSpc>
            </a:pPr>
            <a:endParaRPr lang="en-TT" sz="1800" strike="noStrike" spc="-1" dirty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>
              <a:lnSpc>
                <a:spcPct val="100000"/>
              </a:lnSpc>
            </a:pPr>
            <a:endParaRPr lang="en-TT" sz="1800" b="0" strike="noStrike" spc="-1" dirty="0">
              <a:latin typeface="Arial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72C2D5F-52FD-D7A2-CCA5-858928008C17}"/>
              </a:ext>
            </a:extLst>
          </p:cNvPr>
          <p:cNvGrpSpPr/>
          <p:nvPr/>
        </p:nvGrpSpPr>
        <p:grpSpPr>
          <a:xfrm>
            <a:off x="2363051" y="2034169"/>
            <a:ext cx="4484506" cy="1959914"/>
            <a:chOff x="331857" y="760328"/>
            <a:chExt cx="5844128" cy="2646772"/>
          </a:xfrm>
        </p:grpSpPr>
        <p:pic>
          <p:nvPicPr>
            <p:cNvPr id="25" name="Content Placeholder 6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9DE9AA9B-8FFC-DD63-F2A0-5E2435BD2C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857" y="760328"/>
              <a:ext cx="2487965" cy="2646772"/>
            </a:xfrm>
            <a:prstGeom prst="rect">
              <a:avLst/>
            </a:prstGeom>
          </p:spPr>
        </p:pic>
        <p:pic>
          <p:nvPicPr>
            <p:cNvPr id="26" name="Picture 25" descr="A close up of a butterfly&#10;&#10;Description automatically generated with medium confidence">
              <a:extLst>
                <a:ext uri="{FF2B5EF4-FFF2-40B4-BE49-F238E27FC236}">
                  <a16:creationId xmlns:a16="http://schemas.microsoft.com/office/drawing/2014/main" id="{9367A366-7D53-7A25-73EB-35DBC922EB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4600" y="1307749"/>
              <a:ext cx="3051385" cy="1426219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2D51157-FF16-2EAC-BBD7-BA6027B86573}"/>
                </a:ext>
              </a:extLst>
            </p:cNvPr>
            <p:cNvSpPr/>
            <p:nvPr/>
          </p:nvSpPr>
          <p:spPr>
            <a:xfrm>
              <a:off x="2071904" y="1077487"/>
              <a:ext cx="546109" cy="25371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62CD87B-8A58-773C-E66B-1CC2BD09D574}"/>
                </a:ext>
              </a:extLst>
            </p:cNvPr>
            <p:cNvCxnSpPr>
              <a:cxnSpLocks/>
              <a:stCxn id="27" idx="3"/>
              <a:endCxn id="26" idx="1"/>
            </p:cNvCxnSpPr>
            <p:nvPr/>
          </p:nvCxnSpPr>
          <p:spPr>
            <a:xfrm>
              <a:off x="2618013" y="1204343"/>
              <a:ext cx="506587" cy="81651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5" name="Arrow: Left-Right 34">
            <a:extLst>
              <a:ext uri="{FF2B5EF4-FFF2-40B4-BE49-F238E27FC236}">
                <a16:creationId xmlns:a16="http://schemas.microsoft.com/office/drawing/2014/main" id="{FEED7D4B-73ED-B5D2-4020-C2C8DC4816F2}"/>
              </a:ext>
            </a:extLst>
          </p:cNvPr>
          <p:cNvSpPr/>
          <p:nvPr/>
        </p:nvSpPr>
        <p:spPr>
          <a:xfrm>
            <a:off x="7064064" y="2845821"/>
            <a:ext cx="875764" cy="377780"/>
          </a:xfrm>
          <a:prstGeom prst="leftRight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pic>
        <p:nvPicPr>
          <p:cNvPr id="1028" name="Picture 4" descr="Ansys | Engineering Simulation Software">
            <a:extLst>
              <a:ext uri="{FF2B5EF4-FFF2-40B4-BE49-F238E27FC236}">
                <a16:creationId xmlns:a16="http://schemas.microsoft.com/office/drawing/2014/main" id="{762D03EE-3408-0E07-08A5-9C1FE7BFA9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2" t="21415" r="14600" b="26130"/>
          <a:stretch/>
        </p:blipFill>
        <p:spPr bwMode="auto">
          <a:xfrm>
            <a:off x="10867367" y="1624579"/>
            <a:ext cx="1185590" cy="45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EF448C4-EF2E-2BE0-9850-946E579DAFE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5920"/>
          <a:stretch/>
        </p:blipFill>
        <p:spPr>
          <a:xfrm>
            <a:off x="8194037" y="2332640"/>
            <a:ext cx="2919610" cy="13629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FEA725B-74A6-0926-C08B-71C51E2221C1}"/>
              </a:ext>
            </a:extLst>
          </p:cNvPr>
          <p:cNvSpPr txBox="1"/>
          <p:nvPr/>
        </p:nvSpPr>
        <p:spPr>
          <a:xfrm>
            <a:off x="2772302" y="1255247"/>
            <a:ext cx="15221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T" sz="18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Experiment</a:t>
            </a:r>
            <a:endParaRPr lang="LID4096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E9CF12-13EE-BE9C-42BC-793751B7FA5B}"/>
              </a:ext>
            </a:extLst>
          </p:cNvPr>
          <p:cNvSpPr txBox="1"/>
          <p:nvPr/>
        </p:nvSpPr>
        <p:spPr>
          <a:xfrm>
            <a:off x="8440317" y="1255247"/>
            <a:ext cx="2427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T" sz="18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Numerical simulation</a:t>
            </a:r>
            <a:endParaRPr lang="LID4096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BAF1C09-72C4-B82A-CE79-FC56C9CA81F6}"/>
              </a:ext>
            </a:extLst>
          </p:cNvPr>
          <p:cNvSpPr txBox="1"/>
          <p:nvPr/>
        </p:nvSpPr>
        <p:spPr>
          <a:xfrm>
            <a:off x="467612" y="4456456"/>
            <a:ext cx="63928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TT" spc="-1" dirty="0">
                <a:solidFill>
                  <a:srgbClr val="000000"/>
                </a:solidFill>
                <a:latin typeface="Times New Roman"/>
              </a:rPr>
              <a:t>Characterize mechanical properties of each components at </a:t>
            </a:r>
            <a:r>
              <a:rPr lang="en-TT" b="1" spc="-1" dirty="0">
                <a:solidFill>
                  <a:srgbClr val="FFC000"/>
                </a:solidFill>
                <a:latin typeface="Times New Roman"/>
              </a:rPr>
              <a:t>ambient</a:t>
            </a:r>
            <a:r>
              <a:rPr lang="en-TT" spc="-1" dirty="0">
                <a:solidFill>
                  <a:srgbClr val="000000"/>
                </a:solidFill>
                <a:latin typeface="Times New Roman"/>
              </a:rPr>
              <a:t> and </a:t>
            </a:r>
            <a:r>
              <a:rPr lang="en-TT" b="1" spc="-1" dirty="0">
                <a:solidFill>
                  <a:srgbClr val="00B0F0"/>
                </a:solidFill>
                <a:latin typeface="Times New Roman"/>
              </a:rPr>
              <a:t>cryogenics</a:t>
            </a:r>
            <a:r>
              <a:rPr lang="en-TT" spc="-1" dirty="0">
                <a:solidFill>
                  <a:srgbClr val="000000"/>
                </a:solidFill>
                <a:latin typeface="Times New Roman"/>
              </a:rPr>
              <a:t> temperature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TT" spc="-1" dirty="0">
                <a:solidFill>
                  <a:srgbClr val="000000"/>
                </a:solidFill>
                <a:latin typeface="Times New Roman"/>
              </a:rPr>
              <a:t>Perform compressive tests on 10-stack sample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LID4096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33940D-7546-CD3B-A5A9-E5261681CDF0}"/>
              </a:ext>
            </a:extLst>
          </p:cNvPr>
          <p:cNvSpPr txBox="1"/>
          <p:nvPr/>
        </p:nvSpPr>
        <p:spPr>
          <a:xfrm>
            <a:off x="7687283" y="4484787"/>
            <a:ext cx="403710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TT" spc="-1" dirty="0">
                <a:solidFill>
                  <a:srgbClr val="000000"/>
                </a:solidFill>
                <a:latin typeface="Times New Roman"/>
              </a:rPr>
              <a:t>Implement the constitutive model in finite element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TT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C42FE8-6FAC-A0AC-F487-A42E1BC5ED4D}"/>
              </a:ext>
            </a:extLst>
          </p:cNvPr>
          <p:cNvSpPr txBox="1"/>
          <p:nvPr/>
        </p:nvSpPr>
        <p:spPr>
          <a:xfrm>
            <a:off x="8194037" y="3702898"/>
            <a:ext cx="36957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T" sz="1200" spc="-1" dirty="0">
                <a:solidFill>
                  <a:srgbClr val="000000"/>
                </a:solidFill>
                <a:latin typeface="Century Gothic" panose="020B0502020202020204" pitchFamily="34" charset="0"/>
              </a:rPr>
              <a:t>Working with D. M. Araujo, M. Daly (PSI)</a:t>
            </a:r>
            <a:endParaRPr lang="en-CH" sz="1200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AD65AE-646B-F1B0-A198-4D4196A23332}"/>
              </a:ext>
            </a:extLst>
          </p:cNvPr>
          <p:cNvSpPr txBox="1"/>
          <p:nvPr/>
        </p:nvSpPr>
        <p:spPr>
          <a:xfrm>
            <a:off x="2363051" y="1780505"/>
            <a:ext cx="15221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T" sz="140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Cube level</a:t>
            </a:r>
            <a:endParaRPr lang="LID4096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C04DD7-0499-5A69-6EB7-9490DE4D9117}"/>
              </a:ext>
            </a:extLst>
          </p:cNvPr>
          <p:cNvSpPr txBox="1"/>
          <p:nvPr/>
        </p:nvSpPr>
        <p:spPr>
          <a:xfrm>
            <a:off x="4462207" y="2142767"/>
            <a:ext cx="15221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T" sz="140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Stack level</a:t>
            </a:r>
            <a:endParaRPr lang="LID4096" sz="1400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7793AF4-315A-B933-1806-64D466879FDD}"/>
              </a:ext>
            </a:extLst>
          </p:cNvPr>
          <p:cNvGrpSpPr/>
          <p:nvPr/>
        </p:nvGrpSpPr>
        <p:grpSpPr>
          <a:xfrm>
            <a:off x="83313" y="2249569"/>
            <a:ext cx="2357906" cy="1816516"/>
            <a:chOff x="-16788" y="2244208"/>
            <a:chExt cx="2357906" cy="1816516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AD72113B-EE6D-5EB9-AF94-AC94D55DC90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84362" y="2244208"/>
              <a:ext cx="2056756" cy="1659518"/>
              <a:chOff x="5612284" y="632528"/>
              <a:chExt cx="2597212" cy="2095591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688F9469-015A-3BD0-B592-80A8D11848B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053109" y="632528"/>
                <a:ext cx="2156387" cy="1727894"/>
                <a:chOff x="3548442" y="982944"/>
                <a:chExt cx="4331809" cy="3471042"/>
              </a:xfrm>
            </p:grpSpPr>
            <p:pic>
              <p:nvPicPr>
                <p:cNvPr id="40" name="Picture 39">
                  <a:extLst>
                    <a:ext uri="{FF2B5EF4-FFF2-40B4-BE49-F238E27FC236}">
                      <a16:creationId xmlns:a16="http://schemas.microsoft.com/office/drawing/2014/main" id="{D0854D73-665E-5C1C-B80F-0B4A0B4821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0800000">
                  <a:off x="3548442" y="1628800"/>
                  <a:ext cx="2519760" cy="2825186"/>
                </a:xfrm>
                <a:prstGeom prst="rect">
                  <a:avLst/>
                </a:prstGeom>
              </p:spPr>
            </p:pic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D3D04701-4502-4DD3-F89E-93B2536CF007}"/>
                    </a:ext>
                  </a:extLst>
                </p:cNvPr>
                <p:cNvCxnSpPr/>
                <p:nvPr/>
              </p:nvCxnSpPr>
              <p:spPr>
                <a:xfrm flipV="1">
                  <a:off x="5218500" y="3068960"/>
                  <a:ext cx="721652" cy="1368152"/>
                </a:xfrm>
                <a:prstGeom prst="straightConnector1">
                  <a:avLst/>
                </a:prstGeom>
                <a:ln>
                  <a:solidFill>
                    <a:schemeClr val="tx2">
                      <a:lumMod val="75000"/>
                    </a:schemeClr>
                  </a:solidFill>
                  <a:headEnd type="triangle"/>
                  <a:tailEnd type="triangle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>
                  <a:extLst>
                    <a:ext uri="{FF2B5EF4-FFF2-40B4-BE49-F238E27FC236}">
                      <a16:creationId xmlns:a16="http://schemas.microsoft.com/office/drawing/2014/main" id="{F5880BD8-7AC1-4A1C-99C4-5332277AD07E}"/>
                    </a:ext>
                  </a:extLst>
                </p:cNvPr>
                <p:cNvCxnSpPr/>
                <p:nvPr/>
              </p:nvCxnSpPr>
              <p:spPr>
                <a:xfrm flipH="1" flipV="1">
                  <a:off x="4714217" y="1537766"/>
                  <a:ext cx="1355693" cy="207434"/>
                </a:xfrm>
                <a:prstGeom prst="straightConnector1">
                  <a:avLst/>
                </a:prstGeom>
                <a:ln>
                  <a:solidFill>
                    <a:schemeClr val="tx2">
                      <a:lumMod val="75000"/>
                    </a:schemeClr>
                  </a:solidFill>
                  <a:headEnd type="triangle"/>
                  <a:tailEnd type="triangle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>
                  <a:extLst>
                    <a:ext uri="{FF2B5EF4-FFF2-40B4-BE49-F238E27FC236}">
                      <a16:creationId xmlns:a16="http://schemas.microsoft.com/office/drawing/2014/main" id="{DAA3CF07-C3B6-10DB-FED4-A00F4A3A47E1}"/>
                    </a:ext>
                  </a:extLst>
                </p:cNvPr>
                <p:cNvCxnSpPr>
                  <a:endCxn id="40" idx="1"/>
                </p:cNvCxnSpPr>
                <p:nvPr/>
              </p:nvCxnSpPr>
              <p:spPr>
                <a:xfrm flipH="1">
                  <a:off x="6068202" y="1827070"/>
                  <a:ext cx="2" cy="1214322"/>
                </a:xfrm>
                <a:prstGeom prst="straightConnector1">
                  <a:avLst/>
                </a:prstGeom>
                <a:ln>
                  <a:solidFill>
                    <a:schemeClr val="tx2">
                      <a:lumMod val="75000"/>
                    </a:schemeClr>
                  </a:solidFill>
                  <a:headEnd type="triangle"/>
                  <a:tailEnd type="triangle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25">
                  <a:extLst>
                    <a:ext uri="{FF2B5EF4-FFF2-40B4-BE49-F238E27FC236}">
                      <a16:creationId xmlns:a16="http://schemas.microsoft.com/office/drawing/2014/main" id="{36DB219B-0264-8A4A-3F5E-91F8AC3E4185}"/>
                    </a:ext>
                  </a:extLst>
                </p:cNvPr>
                <p:cNvSpPr txBox="1"/>
                <p:nvPr/>
              </p:nvSpPr>
              <p:spPr>
                <a:xfrm>
                  <a:off x="5446760" y="3610174"/>
                  <a:ext cx="1855055" cy="7807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400" dirty="0"/>
                    <a:t>20 mm</a:t>
                  </a:r>
                </a:p>
              </p:txBody>
            </p:sp>
            <p:sp>
              <p:nvSpPr>
                <p:cNvPr id="45" name="TextBox 26">
                  <a:extLst>
                    <a:ext uri="{FF2B5EF4-FFF2-40B4-BE49-F238E27FC236}">
                      <a16:creationId xmlns:a16="http://schemas.microsoft.com/office/drawing/2014/main" id="{21B27F4B-F60D-ED30-7AC3-3D0542F9F9CB}"/>
                    </a:ext>
                  </a:extLst>
                </p:cNvPr>
                <p:cNvSpPr txBox="1"/>
                <p:nvPr/>
              </p:nvSpPr>
              <p:spPr>
                <a:xfrm>
                  <a:off x="5010059" y="982944"/>
                  <a:ext cx="1855055" cy="7807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400" dirty="0"/>
                    <a:t>15 mm</a:t>
                  </a:r>
                </a:p>
              </p:txBody>
            </p:sp>
            <p:sp>
              <p:nvSpPr>
                <p:cNvPr id="46" name="TextBox 27">
                  <a:extLst>
                    <a:ext uri="{FF2B5EF4-FFF2-40B4-BE49-F238E27FC236}">
                      <a16:creationId xmlns:a16="http://schemas.microsoft.com/office/drawing/2014/main" id="{5D2C56C4-01C3-4011-5B70-6B156727FC7F}"/>
                    </a:ext>
                  </a:extLst>
                </p:cNvPr>
                <p:cNvSpPr txBox="1"/>
                <p:nvPr/>
              </p:nvSpPr>
              <p:spPr>
                <a:xfrm>
                  <a:off x="6025196" y="2110389"/>
                  <a:ext cx="1855055" cy="7807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400" dirty="0"/>
                    <a:t>15 mm</a:t>
                  </a:r>
                </a:p>
              </p:txBody>
            </p:sp>
          </p:grp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6B14348D-31BA-A61E-ABA7-AB0CCD9194E4}"/>
                  </a:ext>
                </a:extLst>
              </p:cNvPr>
              <p:cNvCxnSpPr/>
              <p:nvPr/>
            </p:nvCxnSpPr>
            <p:spPr>
              <a:xfrm>
                <a:off x="6053110" y="2228164"/>
                <a:ext cx="770809" cy="146528"/>
              </a:xfrm>
              <a:prstGeom prst="straightConnector1">
                <a:avLst/>
              </a:prstGeom>
              <a:ln>
                <a:solidFill>
                  <a:schemeClr val="accent3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5E5DD9DE-1EEB-8B9E-4E51-14ECC99D503D}"/>
                  </a:ext>
                </a:extLst>
              </p:cNvPr>
              <p:cNvCxnSpPr/>
              <p:nvPr/>
            </p:nvCxnSpPr>
            <p:spPr>
              <a:xfrm flipV="1">
                <a:off x="6053110" y="1332273"/>
                <a:ext cx="0" cy="898360"/>
              </a:xfrm>
              <a:prstGeom prst="straightConnector1">
                <a:avLst/>
              </a:prstGeom>
              <a:ln>
                <a:solidFill>
                  <a:schemeClr val="accent3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38" name="TextBox 19">
                <a:extLst>
                  <a:ext uri="{FF2B5EF4-FFF2-40B4-BE49-F238E27FC236}">
                    <a16:creationId xmlns:a16="http://schemas.microsoft.com/office/drawing/2014/main" id="{6E3C1331-E88B-5D59-20FE-17BB4E80AAAE}"/>
                  </a:ext>
                </a:extLst>
              </p:cNvPr>
              <p:cNvSpPr txBox="1"/>
              <p:nvPr/>
            </p:nvSpPr>
            <p:spPr>
              <a:xfrm rot="16200000">
                <a:off x="5129467" y="1363930"/>
                <a:ext cx="1354286" cy="3886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400" dirty="0">
                    <a:solidFill>
                      <a:schemeClr val="accent3">
                        <a:lumMod val="75000"/>
                      </a:schemeClr>
                    </a:solidFill>
                  </a:rPr>
                  <a:t>Transverse</a:t>
                </a:r>
              </a:p>
            </p:txBody>
          </p:sp>
          <p:sp>
            <p:nvSpPr>
              <p:cNvPr id="39" name="TextBox 20">
                <a:extLst>
                  <a:ext uri="{FF2B5EF4-FFF2-40B4-BE49-F238E27FC236}">
                    <a16:creationId xmlns:a16="http://schemas.microsoft.com/office/drawing/2014/main" id="{AB6F2925-768F-8119-C1AC-53540410D6E8}"/>
                  </a:ext>
                </a:extLst>
              </p:cNvPr>
              <p:cNvSpPr txBox="1"/>
              <p:nvPr/>
            </p:nvSpPr>
            <p:spPr>
              <a:xfrm>
                <a:off x="6264692" y="2339467"/>
                <a:ext cx="874871" cy="3886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400" dirty="0">
                    <a:solidFill>
                      <a:schemeClr val="accent3">
                        <a:lumMod val="75000"/>
                      </a:schemeClr>
                    </a:solidFill>
                  </a:rPr>
                  <a:t>Radial</a:t>
                </a:r>
              </a:p>
            </p:txBody>
          </p:sp>
        </p:grp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4D27A86B-6E58-14B0-23B7-3FC34C6F49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9820" y="3504734"/>
              <a:ext cx="329351" cy="308331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headEnd type="non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53" name="TextBox 20">
              <a:extLst>
                <a:ext uri="{FF2B5EF4-FFF2-40B4-BE49-F238E27FC236}">
                  <a16:creationId xmlns:a16="http://schemas.microsoft.com/office/drawing/2014/main" id="{08E8A008-E281-EEF8-E530-659DB99AFA7F}"/>
                </a:ext>
              </a:extLst>
            </p:cNvPr>
            <p:cNvSpPr txBox="1"/>
            <p:nvPr/>
          </p:nvSpPr>
          <p:spPr>
            <a:xfrm>
              <a:off x="-16788" y="3752947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>
                  <a:solidFill>
                    <a:schemeClr val="accent3">
                      <a:lumMod val="75000"/>
                    </a:schemeClr>
                  </a:solidFill>
                </a:rPr>
                <a:t>Axial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54D1A-3945-C520-6D9B-6D0D7F9C6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  <a:endParaRPr lang="de-CH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CD2DDED-EAC4-F667-D11E-B98305A7C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19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21985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7AC0E-7B47-FAD1-C66B-EA2BCD266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79195-E96B-67BF-F3F4-2BA6C6A88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pic>
        <p:nvPicPr>
          <p:cNvPr id="1028" name="Picture 4" descr="FCC | Institute of Particle Physics and Accelerator Technologies">
            <a:extLst>
              <a:ext uri="{FF2B5EF4-FFF2-40B4-BE49-F238E27FC236}">
                <a16:creationId xmlns:a16="http://schemas.microsoft.com/office/drawing/2014/main" id="{072ED274-61CF-408A-74CB-CA50AE513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1218677"/>
            <a:ext cx="1903027" cy="192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4B8652-29BF-D092-ED17-792DE0807728}"/>
              </a:ext>
            </a:extLst>
          </p:cNvPr>
          <p:cNvSpPr txBox="1"/>
          <p:nvPr/>
        </p:nvSpPr>
        <p:spPr>
          <a:xfrm>
            <a:off x="655637" y="730511"/>
            <a:ext cx="3575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CH" b="0" i="0" u="none" strike="noStrike" dirty="0">
                <a:solidFill>
                  <a:srgbClr val="1A0DAB"/>
                </a:solidFill>
                <a:effectLst/>
                <a:latin typeface="arial" panose="020B0604020202020204" pitchFamily="34" charset="0"/>
                <a:hlinkClick r:id="rId4"/>
              </a:rPr>
              <a:t>Future </a:t>
            </a:r>
            <a:r>
              <a:rPr lang="de-CH" b="0" i="0" u="none" strike="noStrike" dirty="0" err="1">
                <a:solidFill>
                  <a:srgbClr val="1A0DAB"/>
                </a:solidFill>
                <a:effectLst/>
                <a:latin typeface="arial" panose="020B0604020202020204" pitchFamily="34" charset="0"/>
                <a:hlinkClick r:id="rId4"/>
              </a:rPr>
              <a:t>Circular</a:t>
            </a:r>
            <a:r>
              <a:rPr lang="de-CH" b="0" i="0" u="none" strike="noStrike" dirty="0">
                <a:solidFill>
                  <a:srgbClr val="1A0DAB"/>
                </a:solidFill>
                <a:effectLst/>
                <a:latin typeface="arial" panose="020B0604020202020204" pitchFamily="34" charset="0"/>
                <a:hlinkClick r:id="rId4"/>
              </a:rPr>
              <a:t> Collider (FCC) 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C1D0881A-0D55-0489-D012-728F338AD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3864706"/>
            <a:ext cx="1476311" cy="147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16EF770-559D-01E4-5E3B-B5D115C09889}"/>
              </a:ext>
            </a:extLst>
          </p:cNvPr>
          <p:cNvSpPr txBox="1"/>
          <p:nvPr/>
        </p:nvSpPr>
        <p:spPr>
          <a:xfrm>
            <a:off x="655637" y="3429000"/>
            <a:ext cx="22796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CHART project </a:t>
            </a:r>
            <a:endParaRPr lang="en-CH" dirty="0"/>
          </a:p>
        </p:txBody>
      </p:sp>
      <p:pic>
        <p:nvPicPr>
          <p:cNvPr id="1026" name="Picture 2" descr="Graphic of FCC">
            <a:extLst>
              <a:ext uri="{FF2B5EF4-FFF2-40B4-BE49-F238E27FC236}">
                <a16:creationId xmlns:a16="http://schemas.microsoft.com/office/drawing/2014/main" id="{069D63AB-9689-8531-0DFB-419CC8D97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750" y="1218677"/>
            <a:ext cx="2745879" cy="192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D10F99-6BF6-5417-302D-7C833D076F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71001" y="3531385"/>
            <a:ext cx="3927242" cy="24268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FC5C2A-E387-C602-9945-32CEDBE564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5849334" y="1490171"/>
            <a:ext cx="2054499" cy="13965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D0F4B34-758E-0E56-3762-27A2C5A4EC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60345" y="1487218"/>
            <a:ext cx="1556905" cy="15525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064001-C1F5-968C-47D2-49451E679E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72208" y="3534786"/>
            <a:ext cx="2050937" cy="243158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3712E21-68E4-4658-FDC7-B0642D238CF3}"/>
              </a:ext>
            </a:extLst>
          </p:cNvPr>
          <p:cNvSpPr txBox="1"/>
          <p:nvPr/>
        </p:nvSpPr>
        <p:spPr>
          <a:xfrm>
            <a:off x="10665378" y="5275825"/>
            <a:ext cx="126699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Daly et al. 2018</a:t>
            </a:r>
            <a:endParaRPr lang="en-CH" sz="1050" dirty="0">
              <a:latin typeface="Century Gothic" panose="020B0502020202020204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C87442A-8D82-5EB4-640E-FF158846FD1F}"/>
              </a:ext>
            </a:extLst>
          </p:cNvPr>
          <p:cNvCxnSpPr>
            <a:cxnSpLocks/>
          </p:cNvCxnSpPr>
          <p:nvPr/>
        </p:nvCxnSpPr>
        <p:spPr>
          <a:xfrm flipV="1">
            <a:off x="4609984" y="2613660"/>
            <a:ext cx="2427248" cy="22410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67E80DC-CE99-995D-48D7-00A78DF563C0}"/>
              </a:ext>
            </a:extLst>
          </p:cNvPr>
          <p:cNvCxnSpPr>
            <a:cxnSpLocks/>
          </p:cNvCxnSpPr>
          <p:nvPr/>
        </p:nvCxnSpPr>
        <p:spPr>
          <a:xfrm flipH="1">
            <a:off x="8232538" y="2179801"/>
            <a:ext cx="170392" cy="17777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316474A-66F6-91DC-EE06-28146E7CAA68}"/>
              </a:ext>
            </a:extLst>
          </p:cNvPr>
          <p:cNvSpPr txBox="1"/>
          <p:nvPr/>
        </p:nvSpPr>
        <p:spPr>
          <a:xfrm>
            <a:off x="5593271" y="5984011"/>
            <a:ext cx="144396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CERN website</a:t>
            </a:r>
            <a:endParaRPr lang="en-CH" sz="10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C84D337-E092-81EE-2E26-C460D1A582FD}"/>
              </a:ext>
            </a:extLst>
          </p:cNvPr>
          <p:cNvSpPr txBox="1"/>
          <p:nvPr/>
        </p:nvSpPr>
        <p:spPr>
          <a:xfrm>
            <a:off x="3531957" y="6338056"/>
            <a:ext cx="663112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 err="1"/>
              <a:t>Ferracin</a:t>
            </a:r>
            <a:r>
              <a:rPr lang="en-US" sz="1050" dirty="0"/>
              <a:t> et al. 2015 Transactions on Applied Superconductivity (Volume: 26, Issue: 4, June 2016)</a:t>
            </a:r>
          </a:p>
          <a:p>
            <a:r>
              <a:rPr lang="en-US" sz="1050" dirty="0"/>
              <a:t>Daly et al. 2018 Transactions on Applied Superconductivity (Volume: 28, Issue: 3, April 2018)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ABE1DEB-0892-FBCF-2ACA-F2854DE8CA44}"/>
              </a:ext>
            </a:extLst>
          </p:cNvPr>
          <p:cNvSpPr/>
          <p:nvPr/>
        </p:nvSpPr>
        <p:spPr>
          <a:xfrm rot="754543">
            <a:off x="8178179" y="4726262"/>
            <a:ext cx="772284" cy="8200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CBC96FA-9410-88DF-0C52-44008ED9CCCA}"/>
              </a:ext>
            </a:extLst>
          </p:cNvPr>
          <p:cNvGrpSpPr/>
          <p:nvPr/>
        </p:nvGrpSpPr>
        <p:grpSpPr>
          <a:xfrm>
            <a:off x="9598236" y="3451127"/>
            <a:ext cx="2549074" cy="1963791"/>
            <a:chOff x="-16788" y="2244208"/>
            <a:chExt cx="2357906" cy="1816516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1ED65BB-5303-DA10-E3D5-B7B3872A5E5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84362" y="2244208"/>
              <a:ext cx="2056756" cy="1659518"/>
              <a:chOff x="5612284" y="632528"/>
              <a:chExt cx="2597212" cy="2095591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8DF6AA35-F6BE-2A65-CF8B-323188DA937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053108" y="632528"/>
                <a:ext cx="2156388" cy="1727895"/>
                <a:chOff x="3548440" y="982944"/>
                <a:chExt cx="4331811" cy="3471043"/>
              </a:xfrm>
            </p:grpSpPr>
            <p:pic>
              <p:nvPicPr>
                <p:cNvPr id="41" name="Picture 40">
                  <a:extLst>
                    <a:ext uri="{FF2B5EF4-FFF2-40B4-BE49-F238E27FC236}">
                      <a16:creationId xmlns:a16="http://schemas.microsoft.com/office/drawing/2014/main" id="{E26E0778-98CB-368C-F54A-D915DFEE69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0800000">
                  <a:off x="3548440" y="1628800"/>
                  <a:ext cx="2519762" cy="2825187"/>
                </a:xfrm>
                <a:prstGeom prst="rect">
                  <a:avLst/>
                </a:prstGeom>
              </p:spPr>
            </p:pic>
            <p:cxnSp>
              <p:nvCxnSpPr>
                <p:cNvPr id="42" name="Straight Arrow Connector 41">
                  <a:extLst>
                    <a:ext uri="{FF2B5EF4-FFF2-40B4-BE49-F238E27FC236}">
                      <a16:creationId xmlns:a16="http://schemas.microsoft.com/office/drawing/2014/main" id="{C3524E71-18CF-22C4-7943-5927DDC65B83}"/>
                    </a:ext>
                  </a:extLst>
                </p:cNvPr>
                <p:cNvCxnSpPr/>
                <p:nvPr/>
              </p:nvCxnSpPr>
              <p:spPr>
                <a:xfrm flipV="1">
                  <a:off x="5218500" y="3068960"/>
                  <a:ext cx="721652" cy="1368152"/>
                </a:xfrm>
                <a:prstGeom prst="straightConnector1">
                  <a:avLst/>
                </a:prstGeom>
                <a:ln>
                  <a:solidFill>
                    <a:schemeClr val="tx2">
                      <a:lumMod val="75000"/>
                    </a:schemeClr>
                  </a:solidFill>
                  <a:headEnd type="triangle"/>
                  <a:tailEnd type="triangle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>
                  <a:extLst>
                    <a:ext uri="{FF2B5EF4-FFF2-40B4-BE49-F238E27FC236}">
                      <a16:creationId xmlns:a16="http://schemas.microsoft.com/office/drawing/2014/main" id="{69D095D9-1E98-4DE2-58CB-173F72BE884D}"/>
                    </a:ext>
                  </a:extLst>
                </p:cNvPr>
                <p:cNvCxnSpPr/>
                <p:nvPr/>
              </p:nvCxnSpPr>
              <p:spPr>
                <a:xfrm flipH="1" flipV="1">
                  <a:off x="4714217" y="1537766"/>
                  <a:ext cx="1355693" cy="207434"/>
                </a:xfrm>
                <a:prstGeom prst="straightConnector1">
                  <a:avLst/>
                </a:prstGeom>
                <a:ln>
                  <a:solidFill>
                    <a:schemeClr val="tx2">
                      <a:lumMod val="75000"/>
                    </a:schemeClr>
                  </a:solidFill>
                  <a:headEnd type="triangle"/>
                  <a:tailEnd type="triangle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>
                  <a:extLst>
                    <a:ext uri="{FF2B5EF4-FFF2-40B4-BE49-F238E27FC236}">
                      <a16:creationId xmlns:a16="http://schemas.microsoft.com/office/drawing/2014/main" id="{42F60522-71E0-7467-C835-30C871AD8ADD}"/>
                    </a:ext>
                  </a:extLst>
                </p:cNvPr>
                <p:cNvCxnSpPr>
                  <a:cxnSpLocks/>
                  <a:endCxn id="41" idx="1"/>
                </p:cNvCxnSpPr>
                <p:nvPr/>
              </p:nvCxnSpPr>
              <p:spPr>
                <a:xfrm flipH="1">
                  <a:off x="6068203" y="1827070"/>
                  <a:ext cx="3" cy="1214321"/>
                </a:xfrm>
                <a:prstGeom prst="straightConnector1">
                  <a:avLst/>
                </a:prstGeom>
                <a:ln>
                  <a:solidFill>
                    <a:schemeClr val="tx2">
                      <a:lumMod val="75000"/>
                    </a:schemeClr>
                  </a:solidFill>
                  <a:headEnd type="triangle"/>
                  <a:tailEnd type="triangle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45" name="TextBox 25">
                  <a:extLst>
                    <a:ext uri="{FF2B5EF4-FFF2-40B4-BE49-F238E27FC236}">
                      <a16:creationId xmlns:a16="http://schemas.microsoft.com/office/drawing/2014/main" id="{8C449FAE-7975-820E-88FD-D5B0790DE43D}"/>
                    </a:ext>
                  </a:extLst>
                </p:cNvPr>
                <p:cNvSpPr txBox="1"/>
                <p:nvPr/>
              </p:nvSpPr>
              <p:spPr>
                <a:xfrm>
                  <a:off x="5446760" y="3610174"/>
                  <a:ext cx="1855055" cy="7807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400" dirty="0"/>
                    <a:t>20 mm</a:t>
                  </a:r>
                </a:p>
              </p:txBody>
            </p:sp>
            <p:sp>
              <p:nvSpPr>
                <p:cNvPr id="46" name="TextBox 26">
                  <a:extLst>
                    <a:ext uri="{FF2B5EF4-FFF2-40B4-BE49-F238E27FC236}">
                      <a16:creationId xmlns:a16="http://schemas.microsoft.com/office/drawing/2014/main" id="{6CBAC9FA-1937-29B3-2483-4665D8F3AB21}"/>
                    </a:ext>
                  </a:extLst>
                </p:cNvPr>
                <p:cNvSpPr txBox="1"/>
                <p:nvPr/>
              </p:nvSpPr>
              <p:spPr>
                <a:xfrm>
                  <a:off x="5010059" y="982944"/>
                  <a:ext cx="1855055" cy="7807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400" dirty="0"/>
                    <a:t>15 mm</a:t>
                  </a:r>
                </a:p>
              </p:txBody>
            </p:sp>
            <p:sp>
              <p:nvSpPr>
                <p:cNvPr id="47" name="TextBox 27">
                  <a:extLst>
                    <a:ext uri="{FF2B5EF4-FFF2-40B4-BE49-F238E27FC236}">
                      <a16:creationId xmlns:a16="http://schemas.microsoft.com/office/drawing/2014/main" id="{E14E860D-9DA8-1203-1BCC-466B080ECE02}"/>
                    </a:ext>
                  </a:extLst>
                </p:cNvPr>
                <p:cNvSpPr txBox="1"/>
                <p:nvPr/>
              </p:nvSpPr>
              <p:spPr>
                <a:xfrm>
                  <a:off x="6025196" y="2110389"/>
                  <a:ext cx="1855055" cy="7807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400" dirty="0"/>
                    <a:t>15 mm</a:t>
                  </a:r>
                </a:p>
              </p:txBody>
            </p:sp>
          </p:grp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9799B133-39A5-B81D-724B-923CF13AABA4}"/>
                  </a:ext>
                </a:extLst>
              </p:cNvPr>
              <p:cNvCxnSpPr/>
              <p:nvPr/>
            </p:nvCxnSpPr>
            <p:spPr>
              <a:xfrm>
                <a:off x="6053110" y="2228164"/>
                <a:ext cx="770809" cy="146528"/>
              </a:xfrm>
              <a:prstGeom prst="straightConnector1">
                <a:avLst/>
              </a:prstGeom>
              <a:ln>
                <a:solidFill>
                  <a:schemeClr val="accent3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FE1A010F-FC81-242B-19E5-E5017E4B6C81}"/>
                  </a:ext>
                </a:extLst>
              </p:cNvPr>
              <p:cNvCxnSpPr/>
              <p:nvPr/>
            </p:nvCxnSpPr>
            <p:spPr>
              <a:xfrm flipV="1">
                <a:off x="6053110" y="1332273"/>
                <a:ext cx="0" cy="898360"/>
              </a:xfrm>
              <a:prstGeom prst="straightConnector1">
                <a:avLst/>
              </a:prstGeom>
              <a:ln>
                <a:solidFill>
                  <a:schemeClr val="accent3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39" name="TextBox 19">
                <a:extLst>
                  <a:ext uri="{FF2B5EF4-FFF2-40B4-BE49-F238E27FC236}">
                    <a16:creationId xmlns:a16="http://schemas.microsoft.com/office/drawing/2014/main" id="{FBF81498-F0C8-139E-38B9-7F548E09C8AF}"/>
                  </a:ext>
                </a:extLst>
              </p:cNvPr>
              <p:cNvSpPr txBox="1"/>
              <p:nvPr/>
            </p:nvSpPr>
            <p:spPr>
              <a:xfrm rot="16200000">
                <a:off x="5129467" y="1363930"/>
                <a:ext cx="1354286" cy="3886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400" dirty="0">
                    <a:solidFill>
                      <a:schemeClr val="accent3">
                        <a:lumMod val="75000"/>
                      </a:schemeClr>
                    </a:solidFill>
                  </a:rPr>
                  <a:t>Transverse</a:t>
                </a:r>
              </a:p>
            </p:txBody>
          </p:sp>
          <p:sp>
            <p:nvSpPr>
              <p:cNvPr id="40" name="TextBox 20">
                <a:extLst>
                  <a:ext uri="{FF2B5EF4-FFF2-40B4-BE49-F238E27FC236}">
                    <a16:creationId xmlns:a16="http://schemas.microsoft.com/office/drawing/2014/main" id="{15151972-D018-D4B2-43F0-8695789DF263}"/>
                  </a:ext>
                </a:extLst>
              </p:cNvPr>
              <p:cNvSpPr txBox="1"/>
              <p:nvPr/>
            </p:nvSpPr>
            <p:spPr>
              <a:xfrm>
                <a:off x="6264692" y="2339467"/>
                <a:ext cx="874871" cy="3886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400" dirty="0">
                    <a:solidFill>
                      <a:schemeClr val="accent3">
                        <a:lumMod val="75000"/>
                      </a:schemeClr>
                    </a:solidFill>
                  </a:rPr>
                  <a:t>Radial</a:t>
                </a:r>
              </a:p>
            </p:txBody>
          </p:sp>
        </p:grp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761740A6-F054-8EB3-DEB8-67666E6F8A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9820" y="3504734"/>
              <a:ext cx="329351" cy="308331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headEnd type="non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5" name="TextBox 20">
              <a:extLst>
                <a:ext uri="{FF2B5EF4-FFF2-40B4-BE49-F238E27FC236}">
                  <a16:creationId xmlns:a16="http://schemas.microsoft.com/office/drawing/2014/main" id="{33C42DD0-2BC6-82CD-B581-06372E33FC39}"/>
                </a:ext>
              </a:extLst>
            </p:cNvPr>
            <p:cNvSpPr txBox="1"/>
            <p:nvPr/>
          </p:nvSpPr>
          <p:spPr>
            <a:xfrm>
              <a:off x="-16788" y="3752947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>
                  <a:solidFill>
                    <a:schemeClr val="accent3">
                      <a:lumMod val="75000"/>
                    </a:schemeClr>
                  </a:solidFill>
                </a:rPr>
                <a:t>Axial</a:t>
              </a:r>
              <a:endParaRPr lang="en-GB" sz="14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BB0976FA-4CEA-6493-DB7F-EA38A8DF2647}"/>
              </a:ext>
            </a:extLst>
          </p:cNvPr>
          <p:cNvSpPr txBox="1"/>
          <p:nvPr/>
        </p:nvSpPr>
        <p:spPr>
          <a:xfrm>
            <a:off x="7999844" y="1189173"/>
            <a:ext cx="155690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buNone/>
              <a:defRPr/>
            </a:pPr>
            <a:r>
              <a:rPr lang="en-GB" sz="1050" i="1" dirty="0" err="1">
                <a:latin typeface="Century Gothic" panose="020B0502020202020204" pitchFamily="34" charset="0"/>
                <a:cs typeface="Consolas" panose="020B0609020204030204" pitchFamily="49" charset="0"/>
              </a:rPr>
              <a:t>Ferracin</a:t>
            </a:r>
            <a:r>
              <a:rPr lang="en-GB" sz="1050" i="1" dirty="0">
                <a:latin typeface="Century Gothic" panose="020B0502020202020204" pitchFamily="34" charset="0"/>
                <a:cs typeface="Consolas" panose="020B0609020204030204" pitchFamily="49" charset="0"/>
              </a:rPr>
              <a:t> et al. 2015</a:t>
            </a:r>
          </a:p>
        </p:txBody>
      </p:sp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CDFCD7D2-6066-E2DD-BD6E-87B550388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790" y="348004"/>
            <a:ext cx="751839" cy="751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85648AF-130E-03FE-B9EC-CDDAB8EC6496}"/>
              </a:ext>
            </a:extLst>
          </p:cNvPr>
          <p:cNvCxnSpPr>
            <a:cxnSpLocks/>
          </p:cNvCxnSpPr>
          <p:nvPr/>
        </p:nvCxnSpPr>
        <p:spPr>
          <a:xfrm flipV="1">
            <a:off x="9030476" y="4570788"/>
            <a:ext cx="878134" cy="2484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D904E69-545A-6343-5608-F3C7391EF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 dirty="0"/>
              <a:t>xiang.kong@mat.ethz.ch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428CC7EF-5A15-4AED-FE28-39AFEE4F4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69153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2" grpId="0"/>
      <p:bldP spid="27" grpId="0" animBg="1"/>
      <p:bldP spid="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: Diagonal Corners Rounded 36">
            <a:extLst>
              <a:ext uri="{FF2B5EF4-FFF2-40B4-BE49-F238E27FC236}">
                <a16:creationId xmlns:a16="http://schemas.microsoft.com/office/drawing/2014/main" id="{0590EB97-E4D7-17BB-2179-D3F077D5DD9B}"/>
              </a:ext>
            </a:extLst>
          </p:cNvPr>
          <p:cNvSpPr/>
          <p:nvPr/>
        </p:nvSpPr>
        <p:spPr>
          <a:xfrm>
            <a:off x="541091" y="3918414"/>
            <a:ext cx="1825842" cy="2222403"/>
          </a:xfrm>
          <a:prstGeom prst="round2Diag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BAA7F7-688D-5F21-4AFE-72FEF0327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Multiscale structure </a:t>
            </a:r>
            <a:r>
              <a:rPr lang="en-US" dirty="0">
                <a:sym typeface="Wingdings" panose="05000000000000000000" pitchFamily="2" charset="2"/>
              </a:rPr>
              <a:t> heterogeneous</a:t>
            </a:r>
            <a:endParaRPr lang="LID4096" dirty="0"/>
          </a:p>
        </p:txBody>
      </p:sp>
      <p:pic>
        <p:nvPicPr>
          <p:cNvPr id="7" name="Content Placeholder 6" descr="A picture containing text&#10;&#10;Description automatically generated">
            <a:extLst>
              <a:ext uri="{FF2B5EF4-FFF2-40B4-BE49-F238E27FC236}">
                <a16:creationId xmlns:a16="http://schemas.microsoft.com/office/drawing/2014/main" id="{3567E1B7-74C5-EA45-D14B-E3B4EE2DA0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57" y="760328"/>
            <a:ext cx="2487965" cy="264677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203D1-C379-55C9-8722-31726C492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0079B-799B-CE61-D7D4-D0E264E29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xiang.kong@mat.ethz.ch</a:t>
            </a:r>
            <a:endParaRPr lang="de-CH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C9DC9D-DB43-D72B-0FE2-8132D6A664B2}"/>
              </a:ext>
            </a:extLst>
          </p:cNvPr>
          <p:cNvPicPr/>
          <p:nvPr/>
        </p:nvPicPr>
        <p:blipFill rotWithShape="1">
          <a:blip r:embed="rId4"/>
          <a:srcRect r="66917" b="10958"/>
          <a:stretch/>
        </p:blipFill>
        <p:spPr>
          <a:xfrm>
            <a:off x="6597424" y="1979081"/>
            <a:ext cx="2054325" cy="145587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40E77F8-43DD-42A0-7926-893FE24673AB}"/>
              </a:ext>
            </a:extLst>
          </p:cNvPr>
          <p:cNvCxnSpPr>
            <a:cxnSpLocks/>
          </p:cNvCxnSpPr>
          <p:nvPr/>
        </p:nvCxnSpPr>
        <p:spPr>
          <a:xfrm>
            <a:off x="331857" y="3871945"/>
            <a:ext cx="11304972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0E21392-9F59-0779-1B36-F5DFB11A3F84}"/>
              </a:ext>
            </a:extLst>
          </p:cNvPr>
          <p:cNvSpPr txBox="1"/>
          <p:nvPr/>
        </p:nvSpPr>
        <p:spPr>
          <a:xfrm>
            <a:off x="671038" y="5217666"/>
            <a:ext cx="2051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10-stack cable</a:t>
            </a:r>
            <a:endParaRPr lang="LID4096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C83D10-90F8-F1F6-8663-0E6EB30404EA}"/>
              </a:ext>
            </a:extLst>
          </p:cNvPr>
          <p:cNvSpPr txBox="1"/>
          <p:nvPr/>
        </p:nvSpPr>
        <p:spPr>
          <a:xfrm>
            <a:off x="811407" y="3879352"/>
            <a:ext cx="1504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Cubic level</a:t>
            </a:r>
            <a:endParaRPr lang="LID4096" b="1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328E542-FC2C-FC22-D0BA-FB4C4CC38B83}"/>
              </a:ext>
            </a:extLst>
          </p:cNvPr>
          <p:cNvGrpSpPr/>
          <p:nvPr/>
        </p:nvGrpSpPr>
        <p:grpSpPr>
          <a:xfrm>
            <a:off x="9015544" y="3903985"/>
            <a:ext cx="2651447" cy="2142113"/>
            <a:chOff x="9015544" y="3903985"/>
            <a:chExt cx="2651447" cy="2142113"/>
          </a:xfrm>
        </p:grpSpPr>
        <p:sp>
          <p:nvSpPr>
            <p:cNvPr id="40" name="Rectangle: Diagonal Corners Rounded 39">
              <a:extLst>
                <a:ext uri="{FF2B5EF4-FFF2-40B4-BE49-F238E27FC236}">
                  <a16:creationId xmlns:a16="http://schemas.microsoft.com/office/drawing/2014/main" id="{BFEACEAF-BC46-5FCB-AB07-104F41A61299}"/>
                </a:ext>
              </a:extLst>
            </p:cNvPr>
            <p:cNvSpPr/>
            <p:nvPr/>
          </p:nvSpPr>
          <p:spPr>
            <a:xfrm>
              <a:off x="9362718" y="3925886"/>
              <a:ext cx="2288191" cy="2120212"/>
            </a:xfrm>
            <a:prstGeom prst="round2DiagRect">
              <a:avLst/>
            </a:prstGeom>
            <a:solidFill>
              <a:schemeClr val="accent4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22" name="Left Brace 21">
              <a:extLst>
                <a:ext uri="{FF2B5EF4-FFF2-40B4-BE49-F238E27FC236}">
                  <a16:creationId xmlns:a16="http://schemas.microsoft.com/office/drawing/2014/main" id="{56244C9A-1C3D-C9B3-0193-1559864FA188}"/>
                </a:ext>
              </a:extLst>
            </p:cNvPr>
            <p:cNvSpPr/>
            <p:nvPr/>
          </p:nvSpPr>
          <p:spPr>
            <a:xfrm>
              <a:off x="9015544" y="4790064"/>
              <a:ext cx="293914" cy="1159263"/>
            </a:xfrm>
            <a:prstGeom prst="leftBrac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6A387F5-E20C-2ADA-A48D-9C98CE642BA8}"/>
                </a:ext>
              </a:extLst>
            </p:cNvPr>
            <p:cNvSpPr txBox="1"/>
            <p:nvPr/>
          </p:nvSpPr>
          <p:spPr>
            <a:xfrm>
              <a:off x="9407432" y="4676921"/>
              <a:ext cx="2259559" cy="1287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dirty="0"/>
                <a:t>Nb</a:t>
              </a:r>
              <a:r>
                <a:rPr lang="en-US" baseline="-25000" dirty="0"/>
                <a:t>3</a:t>
              </a:r>
              <a:r>
                <a:rPr lang="en-US" dirty="0"/>
                <a:t>Sn filament 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dirty="0"/>
                <a:t>Copper matrix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dirty="0"/>
                <a:t>Void</a:t>
              </a:r>
              <a:endParaRPr lang="LID4096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92FF798-1244-9C25-9642-CC3096145930}"/>
                </a:ext>
              </a:extLst>
            </p:cNvPr>
            <p:cNvSpPr txBox="1"/>
            <p:nvPr/>
          </p:nvSpPr>
          <p:spPr>
            <a:xfrm>
              <a:off x="9615034" y="3903985"/>
              <a:ext cx="20519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Filament level</a:t>
              </a:r>
              <a:endParaRPr lang="LID4096" b="1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C82F4C4-A0D1-BE20-D488-C6C4BF761BCC}"/>
              </a:ext>
            </a:extLst>
          </p:cNvPr>
          <p:cNvSpPr txBox="1"/>
          <p:nvPr/>
        </p:nvSpPr>
        <p:spPr>
          <a:xfrm>
            <a:off x="951954" y="3456145"/>
            <a:ext cx="1504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~15 mm</a:t>
            </a:r>
            <a:endParaRPr lang="LID4096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5DABE45-A683-0ED1-D554-7056A88B7A61}"/>
              </a:ext>
            </a:extLst>
          </p:cNvPr>
          <p:cNvSpPr txBox="1"/>
          <p:nvPr/>
        </p:nvSpPr>
        <p:spPr>
          <a:xfrm>
            <a:off x="3852197" y="3477882"/>
            <a:ext cx="2051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 1 mm</a:t>
            </a:r>
            <a:endParaRPr lang="LID4096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31F7CC8-30FF-9B7D-E2C7-2C2FBAB07B93}"/>
              </a:ext>
            </a:extLst>
          </p:cNvPr>
          <p:cNvSpPr txBox="1"/>
          <p:nvPr/>
        </p:nvSpPr>
        <p:spPr>
          <a:xfrm>
            <a:off x="7002096" y="3477882"/>
            <a:ext cx="2051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~750 </a:t>
            </a:r>
            <a:r>
              <a:rPr lang="el-GR" dirty="0"/>
              <a:t>μ</a:t>
            </a:r>
            <a:r>
              <a:rPr lang="en-US" dirty="0"/>
              <a:t>m</a:t>
            </a:r>
            <a:endParaRPr lang="LID4096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0495912-DEFA-C1CE-FF8B-65F3BD4E001B}"/>
              </a:ext>
            </a:extLst>
          </p:cNvPr>
          <p:cNvSpPr txBox="1"/>
          <p:nvPr/>
        </p:nvSpPr>
        <p:spPr>
          <a:xfrm>
            <a:off x="9967872" y="3473170"/>
            <a:ext cx="1287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</a:t>
            </a:r>
            <a:r>
              <a:rPr lang="en-US"/>
              <a:t>50 </a:t>
            </a:r>
            <a:r>
              <a:rPr lang="el-GR" dirty="0"/>
              <a:t>μ</a:t>
            </a:r>
            <a:r>
              <a:rPr lang="en-US" dirty="0"/>
              <a:t>m</a:t>
            </a:r>
            <a:endParaRPr lang="LID4096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8BFB6DF-652B-43DD-1500-5EBE3158451D}"/>
              </a:ext>
            </a:extLst>
          </p:cNvPr>
          <p:cNvGrpSpPr/>
          <p:nvPr/>
        </p:nvGrpSpPr>
        <p:grpSpPr>
          <a:xfrm>
            <a:off x="9207322" y="1632882"/>
            <a:ext cx="2598981" cy="1847710"/>
            <a:chOff x="9207322" y="1632882"/>
            <a:chExt cx="2598981" cy="184771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996FEC0-F178-6CF9-9551-CD99861D6C2D}"/>
                </a:ext>
              </a:extLst>
            </p:cNvPr>
            <p:cNvPicPr/>
            <p:nvPr/>
          </p:nvPicPr>
          <p:blipFill rotWithShape="1">
            <a:blip r:embed="rId4"/>
            <a:srcRect l="66627" r="289" b="10958"/>
            <a:stretch/>
          </p:blipFill>
          <p:spPr>
            <a:xfrm>
              <a:off x="9276800" y="1933266"/>
              <a:ext cx="2183362" cy="15473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DE81E13-CC1F-87E9-3DDE-2687815520FC}"/>
                </a:ext>
              </a:extLst>
            </p:cNvPr>
            <p:cNvSpPr txBox="1"/>
            <p:nvPr/>
          </p:nvSpPr>
          <p:spPr>
            <a:xfrm>
              <a:off x="9207322" y="1632882"/>
              <a:ext cx="2598981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TT" sz="1050" b="0" strike="noStrike" spc="-1" dirty="0" err="1">
                  <a:solidFill>
                    <a:srgbClr val="000000"/>
                  </a:solidFill>
                  <a:latin typeface="Century Gothic" panose="020B0502020202020204" pitchFamily="34" charset="0"/>
                  <a:ea typeface="DejaVu Sans"/>
                </a:rPr>
                <a:t>Ebermann</a:t>
              </a:r>
              <a:r>
                <a:rPr lang="en-TT" sz="1050" b="0" strike="noStrike" spc="-1" dirty="0">
                  <a:solidFill>
                    <a:srgbClr val="000000"/>
                  </a:solidFill>
                  <a:latin typeface="Century Gothic" panose="020B0502020202020204" pitchFamily="34" charset="0"/>
                  <a:ea typeface="DejaVu Sans"/>
                </a:rPr>
                <a:t> et al. 2018</a:t>
              </a:r>
              <a:endParaRPr lang="en-TT" sz="1050" b="0" strike="noStrike" spc="-1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C9A0043-E59A-9FE5-9985-595BA39BF765}"/>
              </a:ext>
            </a:extLst>
          </p:cNvPr>
          <p:cNvGrpSpPr/>
          <p:nvPr/>
        </p:nvGrpSpPr>
        <p:grpSpPr>
          <a:xfrm>
            <a:off x="2536792" y="3896981"/>
            <a:ext cx="3311476" cy="2563854"/>
            <a:chOff x="2536792" y="3896981"/>
            <a:chExt cx="3311476" cy="2563854"/>
          </a:xfrm>
        </p:grpSpPr>
        <p:sp>
          <p:nvSpPr>
            <p:cNvPr id="38" name="Rectangle: Diagonal Corners Rounded 37">
              <a:extLst>
                <a:ext uri="{FF2B5EF4-FFF2-40B4-BE49-F238E27FC236}">
                  <a16:creationId xmlns:a16="http://schemas.microsoft.com/office/drawing/2014/main" id="{ACE34C5D-5EDC-1A27-FD63-C5D48B91735A}"/>
                </a:ext>
              </a:extLst>
            </p:cNvPr>
            <p:cNvSpPr/>
            <p:nvPr/>
          </p:nvSpPr>
          <p:spPr>
            <a:xfrm>
              <a:off x="2892279" y="3910777"/>
              <a:ext cx="2626777" cy="2550056"/>
            </a:xfrm>
            <a:prstGeom prst="round2Diag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8" name="Left Brace 17">
              <a:extLst>
                <a:ext uri="{FF2B5EF4-FFF2-40B4-BE49-F238E27FC236}">
                  <a16:creationId xmlns:a16="http://schemas.microsoft.com/office/drawing/2014/main" id="{45324BF2-971B-A6D3-DF7E-336F235AC561}"/>
                </a:ext>
              </a:extLst>
            </p:cNvPr>
            <p:cNvSpPr/>
            <p:nvPr/>
          </p:nvSpPr>
          <p:spPr>
            <a:xfrm>
              <a:off x="2536792" y="4437941"/>
              <a:ext cx="293914" cy="1984778"/>
            </a:xfrm>
            <a:prstGeom prst="leftBrac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D172E6A-C3C4-9752-B1A4-8C075A082E44}"/>
                </a:ext>
              </a:extLst>
            </p:cNvPr>
            <p:cNvSpPr txBox="1"/>
            <p:nvPr/>
          </p:nvSpPr>
          <p:spPr>
            <a:xfrm>
              <a:off x="2868847" y="4238432"/>
              <a:ext cx="2979421" cy="2222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q"/>
              </a:pPr>
              <a:r>
                <a:rPr lang="en-US" dirty="0"/>
                <a:t>Epoxy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q"/>
              </a:pPr>
              <a:r>
                <a:rPr lang="en-US" dirty="0"/>
                <a:t>Strand</a:t>
              </a:r>
              <a:endParaRPr lang="en-US" dirty="0">
                <a:sym typeface="Wingdings" panose="05000000000000000000" pitchFamily="2" charset="2"/>
              </a:endParaRP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q"/>
              </a:pPr>
              <a:r>
                <a:rPr lang="en-US" dirty="0"/>
                <a:t>Insulation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q"/>
              </a:pPr>
              <a:r>
                <a:rPr lang="en-US" dirty="0"/>
                <a:t>Stainless-steel core</a:t>
              </a:r>
              <a:endParaRPr lang="LID4096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13A426B-0F8A-A047-01A9-B2DDEBDDFE02}"/>
                </a:ext>
              </a:extLst>
            </p:cNvPr>
            <p:cNvSpPr txBox="1"/>
            <p:nvPr/>
          </p:nvSpPr>
          <p:spPr>
            <a:xfrm>
              <a:off x="3596385" y="3896981"/>
              <a:ext cx="20519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Stack level</a:t>
              </a:r>
              <a:endParaRPr lang="LID4096" b="1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79745C9-F04A-5542-93FF-FAA5AF4E69B7}"/>
              </a:ext>
            </a:extLst>
          </p:cNvPr>
          <p:cNvGrpSpPr/>
          <p:nvPr/>
        </p:nvGrpSpPr>
        <p:grpSpPr>
          <a:xfrm>
            <a:off x="4205988" y="3896981"/>
            <a:ext cx="5070812" cy="1907339"/>
            <a:chOff x="4205988" y="3896981"/>
            <a:chExt cx="5070812" cy="1907339"/>
          </a:xfrm>
        </p:grpSpPr>
        <p:sp>
          <p:nvSpPr>
            <p:cNvPr id="39" name="Rectangle: Diagonal Corners Rounded 38">
              <a:extLst>
                <a:ext uri="{FF2B5EF4-FFF2-40B4-BE49-F238E27FC236}">
                  <a16:creationId xmlns:a16="http://schemas.microsoft.com/office/drawing/2014/main" id="{0520D504-0285-EA7D-31E0-B79AF98ADADA}"/>
                </a:ext>
              </a:extLst>
            </p:cNvPr>
            <p:cNvSpPr/>
            <p:nvPr/>
          </p:nvSpPr>
          <p:spPr>
            <a:xfrm>
              <a:off x="6289139" y="3915348"/>
              <a:ext cx="2677422" cy="1888972"/>
            </a:xfrm>
            <a:prstGeom prst="round2DiagRect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0" name="Left Brace 19">
              <a:extLst>
                <a:ext uri="{FF2B5EF4-FFF2-40B4-BE49-F238E27FC236}">
                  <a16:creationId xmlns:a16="http://schemas.microsoft.com/office/drawing/2014/main" id="{AE3D47EE-1492-C3D8-1285-32FC90A8D8AB}"/>
                </a:ext>
              </a:extLst>
            </p:cNvPr>
            <p:cNvSpPr/>
            <p:nvPr/>
          </p:nvSpPr>
          <p:spPr>
            <a:xfrm>
              <a:off x="5954482" y="4631875"/>
              <a:ext cx="293914" cy="1051924"/>
            </a:xfrm>
            <a:prstGeom prst="leftBrac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74BE1B3-0789-DA0A-706A-1C6CBCFC7AC8}"/>
                </a:ext>
              </a:extLst>
            </p:cNvPr>
            <p:cNvSpPr txBox="1"/>
            <p:nvPr/>
          </p:nvSpPr>
          <p:spPr>
            <a:xfrm>
              <a:off x="6297379" y="4418306"/>
              <a:ext cx="2979421" cy="1114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200000"/>
                </a:lnSpc>
                <a:buFont typeface="Courier New" panose="02070309020205020404" pitchFamily="49" charset="0"/>
                <a:buChar char="o"/>
              </a:pPr>
              <a:r>
                <a:rPr lang="en-US" dirty="0"/>
                <a:t>Copper matrix </a:t>
              </a:r>
            </a:p>
            <a:p>
              <a:pPr marL="285750" indent="-285750">
                <a:lnSpc>
                  <a:spcPct val="200000"/>
                </a:lnSpc>
                <a:buFont typeface="Courier New" panose="02070309020205020404" pitchFamily="49" charset="0"/>
                <a:buChar char="o"/>
              </a:pPr>
              <a:r>
                <a:rPr lang="en-US" dirty="0"/>
                <a:t>Nb</a:t>
              </a:r>
              <a:r>
                <a:rPr lang="en-US" baseline="-25000" dirty="0"/>
                <a:t>3</a:t>
              </a:r>
              <a:r>
                <a:rPr lang="en-US" dirty="0"/>
                <a:t>Sn micro filaments </a:t>
              </a:r>
              <a:endParaRPr lang="LID4096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33BE758-03E0-85E4-0B1D-02567E30825E}"/>
                </a:ext>
              </a:extLst>
            </p:cNvPr>
            <p:cNvSpPr txBox="1"/>
            <p:nvPr/>
          </p:nvSpPr>
          <p:spPr>
            <a:xfrm>
              <a:off x="6799950" y="3896981"/>
              <a:ext cx="20519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Strand level</a:t>
              </a:r>
              <a:endParaRPr lang="LID4096" b="1" dirty="0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3C447529-6185-F348-C0E5-02C8BD74B5EB}"/>
                </a:ext>
              </a:extLst>
            </p:cNvPr>
            <p:cNvCxnSpPr/>
            <p:nvPr/>
          </p:nvCxnSpPr>
          <p:spPr>
            <a:xfrm>
              <a:off x="4205988" y="5157837"/>
              <a:ext cx="169816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F906C22-F99A-3644-DA74-7876213995D6}"/>
              </a:ext>
            </a:extLst>
          </p:cNvPr>
          <p:cNvGrpSpPr/>
          <p:nvPr/>
        </p:nvGrpSpPr>
        <p:grpSpPr>
          <a:xfrm>
            <a:off x="2071904" y="1077487"/>
            <a:ext cx="981690" cy="1629534"/>
            <a:chOff x="2071904" y="1077487"/>
            <a:chExt cx="981690" cy="162953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BC8CEEC-AA56-7D7C-472F-6C524B93796E}"/>
                </a:ext>
              </a:extLst>
            </p:cNvPr>
            <p:cNvSpPr/>
            <p:nvPr/>
          </p:nvSpPr>
          <p:spPr>
            <a:xfrm>
              <a:off x="2071904" y="1077487"/>
              <a:ext cx="546109" cy="25371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05674480-836D-5F7F-4CC7-47676774EAA9}"/>
                </a:ext>
              </a:extLst>
            </p:cNvPr>
            <p:cNvCxnSpPr>
              <a:cxnSpLocks/>
              <a:stCxn id="41" idx="3"/>
              <a:endCxn id="16" idx="1"/>
            </p:cNvCxnSpPr>
            <p:nvPr/>
          </p:nvCxnSpPr>
          <p:spPr>
            <a:xfrm>
              <a:off x="2618013" y="1204343"/>
              <a:ext cx="435581" cy="150267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C03E4-EAB0-409A-F56D-392293399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3</a:t>
            </a:fld>
            <a:endParaRPr lang="de-CH" noProof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84EC25-4F03-FAA7-D1E7-868FA92E8D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792" b="94595" l="6061" r="93723">
                        <a14:foregroundMark x1="90476" y1="57722" x2="90476" y2="57722"/>
                        <a14:foregroundMark x1="91991" y1="62162" x2="91991" y2="62162"/>
                        <a14:foregroundMark x1="93723" y1="61969" x2="93723" y2="61969"/>
                        <a14:foregroundMark x1="61905" y1="10811" x2="61905" y2="10811"/>
                        <a14:foregroundMark x1="42857" y1="8301" x2="42857" y2="8301"/>
                        <a14:foregroundMark x1="41342" y1="7529" x2="41342" y2="7529"/>
                        <a14:foregroundMark x1="38961" y1="5792" x2="38961" y2="5792"/>
                        <a14:foregroundMark x1="8442" y1="79537" x2="8442" y2="79537"/>
                        <a14:foregroundMark x1="6061" y1="88417" x2="6061" y2="88417"/>
                        <a14:foregroundMark x1="16883" y1="88031" x2="16883" y2="88031"/>
                        <a14:foregroundMark x1="17749" y1="88417" x2="17749" y2="88417"/>
                        <a14:foregroundMark x1="34199" y1="88417" x2="43074" y2="75483"/>
                        <a14:foregroundMark x1="42641" y1="94595" x2="39827" y2="693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49138" y="4292525"/>
            <a:ext cx="809748" cy="9078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C3E59EC-81E1-8594-948B-BC01CC71C3BC}"/>
              </a:ext>
            </a:extLst>
          </p:cNvPr>
          <p:cNvSpPr txBox="1"/>
          <p:nvPr/>
        </p:nvSpPr>
        <p:spPr>
          <a:xfrm>
            <a:off x="3800270" y="6430667"/>
            <a:ext cx="609600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 err="1"/>
              <a:t>Ebermann</a:t>
            </a:r>
            <a:r>
              <a:rPr lang="en-US" sz="1050" dirty="0"/>
              <a:t> et al. 2018, </a:t>
            </a:r>
            <a:r>
              <a:rPr lang="en-CH" sz="1050" dirty="0" err="1"/>
              <a:t>Supercond</a:t>
            </a:r>
            <a:r>
              <a:rPr lang="en-CH" sz="1050" dirty="0"/>
              <a:t>. Sci. Technol. </a:t>
            </a:r>
            <a:r>
              <a:rPr lang="en-US" sz="1050" dirty="0"/>
              <a:t>31</a:t>
            </a:r>
            <a:r>
              <a:rPr lang="en-CH" sz="1050" dirty="0"/>
              <a:t> (20</a:t>
            </a:r>
            <a:r>
              <a:rPr lang="en-US" sz="1050" dirty="0"/>
              <a:t>18</a:t>
            </a:r>
            <a:r>
              <a:rPr lang="en-CH" sz="1050" dirty="0"/>
              <a:t>) 0</a:t>
            </a:r>
            <a:r>
              <a:rPr lang="en-US" sz="1050" dirty="0"/>
              <a:t>65009</a:t>
            </a:r>
            <a:endParaRPr lang="en-CH" sz="105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B3908E8-647B-E796-24D6-A7D1BD29835F}"/>
              </a:ext>
            </a:extLst>
          </p:cNvPr>
          <p:cNvGrpSpPr/>
          <p:nvPr/>
        </p:nvGrpSpPr>
        <p:grpSpPr>
          <a:xfrm>
            <a:off x="3031544" y="599515"/>
            <a:ext cx="3073435" cy="2820615"/>
            <a:chOff x="3031544" y="599515"/>
            <a:chExt cx="3073435" cy="2820615"/>
          </a:xfrm>
        </p:grpSpPr>
        <p:pic>
          <p:nvPicPr>
            <p:cNvPr id="16" name="Picture 15" descr="A close up of a butterfly&#10;&#10;Description automatically generated with medium confidence">
              <a:extLst>
                <a:ext uri="{FF2B5EF4-FFF2-40B4-BE49-F238E27FC236}">
                  <a16:creationId xmlns:a16="http://schemas.microsoft.com/office/drawing/2014/main" id="{1B1DB545-3508-1833-151C-690CB89E1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3594" y="1993911"/>
              <a:ext cx="3051385" cy="1426219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A438EF9C-D133-E341-B522-07C121E79C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50082" t="45171" r="5666"/>
            <a:stretch/>
          </p:blipFill>
          <p:spPr>
            <a:xfrm>
              <a:off x="3107402" y="907738"/>
              <a:ext cx="1344898" cy="854434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37B1420-E46E-123D-259C-BD38AD8C4B5B}"/>
                </a:ext>
              </a:extLst>
            </p:cNvPr>
            <p:cNvSpPr txBox="1"/>
            <p:nvPr/>
          </p:nvSpPr>
          <p:spPr>
            <a:xfrm>
              <a:off x="3042569" y="599515"/>
              <a:ext cx="21570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TT" sz="1400" strike="noStrike" spc="-1" dirty="0">
                  <a:latin typeface="+mj-lt"/>
                  <a:ea typeface="DejaVu Sans"/>
                </a:rPr>
                <a:t>Rutherford cable stack</a:t>
              </a:r>
              <a:endParaRPr lang="en-CH" sz="14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06A19D2-9C96-E3A3-F59E-4C87193911F9}"/>
                </a:ext>
              </a:extLst>
            </p:cNvPr>
            <p:cNvSpPr txBox="1"/>
            <p:nvPr/>
          </p:nvSpPr>
          <p:spPr>
            <a:xfrm>
              <a:off x="3031544" y="1723573"/>
              <a:ext cx="211088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  <a:defRPr/>
              </a:pPr>
              <a:r>
                <a:rPr lang="en-GB" sz="1050" i="1" dirty="0">
                  <a:latin typeface="Century Gothic" panose="020B0502020202020204" pitchFamily="34" charset="0"/>
                  <a:cs typeface="Consolas" panose="020B0609020204030204" pitchFamily="49" charset="0"/>
                </a:rPr>
                <a:t>Vallone, MDP Meeting 2022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93DE35C-6BFD-3D1A-D4CF-3CEE745E3680}"/>
              </a:ext>
            </a:extLst>
          </p:cNvPr>
          <p:cNvGrpSpPr/>
          <p:nvPr/>
        </p:nvGrpSpPr>
        <p:grpSpPr>
          <a:xfrm>
            <a:off x="3466952" y="2132379"/>
            <a:ext cx="3113832" cy="581640"/>
            <a:chOff x="3466952" y="2132379"/>
            <a:chExt cx="3113832" cy="581640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6C3857B-6571-DD32-B394-C5060D855D87}"/>
                </a:ext>
              </a:extLst>
            </p:cNvPr>
            <p:cNvSpPr/>
            <p:nvPr/>
          </p:nvSpPr>
          <p:spPr>
            <a:xfrm>
              <a:off x="3466952" y="2132379"/>
              <a:ext cx="757117" cy="567754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638DFBF-1A69-A512-0F0E-7036BA0E8357}"/>
                </a:ext>
              </a:extLst>
            </p:cNvPr>
            <p:cNvCxnSpPr>
              <a:cxnSpLocks/>
              <a:stCxn id="46" idx="3"/>
            </p:cNvCxnSpPr>
            <p:nvPr/>
          </p:nvCxnSpPr>
          <p:spPr>
            <a:xfrm>
              <a:off x="4224069" y="2416256"/>
              <a:ext cx="2356715" cy="29776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269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43AF2-40A2-922A-34EE-AD9ECCAE0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Bibliography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02865-BCBF-1B92-D2C2-59E9E046C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6732" y="377547"/>
            <a:ext cx="3055303" cy="450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‘Strain – stress’ identification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5AFA9-8CE6-5DB4-4902-349B2F292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AF4BE-1ACD-4647-4E74-F85C51337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  <a:endParaRPr lang="de-CH" noProof="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1E944E2-F6F1-071A-5388-8F873BA63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950" y="3630854"/>
            <a:ext cx="3937086" cy="20885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D74174E-3DDF-3730-7235-26BE73D0C5B6}"/>
              </a:ext>
            </a:extLst>
          </p:cNvPr>
          <p:cNvSpPr txBox="1"/>
          <p:nvPr/>
        </p:nvSpPr>
        <p:spPr>
          <a:xfrm>
            <a:off x="555353" y="5740063"/>
            <a:ext cx="188214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 err="1">
                <a:latin typeface="Century Gothic" panose="020B0502020202020204" pitchFamily="34" charset="0"/>
              </a:rPr>
              <a:t>Fichera</a:t>
            </a:r>
            <a:r>
              <a:rPr lang="en-US" sz="1050" dirty="0">
                <a:latin typeface="Century Gothic" panose="020B0502020202020204" pitchFamily="34" charset="0"/>
              </a:rPr>
              <a:t> et al. 2019</a:t>
            </a:r>
            <a:endParaRPr lang="en-CH" sz="105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EFE41E1-AD3E-2612-E78A-7AD70C0140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9282" y="1043652"/>
            <a:ext cx="1634880" cy="185935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B7FE51F-33FC-156D-256B-A70AE6A888D0}"/>
              </a:ext>
            </a:extLst>
          </p:cNvPr>
          <p:cNvSpPr txBox="1"/>
          <p:nvPr/>
        </p:nvSpPr>
        <p:spPr>
          <a:xfrm>
            <a:off x="2557280" y="2864133"/>
            <a:ext cx="322153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 err="1">
                <a:latin typeface="Century Gothic" panose="020B0502020202020204" pitchFamily="34" charset="0"/>
              </a:rPr>
              <a:t>Scheuerlein</a:t>
            </a:r>
            <a:r>
              <a:rPr lang="en-US" sz="1050" dirty="0">
                <a:latin typeface="Century Gothic" panose="020B0502020202020204" pitchFamily="34" charset="0"/>
              </a:rPr>
              <a:t> et al. 2019</a:t>
            </a:r>
            <a:endParaRPr lang="en-CH" sz="1050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DD483939-4BB1-9BD9-5C0C-028272FA4B8C}"/>
              </a:ext>
            </a:extLst>
          </p:cNvPr>
          <p:cNvSpPr txBox="1">
            <a:spLocks/>
          </p:cNvSpPr>
          <p:nvPr/>
        </p:nvSpPr>
        <p:spPr>
          <a:xfrm>
            <a:off x="4827907" y="4649965"/>
            <a:ext cx="4898242" cy="12035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539750" indent="-539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79500" indent="-539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12900" indent="-533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2650" indent="-539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92400" indent="-539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en-US" dirty="0"/>
              <a:t>Limitation: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/>
              <a:t>Homogenization: 1D information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/>
              <a:t>Hardly measure at cryogenics (e.g., LN</a:t>
            </a:r>
            <a:r>
              <a:rPr lang="en-US" baseline="-25000" dirty="0"/>
              <a:t>2</a:t>
            </a:r>
            <a:r>
              <a:rPr lang="en-US" dirty="0"/>
              <a:t>)</a:t>
            </a:r>
            <a:endParaRPr lang="en-CH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47A769-044E-7298-E6AA-7D0FAB32C8E0}"/>
              </a:ext>
            </a:extLst>
          </p:cNvPr>
          <p:cNvSpPr txBox="1"/>
          <p:nvPr/>
        </p:nvSpPr>
        <p:spPr>
          <a:xfrm>
            <a:off x="587740" y="3330807"/>
            <a:ext cx="39542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LVDT: Linear Variable Differential Transformer</a:t>
            </a:r>
            <a:endParaRPr lang="en-CH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3F9AE0-613D-5107-AADA-225B19C33C7C}"/>
              </a:ext>
            </a:extLst>
          </p:cNvPr>
          <p:cNvSpPr txBox="1"/>
          <p:nvPr/>
        </p:nvSpPr>
        <p:spPr>
          <a:xfrm>
            <a:off x="4497388" y="3210141"/>
            <a:ext cx="69627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Nonlinear </a:t>
            </a:r>
            <a:r>
              <a:rPr lang="en-US" dirty="0">
                <a:sym typeface="Wingdings" panose="05000000000000000000" pitchFamily="2" charset="2"/>
              </a:rPr>
              <a:t> unloading  modulus </a:t>
            </a:r>
            <a:endParaRPr lang="en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B049B8-10FA-8D06-6E5A-14B59F130E1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7249" y="768267"/>
            <a:ext cx="3451297" cy="2474460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9C4C9BFD-331D-AAB3-DA6A-C4392B18EC41}"/>
              </a:ext>
            </a:extLst>
          </p:cNvPr>
          <p:cNvGrpSpPr/>
          <p:nvPr/>
        </p:nvGrpSpPr>
        <p:grpSpPr>
          <a:xfrm>
            <a:off x="7738547" y="845556"/>
            <a:ext cx="4316941" cy="2299668"/>
            <a:chOff x="7738547" y="845556"/>
            <a:chExt cx="4316941" cy="2299668"/>
          </a:xfrm>
        </p:grpSpPr>
        <p:pic>
          <p:nvPicPr>
            <p:cNvPr id="10" name="Picture 1" descr="page5image27828144">
              <a:extLst>
                <a:ext uri="{FF2B5EF4-FFF2-40B4-BE49-F238E27FC236}">
                  <a16:creationId xmlns:a16="http://schemas.microsoft.com/office/drawing/2014/main" id="{2AC02DDD-A34A-A30A-5297-60F4C08926D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801"/>
            <a:stretch/>
          </p:blipFill>
          <p:spPr bwMode="auto">
            <a:xfrm>
              <a:off x="7738547" y="856505"/>
              <a:ext cx="2109961" cy="2288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" descr="page5image27828144">
              <a:extLst>
                <a:ext uri="{FF2B5EF4-FFF2-40B4-BE49-F238E27FC236}">
                  <a16:creationId xmlns:a16="http://schemas.microsoft.com/office/drawing/2014/main" id="{D69B2EEE-DFFD-3CEC-76F5-95F49DC63EB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32" r="33889"/>
            <a:stretch/>
          </p:blipFill>
          <p:spPr bwMode="auto">
            <a:xfrm>
              <a:off x="9848508" y="845556"/>
              <a:ext cx="2206980" cy="2288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CD880DD1-318E-3DF5-3539-F66967D0DC1F}"/>
              </a:ext>
            </a:extLst>
          </p:cNvPr>
          <p:cNvSpPr/>
          <p:nvPr/>
        </p:nvSpPr>
        <p:spPr>
          <a:xfrm>
            <a:off x="10445446" y="3170663"/>
            <a:ext cx="16519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  <a:defRPr/>
            </a:pP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Vallone et al. 2018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ABC0AA-DB39-279F-6CD9-22662F3DF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4</a:t>
            </a:fld>
            <a:endParaRPr lang="de-CH" noProof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B6039F1-41E7-83F4-5C08-96F4F28F2FD2}"/>
              </a:ext>
            </a:extLst>
          </p:cNvPr>
          <p:cNvGrpSpPr/>
          <p:nvPr/>
        </p:nvGrpSpPr>
        <p:grpSpPr>
          <a:xfrm>
            <a:off x="9324557" y="4109789"/>
            <a:ext cx="2730931" cy="1016939"/>
            <a:chOff x="9371700" y="3972650"/>
            <a:chExt cx="2730931" cy="1016939"/>
          </a:xfrm>
        </p:grpSpPr>
        <p:pic>
          <p:nvPicPr>
            <p:cNvPr id="24" name="Content Placeholder 6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3AA1E929-FF38-1432-5A0D-F3B977191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1700" y="3972650"/>
              <a:ext cx="955922" cy="1016939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F71DBA9-9EBB-0094-097F-3833EF4D3287}"/>
                </a:ext>
              </a:extLst>
            </p:cNvPr>
            <p:cNvSpPr/>
            <p:nvPr/>
          </p:nvSpPr>
          <p:spPr>
            <a:xfrm>
              <a:off x="11085692" y="3972650"/>
              <a:ext cx="1016939" cy="1016939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1D6D4CD8-A00B-40F8-50F0-6A8BE4570144}"/>
                </a:ext>
              </a:extLst>
            </p:cNvPr>
            <p:cNvSpPr/>
            <p:nvPr/>
          </p:nvSpPr>
          <p:spPr>
            <a:xfrm>
              <a:off x="10422119" y="4328160"/>
              <a:ext cx="612000" cy="369332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2C2678FB-690A-FE6A-9026-051638920DCF}"/>
              </a:ext>
            </a:extLst>
          </p:cNvPr>
          <p:cNvSpPr txBox="1"/>
          <p:nvPr/>
        </p:nvSpPr>
        <p:spPr>
          <a:xfrm>
            <a:off x="10012021" y="3737710"/>
            <a:ext cx="15542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Homogenization</a:t>
            </a:r>
            <a:endParaRPr lang="en-CH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72660D6-8ADC-538E-9409-563DF2A05DB8}"/>
              </a:ext>
            </a:extLst>
          </p:cNvPr>
          <p:cNvSpPr txBox="1"/>
          <p:nvPr/>
        </p:nvSpPr>
        <p:spPr>
          <a:xfrm>
            <a:off x="3744500" y="6129267"/>
            <a:ext cx="6700946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 err="1">
                <a:latin typeface="+mj-lt"/>
              </a:rPr>
              <a:t>Scheuerlein</a:t>
            </a:r>
            <a:r>
              <a:rPr lang="en-US" sz="1050" dirty="0">
                <a:latin typeface="+mj-lt"/>
              </a:rPr>
              <a:t> et al. 2019 </a:t>
            </a:r>
            <a:r>
              <a:rPr lang="en-CH" sz="1050" dirty="0" err="1">
                <a:latin typeface="+mj-lt"/>
              </a:rPr>
              <a:t>Supercond</a:t>
            </a:r>
            <a:r>
              <a:rPr lang="en-CH" sz="1050" dirty="0">
                <a:latin typeface="+mj-lt"/>
              </a:rPr>
              <a:t>. Sci. Technol. 32 (2019) 045011</a:t>
            </a:r>
            <a:endParaRPr lang="en-US" sz="1050" dirty="0">
              <a:latin typeface="+mj-lt"/>
            </a:endParaRPr>
          </a:p>
          <a:p>
            <a:r>
              <a:rPr lang="en-US" sz="1050" dirty="0">
                <a:latin typeface="+mj-lt"/>
              </a:rPr>
              <a:t>Vallone et al. 2018 Transactions on Applied Superconductivity (Volume: 28, Issue: 4, June 2018)</a:t>
            </a:r>
          </a:p>
          <a:p>
            <a:r>
              <a:rPr lang="en-US" sz="1050" dirty="0" err="1">
                <a:latin typeface="+mj-lt"/>
              </a:rPr>
              <a:t>Fichera</a:t>
            </a:r>
            <a:r>
              <a:rPr lang="en-US" sz="1050" dirty="0">
                <a:latin typeface="+mj-lt"/>
              </a:rPr>
              <a:t> et al. 2019 Transactions on Applied Superconductivity (Volume: 29, Issue: 7, October 2019)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E3F9BAB-B3E8-16F1-9D14-3CCB09501D79}"/>
              </a:ext>
            </a:extLst>
          </p:cNvPr>
          <p:cNvSpPr txBox="1">
            <a:spLocks/>
          </p:cNvSpPr>
          <p:nvPr/>
        </p:nvSpPr>
        <p:spPr>
          <a:xfrm>
            <a:off x="2562680" y="787846"/>
            <a:ext cx="3055303" cy="45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539750" indent="-539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79500" indent="-539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12900" indent="-533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2650" indent="-539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92400" indent="-539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en-US" sz="1400" dirty="0"/>
              <a:t>Clip-on extensometer</a:t>
            </a:r>
            <a:endParaRPr lang="en-CH" sz="1400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7A066E-526D-8B99-0ECF-9ED4B0C19D93}"/>
              </a:ext>
            </a:extLst>
          </p:cNvPr>
          <p:cNvGrpSpPr/>
          <p:nvPr/>
        </p:nvGrpSpPr>
        <p:grpSpPr>
          <a:xfrm>
            <a:off x="766647" y="602547"/>
            <a:ext cx="1161931" cy="2519237"/>
            <a:chOff x="743963" y="75121"/>
            <a:chExt cx="1427737" cy="309554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84F5A91-DFB6-7D41-2AFB-7ECADEBA0B44}"/>
                </a:ext>
              </a:extLst>
            </p:cNvPr>
            <p:cNvGrpSpPr/>
            <p:nvPr/>
          </p:nvGrpSpPr>
          <p:grpSpPr>
            <a:xfrm>
              <a:off x="772589" y="345082"/>
              <a:ext cx="1399111" cy="2825581"/>
              <a:chOff x="3294543" y="1563752"/>
              <a:chExt cx="1399111" cy="2825581"/>
            </a:xfrm>
          </p:grpSpPr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6D65CE05-5319-5973-E881-8067B663B7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94543" y="1563752"/>
                <a:ext cx="0" cy="2683935"/>
              </a:xfrm>
              <a:prstGeom prst="straightConnector1">
                <a:avLst/>
              </a:prstGeom>
              <a:ln>
                <a:solidFill>
                  <a:srgbClr val="2222FF"/>
                </a:solidFill>
                <a:headEnd type="triangle"/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C7DC7BBA-68D8-ECA9-CE1E-048C6578F822}"/>
                  </a:ext>
                </a:extLst>
              </p:cNvPr>
              <p:cNvGrpSpPr/>
              <p:nvPr/>
            </p:nvGrpSpPr>
            <p:grpSpPr>
              <a:xfrm>
                <a:off x="3396137" y="1725181"/>
                <a:ext cx="1297517" cy="2664152"/>
                <a:chOff x="3396137" y="1725181"/>
                <a:chExt cx="1297517" cy="2664152"/>
              </a:xfrm>
            </p:grpSpPr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13F4CBF9-0B14-B1C1-4CA7-5B0C8DB19025}"/>
                    </a:ext>
                  </a:extLst>
                </p:cNvPr>
                <p:cNvGrpSpPr/>
                <p:nvPr/>
              </p:nvGrpSpPr>
              <p:grpSpPr>
                <a:xfrm>
                  <a:off x="3396137" y="2216113"/>
                  <a:ext cx="1297517" cy="1696793"/>
                  <a:chOff x="2687676" y="3629355"/>
                  <a:chExt cx="2086800" cy="2728958"/>
                </a:xfrm>
              </p:grpSpPr>
              <p:sp>
                <p:nvSpPr>
                  <p:cNvPr id="33" name="Rectangle: Rounded Corners 32">
                    <a:extLst>
                      <a:ext uri="{FF2B5EF4-FFF2-40B4-BE49-F238E27FC236}">
                        <a16:creationId xmlns:a16="http://schemas.microsoft.com/office/drawing/2014/main" id="{D1D35792-68B7-E971-E2B8-1B2FF9E617D1}"/>
                      </a:ext>
                    </a:extLst>
                  </p:cNvPr>
                  <p:cNvSpPr/>
                  <p:nvPr/>
                </p:nvSpPr>
                <p:spPr>
                  <a:xfrm>
                    <a:off x="3192558" y="4344919"/>
                    <a:ext cx="1045527" cy="1010754"/>
                  </a:xfrm>
                  <a:prstGeom prst="round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id="{AF3E2897-CAEF-6E33-7029-28D85122356E}"/>
                      </a:ext>
                    </a:extLst>
                  </p:cNvPr>
                  <p:cNvGrpSpPr/>
                  <p:nvPr/>
                </p:nvGrpSpPr>
                <p:grpSpPr>
                  <a:xfrm>
                    <a:off x="2687676" y="3629355"/>
                    <a:ext cx="2086800" cy="2728958"/>
                    <a:chOff x="6096136" y="3812309"/>
                    <a:chExt cx="3094012" cy="3385130"/>
                  </a:xfrm>
                </p:grpSpPr>
                <p:sp>
                  <p:nvSpPr>
                    <p:cNvPr id="35" name="Rectangle: Rounded Corners 34">
                      <a:extLst>
                        <a:ext uri="{FF2B5EF4-FFF2-40B4-BE49-F238E27FC236}">
                          <a16:creationId xmlns:a16="http://schemas.microsoft.com/office/drawing/2014/main" id="{8DE82271-5E04-CBD7-A3EB-197B321F5A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96137" y="5958941"/>
                      <a:ext cx="3094011" cy="439698"/>
                    </a:xfrm>
                    <a:prstGeom prst="roundRect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/>
                    </a:p>
                  </p:txBody>
                </p:sp>
                <p:sp>
                  <p:nvSpPr>
                    <p:cNvPr id="36" name="Rectangle: Rounded Corners 35">
                      <a:extLst>
                        <a:ext uri="{FF2B5EF4-FFF2-40B4-BE49-F238E27FC236}">
                          <a16:creationId xmlns:a16="http://schemas.microsoft.com/office/drawing/2014/main" id="{CFEE6C68-1AC6-D2AE-7950-FC1F282D62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85821" y="6409100"/>
                      <a:ext cx="1914637" cy="788339"/>
                    </a:xfrm>
                    <a:prstGeom prst="roundRect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/>
                    </a:p>
                  </p:txBody>
                </p:sp>
                <p:sp>
                  <p:nvSpPr>
                    <p:cNvPr id="37" name="Rectangle: Rounded Corners 36">
                      <a:extLst>
                        <a:ext uri="{FF2B5EF4-FFF2-40B4-BE49-F238E27FC236}">
                          <a16:creationId xmlns:a16="http://schemas.microsoft.com/office/drawing/2014/main" id="{DA616348-DE31-711F-471A-F8981EB864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96136" y="4383193"/>
                      <a:ext cx="3094012" cy="318026"/>
                    </a:xfrm>
                    <a:prstGeom prst="roundRect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 dirty="0"/>
                    </a:p>
                  </p:txBody>
                </p:sp>
                <p:sp>
                  <p:nvSpPr>
                    <p:cNvPr id="38" name="Rectangle: Rounded Corners 37">
                      <a:extLst>
                        <a:ext uri="{FF2B5EF4-FFF2-40B4-BE49-F238E27FC236}">
                          <a16:creationId xmlns:a16="http://schemas.microsoft.com/office/drawing/2014/main" id="{5174FE13-FD8B-3098-4DBF-0DE84D37D6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18581" y="3812309"/>
                      <a:ext cx="1914638" cy="570192"/>
                    </a:xfrm>
                    <a:prstGeom prst="roundRect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 dirty="0"/>
                    </a:p>
                  </p:txBody>
                </p:sp>
              </p:grpSp>
            </p:grpSp>
            <p:sp>
              <p:nvSpPr>
                <p:cNvPr id="28" name="Arrow: Down 27">
                  <a:extLst>
                    <a:ext uri="{FF2B5EF4-FFF2-40B4-BE49-F238E27FC236}">
                      <a16:creationId xmlns:a16="http://schemas.microsoft.com/office/drawing/2014/main" id="{C521B2DE-029C-60A9-2D94-EE83412D7D78}"/>
                    </a:ext>
                  </a:extLst>
                </p:cNvPr>
                <p:cNvSpPr/>
                <p:nvPr/>
              </p:nvSpPr>
              <p:spPr>
                <a:xfrm>
                  <a:off x="3859812" y="1725181"/>
                  <a:ext cx="359000" cy="552450"/>
                </a:xfrm>
                <a:prstGeom prst="downArrow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30" name="Arrow: Down 29">
                  <a:extLst>
                    <a:ext uri="{FF2B5EF4-FFF2-40B4-BE49-F238E27FC236}">
                      <a16:creationId xmlns:a16="http://schemas.microsoft.com/office/drawing/2014/main" id="{6B1CBEC6-CC18-85C0-685A-ADA6AF1BADFB}"/>
                    </a:ext>
                  </a:extLst>
                </p:cNvPr>
                <p:cNvSpPr/>
                <p:nvPr/>
              </p:nvSpPr>
              <p:spPr>
                <a:xfrm rot="10800000">
                  <a:off x="3859812" y="3836883"/>
                  <a:ext cx="359000" cy="552450"/>
                </a:xfrm>
                <a:prstGeom prst="downArrow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3F946721-77E6-57A1-FD53-B97C275372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38383" y="2661032"/>
                  <a:ext cx="0" cy="628187"/>
                </a:xfrm>
                <a:prstGeom prst="straightConnector1">
                  <a:avLst/>
                </a:prstGeom>
                <a:ln>
                  <a:solidFill>
                    <a:srgbClr val="FFC000"/>
                  </a:solidFill>
                  <a:headEnd type="triangle"/>
                  <a:tailEnd type="triangle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01489459-195A-987F-BA57-B386A44806CE}"/>
                    </a:ext>
                  </a:extLst>
                </p:cNvPr>
                <p:cNvSpPr txBox="1"/>
                <p:nvPr/>
              </p:nvSpPr>
              <p:spPr>
                <a:xfrm>
                  <a:off x="743963" y="75121"/>
                  <a:ext cx="835497" cy="3693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3A3AFF"/>
                                </a:solidFill>
                                <a:latin typeface="Cambria Math" panose="02040503050406030204" pitchFamily="18" charset="0"/>
                              </a:rPr>
                              <m:t>𝑡𝑜𝑡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CH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01489459-195A-987F-BA57-B386A44806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963" y="75121"/>
                  <a:ext cx="835497" cy="369333"/>
                </a:xfrm>
                <a:prstGeom prst="rect">
                  <a:avLst/>
                </a:prstGeom>
                <a:blipFill>
                  <a:blip r:embed="rId8"/>
                  <a:stretch>
                    <a:fillRect b="-22449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0ABEF29A-5F01-9441-4707-F992F2A97675}"/>
                    </a:ext>
                  </a:extLst>
                </p:cNvPr>
                <p:cNvSpPr txBox="1"/>
                <p:nvPr/>
              </p:nvSpPr>
              <p:spPr>
                <a:xfrm>
                  <a:off x="1009119" y="1519769"/>
                  <a:ext cx="922994" cy="3693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en-CH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0ABEF29A-5F01-9441-4707-F992F2A976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9119" y="1519769"/>
                  <a:ext cx="922994" cy="369333"/>
                </a:xfrm>
                <a:prstGeom prst="rect">
                  <a:avLst/>
                </a:prstGeom>
                <a:blipFill>
                  <a:blip r:embed="rId9"/>
                  <a:stretch>
                    <a:fillRect b="-20408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67107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9" grpId="0"/>
      <p:bldP spid="8" grpId="0"/>
      <p:bldP spid="13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Content Placeholder 6" descr="A picture containing screenshot, rectangle, art&#10;&#10;Description automatically generated">
            <a:extLst>
              <a:ext uri="{FF2B5EF4-FFF2-40B4-BE49-F238E27FC236}">
                <a16:creationId xmlns:a16="http://schemas.microsoft.com/office/drawing/2014/main" id="{934A189D-967C-F74E-8C6C-FA45846610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57" y="4996423"/>
            <a:ext cx="1983907" cy="148849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32AAA6-E682-7B3B-9C0F-35D0032CF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00201-5FF1-A232-548F-56FDCF673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8BAD2-8CF2-6A67-8D29-9C10B61FF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xiang.kong@mat.ethz.ch</a:t>
            </a:r>
            <a:endParaRPr lang="de-CH" noProof="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155F54F-C088-C4AE-B21A-3CC49AFCAA37}"/>
              </a:ext>
            </a:extLst>
          </p:cNvPr>
          <p:cNvSpPr/>
          <p:nvPr/>
        </p:nvSpPr>
        <p:spPr>
          <a:xfrm>
            <a:off x="1357879" y="833471"/>
            <a:ext cx="1842052" cy="56832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FEM modeling</a:t>
            </a:r>
            <a:endParaRPr lang="en-CH" dirty="0"/>
          </a:p>
        </p:txBody>
      </p:sp>
      <p:pic>
        <p:nvPicPr>
          <p:cNvPr id="10" name="Picture 9" descr="A colorful pattern with blue and purple circles&#10;&#10;Description automatically generated">
            <a:extLst>
              <a:ext uri="{FF2B5EF4-FFF2-40B4-BE49-F238E27FC236}">
                <a16:creationId xmlns:a16="http://schemas.microsoft.com/office/drawing/2014/main" id="{A6760D1C-87C1-76FF-D07E-1764B481AD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20" y="2376724"/>
            <a:ext cx="1917734" cy="912023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41A44CCD-2E0B-4137-5275-A6240377DE47}"/>
              </a:ext>
            </a:extLst>
          </p:cNvPr>
          <p:cNvGrpSpPr/>
          <p:nvPr/>
        </p:nvGrpSpPr>
        <p:grpSpPr>
          <a:xfrm>
            <a:off x="2684679" y="2241326"/>
            <a:ext cx="1750448" cy="1390509"/>
            <a:chOff x="2473946" y="1662194"/>
            <a:chExt cx="1750448" cy="139050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9D97F08-6603-EA85-96C0-BCCE8052AD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73946" y="1662194"/>
              <a:ext cx="1053639" cy="1390509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AE46BD4-82C2-A5BD-D4A6-6D35DA86AE4F}"/>
                </a:ext>
              </a:extLst>
            </p:cNvPr>
            <p:cNvSpPr txBox="1"/>
            <p:nvPr/>
          </p:nvSpPr>
          <p:spPr>
            <a:xfrm>
              <a:off x="3170755" y="2757759"/>
              <a:ext cx="105363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[</a:t>
              </a:r>
              <a:r>
                <a:rPr lang="en-US" sz="1200" dirty="0" err="1"/>
                <a:t>Nunio</a:t>
              </a:r>
              <a:r>
                <a:rPr lang="en-US" sz="1200" dirty="0"/>
                <a:t> 2019]</a:t>
              </a:r>
              <a:endParaRPr lang="en-CH" sz="1200" dirty="0"/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9F8ECB5-5EC3-D499-FB0E-971477666074}"/>
              </a:ext>
            </a:extLst>
          </p:cNvPr>
          <p:cNvSpPr/>
          <p:nvPr/>
        </p:nvSpPr>
        <p:spPr>
          <a:xfrm>
            <a:off x="7413463" y="958749"/>
            <a:ext cx="1842052" cy="56832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Experiment</a:t>
            </a:r>
            <a:endParaRPr lang="en-CH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971E6FFE-C9E6-FB86-93BF-AAA78AD06FA2}"/>
              </a:ext>
            </a:extLst>
          </p:cNvPr>
          <p:cNvSpPr/>
          <p:nvPr/>
        </p:nvSpPr>
        <p:spPr>
          <a:xfrm>
            <a:off x="5061253" y="2113127"/>
            <a:ext cx="1527337" cy="457328"/>
          </a:xfrm>
          <a:prstGeom prst="roundRect">
            <a:avLst/>
          </a:prstGeom>
          <a:solidFill>
            <a:srgbClr val="00B05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Component characterization</a:t>
            </a:r>
            <a:endParaRPr lang="en-CH" sz="1400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629DCAE-B37F-9BB2-B67F-51FE182088DF}"/>
              </a:ext>
            </a:extLst>
          </p:cNvPr>
          <p:cNvSpPr/>
          <p:nvPr/>
        </p:nvSpPr>
        <p:spPr>
          <a:xfrm>
            <a:off x="640810" y="1949531"/>
            <a:ext cx="1223029" cy="318720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2D octagon</a:t>
            </a:r>
            <a:endParaRPr lang="en-CH" sz="1400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855B31F-4C17-511E-7366-FB972DA4F032}"/>
              </a:ext>
            </a:extLst>
          </p:cNvPr>
          <p:cNvSpPr/>
          <p:nvPr/>
        </p:nvSpPr>
        <p:spPr>
          <a:xfrm>
            <a:off x="2695727" y="1949531"/>
            <a:ext cx="1223029" cy="318720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3D mesh</a:t>
            </a:r>
            <a:endParaRPr lang="en-CH" sz="14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52A387F-B5C3-311C-E6DD-D99F8C0F2116}"/>
              </a:ext>
            </a:extLst>
          </p:cNvPr>
          <p:cNvCxnSpPr>
            <a:stCxn id="8" idx="2"/>
            <a:endCxn id="23" idx="0"/>
          </p:cNvCxnSpPr>
          <p:nvPr/>
        </p:nvCxnSpPr>
        <p:spPr>
          <a:xfrm flipH="1">
            <a:off x="1252325" y="1401796"/>
            <a:ext cx="1026580" cy="547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C1E3594-1537-ACEC-A6BC-A9E8A01C9F00}"/>
              </a:ext>
            </a:extLst>
          </p:cNvPr>
          <p:cNvCxnSpPr>
            <a:stCxn id="8" idx="2"/>
            <a:endCxn id="24" idx="0"/>
          </p:cNvCxnSpPr>
          <p:nvPr/>
        </p:nvCxnSpPr>
        <p:spPr>
          <a:xfrm>
            <a:off x="2278905" y="1401796"/>
            <a:ext cx="1028337" cy="547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0E4A7728-5464-23CE-BF69-630913FC80E3}"/>
              </a:ext>
            </a:extLst>
          </p:cNvPr>
          <p:cNvSpPr/>
          <p:nvPr/>
        </p:nvSpPr>
        <p:spPr>
          <a:xfrm>
            <a:off x="7577170" y="2124739"/>
            <a:ext cx="1527337" cy="318721"/>
          </a:xfrm>
          <a:prstGeom prst="roundRect">
            <a:avLst/>
          </a:prstGeom>
          <a:solidFill>
            <a:srgbClr val="00B05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10-stack</a:t>
            </a:r>
            <a:endParaRPr lang="en-CH" sz="1400" dirty="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003A34B0-2C04-3BB9-DA40-FDAA51582C3E}"/>
              </a:ext>
            </a:extLst>
          </p:cNvPr>
          <p:cNvSpPr/>
          <p:nvPr/>
        </p:nvSpPr>
        <p:spPr>
          <a:xfrm>
            <a:off x="4819615" y="2761818"/>
            <a:ext cx="2010611" cy="900000"/>
          </a:xfrm>
          <a:prstGeom prst="roundRect">
            <a:avLst/>
          </a:prstGeom>
          <a:solidFill>
            <a:srgbClr val="00B05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en-US" sz="1400" dirty="0"/>
              <a:t>Epoxy (CTD101K)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Annealed Copper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Fiber glass etc.</a:t>
            </a:r>
            <a:endParaRPr lang="en-CH" sz="1400" dirty="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12C953EE-EAF0-E7DE-96FD-C8D0B678E920}"/>
              </a:ext>
            </a:extLst>
          </p:cNvPr>
          <p:cNvSpPr/>
          <p:nvPr/>
        </p:nvSpPr>
        <p:spPr>
          <a:xfrm>
            <a:off x="7300314" y="2761818"/>
            <a:ext cx="2377430" cy="900000"/>
          </a:xfrm>
          <a:prstGeom prst="roundRect">
            <a:avLst/>
          </a:prstGeom>
          <a:solidFill>
            <a:srgbClr val="00B05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en-US" sz="1400" dirty="0"/>
              <a:t>Transverse 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Axial/radial/other loads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B3E745F-FFEE-D6E4-B246-4536E73A4D70}"/>
              </a:ext>
            </a:extLst>
          </p:cNvPr>
          <p:cNvGrpSpPr>
            <a:grpSpLocks noChangeAspect="1"/>
          </p:cNvGrpSpPr>
          <p:nvPr/>
        </p:nvGrpSpPr>
        <p:grpSpPr>
          <a:xfrm>
            <a:off x="5409007" y="314947"/>
            <a:ext cx="1707663" cy="1368335"/>
            <a:chOff x="3548442" y="982944"/>
            <a:chExt cx="4331809" cy="3471042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7D727FD5-DFD7-B3DD-890F-E10A1629F4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3548442" y="1628800"/>
              <a:ext cx="2519760" cy="2825186"/>
            </a:xfrm>
            <a:prstGeom prst="rect">
              <a:avLst/>
            </a:prstGeom>
          </p:spPr>
        </p:pic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87F90B0-A2A1-F09B-A627-32D0825F6A0B}"/>
                </a:ext>
              </a:extLst>
            </p:cNvPr>
            <p:cNvCxnSpPr/>
            <p:nvPr/>
          </p:nvCxnSpPr>
          <p:spPr>
            <a:xfrm flipV="1">
              <a:off x="5218500" y="3068960"/>
              <a:ext cx="721652" cy="1368152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4A4BD32A-1A0E-51E2-D412-CDC45B5B5510}"/>
                </a:ext>
              </a:extLst>
            </p:cNvPr>
            <p:cNvCxnSpPr/>
            <p:nvPr/>
          </p:nvCxnSpPr>
          <p:spPr>
            <a:xfrm flipH="1" flipV="1">
              <a:off x="4714217" y="1537766"/>
              <a:ext cx="1355693" cy="207434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D26F1E60-B33A-0780-D9A3-67755F38EF30}"/>
                </a:ext>
              </a:extLst>
            </p:cNvPr>
            <p:cNvCxnSpPr>
              <a:endCxn id="44" idx="1"/>
            </p:cNvCxnSpPr>
            <p:nvPr/>
          </p:nvCxnSpPr>
          <p:spPr>
            <a:xfrm flipH="1">
              <a:off x="6068202" y="1827070"/>
              <a:ext cx="2" cy="1214322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48" name="TextBox 25">
              <a:extLst>
                <a:ext uri="{FF2B5EF4-FFF2-40B4-BE49-F238E27FC236}">
                  <a16:creationId xmlns:a16="http://schemas.microsoft.com/office/drawing/2014/main" id="{FF73438B-319B-9879-1C9A-50ED63B78F83}"/>
                </a:ext>
              </a:extLst>
            </p:cNvPr>
            <p:cNvSpPr txBox="1"/>
            <p:nvPr/>
          </p:nvSpPr>
          <p:spPr>
            <a:xfrm>
              <a:off x="5446760" y="3610174"/>
              <a:ext cx="1855055" cy="780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/>
                <a:t>20 mm</a:t>
              </a:r>
            </a:p>
          </p:txBody>
        </p:sp>
        <p:sp>
          <p:nvSpPr>
            <p:cNvPr id="49" name="TextBox 26">
              <a:extLst>
                <a:ext uri="{FF2B5EF4-FFF2-40B4-BE49-F238E27FC236}">
                  <a16:creationId xmlns:a16="http://schemas.microsoft.com/office/drawing/2014/main" id="{7C32511F-E151-74FE-B5D4-CB4409BFCC39}"/>
                </a:ext>
              </a:extLst>
            </p:cNvPr>
            <p:cNvSpPr txBox="1"/>
            <p:nvPr/>
          </p:nvSpPr>
          <p:spPr>
            <a:xfrm>
              <a:off x="5010059" y="982944"/>
              <a:ext cx="1855055" cy="780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/>
                <a:t>15 mm</a:t>
              </a:r>
            </a:p>
          </p:txBody>
        </p:sp>
        <p:sp>
          <p:nvSpPr>
            <p:cNvPr id="50" name="TextBox 27">
              <a:extLst>
                <a:ext uri="{FF2B5EF4-FFF2-40B4-BE49-F238E27FC236}">
                  <a16:creationId xmlns:a16="http://schemas.microsoft.com/office/drawing/2014/main" id="{C8C7945D-2D69-D62E-BCCE-5DBD10733CFF}"/>
                </a:ext>
              </a:extLst>
            </p:cNvPr>
            <p:cNvSpPr txBox="1"/>
            <p:nvPr/>
          </p:nvSpPr>
          <p:spPr>
            <a:xfrm>
              <a:off x="6025196" y="2110389"/>
              <a:ext cx="1855055" cy="780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/>
                <a:t>15 mm</a:t>
              </a:r>
            </a:p>
          </p:txBody>
        </p:sp>
      </p:grp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A6C002F2-DED4-2009-C1C3-4C47D81614FF}"/>
              </a:ext>
            </a:extLst>
          </p:cNvPr>
          <p:cNvSpPr/>
          <p:nvPr/>
        </p:nvSpPr>
        <p:spPr>
          <a:xfrm>
            <a:off x="1047750" y="4095113"/>
            <a:ext cx="2063750" cy="799964"/>
          </a:xfrm>
          <a:prstGeom prst="roundRect">
            <a:avLst/>
          </a:prstGeom>
          <a:solidFill>
            <a:schemeClr val="accent4">
              <a:lumMod val="40000"/>
              <a:lumOff val="60000"/>
              <a:alpha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Digital Image Correlation (DIC) </a:t>
            </a:r>
          </a:p>
          <a:p>
            <a:r>
              <a:rPr lang="en-US" sz="1200" dirty="0">
                <a:solidFill>
                  <a:schemeClr val="tx1"/>
                </a:solidFill>
              </a:rPr>
              <a:t>- Displacement field </a:t>
            </a:r>
          </a:p>
          <a:p>
            <a:r>
              <a:rPr lang="en-US" sz="1200" dirty="0">
                <a:solidFill>
                  <a:schemeClr val="tx1"/>
                </a:solidFill>
              </a:rPr>
              <a:t>- Strain field</a:t>
            </a:r>
            <a:endParaRPr lang="en-CH" sz="1200" dirty="0">
              <a:solidFill>
                <a:schemeClr val="tx1"/>
              </a:solidFill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44CCCF00-4676-201D-B7BA-7DA536A0F11E}"/>
              </a:ext>
            </a:extLst>
          </p:cNvPr>
          <p:cNvSpPr/>
          <p:nvPr/>
        </p:nvSpPr>
        <p:spPr>
          <a:xfrm>
            <a:off x="3172595" y="4095112"/>
            <a:ext cx="1880868" cy="773457"/>
          </a:xfrm>
          <a:prstGeom prst="roundRect">
            <a:avLst/>
          </a:prstGeom>
          <a:solidFill>
            <a:schemeClr val="accent4">
              <a:lumMod val="40000"/>
              <a:lumOff val="60000"/>
              <a:alpha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‘Strand’ tracking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tx1"/>
                </a:solidFill>
              </a:rPr>
              <a:t>Measure by marker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tx1"/>
                </a:solidFill>
              </a:rPr>
              <a:t>Postprocess strain </a:t>
            </a:r>
            <a:endParaRPr lang="en-CH" sz="1200" dirty="0">
              <a:solidFill>
                <a:schemeClr val="tx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BE6ACDA-9BE4-1400-B792-B091218B32BB}"/>
              </a:ext>
            </a:extLst>
          </p:cNvPr>
          <p:cNvSpPr txBox="1"/>
          <p:nvPr/>
        </p:nvSpPr>
        <p:spPr>
          <a:xfrm>
            <a:off x="1343752" y="4895077"/>
            <a:ext cx="11439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+mj-lt"/>
                <a:sym typeface="Wingdings" panose="05000000000000000000" pitchFamily="2" charset="2"/>
              </a:rPr>
              <a:t>Strain </a:t>
            </a:r>
            <a:r>
              <a:rPr lang="el-GR" sz="1050" dirty="0"/>
              <a:t>ε</a:t>
            </a:r>
            <a:r>
              <a:rPr lang="en-US" sz="1050" baseline="-25000" dirty="0" err="1"/>
              <a:t>yy</a:t>
            </a:r>
            <a:r>
              <a:rPr lang="en-US" sz="1050" dirty="0">
                <a:latin typeface="+mj-lt"/>
                <a:sym typeface="Wingdings" panose="05000000000000000000" pitchFamily="2" charset="2"/>
              </a:rPr>
              <a:t> field</a:t>
            </a:r>
            <a:endParaRPr lang="en-CH" sz="1050" dirty="0"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AFB4BFF-0088-77D2-07B1-63011D549D62}"/>
              </a:ext>
            </a:extLst>
          </p:cNvPr>
          <p:cNvSpPr txBox="1"/>
          <p:nvPr/>
        </p:nvSpPr>
        <p:spPr>
          <a:xfrm>
            <a:off x="3016173" y="4896459"/>
            <a:ext cx="157813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Displacement U</a:t>
            </a:r>
            <a:r>
              <a:rPr lang="en-US" sz="1050" baseline="-25000" dirty="0"/>
              <a:t>y</a:t>
            </a:r>
            <a:endParaRPr lang="en-CH" sz="1050" b="1" i="1" u="sng" baseline="-250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C38C5FE8-47FD-603E-590D-F47A7E9D806E}"/>
              </a:ext>
            </a:extLst>
          </p:cNvPr>
          <p:cNvSpPr/>
          <p:nvPr/>
        </p:nvSpPr>
        <p:spPr>
          <a:xfrm>
            <a:off x="5174895" y="4095113"/>
            <a:ext cx="1178317" cy="773456"/>
          </a:xfrm>
          <a:prstGeom prst="roundRect">
            <a:avLst/>
          </a:prstGeom>
          <a:solidFill>
            <a:schemeClr val="accent4">
              <a:lumMod val="40000"/>
              <a:lumOff val="60000"/>
              <a:alpha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Image analysis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964B0EA7-3286-5BCE-37C5-DD535BF9CCF2}"/>
              </a:ext>
            </a:extLst>
          </p:cNvPr>
          <p:cNvSpPr/>
          <p:nvPr/>
        </p:nvSpPr>
        <p:spPr>
          <a:xfrm>
            <a:off x="838200" y="3873281"/>
            <a:ext cx="8411477" cy="2550379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endParaRPr lang="en-CH" sz="1400" baseline="-25000" dirty="0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21E7CF7B-7EB2-3EFA-72FB-7E53BBDB1BCE}"/>
              </a:ext>
            </a:extLst>
          </p:cNvPr>
          <p:cNvCxnSpPr>
            <a:stCxn id="21" idx="2"/>
            <a:endCxn id="22" idx="0"/>
          </p:cNvCxnSpPr>
          <p:nvPr/>
        </p:nvCxnSpPr>
        <p:spPr>
          <a:xfrm flipH="1">
            <a:off x="5824922" y="1527074"/>
            <a:ext cx="2509567" cy="58605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D13E386F-4897-222F-1B89-F4B06E3EA256}"/>
              </a:ext>
            </a:extLst>
          </p:cNvPr>
          <p:cNvCxnSpPr>
            <a:stCxn id="21" idx="2"/>
            <a:endCxn id="32" idx="0"/>
          </p:cNvCxnSpPr>
          <p:nvPr/>
        </p:nvCxnSpPr>
        <p:spPr>
          <a:xfrm>
            <a:off x="8334489" y="1527074"/>
            <a:ext cx="6350" cy="59766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014189F7-CC2A-E90C-BE5A-1A6BA8FC35C3}"/>
              </a:ext>
            </a:extLst>
          </p:cNvPr>
          <p:cNvSpPr/>
          <p:nvPr/>
        </p:nvSpPr>
        <p:spPr>
          <a:xfrm>
            <a:off x="7494104" y="4335734"/>
            <a:ext cx="1621051" cy="318721"/>
          </a:xfrm>
          <a:prstGeom prst="roundRect">
            <a:avLst/>
          </a:prstGeom>
          <a:solidFill>
            <a:srgbClr val="00B05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Local measurement</a:t>
            </a:r>
            <a:endParaRPr lang="en-CH" sz="1200" dirty="0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BA16ADCA-B724-FDF6-F94C-5D5D3C4CAB5F}"/>
              </a:ext>
            </a:extLst>
          </p:cNvPr>
          <p:cNvSpPr/>
          <p:nvPr/>
        </p:nvSpPr>
        <p:spPr>
          <a:xfrm>
            <a:off x="10318970" y="2125945"/>
            <a:ext cx="1527337" cy="318721"/>
          </a:xfrm>
          <a:prstGeom prst="roundRect">
            <a:avLst/>
          </a:prstGeom>
          <a:solidFill>
            <a:srgbClr val="00B05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Set-ups at LN</a:t>
            </a:r>
            <a:r>
              <a:rPr lang="en-US" sz="1400" baseline="-25000" dirty="0"/>
              <a:t>2</a:t>
            </a:r>
            <a:endParaRPr lang="en-CH" sz="1400" baseline="-25000" dirty="0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D03C4175-9443-DC9E-61F2-1C8F69D0D657}"/>
              </a:ext>
            </a:extLst>
          </p:cNvPr>
          <p:cNvCxnSpPr>
            <a:cxnSpLocks/>
            <a:stCxn id="21" idx="2"/>
            <a:endCxn id="71" idx="0"/>
          </p:cNvCxnSpPr>
          <p:nvPr/>
        </p:nvCxnSpPr>
        <p:spPr>
          <a:xfrm>
            <a:off x="8334489" y="1527074"/>
            <a:ext cx="2748150" cy="59887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Content Placeholder 8" descr="A picture containing text, indoor, open, door&#10;&#10;Description automatically generated">
            <a:extLst>
              <a:ext uri="{FF2B5EF4-FFF2-40B4-BE49-F238E27FC236}">
                <a16:creationId xmlns:a16="http://schemas.microsoft.com/office/drawing/2014/main" id="{BA9C4B0A-D67D-26E9-FE43-B59FE6A1CE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615" y="4006634"/>
            <a:ext cx="1750129" cy="2333505"/>
          </a:xfrm>
          <a:prstGeom prst="rect">
            <a:avLst/>
          </a:prstGeom>
        </p:spPr>
      </p:pic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A9E12AD-9F46-4EEA-52E4-5A9012E9A394}"/>
              </a:ext>
            </a:extLst>
          </p:cNvPr>
          <p:cNvCxnSpPr>
            <a:cxnSpLocks/>
            <a:stCxn id="70" idx="1"/>
            <a:endCxn id="60" idx="3"/>
          </p:cNvCxnSpPr>
          <p:nvPr/>
        </p:nvCxnSpPr>
        <p:spPr>
          <a:xfrm flipH="1" flipV="1">
            <a:off x="6353212" y="4481841"/>
            <a:ext cx="1140892" cy="1325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rainbow colored square with a scale&#10;&#10;Description automatically generated with medium confidence">
            <a:extLst>
              <a:ext uri="{FF2B5EF4-FFF2-40B4-BE49-F238E27FC236}">
                <a16:creationId xmlns:a16="http://schemas.microsoft.com/office/drawing/2014/main" id="{137CFE81-984B-AF97-0955-089999FD60C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6" t="5694" r="7867" b="8849"/>
          <a:stretch/>
        </p:blipFill>
        <p:spPr>
          <a:xfrm>
            <a:off x="2942323" y="5141204"/>
            <a:ext cx="1537602" cy="1198936"/>
          </a:xfrm>
          <a:prstGeom prst="rect">
            <a:avLst/>
          </a:prstGeom>
        </p:spPr>
      </p:pic>
      <p:pic>
        <p:nvPicPr>
          <p:cNvPr id="7" name="Picture 6" descr="A close-up of a screen&#10;&#10;Description automatically generated">
            <a:extLst>
              <a:ext uri="{FF2B5EF4-FFF2-40B4-BE49-F238E27FC236}">
                <a16:creationId xmlns:a16="http://schemas.microsoft.com/office/drawing/2014/main" id="{17D2F632-15C8-80AA-37AE-3EA75F28059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4" t="5817" r="7646" b="9653"/>
          <a:stretch/>
        </p:blipFill>
        <p:spPr>
          <a:xfrm>
            <a:off x="4618873" y="5114571"/>
            <a:ext cx="1615239" cy="12526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89B82D6-966E-DF4B-48E7-618D65773E6B}"/>
              </a:ext>
            </a:extLst>
          </p:cNvPr>
          <p:cNvSpPr txBox="1"/>
          <p:nvPr/>
        </p:nvSpPr>
        <p:spPr>
          <a:xfrm>
            <a:off x="3957520" y="4868570"/>
            <a:ext cx="254733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+mj-lt"/>
                <a:sym typeface="Wingdings" panose="05000000000000000000" pitchFamily="2" charset="2"/>
              </a:rPr>
              <a:t>Strain </a:t>
            </a:r>
            <a:r>
              <a:rPr lang="el-GR" sz="1050" dirty="0"/>
              <a:t>ε</a:t>
            </a:r>
            <a:r>
              <a:rPr lang="en-US" sz="1050" baseline="-25000" dirty="0" err="1"/>
              <a:t>yy</a:t>
            </a:r>
            <a:r>
              <a:rPr lang="en-US" sz="1050" dirty="0">
                <a:latin typeface="+mj-lt"/>
                <a:sym typeface="Wingdings" panose="05000000000000000000" pitchFamily="2" charset="2"/>
              </a:rPr>
              <a:t> field</a:t>
            </a:r>
            <a:endParaRPr lang="en-CH" sz="1050" dirty="0">
              <a:latin typeface="+mj-lt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D238271-EC8A-3D32-E3EC-A61E582F8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5</a:t>
            </a:fld>
            <a:endParaRPr lang="de-CH" noProof="0"/>
          </a:p>
        </p:txBody>
      </p:sp>
      <p:pic>
        <p:nvPicPr>
          <p:cNvPr id="12" name="Picture 11" descr="A metal cylinder with a hole in it&#10;&#10;Description automatically generated">
            <a:extLst>
              <a:ext uri="{FF2B5EF4-FFF2-40B4-BE49-F238E27FC236}">
                <a16:creationId xmlns:a16="http://schemas.microsoft.com/office/drawing/2014/main" id="{E1C01150-2138-16C9-265C-27D39198C98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10" b="12258"/>
          <a:stretch/>
        </p:blipFill>
        <p:spPr>
          <a:xfrm>
            <a:off x="10518439" y="2563227"/>
            <a:ext cx="1128399" cy="114090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ADA13CF-C1FE-FD64-6C2F-48195F3F05C5}"/>
              </a:ext>
            </a:extLst>
          </p:cNvPr>
          <p:cNvSpPr/>
          <p:nvPr/>
        </p:nvSpPr>
        <p:spPr>
          <a:xfrm>
            <a:off x="7243823" y="759402"/>
            <a:ext cx="2486810" cy="5725519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endParaRPr lang="en-CH" sz="1400" baseline="-25000" dirty="0"/>
          </a:p>
        </p:txBody>
      </p:sp>
      <p:pic>
        <p:nvPicPr>
          <p:cNvPr id="15" name="Picture 4" descr="Ansys | Engineering Simulation Software">
            <a:extLst>
              <a:ext uri="{FF2B5EF4-FFF2-40B4-BE49-F238E27FC236}">
                <a16:creationId xmlns:a16="http://schemas.microsoft.com/office/drawing/2014/main" id="{AA3FB8CB-034D-17F3-9993-CD5A660A0D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2" t="21415" r="14600" b="26130"/>
          <a:stretch/>
        </p:blipFill>
        <p:spPr bwMode="auto">
          <a:xfrm>
            <a:off x="338784" y="3294464"/>
            <a:ext cx="878545" cy="33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53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39B53-C03F-ABAF-D6CA-716EA67BC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AE21B-352F-39AA-3011-27336B620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55081" y="6522444"/>
            <a:ext cx="7200000" cy="216000"/>
          </a:xfrm>
        </p:spPr>
        <p:txBody>
          <a:bodyPr/>
          <a:lstStyle/>
          <a:p>
            <a:r>
              <a:rPr lang="de-CH" noProof="0"/>
              <a:t>xiang.kong@mat.ethz.ch</a:t>
            </a:r>
            <a:endParaRPr lang="de-CH" noProof="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0781FBC-6EA1-1DBC-38F5-4FC90A01D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60351"/>
            <a:ext cx="10728325" cy="900000"/>
          </a:xfrm>
        </p:spPr>
        <p:txBody>
          <a:bodyPr/>
          <a:lstStyle/>
          <a:p>
            <a:r>
              <a:rPr lang="en-US" dirty="0"/>
              <a:t>Image analysis: optical extensometer</a:t>
            </a:r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8E9A7C-61FC-03EF-671A-0A557B61F816}"/>
              </a:ext>
            </a:extLst>
          </p:cNvPr>
          <p:cNvSpPr txBox="1"/>
          <p:nvPr/>
        </p:nvSpPr>
        <p:spPr>
          <a:xfrm>
            <a:off x="652560" y="668103"/>
            <a:ext cx="453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Digital image correlation (DIC)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703C46C-B4E0-B942-FB41-C6F4ADBC2FC8}"/>
              </a:ext>
            </a:extLst>
          </p:cNvPr>
          <p:cNvGrpSpPr/>
          <p:nvPr/>
        </p:nvGrpSpPr>
        <p:grpSpPr>
          <a:xfrm>
            <a:off x="7524374" y="1384432"/>
            <a:ext cx="1475008" cy="1778316"/>
            <a:chOff x="2036099" y="3691024"/>
            <a:chExt cx="2410874" cy="2906625"/>
          </a:xfrm>
        </p:grpSpPr>
        <p:pic>
          <p:nvPicPr>
            <p:cNvPr id="12" name="Content Placeholder 6" descr="A close-up of a screen&#10;&#10;Description automatically generated">
              <a:extLst>
                <a:ext uri="{FF2B5EF4-FFF2-40B4-BE49-F238E27FC236}">
                  <a16:creationId xmlns:a16="http://schemas.microsoft.com/office/drawing/2014/main" id="{034B80BF-EAED-A69F-C64E-E4E64555AA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322"/>
            <a:stretch/>
          </p:blipFill>
          <p:spPr>
            <a:xfrm>
              <a:off x="2036099" y="3691024"/>
              <a:ext cx="2410874" cy="2906625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F690CFF-D441-570D-776F-B8D86D194606}"/>
                </a:ext>
              </a:extLst>
            </p:cNvPr>
            <p:cNvCxnSpPr>
              <a:cxnSpLocks/>
            </p:cNvCxnSpPr>
            <p:nvPr/>
          </p:nvCxnSpPr>
          <p:spPr>
            <a:xfrm>
              <a:off x="3106847" y="4158229"/>
              <a:ext cx="0" cy="1763572"/>
            </a:xfrm>
            <a:prstGeom prst="straightConnector1">
              <a:avLst/>
            </a:prstGeom>
            <a:ln>
              <a:solidFill>
                <a:srgbClr val="FFC000"/>
              </a:solidFill>
              <a:headEnd type="triangle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4" name="Picture 13" descr="A machine with a red cylinder&#10;&#10;Description automatically generated">
            <a:extLst>
              <a:ext uri="{FF2B5EF4-FFF2-40B4-BE49-F238E27FC236}">
                <a16:creationId xmlns:a16="http://schemas.microsoft.com/office/drawing/2014/main" id="{18EE3EDD-8CAD-BD43-13E2-8DE30CD90E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7915" y="1384432"/>
            <a:ext cx="2371088" cy="177831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878B6F6E-7E54-AF77-9E1D-25690DEEF9A8}"/>
              </a:ext>
            </a:extLst>
          </p:cNvPr>
          <p:cNvGrpSpPr/>
          <p:nvPr/>
        </p:nvGrpSpPr>
        <p:grpSpPr>
          <a:xfrm>
            <a:off x="5800759" y="911651"/>
            <a:ext cx="1297517" cy="2512133"/>
            <a:chOff x="5006657" y="1080061"/>
            <a:chExt cx="1297517" cy="251213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3521A50-BAA8-3B5F-323F-7093C0476B30}"/>
                </a:ext>
              </a:extLst>
            </p:cNvPr>
            <p:cNvGrpSpPr/>
            <p:nvPr/>
          </p:nvGrpSpPr>
          <p:grpSpPr>
            <a:xfrm>
              <a:off x="5006657" y="1080061"/>
              <a:ext cx="1297517" cy="2512133"/>
              <a:chOff x="2687676" y="2318047"/>
              <a:chExt cx="2086800" cy="4040270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62712796-25AD-7EFD-DE97-71D528C8FC90}"/>
                  </a:ext>
                </a:extLst>
              </p:cNvPr>
              <p:cNvGrpSpPr/>
              <p:nvPr/>
            </p:nvGrpSpPr>
            <p:grpSpPr>
              <a:xfrm>
                <a:off x="3426529" y="3047241"/>
                <a:ext cx="644170" cy="2307589"/>
                <a:chOff x="649865" y="1992671"/>
                <a:chExt cx="659672" cy="2304002"/>
              </a:xfrm>
            </p:grpSpPr>
            <p:sp>
              <p:nvSpPr>
                <p:cNvPr id="25" name="Rectangle: Rounded Corners 24">
                  <a:extLst>
                    <a:ext uri="{FF2B5EF4-FFF2-40B4-BE49-F238E27FC236}">
                      <a16:creationId xmlns:a16="http://schemas.microsoft.com/office/drawing/2014/main" id="{A361BD36-22D5-1D6D-CC2B-D9E744D3DF0D}"/>
                    </a:ext>
                  </a:extLst>
                </p:cNvPr>
                <p:cNvSpPr/>
                <p:nvPr/>
              </p:nvSpPr>
              <p:spPr>
                <a:xfrm>
                  <a:off x="649865" y="4073789"/>
                  <a:ext cx="659672" cy="222884"/>
                </a:xfrm>
                <a:prstGeom prst="roundRect">
                  <a:avLst/>
                </a:prstGeom>
                <a:solidFill>
                  <a:schemeClr val="bg2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/>
                </a:p>
              </p:txBody>
            </p:sp>
            <p:sp>
              <p:nvSpPr>
                <p:cNvPr id="26" name="Rectangle: Rounded Corners 25">
                  <a:extLst>
                    <a:ext uri="{FF2B5EF4-FFF2-40B4-BE49-F238E27FC236}">
                      <a16:creationId xmlns:a16="http://schemas.microsoft.com/office/drawing/2014/main" id="{3BF44848-C0D4-B8E2-C467-B5AF838FD574}"/>
                    </a:ext>
                  </a:extLst>
                </p:cNvPr>
                <p:cNvSpPr/>
                <p:nvPr/>
              </p:nvSpPr>
              <p:spPr>
                <a:xfrm>
                  <a:off x="649865" y="1992671"/>
                  <a:ext cx="659672" cy="1924684"/>
                </a:xfrm>
                <a:prstGeom prst="roundRect">
                  <a:avLst/>
                </a:prstGeom>
                <a:solidFill>
                  <a:schemeClr val="bg2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/>
                </a:p>
              </p:txBody>
            </p:sp>
            <p:sp>
              <p:nvSpPr>
                <p:cNvPr id="27" name="Rectangle: Rounded Corners 26">
                  <a:extLst>
                    <a:ext uri="{FF2B5EF4-FFF2-40B4-BE49-F238E27FC236}">
                      <a16:creationId xmlns:a16="http://schemas.microsoft.com/office/drawing/2014/main" id="{1C9FF181-0FCE-B916-5F33-AF12ACABB58F}"/>
                    </a:ext>
                  </a:extLst>
                </p:cNvPr>
                <p:cNvSpPr/>
                <p:nvPr/>
              </p:nvSpPr>
              <p:spPr>
                <a:xfrm>
                  <a:off x="900979" y="3930097"/>
                  <a:ext cx="122356" cy="143690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8E080D5C-8CCB-6198-3F84-D67799191197}"/>
                  </a:ext>
                </a:extLst>
              </p:cNvPr>
              <p:cNvGrpSpPr/>
              <p:nvPr/>
            </p:nvGrpSpPr>
            <p:grpSpPr>
              <a:xfrm>
                <a:off x="2687676" y="2318047"/>
                <a:ext cx="2086800" cy="4040270"/>
                <a:chOff x="6096136" y="2185695"/>
                <a:chExt cx="3094012" cy="5011744"/>
              </a:xfrm>
            </p:grpSpPr>
            <p:sp>
              <p:nvSpPr>
                <p:cNvPr id="21" name="Rectangle: Rounded Corners 20">
                  <a:extLst>
                    <a:ext uri="{FF2B5EF4-FFF2-40B4-BE49-F238E27FC236}">
                      <a16:creationId xmlns:a16="http://schemas.microsoft.com/office/drawing/2014/main" id="{DCD05BC6-2325-3744-1BB7-6CB57BE792F4}"/>
                    </a:ext>
                  </a:extLst>
                </p:cNvPr>
                <p:cNvSpPr/>
                <p:nvPr/>
              </p:nvSpPr>
              <p:spPr>
                <a:xfrm>
                  <a:off x="6096137" y="5958941"/>
                  <a:ext cx="3094011" cy="439698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/>
                </a:p>
              </p:txBody>
            </p:sp>
            <p:sp>
              <p:nvSpPr>
                <p:cNvPr id="22" name="Rectangle: Rounded Corners 21">
                  <a:extLst>
                    <a:ext uri="{FF2B5EF4-FFF2-40B4-BE49-F238E27FC236}">
                      <a16:creationId xmlns:a16="http://schemas.microsoft.com/office/drawing/2014/main" id="{13B10768-7C46-1DBA-FB4B-E828DA31DF61}"/>
                    </a:ext>
                  </a:extLst>
                </p:cNvPr>
                <p:cNvSpPr/>
                <p:nvPr/>
              </p:nvSpPr>
              <p:spPr>
                <a:xfrm>
                  <a:off x="6685821" y="6409100"/>
                  <a:ext cx="1914637" cy="788339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/>
                </a:p>
              </p:txBody>
            </p:sp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54ECF768-2AD8-6B9C-847C-A37C671BD74A}"/>
                    </a:ext>
                  </a:extLst>
                </p:cNvPr>
                <p:cNvSpPr/>
                <p:nvPr/>
              </p:nvSpPr>
              <p:spPr>
                <a:xfrm>
                  <a:off x="6096136" y="2756579"/>
                  <a:ext cx="3094012" cy="318026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4" name="Rectangle: Rounded Corners 23">
                  <a:extLst>
                    <a:ext uri="{FF2B5EF4-FFF2-40B4-BE49-F238E27FC236}">
                      <a16:creationId xmlns:a16="http://schemas.microsoft.com/office/drawing/2014/main" id="{911A46BA-F581-B0FD-9B4B-83A8070C45CB}"/>
                    </a:ext>
                  </a:extLst>
                </p:cNvPr>
                <p:cNvSpPr/>
                <p:nvPr/>
              </p:nvSpPr>
              <p:spPr>
                <a:xfrm>
                  <a:off x="6718580" y="2185695"/>
                  <a:ext cx="1914637" cy="570192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/>
                </a:p>
              </p:txBody>
            </p:sp>
          </p:grpSp>
        </p:grp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0468375-6886-BF78-4AE1-7E8476449278}"/>
                </a:ext>
              </a:extLst>
            </p:cNvPr>
            <p:cNvSpPr/>
            <p:nvPr/>
          </p:nvSpPr>
          <p:spPr>
            <a:xfrm>
              <a:off x="5466056" y="2838630"/>
              <a:ext cx="400528" cy="85177"/>
            </a:xfrm>
            <a:prstGeom prst="roundRect">
              <a:avLst/>
            </a:prstGeom>
            <a:blipFill>
              <a:blip r:embed="rId5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B69F8B60-0F30-5EBA-C0B7-189C398F62F1}"/>
                </a:ext>
              </a:extLst>
            </p:cNvPr>
            <p:cNvSpPr/>
            <p:nvPr/>
          </p:nvSpPr>
          <p:spPr>
            <a:xfrm>
              <a:off x="5466056" y="2593237"/>
              <a:ext cx="400528" cy="138799"/>
            </a:xfrm>
            <a:prstGeom prst="roundRect">
              <a:avLst>
                <a:gd name="adj" fmla="val 50000"/>
              </a:avLst>
            </a:prstGeom>
            <a:blipFill>
              <a:blip r:embed="rId5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940A8396-20D2-4C7B-2D11-B51B2D70D16F}"/>
              </a:ext>
            </a:extLst>
          </p:cNvPr>
          <p:cNvSpPr txBox="1"/>
          <p:nvPr/>
        </p:nvSpPr>
        <p:spPr>
          <a:xfrm>
            <a:off x="8328025" y="3175084"/>
            <a:ext cx="353695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Courtesy of Tancogne-Dejean @MAVT-Mohr’s lab</a:t>
            </a:r>
            <a:endParaRPr lang="en-CH" sz="1050" dirty="0">
              <a:latin typeface="Century Gothic" panose="020B0502020202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4F1501A-DDBE-17E0-D0C1-52C339FD820F}"/>
              </a:ext>
            </a:extLst>
          </p:cNvPr>
          <p:cNvGrpSpPr/>
          <p:nvPr/>
        </p:nvGrpSpPr>
        <p:grpSpPr>
          <a:xfrm>
            <a:off x="5271185" y="4137703"/>
            <a:ext cx="3778127" cy="2343375"/>
            <a:chOff x="5271185" y="4137703"/>
            <a:chExt cx="3778127" cy="2343375"/>
          </a:xfrm>
        </p:grpSpPr>
        <p:pic>
          <p:nvPicPr>
            <p:cNvPr id="37" name="Picture 36" descr="A close-up of a black and white photo of a mat&#10;&#10;Description automatically generated">
              <a:extLst>
                <a:ext uri="{FF2B5EF4-FFF2-40B4-BE49-F238E27FC236}">
                  <a16:creationId xmlns:a16="http://schemas.microsoft.com/office/drawing/2014/main" id="{AC2B2F82-603B-04AC-A4D3-56B468425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1185" y="4137703"/>
              <a:ext cx="2720532" cy="2040399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F871BA2-9084-AF80-E632-F560D64B2902}"/>
                </a:ext>
              </a:extLst>
            </p:cNvPr>
            <p:cNvSpPr/>
            <p:nvPr/>
          </p:nvSpPr>
          <p:spPr>
            <a:xfrm>
              <a:off x="5705224" y="4256216"/>
              <a:ext cx="170050" cy="170050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3E487B5-D01D-30F7-A0DC-9CC2EFC533B9}"/>
                </a:ext>
              </a:extLst>
            </p:cNvPr>
            <p:cNvSpPr txBox="1"/>
            <p:nvPr/>
          </p:nvSpPr>
          <p:spPr>
            <a:xfrm>
              <a:off x="5271185" y="6219468"/>
              <a:ext cx="377812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+mj-lt"/>
                </a:rPr>
                <a:t>1440x1080 px</a:t>
              </a:r>
              <a:r>
                <a:rPr lang="en-US" sz="1100" baseline="30000" dirty="0">
                  <a:latin typeface="+mj-lt"/>
                </a:rPr>
                <a:t>2</a:t>
              </a:r>
              <a:r>
                <a:rPr lang="en-US" sz="1100" dirty="0">
                  <a:latin typeface="+mj-lt"/>
                </a:rPr>
                <a:t>, 17.1 </a:t>
              </a:r>
              <a:r>
                <a:rPr lang="el-GR" sz="1100" dirty="0">
                  <a:latin typeface="+mj-lt"/>
                </a:rPr>
                <a:t>μ</a:t>
              </a:r>
              <a:r>
                <a:rPr lang="en-US" sz="1100" dirty="0">
                  <a:latin typeface="+mj-lt"/>
                </a:rPr>
                <a:t>m/px</a:t>
              </a:r>
              <a:endParaRPr lang="en-CH" sz="1100" dirty="0">
                <a:latin typeface="+mj-lt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A2B6E10-8B68-5D05-AFD8-3B587C80E662}"/>
              </a:ext>
            </a:extLst>
          </p:cNvPr>
          <p:cNvGrpSpPr/>
          <p:nvPr/>
        </p:nvGrpSpPr>
        <p:grpSpPr>
          <a:xfrm>
            <a:off x="10495441" y="4528579"/>
            <a:ext cx="1947560" cy="1724192"/>
            <a:chOff x="10495441" y="4528579"/>
            <a:chExt cx="1947560" cy="1724192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F36D7605-9F98-650C-920A-BC8E2525B05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495441" y="4885126"/>
              <a:ext cx="1369533" cy="1367645"/>
            </a:xfrm>
            <a:prstGeom prst="rect">
              <a:avLst/>
            </a:prstGeom>
          </p:spPr>
        </p:pic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D689BB0F-94FC-6C2F-30E3-9D5672245A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34501" y="4794831"/>
              <a:ext cx="1330473" cy="0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50" name="TextBox 27">
              <a:extLst>
                <a:ext uri="{FF2B5EF4-FFF2-40B4-BE49-F238E27FC236}">
                  <a16:creationId xmlns:a16="http://schemas.microsoft.com/office/drawing/2014/main" id="{B08F6BFE-A732-92C4-E4BA-69E177D4D117}"/>
                </a:ext>
              </a:extLst>
            </p:cNvPr>
            <p:cNvSpPr txBox="1"/>
            <p:nvPr/>
          </p:nvSpPr>
          <p:spPr>
            <a:xfrm>
              <a:off x="10629304" y="4528579"/>
              <a:ext cx="181369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50" dirty="0"/>
                <a:t>60 pixels ~1 mm 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0487627-06B1-067E-8184-8613640A0BA3}"/>
                </a:ext>
              </a:extLst>
            </p:cNvPr>
            <p:cNvSpPr/>
            <p:nvPr/>
          </p:nvSpPr>
          <p:spPr>
            <a:xfrm>
              <a:off x="10629304" y="5070243"/>
              <a:ext cx="730845" cy="730845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BBA3B16-B4B6-7217-9B2A-B92559300959}"/>
              </a:ext>
            </a:extLst>
          </p:cNvPr>
          <p:cNvGrpSpPr/>
          <p:nvPr/>
        </p:nvGrpSpPr>
        <p:grpSpPr>
          <a:xfrm>
            <a:off x="161270" y="1237412"/>
            <a:ext cx="4882932" cy="2316979"/>
            <a:chOff x="161270" y="1237412"/>
            <a:chExt cx="4882932" cy="2316979"/>
          </a:xfrm>
        </p:grpSpPr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9372B69F-AA4D-31D9-17A7-86EF8F2FCC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270" y="1237412"/>
              <a:ext cx="4882932" cy="20930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71DD0D6-523D-D114-2D91-69E1D44E3382}"/>
                </a:ext>
              </a:extLst>
            </p:cNvPr>
            <p:cNvSpPr txBox="1"/>
            <p:nvPr/>
          </p:nvSpPr>
          <p:spPr>
            <a:xfrm>
              <a:off x="3544342" y="3300475"/>
              <a:ext cx="95109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dirty="0">
                  <a:latin typeface="Century Gothic" panose="020B0502020202020204" pitchFamily="34" charset="0"/>
                </a:rPr>
                <a:t>VIC2d</a:t>
              </a:r>
              <a:endParaRPr lang="en-CH" sz="1050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5294B5D-3257-1967-8355-C779FD2F4341}"/>
              </a:ext>
            </a:extLst>
          </p:cNvPr>
          <p:cNvGrpSpPr/>
          <p:nvPr/>
        </p:nvGrpSpPr>
        <p:grpSpPr>
          <a:xfrm>
            <a:off x="255264" y="3834262"/>
            <a:ext cx="4607467" cy="2226830"/>
            <a:chOff x="255264" y="3834262"/>
            <a:chExt cx="4607467" cy="22268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F36C406-3217-A023-CEF8-08FB775C2524}"/>
                    </a:ext>
                  </a:extLst>
                </p:cNvPr>
                <p:cNvSpPr txBox="1"/>
                <p:nvPr/>
              </p:nvSpPr>
              <p:spPr>
                <a:xfrm>
                  <a:off x="1219175" y="5784093"/>
                  <a:ext cx="256518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 baseline="-2500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𝒖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baseline="-2500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oMath>
                    </m:oMathPara>
                  </a14:m>
                  <a:endParaRPr lang="en-CH" dirty="0"/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F36C406-3217-A023-CEF8-08FB775C252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9175" y="5784093"/>
                  <a:ext cx="2565189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2613" b="-37778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37AE47B6-86E9-1B08-EB1F-AFE306EFE2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52560" y="3834262"/>
              <a:ext cx="3962073" cy="1644219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E4A0B0C-7223-4442-5E71-800A552F6301}"/>
                </a:ext>
              </a:extLst>
            </p:cNvPr>
            <p:cNvSpPr txBox="1"/>
            <p:nvPr/>
          </p:nvSpPr>
          <p:spPr>
            <a:xfrm>
              <a:off x="265210" y="3963665"/>
              <a:ext cx="38735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i="1" dirty="0">
                  <a:sym typeface="Wingdings" panose="05000000000000000000" pitchFamily="2" charset="2"/>
                </a:rPr>
                <a:t>t</a:t>
              </a:r>
              <a:r>
                <a:rPr lang="en-US" baseline="-25000" dirty="0">
                  <a:sym typeface="Wingdings" panose="05000000000000000000" pitchFamily="2" charset="2"/>
                </a:rPr>
                <a:t>0</a:t>
              </a:r>
              <a:endParaRPr lang="en-CH" baseline="-25000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4AB545C-BA82-A9AC-A903-461F245A1A2C}"/>
                </a:ext>
              </a:extLst>
            </p:cNvPr>
            <p:cNvSpPr txBox="1"/>
            <p:nvPr/>
          </p:nvSpPr>
          <p:spPr>
            <a:xfrm>
              <a:off x="255264" y="4973315"/>
              <a:ext cx="38735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i="1" dirty="0">
                  <a:sym typeface="Wingdings" panose="05000000000000000000" pitchFamily="2" charset="2"/>
                </a:rPr>
                <a:t>t</a:t>
              </a:r>
              <a:r>
                <a:rPr lang="en-US" baseline="-25000" dirty="0">
                  <a:sym typeface="Wingdings" panose="05000000000000000000" pitchFamily="2" charset="2"/>
                </a:rPr>
                <a:t>1</a:t>
              </a:r>
              <a:endParaRPr lang="en-CH" baseline="-25000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D77FD4F-3BE5-4594-A6D8-3F9D21AA0E0C}"/>
                </a:ext>
              </a:extLst>
            </p:cNvPr>
            <p:cNvSpPr txBox="1"/>
            <p:nvPr/>
          </p:nvSpPr>
          <p:spPr>
            <a:xfrm>
              <a:off x="2035453" y="5453116"/>
              <a:ext cx="282727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dirty="0">
                  <a:latin typeface="Century Gothic" panose="020B0502020202020204" pitchFamily="34" charset="0"/>
                </a:rPr>
                <a:t>Yang, Bhattacharya, Exp Mech (2019)</a:t>
              </a:r>
              <a:endParaRPr lang="en-CH" sz="1050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F85FEE13-9E1F-55C7-8EE1-B0B18526B7EB}"/>
              </a:ext>
            </a:extLst>
          </p:cNvPr>
          <p:cNvSpPr txBox="1"/>
          <p:nvPr/>
        </p:nvSpPr>
        <p:spPr>
          <a:xfrm>
            <a:off x="5191908" y="3582120"/>
            <a:ext cx="42461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+mj-lt"/>
              </a:rPr>
              <a:t>Subset size </a:t>
            </a:r>
            <a:r>
              <a:rPr lang="en-US" sz="1400" dirty="0">
                <a:latin typeface="+mj-lt"/>
                <a:sym typeface="Wingdings" panose="05000000000000000000" pitchFamily="2" charset="2"/>
              </a:rPr>
              <a:t> measure at stack level</a:t>
            </a:r>
          </a:p>
          <a:p>
            <a:r>
              <a:rPr lang="en-US" sz="1400" dirty="0">
                <a:latin typeface="+mj-lt"/>
                <a:sym typeface="Wingdings" panose="05000000000000000000" pitchFamily="2" charset="2"/>
              </a:rPr>
              <a:t>Step size   control </a:t>
            </a:r>
            <a:r>
              <a:rPr lang="en-US" sz="1400" i="1" dirty="0">
                <a:latin typeface="+mj-lt"/>
                <a:sym typeface="Wingdings" panose="05000000000000000000" pitchFamily="2" charset="2"/>
              </a:rPr>
              <a:t>nodal</a:t>
            </a:r>
            <a:r>
              <a:rPr lang="en-US" sz="1400" dirty="0">
                <a:latin typeface="+mj-lt"/>
                <a:sym typeface="Wingdings" panose="05000000000000000000" pitchFamily="2" charset="2"/>
              </a:rPr>
              <a:t> points within one subset</a:t>
            </a:r>
            <a:endParaRPr lang="en-CH" sz="1400" dirty="0"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8AB26CD-490E-5FC1-CC2D-E05A8A0DBFEB}"/>
              </a:ext>
            </a:extLst>
          </p:cNvPr>
          <p:cNvSpPr txBox="1"/>
          <p:nvPr/>
        </p:nvSpPr>
        <p:spPr>
          <a:xfrm>
            <a:off x="7776508" y="819628"/>
            <a:ext cx="36836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Measure local displacement by </a:t>
            </a:r>
            <a:r>
              <a:rPr lang="en-US" sz="1400" i="1" dirty="0">
                <a:solidFill>
                  <a:srgbClr val="00B050"/>
                </a:solidFill>
                <a:latin typeface="+mj-lt"/>
              </a:rPr>
              <a:t>undeformed markers</a:t>
            </a:r>
            <a:r>
              <a:rPr lang="en-US" sz="1400" dirty="0">
                <a:latin typeface="+mj-lt"/>
              </a:rPr>
              <a:t> at cubic level</a:t>
            </a:r>
            <a:r>
              <a:rPr lang="en-US" sz="1400" dirty="0">
                <a:latin typeface="+mj-lt"/>
                <a:sym typeface="Wingdings" panose="05000000000000000000" pitchFamily="2" charset="2"/>
              </a:rPr>
              <a:t> (15 mm) </a:t>
            </a:r>
            <a:endParaRPr lang="en-CH" sz="1400" dirty="0">
              <a:latin typeface="+mj-lt"/>
            </a:endParaRPr>
          </a:p>
        </p:txBody>
      </p:sp>
      <p:pic>
        <p:nvPicPr>
          <p:cNvPr id="1026" name="Picture 2" descr="DIC setup sizes">
            <a:extLst>
              <a:ext uri="{FF2B5EF4-FFF2-40B4-BE49-F238E27FC236}">
                <a16:creationId xmlns:a16="http://schemas.microsoft.com/office/drawing/2014/main" id="{95C35B69-55D6-0205-42F3-92C1F5C286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72" b="38958"/>
          <a:stretch/>
        </p:blipFill>
        <p:spPr bwMode="auto">
          <a:xfrm>
            <a:off x="9409258" y="3713754"/>
            <a:ext cx="2186832" cy="68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6F3C55B-4A06-22C0-002D-6C0D61851035}"/>
              </a:ext>
            </a:extLst>
          </p:cNvPr>
          <p:cNvGrpSpPr/>
          <p:nvPr/>
        </p:nvGrpSpPr>
        <p:grpSpPr>
          <a:xfrm>
            <a:off x="7579752" y="5011737"/>
            <a:ext cx="2594475" cy="1114425"/>
            <a:chOff x="7579752" y="5011737"/>
            <a:chExt cx="2594475" cy="1114425"/>
          </a:xfrm>
        </p:grpSpPr>
        <p:pic>
          <p:nvPicPr>
            <p:cNvPr id="39" name="Picture 38" descr="A close-up of a greyscale image of a cell&#10;&#10;Description automatically generated">
              <a:extLst>
                <a:ext uri="{FF2B5EF4-FFF2-40B4-BE49-F238E27FC236}">
                  <a16:creationId xmlns:a16="http://schemas.microsoft.com/office/drawing/2014/main" id="{753E07CC-BC06-F9F6-1C46-C41069D128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1602" y="5011737"/>
              <a:ext cx="1952625" cy="1114425"/>
            </a:xfrm>
            <a:prstGeom prst="rect">
              <a:avLst/>
            </a:prstGeom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3A9848A-E9E1-9227-44DE-FAD1B8E3CEC3}"/>
                </a:ext>
              </a:extLst>
            </p:cNvPr>
            <p:cNvSpPr/>
            <p:nvPr/>
          </p:nvSpPr>
          <p:spPr>
            <a:xfrm>
              <a:off x="8583008" y="5139461"/>
              <a:ext cx="304496" cy="304496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315848ED-1AD5-979E-E8DF-3920D64BDDA7}"/>
                </a:ext>
              </a:extLst>
            </p:cNvPr>
            <p:cNvCxnSpPr>
              <a:cxnSpLocks/>
            </p:cNvCxnSpPr>
            <p:nvPr/>
          </p:nvCxnSpPr>
          <p:spPr>
            <a:xfrm>
              <a:off x="8160709" y="5020936"/>
              <a:ext cx="0" cy="110522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42" name="TextBox 27">
              <a:extLst>
                <a:ext uri="{FF2B5EF4-FFF2-40B4-BE49-F238E27FC236}">
                  <a16:creationId xmlns:a16="http://schemas.microsoft.com/office/drawing/2014/main" id="{65777A46-0861-A0E9-F40A-214C70C89A5B}"/>
                </a:ext>
              </a:extLst>
            </p:cNvPr>
            <p:cNvSpPr txBox="1"/>
            <p:nvPr/>
          </p:nvSpPr>
          <p:spPr>
            <a:xfrm>
              <a:off x="7579752" y="5435666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/>
                <a:t>2 mm</a:t>
              </a:r>
            </a:p>
          </p:txBody>
        </p:sp>
      </p:grp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5EB25ACE-3215-F795-5265-F88A0E13A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6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25954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64" grpId="0"/>
      <p:bldP spid="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4F068-7792-C5C2-651D-1BBA2B1C5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analysis: optical extensometer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43DC8-E95E-E130-2AE9-7D7C780A6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  <a:endParaRPr lang="de-CH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5B3DFE-EDAC-5ACD-3516-3EEFD565C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pic>
        <p:nvPicPr>
          <p:cNvPr id="26" name="Picture 25" descr="A graph of a line&#10;&#10;Description automatically generated">
            <a:extLst>
              <a:ext uri="{FF2B5EF4-FFF2-40B4-BE49-F238E27FC236}">
                <a16:creationId xmlns:a16="http://schemas.microsoft.com/office/drawing/2014/main" id="{01E3D8A2-3403-0678-1C7F-B5BF4E3B59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701" y="1248128"/>
            <a:ext cx="3977022" cy="2982766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0505979F-3CC1-526E-1247-60A6B48459F5}"/>
              </a:ext>
            </a:extLst>
          </p:cNvPr>
          <p:cNvSpPr txBox="1"/>
          <p:nvPr/>
        </p:nvSpPr>
        <p:spPr>
          <a:xfrm>
            <a:off x="5526487" y="1116018"/>
            <a:ext cx="25672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Cubic level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0D2FBA-A3BF-044E-9AFD-A7776065B04B}"/>
              </a:ext>
            </a:extLst>
          </p:cNvPr>
          <p:cNvGrpSpPr/>
          <p:nvPr/>
        </p:nvGrpSpPr>
        <p:grpSpPr>
          <a:xfrm>
            <a:off x="8002640" y="1125603"/>
            <a:ext cx="4181565" cy="3360910"/>
            <a:chOff x="8002640" y="1125603"/>
            <a:chExt cx="4181565" cy="3360910"/>
          </a:xfrm>
        </p:grpSpPr>
        <p:pic>
          <p:nvPicPr>
            <p:cNvPr id="37" name="V">
              <a:hlinkClick r:id="" action="ppaction://media"/>
              <a:extLst>
                <a:ext uri="{FF2B5EF4-FFF2-40B4-BE49-F238E27FC236}">
                  <a16:creationId xmlns:a16="http://schemas.microsoft.com/office/drawing/2014/main" id="{96E28B48-5076-A79A-CF1C-3D49909481F1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5"/>
            <a:stretch>
              <a:fillRect/>
            </a:stretch>
          </p:blipFill>
          <p:spPr>
            <a:xfrm>
              <a:off x="8002640" y="1349250"/>
              <a:ext cx="4181565" cy="3137263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E528332-150C-DB21-8AD8-A80162A27F73}"/>
                </a:ext>
              </a:extLst>
            </p:cNvPr>
            <p:cNvSpPr txBox="1"/>
            <p:nvPr/>
          </p:nvSpPr>
          <p:spPr>
            <a:xfrm>
              <a:off x="8868813" y="1483914"/>
              <a:ext cx="262096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Vertical displacement U</a:t>
              </a:r>
              <a:r>
                <a:rPr lang="en-US" sz="1200" baseline="-25000" dirty="0"/>
                <a:t>y</a:t>
              </a:r>
              <a:r>
                <a:rPr lang="en-US" sz="1200" dirty="0"/>
                <a:t> [mm]</a:t>
              </a:r>
              <a:endParaRPr lang="en-CH" sz="12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A54AA47-E069-20A0-0761-6A12EA8E3268}"/>
                </a:ext>
              </a:extLst>
            </p:cNvPr>
            <p:cNvSpPr txBox="1"/>
            <p:nvPr/>
          </p:nvSpPr>
          <p:spPr>
            <a:xfrm>
              <a:off x="9232150" y="1125603"/>
              <a:ext cx="256724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/>
                <a:t>Stack level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129EF19-201B-45CB-0FD3-30996FD2D2FC}"/>
              </a:ext>
            </a:extLst>
          </p:cNvPr>
          <p:cNvGrpSpPr/>
          <p:nvPr/>
        </p:nvGrpSpPr>
        <p:grpSpPr>
          <a:xfrm>
            <a:off x="474478" y="821458"/>
            <a:ext cx="3651035" cy="3167984"/>
            <a:chOff x="346182" y="822962"/>
            <a:chExt cx="3651035" cy="316798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6EDB6BE-69C8-ACDF-02D3-D1212F4B5D0D}"/>
                </a:ext>
              </a:extLst>
            </p:cNvPr>
            <p:cNvGrpSpPr/>
            <p:nvPr/>
          </p:nvGrpSpPr>
          <p:grpSpPr>
            <a:xfrm>
              <a:off x="2092048" y="1295743"/>
              <a:ext cx="1475008" cy="1778316"/>
              <a:chOff x="2036099" y="3691024"/>
              <a:chExt cx="2410874" cy="2906625"/>
            </a:xfrm>
          </p:grpSpPr>
          <p:pic>
            <p:nvPicPr>
              <p:cNvPr id="8" name="Content Placeholder 6" descr="A close-up of a screen&#10;&#10;Description automatically generated">
                <a:extLst>
                  <a:ext uri="{FF2B5EF4-FFF2-40B4-BE49-F238E27FC236}">
                    <a16:creationId xmlns:a16="http://schemas.microsoft.com/office/drawing/2014/main" id="{09BED469-50DA-0A63-5603-903829F19A5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3322"/>
              <a:stretch/>
            </p:blipFill>
            <p:spPr>
              <a:xfrm>
                <a:off x="2036099" y="3691024"/>
                <a:ext cx="2410874" cy="2906625"/>
              </a:xfrm>
              <a:prstGeom prst="rect">
                <a:avLst/>
              </a:prstGeom>
            </p:spPr>
          </p:pic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797952F6-C09F-E151-8AD8-D00783816E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06847" y="4158229"/>
                <a:ext cx="0" cy="1763572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headEnd type="triangle"/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90C7026-50F8-CB45-2898-07125CEEFFC2}"/>
                </a:ext>
              </a:extLst>
            </p:cNvPr>
            <p:cNvGrpSpPr/>
            <p:nvPr/>
          </p:nvGrpSpPr>
          <p:grpSpPr>
            <a:xfrm>
              <a:off x="547237" y="822962"/>
              <a:ext cx="1297517" cy="2512133"/>
              <a:chOff x="5006657" y="1080061"/>
              <a:chExt cx="1297517" cy="2512133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DCAA92D1-D103-1DD6-3A17-D4080D088B70}"/>
                  </a:ext>
                </a:extLst>
              </p:cNvPr>
              <p:cNvGrpSpPr/>
              <p:nvPr/>
            </p:nvGrpSpPr>
            <p:grpSpPr>
              <a:xfrm>
                <a:off x="5006657" y="1080061"/>
                <a:ext cx="1297517" cy="2512133"/>
                <a:chOff x="2687676" y="2318047"/>
                <a:chExt cx="2086800" cy="4040270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6DA7DD86-137E-8FAD-A456-1EFB3997D8D2}"/>
                    </a:ext>
                  </a:extLst>
                </p:cNvPr>
                <p:cNvGrpSpPr/>
                <p:nvPr/>
              </p:nvGrpSpPr>
              <p:grpSpPr>
                <a:xfrm>
                  <a:off x="3426529" y="3047241"/>
                  <a:ext cx="644170" cy="2307589"/>
                  <a:chOff x="649865" y="1992671"/>
                  <a:chExt cx="659672" cy="2304002"/>
                </a:xfrm>
              </p:grpSpPr>
              <p:sp>
                <p:nvSpPr>
                  <p:cNvPr id="18" name="Rectangle: Rounded Corners 17">
                    <a:extLst>
                      <a:ext uri="{FF2B5EF4-FFF2-40B4-BE49-F238E27FC236}">
                        <a16:creationId xmlns:a16="http://schemas.microsoft.com/office/drawing/2014/main" id="{E9827816-52FA-9F49-2A18-DD4452E46BA5}"/>
                      </a:ext>
                    </a:extLst>
                  </p:cNvPr>
                  <p:cNvSpPr/>
                  <p:nvPr/>
                </p:nvSpPr>
                <p:spPr>
                  <a:xfrm>
                    <a:off x="649865" y="4073789"/>
                    <a:ext cx="659672" cy="222884"/>
                  </a:xfrm>
                  <a:prstGeom prst="roundRect">
                    <a:avLst/>
                  </a:prstGeom>
                  <a:solidFill>
                    <a:schemeClr val="bg2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  <p:sp>
                <p:nvSpPr>
                  <p:cNvPr id="19" name="Rectangle: Rounded Corners 18">
                    <a:extLst>
                      <a:ext uri="{FF2B5EF4-FFF2-40B4-BE49-F238E27FC236}">
                        <a16:creationId xmlns:a16="http://schemas.microsoft.com/office/drawing/2014/main" id="{ABBF8012-C41B-C7D7-2DE2-6D6DDF556F3A}"/>
                      </a:ext>
                    </a:extLst>
                  </p:cNvPr>
                  <p:cNvSpPr/>
                  <p:nvPr/>
                </p:nvSpPr>
                <p:spPr>
                  <a:xfrm>
                    <a:off x="649865" y="1992671"/>
                    <a:ext cx="659672" cy="1924684"/>
                  </a:xfrm>
                  <a:prstGeom prst="roundRect">
                    <a:avLst/>
                  </a:prstGeom>
                  <a:solidFill>
                    <a:schemeClr val="bg2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  <p:sp>
                <p:nvSpPr>
                  <p:cNvPr id="20" name="Rectangle: Rounded Corners 19">
                    <a:extLst>
                      <a:ext uri="{FF2B5EF4-FFF2-40B4-BE49-F238E27FC236}">
                        <a16:creationId xmlns:a16="http://schemas.microsoft.com/office/drawing/2014/main" id="{7C8E984C-4490-E84F-DCF9-20C107EC9051}"/>
                      </a:ext>
                    </a:extLst>
                  </p:cNvPr>
                  <p:cNvSpPr/>
                  <p:nvPr/>
                </p:nvSpPr>
                <p:spPr>
                  <a:xfrm>
                    <a:off x="900979" y="3930097"/>
                    <a:ext cx="122356" cy="143690"/>
                  </a:xfrm>
                  <a:prstGeom prst="roundRect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</p:grp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8A624955-2B10-046D-3E7B-F865C8E0E253}"/>
                    </a:ext>
                  </a:extLst>
                </p:cNvPr>
                <p:cNvGrpSpPr/>
                <p:nvPr/>
              </p:nvGrpSpPr>
              <p:grpSpPr>
                <a:xfrm>
                  <a:off x="2687676" y="2318047"/>
                  <a:ext cx="2086800" cy="4040270"/>
                  <a:chOff x="6096136" y="2185695"/>
                  <a:chExt cx="3094012" cy="5011744"/>
                </a:xfrm>
              </p:grpSpPr>
              <p:sp>
                <p:nvSpPr>
                  <p:cNvPr id="14" name="Rectangle: Rounded Corners 13">
                    <a:extLst>
                      <a:ext uri="{FF2B5EF4-FFF2-40B4-BE49-F238E27FC236}">
                        <a16:creationId xmlns:a16="http://schemas.microsoft.com/office/drawing/2014/main" id="{E447A42E-7E50-47B8-3AF0-12B9FFC86345}"/>
                      </a:ext>
                    </a:extLst>
                  </p:cNvPr>
                  <p:cNvSpPr/>
                  <p:nvPr/>
                </p:nvSpPr>
                <p:spPr>
                  <a:xfrm>
                    <a:off x="6096137" y="5958941"/>
                    <a:ext cx="3094011" cy="439698"/>
                  </a:xfrm>
                  <a:prstGeom prst="round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  <p:sp>
                <p:nvSpPr>
                  <p:cNvPr id="15" name="Rectangle: Rounded Corners 14">
                    <a:extLst>
                      <a:ext uri="{FF2B5EF4-FFF2-40B4-BE49-F238E27FC236}">
                        <a16:creationId xmlns:a16="http://schemas.microsoft.com/office/drawing/2014/main" id="{2C2329EC-7990-767B-3DB4-07DA06D6B656}"/>
                      </a:ext>
                    </a:extLst>
                  </p:cNvPr>
                  <p:cNvSpPr/>
                  <p:nvPr/>
                </p:nvSpPr>
                <p:spPr>
                  <a:xfrm>
                    <a:off x="6685821" y="6409100"/>
                    <a:ext cx="1914637" cy="788339"/>
                  </a:xfrm>
                  <a:prstGeom prst="round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  <p:sp>
                <p:nvSpPr>
                  <p:cNvPr id="16" name="Rectangle: Rounded Corners 15">
                    <a:extLst>
                      <a:ext uri="{FF2B5EF4-FFF2-40B4-BE49-F238E27FC236}">
                        <a16:creationId xmlns:a16="http://schemas.microsoft.com/office/drawing/2014/main" id="{067DF013-C1CB-BE7F-AF60-87323BA45335}"/>
                      </a:ext>
                    </a:extLst>
                  </p:cNvPr>
                  <p:cNvSpPr/>
                  <p:nvPr/>
                </p:nvSpPr>
                <p:spPr>
                  <a:xfrm>
                    <a:off x="6096136" y="2756579"/>
                    <a:ext cx="3094012" cy="318026"/>
                  </a:xfrm>
                  <a:prstGeom prst="round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17" name="Rectangle: Rounded Corners 16">
                    <a:extLst>
                      <a:ext uri="{FF2B5EF4-FFF2-40B4-BE49-F238E27FC236}">
                        <a16:creationId xmlns:a16="http://schemas.microsoft.com/office/drawing/2014/main" id="{C7546127-DD0F-5B3C-50C8-461BF48E4F40}"/>
                      </a:ext>
                    </a:extLst>
                  </p:cNvPr>
                  <p:cNvSpPr/>
                  <p:nvPr/>
                </p:nvSpPr>
                <p:spPr>
                  <a:xfrm>
                    <a:off x="6718580" y="2185695"/>
                    <a:ext cx="1914637" cy="570192"/>
                  </a:xfrm>
                  <a:prstGeom prst="round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</p:grpSp>
          </p:grp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83260A3E-4340-0D48-1976-0C0B27324E60}"/>
                  </a:ext>
                </a:extLst>
              </p:cNvPr>
              <p:cNvSpPr/>
              <p:nvPr/>
            </p:nvSpPr>
            <p:spPr>
              <a:xfrm>
                <a:off x="5466056" y="2838630"/>
                <a:ext cx="400528" cy="85177"/>
              </a:xfrm>
              <a:prstGeom prst="roundRect">
                <a:avLst/>
              </a:prstGeom>
              <a:blipFill>
                <a:blip r:embed="rId7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29A4EEDC-CFB0-A36E-F78D-4AB69F0615D5}"/>
                  </a:ext>
                </a:extLst>
              </p:cNvPr>
              <p:cNvSpPr/>
              <p:nvPr/>
            </p:nvSpPr>
            <p:spPr>
              <a:xfrm>
                <a:off x="5466056" y="2593237"/>
                <a:ext cx="400528" cy="138799"/>
              </a:xfrm>
              <a:prstGeom prst="roundRect">
                <a:avLst>
                  <a:gd name="adj" fmla="val 50000"/>
                </a:avLst>
              </a:prstGeom>
              <a:blipFill>
                <a:blip r:embed="rId7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</p:grp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E5020869-2823-2659-40DC-641866B30EEC}"/>
                </a:ext>
              </a:extLst>
            </p:cNvPr>
            <p:cNvCxnSpPr>
              <a:cxnSpLocks/>
            </p:cNvCxnSpPr>
            <p:nvPr/>
          </p:nvCxnSpPr>
          <p:spPr>
            <a:xfrm>
              <a:off x="407807" y="899160"/>
              <a:ext cx="0" cy="2174899"/>
            </a:xfrm>
            <a:prstGeom prst="straightConnector1">
              <a:avLst/>
            </a:prstGeom>
            <a:ln>
              <a:solidFill>
                <a:srgbClr val="2222FF"/>
              </a:solidFill>
              <a:headEnd type="triangle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5091CCB-7A70-28EB-CED6-59AD8E4E85AB}"/>
                </a:ext>
              </a:extLst>
            </p:cNvPr>
            <p:cNvSpPr txBox="1"/>
            <p:nvPr/>
          </p:nvSpPr>
          <p:spPr>
            <a:xfrm>
              <a:off x="346182" y="3467726"/>
              <a:ext cx="365103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US" sz="1400" dirty="0"/>
                <a:t>Displacement-controlled: 10 </a:t>
              </a:r>
              <a:r>
                <a:rPr lang="el-GR" sz="1400" dirty="0"/>
                <a:t>μ</a:t>
              </a:r>
              <a:r>
                <a:rPr lang="en-US" sz="1400" dirty="0"/>
                <a:t>m/s ~ 1 </a:t>
              </a:r>
              <a:r>
                <a:rPr lang="en-US" sz="1400" dirty="0" err="1"/>
                <a:t>kN</a:t>
              </a:r>
              <a:r>
                <a:rPr lang="en-US" sz="1400" dirty="0"/>
                <a:t>/s</a:t>
              </a:r>
            </a:p>
            <a:p>
              <a:pPr marL="0" indent="0">
                <a:buNone/>
              </a:pPr>
              <a:r>
                <a:rPr lang="en-US" sz="1400" dirty="0"/>
                <a:t>Image capture rate: 1 s</a:t>
              </a:r>
              <a:r>
                <a:rPr lang="en-US" sz="1400" baseline="30000" dirty="0"/>
                <a:t>-1 </a:t>
              </a:r>
              <a:r>
                <a:rPr lang="en-US" sz="1400" dirty="0"/>
                <a:t>(273 images)</a:t>
              </a:r>
              <a:endParaRPr lang="en-US" sz="1400" baseline="30000" dirty="0"/>
            </a:p>
          </p:txBody>
        </p:sp>
      </p:grpSp>
      <p:pic>
        <p:nvPicPr>
          <p:cNvPr id="45" name="Picture 44" descr="A graph with blue lines&#10;&#10;Description automatically generated">
            <a:extLst>
              <a:ext uri="{FF2B5EF4-FFF2-40B4-BE49-F238E27FC236}">
                <a16:creationId xmlns:a16="http://schemas.microsoft.com/office/drawing/2014/main" id="{F6493997-5E96-48A8-0BE4-5723B8F7EE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78" y="4018126"/>
            <a:ext cx="3235140" cy="2426355"/>
          </a:xfrm>
          <a:prstGeom prst="rect">
            <a:avLst/>
          </a:prstGeom>
        </p:spPr>
      </p:pic>
      <p:sp>
        <p:nvSpPr>
          <p:cNvPr id="43" name="Arrow: Down 42">
            <a:extLst>
              <a:ext uri="{FF2B5EF4-FFF2-40B4-BE49-F238E27FC236}">
                <a16:creationId xmlns:a16="http://schemas.microsoft.com/office/drawing/2014/main" id="{581B8546-A620-33D9-5554-CFB10F5068AE}"/>
              </a:ext>
            </a:extLst>
          </p:cNvPr>
          <p:cNvSpPr/>
          <p:nvPr/>
        </p:nvSpPr>
        <p:spPr>
          <a:xfrm rot="16200000">
            <a:off x="8003605" y="666816"/>
            <a:ext cx="400050" cy="109888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025ECBB-E180-FD7B-DC09-2548CD05BC8C}"/>
              </a:ext>
            </a:extLst>
          </p:cNvPr>
          <p:cNvSpPr txBox="1"/>
          <p:nvPr/>
        </p:nvSpPr>
        <p:spPr>
          <a:xfrm>
            <a:off x="5444616" y="4453204"/>
            <a:ext cx="25672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1D information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E763A9E-E8F7-7FA1-5807-8CE986E440CD}"/>
              </a:ext>
            </a:extLst>
          </p:cNvPr>
          <p:cNvSpPr txBox="1"/>
          <p:nvPr/>
        </p:nvSpPr>
        <p:spPr>
          <a:xfrm>
            <a:off x="9150279" y="4462789"/>
            <a:ext cx="25672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2D information</a:t>
            </a:r>
          </a:p>
        </p:txBody>
      </p:sp>
      <p:sp>
        <p:nvSpPr>
          <p:cNvPr id="54" name="Arrow: Down 53">
            <a:extLst>
              <a:ext uri="{FF2B5EF4-FFF2-40B4-BE49-F238E27FC236}">
                <a16:creationId xmlns:a16="http://schemas.microsoft.com/office/drawing/2014/main" id="{47643C31-D0F2-A53E-D973-E996EB12FFE7}"/>
              </a:ext>
            </a:extLst>
          </p:cNvPr>
          <p:cNvSpPr/>
          <p:nvPr/>
        </p:nvSpPr>
        <p:spPr>
          <a:xfrm rot="16200000">
            <a:off x="7921734" y="4004002"/>
            <a:ext cx="400050" cy="109888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B50A8CF-7D89-1CC6-63E0-5B43EAF8EAD7}"/>
              </a:ext>
            </a:extLst>
          </p:cNvPr>
          <p:cNvSpPr/>
          <p:nvPr/>
        </p:nvSpPr>
        <p:spPr>
          <a:xfrm>
            <a:off x="1209749" y="2395925"/>
            <a:ext cx="245589" cy="2455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F0B070F-7528-9B8F-5367-14F7B7F8AF91}"/>
              </a:ext>
            </a:extLst>
          </p:cNvPr>
          <p:cNvSpPr/>
          <p:nvPr/>
        </p:nvSpPr>
        <p:spPr>
          <a:xfrm>
            <a:off x="4665862" y="3526263"/>
            <a:ext cx="778754" cy="4068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93E4B1-C7E2-D184-4C49-38C53605F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7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301909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37"/>
                </p:tgtEl>
              </p:cMediaNode>
            </p:video>
          </p:childTnLst>
        </p:cTn>
      </p:par>
    </p:tnLst>
    <p:bldLst>
      <p:bldP spid="35" grpId="0"/>
      <p:bldP spid="43" grpId="0" animBg="1"/>
      <p:bldP spid="52" grpId="0"/>
      <p:bldP spid="53" grpId="0"/>
      <p:bldP spid="54" grpId="0" animBg="1"/>
      <p:bldP spid="5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472AF-FC59-7370-00F8-2223BD255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Displacement fields </a:t>
            </a:r>
            <a:r>
              <a:rPr lang="en-US" dirty="0">
                <a:sym typeface="Wingdings" panose="05000000000000000000" pitchFamily="2" charset="2"/>
              </a:rPr>
              <a:t>at low force (20 MPa) 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E9EF0A-AAB0-A774-6F33-5F592023E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1DC38-3C49-72BF-3465-B61E23A35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  <a:endParaRPr lang="de-CH" noProof="0" dirty="0"/>
          </a:p>
        </p:txBody>
      </p:sp>
      <p:pic>
        <p:nvPicPr>
          <p:cNvPr id="8" name="Picture 7" descr="A picture containing text, line, plot, diagram&#10;&#10;Description automatically generated">
            <a:extLst>
              <a:ext uri="{FF2B5EF4-FFF2-40B4-BE49-F238E27FC236}">
                <a16:creationId xmlns:a16="http://schemas.microsoft.com/office/drawing/2014/main" id="{994AC862-AE04-0364-6E83-CEA6A5B6DD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34" y="710351"/>
            <a:ext cx="4103580" cy="3077685"/>
          </a:xfrm>
          <a:prstGeom prst="rect">
            <a:avLst/>
          </a:prstGeom>
        </p:spPr>
      </p:pic>
      <p:pic>
        <p:nvPicPr>
          <p:cNvPr id="11" name="Content Placeholder 5" descr="A picture containing screenshot, rectangle, line&#10;&#10;Description automatically generated">
            <a:extLst>
              <a:ext uri="{FF2B5EF4-FFF2-40B4-BE49-F238E27FC236}">
                <a16:creationId xmlns:a16="http://schemas.microsoft.com/office/drawing/2014/main" id="{922C70F2-08B7-8D1F-8DAA-0D74F1AE5C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251" y="813544"/>
            <a:ext cx="3758937" cy="2820277"/>
          </a:xfrm>
        </p:spPr>
      </p:pic>
      <p:pic>
        <p:nvPicPr>
          <p:cNvPr id="12" name="Picture 11" descr="A close-up of a thermal image&#10;&#10;Description automatically generated with low confidence">
            <a:extLst>
              <a:ext uri="{FF2B5EF4-FFF2-40B4-BE49-F238E27FC236}">
                <a16:creationId xmlns:a16="http://schemas.microsoft.com/office/drawing/2014/main" id="{E436BD7D-902C-42EF-2F70-9EC612B462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412" y="813544"/>
            <a:ext cx="3758937" cy="282027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7ABE589-6151-7D88-782A-68DFCE8F9419}"/>
              </a:ext>
            </a:extLst>
          </p:cNvPr>
          <p:cNvSpPr txBox="1"/>
          <p:nvPr/>
        </p:nvSpPr>
        <p:spPr>
          <a:xfrm>
            <a:off x="4479974" y="807141"/>
            <a:ext cx="26209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Horizontal displacement </a:t>
            </a:r>
            <a:r>
              <a:rPr lang="en-US" sz="1200" dirty="0" err="1"/>
              <a:t>U</a:t>
            </a:r>
            <a:r>
              <a:rPr lang="en-US" sz="1200" baseline="-25000" dirty="0" err="1"/>
              <a:t>x</a:t>
            </a:r>
            <a:r>
              <a:rPr lang="en-US" sz="1200" dirty="0"/>
              <a:t> [mm]</a:t>
            </a:r>
            <a:endParaRPr lang="en-CH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C08A48-C958-F3DE-F4D2-6BA2B688E332}"/>
              </a:ext>
            </a:extLst>
          </p:cNvPr>
          <p:cNvSpPr txBox="1"/>
          <p:nvPr/>
        </p:nvSpPr>
        <p:spPr>
          <a:xfrm>
            <a:off x="8193398" y="807140"/>
            <a:ext cx="262096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Vertical displacement U</a:t>
            </a:r>
            <a:r>
              <a:rPr lang="en-US" sz="1200" baseline="-25000" dirty="0"/>
              <a:t>y</a:t>
            </a:r>
            <a:r>
              <a:rPr lang="en-US" sz="1200" dirty="0"/>
              <a:t> [mm]</a:t>
            </a:r>
            <a:endParaRPr lang="en-CH" sz="1200" dirty="0"/>
          </a:p>
        </p:txBody>
      </p:sp>
      <p:pic>
        <p:nvPicPr>
          <p:cNvPr id="19" name="Nb3Sn05_load6kN_unload">
            <a:hlinkClick r:id="" action="ppaction://media"/>
            <a:extLst>
              <a:ext uri="{FF2B5EF4-FFF2-40B4-BE49-F238E27FC236}">
                <a16:creationId xmlns:a16="http://schemas.microsoft.com/office/drawing/2014/main" id="{354783BD-28ED-ACBB-72B3-0A36B337BA0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2120" y="3877454"/>
            <a:ext cx="2973746" cy="2230310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4C78D2D2-789A-83C2-B1BB-C5C12CEDA567}"/>
              </a:ext>
            </a:extLst>
          </p:cNvPr>
          <p:cNvGrpSpPr/>
          <p:nvPr/>
        </p:nvGrpSpPr>
        <p:grpSpPr>
          <a:xfrm>
            <a:off x="4422670" y="3441479"/>
            <a:ext cx="2973747" cy="683287"/>
            <a:chOff x="7917794" y="3924845"/>
            <a:chExt cx="3372507" cy="76375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5E81FD0-7EA1-2A9A-ABCC-5067FC9F1A20}"/>
                </a:ext>
              </a:extLst>
            </p:cNvPr>
            <p:cNvSpPr txBox="1"/>
            <p:nvPr/>
          </p:nvSpPr>
          <p:spPr>
            <a:xfrm>
              <a:off x="8308731" y="3924845"/>
              <a:ext cx="2981570" cy="2924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CERN, 11T dipole magnet (2013)  </a:t>
              </a:r>
              <a:endParaRPr lang="en-CH" sz="1400" dirty="0"/>
            </a:p>
          </p:txBody>
        </p:sp>
        <p:pic>
          <p:nvPicPr>
            <p:cNvPr id="24" name="Content Placeholder 11">
              <a:extLst>
                <a:ext uri="{FF2B5EF4-FFF2-40B4-BE49-F238E27FC236}">
                  <a16:creationId xmlns:a16="http://schemas.microsoft.com/office/drawing/2014/main" id="{B2BAD4F1-BEB3-B0D2-AD60-A3F0995B10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977" t="15439" r="56247" b="77367"/>
            <a:stretch/>
          </p:blipFill>
          <p:spPr>
            <a:xfrm rot="10800000">
              <a:off x="7917794" y="4239334"/>
              <a:ext cx="3275295" cy="449264"/>
            </a:xfrm>
            <a:prstGeom prst="rect">
              <a:avLst/>
            </a:prstGeom>
          </p:spPr>
        </p:pic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C2160DD-A9A3-463C-B22C-944A0BDBE192}"/>
              </a:ext>
            </a:extLst>
          </p:cNvPr>
          <p:cNvSpPr txBox="1"/>
          <p:nvPr/>
        </p:nvSpPr>
        <p:spPr>
          <a:xfrm>
            <a:off x="7862264" y="5965828"/>
            <a:ext cx="42129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 dirty="0">
                <a:sym typeface="Wingdings" panose="05000000000000000000" pitchFamily="2" charset="2"/>
              </a:rPr>
              <a:t> start from 20MPa as pre-loading</a:t>
            </a:r>
            <a:endParaRPr lang="en-CH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E3B0E3-30E1-A56F-7EBF-8596E100F6D3}"/>
              </a:ext>
            </a:extLst>
          </p:cNvPr>
          <p:cNvSpPr txBox="1"/>
          <p:nvPr/>
        </p:nvSpPr>
        <p:spPr>
          <a:xfrm>
            <a:off x="888943" y="2429007"/>
            <a:ext cx="14065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Reference</a:t>
            </a:r>
            <a:endParaRPr lang="en-CH" sz="14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A85C7D8-C7B9-31E8-D09C-1C2E0B2D7372}"/>
              </a:ext>
            </a:extLst>
          </p:cNvPr>
          <p:cNvCxnSpPr>
            <a:cxnSpLocks/>
          </p:cNvCxnSpPr>
          <p:nvPr/>
        </p:nvCxnSpPr>
        <p:spPr>
          <a:xfrm flipH="1">
            <a:off x="808651" y="2727960"/>
            <a:ext cx="326729" cy="5200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8571FDC-E391-3C4D-2BF1-F820A77CD5BA}"/>
              </a:ext>
            </a:extLst>
          </p:cNvPr>
          <p:cNvGrpSpPr/>
          <p:nvPr/>
        </p:nvGrpSpPr>
        <p:grpSpPr>
          <a:xfrm>
            <a:off x="4695910" y="4213779"/>
            <a:ext cx="2341547" cy="2033206"/>
            <a:chOff x="5341157" y="3766986"/>
            <a:chExt cx="1770843" cy="1537654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A2DE7CED-5E5F-59C3-2B23-850D09F8740B}"/>
                </a:ext>
              </a:extLst>
            </p:cNvPr>
            <p:cNvGrpSpPr/>
            <p:nvPr/>
          </p:nvGrpSpPr>
          <p:grpSpPr>
            <a:xfrm>
              <a:off x="5341157" y="3766986"/>
              <a:ext cx="1770843" cy="1537654"/>
              <a:chOff x="4731859" y="4093479"/>
              <a:chExt cx="2247900" cy="1997543"/>
            </a:xfrm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5327F3F1-4511-C51D-7F18-1E701843614B}"/>
                  </a:ext>
                </a:extLst>
              </p:cNvPr>
              <p:cNvSpPr/>
              <p:nvPr/>
            </p:nvSpPr>
            <p:spPr>
              <a:xfrm>
                <a:off x="4731859" y="4093479"/>
                <a:ext cx="2247900" cy="276225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DC7C8AF3-7C9E-2EB7-39FD-BEEAB0A1ED7C}"/>
                  </a:ext>
                </a:extLst>
              </p:cNvPr>
              <p:cNvSpPr/>
              <p:nvPr/>
            </p:nvSpPr>
            <p:spPr>
              <a:xfrm>
                <a:off x="4731859" y="5814797"/>
                <a:ext cx="2247900" cy="276225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23A20DB-C123-826C-4EDE-75E6AE55C36C}"/>
                  </a:ext>
                </a:extLst>
              </p:cNvPr>
              <p:cNvSpPr/>
              <p:nvPr/>
            </p:nvSpPr>
            <p:spPr>
              <a:xfrm>
                <a:off x="5227159" y="4541321"/>
                <a:ext cx="1309438" cy="1273476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8" name="Isosceles Triangle 17">
                <a:extLst>
                  <a:ext uri="{FF2B5EF4-FFF2-40B4-BE49-F238E27FC236}">
                    <a16:creationId xmlns:a16="http://schemas.microsoft.com/office/drawing/2014/main" id="{49FF8B8A-814A-E336-B78A-146B55695E51}"/>
                  </a:ext>
                </a:extLst>
              </p:cNvPr>
              <p:cNvSpPr/>
              <p:nvPr/>
            </p:nvSpPr>
            <p:spPr>
              <a:xfrm>
                <a:off x="5227158" y="4371375"/>
                <a:ext cx="1309438" cy="171450"/>
              </a:xfrm>
              <a:prstGeom prst="triangle">
                <a:avLst>
                  <a:gd name="adj" fmla="val 0"/>
                </a:avLst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pic>
          <p:nvPicPr>
            <p:cNvPr id="26" name="Content Placeholder 11">
              <a:extLst>
                <a:ext uri="{FF2B5EF4-FFF2-40B4-BE49-F238E27FC236}">
                  <a16:creationId xmlns:a16="http://schemas.microsoft.com/office/drawing/2014/main" id="{BF8A0E15-9606-EC56-269B-93C001FBDB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977" t="15439" r="56247" b="77367"/>
            <a:stretch/>
          </p:blipFill>
          <p:spPr>
            <a:xfrm rot="10800000">
              <a:off x="5752047" y="4118548"/>
              <a:ext cx="990134" cy="135814"/>
            </a:xfrm>
            <a:prstGeom prst="rect">
              <a:avLst/>
            </a:prstGeom>
          </p:spPr>
        </p:pic>
        <p:pic>
          <p:nvPicPr>
            <p:cNvPr id="27" name="Content Placeholder 11">
              <a:extLst>
                <a:ext uri="{FF2B5EF4-FFF2-40B4-BE49-F238E27FC236}">
                  <a16:creationId xmlns:a16="http://schemas.microsoft.com/office/drawing/2014/main" id="{FEE923E9-F623-D343-9B4F-ED99DECA41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977" t="15439" r="56247" b="77367"/>
            <a:stretch/>
          </p:blipFill>
          <p:spPr>
            <a:xfrm rot="10800000">
              <a:off x="5752046" y="4277077"/>
              <a:ext cx="990134" cy="135814"/>
            </a:xfrm>
            <a:prstGeom prst="rect">
              <a:avLst/>
            </a:prstGeom>
          </p:spPr>
        </p:pic>
        <p:pic>
          <p:nvPicPr>
            <p:cNvPr id="29" name="Content Placeholder 11">
              <a:extLst>
                <a:ext uri="{FF2B5EF4-FFF2-40B4-BE49-F238E27FC236}">
                  <a16:creationId xmlns:a16="http://schemas.microsoft.com/office/drawing/2014/main" id="{BC2D18CC-9D59-87D0-92D7-504C3F17B1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977" t="15439" r="56247" b="77367"/>
            <a:stretch/>
          </p:blipFill>
          <p:spPr>
            <a:xfrm rot="10800000">
              <a:off x="5752046" y="4431842"/>
              <a:ext cx="990134" cy="135814"/>
            </a:xfrm>
            <a:prstGeom prst="rect">
              <a:avLst/>
            </a:prstGeom>
          </p:spPr>
        </p:pic>
        <p:pic>
          <p:nvPicPr>
            <p:cNvPr id="30" name="Content Placeholder 11">
              <a:extLst>
                <a:ext uri="{FF2B5EF4-FFF2-40B4-BE49-F238E27FC236}">
                  <a16:creationId xmlns:a16="http://schemas.microsoft.com/office/drawing/2014/main" id="{341EFC61-FF83-0EEC-9806-8B7ADB02E1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977" t="15439" r="56247" b="77367"/>
            <a:stretch/>
          </p:blipFill>
          <p:spPr>
            <a:xfrm rot="10800000">
              <a:off x="5752046" y="4592570"/>
              <a:ext cx="990134" cy="135814"/>
            </a:xfrm>
            <a:prstGeom prst="rect">
              <a:avLst/>
            </a:prstGeom>
          </p:spPr>
        </p:pic>
        <p:pic>
          <p:nvPicPr>
            <p:cNvPr id="31" name="Content Placeholder 11">
              <a:extLst>
                <a:ext uri="{FF2B5EF4-FFF2-40B4-BE49-F238E27FC236}">
                  <a16:creationId xmlns:a16="http://schemas.microsoft.com/office/drawing/2014/main" id="{B3253D21-6159-A287-C579-AB9E94BE83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977" t="15439" r="56247" b="77367"/>
            <a:stretch/>
          </p:blipFill>
          <p:spPr>
            <a:xfrm rot="10800000">
              <a:off x="5752045" y="4751099"/>
              <a:ext cx="990134" cy="135814"/>
            </a:xfrm>
            <a:prstGeom prst="rect">
              <a:avLst/>
            </a:prstGeom>
          </p:spPr>
        </p:pic>
        <p:pic>
          <p:nvPicPr>
            <p:cNvPr id="32" name="Content Placeholder 11">
              <a:extLst>
                <a:ext uri="{FF2B5EF4-FFF2-40B4-BE49-F238E27FC236}">
                  <a16:creationId xmlns:a16="http://schemas.microsoft.com/office/drawing/2014/main" id="{0F3F20C9-DD14-93A8-F3D2-52C36FD496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977" t="15439" r="56247" b="77367"/>
            <a:stretch/>
          </p:blipFill>
          <p:spPr>
            <a:xfrm rot="10800000">
              <a:off x="5752045" y="4905864"/>
              <a:ext cx="990134" cy="135814"/>
            </a:xfrm>
            <a:prstGeom prst="rect">
              <a:avLst/>
            </a:prstGeom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58C4E445-8565-AFFA-C9EF-27A477AD8418}"/>
              </a:ext>
            </a:extLst>
          </p:cNvPr>
          <p:cNvSpPr txBox="1"/>
          <p:nvPr/>
        </p:nvSpPr>
        <p:spPr>
          <a:xfrm>
            <a:off x="2282808" y="1112007"/>
            <a:ext cx="14065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Deformed </a:t>
            </a:r>
            <a:endParaRPr lang="en-CH" sz="14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922D999-1CB5-F577-3560-CA56D066E1DB}"/>
              </a:ext>
            </a:extLst>
          </p:cNvPr>
          <p:cNvCxnSpPr>
            <a:cxnSpLocks/>
          </p:cNvCxnSpPr>
          <p:nvPr/>
        </p:nvCxnSpPr>
        <p:spPr>
          <a:xfrm flipV="1">
            <a:off x="3209194" y="1079836"/>
            <a:ext cx="501494" cy="1975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D5285E47-2BB6-3A38-B263-D9AE53F23569}"/>
              </a:ext>
            </a:extLst>
          </p:cNvPr>
          <p:cNvGrpSpPr/>
          <p:nvPr/>
        </p:nvGrpSpPr>
        <p:grpSpPr>
          <a:xfrm>
            <a:off x="8443434" y="3703089"/>
            <a:ext cx="1878737" cy="2227423"/>
            <a:chOff x="8293231" y="3655585"/>
            <a:chExt cx="1878737" cy="222742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31B6784-5330-29F8-1013-CFF7FD28CA8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293231" y="3655585"/>
              <a:ext cx="1878737" cy="2227423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85BB56C-06CD-4FC8-B262-7666A2CB7D44}"/>
                </a:ext>
              </a:extLst>
            </p:cNvPr>
            <p:cNvSpPr/>
            <p:nvPr/>
          </p:nvSpPr>
          <p:spPr>
            <a:xfrm rot="675115">
              <a:off x="9170332" y="4732866"/>
              <a:ext cx="667096" cy="6816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1A7C95CD-FA9D-09CB-6E2D-73562B93C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8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14026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9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 vol="80000">
                <p:cTn id="30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  <p:bldLst>
      <p:bldP spid="13" grpId="0"/>
      <p:bldP spid="14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618BF-D399-D081-BB5B-D77B6660B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 results up to 150MPa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C1345D-422E-5FAA-13D2-9603CB23D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noProof="0"/>
              <a:t>11-Oct-2023</a:t>
            </a:r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C37B7-9204-DF33-33A2-71957C2C2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xiang.kong@mat.ethz.ch</a:t>
            </a:r>
            <a:endParaRPr lang="de-CH" noProof="0" dirty="0"/>
          </a:p>
        </p:txBody>
      </p:sp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39A9AA8D-AF23-406F-9DBE-7F30D86290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71191" y="725740"/>
            <a:ext cx="4174169" cy="3131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5F25CD9-37EA-2292-8EDC-10F8B8E5C8AA}"/>
              </a:ext>
            </a:extLst>
          </p:cNvPr>
          <p:cNvSpPr txBox="1"/>
          <p:nvPr/>
        </p:nvSpPr>
        <p:spPr>
          <a:xfrm>
            <a:off x="8300414" y="710351"/>
            <a:ext cx="25473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  <a:sym typeface="Wingdings" panose="05000000000000000000" pitchFamily="2" charset="2"/>
              </a:rPr>
              <a:t>Strain </a:t>
            </a:r>
            <a:r>
              <a:rPr lang="el-GR" sz="1600" i="1" dirty="0">
                <a:latin typeface="+mj-lt"/>
                <a:sym typeface="Wingdings" panose="05000000000000000000" pitchFamily="2" charset="2"/>
              </a:rPr>
              <a:t>ε</a:t>
            </a:r>
            <a:r>
              <a:rPr lang="en-US" sz="1600" baseline="-25000" dirty="0" err="1">
                <a:latin typeface="+mj-lt"/>
                <a:sym typeface="Wingdings" panose="05000000000000000000" pitchFamily="2" charset="2"/>
              </a:rPr>
              <a:t>yy</a:t>
            </a:r>
            <a:r>
              <a:rPr lang="en-US" sz="1600" dirty="0">
                <a:latin typeface="+mj-lt"/>
                <a:sym typeface="Wingdings" panose="05000000000000000000" pitchFamily="2" charset="2"/>
              </a:rPr>
              <a:t> (-)</a:t>
            </a:r>
            <a:endParaRPr lang="en-CH" sz="1600" dirty="0">
              <a:latin typeface="+mj-lt"/>
            </a:endParaRPr>
          </a:p>
        </p:txBody>
      </p:sp>
      <p:pic>
        <p:nvPicPr>
          <p:cNvPr id="15" name="Picture 14" descr="A graph of a machine displacement&#10;&#10;Description automatically generated">
            <a:extLst>
              <a:ext uri="{FF2B5EF4-FFF2-40B4-BE49-F238E27FC236}">
                <a16:creationId xmlns:a16="http://schemas.microsoft.com/office/drawing/2014/main" id="{31592DEA-F864-085C-A3A8-31ECE25E28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72" y="725740"/>
            <a:ext cx="3751730" cy="2813797"/>
          </a:xfrm>
          <a:prstGeom prst="rect">
            <a:avLst/>
          </a:prstGeom>
        </p:spPr>
      </p:pic>
      <p:pic>
        <p:nvPicPr>
          <p:cNvPr id="17" name="Picture 16" descr="A close-up of a colorful square&#10;&#10;Description automatically generated">
            <a:extLst>
              <a:ext uri="{FF2B5EF4-FFF2-40B4-BE49-F238E27FC236}">
                <a16:creationId xmlns:a16="http://schemas.microsoft.com/office/drawing/2014/main" id="{9A0F01C1-FA42-49C0-0B22-7FE9764F36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102" y="764651"/>
            <a:ext cx="4005263" cy="300509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2D542B-2EFF-4011-9A41-BAADA21E84DC}"/>
              </a:ext>
            </a:extLst>
          </p:cNvPr>
          <p:cNvSpPr txBox="1"/>
          <p:nvPr/>
        </p:nvSpPr>
        <p:spPr>
          <a:xfrm>
            <a:off x="4612693" y="725740"/>
            <a:ext cx="32001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Vertical displacement U</a:t>
            </a:r>
            <a:r>
              <a:rPr lang="en-US" sz="1400" baseline="-25000" dirty="0"/>
              <a:t>y</a:t>
            </a:r>
            <a:r>
              <a:rPr lang="en-US" sz="1400" dirty="0"/>
              <a:t> [mm]</a:t>
            </a:r>
            <a:endParaRPr lang="en-CH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54668F-30E3-2DA0-5224-0D363705C365}"/>
              </a:ext>
            </a:extLst>
          </p:cNvPr>
          <p:cNvSpPr txBox="1"/>
          <p:nvPr/>
        </p:nvSpPr>
        <p:spPr>
          <a:xfrm>
            <a:off x="1163263" y="2010685"/>
            <a:ext cx="14065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Reference</a:t>
            </a:r>
            <a:endParaRPr lang="en-CH" sz="14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1C7F200-3E49-CD08-E8D7-6C6FC57BBD6C}"/>
              </a:ext>
            </a:extLst>
          </p:cNvPr>
          <p:cNvCxnSpPr>
            <a:cxnSpLocks/>
          </p:cNvCxnSpPr>
          <p:nvPr/>
        </p:nvCxnSpPr>
        <p:spPr>
          <a:xfrm>
            <a:off x="1630680" y="2302329"/>
            <a:ext cx="0" cy="4468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19167D1-B9AC-B23E-6741-8828A3B7CE57}"/>
              </a:ext>
            </a:extLst>
          </p:cNvPr>
          <p:cNvSpPr txBox="1"/>
          <p:nvPr/>
        </p:nvSpPr>
        <p:spPr>
          <a:xfrm>
            <a:off x="1870823" y="989565"/>
            <a:ext cx="14065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Deformed</a:t>
            </a:r>
            <a:endParaRPr lang="en-CH" sz="14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10772F8-1C62-78E6-C84A-A030640124D6}"/>
              </a:ext>
            </a:extLst>
          </p:cNvPr>
          <p:cNvCxnSpPr>
            <a:cxnSpLocks/>
          </p:cNvCxnSpPr>
          <p:nvPr/>
        </p:nvCxnSpPr>
        <p:spPr>
          <a:xfrm>
            <a:off x="2809987" y="1143454"/>
            <a:ext cx="46741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3" name="Picture 32" descr="A close-up of a microscope&#10;&#10;Description automatically generated">
            <a:extLst>
              <a:ext uri="{FF2B5EF4-FFF2-40B4-BE49-F238E27FC236}">
                <a16:creationId xmlns:a16="http://schemas.microsoft.com/office/drawing/2014/main" id="{45C14DE2-2F38-0B49-2585-C504082FC1F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5" t="14728" r="22241" b="19337"/>
          <a:stretch/>
        </p:blipFill>
        <p:spPr>
          <a:xfrm>
            <a:off x="4125102" y="3957852"/>
            <a:ext cx="2157815" cy="1606552"/>
          </a:xfrm>
          <a:prstGeom prst="rect">
            <a:avLst/>
          </a:prstGeom>
        </p:spPr>
      </p:pic>
      <p:pic>
        <p:nvPicPr>
          <p:cNvPr id="35" name="Picture 34" descr="A close-up of a microscope&#10;&#10;Description automatically generated">
            <a:extLst>
              <a:ext uri="{FF2B5EF4-FFF2-40B4-BE49-F238E27FC236}">
                <a16:creationId xmlns:a16="http://schemas.microsoft.com/office/drawing/2014/main" id="{DCBAA0D2-64D1-B95D-9D6A-229C977F442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0" t="15002" r="21495" b="16991"/>
          <a:stretch/>
        </p:blipFill>
        <p:spPr>
          <a:xfrm>
            <a:off x="6528921" y="3957852"/>
            <a:ext cx="2157815" cy="1624535"/>
          </a:xfrm>
          <a:prstGeom prst="rect">
            <a:avLst/>
          </a:prstGeom>
        </p:spPr>
      </p:pic>
      <p:pic>
        <p:nvPicPr>
          <p:cNvPr id="37" name="Picture 36" descr="A close-up of a microscope&#10;&#10;Description automatically generated">
            <a:extLst>
              <a:ext uri="{FF2B5EF4-FFF2-40B4-BE49-F238E27FC236}">
                <a16:creationId xmlns:a16="http://schemas.microsoft.com/office/drawing/2014/main" id="{CB19957C-8B85-9990-5B2E-066A0E62325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1"/>
          <a:stretch/>
        </p:blipFill>
        <p:spPr>
          <a:xfrm>
            <a:off x="8846032" y="3612247"/>
            <a:ext cx="2923245" cy="2387898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34573C09-AAA4-C22F-BF53-BCEFB86DE45A}"/>
              </a:ext>
            </a:extLst>
          </p:cNvPr>
          <p:cNvSpPr/>
          <p:nvPr/>
        </p:nvSpPr>
        <p:spPr>
          <a:xfrm>
            <a:off x="9479190" y="1570938"/>
            <a:ext cx="300625" cy="2292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CB199EF-5CC7-2F75-85E9-8CC25482AFD5}"/>
              </a:ext>
            </a:extLst>
          </p:cNvPr>
          <p:cNvSpPr/>
          <p:nvPr/>
        </p:nvSpPr>
        <p:spPr>
          <a:xfrm>
            <a:off x="9765527" y="2466977"/>
            <a:ext cx="706230" cy="4879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B6993F8-5CB2-E4E0-5AE9-7986D440363F}"/>
              </a:ext>
            </a:extLst>
          </p:cNvPr>
          <p:cNvSpPr/>
          <p:nvPr/>
        </p:nvSpPr>
        <p:spPr>
          <a:xfrm>
            <a:off x="8978063" y="2132638"/>
            <a:ext cx="393637" cy="2819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ADB8CDD-77E6-6135-82CA-5A9FB7B2BBC4}"/>
              </a:ext>
            </a:extLst>
          </p:cNvPr>
          <p:cNvCxnSpPr>
            <a:cxnSpLocks/>
          </p:cNvCxnSpPr>
          <p:nvPr/>
        </p:nvCxnSpPr>
        <p:spPr>
          <a:xfrm flipH="1">
            <a:off x="8686736" y="1829223"/>
            <a:ext cx="1093079" cy="21106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DE5267D-2313-7FC6-A863-2F9C11E56271}"/>
              </a:ext>
            </a:extLst>
          </p:cNvPr>
          <p:cNvCxnSpPr>
            <a:cxnSpLocks/>
          </p:cNvCxnSpPr>
          <p:nvPr/>
        </p:nvCxnSpPr>
        <p:spPr>
          <a:xfrm>
            <a:off x="10471757" y="2954909"/>
            <a:ext cx="590645" cy="9797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19B5C4C-BA8C-0568-8381-29CDA7BA7AF7}"/>
              </a:ext>
            </a:extLst>
          </p:cNvPr>
          <p:cNvCxnSpPr>
            <a:cxnSpLocks/>
            <a:stCxn id="40" idx="2"/>
            <a:endCxn id="33" idx="0"/>
          </p:cNvCxnSpPr>
          <p:nvPr/>
        </p:nvCxnSpPr>
        <p:spPr>
          <a:xfrm flipH="1">
            <a:off x="5204010" y="2414588"/>
            <a:ext cx="3970872" cy="15432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EE5D32A-B23F-39D0-6E4E-5A17C2254295}"/>
              </a:ext>
            </a:extLst>
          </p:cNvPr>
          <p:cNvSpPr txBox="1"/>
          <p:nvPr/>
        </p:nvSpPr>
        <p:spPr>
          <a:xfrm>
            <a:off x="3899919" y="5707611"/>
            <a:ext cx="759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ym typeface="Wingdings" panose="05000000000000000000" pitchFamily="2" charset="2"/>
              </a:rPr>
              <a:t>Sample edges (top/bottom) are the most deformed region (6%)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ym typeface="Wingdings" panose="05000000000000000000" pitchFamily="2" charset="2"/>
              </a:rPr>
              <a:t>Some insulation layers are 1-2% strain level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ym typeface="Wingdings" panose="05000000000000000000" pitchFamily="2" charset="2"/>
              </a:rPr>
              <a:t>The strain values depend on ‘mesh-equivalent’ parameters (subset, step) </a:t>
            </a:r>
            <a:endParaRPr lang="en-CH" sz="1600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0A2B9F3-8982-CE32-2658-376CEBEBF249}"/>
              </a:ext>
            </a:extLst>
          </p:cNvPr>
          <p:cNvGrpSpPr/>
          <p:nvPr/>
        </p:nvGrpSpPr>
        <p:grpSpPr>
          <a:xfrm>
            <a:off x="173103" y="3594569"/>
            <a:ext cx="3828997" cy="2872842"/>
            <a:chOff x="173103" y="3594569"/>
            <a:chExt cx="3828997" cy="2872842"/>
          </a:xfrm>
        </p:grpSpPr>
        <p:pic>
          <p:nvPicPr>
            <p:cNvPr id="29" name="Picture 28" descr="A close-up of a blue square&#10;&#10;Description automatically generated">
              <a:extLst>
                <a:ext uri="{FF2B5EF4-FFF2-40B4-BE49-F238E27FC236}">
                  <a16:creationId xmlns:a16="http://schemas.microsoft.com/office/drawing/2014/main" id="{727C1205-E8D9-5F9A-61E2-E480EC42C84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103" y="3594569"/>
              <a:ext cx="3828997" cy="2872842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EA47023-DDB3-F744-BE93-7ED0312A35C4}"/>
                </a:ext>
              </a:extLst>
            </p:cNvPr>
            <p:cNvSpPr txBox="1"/>
            <p:nvPr/>
          </p:nvSpPr>
          <p:spPr>
            <a:xfrm>
              <a:off x="592887" y="3596150"/>
              <a:ext cx="254733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+mj-lt"/>
                  <a:sym typeface="Wingdings" panose="05000000000000000000" pitchFamily="2" charset="2"/>
                </a:rPr>
                <a:t>Strain </a:t>
              </a:r>
              <a:r>
                <a:rPr lang="el-GR" sz="1600" i="1" dirty="0">
                  <a:latin typeface="+mj-lt"/>
                  <a:sym typeface="Wingdings" panose="05000000000000000000" pitchFamily="2" charset="2"/>
                </a:rPr>
                <a:t>ε</a:t>
              </a:r>
              <a:r>
                <a:rPr lang="en-US" sz="1600" baseline="-25000" dirty="0" err="1">
                  <a:latin typeface="+mj-lt"/>
                  <a:sym typeface="Wingdings" panose="05000000000000000000" pitchFamily="2" charset="2"/>
                </a:rPr>
                <a:t>yy</a:t>
              </a:r>
              <a:r>
                <a:rPr lang="en-US" sz="1600" dirty="0">
                  <a:latin typeface="+mj-lt"/>
                  <a:sym typeface="Wingdings" panose="05000000000000000000" pitchFamily="2" charset="2"/>
                </a:rPr>
                <a:t> (-)</a:t>
              </a:r>
              <a:endParaRPr lang="en-CH" sz="1600" dirty="0">
                <a:latin typeface="+mj-lt"/>
              </a:endParaRPr>
            </a:p>
          </p:txBody>
        </p:sp>
      </p:grpSp>
      <p:pic>
        <p:nvPicPr>
          <p:cNvPr id="31" name="Picture 30" descr="A close-up of a microscope&#10;&#10;Description automatically generated">
            <a:extLst>
              <a:ext uri="{FF2B5EF4-FFF2-40B4-BE49-F238E27FC236}">
                <a16:creationId xmlns:a16="http://schemas.microsoft.com/office/drawing/2014/main" id="{473D180B-B028-80F4-91F6-37894F7EE72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7" t="19856" r="22930" b="17811"/>
          <a:stretch/>
        </p:blipFill>
        <p:spPr>
          <a:xfrm>
            <a:off x="731837" y="4573482"/>
            <a:ext cx="2122837" cy="148062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A241F9-15E8-503A-FCE8-318BB928A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9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665975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9" grpId="0"/>
    </p:bldLst>
  </p:timing>
</p:sld>
</file>

<file path=ppt/theme/theme1.xml><?xml version="1.0" encoding="utf-8"?>
<a:theme xmlns:a="http://schemas.openxmlformats.org/drawingml/2006/main" name="ETH Zürich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15CAF"/>
      </a:accent1>
      <a:accent2>
        <a:srgbClr val="007894"/>
      </a:accent2>
      <a:accent3>
        <a:srgbClr val="627313"/>
      </a:accent3>
      <a:accent4>
        <a:srgbClr val="8E6713"/>
      </a:accent4>
      <a:accent5>
        <a:srgbClr val="B7352D"/>
      </a:accent5>
      <a:accent6>
        <a:srgbClr val="A30774"/>
      </a:accent6>
      <a:hlink>
        <a:srgbClr val="0563C1"/>
      </a:hlink>
      <a:folHlink>
        <a:srgbClr val="954F72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TH Blau">
      <a:srgbClr val="215CAF"/>
    </a:custClr>
    <a:custClr name="ETH Petrol">
      <a:srgbClr val="007894"/>
    </a:custClr>
    <a:custClr name="ETH Gruen">
      <a:srgbClr val="627313"/>
    </a:custClr>
    <a:custClr name="ETH Bronze">
      <a:srgbClr val="8E6713"/>
    </a:custClr>
    <a:custClr name="ETH Rot">
      <a:srgbClr val="B7352D"/>
    </a:custClr>
    <a:custClr name="ETH Purpur">
      <a:srgbClr val="A30774"/>
    </a:custClr>
    <a:custClr name="ETH Grau">
      <a:srgbClr val="6F6F6F"/>
    </a:custClr>
  </a:custClrLst>
  <a:extLst>
    <a:ext uri="{05A4C25C-085E-4340-85A3-A5531E510DB2}">
      <thm15:themeFamily xmlns:thm15="http://schemas.microsoft.com/office/thememl/2012/main" name="Agenda" id="{26391352-5FBF-4B88-920F-79AF51023603}" vid="{8503E884-3201-4A7F-A4B2-F6C59BA578A0}"/>
    </a:ext>
  </a:extLst>
</a:theme>
</file>

<file path=ppt/theme/theme2.xml><?xml version="1.0" encoding="utf-8"?>
<a:theme xmlns:a="http://schemas.openxmlformats.org/drawingml/2006/main" name="Office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15CAF"/>
      </a:accent1>
      <a:accent2>
        <a:srgbClr val="007894"/>
      </a:accent2>
      <a:accent3>
        <a:srgbClr val="627313"/>
      </a:accent3>
      <a:accent4>
        <a:srgbClr val="8E6713"/>
      </a:accent4>
      <a:accent5>
        <a:srgbClr val="B7352D"/>
      </a:accent5>
      <a:accent6>
        <a:srgbClr val="A30774"/>
      </a:accent6>
      <a:hlink>
        <a:srgbClr val="0563C1"/>
      </a:hlink>
      <a:folHlink>
        <a:srgbClr val="954F72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TH Blau">
      <a:srgbClr val="215CAF"/>
    </a:custClr>
    <a:custClr name="ETH Petrol">
      <a:srgbClr val="007894"/>
    </a:custClr>
    <a:custClr name="ETH Gruen">
      <a:srgbClr val="627313"/>
    </a:custClr>
    <a:custClr name="ETH Bronze">
      <a:srgbClr val="8E6713"/>
    </a:custClr>
    <a:custClr name="ETH Rot">
      <a:srgbClr val="B7352D"/>
    </a:custClr>
    <a:custClr name="ETH Purpur">
      <a:srgbClr val="A30774"/>
    </a:custClr>
    <a:custClr name="ETH Grau">
      <a:srgbClr val="6F6F6F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15CAF"/>
      </a:accent1>
      <a:accent2>
        <a:srgbClr val="007894"/>
      </a:accent2>
      <a:accent3>
        <a:srgbClr val="627313"/>
      </a:accent3>
      <a:accent4>
        <a:srgbClr val="8E6713"/>
      </a:accent4>
      <a:accent5>
        <a:srgbClr val="B7352D"/>
      </a:accent5>
      <a:accent6>
        <a:srgbClr val="A30774"/>
      </a:accent6>
      <a:hlink>
        <a:srgbClr val="0563C1"/>
      </a:hlink>
      <a:folHlink>
        <a:srgbClr val="954F72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Agenda</Template>
  <TotalTime>37420</TotalTime>
  <Words>1311</Words>
  <Application>Microsoft Office PowerPoint</Application>
  <PresentationFormat>Widescreen</PresentationFormat>
  <Paragraphs>293</Paragraphs>
  <Slides>19</Slides>
  <Notes>9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Arial</vt:lpstr>
      <vt:lpstr>Cambria Math</vt:lpstr>
      <vt:lpstr>Century Gothic</vt:lpstr>
      <vt:lpstr>Courier New</vt:lpstr>
      <vt:lpstr>Symbol</vt:lpstr>
      <vt:lpstr>Times New Roman</vt:lpstr>
      <vt:lpstr>Wingdings</vt:lpstr>
      <vt:lpstr>ETH Zürich</vt:lpstr>
      <vt:lpstr> </vt:lpstr>
      <vt:lpstr>Introduction</vt:lpstr>
      <vt:lpstr>Multiscale structure  heterogeneous</vt:lpstr>
      <vt:lpstr>Bibliography</vt:lpstr>
      <vt:lpstr>Structure </vt:lpstr>
      <vt:lpstr>Image analysis: optical extensometer</vt:lpstr>
      <vt:lpstr>Image analysis: optical extensometer</vt:lpstr>
      <vt:lpstr>Displacement fields at low force (20 MPa) </vt:lpstr>
      <vt:lpstr>DIC results up to 150MPa</vt:lpstr>
      <vt:lpstr>Particle tracking</vt:lpstr>
      <vt:lpstr>Fields comparison </vt:lpstr>
      <vt:lpstr>Strain field</vt:lpstr>
      <vt:lpstr>From RT to LN2</vt:lpstr>
      <vt:lpstr>Conclusion &amp; Outlook</vt:lpstr>
      <vt:lpstr>Strand-like Azulejo (ceramic tilework) in Porto </vt:lpstr>
      <vt:lpstr>Correction</vt:lpstr>
      <vt:lpstr>Machines with different measurements </vt:lpstr>
      <vt:lpstr>Ongoing work @Z100-D467</vt:lpstr>
      <vt:lpstr>Aims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Agenda</dc:title>
  <dc:creator>Kong  Xiang</dc:creator>
  <cp:lastModifiedBy>Kong  Xiang</cp:lastModifiedBy>
  <cp:revision>1298</cp:revision>
  <dcterms:created xsi:type="dcterms:W3CDTF">2023-01-16T08:44:32Z</dcterms:created>
  <dcterms:modified xsi:type="dcterms:W3CDTF">2023-10-07T08:57:59Z</dcterms:modified>
</cp:coreProperties>
</file>