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6"/>
  </p:notesMasterIdLst>
  <p:sldIdLst>
    <p:sldId id="588" r:id="rId2"/>
    <p:sldId id="842" r:id="rId3"/>
    <p:sldId id="811" r:id="rId4"/>
    <p:sldId id="844" r:id="rId5"/>
    <p:sldId id="843" r:id="rId6"/>
    <p:sldId id="845" r:id="rId7"/>
    <p:sldId id="846" r:id="rId8"/>
    <p:sldId id="847" r:id="rId9"/>
    <p:sldId id="848" r:id="rId10"/>
    <p:sldId id="813" r:id="rId11"/>
    <p:sldId id="803" r:id="rId12"/>
    <p:sldId id="859" r:id="rId13"/>
    <p:sldId id="783" r:id="rId14"/>
    <p:sldId id="849" r:id="rId15"/>
    <p:sldId id="872" r:id="rId16"/>
    <p:sldId id="853" r:id="rId17"/>
    <p:sldId id="875" r:id="rId18"/>
    <p:sldId id="876" r:id="rId19"/>
    <p:sldId id="878" r:id="rId20"/>
    <p:sldId id="877" r:id="rId21"/>
    <p:sldId id="868" r:id="rId22"/>
    <p:sldId id="880" r:id="rId23"/>
    <p:sldId id="870" r:id="rId24"/>
    <p:sldId id="786" r:id="rId25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1FF"/>
    <a:srgbClr val="C1EDDE"/>
    <a:srgbClr val="FFFF99"/>
    <a:srgbClr val="FFFF00"/>
    <a:srgbClr val="B7EFF7"/>
    <a:srgbClr val="FF99FF"/>
    <a:srgbClr val="FFD5FF"/>
    <a:srgbClr val="FF5757"/>
    <a:srgbClr val="18C1D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4" autoAdjust="0"/>
    <p:restoredTop sz="94660"/>
  </p:normalViewPr>
  <p:slideViewPr>
    <p:cSldViewPr>
      <p:cViewPr varScale="1">
        <p:scale>
          <a:sx n="74" d="100"/>
          <a:sy n="74" d="100"/>
        </p:scale>
        <p:origin x="304" y="3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10/10/2023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1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hyperlink" Target="http://www.chart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rat-gui.ch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ink.springer.com/article/10.1140/epjp/s13360-022-03319-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8FD825B-A963-E091-07F8-BD2FD618A6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2865" b="99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899" y="1366413"/>
            <a:ext cx="9982200" cy="1755775"/>
          </a:xfrm>
        </p:spPr>
        <p:txBody>
          <a:bodyPr>
            <a:noAutofit/>
          </a:bodyPr>
          <a:lstStyle/>
          <a:p>
            <a:r>
              <a:rPr lang="en-GB" sz="6600" b="1" dirty="0"/>
              <a:t>The FCCee-HTS4 project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258713"/>
            <a:ext cx="8534400" cy="2961112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CHART workshop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11/10/2023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pic>
        <p:nvPicPr>
          <p:cNvPr id="6" name="Picture 2" descr="\\cern.ch\dfs\Users\m\mike\Documents\MyDocs\LEP3\poster FCC kickoff\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040" y="5166000"/>
            <a:ext cx="1694822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14835"/>
            <a:ext cx="2592002" cy="172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407691"/>
            <a:ext cx="3886200" cy="1313784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5DE0F843-213F-706A-94CF-7DF262B977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3" b="20667"/>
          <a:stretch/>
        </p:blipFill>
        <p:spPr bwMode="auto">
          <a:xfrm>
            <a:off x="9334498" y="14836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67268-7E81-A8B5-F7FF-9CC6E80FC042}"/>
              </a:ext>
            </a:extLst>
          </p:cNvPr>
          <p:cNvSpPr txBox="1"/>
          <p:nvPr/>
        </p:nvSpPr>
        <p:spPr>
          <a:xfrm>
            <a:off x="4343400" y="5929663"/>
            <a:ext cx="44958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work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performed under the auspices and with support from the </a:t>
            </a: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Swiss Accelerator Research and Technology (CHART) 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program </a:t>
            </a:r>
            <a:r>
              <a:rPr lang="en-US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1100" u="sng" dirty="0">
                <a:solidFill>
                  <a:srgbClr val="044A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www.chart.ch</a:t>
            </a:r>
            <a:r>
              <a:rPr lang="en-US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028" name="Picture 4" descr="CHART">
            <a:extLst>
              <a:ext uri="{FF2B5EF4-FFF2-40B4-BE49-F238E27FC236}">
                <a16:creationId xmlns:a16="http://schemas.microsoft.com/office/drawing/2014/main" id="{D008C7DD-BA8B-94AE-DFFE-E32CD2FD1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4"/>
            <a:ext cx="2250549" cy="225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73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9ABADE90-805D-96CD-1201-61FF02D2D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83391" y="-84991"/>
            <a:ext cx="2804418" cy="5412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424A174-2CA7-BB86-B50B-6E2185F20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436" y="0"/>
            <a:ext cx="10972800" cy="914400"/>
          </a:xfrm>
        </p:spPr>
        <p:txBody>
          <a:bodyPr/>
          <a:lstStyle/>
          <a:p>
            <a:r>
              <a:rPr lang="en-US" dirty="0"/>
              <a:t>The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977703-4DF6-3C51-E41D-21E100E9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E1595B-CD72-4897-2F75-8290033F35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06" r="2288"/>
          <a:stretch/>
        </p:blipFill>
        <p:spPr>
          <a:xfrm>
            <a:off x="76201" y="1066800"/>
            <a:ext cx="6781800" cy="4191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118660-EA72-D913-1139-67A7BF5E6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3915" y="4694238"/>
            <a:ext cx="5412800" cy="16621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dirty="0"/>
              <a:t>Project duration: 3 years (starting 1/7/2022)</a:t>
            </a:r>
          </a:p>
          <a:p>
            <a:pPr marL="0" indent="0">
              <a:buNone/>
            </a:pPr>
            <a:r>
              <a:rPr lang="en-US" sz="1800" dirty="0"/>
              <a:t>Deliverables: </a:t>
            </a:r>
          </a:p>
          <a:p>
            <a:r>
              <a:rPr lang="en-US" sz="1800" dirty="0"/>
              <a:t>Beam dynamics report</a:t>
            </a:r>
          </a:p>
          <a:p>
            <a:r>
              <a:rPr lang="en-US" sz="1800" dirty="0"/>
              <a:t>Enabling technologies report</a:t>
            </a:r>
          </a:p>
          <a:p>
            <a:r>
              <a:rPr lang="en-US" sz="1800" dirty="0"/>
              <a:t>One or more demonstrator hardware</a:t>
            </a:r>
          </a:p>
          <a:p>
            <a:r>
              <a:rPr lang="en-US" sz="1800" dirty="0"/>
              <a:t>One prototype designed, manufactured and tested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96152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876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FCC-ee optics design layout has the following specifications:</a:t>
            </a:r>
          </a:p>
          <a:p>
            <a:r>
              <a:rPr lang="en-GB" dirty="0"/>
              <a:t>Length of quads is 2.9m. Quads </a:t>
            </a:r>
            <a:r>
              <a:rPr lang="en-GB" dirty="0">
                <a:solidFill>
                  <a:srgbClr val="FF0000"/>
                </a:solidFill>
              </a:rPr>
              <a:t>should not be shorter</a:t>
            </a:r>
            <a:r>
              <a:rPr lang="en-GB" dirty="0"/>
              <a:t>, due to SR issues</a:t>
            </a:r>
          </a:p>
          <a:p>
            <a:r>
              <a:rPr lang="en-GB" dirty="0"/>
              <a:t>Strength of quads is 11.84 T/m at </a:t>
            </a:r>
            <a:r>
              <a:rPr lang="en-GB" dirty="0" err="1"/>
              <a:t>tt</a:t>
            </a:r>
            <a:r>
              <a:rPr lang="en-GB" dirty="0"/>
              <a:t>.</a:t>
            </a:r>
          </a:p>
          <a:p>
            <a:r>
              <a:rPr lang="en-GB" dirty="0"/>
              <a:t>Length of sextupoles is 1.5m. Sextupoles can be made stronger and shorter at will.</a:t>
            </a:r>
          </a:p>
          <a:p>
            <a:r>
              <a:rPr lang="en-GB" dirty="0"/>
              <a:t>Strength of sextupoles is 812 T/m^2 at </a:t>
            </a:r>
            <a:r>
              <a:rPr lang="en-GB" dirty="0" err="1"/>
              <a:t>tt</a:t>
            </a:r>
            <a:r>
              <a:rPr lang="en-GB" dirty="0"/>
              <a:t>.</a:t>
            </a:r>
          </a:p>
          <a:p>
            <a:r>
              <a:rPr lang="en-US" dirty="0"/>
              <a:t>Together with necessary gaps and with all services, the length of the SSS will be 3.5m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SSS main parameters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8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0380E4-8DD6-1F1D-C9D6-B9463EAB4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13" y="1066801"/>
            <a:ext cx="7744289" cy="1797049"/>
          </a:xfrm>
          <a:solidFill>
            <a:srgbClr val="FFD5FF"/>
          </a:solidFill>
        </p:spPr>
        <p:txBody>
          <a:bodyPr>
            <a:normAutofit lnSpcReduction="10000"/>
          </a:bodyPr>
          <a:lstStyle/>
          <a:p>
            <a:r>
              <a:rPr lang="en-US" sz="1800" dirty="0"/>
              <a:t>The cold SSS idea cannot cost more than the price of the normal conducting system. The major cost driver today is the HTS conductor </a:t>
            </a:r>
          </a:p>
          <a:p>
            <a:r>
              <a:rPr lang="en-US" sz="1800" dirty="0"/>
              <a:t>For the above to be the case, we need a reduction in price of HTS tapes of about 3-4 compared to now in 20 years.</a:t>
            </a:r>
          </a:p>
          <a:p>
            <a:r>
              <a:rPr lang="en-US" sz="1800" dirty="0"/>
              <a:t>We believe that the advent of fusion projects will help reduce the price of HTS by a factor 10 in 20 years, so we think we are competitive.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D9D22-F087-A1DC-6F46-D079CA9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845"/>
            <a:ext cx="10972800" cy="1143000"/>
          </a:xfrm>
        </p:spPr>
        <p:txBody>
          <a:bodyPr/>
          <a:lstStyle/>
          <a:p>
            <a:r>
              <a:rPr lang="en-US" dirty="0"/>
              <a:t>A question of cost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4733D3-1BAE-9AE5-37DC-7426ABEBC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C25583-D63A-BCB0-B662-B3CBD8947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319" y="1174845"/>
            <a:ext cx="4333875" cy="46386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2AE077D-35C5-ACFA-00E8-47DB802581E4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3090742"/>
            <a:ext cx="6477000" cy="3691057"/>
            <a:chOff x="6880884" y="2163935"/>
            <a:chExt cx="4091916" cy="23318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E1C4A0-DB86-551E-476A-ADB25F8256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90"/>
            <a:stretch/>
          </p:blipFill>
          <p:spPr>
            <a:xfrm>
              <a:off x="6880884" y="2455255"/>
              <a:ext cx="4091916" cy="20405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EE41C2-A174-30C4-996C-C8F9AAA1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0884" y="2163935"/>
              <a:ext cx="4091916" cy="350665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7293A27-943F-30DD-508D-44839F41500C}"/>
              </a:ext>
            </a:extLst>
          </p:cNvPr>
          <p:cNvSpPr txBox="1"/>
          <p:nvPr/>
        </p:nvSpPr>
        <p:spPr>
          <a:xfrm>
            <a:off x="4572000" y="2981286"/>
            <a:ext cx="2519777" cy="1477328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Synergies with Fusion projects</a:t>
            </a:r>
          </a:p>
          <a:p>
            <a:r>
              <a:rPr lang="en-US" dirty="0"/>
              <a:t>Cf: SPARC fusion project  needs 10,000 kms of HTS cable ~today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E1CB6-0246-92D7-D5D1-7F7F798E6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5900921"/>
            <a:ext cx="6553200" cy="6196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45DDB-2534-DA88-68FE-0137553962B6}"/>
              </a:ext>
            </a:extLst>
          </p:cNvPr>
          <p:cNvSpPr txBox="1"/>
          <p:nvPr/>
        </p:nvSpPr>
        <p:spPr>
          <a:xfrm>
            <a:off x="6019800" y="6535579"/>
            <a:ext cx="6095128" cy="2462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/>
              <a:t>Nature</a:t>
            </a:r>
            <a:r>
              <a:rPr lang="en-GB" sz="1000" dirty="0"/>
              <a:t>, Scientific Reports | (2021) 11:2084 | https://doi.org/10.1038/s41598-021-81559-z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2F76F-9DF4-DBB8-9CD8-0DE01E817203}"/>
              </a:ext>
            </a:extLst>
          </p:cNvPr>
          <p:cNvSpPr txBox="1"/>
          <p:nvPr/>
        </p:nvSpPr>
        <p:spPr>
          <a:xfrm>
            <a:off x="8186442" y="682970"/>
            <a:ext cx="3904488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https://www.snowmass21.org/docs/files/summaries/AF/SNOWMASS21-AF7_AF0_Vladimir_Matias-251.pdf</a:t>
            </a:r>
          </a:p>
        </p:txBody>
      </p:sp>
    </p:spTree>
    <p:extLst>
      <p:ext uri="{BB962C8B-B14F-4D97-AF65-F5344CB8AC3E}">
        <p14:creationId xmlns:p14="http://schemas.microsoft.com/office/powerpoint/2010/main" val="32502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1" grpId="0" animBg="1"/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48400" y="1224516"/>
            <a:ext cx="5867400" cy="24330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This is a low field application (1.7T max) gradients: 12T/m; 1000T/m</a:t>
            </a:r>
            <a:r>
              <a:rPr lang="en-US" baseline="30000" dirty="0"/>
              <a:t>2</a:t>
            </a:r>
          </a:p>
          <a:p>
            <a:r>
              <a:rPr lang="en-US" dirty="0"/>
              <a:t>There is no problem attaining the performance with today’s HTS tapes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44562"/>
          </a:xfrm>
        </p:spPr>
        <p:txBody>
          <a:bodyPr/>
          <a:lstStyle/>
          <a:p>
            <a:r>
              <a:rPr lang="en-US" dirty="0"/>
              <a:t>Magnetic analysis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0549"/>
            <a:ext cx="5867400" cy="56374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7721" y="757330"/>
            <a:ext cx="3493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 and sextupole at full strength</a:t>
            </a:r>
            <a:endParaRPr lang="en-GB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985592" y="4377702"/>
            <a:ext cx="3750822" cy="346698"/>
          </a:xfrm>
          <a:prstGeom prst="rect">
            <a:avLst/>
          </a:prstGeom>
          <a:solidFill>
            <a:srgbClr val="B7EFF7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B2 @10mm: 0.1T; B3 @10mm: 0.04T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647" y="4699947"/>
            <a:ext cx="3143234" cy="2143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801" y="4714124"/>
            <a:ext cx="3086100" cy="214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6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DE84DA-330A-7C67-1F5E-8CEED2BE3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54097"/>
            <a:ext cx="10972800" cy="539910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Since we are dealing with a new technology (quads and sextupoles using HTS conductor) one (or more) short-length demonstrators are needed to prove that our technology choices are correct.</a:t>
            </a:r>
          </a:p>
          <a:p>
            <a:r>
              <a:rPr lang="en-US" dirty="0"/>
              <a:t>A sextupole demonstrator has been designed and is being manufactured</a:t>
            </a:r>
          </a:p>
          <a:p>
            <a:r>
              <a:rPr lang="en-US" dirty="0"/>
              <a:t>The sextupole was chosen since in a nested (quad/sextupole) system, the higher order multipole goes closer to the beam pipe</a:t>
            </a:r>
          </a:p>
          <a:p>
            <a:r>
              <a:rPr lang="en-US" dirty="0"/>
              <a:t>Progress:</a:t>
            </a:r>
          </a:p>
          <a:p>
            <a:pPr lvl="1"/>
            <a:r>
              <a:rPr lang="en-US" dirty="0"/>
              <a:t>Magnetic design finished using the RAT GUI from </a:t>
            </a:r>
            <a:r>
              <a:rPr lang="en-US" i="1" dirty="0"/>
              <a:t>Little Beast Engineering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https://rat-gui.ch/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CAD design finished</a:t>
            </a:r>
          </a:p>
          <a:p>
            <a:pPr lvl="1"/>
            <a:r>
              <a:rPr lang="en-US" dirty="0"/>
              <a:t>Material ordered</a:t>
            </a:r>
          </a:p>
          <a:p>
            <a:pPr lvl="1"/>
            <a:r>
              <a:rPr lang="en-US" dirty="0"/>
              <a:t>Waiting for manufacturing in the CERN main workshop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BC3A-2ED6-C6F4-38F2-5CF98426B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16C82B-B948-7DD0-A20B-8432D693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70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BF1EDB-BA2B-DA57-1B59-897862F0D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73480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have chosen a CCT magnet layout due to </a:t>
            </a:r>
          </a:p>
          <a:p>
            <a:pPr lvl="1"/>
            <a:r>
              <a:rPr lang="en-US" dirty="0"/>
              <a:t>Ease of construction</a:t>
            </a:r>
          </a:p>
          <a:p>
            <a:pPr lvl="1"/>
            <a:r>
              <a:rPr lang="en-US" dirty="0"/>
              <a:t>Good field quality</a:t>
            </a:r>
          </a:p>
          <a:p>
            <a:pPr lvl="1"/>
            <a:r>
              <a:rPr lang="en-US" dirty="0"/>
              <a:t>Quick design cycle</a:t>
            </a:r>
          </a:p>
          <a:p>
            <a:r>
              <a:rPr lang="en-US" dirty="0"/>
              <a:t>Other approaches (i.e. standard cosine-theta) will also be pursued</a:t>
            </a:r>
          </a:p>
          <a:p>
            <a:r>
              <a:rPr lang="en-US" dirty="0"/>
              <a:t>The use of HTS tape makes the design non-trivial compared to a round-conductor CCT, like the final focus prototype quadrupole already constructed and tested at warm.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FC31D4-12FE-F305-51FA-246277440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"/>
            <a:ext cx="10972800" cy="1143000"/>
          </a:xfrm>
        </p:spPr>
        <p:txBody>
          <a:bodyPr/>
          <a:lstStyle/>
          <a:p>
            <a:r>
              <a:rPr lang="en-US" dirty="0"/>
              <a:t>Demonstrator – choice of technology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0359F-8AC2-FC9B-E78C-EB5F07CDB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2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580600E-7884-4D24-F427-1D5F22FCE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29" t="5507" r="9615" b="1687"/>
          <a:stretch/>
        </p:blipFill>
        <p:spPr>
          <a:xfrm>
            <a:off x="27432" y="120829"/>
            <a:ext cx="8049768" cy="67341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7D65277-92B0-C34D-DE65-A52E62A2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0"/>
            <a:ext cx="10972800" cy="731837"/>
          </a:xfrm>
        </p:spPr>
        <p:txBody>
          <a:bodyPr>
            <a:normAutofit fontScale="90000"/>
          </a:bodyPr>
          <a:lstStyle/>
          <a:p>
            <a:r>
              <a:rPr lang="en-US" dirty="0"/>
              <a:t>CAD design of sextupole 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6057B-C9A6-5E8A-7080-D1CEFBE8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ADA84D-593C-46BD-46F3-A5498B7DFD38}"/>
              </a:ext>
            </a:extLst>
          </p:cNvPr>
          <p:cNvSpPr txBox="1"/>
          <p:nvPr/>
        </p:nvSpPr>
        <p:spPr>
          <a:xfrm>
            <a:off x="8686799" y="984168"/>
            <a:ext cx="2895600" cy="2308324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Specifications</a:t>
            </a:r>
            <a:r>
              <a:rPr lang="en-US" dirty="0"/>
              <a:t>:</a:t>
            </a:r>
          </a:p>
          <a:p>
            <a:r>
              <a:rPr lang="en-US" dirty="0"/>
              <a:t>Aperture: 90mm</a:t>
            </a:r>
          </a:p>
          <a:p>
            <a:r>
              <a:rPr lang="en-US" dirty="0"/>
              <a:t>Current: 260A</a:t>
            </a:r>
          </a:p>
          <a:p>
            <a:r>
              <a:rPr lang="en-US" dirty="0"/>
              <a:t>Temperature: 40K</a:t>
            </a:r>
          </a:p>
          <a:p>
            <a:r>
              <a:rPr lang="en-US" dirty="0"/>
              <a:t>Field gradient: 1000T/m2</a:t>
            </a:r>
          </a:p>
          <a:p>
            <a:r>
              <a:rPr lang="en-US" dirty="0"/>
              <a:t>Max. field @conductor:1.5T</a:t>
            </a:r>
          </a:p>
          <a:p>
            <a:r>
              <a:rPr lang="en-US" dirty="0"/>
              <a:t>Crit. Current fraction: 49%</a:t>
            </a:r>
          </a:p>
          <a:p>
            <a:r>
              <a:rPr lang="en-US" dirty="0"/>
              <a:t>Temp. margin: 14K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F551F-E72E-2DC4-83A7-70B0F636F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405" y="3810000"/>
            <a:ext cx="440559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44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8F2403-FF26-9B8E-BDDC-E24A50D91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For the prototype stage, there are two main manufacturing techniques:</a:t>
            </a:r>
          </a:p>
          <a:p>
            <a:r>
              <a:rPr lang="en-US" dirty="0"/>
              <a:t>Additive manufacturing (metal 3D printing)</a:t>
            </a:r>
          </a:p>
          <a:p>
            <a:pPr lvl="1"/>
            <a:r>
              <a:rPr lang="en-US" dirty="0"/>
              <a:t>Advantages: any geometry is realizable	</a:t>
            </a:r>
          </a:p>
          <a:p>
            <a:pPr lvl="1"/>
            <a:r>
              <a:rPr lang="en-US" dirty="0"/>
              <a:t>Disadvantages: surface roughness, a lot of post-processing</a:t>
            </a:r>
          </a:p>
          <a:p>
            <a:r>
              <a:rPr lang="en-US" dirty="0"/>
              <a:t>Subtractive manufacturing (CNC machine milling)</a:t>
            </a:r>
          </a:p>
          <a:p>
            <a:pPr lvl="1"/>
            <a:r>
              <a:rPr lang="en-US" dirty="0"/>
              <a:t>Advantages: mirror-like finish</a:t>
            </a:r>
          </a:p>
          <a:p>
            <a:pPr lvl="1"/>
            <a:r>
              <a:rPr lang="en-US" dirty="0"/>
              <a:t>Disadvantages: not all geometries realizable</a:t>
            </a:r>
          </a:p>
          <a:p>
            <a:pPr lvl="1"/>
            <a:r>
              <a:rPr lang="en-US" dirty="0"/>
              <a:t>Our choice for the first demonstrator</a:t>
            </a:r>
          </a:p>
          <a:p>
            <a:r>
              <a:rPr lang="en-US" dirty="0"/>
              <a:t>We are actively looking at both techniques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322738-E436-A84E-B896-B71591D60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296"/>
            <a:ext cx="10972800" cy="1143000"/>
          </a:xfrm>
        </p:spPr>
        <p:txBody>
          <a:bodyPr/>
          <a:lstStyle/>
          <a:p>
            <a:r>
              <a:rPr lang="en-US" dirty="0"/>
              <a:t>Manufacturing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0FE9C7-B4B1-449B-F39B-428CF49C6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D_printing_sextupole_inner_720">
            <a:hlinkClick r:id="" action="ppaction://media"/>
            <a:extLst>
              <a:ext uri="{FF2B5EF4-FFF2-40B4-BE49-F238E27FC236}">
                <a16:creationId xmlns:a16="http://schemas.microsoft.com/office/drawing/2014/main" id="{9B6B8749-2933-D0CC-25E0-8C098ABED22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0929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E0377B-1769-6494-E9FC-B6E94078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E9AA5-63DA-FA19-4E37-A06D0FA5D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297B25-F427-514B-B514-68C7E651B9CC}"/>
              </a:ext>
            </a:extLst>
          </p:cNvPr>
          <p:cNvSpPr txBox="1"/>
          <p:nvPr/>
        </p:nvSpPr>
        <p:spPr>
          <a:xfrm>
            <a:off x="10058400" y="53340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Romain Gerard, 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Numan</a:t>
            </a:r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Ghazali (EN-MME-FW)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43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38F238-20C8-D90C-57B3-9B90998BB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568" y="526896"/>
            <a:ext cx="8229600" cy="244781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84B2FA-9BFB-E958-442F-47BC7E367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44604"/>
            <a:ext cx="10972800" cy="1143000"/>
          </a:xfrm>
        </p:spPr>
        <p:txBody>
          <a:bodyPr/>
          <a:lstStyle/>
          <a:p>
            <a:r>
              <a:rPr lang="en-US" dirty="0"/>
              <a:t>HTS4 in MT28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5C9E93-EC44-8CBD-BF72-0795FB00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C02217-4E12-2B30-947D-6F531A8604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1"/>
          <a:stretch/>
        </p:blipFill>
        <p:spPr>
          <a:xfrm>
            <a:off x="5908734" y="2819400"/>
            <a:ext cx="6283266" cy="39020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B05C59-0F50-39F2-8E2B-191CAF02FA98}"/>
              </a:ext>
            </a:extLst>
          </p:cNvPr>
          <p:cNvSpPr txBox="1"/>
          <p:nvPr/>
        </p:nvSpPr>
        <p:spPr>
          <a:xfrm>
            <a:off x="381000" y="3505200"/>
            <a:ext cx="4648200" cy="2308324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are proposing a large, distributed, cryogenic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Availability of such a system is paramount.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(a centralized cryogenic system will also be considered)</a:t>
            </a:r>
          </a:p>
        </p:txBody>
      </p:sp>
    </p:spTree>
    <p:extLst>
      <p:ext uri="{BB962C8B-B14F-4D97-AF65-F5344CB8AC3E}">
        <p14:creationId xmlns:p14="http://schemas.microsoft.com/office/powerpoint/2010/main" val="258858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A938F-2B6B-8335-553D-12356B1FA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51417"/>
            <a:ext cx="6781800" cy="524938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FCC-ee is the most energy-efficient accelerator proposed (and the one with the smallest CO2 footprint (see “the carbon footprint of proposed </a:t>
            </a:r>
            <a:r>
              <a:rPr lang="en-US" sz="2400" dirty="0" err="1"/>
              <a:t>e+e</a:t>
            </a:r>
            <a:r>
              <a:rPr lang="en-US" sz="2400" dirty="0"/>
              <a:t>- factories”, </a:t>
            </a:r>
            <a:r>
              <a:rPr lang="en-US" sz="2400" dirty="0" err="1"/>
              <a:t>Janot</a:t>
            </a:r>
            <a:r>
              <a:rPr lang="en-US" sz="2400" dirty="0"/>
              <a:t> and Blondel, </a:t>
            </a:r>
            <a:r>
              <a:rPr lang="en-US" sz="2400" dirty="0">
                <a:hlinkClick r:id="rId2"/>
              </a:rPr>
              <a:t>https://link.springer.com/article/10.1140/epjp/s13360-022-03319-w</a:t>
            </a:r>
            <a:r>
              <a:rPr lang="en-US" sz="2400" dirty="0"/>
              <a:t> </a:t>
            </a:r>
          </a:p>
          <a:p>
            <a:r>
              <a:rPr lang="en-US" sz="2400" dirty="0"/>
              <a:t>This is an attempt to make FCC-ee even more </a:t>
            </a:r>
            <a:r>
              <a:rPr lang="en-US" sz="2400" i="1" dirty="0"/>
              <a:t>sustainable</a:t>
            </a:r>
            <a:r>
              <a:rPr lang="en-US" sz="2400" dirty="0"/>
              <a:t> and at the same time increase </a:t>
            </a:r>
            <a:r>
              <a:rPr lang="en-US" sz="2400" i="1" dirty="0"/>
              <a:t>performance </a:t>
            </a:r>
            <a:r>
              <a:rPr lang="en-US" sz="2400" dirty="0"/>
              <a:t>by looking at the </a:t>
            </a:r>
            <a:r>
              <a:rPr lang="en-US" sz="2400" b="1" dirty="0"/>
              <a:t>main magnet systems</a:t>
            </a:r>
            <a:r>
              <a:rPr lang="en-US" sz="2400" dirty="0"/>
              <a:t> of FCC-ee</a:t>
            </a:r>
          </a:p>
          <a:p>
            <a:r>
              <a:rPr lang="en-US" sz="2400" dirty="0"/>
              <a:t>We re also looking into increasing the </a:t>
            </a:r>
            <a:r>
              <a:rPr lang="en-US" sz="2400" i="1" dirty="0"/>
              <a:t>relevance</a:t>
            </a:r>
            <a:r>
              <a:rPr lang="en-US" sz="2400" dirty="0"/>
              <a:t> of FCC to </a:t>
            </a:r>
            <a:r>
              <a:rPr lang="en-US" sz="2400" i="1" dirty="0"/>
              <a:t>society</a:t>
            </a:r>
            <a:r>
              <a:rPr lang="en-US" sz="2400" dirty="0"/>
              <a:t> by adopting state-of-the-art technologies and trying to play a leading role in our respective 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44B3C5-9E7D-7C4A-32B0-DD2C1D71F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62"/>
            <a:ext cx="10972800" cy="1143000"/>
          </a:xfrm>
        </p:spPr>
        <p:txBody>
          <a:bodyPr/>
          <a:lstStyle/>
          <a:p>
            <a:r>
              <a:rPr lang="en-US" dirty="0"/>
              <a:t>The big picture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8FDD4-DFAC-AA7C-C13D-4212F703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74EF54-781E-A96D-F216-6E493236F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0517" y="308450"/>
            <a:ext cx="4419600" cy="31095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714225-C2A3-6C7C-0925-34D11C1AA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197" y="3418049"/>
            <a:ext cx="4735920" cy="3384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590CE2-39CD-B719-518F-D7907C9ED783}"/>
              </a:ext>
            </a:extLst>
          </p:cNvPr>
          <p:cNvSpPr txBox="1"/>
          <p:nvPr/>
        </p:nvSpPr>
        <p:spPr>
          <a:xfrm>
            <a:off x="8139546" y="227687"/>
            <a:ext cx="40386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Energy consumption per Higgs produced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51D6FD-03E9-E3F2-61B3-7454B965FD04}"/>
              </a:ext>
            </a:extLst>
          </p:cNvPr>
          <p:cNvSpPr txBox="1"/>
          <p:nvPr/>
        </p:nvSpPr>
        <p:spPr>
          <a:xfrm>
            <a:off x="8187629" y="3364468"/>
            <a:ext cx="40386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Carbon footprint per Higgs produced</a:t>
            </a:r>
          </a:p>
        </p:txBody>
      </p:sp>
    </p:spTree>
    <p:extLst>
      <p:ext uri="{BB962C8B-B14F-4D97-AF65-F5344CB8AC3E}">
        <p14:creationId xmlns:p14="http://schemas.microsoft.com/office/powerpoint/2010/main" val="89723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A0BA67-81BF-3B9A-54B7-3B07C6F68E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4400"/>
            <a:ext cx="7391400" cy="357601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5E3AB73-2532-249E-4DD3-57974F5A3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35560"/>
            <a:ext cx="10972800" cy="1143000"/>
          </a:xfrm>
        </p:spPr>
        <p:txBody>
          <a:bodyPr/>
          <a:lstStyle/>
          <a:p>
            <a:r>
              <a:rPr lang="en-US" dirty="0"/>
              <a:t>HTS4 in the news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8B5BCE-3197-D15B-646C-CA31A385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C7E85A-291F-9BB8-CD3F-2FADA441DB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56"/>
          <a:stretch/>
        </p:blipFill>
        <p:spPr>
          <a:xfrm>
            <a:off x="4953000" y="2280926"/>
            <a:ext cx="7162800" cy="366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61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8877D2-C311-94AB-8938-FAE0211D1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01315"/>
            <a:ext cx="10972800" cy="14477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Our sister project!: FCCee CPES (PES, ETHZ)</a:t>
            </a:r>
          </a:p>
          <a:p>
            <a:pPr algn="just"/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C939A1-3795-F4A4-85A4-7A48AC642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76" y="0"/>
            <a:ext cx="10972800" cy="1143000"/>
          </a:xfrm>
        </p:spPr>
        <p:txBody>
          <a:bodyPr/>
          <a:lstStyle/>
          <a:p>
            <a:r>
              <a:rPr lang="en-US" dirty="0"/>
              <a:t>Next presentation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CB92B-31EE-1944-B046-1E41832FE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1F5876-CB12-0C82-BDE5-ACD828D63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5615"/>
            <a:ext cx="12192000" cy="14067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8DC668-CCBA-54E7-B824-2DA31D954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3065"/>
            <a:ext cx="12192000" cy="295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26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38251A-EB6B-6BAE-6061-FD5EBC934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0" y="1009470"/>
            <a:ext cx="8915400" cy="1200329"/>
          </a:xfrm>
          <a:solidFill>
            <a:srgbClr val="FFFF99"/>
          </a:solidFill>
          <a:ln>
            <a:solidFill>
              <a:srgbClr val="FFFF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/>
              <a:t>If we use a cold power supply, the energy extraction system should also be cold</a:t>
            </a:r>
          </a:p>
          <a:p>
            <a:r>
              <a:rPr lang="en-US" dirty="0"/>
              <a:t>But we do not want the switch to generate heat when idle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403674-04D3-50C9-DE8F-9FCCF773D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320"/>
            <a:ext cx="10972800" cy="1143000"/>
          </a:xfrm>
        </p:spPr>
        <p:txBody>
          <a:bodyPr/>
          <a:lstStyle/>
          <a:p>
            <a:r>
              <a:rPr lang="en-US" dirty="0"/>
              <a:t>Magnet protection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C57C-F6FD-FC04-2487-BF0AEED32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9CE8BE-8DBE-2DD2-28C4-CF72FEC52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837" y="2209799"/>
            <a:ext cx="5784379" cy="4132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6FB39B-50F0-A02C-78D9-14EC99E8C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099208"/>
            <a:ext cx="4048766" cy="22431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AF1AD4-1B2F-1489-9C6F-39276BA97475}"/>
              </a:ext>
            </a:extLst>
          </p:cNvPr>
          <p:cNvSpPr txBox="1"/>
          <p:nvPr/>
        </p:nvSpPr>
        <p:spPr>
          <a:xfrm>
            <a:off x="1001044" y="2581180"/>
            <a:ext cx="4214423" cy="1200329"/>
          </a:xfrm>
          <a:prstGeom prst="rect">
            <a:avLst/>
          </a:prstGeom>
          <a:solidFill>
            <a:srgbClr val="C1EDDE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Energy extraction via HTS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Heater activated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Modular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34AD36-341D-AB6A-0135-5B8E5DFBDC42}"/>
              </a:ext>
            </a:extLst>
          </p:cNvPr>
          <p:cNvSpPr txBox="1"/>
          <p:nvPr/>
        </p:nvSpPr>
        <p:spPr>
          <a:xfrm>
            <a:off x="4112656" y="5987018"/>
            <a:ext cx="163994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Ongoing work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1E535-334C-2D4C-8C00-85D82D81D37C}"/>
              </a:ext>
            </a:extLst>
          </p:cNvPr>
          <p:cNvSpPr txBox="1"/>
          <p:nvPr/>
        </p:nvSpPr>
        <p:spPr>
          <a:xfrm>
            <a:off x="4648200" y="4099208"/>
            <a:ext cx="12954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J. Kosse</a:t>
            </a:r>
          </a:p>
        </p:txBody>
      </p:sp>
    </p:spTree>
    <p:extLst>
      <p:ext uri="{BB962C8B-B14F-4D97-AF65-F5344CB8AC3E}">
        <p14:creationId xmlns:p14="http://schemas.microsoft.com/office/powerpoint/2010/main" val="300516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0B051F-9172-CEEA-78BA-FEC084958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0061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idea of cold Short Straight Sections has substantial benefits in reducing power consumption and cost, while increasing the performance and flexibility of the accelerator.</a:t>
            </a:r>
          </a:p>
          <a:p>
            <a:r>
              <a:rPr lang="en-US" dirty="0"/>
              <a:t>The FCCee-HTS4 project aims at demonstrating that this idea is feasible.</a:t>
            </a:r>
          </a:p>
          <a:p>
            <a:r>
              <a:rPr lang="en-US" dirty="0"/>
              <a:t>Our sister project FCCee CPES goes a step further and aims to reduce cooling costs by developing a power supply that will operate at cryogenic temperatures.</a:t>
            </a:r>
          </a:p>
          <a:p>
            <a:r>
              <a:rPr lang="en-US" dirty="0"/>
              <a:t>These projects will increase the sustainability credentials of FCC-ee as well as increase its performance.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F06A4-A0F1-9017-DEB0-D7EB06FB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30EC3-3C3B-1868-B6F4-D0268DBA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94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10363200" cy="1362075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55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E859DA-26EA-A571-50A2-45A2EBC1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C29062-E490-AA69-C0DB-2B07A6AFF19A}"/>
              </a:ext>
            </a:extLst>
          </p:cNvPr>
          <p:cNvSpPr txBox="1"/>
          <p:nvPr/>
        </p:nvSpPr>
        <p:spPr>
          <a:xfrm>
            <a:off x="195518" y="1213236"/>
            <a:ext cx="11578552" cy="923330"/>
          </a:xfrm>
          <a:prstGeom prst="rect">
            <a:avLst/>
          </a:prstGeom>
          <a:solidFill>
            <a:srgbClr val="B7EFF7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FCC-ee CDR has </a:t>
            </a:r>
            <a:r>
              <a:rPr lang="en-US" sz="1800" b="1" dirty="0"/>
              <a:t>2900</a:t>
            </a:r>
            <a:r>
              <a:rPr lang="en-US" sz="1800" dirty="0"/>
              <a:t> (20m-long) dipole, </a:t>
            </a:r>
            <a:r>
              <a:rPr lang="en-US" sz="1800" b="1" dirty="0"/>
              <a:t>2900</a:t>
            </a:r>
            <a:r>
              <a:rPr lang="en-US" sz="1800" dirty="0"/>
              <a:t> quadrupole and </a:t>
            </a:r>
            <a:r>
              <a:rPr lang="en-US" sz="1800" b="1" dirty="0"/>
              <a:t>4704</a:t>
            </a:r>
            <a:r>
              <a:rPr lang="en-US" sz="1800" dirty="0"/>
              <a:t> sextupole magnets, all normal conducting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effort was made to have a “power saving” design for the quads (50% saving, but with some compromises)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power loss is dominated by the quadrupole and sextupole magnets. </a:t>
            </a:r>
            <a:endParaRPr lang="en-US" sz="18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6A71354-70F0-BF23-7948-ABA7922A8F15}"/>
              </a:ext>
            </a:extLst>
          </p:cNvPr>
          <p:cNvSpPr txBox="1">
            <a:spLocks/>
          </p:cNvSpPr>
          <p:nvPr/>
        </p:nvSpPr>
        <p:spPr>
          <a:xfrm>
            <a:off x="685800" y="-41720"/>
            <a:ext cx="109728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FCC-ee: The power challenge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54FA9-1942-8FCC-78A1-A5CEB7AE8523}"/>
              </a:ext>
            </a:extLst>
          </p:cNvPr>
          <p:cNvSpPr txBox="1"/>
          <p:nvPr/>
        </p:nvSpPr>
        <p:spPr>
          <a:xfrm>
            <a:off x="899664" y="651349"/>
            <a:ext cx="10632489" cy="46166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CDR: FCC-ee is a conventional (warm) accelerator, much like LEP (CERN, 1989-2002)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6BD95B-5509-C593-37DD-DDAC9D0F0120}"/>
              </a:ext>
            </a:extLst>
          </p:cNvPr>
          <p:cNvSpPr txBox="1"/>
          <p:nvPr/>
        </p:nvSpPr>
        <p:spPr>
          <a:xfrm>
            <a:off x="8575089" y="6356350"/>
            <a:ext cx="35814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Big, heavy quads and sextupoles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1D677F-A6BF-A613-14D4-F24CBF6926FF}"/>
              </a:ext>
            </a:extLst>
          </p:cNvPr>
          <p:cNvGrpSpPr/>
          <p:nvPr/>
        </p:nvGrpSpPr>
        <p:grpSpPr>
          <a:xfrm>
            <a:off x="5257800" y="2250866"/>
            <a:ext cx="2668145" cy="2395015"/>
            <a:chOff x="4557002" y="698815"/>
            <a:chExt cx="3360726" cy="2958785"/>
          </a:xfrm>
        </p:grpSpPr>
        <p:pic>
          <p:nvPicPr>
            <p:cNvPr id="16" name="Content Placeholder 4">
              <a:extLst>
                <a:ext uri="{FF2B5EF4-FFF2-40B4-BE49-F238E27FC236}">
                  <a16:creationId xmlns:a16="http://schemas.microsoft.com/office/drawing/2014/main" id="{CD4D3745-DF58-DBC4-7B24-0CEE50703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30" r="6230"/>
            <a:stretch/>
          </p:blipFill>
          <p:spPr>
            <a:xfrm>
              <a:off x="4557002" y="698815"/>
              <a:ext cx="3360726" cy="295878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B60D605-32BE-E60E-B05A-78EC2C3DB372}"/>
                </a:ext>
              </a:extLst>
            </p:cNvPr>
            <p:cNvSpPr txBox="1"/>
            <p:nvPr/>
          </p:nvSpPr>
          <p:spPr>
            <a:xfrm>
              <a:off x="5181600" y="902348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1A02A9-13B3-8925-0689-C7E1175CA19C}"/>
              </a:ext>
            </a:extLst>
          </p:cNvPr>
          <p:cNvGrpSpPr/>
          <p:nvPr/>
        </p:nvGrpSpPr>
        <p:grpSpPr>
          <a:xfrm>
            <a:off x="8757319" y="2366514"/>
            <a:ext cx="3139046" cy="2168795"/>
            <a:chOff x="4648201" y="3429000"/>
            <a:chExt cx="3139046" cy="2168795"/>
          </a:xfrm>
        </p:grpSpPr>
        <p:pic>
          <p:nvPicPr>
            <p:cNvPr id="17" name="Content Placeholder 4">
              <a:extLst>
                <a:ext uri="{FF2B5EF4-FFF2-40B4-BE49-F238E27FC236}">
                  <a16:creationId xmlns:a16="http://schemas.microsoft.com/office/drawing/2014/main" id="{93D47445-AF44-B86B-F70E-3D53D576D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08" t="3683" r="4204" b="3003"/>
            <a:stretch/>
          </p:blipFill>
          <p:spPr>
            <a:xfrm>
              <a:off x="4648201" y="3429000"/>
              <a:ext cx="3139046" cy="216879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31E390-2D49-B17A-DA21-1FC8782648BD}"/>
                </a:ext>
              </a:extLst>
            </p:cNvPr>
            <p:cNvSpPr txBox="1"/>
            <p:nvPr/>
          </p:nvSpPr>
          <p:spPr>
            <a:xfrm>
              <a:off x="4724400" y="3657600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00292DC-1126-147D-48BF-39D89170C19E}"/>
              </a:ext>
            </a:extLst>
          </p:cNvPr>
          <p:cNvGrpSpPr/>
          <p:nvPr/>
        </p:nvGrpSpPr>
        <p:grpSpPr>
          <a:xfrm>
            <a:off x="5410199" y="4689205"/>
            <a:ext cx="2668145" cy="2168795"/>
            <a:chOff x="8327895" y="1752599"/>
            <a:chExt cx="3812290" cy="271358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A44A19D-ADA9-2B43-202A-951B75FB52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15" r="3426"/>
            <a:stretch/>
          </p:blipFill>
          <p:spPr>
            <a:xfrm>
              <a:off x="8327895" y="1752599"/>
              <a:ext cx="3812290" cy="271358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8235321-D4C4-8407-131B-3761B4D4A1DD}"/>
                </a:ext>
              </a:extLst>
            </p:cNvPr>
            <p:cNvSpPr txBox="1"/>
            <p:nvPr/>
          </p:nvSpPr>
          <p:spPr>
            <a:xfrm>
              <a:off x="8409389" y="1916668"/>
              <a:ext cx="2448526" cy="462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 - prototype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6D4D316-1179-C346-FEAB-B3CE603FFA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65" r="1524"/>
          <a:stretch/>
        </p:blipFill>
        <p:spPr>
          <a:xfrm>
            <a:off x="11097" y="2306090"/>
            <a:ext cx="4741289" cy="230091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4F204F52-0F98-9BD9-6A45-A993E2435D69}"/>
              </a:ext>
            </a:extLst>
          </p:cNvPr>
          <p:cNvGrpSpPr/>
          <p:nvPr/>
        </p:nvGrpSpPr>
        <p:grpSpPr>
          <a:xfrm>
            <a:off x="80048" y="4689205"/>
            <a:ext cx="2933804" cy="2168796"/>
            <a:chOff x="80048" y="4689205"/>
            <a:chExt cx="2933804" cy="216879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75445-EDBC-D114-7CE7-77DBDE141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048" y="4689205"/>
              <a:ext cx="2933804" cy="216879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E86B91-F647-3484-A010-03BFD6ADA4EF}"/>
                </a:ext>
              </a:extLst>
            </p:cNvPr>
            <p:cNvSpPr txBox="1"/>
            <p:nvPr/>
          </p:nvSpPr>
          <p:spPr>
            <a:xfrm>
              <a:off x="1219200" y="4724400"/>
              <a:ext cx="1713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 - prototype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CC4ABF0-E6DF-F4C0-6BA4-B01B598C8CE7}"/>
              </a:ext>
            </a:extLst>
          </p:cNvPr>
          <p:cNvSpPr txBox="1"/>
          <p:nvPr/>
        </p:nvSpPr>
        <p:spPr>
          <a:xfrm>
            <a:off x="8712008" y="5254745"/>
            <a:ext cx="3229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(no prototype exists yet)</a:t>
            </a:r>
          </a:p>
        </p:txBody>
      </p:sp>
    </p:spTree>
    <p:extLst>
      <p:ext uri="{BB962C8B-B14F-4D97-AF65-F5344CB8AC3E}">
        <p14:creationId xmlns:p14="http://schemas.microsoft.com/office/powerpoint/2010/main" val="311581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5" grpId="0" animBg="1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BCF584-9A3B-1C8A-526B-7071925CA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Power consumption – collider main magnet systems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8B666-4A20-4D96-4C95-C4989486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2BA6749-A8BB-2C8A-0B61-7A42E6E68F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434125"/>
              </p:ext>
            </p:extLst>
          </p:nvPr>
        </p:nvGraphicFramePr>
        <p:xfrm>
          <a:off x="5257800" y="1295400"/>
          <a:ext cx="6592144" cy="3276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3214">
                  <a:extLst>
                    <a:ext uri="{9D8B030D-6E8A-4147-A177-3AD203B41FA5}">
                      <a16:colId xmlns:a16="http://schemas.microsoft.com/office/drawing/2014/main" val="3756858259"/>
                    </a:ext>
                  </a:extLst>
                </a:gridCol>
                <a:gridCol w="894263">
                  <a:extLst>
                    <a:ext uri="{9D8B030D-6E8A-4147-A177-3AD203B41FA5}">
                      <a16:colId xmlns:a16="http://schemas.microsoft.com/office/drawing/2014/main" val="3278475668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4017374349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3491270325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1592272091"/>
                    </a:ext>
                  </a:extLst>
                </a:gridCol>
              </a:tblGrid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Storage Ring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Z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H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TT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1943000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Beam Energy (GeV)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45.6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182.5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4027552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Magnet current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25%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44%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66%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100%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8855353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ratio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6%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19%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43%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100%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5992784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Dipoles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0.8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2.6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5.8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13.3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4207066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Quadrupoles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4.3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9.8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22.6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4608189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  <a:latin typeface="+mn-lt"/>
                        </a:rPr>
                        <a:t>Sextupoles</a:t>
                      </a:r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8.9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20.5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0792272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cables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8.6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1986849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6847327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Total magnet losses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4.8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14.7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33.0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76.4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4851990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demand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38.6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u="none" strike="noStrike" dirty="0">
                          <a:effectLst/>
                          <a:latin typeface="+mn-lt"/>
                        </a:rPr>
                        <a:t>89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643207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04EBF5C-C2FD-8AA2-3DC5-AD3D41685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393409"/>
              </p:ext>
            </p:extLst>
          </p:nvPr>
        </p:nvGraphicFramePr>
        <p:xfrm>
          <a:off x="5248963" y="4756066"/>
          <a:ext cx="6592145" cy="851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9170">
                  <a:extLst>
                    <a:ext uri="{9D8B030D-6E8A-4147-A177-3AD203B41FA5}">
                      <a16:colId xmlns:a16="http://schemas.microsoft.com/office/drawing/2014/main" val="528667075"/>
                    </a:ext>
                  </a:extLst>
                </a:gridCol>
                <a:gridCol w="576903">
                  <a:extLst>
                    <a:ext uri="{9D8B030D-6E8A-4147-A177-3AD203B41FA5}">
                      <a16:colId xmlns:a16="http://schemas.microsoft.com/office/drawing/2014/main" val="2980119735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4016372471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2973682913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1241883353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159884285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Cooling and ventilation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Z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H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TT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4361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Beam energy (GeV)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182.5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701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Pcv (MW)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all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effectLst/>
                          <a:latin typeface="+mn-lt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643453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F2B4FE7-2810-D68A-3858-6861B91DC647}"/>
              </a:ext>
            </a:extLst>
          </p:cNvPr>
          <p:cNvSpPr txBox="1"/>
          <p:nvPr/>
        </p:nvSpPr>
        <p:spPr>
          <a:xfrm>
            <a:off x="609600" y="1318787"/>
            <a:ext cx="4191000" cy="1200329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We pay twice for normal conducting magnets: one through ohmic losses, and again for removing the heat with our cooling and ventilation (CV) system.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94756D-2A9B-DABD-CE04-75039E1F33FE}"/>
              </a:ext>
            </a:extLst>
          </p:cNvPr>
          <p:cNvSpPr txBox="1"/>
          <p:nvPr/>
        </p:nvSpPr>
        <p:spPr>
          <a:xfrm>
            <a:off x="609600" y="3177595"/>
            <a:ext cx="3886200" cy="2031325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CV needs to remove the heat of the storage and booster magnets (100MW at top), storage and booster RF (148 at top) and experiments (8MW). Total is 256MW</a:t>
            </a:r>
          </a:p>
          <a:p>
            <a:r>
              <a:rPr lang="en-US" dirty="0"/>
              <a:t>The share of storage ring magnets on CV is 35%, or </a:t>
            </a:r>
            <a:r>
              <a:rPr lang="en-US" b="1" dirty="0"/>
              <a:t>14MW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17726-5CE4-D19F-6E68-2AD01E14AFED}"/>
              </a:ext>
            </a:extLst>
          </p:cNvPr>
          <p:cNvSpPr txBox="1"/>
          <p:nvPr/>
        </p:nvSpPr>
        <p:spPr>
          <a:xfrm>
            <a:off x="350892" y="5540080"/>
            <a:ext cx="464819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Total contribution of the collider ring magnets is therefore </a:t>
            </a:r>
            <a:r>
              <a:rPr lang="en-US" b="1" dirty="0"/>
              <a:t>~100MW </a:t>
            </a:r>
            <a:r>
              <a:rPr lang="en-US" dirty="0"/>
              <a:t>at the top, 76% of which comes from the quads and sextupoles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36DCE5-35EC-B378-5B32-0B11EC5BEB4C}"/>
              </a:ext>
            </a:extLst>
          </p:cNvPr>
          <p:cNvSpPr/>
          <p:nvPr/>
        </p:nvSpPr>
        <p:spPr>
          <a:xfrm>
            <a:off x="11049000" y="4273915"/>
            <a:ext cx="533400" cy="349336"/>
          </a:xfrm>
          <a:prstGeom prst="ellipse">
            <a:avLst/>
          </a:prstGeom>
          <a:noFill/>
          <a:ln w="38100">
            <a:solidFill>
              <a:srgbClr val="FF5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FB0A2A-D089-40A2-E17A-9A972363EE93}"/>
              </a:ext>
            </a:extLst>
          </p:cNvPr>
          <p:cNvSpPr/>
          <p:nvPr/>
        </p:nvSpPr>
        <p:spPr>
          <a:xfrm>
            <a:off x="11120024" y="5307219"/>
            <a:ext cx="533400" cy="349336"/>
          </a:xfrm>
          <a:prstGeom prst="ellipse">
            <a:avLst/>
          </a:prstGeom>
          <a:noFill/>
          <a:ln w="38100">
            <a:solidFill>
              <a:srgbClr val="FF5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E859DA-26EA-A571-50A2-45A2EBC1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6A71354-70F0-BF23-7948-ABA7922A8F15}"/>
              </a:ext>
            </a:extLst>
          </p:cNvPr>
          <p:cNvSpPr txBox="1">
            <a:spLocks/>
          </p:cNvSpPr>
          <p:nvPr/>
        </p:nvSpPr>
        <p:spPr>
          <a:xfrm>
            <a:off x="685800" y="-41720"/>
            <a:ext cx="109728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FCC-ee: The power challenge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4973F7-9373-0487-A6CE-987A46E67403}"/>
              </a:ext>
            </a:extLst>
          </p:cNvPr>
          <p:cNvSpPr txBox="1"/>
          <p:nvPr/>
        </p:nvSpPr>
        <p:spPr>
          <a:xfrm>
            <a:off x="800100" y="871005"/>
            <a:ext cx="10591800" cy="255454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How can we improve in this design?</a:t>
            </a:r>
          </a:p>
          <a:p>
            <a:r>
              <a:rPr lang="en-US" sz="2000" dirty="0"/>
              <a:t>1/ Make the magnets superconducting. Then, energy is only spent cooling the magnets (zero Ohmic losses). </a:t>
            </a:r>
          </a:p>
          <a:p>
            <a:r>
              <a:rPr lang="en-US" sz="2000" dirty="0"/>
              <a:t>2/ Also, we can “nest” the magnets, so that they take less space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dirty="0">
                <a:sym typeface="Wingdings" panose="05000000000000000000" pitchFamily="2" charset="2"/>
              </a:rPr>
              <a:t>This means that there is more space available for bending, so performance of the accelerator also increases.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b="1" dirty="0">
                <a:sym typeface="Wingdings" panose="05000000000000000000" pitchFamily="2" charset="2"/>
              </a:rPr>
              <a:t>Potential power reduction for these systems: ~90%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b="1" dirty="0">
                <a:sym typeface="Wingdings" panose="05000000000000000000" pitchFamily="2" charset="2"/>
              </a:rPr>
              <a:t>2900 cryostats, 3.5m long each</a:t>
            </a:r>
            <a:endParaRPr lang="en-US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7A36A1-D6CD-D23B-6BD2-ABBF262ED00F}"/>
              </a:ext>
            </a:extLst>
          </p:cNvPr>
          <p:cNvSpPr txBox="1"/>
          <p:nvPr/>
        </p:nvSpPr>
        <p:spPr>
          <a:xfrm flipH="1">
            <a:off x="2004435" y="6249438"/>
            <a:ext cx="1878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Half cell length: 27.9 m</a:t>
            </a:r>
            <a:endParaRPr lang="en-GB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2C368F-B420-E29D-A673-DFEC41C51FB8}"/>
              </a:ext>
            </a:extLst>
          </p:cNvPr>
          <p:cNvGrpSpPr/>
          <p:nvPr/>
        </p:nvGrpSpPr>
        <p:grpSpPr>
          <a:xfrm>
            <a:off x="507365" y="3962400"/>
            <a:ext cx="4598035" cy="2160000"/>
            <a:chOff x="507365" y="3962400"/>
            <a:chExt cx="4598035" cy="2160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A3B3594-42CE-88F3-2A7D-797EF225B9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532" r="9401" b="31584"/>
            <a:stretch/>
          </p:blipFill>
          <p:spPr>
            <a:xfrm>
              <a:off x="507365" y="4299653"/>
              <a:ext cx="4598035" cy="182274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3C748B-71B6-4443-1F68-D13E0205609F}"/>
                </a:ext>
              </a:extLst>
            </p:cNvPr>
            <p:cNvSpPr txBox="1"/>
            <p:nvPr/>
          </p:nvSpPr>
          <p:spPr>
            <a:xfrm>
              <a:off x="2339681" y="3962400"/>
              <a:ext cx="1207815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CDR</a:t>
              </a:r>
              <a:endParaRPr lang="en-GB" sz="20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8820E66-67E3-AD60-9920-E6994481007A}"/>
              </a:ext>
            </a:extLst>
          </p:cNvPr>
          <p:cNvGrpSpPr/>
          <p:nvPr/>
        </p:nvGrpSpPr>
        <p:grpSpPr>
          <a:xfrm>
            <a:off x="6508525" y="3985547"/>
            <a:ext cx="5760000" cy="2136853"/>
            <a:chOff x="9165583" y="5587745"/>
            <a:chExt cx="2971800" cy="12338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A431C4-EBB2-06D8-488E-F2283A619C45}"/>
                </a:ext>
              </a:extLst>
            </p:cNvPr>
            <p:cNvSpPr txBox="1"/>
            <p:nvPr/>
          </p:nvSpPr>
          <p:spPr>
            <a:xfrm>
              <a:off x="10131980" y="5587745"/>
              <a:ext cx="1033552" cy="213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This proposal</a:t>
              </a:r>
              <a:endParaRPr lang="en-GB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456ECF6-E34E-1919-0BEA-4419CCA10786}"/>
                </a:ext>
              </a:extLst>
            </p:cNvPr>
            <p:cNvGrpSpPr/>
            <p:nvPr/>
          </p:nvGrpSpPr>
          <p:grpSpPr>
            <a:xfrm>
              <a:off x="9165583" y="5783485"/>
              <a:ext cx="2971800" cy="1038070"/>
              <a:chOff x="12543143" y="5984926"/>
              <a:chExt cx="2971800" cy="103807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BF25E0F-3FA7-6A1E-405F-D84F7B04A5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215" b="31584"/>
              <a:stretch/>
            </p:blipFill>
            <p:spPr>
              <a:xfrm>
                <a:off x="12543143" y="5984926"/>
                <a:ext cx="2971800" cy="103807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609CC53-929A-4F75-7F19-E42AAC7F23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743" t="2531" r="9564" b="80616"/>
              <a:stretch/>
            </p:blipFill>
            <p:spPr>
              <a:xfrm>
                <a:off x="13173689" y="6384801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67AE360-2CD6-85E8-9C4D-D59693DCB1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743" t="2531" r="9564" b="80616"/>
              <a:stretch/>
            </p:blipFill>
            <p:spPr>
              <a:xfrm>
                <a:off x="13173689" y="6738333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46C6868-C943-1E94-0D47-2EFC38C24D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7918" t="52031" r="33975" b="37535"/>
              <a:stretch/>
            </p:blipFill>
            <p:spPr>
              <a:xfrm>
                <a:off x="13904697" y="6791102"/>
                <a:ext cx="210279" cy="128214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AAFEB8EE-4621-10B0-3E18-A988F303CE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7918" t="52031" r="38116" b="37535"/>
              <a:stretch/>
            </p:blipFill>
            <p:spPr>
              <a:xfrm>
                <a:off x="13907002" y="6427593"/>
                <a:ext cx="102878" cy="128214"/>
              </a:xfrm>
              <a:prstGeom prst="rect">
                <a:avLst/>
              </a:prstGeom>
            </p:spPr>
          </p:pic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831E390-2D49-B17A-DA21-1FC8782648BD}"/>
              </a:ext>
            </a:extLst>
          </p:cNvPr>
          <p:cNvSpPr txBox="1"/>
          <p:nvPr/>
        </p:nvSpPr>
        <p:spPr>
          <a:xfrm>
            <a:off x="4724400" y="36576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CDR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EF249D-8B52-A695-8D20-4E7B975F9EFC}"/>
              </a:ext>
            </a:extLst>
          </p:cNvPr>
          <p:cNvSpPr txBox="1"/>
          <p:nvPr/>
        </p:nvSpPr>
        <p:spPr>
          <a:xfrm flipH="1">
            <a:off x="1676400" y="6249438"/>
            <a:ext cx="2654511" cy="400110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Half cell length: 27.9 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505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BF9EC1-2C3B-C31F-719B-744A48F3A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641" y="1143001"/>
            <a:ext cx="10972800" cy="2286000"/>
          </a:xfrm>
          <a:solidFill>
            <a:srgbClr val="B7EFF7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Apart from the power consumption reduction, the gains of a nested system are:</a:t>
            </a:r>
          </a:p>
          <a:p>
            <a:r>
              <a:rPr lang="en-US" sz="2000" dirty="0"/>
              <a:t>The packing factor increases by 7%, so, for the same luminosity, RF power can be reduced by 7%</a:t>
            </a:r>
          </a:p>
          <a:p>
            <a:r>
              <a:rPr lang="en-US" sz="2000" dirty="0"/>
              <a:t>The higher packing factor also reduces the total voltage needed by the RF by 7%</a:t>
            </a:r>
          </a:p>
          <a:p>
            <a:r>
              <a:rPr lang="en-US" sz="2000" dirty="0"/>
              <a:t>Total gain ~14% in the price of the RF system (which is O(1BnCHF). If the price of the magnet systems concerned is ~25% of the price of the total RF system,  then ~40% of the cost of the cold SSSs is compensated by the reduction in the RF costs!</a:t>
            </a:r>
          </a:p>
          <a:p>
            <a:r>
              <a:rPr lang="en-US" sz="2000" dirty="0"/>
              <a:t>We aim to produce the superconducting SSSs in the same price envelope as in the CDR.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49A3B3-5A29-0281-5F39-C42B12174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Other potential gains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4EF6E-E3F0-D7E2-0DD9-6C7A3D0C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4FC0A031-2431-1863-DF22-C7ED02E1770F}"/>
              </a:ext>
            </a:extLst>
          </p:cNvPr>
          <p:cNvSpPr txBox="1">
            <a:spLocks/>
          </p:cNvSpPr>
          <p:nvPr/>
        </p:nvSpPr>
        <p:spPr>
          <a:xfrm>
            <a:off x="609600" y="3352800"/>
            <a:ext cx="10972800" cy="1524000"/>
          </a:xfrm>
          <a:prstGeom prst="rect">
            <a:avLst/>
          </a:prstGeom>
          <a:solidFill>
            <a:srgbClr val="FFC1F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optics design is much more flexible:</a:t>
            </a:r>
          </a:p>
          <a:p>
            <a:pPr lvl="1"/>
            <a:r>
              <a:rPr lang="en-US" sz="1600" dirty="0"/>
              <a:t>No requirement for fixed polarity electron/positron quadrupoles</a:t>
            </a:r>
          </a:p>
          <a:p>
            <a:pPr lvl="1"/>
            <a:r>
              <a:rPr lang="en-US" sz="1600" dirty="0"/>
              <a:t>Sextupoles available in all SSSs</a:t>
            </a:r>
          </a:p>
          <a:p>
            <a:pPr lvl="1"/>
            <a:r>
              <a:rPr lang="en-US" sz="1600" dirty="0"/>
              <a:t>Opens the path for 100% filling factor and tapering management (see next slide)</a:t>
            </a:r>
          </a:p>
          <a:p>
            <a:endParaRPr lang="en-US" sz="2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7325A6D-CC8A-090A-41CF-EE7C27D1A4A7}"/>
              </a:ext>
            </a:extLst>
          </p:cNvPr>
          <p:cNvSpPr txBox="1">
            <a:spLocks/>
          </p:cNvSpPr>
          <p:nvPr/>
        </p:nvSpPr>
        <p:spPr>
          <a:xfrm>
            <a:off x="606641" y="5137551"/>
            <a:ext cx="10972800" cy="103464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It should be made clear that this is a big change in the design of FCC-ee and many systems are affected, for instance photon stopper design, radiation environment in the tunnel, BPM design, girder design, optics, etc.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1449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348A26-BDCC-3B8C-5762-B6CA4DB81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Move the power supply inside the cryostat instead of the traditional cold magnet/warm power supply (FCCee-CPES project)</a:t>
            </a:r>
          </a:p>
          <a:p>
            <a:r>
              <a:rPr lang="en-US" dirty="0"/>
              <a:t>This system can naturally be adapted to also have a nested dipole covering the entire length of the SSS (another potential gain of 7% in packing factor, reaching almost 100%).</a:t>
            </a:r>
          </a:p>
          <a:p>
            <a:r>
              <a:rPr lang="en-US" dirty="0"/>
              <a:t>A nested dipole system (which will be individually powered) will also solve all our tapering needs (maximum dipole strength needed at the top is ~30%).</a:t>
            </a:r>
          </a:p>
          <a:p>
            <a:r>
              <a:rPr lang="en-US" dirty="0"/>
              <a:t>The inclusion of a nested dipole system is not the baseline solution now, but it is useful to keep it in mind as a possible improvement (plus also an extra complication!).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D4B53-CA40-8237-E7D5-1EA99CE3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do even better?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76C05-E8F9-5CBA-0FB5-6C80532E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52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2D3D1D-AC41-F9F7-0714-69B6F7C43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495518"/>
            <a:ext cx="6324600" cy="386696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FB648-801D-350F-1BC6-0AD48477B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9"/>
            <a:ext cx="10972800" cy="967582"/>
          </a:xfrm>
        </p:spPr>
        <p:txBody>
          <a:bodyPr>
            <a:normAutofit/>
          </a:bodyPr>
          <a:lstStyle/>
          <a:p>
            <a:r>
              <a:rPr lang="en-US" sz="2400" dirty="0"/>
              <a:t>A proposal was submitted and approved by the Swiss accelerator research and technology forum CHART in April 2022: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6D7317-8FA2-F99A-37DA-DDD3E0F6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592"/>
            <a:ext cx="10972800" cy="1143000"/>
          </a:xfrm>
        </p:spPr>
        <p:txBody>
          <a:bodyPr/>
          <a:lstStyle/>
          <a:p>
            <a:r>
              <a:rPr lang="en-US" dirty="0"/>
              <a:t>The proposal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F68BEE-50C3-2934-3437-6C667CEF1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535D472-F6F6-5F0A-D86B-2B6E7E65744E}"/>
              </a:ext>
            </a:extLst>
          </p:cNvPr>
          <p:cNvSpPr txBox="1">
            <a:spLocks/>
          </p:cNvSpPr>
          <p:nvPr/>
        </p:nvSpPr>
        <p:spPr>
          <a:xfrm>
            <a:off x="304800" y="5395341"/>
            <a:ext cx="10972800" cy="967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(Our sister project, FCC-ee CPES, investigating the possibility of a cold power supply system, was also approved at the same session.)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E4D145-CF32-B0E8-B990-1796A3CB1F12}"/>
              </a:ext>
            </a:extLst>
          </p:cNvPr>
          <p:cNvSpPr txBox="1"/>
          <p:nvPr/>
        </p:nvSpPr>
        <p:spPr>
          <a:xfrm>
            <a:off x="7924800" y="2971800"/>
            <a:ext cx="4114800" cy="1569660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FCCee-HTS4 are: B. Auchmann, J. Kosse, V. Batsari, A. </a:t>
            </a:r>
            <a:r>
              <a:rPr lang="en-US" sz="2400" dirty="0" err="1"/>
              <a:t>Thabuis,J</a:t>
            </a:r>
            <a:r>
              <a:rPr lang="en-US" sz="2400" dirty="0"/>
              <a:t>. Schmidt (from 1 December 2023),M.K.</a:t>
            </a:r>
          </a:p>
        </p:txBody>
      </p:sp>
    </p:spTree>
    <p:extLst>
      <p:ext uri="{BB962C8B-B14F-4D97-AF65-F5344CB8AC3E}">
        <p14:creationId xmlns:p14="http://schemas.microsoft.com/office/powerpoint/2010/main" val="213530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F3D504-FBE6-4E35-ADE8-973E52070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5137150"/>
          </a:xfrm>
        </p:spPr>
        <p:txBody>
          <a:bodyPr>
            <a:normAutofit/>
          </a:bodyPr>
          <a:lstStyle/>
          <a:p>
            <a:r>
              <a:rPr lang="en-US" dirty="0"/>
              <a:t>Investigate the replacement of all FCC-ee short straight sections (SSSs) that contain arc quads, arc sextupoles and assorted correctors by superconducting ones.</a:t>
            </a:r>
          </a:p>
          <a:p>
            <a:r>
              <a:rPr lang="en-US" dirty="0"/>
              <a:t>Nest the sextupoles and quadrupoles in the same unit.</a:t>
            </a:r>
          </a:p>
          <a:p>
            <a:r>
              <a:rPr lang="en-US" dirty="0"/>
              <a:t>Use HTS conductors (ReBCO tapes) </a:t>
            </a:r>
          </a:p>
          <a:p>
            <a:r>
              <a:rPr lang="en-US" dirty="0"/>
              <a:t>Operate at around 40K</a:t>
            </a:r>
          </a:p>
          <a:p>
            <a:r>
              <a:rPr lang="en-US" dirty="0"/>
              <a:t>Investigate all integration issues</a:t>
            </a:r>
          </a:p>
          <a:p>
            <a:r>
              <a:rPr lang="en-US" dirty="0"/>
              <a:t>Produce a ~1m prototype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974D6E-1705-B542-5229-1618F15C0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871"/>
            <a:ext cx="10972800" cy="1143000"/>
          </a:xfrm>
        </p:spPr>
        <p:txBody>
          <a:bodyPr/>
          <a:lstStyle/>
          <a:p>
            <a:r>
              <a:rPr lang="en-US" dirty="0"/>
              <a:t>FCCee-HTS4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2B9B0-2742-D24D-7521-5CFB5E0B2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19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126093</TotalTime>
  <Words>1898</Words>
  <Application>Microsoft Office PowerPoint</Application>
  <PresentationFormat>Widescreen</PresentationFormat>
  <Paragraphs>241</Paragraphs>
  <Slides>24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The FCCee-HTS4 project</vt:lpstr>
      <vt:lpstr>The big picture</vt:lpstr>
      <vt:lpstr>PowerPoint Presentation</vt:lpstr>
      <vt:lpstr>Power consumption – collider main magnet systems </vt:lpstr>
      <vt:lpstr>PowerPoint Presentation</vt:lpstr>
      <vt:lpstr>Other potential gains</vt:lpstr>
      <vt:lpstr>Can we do even better?</vt:lpstr>
      <vt:lpstr>The proposal </vt:lpstr>
      <vt:lpstr>FCCee-HTS4 in a nutshell</vt:lpstr>
      <vt:lpstr>The project</vt:lpstr>
      <vt:lpstr>SSS main parameters</vt:lpstr>
      <vt:lpstr>A question of cost</vt:lpstr>
      <vt:lpstr>Magnetic analysis</vt:lpstr>
      <vt:lpstr>Demonstrator</vt:lpstr>
      <vt:lpstr>Demonstrator – choice of technology</vt:lpstr>
      <vt:lpstr>CAD design of sextupole demonstrator</vt:lpstr>
      <vt:lpstr>Manufacturing </vt:lpstr>
      <vt:lpstr>PowerPoint Presentation</vt:lpstr>
      <vt:lpstr>HTS4 in MT28</vt:lpstr>
      <vt:lpstr>HTS4 in the news</vt:lpstr>
      <vt:lpstr>Next presentation</vt:lpstr>
      <vt:lpstr>Magnet protection</vt:lpstr>
      <vt:lpstr>Conclusions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772</cp:revision>
  <cp:lastPrinted>2020-11-10T10:10:53Z</cp:lastPrinted>
  <dcterms:created xsi:type="dcterms:W3CDTF">2006-08-16T00:00:00Z</dcterms:created>
  <dcterms:modified xsi:type="dcterms:W3CDTF">2023-10-11T09:37:51Z</dcterms:modified>
</cp:coreProperties>
</file>