
<file path=[Content_Types].xml><?xml version="1.0" encoding="utf-8"?>
<Types xmlns="http://schemas.openxmlformats.org/package/2006/content-types">
  <Default Extension="gif" ContentType="image/gi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3.xml" ContentType="application/vnd.openxmlformats-officedocument.presentationml.tags+xml"/>
  <Override PartName="/ppt/notesSlides/notesSlide6.xml" ContentType="application/vnd.openxmlformats-officedocument.presentationml.notesSlide+xml"/>
  <Override PartName="/ppt/tags/tag4.xml" ContentType="application/vnd.openxmlformats-officedocument.presentationml.tags+xml"/>
  <Override PartName="/ppt/notesSlides/notesSlide7.xml" ContentType="application/vnd.openxmlformats-officedocument.presentationml.notesSlide+xml"/>
  <Override PartName="/ppt/tags/tag5.xml" ContentType="application/vnd.openxmlformats-officedocument.presentationml.tags+xml"/>
  <Override PartName="/ppt/notesSlides/notesSlide8.xml" ContentType="application/vnd.openxmlformats-officedocument.presentationml.notesSlide+xml"/>
  <Override PartName="/ppt/tags/tag6.xml" ContentType="application/vnd.openxmlformats-officedocument.presentationml.tags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256" r:id="rId2"/>
    <p:sldId id="285" r:id="rId3"/>
    <p:sldId id="361" r:id="rId4"/>
    <p:sldId id="363" r:id="rId5"/>
    <p:sldId id="281" r:id="rId6"/>
    <p:sldId id="362" r:id="rId7"/>
    <p:sldId id="398" r:id="rId8"/>
    <p:sldId id="364" r:id="rId9"/>
    <p:sldId id="277" r:id="rId10"/>
    <p:sldId id="360" r:id="rId11"/>
    <p:sldId id="365" r:id="rId12"/>
    <p:sldId id="366" r:id="rId13"/>
    <p:sldId id="369" r:id="rId14"/>
    <p:sldId id="368" r:id="rId15"/>
    <p:sldId id="399" r:id="rId16"/>
    <p:sldId id="269" r:id="rId17"/>
    <p:sldId id="278" r:id="rId18"/>
    <p:sldId id="396" r:id="rId19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514"/>
    <p:restoredTop sz="96395"/>
  </p:normalViewPr>
  <p:slideViewPr>
    <p:cSldViewPr snapToGrid="0">
      <p:cViewPr varScale="1">
        <p:scale>
          <a:sx n="72" d="100"/>
          <a:sy n="72" d="100"/>
        </p:scale>
        <p:origin x="224" y="9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1EC82D-EE0A-6246-B733-78D7BA121480}" type="datetimeFigureOut">
              <a:rPr lang="en-CH" smtClean="0"/>
              <a:t>10.10.23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7E46CB-AFEC-CB47-B325-7C0AFF12784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1470205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0B9267-0D26-75CF-D226-684ECB329486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1F7126A4-FF8F-4FEF-BBDA-C08293B0DC0B}" type="slidenum">
              <a:rPr/>
              <a:t>3</a:t>
            </a:fld>
            <a:endParaRPr lang="fr-FR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175AE29-565A-A0CB-4E72-F448C9D4B671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E679AAB-5859-E23F-DAC4-C95D2FB3389F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>
            <a:spAutoFit/>
          </a:bodyPr>
          <a:lstStyle/>
          <a:p>
            <a:pPr rt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49429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0B9267-0D26-75CF-D226-684ECB329486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1F7126A4-FF8F-4FEF-BBDA-C08293B0DC0B}" type="slidenum">
              <a:rPr/>
              <a:t>4</a:t>
            </a:fld>
            <a:endParaRPr lang="fr-FR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175AE29-565A-A0CB-4E72-F448C9D4B671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E679AAB-5859-E23F-DAC4-C95D2FB3389F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>
            <a:spAutoFit/>
          </a:bodyPr>
          <a:lstStyle/>
          <a:p>
            <a:pPr rt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27649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0B9267-0D26-75CF-D226-684ECB329486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1F7126A4-FF8F-4FEF-BBDA-C08293B0DC0B}" type="slidenum">
              <a:rPr/>
              <a:t>8</a:t>
            </a:fld>
            <a:endParaRPr lang="fr-FR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175AE29-565A-A0CB-4E72-F448C9D4B671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E679AAB-5859-E23F-DAC4-C95D2FB3389F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>
            <a:spAutoFit/>
          </a:bodyPr>
          <a:lstStyle/>
          <a:p>
            <a:pPr rt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34814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0B9267-0D26-75CF-D226-684ECB329486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1F7126A4-FF8F-4FEF-BBDA-C08293B0DC0B}" type="slidenum">
              <a:rPr/>
              <a:t>9</a:t>
            </a:fld>
            <a:endParaRPr lang="fr-FR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175AE29-565A-A0CB-4E72-F448C9D4B671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E679AAB-5859-E23F-DAC4-C95D2FB3389F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>
            <a:spAutoFit/>
          </a:bodyPr>
          <a:lstStyle/>
          <a:p>
            <a:pPr rt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98919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Beam pipe:</a:t>
            </a:r>
            <a:r>
              <a:rPr lang="en-US" baseline="0"/>
              <a:t> low resistivity, but very long</a:t>
            </a:r>
          </a:p>
          <a:p>
            <a:r>
              <a:rPr lang="en-US" baseline="0"/>
              <a:t>Crab: very low resistivity, high Q resonator -&gt; EM field trapped for very long time, can perturb multiple bunches for many turns</a:t>
            </a:r>
          </a:p>
          <a:p>
            <a:r>
              <a:rPr lang="en-US" baseline="0"/>
              <a:t>Collimator: protection device, made of very resistant material, high </a:t>
            </a:r>
            <a:r>
              <a:rPr lang="en-US" baseline="0" err="1"/>
              <a:t>restivity</a:t>
            </a:r>
            <a:r>
              <a:rPr lang="en-US" baseline="0"/>
              <a:t> -&gt; creates strong WF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4F3004-06A7-4FA6-935E-0C977721139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6467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0B9267-0D26-75CF-D226-684ECB329486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1F7126A4-FF8F-4FEF-BBDA-C08293B0DC0B}" type="slidenum">
              <a:rPr/>
              <a:t>11</a:t>
            </a:fld>
            <a:endParaRPr lang="fr-FR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175AE29-565A-A0CB-4E72-F448C9D4B671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E679AAB-5859-E23F-DAC4-C95D2FB3389F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>
            <a:spAutoFit/>
          </a:bodyPr>
          <a:lstStyle/>
          <a:p>
            <a:pPr rt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67107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0B9267-0D26-75CF-D226-684ECB329486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1F7126A4-FF8F-4FEF-BBDA-C08293B0DC0B}" type="slidenum">
              <a:rPr/>
              <a:t>12</a:t>
            </a:fld>
            <a:endParaRPr lang="fr-FR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175AE29-565A-A0CB-4E72-F448C9D4B671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E679AAB-5859-E23F-DAC4-C95D2FB3389F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>
            <a:spAutoFit/>
          </a:bodyPr>
          <a:lstStyle/>
          <a:p>
            <a:pPr rt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1666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0B9267-0D26-75CF-D226-684ECB329486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1F7126A4-FF8F-4FEF-BBDA-C08293B0DC0B}" type="slidenum">
              <a:rPr/>
              <a:t>13</a:t>
            </a:fld>
            <a:endParaRPr lang="fr-FR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175AE29-565A-A0CB-4E72-F448C9D4B671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E679AAB-5859-E23F-DAC4-C95D2FB3389F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>
            <a:spAutoFit/>
          </a:bodyPr>
          <a:lstStyle/>
          <a:p>
            <a:pPr rt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77231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D4BEA1-A33C-8C92-AEDC-5C670E9E673A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1A20272A-5D1B-4922-9545-6ACB78F5E478}" type="slidenum">
              <a:rPr/>
              <a:t>14</a:t>
            </a:fld>
            <a:endParaRPr lang="fr-FR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996D564-B250-7DEF-F983-072D4FAAAF63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AB244B3-94DC-7319-AB3F-B8CD113949A7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>
            <a:spAutoFit/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78311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C78F56-F936-B107-1B6C-44CA61D5B5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B9FD45-E720-706E-1700-E283833EDF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0B02EA-07A8-E501-4313-2DDBD7D52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3121C-1359-8F42-A519-893DE02CB560}" type="datetimeFigureOut">
              <a:rPr lang="en-CH" smtClean="0"/>
              <a:t>10.10.23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530BD6-40D7-626E-108F-5388D526A4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4DBDEF-FE09-4E90-90F5-B7936EE98B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3E028-BA6C-4645-8D08-395E3C30902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142898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50BF4D-14EC-742D-1EC7-8F4D2B4352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6B77D20-4A33-BF93-38AD-7D2B9B1326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0932C9-82DF-656E-5B15-33FEB66DD0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3121C-1359-8F42-A519-893DE02CB560}" type="datetimeFigureOut">
              <a:rPr lang="en-CH" smtClean="0"/>
              <a:t>10.10.23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41F8C3-019F-72CA-4AD0-E225AD3EF3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A6C7C1-84A9-2049-2CC1-C78A8DAEB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3E028-BA6C-4645-8D08-395E3C30902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2711446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F613708-6380-042B-B068-FEED2622653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A524B96-72C1-5AC8-4D5F-6143911360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04A52E-4F83-0658-7058-B1B7EBFA82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3121C-1359-8F42-A519-893DE02CB560}" type="datetimeFigureOut">
              <a:rPr lang="en-CH" smtClean="0"/>
              <a:t>10.10.23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9C3F01-1D10-DD2F-5DAB-996162C0EF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D7743B-CEC6-48B7-8E5D-363B39836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3E028-BA6C-4645-8D08-395E3C30902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6480700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 hasCustomPrompt="1"/>
          </p:nvPr>
        </p:nvSpPr>
        <p:spPr>
          <a:xfrm>
            <a:off x="609600" y="1701800"/>
            <a:ext cx="11074400" cy="4714875"/>
          </a:xfrm>
          <a:prstGeom prst="rect">
            <a:avLst/>
          </a:prstGeom>
        </p:spPr>
        <p:txBody>
          <a:bodyPr wrap="square" tIns="45720">
            <a:normAutofit/>
          </a:bodyPr>
          <a:lstStyle>
            <a:lvl1pPr>
              <a:spcAft>
                <a:spcPts val="800"/>
              </a:spcAft>
              <a:defRPr>
                <a:latin typeface="+mj-lt"/>
              </a:defRPr>
            </a:lvl1pPr>
            <a:lvl2pPr>
              <a:spcAft>
                <a:spcPts val="800"/>
              </a:spcAft>
              <a:defRPr>
                <a:latin typeface="+mj-lt"/>
              </a:defRPr>
            </a:lvl2pPr>
            <a:lvl3pPr>
              <a:spcAft>
                <a:spcPts val="800"/>
              </a:spcAft>
              <a:defRPr>
                <a:latin typeface="+mj-lt"/>
              </a:defRPr>
            </a:lvl3pPr>
            <a:lvl4pPr>
              <a:spcAft>
                <a:spcPts val="800"/>
              </a:spcAft>
              <a:defRPr>
                <a:latin typeface="+mj-lt"/>
              </a:defRPr>
            </a:lvl4pPr>
            <a:lvl5pPr>
              <a:spcAft>
                <a:spcPts val="800"/>
              </a:spcAft>
              <a:defRPr>
                <a:latin typeface="+mj-lt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828800" y="6416675"/>
            <a:ext cx="84328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600">
                <a:latin typeface="Arial Narrow"/>
                <a:cs typeface="Arial Narrow"/>
              </a:defRPr>
            </a:lvl1pPr>
          </a:lstStyle>
          <a:p>
            <a:r>
              <a:rPr lang="fr-FR"/>
              <a:t>Antoine Chance</a:t>
            </a:r>
            <a:endParaRPr lang="en-GB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464800" y="6538914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2639616" y="275167"/>
            <a:ext cx="8129984" cy="1143000"/>
          </a:xfrm>
          <a:prstGeom prst="rect">
            <a:avLst/>
          </a:prstGeom>
        </p:spPr>
        <p:txBody>
          <a:bodyPr vert="horz" lIns="0" tIns="0" rIns="0" bIns="0"/>
          <a:lstStyle>
            <a:lvl1pPr>
              <a:defRPr>
                <a:latin typeface="+mj-lt"/>
              </a:defRPr>
            </a:lvl1pPr>
          </a:lstStyle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76851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D2808C-C4AE-E003-E32B-427658449F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A4FDEA-F63F-E4A0-C1B8-83CFB1BBA0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7B37FC-234B-0FE2-C1F1-B0B1B8AA92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3121C-1359-8F42-A519-893DE02CB560}" type="datetimeFigureOut">
              <a:rPr lang="en-CH" smtClean="0"/>
              <a:t>10.10.23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C38628-5F09-1053-9053-8515868989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F526B5-E49D-58BD-49E5-8B8727B685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3E028-BA6C-4645-8D08-395E3C30902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015680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75CE8B-2658-9D72-9A34-D417B76966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90C7B8-C521-ED3F-4BDB-6E8CDE5E2B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5CE0D1-6268-B862-BB56-29551484E3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3121C-1359-8F42-A519-893DE02CB560}" type="datetimeFigureOut">
              <a:rPr lang="en-CH" smtClean="0"/>
              <a:t>10.10.23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C87581-6BBB-31ED-E792-5E196E8F91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C1BB5C-13B5-F9E1-5EF1-55CD00502B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3E028-BA6C-4645-8D08-395E3C30902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169557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75252F-9209-A147-AA6E-56D0978788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D6638B-07CA-5CF6-5260-F38D2CCC62B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12568CC-EC01-3BEB-44D2-4E08BA5B71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63021C-5A61-B039-651F-518C59CA41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3121C-1359-8F42-A519-893DE02CB560}" type="datetimeFigureOut">
              <a:rPr lang="en-CH" smtClean="0"/>
              <a:t>10.10.23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AEE5C3-4DD1-10BF-4CCB-780148468F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EE496A-017F-12D1-CE51-0A599FB80D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3E028-BA6C-4645-8D08-395E3C30902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0497926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F0D50-BDE8-5206-BCA8-D7F56C1686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43995C-6E31-DB01-8D45-F68C9028C6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4CF903A-8F32-0D57-07BF-2A828CB8AD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BFDE6A2-4002-2EED-093F-62AA2CF7BE1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C7151B5-30CD-4857-FE8D-1673BDAB331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00BCF2-B581-20CE-BC58-9AA0F245E9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3121C-1359-8F42-A519-893DE02CB560}" type="datetimeFigureOut">
              <a:rPr lang="en-CH" smtClean="0"/>
              <a:t>10.10.23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F1967C8-94B9-3F5D-210E-E542D68065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D3B930B-49C6-66A5-0DF0-757B1ABFD5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3E028-BA6C-4645-8D08-395E3C30902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722605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EC3C08-5FD1-C99E-68D5-EC5E2A58BD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07DB43E-2672-65AC-2CB6-87F8BB58A6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3121C-1359-8F42-A519-893DE02CB560}" type="datetimeFigureOut">
              <a:rPr lang="en-CH" smtClean="0"/>
              <a:t>10.10.23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32648C-81F7-AE21-5050-78B80EE186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E977D3-B3F1-8B53-C41C-4E2A5559B4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3E028-BA6C-4645-8D08-395E3C30902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2774900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E0D7672-7FF3-D717-89BE-FB3C6CD9B5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3121C-1359-8F42-A519-893DE02CB560}" type="datetimeFigureOut">
              <a:rPr lang="en-CH" smtClean="0"/>
              <a:t>10.10.23</a:t>
            </a:fld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1F29E34-F8FE-7A01-8FB5-345CF7F83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81874F-5B56-1A59-99F3-127D7FCE5F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3E028-BA6C-4645-8D08-395E3C30902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4701287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F2F04B-0FB6-B5C0-92E7-0A74A4CB54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D34372-CC15-C88A-D24F-1C2C30D826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E183AD7-2F32-4BE2-8E7D-1D9EC9BE62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758F96-5BB7-D207-E429-282D3974A6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3121C-1359-8F42-A519-893DE02CB560}" type="datetimeFigureOut">
              <a:rPr lang="en-CH" smtClean="0"/>
              <a:t>10.10.23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63C0EB-2645-0660-2638-68D461CAA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B89FD8-85F3-CDFE-B5C8-A194E48CBE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3E028-BA6C-4645-8D08-395E3C30902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34176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4E0ED2-5D9A-DC81-C296-E9315F66AA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DB184A9-F8DC-878D-231A-D179F818BEF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3E6C79-C31F-7D95-F7CF-5C05DBEE9F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040636-1221-8E9A-F135-711727E93F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3121C-1359-8F42-A519-893DE02CB560}" type="datetimeFigureOut">
              <a:rPr lang="en-CH" smtClean="0"/>
              <a:t>10.10.23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C57EC4-0E60-78B0-D8F2-350F4EE18B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6E79C8-4BB7-AB49-5843-D2FA8C8AE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3E028-BA6C-4645-8D08-395E3C30902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6429762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F4984CB-291C-9C81-F427-FCC05FB80A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4BEE2F-FE02-7C62-57AC-D63C3F317D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198F5D-F263-1907-3165-E965B735BF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03121C-1359-8F42-A519-893DE02CB560}" type="datetimeFigureOut">
              <a:rPr lang="en-CH" smtClean="0"/>
              <a:t>10.10.23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0F3053-7D67-7BD1-342F-B28FB05D34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3686EE-AA7A-6FD6-0F5A-ADCADEA9B0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73E028-BA6C-4645-8D08-395E3C30902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589634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github.com/PyCOMPLETE/PyHEADTAIL" TargetMode="External"/><Relationship Id="rId3" Type="http://schemas.openxmlformats.org/officeDocument/2006/relationships/video" Target="../media/media1.mp4"/><Relationship Id="rId7" Type="http://schemas.openxmlformats.org/officeDocument/2006/relationships/image" Target="../media/image24.png"/><Relationship Id="rId2" Type="http://schemas.microsoft.com/office/2007/relationships/media" Target="../media/media1.mp4"/><Relationship Id="rId1" Type="http://schemas.openxmlformats.org/officeDocument/2006/relationships/tags" Target="../tags/tag6.xml"/><Relationship Id="rId6" Type="http://schemas.openxmlformats.org/officeDocument/2006/relationships/image" Target="../media/image23.png"/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cern.ch/event/1138716/" TargetMode="External"/><Relationship Id="rId3" Type="http://schemas.openxmlformats.org/officeDocument/2006/relationships/hyperlink" Target="https://doi.org/10.18429/JACoW-IPAC2023-WEPL185" TargetMode="External"/><Relationship Id="rId7" Type="http://schemas.openxmlformats.org/officeDocument/2006/relationships/hyperlink" Target="https://indico.cern.ch/event/1283569/contributions/5419198/attachments/2659731/4607066/2023-05-22_MUC_collective_effects_coll10tev_v2.pdf" TargetMode="External"/><Relationship Id="rId2" Type="http://schemas.openxmlformats.org/officeDocument/2006/relationships/hyperlink" Target="https://indico.ijclab.in2p3.fr/event/8021/sessions/4500/#20230705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cern.ch/event/1250075/contributions/5350200/attachments/2670072/4629351/2023-06-21_amorim_RCS_collective_effects_v2.pdf" TargetMode="External"/><Relationship Id="rId5" Type="http://schemas.openxmlformats.org/officeDocument/2006/relationships/hyperlink" Target="https://indico.cern.ch/event/1250075/contributions/5349692/attachments/2670071/4629350/2023-06-21_amorim_COLL10TeV_collective_effects.pdf" TargetMode="External"/><Relationship Id="rId4" Type="http://schemas.openxmlformats.org/officeDocument/2006/relationships/hyperlink" Target="https://doi.org/10.18429/JACoW-IPAC2023-WEPL186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hyperlink" Target="https://inspirehep.net/literature/931295" TargetMode="External"/><Relationship Id="rId7" Type="http://schemas.openxmlformats.org/officeDocument/2006/relationships/hyperlink" Target="https://www.usparticlephysics.org/p5/" TargetMode="External"/><Relationship Id="rId2" Type="http://schemas.openxmlformats.org/officeDocument/2006/relationships/hyperlink" Target="https://arxiv.org/abs/0805.396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nowmass21.org/" TargetMode="External"/><Relationship Id="rId5" Type="http://schemas.openxmlformats.org/officeDocument/2006/relationships/hyperlink" Target="https://muoncollider.web.cern.ch/" TargetMode="External"/><Relationship Id="rId4" Type="http://schemas.openxmlformats.org/officeDocument/2006/relationships/hyperlink" Target="https://accelconf.web.cern.ch/IPAC10/papers/wepe065.pdf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indico.cern.ch/event/1219419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cds.cern.ch/record/941316/files/p305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2E8EE394-D2C8-A916-ED09-7662342A22C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H" sz="4000" b="1" dirty="0"/>
              <a:t>Muon Collider Feasibility Studies</a:t>
            </a:r>
          </a:p>
          <a:p>
            <a:r>
              <a:rPr lang="en-CH" dirty="0"/>
              <a:t>D. Amorim, D. Schulte, E. Metral, M. Seidel, X. Buffat, T. Pieloni</a:t>
            </a:r>
          </a:p>
          <a:p>
            <a:r>
              <a:rPr lang="en-CH" dirty="0"/>
              <a:t>Acknowledgements: Muon collider collaboration</a:t>
            </a:r>
          </a:p>
        </p:txBody>
      </p:sp>
      <p:pic>
        <p:nvPicPr>
          <p:cNvPr id="5" name="epfl_logo.pdf" descr="epfl_logo.pdf">
            <a:extLst>
              <a:ext uri="{FF2B5EF4-FFF2-40B4-BE49-F238E27FC236}">
                <a16:creationId xmlns:a16="http://schemas.microsoft.com/office/drawing/2014/main" id="{B08BC9AC-49DE-43BD-FDFE-4CC8181753AE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81530"/>
          </a:blip>
          <a:stretch>
            <a:fillRect/>
          </a:stretch>
        </p:blipFill>
        <p:spPr>
          <a:xfrm>
            <a:off x="269715" y="266679"/>
            <a:ext cx="2974930" cy="1288512"/>
          </a:xfrm>
          <a:prstGeom prst="rect">
            <a:avLst/>
          </a:prstGeom>
          <a:ln w="12700">
            <a:miter lim="400000"/>
          </a:ln>
        </p:spPr>
      </p:pic>
      <p:pic>
        <p:nvPicPr>
          <p:cNvPr id="6" name="LogoOutline-Blue-01.png" descr="LogoOutline-Blue-01.png">
            <a:extLst>
              <a:ext uri="{FF2B5EF4-FFF2-40B4-BE49-F238E27FC236}">
                <a16:creationId xmlns:a16="http://schemas.microsoft.com/office/drawing/2014/main" id="{0B50200F-9BE0-01CF-CF8D-38A0A6F050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62444" y="442486"/>
            <a:ext cx="1326310" cy="1326310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chart_logo.png" descr="chart_logo.png">
            <a:extLst>
              <a:ext uri="{FF2B5EF4-FFF2-40B4-BE49-F238E27FC236}">
                <a16:creationId xmlns:a16="http://schemas.microsoft.com/office/drawing/2014/main" id="{7EAD60F4-B8FC-0FDB-45A8-DD0BFDCB56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32809" y="294861"/>
            <a:ext cx="1621560" cy="1621560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4DFF5AB-8FE7-939A-8DB3-25907B71934A}"/>
              </a:ext>
            </a:extLst>
          </p:cNvPr>
          <p:cNvSpPr txBox="1"/>
          <p:nvPr/>
        </p:nvSpPr>
        <p:spPr>
          <a:xfrm>
            <a:off x="4157456" y="6141308"/>
            <a:ext cx="38770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/>
              <a:t>CHART Meeting 11th October 2023, PSI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B1858B9-3056-AEBF-4691-F418E37BA13B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4512127" y="347360"/>
            <a:ext cx="2653200" cy="1314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354441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2" descr="pourTalk5_04">
            <a:extLst>
              <a:ext uri="{FF2B5EF4-FFF2-40B4-BE49-F238E27FC236}">
                <a16:creationId xmlns:a16="http://schemas.microsoft.com/office/drawing/2014/main" id="{2A033FE0-89FD-8F5C-FA5D-0D4ED873902F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8602" y="728040"/>
            <a:ext cx="8173643" cy="4425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Box 11">
            <a:extLst>
              <a:ext uri="{FF2B5EF4-FFF2-40B4-BE49-F238E27FC236}">
                <a16:creationId xmlns:a16="http://schemas.microsoft.com/office/drawing/2014/main" id="{C5ED2349-BA23-D2A5-542B-DC28C03DC4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39460" y="3077656"/>
            <a:ext cx="763729" cy="3528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693"/>
              <a:t>Kicker</a:t>
            </a:r>
          </a:p>
        </p:txBody>
      </p:sp>
      <p:sp>
        <p:nvSpPr>
          <p:cNvPr id="33" name="Text Box 12">
            <a:extLst>
              <a:ext uri="{FF2B5EF4-FFF2-40B4-BE49-F238E27FC236}">
                <a16:creationId xmlns:a16="http://schemas.microsoft.com/office/drawing/2014/main" id="{16C3C99C-BEF8-F4C1-CE2F-81C12AA1F1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6431" y="3109659"/>
            <a:ext cx="601447" cy="3528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693"/>
              <a:t>BPM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08129" y="4691434"/>
            <a:ext cx="2068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/>
              <a:t>Chambre à vide LHC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9607EB6-FBA9-3B75-F874-C11582955C8B}"/>
              </a:ext>
            </a:extLst>
          </p:cNvPr>
          <p:cNvSpPr/>
          <p:nvPr/>
        </p:nvSpPr>
        <p:spPr>
          <a:xfrm>
            <a:off x="1936879" y="403224"/>
            <a:ext cx="10163209" cy="18169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177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5DE-E67B-4C8F-A0A9-C4DBB335BFFF}" type="slidenum">
              <a:rPr lang="en-US" smtClean="0"/>
              <a:t>10</a:t>
            </a:fld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529EC6A-1DBC-AEB1-6C07-55B8A98FCA47}"/>
              </a:ext>
            </a:extLst>
          </p:cNvPr>
          <p:cNvSpPr txBox="1"/>
          <p:nvPr/>
        </p:nvSpPr>
        <p:spPr>
          <a:xfrm>
            <a:off x="531295" y="5217994"/>
            <a:ext cx="11452652" cy="12091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5586" indent="-345586">
              <a:buFont typeface="Arial" panose="020B0604020202020204" pitchFamily="34" charset="0"/>
              <a:buChar char="•"/>
            </a:pPr>
            <a:r>
              <a:rPr lang="fr-FR" sz="2419" err="1"/>
              <a:t>Such</a:t>
            </a:r>
            <a:r>
              <a:rPr lang="fr-FR" sz="2419"/>
              <a:t> wake </a:t>
            </a:r>
            <a:r>
              <a:rPr lang="fr-FR" sz="2419" err="1"/>
              <a:t>fields</a:t>
            </a:r>
            <a:r>
              <a:rPr lang="fr-FR" sz="2419"/>
              <a:t> can </a:t>
            </a:r>
            <a:r>
              <a:rPr lang="fr-FR" sz="2419" err="1"/>
              <a:t>perturb</a:t>
            </a:r>
            <a:r>
              <a:rPr lang="fr-FR" sz="2419"/>
              <a:t> the </a:t>
            </a:r>
            <a:r>
              <a:rPr lang="fr-FR" sz="2419" err="1"/>
              <a:t>particle</a:t>
            </a:r>
            <a:r>
              <a:rPr lang="fr-FR" sz="2419"/>
              <a:t> motion in </a:t>
            </a:r>
            <a:r>
              <a:rPr lang="fr-FR" sz="2419" err="1"/>
              <a:t>within</a:t>
            </a:r>
            <a:r>
              <a:rPr lang="fr-FR" sz="2419"/>
              <a:t> the </a:t>
            </a:r>
            <a:r>
              <a:rPr lang="fr-FR" sz="2419" err="1"/>
              <a:t>bunch</a:t>
            </a:r>
            <a:r>
              <a:rPr lang="fr-FR" sz="2419"/>
              <a:t> and on the </a:t>
            </a:r>
            <a:r>
              <a:rPr lang="fr-FR" sz="2419" err="1"/>
              <a:t>following</a:t>
            </a:r>
            <a:r>
              <a:rPr lang="fr-FR" sz="2419"/>
              <a:t> </a:t>
            </a:r>
            <a:r>
              <a:rPr lang="fr-FR" sz="2419" err="1"/>
              <a:t>ones</a:t>
            </a:r>
            <a:endParaRPr lang="fr-FR" sz="2419"/>
          </a:p>
          <a:p>
            <a:pPr marL="345586" indent="-345586">
              <a:buFont typeface="Arial" panose="020B0604020202020204" pitchFamily="34" charset="0"/>
              <a:buChar char="•"/>
            </a:pPr>
            <a:r>
              <a:rPr lang="fr-FR" sz="2419" err="1"/>
              <a:t>These</a:t>
            </a:r>
            <a:r>
              <a:rPr lang="fr-FR" sz="2419"/>
              <a:t> </a:t>
            </a:r>
            <a:r>
              <a:rPr lang="fr-FR" sz="2419" err="1"/>
              <a:t>effects</a:t>
            </a:r>
            <a:r>
              <a:rPr lang="fr-FR" sz="2419"/>
              <a:t> have to </a:t>
            </a:r>
            <a:r>
              <a:rPr lang="fr-FR" sz="2419" err="1"/>
              <a:t>be</a:t>
            </a:r>
            <a:r>
              <a:rPr lang="fr-FR" sz="2419"/>
              <a:t> </a:t>
            </a:r>
            <a:r>
              <a:rPr lang="fr-FR" sz="2419" err="1"/>
              <a:t>reduced</a:t>
            </a:r>
            <a:r>
              <a:rPr lang="fr-FR" sz="2419"/>
              <a:t> and </a:t>
            </a:r>
            <a:r>
              <a:rPr lang="fr-FR" sz="2419" err="1"/>
              <a:t>optimized</a:t>
            </a:r>
            <a:r>
              <a:rPr lang="fr-FR" sz="2419"/>
              <a:t> at the design stage of the </a:t>
            </a:r>
            <a:r>
              <a:rPr lang="fr-FR" sz="2419" err="1"/>
              <a:t>equipments</a:t>
            </a:r>
            <a:endParaRPr lang="fr-FR" sz="2419"/>
          </a:p>
        </p:txBody>
      </p:sp>
      <p:sp>
        <p:nvSpPr>
          <p:cNvPr id="2" name="Title 1" descr=" 2"/>
          <p:cNvSpPr>
            <a:spLocks noGrp="1"/>
          </p:cNvSpPr>
          <p:nvPr>
            <p:ph type="title"/>
          </p:nvPr>
        </p:nvSpPr>
        <p:spPr>
          <a:xfrm>
            <a:off x="369755" y="68596"/>
            <a:ext cx="10515600" cy="1325563"/>
          </a:xfrm>
        </p:spPr>
        <p:txBody>
          <a:bodyPr/>
          <a:lstStyle/>
          <a:p>
            <a:r>
              <a:rPr lang="fr-FR" b="1">
                <a:latin typeface="+mn-lt"/>
              </a:rPr>
              <a:t>Machine </a:t>
            </a:r>
            <a:r>
              <a:rPr lang="fr-FR" b="1" err="1">
                <a:latin typeface="+mn-lt"/>
              </a:rPr>
              <a:t>Impedance</a:t>
            </a:r>
            <a:endParaRPr lang="fr-FR" b="1">
              <a:latin typeface="+mn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89" t="26667" r="12136" b="8889"/>
          <a:stretch/>
        </p:blipFill>
        <p:spPr>
          <a:xfrm>
            <a:off x="823861" y="2406541"/>
            <a:ext cx="1851553" cy="2284894"/>
          </a:xfrm>
          <a:prstGeom prst="rect">
            <a:avLst/>
          </a:prstGeom>
        </p:spPr>
      </p:pic>
      <p:sp>
        <p:nvSpPr>
          <p:cNvPr id="35" name="Text Box 13">
            <a:extLst>
              <a:ext uri="{FF2B5EF4-FFF2-40B4-BE49-F238E27FC236}">
                <a16:creationId xmlns:a16="http://schemas.microsoft.com/office/drawing/2014/main" id="{66A88AF6-1FAC-FAE8-75F2-068D7CD299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37025" y="2940967"/>
            <a:ext cx="869597" cy="3528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693"/>
              <a:t>Magnet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C01DE8B-3F74-5DF5-777B-FC6097163834}"/>
              </a:ext>
            </a:extLst>
          </p:cNvPr>
          <p:cNvSpPr/>
          <p:nvPr/>
        </p:nvSpPr>
        <p:spPr>
          <a:xfrm>
            <a:off x="10750825" y="677358"/>
            <a:ext cx="1440962" cy="26625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177"/>
          </a:p>
        </p:txBody>
      </p:sp>
      <p:sp>
        <p:nvSpPr>
          <p:cNvPr id="36" name="Text Box 14">
            <a:extLst>
              <a:ext uri="{FF2B5EF4-FFF2-40B4-BE49-F238E27FC236}">
                <a16:creationId xmlns:a16="http://schemas.microsoft.com/office/drawing/2014/main" id="{FEF53865-4A13-2E3B-562D-3BFF360961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50201" y="2724494"/>
            <a:ext cx="1822017" cy="613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1693"/>
              <a:t>Pumping port</a:t>
            </a:r>
            <a:br>
              <a:rPr lang="en-US" altLang="en-US" sz="1693"/>
            </a:br>
            <a:r>
              <a:rPr lang="en-US" altLang="en-US" sz="1693"/>
              <a:t>+ transition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AD5FCF4-DFCC-5E46-D430-28DD5B1103C5}"/>
              </a:ext>
            </a:extLst>
          </p:cNvPr>
          <p:cNvSpPr/>
          <p:nvPr/>
        </p:nvSpPr>
        <p:spPr>
          <a:xfrm>
            <a:off x="3648601" y="3950138"/>
            <a:ext cx="5168503" cy="11909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177"/>
          </a:p>
        </p:txBody>
      </p:sp>
      <p:sp>
        <p:nvSpPr>
          <p:cNvPr id="15" name="Content Placeholder 2" descr=" 3"/>
          <p:cNvSpPr txBox="1">
            <a:spLocks/>
          </p:cNvSpPr>
          <p:nvPr/>
        </p:nvSpPr>
        <p:spPr>
          <a:xfrm>
            <a:off x="1558501" y="999849"/>
            <a:ext cx="10425446" cy="15728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419"/>
              <a:t>Muon </a:t>
            </a:r>
            <a:r>
              <a:rPr lang="fr-FR" sz="2419" err="1"/>
              <a:t>bunches</a:t>
            </a:r>
            <a:r>
              <a:rPr lang="fr-FR" sz="2419"/>
              <a:t> </a:t>
            </a:r>
            <a:r>
              <a:rPr lang="fr-FR" sz="2419" err="1"/>
              <a:t>will</a:t>
            </a:r>
            <a:r>
              <a:rPr lang="fr-FR" sz="2419"/>
              <a:t> </a:t>
            </a:r>
            <a:r>
              <a:rPr lang="fr-FR" sz="2419" err="1"/>
              <a:t>interact</a:t>
            </a:r>
            <a:r>
              <a:rPr lang="fr-FR" sz="2419"/>
              <a:t> </a:t>
            </a:r>
            <a:r>
              <a:rPr lang="fr-FR" sz="2419" err="1"/>
              <a:t>electro-magnetically</a:t>
            </a:r>
            <a:r>
              <a:rPr lang="fr-FR" sz="2419"/>
              <a:t> </a:t>
            </a:r>
            <a:r>
              <a:rPr lang="fr-FR" sz="2419" err="1"/>
              <a:t>with</a:t>
            </a:r>
            <a:r>
              <a:rPr lang="fr-FR" sz="2419"/>
              <a:t> the </a:t>
            </a:r>
            <a:r>
              <a:rPr lang="fr-FR" sz="2419" err="1"/>
              <a:t>enviroment</a:t>
            </a:r>
            <a:endParaRPr lang="fr-FR" sz="2419" b="1"/>
          </a:p>
          <a:p>
            <a:r>
              <a:rPr lang="fr-FR" sz="2419"/>
              <a:t>The machine </a:t>
            </a:r>
            <a:r>
              <a:rPr lang="fr-FR" sz="2419" err="1"/>
              <a:t>impedance</a:t>
            </a:r>
            <a:r>
              <a:rPr lang="fr-FR" sz="2419"/>
              <a:t> </a:t>
            </a:r>
            <a:r>
              <a:rPr lang="fr-FR" sz="2419" err="1"/>
              <a:t>characterises</a:t>
            </a:r>
            <a:r>
              <a:rPr lang="fr-FR" sz="2419"/>
              <a:t> </a:t>
            </a:r>
            <a:r>
              <a:rPr lang="fr-FR" sz="2419" err="1"/>
              <a:t>such</a:t>
            </a:r>
            <a:r>
              <a:rPr lang="fr-FR" sz="2419"/>
              <a:t> </a:t>
            </a:r>
            <a:r>
              <a:rPr lang="fr-FR" sz="2419" err="1"/>
              <a:t>effects</a:t>
            </a:r>
            <a:endParaRPr lang="fr-FR" sz="2419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B37A6C1-85B3-3AE8-330E-E3E8F692CC2A}"/>
              </a:ext>
            </a:extLst>
          </p:cNvPr>
          <p:cNvSpPr txBox="1"/>
          <p:nvPr/>
        </p:nvSpPr>
        <p:spPr>
          <a:xfrm>
            <a:off x="7418307" y="4221666"/>
            <a:ext cx="2766783" cy="39010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1935"/>
              <a:t>B. </a:t>
            </a:r>
            <a:r>
              <a:rPr lang="fr-FR" sz="1935" err="1"/>
              <a:t>Salvant</a:t>
            </a:r>
            <a:r>
              <a:rPr lang="fr-FR" sz="1935"/>
              <a:t>, CST simulation</a:t>
            </a:r>
          </a:p>
        </p:txBody>
      </p:sp>
    </p:spTree>
    <p:extLst>
      <p:ext uri="{BB962C8B-B14F-4D97-AF65-F5344CB8AC3E}">
        <p14:creationId xmlns:p14="http://schemas.microsoft.com/office/powerpoint/2010/main" val="60682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4984">
        <p:cut/>
      </p:transition>
    </mc:Choice>
    <mc:Fallback xmlns="">
      <p:transition spd="slow" advTm="84984">
        <p:cut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2962E106-18BE-57AA-9EC0-EC2622771F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7CDD7C3-675E-45EE-865E-7687CAB9E5E9}" type="slidenum">
              <a:rPr lang="fr-FR" smtClean="0"/>
              <a:t>11</a:t>
            </a:fld>
            <a:endParaRPr lang="fr-FR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8B2009A-8D7B-53BF-6A24-F3893C4BC5D7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675633" y="88940"/>
            <a:ext cx="9922018" cy="1196006"/>
          </a:xfrm>
        </p:spPr>
        <p:txBody>
          <a:bodyPr/>
          <a:lstStyle/>
          <a:p>
            <a:pPr lvl="0"/>
            <a:r>
              <a:rPr lang="en-US" b="1">
                <a:latin typeface="+mn-lt"/>
              </a:rPr>
              <a:t>Beam-beam interactions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04B04197-359F-1EF4-9B1D-BF01764E706D}"/>
              </a:ext>
            </a:extLst>
          </p:cNvPr>
          <p:cNvCxnSpPr>
            <a:cxnSpLocks/>
          </p:cNvCxnSpPr>
          <p:nvPr/>
        </p:nvCxnSpPr>
        <p:spPr>
          <a:xfrm>
            <a:off x="2610974" y="2943017"/>
            <a:ext cx="1530021" cy="0"/>
          </a:xfrm>
          <a:prstGeom prst="line">
            <a:avLst/>
          </a:prstGeom>
          <a:ln>
            <a:headEnd type="non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878AC59A-6234-1E23-F345-8B472549F65D}"/>
              </a:ext>
            </a:extLst>
          </p:cNvPr>
          <p:cNvSpPr txBox="1"/>
          <p:nvPr/>
        </p:nvSpPr>
        <p:spPr>
          <a:xfrm>
            <a:off x="531295" y="4554674"/>
            <a:ext cx="11210520" cy="19537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5586" indent="-345586">
              <a:buFont typeface="Arial" panose="020B0604020202020204" pitchFamily="34" charset="0"/>
              <a:buChar char="•"/>
            </a:pPr>
            <a:r>
              <a:rPr lang="fr-FR" sz="2419" dirty="0" err="1"/>
              <a:t>Each</a:t>
            </a:r>
            <a:r>
              <a:rPr lang="fr-FR" sz="2419" dirty="0"/>
              <a:t> </a:t>
            </a:r>
            <a:r>
              <a:rPr lang="fr-FR" sz="2419" dirty="0" err="1"/>
              <a:t>bunch</a:t>
            </a:r>
            <a:r>
              <a:rPr lang="fr-FR" sz="2419" dirty="0"/>
              <a:t> </a:t>
            </a:r>
            <a:r>
              <a:rPr lang="fr-FR" sz="2419" dirty="0" err="1"/>
              <a:t>is</a:t>
            </a:r>
            <a:r>
              <a:rPr lang="fr-FR" sz="2419" dirty="0"/>
              <a:t> a collection of charges </a:t>
            </a:r>
            <a:r>
              <a:rPr lang="fr-FR" sz="2419" dirty="0">
                <a:sym typeface="Wingdings" pitchFamily="2" charset="2"/>
              </a:rPr>
              <a:t></a:t>
            </a:r>
            <a:r>
              <a:rPr lang="fr-FR" sz="2419" dirty="0" err="1"/>
              <a:t>will</a:t>
            </a:r>
            <a:r>
              <a:rPr lang="fr-FR" sz="2419" dirty="0"/>
              <a:t> </a:t>
            </a:r>
            <a:r>
              <a:rPr lang="fr-FR" sz="2419" dirty="0" err="1"/>
              <a:t>generate</a:t>
            </a:r>
            <a:r>
              <a:rPr lang="fr-FR" sz="2419" dirty="0"/>
              <a:t> an </a:t>
            </a:r>
            <a:r>
              <a:rPr lang="fr-FR" sz="2419" dirty="0" err="1"/>
              <a:t>electromagnetic</a:t>
            </a:r>
            <a:r>
              <a:rPr lang="fr-FR" sz="2419" dirty="0"/>
              <a:t> </a:t>
            </a:r>
            <a:r>
              <a:rPr lang="fr-FR" sz="2419" dirty="0" err="1"/>
              <a:t>field</a:t>
            </a:r>
            <a:endParaRPr lang="fr-FR" sz="2419" dirty="0"/>
          </a:p>
          <a:p>
            <a:pPr marL="345586" indent="-345586">
              <a:buFont typeface="Arial" panose="020B0604020202020204" pitchFamily="34" charset="0"/>
              <a:buChar char="•"/>
            </a:pPr>
            <a:r>
              <a:rPr lang="fr-FR" sz="2419" dirty="0" err="1"/>
              <a:t>When</a:t>
            </a:r>
            <a:r>
              <a:rPr lang="fr-FR" sz="2419" dirty="0"/>
              <a:t> sharing a </a:t>
            </a:r>
            <a:r>
              <a:rPr lang="fr-FR" sz="2419" dirty="0" err="1"/>
              <a:t>common</a:t>
            </a:r>
            <a:r>
              <a:rPr lang="fr-FR" sz="2419" dirty="0"/>
              <a:t> </a:t>
            </a:r>
            <a:r>
              <a:rPr lang="fr-FR" sz="2419" dirty="0" err="1"/>
              <a:t>beam</a:t>
            </a:r>
            <a:r>
              <a:rPr lang="fr-FR" sz="2419" dirty="0"/>
              <a:t> pipe, as in IP the </a:t>
            </a:r>
            <a:r>
              <a:rPr lang="fr-FR" sz="2419" dirty="0" err="1"/>
              <a:t>field</a:t>
            </a:r>
            <a:r>
              <a:rPr lang="fr-FR" sz="2419" dirty="0"/>
              <a:t> of one </a:t>
            </a:r>
            <a:r>
              <a:rPr lang="fr-FR" sz="2419" dirty="0" err="1"/>
              <a:t>beam</a:t>
            </a:r>
            <a:r>
              <a:rPr lang="fr-FR" sz="2419" dirty="0"/>
              <a:t> </a:t>
            </a:r>
            <a:r>
              <a:rPr lang="fr-FR" sz="2419" dirty="0" err="1"/>
              <a:t>will</a:t>
            </a:r>
            <a:r>
              <a:rPr lang="fr-FR" sz="2419" dirty="0"/>
              <a:t> </a:t>
            </a:r>
            <a:r>
              <a:rPr lang="fr-FR" sz="2419" dirty="0" err="1"/>
              <a:t>perturb</a:t>
            </a:r>
            <a:r>
              <a:rPr lang="fr-FR" sz="2419" dirty="0"/>
              <a:t> the motion of the </a:t>
            </a:r>
            <a:r>
              <a:rPr lang="fr-FR" sz="2419" dirty="0" err="1"/>
              <a:t>other</a:t>
            </a:r>
            <a:r>
              <a:rPr lang="fr-FR" sz="2419" dirty="0"/>
              <a:t> and </a:t>
            </a:r>
            <a:r>
              <a:rPr lang="fr-FR" sz="2419" dirty="0" err="1"/>
              <a:t>viceversa</a:t>
            </a:r>
            <a:r>
              <a:rPr lang="fr-FR" sz="2419" dirty="0"/>
              <a:t>.</a:t>
            </a:r>
          </a:p>
          <a:p>
            <a:pPr marL="345586" indent="-345586">
              <a:buFont typeface="Arial" panose="020B0604020202020204" pitchFamily="34" charset="0"/>
              <a:buChar char="•"/>
            </a:pPr>
            <a:r>
              <a:rPr lang="fr-FR" sz="2419" dirty="0"/>
              <a:t>It </a:t>
            </a:r>
            <a:r>
              <a:rPr lang="fr-FR" sz="2419" dirty="0" err="1"/>
              <a:t>is</a:t>
            </a:r>
            <a:r>
              <a:rPr lang="fr-FR" sz="2419" dirty="0"/>
              <a:t> a non-</a:t>
            </a:r>
            <a:r>
              <a:rPr lang="fr-FR" sz="2419" dirty="0" err="1"/>
              <a:t>linear</a:t>
            </a:r>
            <a:r>
              <a:rPr lang="fr-FR" sz="2419" dirty="0"/>
              <a:t> </a:t>
            </a:r>
            <a:r>
              <a:rPr lang="fr-FR" sz="2419" dirty="0" err="1"/>
              <a:t>effect</a:t>
            </a:r>
            <a:r>
              <a:rPr lang="fr-FR" sz="2419" dirty="0"/>
              <a:t> and </a:t>
            </a:r>
            <a:r>
              <a:rPr lang="fr-FR" sz="2419" dirty="0" err="1"/>
              <a:t>it</a:t>
            </a:r>
            <a:r>
              <a:rPr lang="fr-FR" sz="2419" dirty="0"/>
              <a:t> </a:t>
            </a:r>
            <a:r>
              <a:rPr lang="fr-FR" sz="2419" dirty="0" err="1"/>
              <a:t>depends</a:t>
            </a:r>
            <a:r>
              <a:rPr lang="fr-FR" sz="2419" dirty="0"/>
              <a:t> on the </a:t>
            </a:r>
            <a:r>
              <a:rPr lang="fr-FR" sz="2419" dirty="0" err="1"/>
              <a:t>bunch</a:t>
            </a:r>
            <a:r>
              <a:rPr lang="fr-FR" sz="2419" dirty="0"/>
              <a:t> </a:t>
            </a:r>
            <a:r>
              <a:rPr lang="fr-FR" sz="2419" dirty="0" err="1"/>
              <a:t>intensity</a:t>
            </a:r>
            <a:r>
              <a:rPr lang="fr-FR" sz="2419" dirty="0"/>
              <a:t> and transverse distributions</a:t>
            </a:r>
          </a:p>
        </p:txBody>
      </p:sp>
      <p:pic>
        <p:nvPicPr>
          <p:cNvPr id="68" name="Picture 67">
            <a:extLst>
              <a:ext uri="{FF2B5EF4-FFF2-40B4-BE49-F238E27FC236}">
                <a16:creationId xmlns:a16="http://schemas.microsoft.com/office/drawing/2014/main" id="{3692D07D-99E3-1C52-9036-E2853FB637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16638" y="1011453"/>
            <a:ext cx="6606166" cy="3501787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607CCCDC-315B-0A91-B485-149C9EAA0D7B}"/>
              </a:ext>
            </a:extLst>
          </p:cNvPr>
          <p:cNvGrpSpPr/>
          <p:nvPr/>
        </p:nvGrpSpPr>
        <p:grpSpPr>
          <a:xfrm>
            <a:off x="482555" y="2206925"/>
            <a:ext cx="4292768" cy="1125010"/>
            <a:chOff x="321915" y="1490229"/>
            <a:chExt cx="4292768" cy="1125010"/>
          </a:xfrm>
        </p:grpSpPr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CCCF5886-78A2-812F-43DF-70EB4B05CD85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868431" y="2228795"/>
              <a:ext cx="1530021" cy="0"/>
            </a:xfrm>
            <a:prstGeom prst="line">
              <a:avLst/>
            </a:prstGeom>
            <a:ln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C9C55133-4765-2812-5511-A284FFC9F71D}"/>
                </a:ext>
              </a:extLst>
            </p:cNvPr>
            <p:cNvSpPr txBox="1"/>
            <p:nvPr/>
          </p:nvSpPr>
          <p:spPr>
            <a:xfrm>
              <a:off x="3338851" y="2094199"/>
              <a:ext cx="65" cy="52104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endParaRPr lang="en-US" sz="3386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FAA9B8C8-6A8C-B87A-8917-505DB82DF2FB}"/>
                </a:ext>
              </a:extLst>
            </p:cNvPr>
            <p:cNvSpPr/>
            <p:nvPr/>
          </p:nvSpPr>
          <p:spPr>
            <a:xfrm>
              <a:off x="2382089" y="2155966"/>
              <a:ext cx="483412" cy="15192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77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64ED15F0-7D4B-3085-1E35-AFA5B36F31A3}"/>
                </a:ext>
              </a:extLst>
            </p:cNvPr>
            <p:cNvSpPr/>
            <p:nvPr/>
          </p:nvSpPr>
          <p:spPr>
            <a:xfrm>
              <a:off x="1967369" y="2150358"/>
              <a:ext cx="483412" cy="15192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77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78165135-514C-7AEA-2FE1-83271C57825A}"/>
                    </a:ext>
                  </a:extLst>
                </p:cNvPr>
                <p:cNvSpPr txBox="1"/>
                <p:nvPr/>
              </p:nvSpPr>
              <p:spPr>
                <a:xfrm>
                  <a:off x="321915" y="1796888"/>
                  <a:ext cx="1100942" cy="39010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935">
                      <a:solidFill>
                        <a:schemeClr val="accent1"/>
                      </a:solidFill>
                    </a:rPr>
                    <a:t>Beam 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lang="en-US" sz="1935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935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US" sz="1935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a14:m>
                  <a:endParaRPr lang="en-US" sz="1935">
                    <a:solidFill>
                      <a:schemeClr val="accent1"/>
                    </a:solidFill>
                  </a:endParaRPr>
                </a:p>
              </p:txBody>
            </p:sp>
          </mc:Choice>
          <mc:Fallback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78165135-514C-7AEA-2FE1-83271C57825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1915" y="1796888"/>
                  <a:ext cx="1100942" cy="390107"/>
                </a:xfrm>
                <a:prstGeom prst="rect">
                  <a:avLst/>
                </a:prstGeom>
                <a:blipFill>
                  <a:blip r:embed="rId5"/>
                  <a:stretch>
                    <a:fillRect l="-4545" t="-6250" b="-25000"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D5FDD529-0402-C917-E563-70238D758793}"/>
                    </a:ext>
                  </a:extLst>
                </p:cNvPr>
                <p:cNvSpPr txBox="1"/>
                <p:nvPr/>
              </p:nvSpPr>
              <p:spPr>
                <a:xfrm>
                  <a:off x="3513741" y="1726716"/>
                  <a:ext cx="1100942" cy="39010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935">
                      <a:solidFill>
                        <a:schemeClr val="accent2"/>
                      </a:solidFill>
                    </a:rPr>
                    <a:t>Beam 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lang="en-US" sz="1935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935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US" sz="1935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a14:m>
                  <a:endParaRPr lang="en-US" sz="1935">
                    <a:solidFill>
                      <a:schemeClr val="accent2"/>
                    </a:solidFill>
                  </a:endParaRPr>
                </a:p>
              </p:txBody>
            </p:sp>
          </mc:Choice>
          <mc:Fallback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D5FDD529-0402-C917-E563-70238D75879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13741" y="1726716"/>
                  <a:ext cx="1100942" cy="390107"/>
                </a:xfrm>
                <a:prstGeom prst="rect">
                  <a:avLst/>
                </a:prstGeom>
                <a:blipFill>
                  <a:blip r:embed="rId6"/>
                  <a:stretch>
                    <a:fillRect l="-5747" t="-6250" b="-21875"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38FB973B-211F-FEF1-25F0-35C954555481}"/>
                </a:ext>
              </a:extLst>
            </p:cNvPr>
            <p:cNvSpPr txBox="1"/>
            <p:nvPr/>
          </p:nvSpPr>
          <p:spPr>
            <a:xfrm>
              <a:off x="1480359" y="1490229"/>
              <a:ext cx="1864934" cy="390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935"/>
                <a:t>Interaction Point</a:t>
              </a:r>
              <a:endParaRPr lang="en-US" sz="1935"/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99E37CC2-C955-B49F-3F5A-670B3498F6F4}"/>
                </a:ext>
              </a:extLst>
            </p:cNvPr>
            <p:cNvSpPr/>
            <p:nvPr/>
          </p:nvSpPr>
          <p:spPr>
            <a:xfrm>
              <a:off x="2350514" y="2033324"/>
              <a:ext cx="147759" cy="433357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2177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742381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1121"/>
    </mc:Choice>
    <mc:Fallback xmlns="">
      <p:transition spd="slow" advTm="9112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2962E106-18BE-57AA-9EC0-EC2622771F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7CDD7C3-675E-45EE-865E-7687CAB9E5E9}" type="slidenum">
              <a:rPr lang="fr-FR" smtClean="0"/>
              <a:t>12</a:t>
            </a:fld>
            <a:endParaRPr lang="fr-FR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8B2009A-8D7B-53BF-6A24-F3893C4BC5D7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659906" y="187216"/>
            <a:ext cx="9922018" cy="1196006"/>
          </a:xfrm>
        </p:spPr>
        <p:txBody>
          <a:bodyPr/>
          <a:lstStyle/>
          <a:p>
            <a:pPr lvl="0"/>
            <a:r>
              <a:rPr lang="fr-FR" dirty="0">
                <a:latin typeface="+mn-lt"/>
              </a:rPr>
              <a:t>First </a:t>
            </a:r>
            <a:r>
              <a:rPr lang="fr-FR" dirty="0" err="1">
                <a:latin typeface="+mn-lt"/>
              </a:rPr>
              <a:t>studies</a:t>
            </a:r>
            <a:r>
              <a:rPr lang="fr-FR" dirty="0">
                <a:latin typeface="+mn-lt"/>
              </a:rPr>
              <a:t> for the Muon </a:t>
            </a:r>
            <a:r>
              <a:rPr lang="fr-FR" dirty="0" err="1">
                <a:latin typeface="+mn-lt"/>
              </a:rPr>
              <a:t>Collider</a:t>
            </a:r>
            <a:endParaRPr lang="fr-FR" dirty="0">
              <a:latin typeface="+mn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3FB4D19-8893-6E50-DB5F-D8B9C1EAC1BF}"/>
              </a:ext>
            </a:extLst>
          </p:cNvPr>
          <p:cNvSpPr txBox="1"/>
          <p:nvPr/>
        </p:nvSpPr>
        <p:spPr>
          <a:xfrm>
            <a:off x="351120" y="1478053"/>
            <a:ext cx="6964926" cy="48574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5586" indent="-345586">
              <a:buFont typeface="Arial" panose="020B0604020202020204" pitchFamily="34" charset="0"/>
              <a:buChar char="•"/>
            </a:pPr>
            <a:r>
              <a:rPr lang="fr-FR" sz="2419"/>
              <a:t>Preliminary </a:t>
            </a:r>
            <a:r>
              <a:rPr lang="fr-FR" sz="2419" err="1"/>
              <a:t>studies</a:t>
            </a:r>
            <a:r>
              <a:rPr lang="fr-FR" sz="2419"/>
              <a:t> have </a:t>
            </a:r>
            <a:r>
              <a:rPr lang="fr-FR" sz="2419" err="1"/>
              <a:t>focused</a:t>
            </a:r>
            <a:r>
              <a:rPr lang="fr-FR" sz="2419"/>
              <a:t> on the </a:t>
            </a:r>
            <a:r>
              <a:rPr lang="fr-FR" sz="2419" b="1"/>
              <a:t>high </a:t>
            </a:r>
            <a:r>
              <a:rPr lang="fr-FR" sz="2419" b="1" err="1"/>
              <a:t>energy</a:t>
            </a:r>
            <a:r>
              <a:rPr lang="fr-FR" sz="2419" b="1"/>
              <a:t> </a:t>
            </a:r>
            <a:r>
              <a:rPr lang="fr-FR" sz="2419" b="1" err="1"/>
              <a:t>collider</a:t>
            </a:r>
            <a:r>
              <a:rPr lang="fr-FR" sz="2419" b="1"/>
              <a:t> of 10 </a:t>
            </a:r>
            <a:r>
              <a:rPr lang="fr-FR" sz="2419" b="1" err="1"/>
              <a:t>TeV</a:t>
            </a:r>
            <a:endParaRPr lang="fr-FR" sz="2419" b="1"/>
          </a:p>
          <a:p>
            <a:endParaRPr lang="fr-FR" sz="2419"/>
          </a:p>
          <a:p>
            <a:pPr marL="345586" indent="-345586">
              <a:buFont typeface="Arial" panose="020B0604020202020204" pitchFamily="34" charset="0"/>
              <a:buChar char="•"/>
            </a:pPr>
            <a:r>
              <a:rPr lang="fr-FR" sz="2419" b="1" err="1">
                <a:solidFill>
                  <a:srgbClr val="00B050"/>
                </a:solidFill>
              </a:rPr>
              <a:t>Space</a:t>
            </a:r>
            <a:r>
              <a:rPr lang="fr-FR" sz="2419" b="1">
                <a:solidFill>
                  <a:srgbClr val="00B050"/>
                </a:solidFill>
              </a:rPr>
              <a:t> Charge </a:t>
            </a:r>
            <a:r>
              <a:rPr lang="fr-FR" sz="2419"/>
              <a:t>: in </a:t>
            </a:r>
            <a:r>
              <a:rPr lang="fr-FR" sz="2419" err="1"/>
              <a:t>this</a:t>
            </a:r>
            <a:r>
              <a:rPr lang="fr-FR" sz="2419"/>
              <a:t> part of the </a:t>
            </a:r>
            <a:r>
              <a:rPr lang="fr-FR" sz="2419" err="1"/>
              <a:t>accelerator</a:t>
            </a:r>
            <a:r>
              <a:rPr lang="fr-FR" sz="2419"/>
              <a:t> </a:t>
            </a:r>
            <a:r>
              <a:rPr lang="fr-FR" sz="2419" err="1"/>
              <a:t>chain</a:t>
            </a:r>
            <a:r>
              <a:rPr lang="fr-FR" sz="2419"/>
              <a:t>  the </a:t>
            </a:r>
            <a:r>
              <a:rPr lang="fr-FR" sz="2419" err="1"/>
              <a:t>particle</a:t>
            </a:r>
            <a:r>
              <a:rPr lang="fr-FR" sz="2419"/>
              <a:t> </a:t>
            </a:r>
            <a:r>
              <a:rPr lang="fr-FR" sz="2419" err="1"/>
              <a:t>energies</a:t>
            </a:r>
            <a:r>
              <a:rPr lang="fr-FR" sz="2419"/>
              <a:t> are </a:t>
            </a:r>
            <a:r>
              <a:rPr lang="fr-FR" sz="2419" err="1"/>
              <a:t>very</a:t>
            </a:r>
            <a:r>
              <a:rPr lang="fr-FR" sz="2419"/>
              <a:t> high and the total force acting on the </a:t>
            </a:r>
            <a:r>
              <a:rPr lang="fr-FR" sz="2419" err="1"/>
              <a:t>particles</a:t>
            </a:r>
            <a:r>
              <a:rPr lang="fr-FR" sz="2419"/>
              <a:t> </a:t>
            </a:r>
            <a:r>
              <a:rPr lang="fr-FR" sz="2419" err="1"/>
              <a:t>is</a:t>
            </a:r>
            <a:r>
              <a:rPr lang="fr-FR" sz="2419"/>
              <a:t> </a:t>
            </a:r>
            <a:r>
              <a:rPr lang="fr-FR" sz="2419" err="1"/>
              <a:t>negligible</a:t>
            </a:r>
            <a:endParaRPr lang="fr-FR" sz="2419"/>
          </a:p>
          <a:p>
            <a:pPr marL="898524" lvl="1" indent="-345586">
              <a:buFont typeface="Arial" panose="020B0604020202020204" pitchFamily="34" charset="0"/>
              <a:buChar char="•"/>
            </a:pPr>
            <a:r>
              <a:rPr lang="fr-FR" sz="2177"/>
              <a:t>This </a:t>
            </a:r>
            <a:r>
              <a:rPr lang="fr-FR" sz="2177" err="1"/>
              <a:t>effect</a:t>
            </a:r>
            <a:r>
              <a:rPr lang="fr-FR" sz="2177"/>
              <a:t> </a:t>
            </a:r>
            <a:r>
              <a:rPr lang="fr-FR" sz="2177" err="1"/>
              <a:t>will</a:t>
            </a:r>
            <a:r>
              <a:rPr lang="fr-FR" sz="2177"/>
              <a:t> </a:t>
            </a:r>
            <a:r>
              <a:rPr lang="fr-FR" sz="2177" err="1"/>
              <a:t>be</a:t>
            </a:r>
            <a:r>
              <a:rPr lang="fr-FR" sz="2177"/>
              <a:t> </a:t>
            </a:r>
            <a:r>
              <a:rPr lang="fr-FR" sz="2177" err="1"/>
              <a:t>fundamental</a:t>
            </a:r>
            <a:r>
              <a:rPr lang="fr-FR" sz="2177"/>
              <a:t> for the proton driver and the </a:t>
            </a:r>
            <a:r>
              <a:rPr lang="fr-FR" sz="2177" err="1"/>
              <a:t>low</a:t>
            </a:r>
            <a:r>
              <a:rPr lang="fr-FR" sz="2177"/>
              <a:t> </a:t>
            </a:r>
            <a:r>
              <a:rPr lang="fr-FR" sz="2177" err="1"/>
              <a:t>energy</a:t>
            </a:r>
            <a:r>
              <a:rPr lang="fr-FR" sz="2177"/>
              <a:t> </a:t>
            </a:r>
            <a:r>
              <a:rPr lang="fr-FR" sz="2177" err="1"/>
              <a:t>chain</a:t>
            </a:r>
            <a:endParaRPr lang="fr-FR" sz="2419"/>
          </a:p>
          <a:p>
            <a:pPr marL="345586" indent="-345586">
              <a:buFont typeface="Arial" panose="020B0604020202020204" pitchFamily="34" charset="0"/>
              <a:buChar char="•"/>
            </a:pPr>
            <a:r>
              <a:rPr lang="fr-FR" sz="2419" b="1">
                <a:solidFill>
                  <a:srgbClr val="00B050"/>
                </a:solidFill>
              </a:rPr>
              <a:t>Electron cloud</a:t>
            </a:r>
            <a:r>
              <a:rPr lang="fr-FR" sz="2419">
                <a:solidFill>
                  <a:srgbClr val="00B050"/>
                </a:solidFill>
              </a:rPr>
              <a:t> </a:t>
            </a:r>
            <a:r>
              <a:rPr lang="fr-FR" sz="2419"/>
              <a:t>: collisions </a:t>
            </a:r>
            <a:r>
              <a:rPr lang="fr-FR" sz="2419" err="1"/>
              <a:t>will</a:t>
            </a:r>
            <a:r>
              <a:rPr lang="fr-FR" sz="2419"/>
              <a:t> </a:t>
            </a:r>
            <a:r>
              <a:rPr lang="fr-FR" sz="2419" err="1"/>
              <a:t>occur</a:t>
            </a:r>
            <a:r>
              <a:rPr lang="fr-FR" sz="2419"/>
              <a:t> </a:t>
            </a:r>
            <a:r>
              <a:rPr lang="fr-FR" sz="2419" err="1"/>
              <a:t>between</a:t>
            </a:r>
            <a:r>
              <a:rPr lang="fr-FR" sz="2419"/>
              <a:t> single </a:t>
            </a:r>
            <a:r>
              <a:rPr lang="fr-FR" sz="2419" err="1"/>
              <a:t>bunches</a:t>
            </a:r>
            <a:r>
              <a:rPr lang="fr-FR" sz="2419"/>
              <a:t> in the </a:t>
            </a:r>
            <a:r>
              <a:rPr lang="fr-FR" sz="2419" err="1"/>
              <a:t>collider</a:t>
            </a:r>
            <a:r>
              <a:rPr lang="fr-FR" sz="2419">
                <a:sym typeface="Wingdings" pitchFamily="2" charset="2"/>
              </a:rPr>
              <a:t> no </a:t>
            </a:r>
            <a:r>
              <a:rPr lang="fr-FR" sz="2419" err="1">
                <a:sym typeface="Wingdings" pitchFamily="2" charset="2"/>
              </a:rPr>
              <a:t>build</a:t>
            </a:r>
            <a:r>
              <a:rPr lang="fr-FR" sz="2419">
                <a:sym typeface="Wingdings" pitchFamily="2" charset="2"/>
              </a:rPr>
              <a:t>-up </a:t>
            </a:r>
            <a:r>
              <a:rPr lang="fr-FR" sz="2419" err="1">
                <a:sym typeface="Wingdings" pitchFamily="2" charset="2"/>
              </a:rPr>
              <a:t>occurs</a:t>
            </a:r>
            <a:endParaRPr lang="fr-FR" sz="2419"/>
          </a:p>
          <a:p>
            <a:pPr marL="345586" indent="-345586">
              <a:buFont typeface="Arial" panose="020B0604020202020204" pitchFamily="34" charset="0"/>
              <a:buChar char="•"/>
            </a:pPr>
            <a:r>
              <a:rPr lang="fr-FR" sz="2419" b="1">
                <a:solidFill>
                  <a:schemeClr val="accent1"/>
                </a:solidFill>
              </a:rPr>
              <a:t>Beam </a:t>
            </a:r>
            <a:r>
              <a:rPr lang="fr-FR" sz="2419" b="1" err="1">
                <a:solidFill>
                  <a:schemeClr val="accent1"/>
                </a:solidFill>
              </a:rPr>
              <a:t>Impedance</a:t>
            </a:r>
            <a:endParaRPr lang="fr-FR" sz="2419" b="1">
              <a:solidFill>
                <a:schemeClr val="accent1"/>
              </a:solidFill>
            </a:endParaRPr>
          </a:p>
          <a:p>
            <a:pPr marL="345586" indent="-345586">
              <a:buFont typeface="Arial" panose="020B0604020202020204" pitchFamily="34" charset="0"/>
              <a:buChar char="•"/>
            </a:pPr>
            <a:r>
              <a:rPr lang="fr-FR" sz="2419" b="1">
                <a:solidFill>
                  <a:srgbClr val="FF0000"/>
                </a:solidFill>
              </a:rPr>
              <a:t>Beam-</a:t>
            </a:r>
            <a:r>
              <a:rPr lang="fr-FR" sz="2419" b="1" err="1">
                <a:solidFill>
                  <a:srgbClr val="FF0000"/>
                </a:solidFill>
              </a:rPr>
              <a:t>beam</a:t>
            </a:r>
            <a:r>
              <a:rPr lang="fr-FR" sz="2419" b="1">
                <a:solidFill>
                  <a:srgbClr val="FF0000"/>
                </a:solidFill>
              </a:rPr>
              <a:t> interactions</a:t>
            </a:r>
          </a:p>
          <a:p>
            <a:pPr marL="898524" lvl="1" indent="-345586">
              <a:buFont typeface="Arial" panose="020B0604020202020204" pitchFamily="34" charset="0"/>
              <a:buChar char="•"/>
            </a:pPr>
            <a:endParaRPr lang="fr-FR" sz="2419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F4C825A-0FD4-5466-8024-90BFED736E5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0512" b="50000"/>
          <a:stretch/>
        </p:blipFill>
        <p:spPr>
          <a:xfrm>
            <a:off x="8071022" y="2243529"/>
            <a:ext cx="3943837" cy="244215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752395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398"/>
    </mc:Choice>
    <mc:Fallback xmlns="">
      <p:transition spd="slow" advTm="4039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2962E106-18BE-57AA-9EC0-EC2622771F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7CDD7C3-675E-45EE-865E-7687CAB9E5E9}" type="slidenum">
              <a:rPr lang="fr-FR" smtClean="0"/>
              <a:t>13</a:t>
            </a:fld>
            <a:endParaRPr lang="fr-FR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8B2009A-8D7B-53BF-6A24-F3893C4BC5D7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501221" y="124184"/>
            <a:ext cx="9922018" cy="1196006"/>
          </a:xfrm>
        </p:spPr>
        <p:txBody>
          <a:bodyPr>
            <a:normAutofit fontScale="90000"/>
          </a:bodyPr>
          <a:lstStyle/>
          <a:p>
            <a:pPr lvl="0"/>
            <a:r>
              <a:rPr lang="en-US">
                <a:latin typeface="+mn-lt"/>
              </a:rPr>
              <a:t>Impedance model and beam stability studies</a:t>
            </a:r>
            <a:endParaRPr lang="fr-FR">
              <a:latin typeface="+mn-lt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3FB4D19-8893-6E50-DB5F-D8B9C1EAC1BF}"/>
                  </a:ext>
                </a:extLst>
              </p:cNvPr>
              <p:cNvSpPr txBox="1"/>
              <p:nvPr/>
            </p:nvSpPr>
            <p:spPr>
              <a:xfrm>
                <a:off x="351119" y="1478054"/>
                <a:ext cx="11703200" cy="26166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5586" indent="-345586">
                  <a:buFont typeface="Arial" panose="020B0604020202020204" pitchFamily="34" charset="0"/>
                  <a:buChar char="•"/>
                </a:pPr>
                <a:r>
                  <a:rPr lang="fr-FR" sz="2419"/>
                  <a:t>RCS 1: </a:t>
                </a:r>
                <a14:m>
                  <m:oMath xmlns:m="http://schemas.openxmlformats.org/officeDocument/2006/math">
                    <m:r>
                      <a:rPr lang="en-US" sz="2419" i="1"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sz="2419" i="1">
                        <a:latin typeface="Cambria Math" panose="02040503050406030204" pitchFamily="18" charset="0"/>
                      </a:rPr>
                      <m:t>=5990 </m:t>
                    </m:r>
                    <m:r>
                      <a:rPr lang="en-US" sz="2419" i="1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fr-FR" sz="2419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19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19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419" i="1">
                            <a:latin typeface="Cambria Math" panose="02040503050406030204" pitchFamily="18" charset="0"/>
                          </a:rPr>
                          <m:t>𝑖𝑛𝑗</m:t>
                        </m:r>
                      </m:sub>
                    </m:sSub>
                    <m:r>
                      <a:rPr lang="en-US" sz="2419" i="1">
                        <a:latin typeface="Cambria Math" panose="02040503050406030204" pitchFamily="18" charset="0"/>
                      </a:rPr>
                      <m:t>=63 </m:t>
                    </m:r>
                    <m:r>
                      <a:rPr lang="en-US" sz="2419" i="1">
                        <a:latin typeface="Cambria Math" panose="02040503050406030204" pitchFamily="18" charset="0"/>
                      </a:rPr>
                      <m:t>𝐺𝑒𝑉</m:t>
                    </m:r>
                  </m:oMath>
                </a14:m>
                <a:r>
                  <a:rPr lang="fr-FR" sz="2419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19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19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419" i="1">
                            <a:latin typeface="Cambria Math" panose="02040503050406030204" pitchFamily="18" charset="0"/>
                          </a:rPr>
                          <m:t>𝑒𝑥𝑡</m:t>
                        </m:r>
                      </m:sub>
                    </m:sSub>
                    <m:r>
                      <a:rPr lang="en-US" sz="2419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19" i="1">
                        <a:latin typeface="Cambria Math" panose="02040503050406030204" pitchFamily="18" charset="0"/>
                      </a:rPr>
                      <m:t>313</m:t>
                    </m:r>
                    <m:r>
                      <a:rPr lang="en-US" sz="2419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19" i="1">
                        <a:latin typeface="Cambria Math" panose="02040503050406030204" pitchFamily="18" charset="0"/>
                      </a:rPr>
                      <m:t>𝐺𝑒𝑉</m:t>
                    </m:r>
                    <m:r>
                      <a:rPr lang="en-US" sz="2419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2419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19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19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2419" i="1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r>
                      <a:rPr lang="en-US" sz="2419" i="1">
                        <a:latin typeface="Cambria Math" panose="02040503050406030204" pitchFamily="18" charset="0"/>
                      </a:rPr>
                      <m:t>=2.6⋅</m:t>
                    </m:r>
                    <m:sSup>
                      <m:sSupPr>
                        <m:ctrlPr>
                          <a:rPr lang="en-US" sz="2419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19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19" i="1">
                            <a:latin typeface="Cambria Math" panose="02040503050406030204" pitchFamily="18" charset="0"/>
                          </a:rPr>
                          <m:t>12</m:t>
                        </m:r>
                      </m:sup>
                    </m:sSup>
                    <m:r>
                      <a:rPr lang="en-US" sz="2419" i="1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2419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19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sz="2419" i="1">
                            <a:latin typeface="Cambria Math" panose="02040503050406030204" pitchFamily="18" charset="0"/>
                          </a:rPr>
                          <m:t>+/−</m:t>
                        </m:r>
                      </m:sup>
                    </m:sSup>
                  </m:oMath>
                </a14:m>
                <a:endParaRPr lang="fr-FR" sz="2419"/>
              </a:p>
              <a:p>
                <a:pPr marL="898524" lvl="1" indent="-345586">
                  <a:buFont typeface="Arial" panose="020B0604020202020204" pitchFamily="34" charset="0"/>
                  <a:buChar char="•"/>
                </a:pPr>
                <a:r>
                  <a:rPr lang="fr-FR" sz="2177"/>
                  <a:t>To </a:t>
                </a:r>
                <a:r>
                  <a:rPr lang="fr-FR" sz="2177" err="1"/>
                  <a:t>preserve</a:t>
                </a:r>
                <a:r>
                  <a:rPr lang="fr-FR" sz="2177"/>
                  <a:t> 90 % of muons, the gain per </a:t>
                </a:r>
                <a:r>
                  <a:rPr lang="fr-FR" sz="2177" err="1"/>
                  <a:t>turn</a:t>
                </a:r>
                <a:r>
                  <a:rPr lang="fr-FR" sz="2177"/>
                  <a:t> in </a:t>
                </a:r>
                <a:r>
                  <a:rPr lang="fr-FR" sz="2177" err="1"/>
                  <a:t>energy</a:t>
                </a:r>
                <a:r>
                  <a:rPr lang="fr-FR" sz="2177"/>
                  <a:t> </a:t>
                </a:r>
                <a:r>
                  <a:rPr lang="fr-FR" sz="2177" err="1"/>
                  <a:t>should</a:t>
                </a:r>
                <a:r>
                  <a:rPr lang="fr-FR" sz="2177"/>
                  <a:t> </a:t>
                </a:r>
                <a:r>
                  <a:rPr lang="fr-FR" sz="2177" err="1"/>
                  <a:t>be</a:t>
                </a:r>
                <a:r>
                  <a:rPr lang="fr-FR" sz="2177" b="1"/>
                  <a:t> of 14.7 </a:t>
                </a:r>
                <a:r>
                  <a:rPr lang="fr-FR" sz="2177" b="1" err="1"/>
                  <a:t>GeV</a:t>
                </a:r>
                <a:r>
                  <a:rPr lang="fr-FR" sz="2177"/>
                  <a:t>. </a:t>
                </a:r>
                <a:r>
                  <a:rPr lang="fr-FR" sz="2177" err="1"/>
                  <a:t>Beams</a:t>
                </a:r>
                <a:r>
                  <a:rPr lang="fr-FR" sz="2177"/>
                  <a:t> are </a:t>
                </a:r>
                <a:r>
                  <a:rPr lang="fr-FR" sz="2177" err="1"/>
                  <a:t>accelerated</a:t>
                </a:r>
                <a:r>
                  <a:rPr lang="fr-FR" sz="2177"/>
                  <a:t> in 12 tours to </a:t>
                </a:r>
                <a:r>
                  <a:rPr lang="fr-FR" sz="2177" err="1"/>
                  <a:t>reach</a:t>
                </a:r>
                <a:r>
                  <a:rPr lang="fr-FR" sz="2177"/>
                  <a:t> extraction </a:t>
                </a:r>
                <a:r>
                  <a:rPr lang="fr-FR" sz="2177" err="1"/>
                  <a:t>energy</a:t>
                </a:r>
                <a:endParaRPr lang="fr-FR" sz="2177" b="1"/>
              </a:p>
              <a:p>
                <a:pPr marL="898524" lvl="1" indent="-345586">
                  <a:buFont typeface="Arial" panose="020B0604020202020204" pitchFamily="34" charset="0"/>
                  <a:buChar char="•"/>
                </a:pPr>
                <a:r>
                  <a:rPr lang="fr-FR" sz="2177"/>
                  <a:t>O(700) </a:t>
                </a:r>
                <a:r>
                  <a:rPr lang="fr-FR" sz="2177" err="1"/>
                  <a:t>superconducting</a:t>
                </a:r>
                <a:r>
                  <a:rPr lang="fr-FR" sz="2177"/>
                  <a:t> </a:t>
                </a:r>
                <a:r>
                  <a:rPr lang="fr-FR" sz="2177" err="1"/>
                  <a:t>accelerating</a:t>
                </a:r>
                <a:r>
                  <a:rPr lang="fr-FR" sz="2177"/>
                  <a:t> </a:t>
                </a:r>
                <a:r>
                  <a:rPr lang="fr-FR" sz="2177" err="1"/>
                  <a:t>cavities</a:t>
                </a:r>
                <a:r>
                  <a:rPr lang="fr-FR" sz="2177"/>
                  <a:t> </a:t>
                </a:r>
                <a:r>
                  <a:rPr lang="fr-FR" sz="2177" err="1"/>
                  <a:t>required</a:t>
                </a:r>
                <a:r>
                  <a:rPr lang="fr-FR" sz="2177"/>
                  <a:t> (TESLA type </a:t>
                </a:r>
                <a:r>
                  <a:rPr lang="fr-FR" sz="2177" err="1"/>
                  <a:t>with</a:t>
                </a:r>
                <a:r>
                  <a:rPr lang="fr-FR" sz="2177"/>
                  <a:t> gradient of 30 MV/m</a:t>
                </a:r>
              </a:p>
              <a:p>
                <a:pPr marL="345586" indent="-345586">
                  <a:buFont typeface="Arial" panose="020B0604020202020204" pitchFamily="34" charset="0"/>
                  <a:buChar char="•"/>
                </a:pPr>
                <a:r>
                  <a:rPr lang="fr-FR" sz="2419"/>
                  <a:t>The </a:t>
                </a:r>
                <a:r>
                  <a:rPr lang="fr-FR" sz="2419" err="1"/>
                  <a:t>cavities</a:t>
                </a:r>
                <a:r>
                  <a:rPr lang="fr-FR" sz="2419"/>
                  <a:t> </a:t>
                </a:r>
                <a:r>
                  <a:rPr lang="fr-FR" sz="2419" err="1"/>
                  <a:t>impedance</a:t>
                </a:r>
                <a:r>
                  <a:rPr lang="fr-FR" sz="2419"/>
                  <a:t> are one of the main contribution</a:t>
                </a:r>
              </a:p>
              <a:p>
                <a:pPr marL="345586" indent="-345586">
                  <a:buFont typeface="Arial" panose="020B0604020202020204" pitchFamily="34" charset="0"/>
                  <a:buChar char="•"/>
                </a:pPr>
                <a:r>
                  <a:rPr lang="fr-FR" sz="2419"/>
                  <a:t>The High </a:t>
                </a:r>
                <a:r>
                  <a:rPr lang="fr-FR" sz="2419" err="1"/>
                  <a:t>Order</a:t>
                </a:r>
                <a:r>
                  <a:rPr lang="fr-FR" sz="2419"/>
                  <a:t> Modes </a:t>
                </a:r>
                <a:r>
                  <a:rPr lang="fr-FR" sz="2419" err="1"/>
                  <a:t>from</a:t>
                </a:r>
                <a:r>
                  <a:rPr lang="fr-FR" sz="2419"/>
                  <a:t> the </a:t>
                </a:r>
                <a:r>
                  <a:rPr lang="fr-FR" sz="2419" err="1"/>
                  <a:t>cavities</a:t>
                </a:r>
                <a:r>
                  <a:rPr lang="fr-FR" sz="2419"/>
                  <a:t> (</a:t>
                </a:r>
                <a:r>
                  <a:rPr lang="fr-FR" sz="2419" err="1"/>
                  <a:t>studies</a:t>
                </a:r>
                <a:r>
                  <a:rPr lang="fr-FR" sz="2419"/>
                  <a:t> </a:t>
                </a:r>
                <a:r>
                  <a:rPr lang="fr-FR" sz="2419" err="1"/>
                  <a:t>from</a:t>
                </a:r>
                <a:r>
                  <a:rPr lang="fr-FR" sz="2419"/>
                  <a:t> Tesla) are </a:t>
                </a:r>
                <a:r>
                  <a:rPr lang="fr-FR" sz="2419" err="1"/>
                  <a:t>used</a:t>
                </a:r>
                <a:r>
                  <a:rPr lang="fr-FR" sz="2419"/>
                  <a:t> for a first </a:t>
                </a:r>
                <a:r>
                  <a:rPr lang="fr-FR" sz="2419" err="1"/>
                  <a:t>estimate</a:t>
                </a:r>
                <a:r>
                  <a:rPr lang="fr-FR" sz="2419"/>
                  <a:t> of the </a:t>
                </a:r>
                <a:r>
                  <a:rPr lang="fr-FR" sz="2419" err="1"/>
                  <a:t>impedance</a:t>
                </a:r>
                <a:r>
                  <a:rPr lang="fr-FR" sz="2419"/>
                  <a:t> model</a:t>
                </a:r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3FB4D19-8893-6E50-DB5F-D8B9C1EAC1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119" y="1478054"/>
                <a:ext cx="11703200" cy="2616614"/>
              </a:xfrm>
              <a:prstGeom prst="rect">
                <a:avLst/>
              </a:prstGeom>
              <a:blipFill>
                <a:blip r:embed="rId4"/>
                <a:stretch>
                  <a:fillRect l="-651" t="-1932" b="-3865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Freeform: Shape 8">
            <a:extLst>
              <a:ext uri="{FF2B5EF4-FFF2-40B4-BE49-F238E27FC236}">
                <a16:creationId xmlns:a16="http://schemas.microsoft.com/office/drawing/2014/main" id="{7D79C4E7-2E14-C644-FC9F-FCB0C2049614}"/>
              </a:ext>
            </a:extLst>
          </p:cNvPr>
          <p:cNvSpPr/>
          <p:nvPr/>
        </p:nvSpPr>
        <p:spPr>
          <a:xfrm>
            <a:off x="2500167" y="4770014"/>
            <a:ext cx="870773" cy="870773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noFill/>
          <a:ln w="29160">
            <a:solidFill>
              <a:schemeClr val="accent2"/>
            </a:solidFill>
            <a:prstDash val="solid"/>
          </a:ln>
        </p:spPr>
        <p:txBody>
          <a:bodyPr vert="horz" wrap="square" lIns="126262" tIns="71839" rIns="126262" bIns="71839" anchor="ctr" anchorCtr="0" compatLnSpc="0">
            <a:noAutofit/>
          </a:bodyPr>
          <a:lstStyle/>
          <a:p>
            <a:pPr algn="ctr" hangingPunct="0"/>
            <a:r>
              <a:rPr lang="fr-FR" sz="1693">
                <a:solidFill>
                  <a:schemeClr val="accent2"/>
                </a:solidFill>
                <a:ea typeface="Noto Sans CJK SC" pitchFamily="2"/>
                <a:cs typeface="FreeSans" pitchFamily="2"/>
              </a:rPr>
              <a:t>RCS 1</a:t>
            </a: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5073807A-61C0-66D8-90C7-E560E1B48811}"/>
              </a:ext>
            </a:extLst>
          </p:cNvPr>
          <p:cNvSpPr/>
          <p:nvPr/>
        </p:nvSpPr>
        <p:spPr>
          <a:xfrm>
            <a:off x="3920675" y="4770014"/>
            <a:ext cx="870773" cy="870773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noFill/>
          <a:ln w="29160">
            <a:solidFill>
              <a:schemeClr val="accent1"/>
            </a:solidFill>
            <a:prstDash val="solid"/>
          </a:ln>
        </p:spPr>
        <p:txBody>
          <a:bodyPr vert="horz" wrap="square" lIns="126262" tIns="71839" rIns="126262" bIns="71839" anchor="ctr" anchorCtr="0" compatLnSpc="0">
            <a:noAutofit/>
          </a:bodyPr>
          <a:lstStyle/>
          <a:p>
            <a:pPr algn="ctr" hangingPunct="0"/>
            <a:r>
              <a:rPr lang="fr-FR" sz="1693">
                <a:solidFill>
                  <a:schemeClr val="accent1"/>
                </a:solidFill>
                <a:ea typeface="Noto Sans CJK SC" pitchFamily="2"/>
                <a:cs typeface="FreeSans" pitchFamily="2"/>
              </a:rPr>
              <a:t>RCS 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6F8ED80-6F01-27E8-1FE0-9EDD7064F7F8}"/>
              </a:ext>
            </a:extLst>
          </p:cNvPr>
          <p:cNvSpPr txBox="1"/>
          <p:nvPr/>
        </p:nvSpPr>
        <p:spPr>
          <a:xfrm>
            <a:off x="7726306" y="5012693"/>
            <a:ext cx="1020426" cy="370429"/>
          </a:xfrm>
          <a:prstGeom prst="rect">
            <a:avLst/>
          </a:prstGeom>
          <a:noFill/>
          <a:ln>
            <a:noFill/>
          </a:ln>
        </p:spPr>
        <p:txBody>
          <a:bodyPr vert="horz" wrap="square" lIns="108847" tIns="54423" rIns="108847" bIns="54423" anchorCtr="0" compatLnSpc="0">
            <a:spAutoFit/>
          </a:bodyPr>
          <a:lstStyle/>
          <a:p>
            <a:pPr hangingPunct="0"/>
            <a:r>
              <a:rPr lang="fr-FR" sz="1693">
                <a:solidFill>
                  <a:schemeClr val="accent1"/>
                </a:solidFill>
                <a:latin typeface="Fira Sans" pitchFamily="34"/>
                <a:ea typeface="Noto Sans CJK SC" pitchFamily="2"/>
                <a:cs typeface="FreeSans" pitchFamily="2"/>
              </a:rPr>
              <a:t>RCS 4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C4963F47-5CCA-9A86-0484-431F4A09AD20}"/>
              </a:ext>
            </a:extLst>
          </p:cNvPr>
          <p:cNvSpPr/>
          <p:nvPr/>
        </p:nvSpPr>
        <p:spPr>
          <a:xfrm>
            <a:off x="5384166" y="4443474"/>
            <a:ext cx="1523852" cy="152385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noFill/>
          <a:ln w="29160">
            <a:solidFill>
              <a:schemeClr val="accent1"/>
            </a:solidFill>
            <a:prstDash val="solid"/>
          </a:ln>
        </p:spPr>
        <p:txBody>
          <a:bodyPr vert="horz" wrap="square" lIns="126262" tIns="71839" rIns="126262" bIns="71839" anchor="ctr" anchorCtr="0" compatLnSpc="0">
            <a:noAutofit/>
          </a:bodyPr>
          <a:lstStyle/>
          <a:p>
            <a:pPr algn="ctr" hangingPunct="0"/>
            <a:r>
              <a:rPr lang="fr-FR" sz="1693">
                <a:solidFill>
                  <a:schemeClr val="accent1"/>
                </a:solidFill>
                <a:ea typeface="Noto Sans CJK SC" pitchFamily="2"/>
                <a:cs typeface="FreeSans" pitchFamily="2"/>
              </a:rPr>
              <a:t>RCS 3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1C26673-562A-4969-92F5-BFA2971EC365}"/>
              </a:ext>
            </a:extLst>
          </p:cNvPr>
          <p:cNvSpPr txBox="1"/>
          <p:nvPr/>
        </p:nvSpPr>
        <p:spPr>
          <a:xfrm>
            <a:off x="1920432" y="5711521"/>
            <a:ext cx="883833" cy="374853"/>
          </a:xfrm>
          <a:prstGeom prst="rect">
            <a:avLst/>
          </a:prstGeom>
          <a:noFill/>
          <a:ln>
            <a:noFill/>
          </a:ln>
        </p:spPr>
        <p:txBody>
          <a:bodyPr vert="horz" wrap="square" lIns="108847" tIns="54423" rIns="108847" bIns="54423" anchorCtr="0" compatLnSpc="0">
            <a:spAutoFit/>
          </a:bodyPr>
          <a:lstStyle/>
          <a:p>
            <a:pPr hangingPunct="0"/>
            <a:r>
              <a:rPr lang="fr-FR" sz="1693">
                <a:solidFill>
                  <a:schemeClr val="accent2"/>
                </a:solidFill>
                <a:ea typeface="Noto Sans CJK SC" pitchFamily="2"/>
                <a:cs typeface="FreeSans" pitchFamily="2"/>
              </a:rPr>
              <a:t>60 </a:t>
            </a:r>
            <a:r>
              <a:rPr lang="fr-FR" sz="1693" err="1">
                <a:solidFill>
                  <a:schemeClr val="accent2"/>
                </a:solidFill>
                <a:ea typeface="Noto Sans CJK SC" pitchFamily="2"/>
                <a:cs typeface="FreeSans" pitchFamily="2"/>
              </a:rPr>
              <a:t>GeV</a:t>
            </a:r>
            <a:endParaRPr lang="fr-FR" sz="1693">
              <a:solidFill>
                <a:schemeClr val="accent2"/>
              </a:solidFill>
              <a:ea typeface="Noto Sans CJK SC" pitchFamily="2"/>
              <a:cs typeface="FreeSans" pitchFamily="2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34F63AD-32BE-0BA7-EEBC-EF86D4923C60}"/>
              </a:ext>
            </a:extLst>
          </p:cNvPr>
          <p:cNvSpPr txBox="1"/>
          <p:nvPr/>
        </p:nvSpPr>
        <p:spPr>
          <a:xfrm>
            <a:off x="3279707" y="5711521"/>
            <a:ext cx="1066261" cy="374853"/>
          </a:xfrm>
          <a:prstGeom prst="rect">
            <a:avLst/>
          </a:prstGeom>
          <a:noFill/>
          <a:ln>
            <a:noFill/>
          </a:ln>
        </p:spPr>
        <p:txBody>
          <a:bodyPr vert="horz" wrap="square" lIns="108847" tIns="54423" rIns="108847" bIns="54423" anchorCtr="0" compatLnSpc="0">
            <a:spAutoFit/>
          </a:bodyPr>
          <a:lstStyle/>
          <a:p>
            <a:pPr hangingPunct="0"/>
            <a:r>
              <a:rPr lang="fr-FR" sz="1693">
                <a:solidFill>
                  <a:schemeClr val="accent2"/>
                </a:solidFill>
                <a:ea typeface="Noto Sans CJK SC" pitchFamily="2"/>
                <a:cs typeface="FreeSans" pitchFamily="2"/>
              </a:rPr>
              <a:t>313 </a:t>
            </a:r>
            <a:r>
              <a:rPr lang="fr-FR" sz="1693" err="1">
                <a:solidFill>
                  <a:schemeClr val="accent2"/>
                </a:solidFill>
                <a:ea typeface="Noto Sans CJK SC" pitchFamily="2"/>
                <a:cs typeface="FreeSans" pitchFamily="2"/>
              </a:rPr>
              <a:t>GeV</a:t>
            </a:r>
            <a:endParaRPr lang="fr-FR" sz="1693">
              <a:solidFill>
                <a:schemeClr val="accent2"/>
              </a:solidFill>
              <a:ea typeface="Noto Sans CJK SC" pitchFamily="2"/>
              <a:cs typeface="FreeSans" pitchFamily="2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ED3E319-81B1-DBB4-FDEE-11559BBBAB00}"/>
              </a:ext>
            </a:extLst>
          </p:cNvPr>
          <p:cNvSpPr txBox="1"/>
          <p:nvPr/>
        </p:nvSpPr>
        <p:spPr>
          <a:xfrm>
            <a:off x="4730850" y="5711521"/>
            <a:ext cx="1043442" cy="374853"/>
          </a:xfrm>
          <a:prstGeom prst="rect">
            <a:avLst/>
          </a:prstGeom>
          <a:noFill/>
          <a:ln>
            <a:noFill/>
          </a:ln>
        </p:spPr>
        <p:txBody>
          <a:bodyPr vert="horz" wrap="square" lIns="108847" tIns="54423" rIns="108847" bIns="54423" anchorCtr="0" compatLnSpc="0">
            <a:spAutoFit/>
          </a:bodyPr>
          <a:lstStyle/>
          <a:p>
            <a:pPr hangingPunct="0"/>
            <a:r>
              <a:rPr lang="fr-FR" sz="1693">
                <a:solidFill>
                  <a:schemeClr val="accent1"/>
                </a:solidFill>
                <a:ea typeface="Noto Sans CJK SC" pitchFamily="2"/>
                <a:cs typeface="FreeSans" pitchFamily="2"/>
              </a:rPr>
              <a:t>750 </a:t>
            </a:r>
            <a:r>
              <a:rPr lang="fr-FR" sz="1693" err="1">
                <a:solidFill>
                  <a:schemeClr val="accent1"/>
                </a:solidFill>
                <a:ea typeface="Noto Sans CJK SC" pitchFamily="2"/>
                <a:cs typeface="FreeSans" pitchFamily="2"/>
              </a:rPr>
              <a:t>GeV</a:t>
            </a:r>
            <a:endParaRPr lang="fr-FR" sz="1693">
              <a:solidFill>
                <a:schemeClr val="accent1"/>
              </a:solidFill>
              <a:ea typeface="Noto Sans CJK SC" pitchFamily="2"/>
              <a:cs typeface="FreeSans" pitchFamily="2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375214F-B291-E8E8-0FF4-39EA7C020D3D}"/>
              </a:ext>
            </a:extLst>
          </p:cNvPr>
          <p:cNvSpPr txBox="1"/>
          <p:nvPr/>
        </p:nvSpPr>
        <p:spPr>
          <a:xfrm>
            <a:off x="6836100" y="5711521"/>
            <a:ext cx="883834" cy="374853"/>
          </a:xfrm>
          <a:prstGeom prst="rect">
            <a:avLst/>
          </a:prstGeom>
          <a:noFill/>
          <a:ln>
            <a:noFill/>
          </a:ln>
        </p:spPr>
        <p:txBody>
          <a:bodyPr vert="horz" wrap="square" lIns="108847" tIns="54423" rIns="108847" bIns="54423" anchorCtr="0" compatLnSpc="0">
            <a:spAutoFit/>
          </a:bodyPr>
          <a:lstStyle/>
          <a:p>
            <a:pPr hangingPunct="0"/>
            <a:r>
              <a:rPr lang="fr-FR" sz="1693">
                <a:solidFill>
                  <a:schemeClr val="accent1"/>
                </a:solidFill>
                <a:ea typeface="Noto Sans CJK SC" pitchFamily="2"/>
                <a:cs typeface="FreeSans" pitchFamily="2"/>
              </a:rPr>
              <a:t>1.5 </a:t>
            </a:r>
            <a:r>
              <a:rPr lang="fr-FR" sz="1693" err="1">
                <a:solidFill>
                  <a:schemeClr val="accent1"/>
                </a:solidFill>
                <a:ea typeface="Noto Sans CJK SC" pitchFamily="2"/>
                <a:cs typeface="FreeSans" pitchFamily="2"/>
              </a:rPr>
              <a:t>TeV</a:t>
            </a:r>
            <a:endParaRPr lang="fr-FR" sz="1693">
              <a:solidFill>
                <a:schemeClr val="accent1"/>
              </a:solidFill>
              <a:ea typeface="Noto Sans CJK SC" pitchFamily="2"/>
              <a:cs typeface="FreeSans" pitchFamily="2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6F01C5F-23B6-1706-CB1B-86BFF35C29BB}"/>
              </a:ext>
            </a:extLst>
          </p:cNvPr>
          <p:cNvSpPr txBox="1"/>
          <p:nvPr/>
        </p:nvSpPr>
        <p:spPr>
          <a:xfrm>
            <a:off x="8924847" y="5719021"/>
            <a:ext cx="1015165" cy="374853"/>
          </a:xfrm>
          <a:prstGeom prst="rect">
            <a:avLst/>
          </a:prstGeom>
          <a:noFill/>
          <a:ln>
            <a:noFill/>
          </a:ln>
        </p:spPr>
        <p:txBody>
          <a:bodyPr vert="horz" wrap="square" lIns="108847" tIns="54423" rIns="108847" bIns="54423" anchorCtr="0" compatLnSpc="0">
            <a:spAutoFit/>
          </a:bodyPr>
          <a:lstStyle/>
          <a:p>
            <a:pPr hangingPunct="0"/>
            <a:r>
              <a:rPr lang="fr-FR" sz="1693">
                <a:solidFill>
                  <a:srgbClr val="2A6099"/>
                </a:solidFill>
                <a:ea typeface="Noto Sans CJK SC" pitchFamily="2"/>
                <a:cs typeface="FreeSans" pitchFamily="2"/>
              </a:rPr>
              <a:t>5 </a:t>
            </a:r>
            <a:r>
              <a:rPr lang="fr-FR" sz="1693" err="1">
                <a:solidFill>
                  <a:srgbClr val="2A6099"/>
                </a:solidFill>
                <a:ea typeface="Noto Sans CJK SC" pitchFamily="2"/>
                <a:cs typeface="FreeSans" pitchFamily="2"/>
              </a:rPr>
              <a:t>TeV</a:t>
            </a:r>
            <a:endParaRPr lang="fr-FR" sz="1693">
              <a:solidFill>
                <a:srgbClr val="2A6099"/>
              </a:solidFill>
              <a:ea typeface="Noto Sans CJK SC" pitchFamily="2"/>
              <a:cs typeface="FreeSans" pitchFamily="2"/>
            </a:endParaRPr>
          </a:p>
        </p:txBody>
      </p:sp>
      <p:sp>
        <p:nvSpPr>
          <p:cNvPr id="20" name="Arc 19">
            <a:extLst>
              <a:ext uri="{FF2B5EF4-FFF2-40B4-BE49-F238E27FC236}">
                <a16:creationId xmlns:a16="http://schemas.microsoft.com/office/drawing/2014/main" id="{DB245367-90EC-2540-800E-03355255F622}"/>
              </a:ext>
            </a:extLst>
          </p:cNvPr>
          <p:cNvSpPr/>
          <p:nvPr/>
        </p:nvSpPr>
        <p:spPr>
          <a:xfrm rot="13416165">
            <a:off x="7677348" y="3681548"/>
            <a:ext cx="3047704" cy="3047704"/>
          </a:xfrm>
          <a:prstGeom prst="arc">
            <a:avLst>
              <a:gd name="adj1" fmla="val 16200000"/>
              <a:gd name="adj2" fmla="val 209811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sz="2177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FDC526C3-43E6-51D0-51CC-8521BC8EA7D3}"/>
              </a:ext>
            </a:extLst>
          </p:cNvPr>
          <p:cNvCxnSpPr>
            <a:cxnSpLocks/>
          </p:cNvCxnSpPr>
          <p:nvPr/>
        </p:nvCxnSpPr>
        <p:spPr>
          <a:xfrm>
            <a:off x="3423305" y="5205400"/>
            <a:ext cx="435386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8BF38DC4-DBF1-99BD-8F4D-7B240920206A}"/>
              </a:ext>
            </a:extLst>
          </p:cNvPr>
          <p:cNvCxnSpPr>
            <a:cxnSpLocks/>
          </p:cNvCxnSpPr>
          <p:nvPr/>
        </p:nvCxnSpPr>
        <p:spPr>
          <a:xfrm>
            <a:off x="4874352" y="5205400"/>
            <a:ext cx="435386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0EA19250-A4B0-2C41-7FFA-9E32D944B231}"/>
              </a:ext>
            </a:extLst>
          </p:cNvPr>
          <p:cNvCxnSpPr>
            <a:cxnSpLocks/>
          </p:cNvCxnSpPr>
          <p:nvPr/>
        </p:nvCxnSpPr>
        <p:spPr>
          <a:xfrm>
            <a:off x="7039199" y="5205400"/>
            <a:ext cx="435386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A0BD1AB4-5805-481F-AC98-D381D1B37D2D}"/>
              </a:ext>
            </a:extLst>
          </p:cNvPr>
          <p:cNvCxnSpPr>
            <a:cxnSpLocks/>
          </p:cNvCxnSpPr>
          <p:nvPr/>
        </p:nvCxnSpPr>
        <p:spPr>
          <a:xfrm>
            <a:off x="8409819" y="5208110"/>
            <a:ext cx="435386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2B330E86-8131-0C11-FA87-9C9D473C7069}"/>
              </a:ext>
            </a:extLst>
          </p:cNvPr>
          <p:cNvSpPr txBox="1"/>
          <p:nvPr/>
        </p:nvSpPr>
        <p:spPr>
          <a:xfrm>
            <a:off x="9460523" y="5000676"/>
            <a:ext cx="2233688" cy="390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935">
                <a:solidFill>
                  <a:schemeClr val="accent1"/>
                </a:solidFill>
              </a:rPr>
              <a:t>Collisionneur 10 </a:t>
            </a:r>
            <a:r>
              <a:rPr lang="fr-FR" sz="1935" err="1">
                <a:solidFill>
                  <a:schemeClr val="accent1"/>
                </a:solidFill>
              </a:rPr>
              <a:t>TeV</a:t>
            </a:r>
            <a:endParaRPr lang="fr-FR" sz="1935">
              <a:solidFill>
                <a:schemeClr val="accent1"/>
              </a:solidFill>
            </a:endParaRP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0FE842E6-1607-1C2E-72CE-773DA44A2898}"/>
              </a:ext>
            </a:extLst>
          </p:cNvPr>
          <p:cNvCxnSpPr>
            <a:cxnSpLocks/>
          </p:cNvCxnSpPr>
          <p:nvPr/>
        </p:nvCxnSpPr>
        <p:spPr>
          <a:xfrm>
            <a:off x="1957123" y="5205400"/>
            <a:ext cx="435386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51DF113B-555C-4462-0E6A-166B46DBD0C5}"/>
              </a:ext>
            </a:extLst>
          </p:cNvPr>
          <p:cNvSpPr txBox="1"/>
          <p:nvPr/>
        </p:nvSpPr>
        <p:spPr>
          <a:xfrm>
            <a:off x="253006" y="4861840"/>
            <a:ext cx="1666995" cy="687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935">
                <a:solidFill>
                  <a:schemeClr val="accent1"/>
                </a:solidFill>
              </a:rPr>
              <a:t>Muon </a:t>
            </a:r>
            <a:r>
              <a:rPr lang="fr-FR" sz="1935" err="1">
                <a:solidFill>
                  <a:schemeClr val="accent1"/>
                </a:solidFill>
              </a:rPr>
              <a:t>Cooling</a:t>
            </a:r>
            <a:r>
              <a:rPr lang="fr-FR" sz="1935">
                <a:solidFill>
                  <a:schemeClr val="accent1"/>
                </a:solidFill>
              </a:rPr>
              <a:t>,</a:t>
            </a:r>
            <a:br>
              <a:rPr lang="fr-FR" sz="1935">
                <a:solidFill>
                  <a:schemeClr val="accent1"/>
                </a:solidFill>
              </a:rPr>
            </a:br>
            <a:r>
              <a:rPr lang="fr-FR" sz="1935">
                <a:solidFill>
                  <a:schemeClr val="accent1"/>
                </a:solidFill>
              </a:rPr>
              <a:t>Linac, RLA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32AECC85-978F-2428-6F91-C6719D42A881}"/>
              </a:ext>
            </a:extLst>
          </p:cNvPr>
          <p:cNvSpPr/>
          <p:nvPr/>
        </p:nvSpPr>
        <p:spPr>
          <a:xfrm>
            <a:off x="1920430" y="4443474"/>
            <a:ext cx="2240129" cy="1759515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177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45079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9954"/>
    </mc:Choice>
    <mc:Fallback xmlns="">
      <p:transition spd="slow" advTm="8995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3">
            <a:extLst>
              <a:ext uri="{FF2B5EF4-FFF2-40B4-BE49-F238E27FC236}">
                <a16:creationId xmlns:a16="http://schemas.microsoft.com/office/drawing/2014/main" id="{AD4C5CB5-407A-1586-24AC-65E23FFB0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09EE0E2-377A-4345-B7E3-EA9982936AB0}" type="slidenum">
              <a:rPr lang="fr-FR" smtClean="0"/>
              <a:t>14</a:t>
            </a:fld>
            <a:endParaRPr lang="fr-FR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FA6980D-53D6-65F0-11E8-D2DB14EF6D62}"/>
              </a:ext>
            </a:extLst>
          </p:cNvPr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7357471" y="3018074"/>
            <a:ext cx="4667435" cy="3500576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FDD2DCB6-3C82-A3F8-098F-20E7B2A6221A}"/>
              </a:ext>
            </a:extLst>
          </p:cNvPr>
          <p:cNvSpPr/>
          <p:nvPr/>
        </p:nvSpPr>
        <p:spPr>
          <a:xfrm>
            <a:off x="8737411" y="1585121"/>
            <a:ext cx="1667946" cy="1652244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noFill/>
          <a:ln w="29160">
            <a:solidFill>
              <a:srgbClr val="3465A4"/>
            </a:solidFill>
            <a:prstDash val="solid"/>
          </a:ln>
        </p:spPr>
        <p:txBody>
          <a:bodyPr wrap="square" lIns="126262" tIns="71839" rIns="126262" bIns="71839" anchor="ctr" anchorCtr="0" compatLnSpc="0">
            <a:noAutofit/>
          </a:bodyPr>
          <a:lstStyle/>
          <a:p>
            <a:pPr hangingPunct="0"/>
            <a:endParaRPr lang="fr-FR" sz="1693">
              <a:latin typeface="Fira Sans" pitchFamily="34"/>
              <a:ea typeface="Noto Sans CJK SC" pitchFamily="2"/>
              <a:cs typeface="FreeSans" pitchFamily="2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815FD37E-DAD6-0578-6011-83AE7C5B757F}"/>
              </a:ext>
            </a:extLst>
          </p:cNvPr>
          <p:cNvSpPr/>
          <p:nvPr/>
        </p:nvSpPr>
        <p:spPr>
          <a:xfrm>
            <a:off x="9490205" y="1515945"/>
            <a:ext cx="163229" cy="163555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EA7500"/>
          </a:solidFill>
          <a:ln>
            <a:noFill/>
            <a:prstDash val="solid"/>
          </a:ln>
        </p:spPr>
        <p:txBody>
          <a:bodyPr wrap="square" lIns="108847" tIns="54423" rIns="108847" bIns="54423" anchor="ctr" anchorCtr="0" compatLnSpc="0">
            <a:noAutofit/>
          </a:bodyPr>
          <a:lstStyle/>
          <a:p>
            <a:pPr hangingPunct="0"/>
            <a:endParaRPr lang="fr-FR" sz="1693">
              <a:latin typeface="Fira Sans" pitchFamily="34"/>
              <a:ea typeface="Noto Sans CJK SC" pitchFamily="2"/>
              <a:cs typeface="FreeSans" pitchFamily="2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31BDF188-7C1D-A8FD-ACF3-E53CBB4E29EF}"/>
              </a:ext>
            </a:extLst>
          </p:cNvPr>
          <p:cNvSpPr/>
          <p:nvPr/>
        </p:nvSpPr>
        <p:spPr>
          <a:xfrm>
            <a:off x="10308514" y="2369301"/>
            <a:ext cx="163229" cy="163555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EA7500"/>
          </a:solidFill>
          <a:ln>
            <a:noFill/>
            <a:prstDash val="solid"/>
          </a:ln>
        </p:spPr>
        <p:txBody>
          <a:bodyPr wrap="square" lIns="108847" tIns="54423" rIns="108847" bIns="54423" anchor="ctr" anchorCtr="0" compatLnSpc="0">
            <a:noAutofit/>
          </a:bodyPr>
          <a:lstStyle/>
          <a:p>
            <a:pPr hangingPunct="0"/>
            <a:endParaRPr lang="fr-FR" sz="1693">
              <a:latin typeface="Fira Sans" pitchFamily="34"/>
              <a:ea typeface="Noto Sans CJK SC" pitchFamily="2"/>
              <a:cs typeface="FreeSans" pitchFamily="2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C38E510B-B04D-3B59-1B60-D6875104CDDB}"/>
              </a:ext>
            </a:extLst>
          </p:cNvPr>
          <p:cNvSpPr/>
          <p:nvPr/>
        </p:nvSpPr>
        <p:spPr>
          <a:xfrm>
            <a:off x="9490205" y="3142041"/>
            <a:ext cx="163229" cy="163555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EA7500"/>
          </a:solidFill>
          <a:ln>
            <a:noFill/>
            <a:prstDash val="solid"/>
          </a:ln>
        </p:spPr>
        <p:txBody>
          <a:bodyPr wrap="square" lIns="108847" tIns="54423" rIns="108847" bIns="54423" anchor="ctr" anchorCtr="0" compatLnSpc="0">
            <a:noAutofit/>
          </a:bodyPr>
          <a:lstStyle/>
          <a:p>
            <a:pPr hangingPunct="0"/>
            <a:endParaRPr lang="fr-FR" sz="1693">
              <a:latin typeface="Fira Sans" pitchFamily="34"/>
              <a:ea typeface="Noto Sans CJK SC" pitchFamily="2"/>
              <a:cs typeface="FreeSans" pitchFamily="2"/>
            </a:endParaRPr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936728A9-3B55-E712-E449-7A439C63E8D7}"/>
              </a:ext>
            </a:extLst>
          </p:cNvPr>
          <p:cNvSpPr/>
          <p:nvPr/>
        </p:nvSpPr>
        <p:spPr>
          <a:xfrm>
            <a:off x="8646644" y="2369301"/>
            <a:ext cx="163229" cy="163555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EA7500"/>
          </a:solidFill>
          <a:ln>
            <a:noFill/>
            <a:prstDash val="solid"/>
          </a:ln>
        </p:spPr>
        <p:txBody>
          <a:bodyPr wrap="square" lIns="108847" tIns="54423" rIns="108847" bIns="54423" anchor="ctr" anchorCtr="0" compatLnSpc="0">
            <a:noAutofit/>
          </a:bodyPr>
          <a:lstStyle/>
          <a:p>
            <a:pPr hangingPunct="0"/>
            <a:endParaRPr lang="fr-FR" sz="1693">
              <a:latin typeface="Fira Sans" pitchFamily="34"/>
              <a:ea typeface="Noto Sans CJK SC" pitchFamily="2"/>
              <a:cs typeface="FreeSans" pitchFamily="2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00E3848-8477-8212-F06D-896C10449620}"/>
              </a:ext>
            </a:extLst>
          </p:cNvPr>
          <p:cNvSpPr txBox="1"/>
          <p:nvPr/>
        </p:nvSpPr>
        <p:spPr>
          <a:xfrm>
            <a:off x="10471743" y="2088584"/>
            <a:ext cx="1682726" cy="891470"/>
          </a:xfrm>
          <a:prstGeom prst="rect">
            <a:avLst/>
          </a:prstGeom>
          <a:noFill/>
          <a:ln>
            <a:noFill/>
          </a:ln>
        </p:spPr>
        <p:txBody>
          <a:bodyPr vert="horz" wrap="square" lIns="108847" tIns="54423" rIns="108847" bIns="54423" anchorCtr="0" compatLnSpc="0">
            <a:spAutoFit/>
          </a:bodyPr>
          <a:lstStyle/>
          <a:p>
            <a:pPr hangingPunct="0"/>
            <a:r>
              <a:rPr lang="fr-FR" sz="1693">
                <a:solidFill>
                  <a:srgbClr val="EA7500"/>
                </a:solidFill>
                <a:latin typeface="Fira Sans" pitchFamily="34"/>
                <a:ea typeface="Noto Sans CJK SC" pitchFamily="2"/>
                <a:cs typeface="FreeSans" pitchFamily="2"/>
              </a:rPr>
              <a:t>RF station: </a:t>
            </a:r>
            <a:r>
              <a:rPr lang="fr-FR" sz="1693" err="1">
                <a:solidFill>
                  <a:srgbClr val="EA7500"/>
                </a:solidFill>
                <a:latin typeface="Fira Sans" pitchFamily="34"/>
                <a:ea typeface="Noto Sans CJK SC" pitchFamily="2"/>
                <a:cs typeface="FreeSans" pitchFamily="2"/>
              </a:rPr>
              <a:t>Acceleration</a:t>
            </a:r>
            <a:r>
              <a:rPr lang="fr-FR" sz="1693">
                <a:solidFill>
                  <a:srgbClr val="EA7500"/>
                </a:solidFill>
                <a:latin typeface="Fira Sans" pitchFamily="34"/>
                <a:ea typeface="Noto Sans CJK SC" pitchFamily="2"/>
                <a:cs typeface="FreeSans" pitchFamily="2"/>
              </a:rPr>
              <a:t> + </a:t>
            </a:r>
            <a:r>
              <a:rPr lang="fr-FR" sz="1693" err="1">
                <a:solidFill>
                  <a:srgbClr val="EA7500"/>
                </a:solidFill>
                <a:latin typeface="Fira Sans" pitchFamily="34"/>
                <a:ea typeface="Noto Sans CJK SC" pitchFamily="2"/>
                <a:cs typeface="FreeSans" pitchFamily="2"/>
              </a:rPr>
              <a:t>Impedance</a:t>
            </a:r>
            <a:endParaRPr lang="fr-FR" sz="1693">
              <a:solidFill>
                <a:srgbClr val="EA7500"/>
              </a:solidFill>
              <a:latin typeface="Fira Sans" pitchFamily="34"/>
              <a:ea typeface="Noto Sans CJK SC" pitchFamily="2"/>
              <a:cs typeface="FreeSans" pitchFamily="2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1CE5934C-B2FA-A1F7-A6EE-446470C77EB4}"/>
              </a:ext>
            </a:extLst>
          </p:cNvPr>
          <p:cNvSpPr/>
          <p:nvPr/>
        </p:nvSpPr>
        <p:spPr>
          <a:xfrm>
            <a:off x="9739737" y="1465247"/>
            <a:ext cx="39907" cy="25972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3FAF46"/>
          </a:solidFill>
          <a:ln>
            <a:noFill/>
            <a:prstDash val="solid"/>
          </a:ln>
        </p:spPr>
        <p:txBody>
          <a:bodyPr wrap="square" lIns="108847" tIns="54423" rIns="108847" bIns="54423" anchor="ctr" anchorCtr="0" compatLnSpc="0">
            <a:noAutofit/>
          </a:bodyPr>
          <a:lstStyle/>
          <a:p>
            <a:pPr hangingPunct="0"/>
            <a:endParaRPr lang="fr-FR" sz="1693">
              <a:latin typeface="Fira Sans" pitchFamily="34"/>
              <a:ea typeface="Noto Sans CJK SC" pitchFamily="2"/>
              <a:cs typeface="FreeSans" pitchFamily="2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2ADAFFA7-564D-52EB-6F56-4350FD5B6B42}"/>
              </a:ext>
            </a:extLst>
          </p:cNvPr>
          <p:cNvSpPr/>
          <p:nvPr/>
        </p:nvSpPr>
        <p:spPr>
          <a:xfrm>
            <a:off x="9340923" y="3100485"/>
            <a:ext cx="39907" cy="25972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3FAF46"/>
          </a:solidFill>
          <a:ln>
            <a:noFill/>
            <a:prstDash val="solid"/>
          </a:ln>
        </p:spPr>
        <p:txBody>
          <a:bodyPr wrap="square" lIns="108847" tIns="54423" rIns="108847" bIns="54423" anchor="ctr" anchorCtr="0" compatLnSpc="0">
            <a:noAutofit/>
          </a:bodyPr>
          <a:lstStyle/>
          <a:p>
            <a:pPr hangingPunct="0"/>
            <a:endParaRPr lang="fr-FR" sz="1693">
              <a:latin typeface="Fira Sans" pitchFamily="34"/>
              <a:ea typeface="Noto Sans CJK SC" pitchFamily="2"/>
              <a:cs typeface="FreeSans" pitchFamily="2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AD5F8A1-4CA2-418F-D6BD-25E43EF4CBAE}"/>
              </a:ext>
            </a:extLst>
          </p:cNvPr>
          <p:cNvSpPr txBox="1"/>
          <p:nvPr/>
        </p:nvSpPr>
        <p:spPr>
          <a:xfrm>
            <a:off x="9750472" y="1315715"/>
            <a:ext cx="1056103" cy="370429"/>
          </a:xfrm>
          <a:prstGeom prst="rect">
            <a:avLst/>
          </a:prstGeom>
          <a:noFill/>
          <a:ln>
            <a:noFill/>
          </a:ln>
        </p:spPr>
        <p:txBody>
          <a:bodyPr vert="horz" wrap="square" lIns="108847" tIns="54423" rIns="108847" bIns="54423" anchorCtr="0" compatLnSpc="0">
            <a:spAutoFit/>
          </a:bodyPr>
          <a:lstStyle/>
          <a:p>
            <a:pPr hangingPunct="0"/>
            <a:r>
              <a:rPr lang="fr-FR" sz="1693">
                <a:solidFill>
                  <a:srgbClr val="3FAF46"/>
                </a:solidFill>
                <a:latin typeface="Fira Sans" pitchFamily="34"/>
                <a:ea typeface="Noto Sans CJK SC" pitchFamily="2"/>
                <a:cs typeface="FreeSans" pitchFamily="2"/>
              </a:rPr>
              <a:t>Damper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B81022C-648E-9EA4-9E1B-CA06A81943E6}"/>
              </a:ext>
            </a:extLst>
          </p:cNvPr>
          <p:cNvSpPr txBox="1"/>
          <p:nvPr/>
        </p:nvSpPr>
        <p:spPr>
          <a:xfrm>
            <a:off x="6866897" y="1457557"/>
            <a:ext cx="1991431" cy="630949"/>
          </a:xfrm>
          <a:prstGeom prst="rect">
            <a:avLst/>
          </a:prstGeom>
          <a:noFill/>
          <a:ln>
            <a:noFill/>
          </a:ln>
        </p:spPr>
        <p:txBody>
          <a:bodyPr vert="horz" wrap="square" lIns="108847" tIns="54423" rIns="108847" bIns="54423" anchorCtr="0" compatLnSpc="0">
            <a:spAutoFit/>
          </a:bodyPr>
          <a:lstStyle/>
          <a:p>
            <a:pPr hangingPunct="0"/>
            <a:r>
              <a:rPr lang="fr-FR" sz="1693">
                <a:solidFill>
                  <a:srgbClr val="2A6099"/>
                </a:solidFill>
                <a:latin typeface="Fira Sans" pitchFamily="34"/>
                <a:ea typeface="Noto Sans CJK SC" pitchFamily="2"/>
                <a:cs typeface="FreeSans" pitchFamily="2"/>
              </a:rPr>
              <a:t>Longitudinal </a:t>
            </a:r>
            <a:r>
              <a:rPr lang="fr-FR" sz="1693" err="1">
                <a:solidFill>
                  <a:srgbClr val="2A6099"/>
                </a:solidFill>
                <a:latin typeface="Fira Sans" pitchFamily="34"/>
                <a:ea typeface="Noto Sans CJK SC" pitchFamily="2"/>
                <a:cs typeface="FreeSans" pitchFamily="2"/>
              </a:rPr>
              <a:t>map</a:t>
            </a:r>
            <a:endParaRPr lang="fr-FR" sz="1693">
              <a:solidFill>
                <a:srgbClr val="2A6099"/>
              </a:solidFill>
              <a:latin typeface="Fira Sans" pitchFamily="34"/>
              <a:ea typeface="Noto Sans CJK SC" pitchFamily="2"/>
              <a:cs typeface="FreeSans" pitchFamily="2"/>
            </a:endParaRPr>
          </a:p>
          <a:p>
            <a:pPr hangingPunct="0"/>
            <a:r>
              <a:rPr lang="fr-FR" sz="1693">
                <a:solidFill>
                  <a:srgbClr val="2A6099"/>
                </a:solidFill>
                <a:latin typeface="Fira Sans" pitchFamily="34"/>
                <a:ea typeface="Noto Sans CJK SC" pitchFamily="2"/>
                <a:cs typeface="FreeSans" pitchFamily="2"/>
              </a:rPr>
              <a:t>+ Transverse </a:t>
            </a:r>
            <a:r>
              <a:rPr lang="fr-FR" sz="1693" err="1">
                <a:solidFill>
                  <a:srgbClr val="2A6099"/>
                </a:solidFill>
                <a:latin typeface="Fira Sans" pitchFamily="34"/>
                <a:ea typeface="Noto Sans CJK SC" pitchFamily="2"/>
                <a:cs typeface="FreeSans" pitchFamily="2"/>
              </a:rPr>
              <a:t>map</a:t>
            </a:r>
            <a:endParaRPr lang="fr-FR" sz="1693">
              <a:solidFill>
                <a:srgbClr val="2A6099"/>
              </a:solidFill>
              <a:latin typeface="Fira Sans" pitchFamily="34"/>
              <a:ea typeface="Noto Sans CJK SC" pitchFamily="2"/>
              <a:cs typeface="FreeSans" pitchFamily="2"/>
            </a:endParaRPr>
          </a:p>
        </p:txBody>
      </p:sp>
      <p:pic>
        <p:nvPicPr>
          <p:cNvPr id="31" name="unstable_phase_space_num_dampers_4_damper_2_offset_0.0005">
            <a:hlinkClick r:id="" action="ppaction://media"/>
            <a:extLst>
              <a:ext uri="{FF2B5EF4-FFF2-40B4-BE49-F238E27FC236}">
                <a16:creationId xmlns:a16="http://schemas.microsoft.com/office/drawing/2014/main" id="{5DBFCE08-DC23-95E1-FE07-D91CF14789D8}"/>
              </a:ext>
            </a:extLst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085107" y="3661483"/>
            <a:ext cx="4327613" cy="2758429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E0B564C9-C919-DC0A-6270-94C363B672DE}"/>
              </a:ext>
            </a:extLst>
          </p:cNvPr>
          <p:cNvSpPr txBox="1"/>
          <p:nvPr/>
        </p:nvSpPr>
        <p:spPr>
          <a:xfrm>
            <a:off x="1745401" y="3958822"/>
            <a:ext cx="3053721" cy="687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935"/>
              <a:t>Exemple de trajectoires d’un</a:t>
            </a:r>
          </a:p>
          <a:p>
            <a:r>
              <a:rPr lang="fr-FR" sz="1935"/>
              <a:t>Paquet en phase d’espace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24A9A21-4DB3-AD13-B0E1-D8C7065A47B4}"/>
              </a:ext>
            </a:extLst>
          </p:cNvPr>
          <p:cNvSpPr txBox="1"/>
          <p:nvPr/>
        </p:nvSpPr>
        <p:spPr>
          <a:xfrm>
            <a:off x="407201" y="1390899"/>
            <a:ext cx="6101209" cy="22887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5586" indent="-345586">
              <a:buFont typeface="Arial" panose="020B0604020202020204" pitchFamily="34" charset="0"/>
              <a:buChar char="•"/>
            </a:pPr>
            <a:r>
              <a:rPr lang="fr-FR" sz="2419" err="1"/>
              <a:t>With</a:t>
            </a:r>
            <a:r>
              <a:rPr lang="fr-FR" sz="2419"/>
              <a:t> the </a:t>
            </a:r>
            <a:r>
              <a:rPr lang="fr-FR" sz="2419" err="1"/>
              <a:t>impedance</a:t>
            </a:r>
            <a:r>
              <a:rPr lang="fr-FR" sz="2419"/>
              <a:t> model as </a:t>
            </a:r>
            <a:r>
              <a:rPr lang="fr-FR" sz="2419" err="1"/>
              <a:t>it</a:t>
            </a:r>
            <a:r>
              <a:rPr lang="fr-FR" sz="2419"/>
              <a:t> </a:t>
            </a:r>
            <a:r>
              <a:rPr lang="fr-FR" sz="2419" err="1"/>
              <a:t>is</a:t>
            </a:r>
            <a:r>
              <a:rPr lang="fr-FR" sz="2419"/>
              <a:t> </a:t>
            </a:r>
            <a:r>
              <a:rPr lang="fr-FR" sz="2419">
                <a:sym typeface="Wingdings" pitchFamily="2" charset="2"/>
              </a:rPr>
              <a:t> </a:t>
            </a:r>
            <a:r>
              <a:rPr lang="fr-FR" sz="2419" err="1">
                <a:sym typeface="Wingdings" pitchFamily="2" charset="2"/>
              </a:rPr>
              <a:t>tracking</a:t>
            </a:r>
            <a:r>
              <a:rPr lang="fr-FR" sz="2419">
                <a:sym typeface="Wingdings" pitchFamily="2" charset="2"/>
              </a:rPr>
              <a:t> simulations of </a:t>
            </a:r>
            <a:r>
              <a:rPr lang="fr-FR" sz="2419" err="1">
                <a:sym typeface="Wingdings" pitchFamily="2" charset="2"/>
              </a:rPr>
              <a:t>particles</a:t>
            </a:r>
            <a:r>
              <a:rPr lang="fr-FR" sz="2419">
                <a:sym typeface="Wingdings" pitchFamily="2" charset="2"/>
              </a:rPr>
              <a:t> </a:t>
            </a:r>
            <a:r>
              <a:rPr lang="fr-FR" sz="2419" err="1">
                <a:sym typeface="Wingdings" pitchFamily="2" charset="2"/>
              </a:rPr>
              <a:t>done</a:t>
            </a:r>
            <a:r>
              <a:rPr lang="fr-FR" sz="2419">
                <a:sym typeface="Wingdings" pitchFamily="2" charset="2"/>
              </a:rPr>
              <a:t> </a:t>
            </a:r>
            <a:r>
              <a:rPr lang="fr-FR" sz="2419" err="1">
                <a:sym typeface="Wingdings" pitchFamily="2" charset="2"/>
              </a:rPr>
              <a:t>using</a:t>
            </a:r>
            <a:r>
              <a:rPr lang="fr-FR" sz="2419">
                <a:sym typeface="Wingdings" pitchFamily="2" charset="2"/>
              </a:rPr>
              <a:t> </a:t>
            </a:r>
            <a:r>
              <a:rPr lang="fr-FR" sz="2419">
                <a:hlinkClick r:id="rId8"/>
              </a:rPr>
              <a:t>PyHEADTAIL</a:t>
            </a:r>
            <a:endParaRPr lang="fr-FR" sz="2419"/>
          </a:p>
          <a:p>
            <a:pPr marL="898524" lvl="1" indent="-345586">
              <a:buFont typeface="Arial" panose="020B0604020202020204" pitchFamily="34" charset="0"/>
              <a:buChar char="•"/>
            </a:pPr>
            <a:r>
              <a:rPr lang="fr-FR" sz="2177" err="1"/>
              <a:t>Cavities</a:t>
            </a:r>
            <a:r>
              <a:rPr lang="fr-FR" sz="2177"/>
              <a:t> are </a:t>
            </a:r>
            <a:r>
              <a:rPr lang="fr-FR" sz="2177" err="1"/>
              <a:t>distributed</a:t>
            </a:r>
            <a:r>
              <a:rPr lang="fr-FR" sz="2177"/>
              <a:t> over 32 RF stations</a:t>
            </a:r>
          </a:p>
          <a:p>
            <a:pPr marL="345586" indent="-345586">
              <a:buFont typeface="Arial" panose="020B0604020202020204" pitchFamily="34" charset="0"/>
              <a:buChar char="•"/>
            </a:pPr>
            <a:r>
              <a:rPr lang="fr-FR" sz="2419"/>
              <a:t>The code can </a:t>
            </a:r>
            <a:r>
              <a:rPr lang="fr-FR" sz="2419" err="1"/>
              <a:t>include</a:t>
            </a:r>
            <a:r>
              <a:rPr lang="fr-FR" sz="2419"/>
              <a:t> multiple </a:t>
            </a:r>
            <a:r>
              <a:rPr lang="fr-FR" sz="2419" err="1"/>
              <a:t>effects</a:t>
            </a:r>
            <a:r>
              <a:rPr lang="fr-FR" sz="2419"/>
              <a:t> (</a:t>
            </a:r>
            <a:r>
              <a:rPr lang="fr-FR" sz="2419" err="1"/>
              <a:t>Impedances</a:t>
            </a:r>
            <a:r>
              <a:rPr lang="fr-FR" sz="2419"/>
              <a:t>, feedbacks, </a:t>
            </a:r>
            <a:r>
              <a:rPr lang="fr-FR" sz="2419" err="1"/>
              <a:t>electron</a:t>
            </a:r>
            <a:r>
              <a:rPr lang="fr-FR" sz="2419"/>
              <a:t> cloud…)</a:t>
            </a:r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F3C940AA-A61B-620F-D493-11045440295C}"/>
              </a:ext>
            </a:extLst>
          </p:cNvPr>
          <p:cNvSpPr txBox="1">
            <a:spLocks/>
          </p:cNvSpPr>
          <p:nvPr/>
        </p:nvSpPr>
        <p:spPr>
          <a:xfrm>
            <a:off x="954307" y="184015"/>
            <a:ext cx="10648688" cy="11960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>
                <a:latin typeface="+mn-lt"/>
              </a:rPr>
              <a:t>Impedance model and beam stability studies</a:t>
            </a:r>
            <a:endParaRPr lang="fr-FR" sz="4000">
              <a:latin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2174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3427"/>
    </mc:Choice>
    <mc:Fallback xmlns="">
      <p:transition spd="slow" advTm="3342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000" fill="hold"/>
                                        <p:tgtEl>
                                          <p:spTgt spid="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1"/>
                </p:tgtEl>
              </p:cMediaNode>
            </p:video>
          </p:childTnLst>
        </p:cTn>
      </p:par>
    </p:tnLst>
  </p:timing>
  <p:extLst>
    <p:ext uri="{E180D4A7-C9FB-4DFB-919C-405C955672EB}">
      <p14:showEvtLst xmlns:p14="http://schemas.microsoft.com/office/powerpoint/2010/main">
        <p14:playEvt time="1" objId="31"/>
        <p14:stopEvt time="33427" objId="31"/>
      </p14:showEvtLst>
    </p:ext>
  </p:extLs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43E4D28-0498-ACBF-CA90-777695C705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7016" y="2204337"/>
            <a:ext cx="9716299" cy="439416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0FC76BA-1071-A23A-2FB3-24B9F3F510D2}"/>
              </a:ext>
            </a:extLst>
          </p:cNvPr>
          <p:cNvSpPr txBox="1"/>
          <p:nvPr/>
        </p:nvSpPr>
        <p:spPr>
          <a:xfrm>
            <a:off x="1606409" y="161499"/>
            <a:ext cx="95465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3600"/>
              <a:t>Vacuum Chamber Impedance and stability Studies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D2752F7-7C83-B67D-9693-87DF144BC487}"/>
              </a:ext>
            </a:extLst>
          </p:cNvPr>
          <p:cNvSpPr txBox="1"/>
          <p:nvPr/>
        </p:nvSpPr>
        <p:spPr>
          <a:xfrm>
            <a:off x="144410" y="816126"/>
            <a:ext cx="5915735" cy="224676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2000"/>
              <a:t>Find Minimum chanber aperture which ensures transverse stability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2000"/>
              <a:t>Investigate realistic cases for chamber materials: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sz="2000"/>
              <a:t>Tungsten shield with copper coating layer (assume 300K)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sz="2000"/>
              <a:t>Thicker copper coatings </a:t>
            </a:r>
            <a:r>
              <a:rPr lang="en-CH" sz="2000">
                <a:sym typeface="Wingdings" pitchFamily="2" charset="2"/>
              </a:rPr>
              <a:t> find lower limit</a:t>
            </a:r>
            <a:endParaRPr lang="en-CH" sz="2000"/>
          </a:p>
          <a:p>
            <a:r>
              <a:rPr lang="en-CH" sz="200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4757607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1B32F9-67B1-F0B8-33F2-C0F02E9778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8411" y="0"/>
            <a:ext cx="10515600" cy="1325563"/>
          </a:xfrm>
        </p:spPr>
        <p:txBody>
          <a:bodyPr/>
          <a:lstStyle/>
          <a:p>
            <a:r>
              <a:rPr lang="en-CH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AEF3BD-7B61-1824-F321-8FF1C7FCFC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8411" y="1507524"/>
            <a:ext cx="11343503" cy="4669439"/>
          </a:xfrm>
        </p:spPr>
        <p:txBody>
          <a:bodyPr>
            <a:noAutofit/>
          </a:bodyPr>
          <a:lstStyle/>
          <a:p>
            <a:endParaRPr lang="en-CH" sz="2000"/>
          </a:p>
          <a:p>
            <a:endParaRPr lang="en-CH" sz="2000"/>
          </a:p>
          <a:p>
            <a:endParaRPr lang="en-CH" sz="200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E65B7CA-C409-0931-47F6-9C6E0F186B43}"/>
              </a:ext>
            </a:extLst>
          </p:cNvPr>
          <p:cNvSpPr txBox="1"/>
          <p:nvPr/>
        </p:nvSpPr>
        <p:spPr>
          <a:xfrm>
            <a:off x="517925" y="1164134"/>
            <a:ext cx="11105664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2400" dirty="0">
                <a:latin typeface="Calibri" panose="020F0502020204030204" pitchFamily="34" charset="0"/>
                <a:cs typeface="Calibri" panose="020F0502020204030204" pitchFamily="34" charset="0"/>
              </a:rPr>
              <a:t>The Project has started!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2400" dirty="0">
                <a:latin typeface="Calibri" panose="020F0502020204030204" pitchFamily="34" charset="0"/>
                <a:cs typeface="Calibri" panose="020F0502020204030204" pitchFamily="34" charset="0"/>
              </a:rPr>
              <a:t>A first model of the machine impedances for the RCSs exist and stability studies on-going: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Tools are in place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CH" sz="2400" dirty="0">
                <a:latin typeface="Calibri" panose="020F0502020204030204" pitchFamily="34" charset="0"/>
                <a:cs typeface="Calibri" panose="020F0502020204030204" pitchFamily="34" charset="0"/>
              </a:rPr>
              <a:t>irst Impedance Model for the 5TeV RCS </a:t>
            </a:r>
            <a:r>
              <a:rPr lang="en-CH" sz="2400" dirty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 Collider</a:t>
            </a:r>
            <a:endParaRPr lang="en-CH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CH" sz="2400" dirty="0">
                <a:latin typeface="Calibri" panose="020F0502020204030204" pitchFamily="34" charset="0"/>
                <a:cs typeface="Calibri" panose="020F0502020204030204" pitchFamily="34" charset="0"/>
              </a:rPr>
              <a:t>HOM from the Accelerating cavities (Tesla type)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CH" sz="2400" dirty="0">
                <a:latin typeface="Calibri" panose="020F0502020204030204" pitchFamily="34" charset="0"/>
                <a:cs typeface="Calibri" panose="020F0502020204030204" pitchFamily="34" charset="0"/>
              </a:rPr>
              <a:t>Beam chamber material and transverse dimension studies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CH" sz="2400" dirty="0">
                <a:latin typeface="Calibri" panose="020F0502020204030204" pitchFamily="34" charset="0"/>
                <a:cs typeface="Calibri" panose="020F0502020204030204" pitchFamily="34" charset="0"/>
              </a:rPr>
              <a:t>Beam-beam effects at collision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CH" sz="2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Extend the studies for the collider and for the other RCSs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2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1st Nov EPFL PhD Student Josephine will start the investigation of the beam dynamics and stability in the Muon cooling system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sz="2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Space Charge (lower energies)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sz="2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Wake fields in Matter (green field)</a:t>
            </a:r>
          </a:p>
        </p:txBody>
      </p:sp>
    </p:spTree>
    <p:extLst>
      <p:ext uri="{BB962C8B-B14F-4D97-AF65-F5344CB8AC3E}">
        <p14:creationId xmlns:p14="http://schemas.microsoft.com/office/powerpoint/2010/main" val="25331331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8368C0-53D8-85C2-BCF0-6AD662D2AD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57048"/>
          </a:xfrm>
        </p:spPr>
        <p:txBody>
          <a:bodyPr>
            <a:normAutofit/>
          </a:bodyPr>
          <a:lstStyle/>
          <a:p>
            <a:r>
              <a:rPr lang="en-CH" sz="3600"/>
              <a:t>Publications and Presentations: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A694F2-EC19-7744-2D0D-975C041C57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0427" y="1253331"/>
            <a:ext cx="11370276" cy="4351338"/>
          </a:xfrm>
        </p:spPr>
        <p:txBody>
          <a:bodyPr>
            <a:normAutofit fontScale="325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4400" b="0" i="0" u="none" strike="noStrike">
                <a:solidFill>
                  <a:srgbClr val="000000"/>
                </a:solidFill>
                <a:effectLst/>
                <a:latin typeface="Helvetica" pitchFamily="2" charset="0"/>
              </a:rPr>
              <a:t>- "Études </a:t>
            </a:r>
            <a:r>
              <a:rPr lang="en-GB" sz="4400" b="0" i="0" u="none" strike="noStrike" err="1">
                <a:solidFill>
                  <a:srgbClr val="000000"/>
                </a:solidFill>
                <a:effectLst/>
                <a:latin typeface="Helvetica" pitchFamily="2" charset="0"/>
              </a:rPr>
              <a:t>d'instabilités</a:t>
            </a:r>
            <a:r>
              <a:rPr lang="en-GB" sz="4400" b="0" i="0" u="none" strike="noStrike">
                <a:solidFill>
                  <a:srgbClr val="000000"/>
                </a:solidFill>
                <a:effectLst/>
                <a:latin typeface="Helvetica" pitchFamily="2" charset="0"/>
              </a:rPr>
              <a:t> transverses des </a:t>
            </a:r>
            <a:r>
              <a:rPr lang="en-GB" sz="4400" b="0" i="0" u="none" strike="noStrike" err="1">
                <a:solidFill>
                  <a:srgbClr val="000000"/>
                </a:solidFill>
                <a:effectLst/>
                <a:latin typeface="Helvetica" pitchFamily="2" charset="0"/>
              </a:rPr>
              <a:t>faisceaux</a:t>
            </a:r>
            <a:r>
              <a:rPr lang="en-GB" sz="4400" b="0" i="0" u="none" strike="noStrike">
                <a:solidFill>
                  <a:srgbClr val="000000"/>
                </a:solidFill>
                <a:effectLst/>
                <a:latin typeface="Helvetica" pitchFamily="2" charset="0"/>
              </a:rPr>
              <a:t> pour un </a:t>
            </a:r>
            <a:r>
              <a:rPr lang="en-GB" sz="4400" b="0" i="0" u="none" strike="noStrike" err="1">
                <a:solidFill>
                  <a:srgbClr val="000000"/>
                </a:solidFill>
                <a:effectLst/>
                <a:latin typeface="Helvetica" pitchFamily="2" charset="0"/>
              </a:rPr>
              <a:t>projet</a:t>
            </a:r>
            <a:r>
              <a:rPr lang="en-GB" sz="4400" b="0" i="0" u="none" strike="noStrike">
                <a:solidFill>
                  <a:srgbClr val="000000"/>
                </a:solidFill>
                <a:effectLst/>
                <a:latin typeface="Helvetica" pitchFamily="2" charset="0"/>
              </a:rPr>
              <a:t> de </a:t>
            </a:r>
            <a:r>
              <a:rPr lang="en-GB" sz="4400" b="0" i="0" u="none" strike="noStrike" err="1">
                <a:solidFill>
                  <a:srgbClr val="000000"/>
                </a:solidFill>
                <a:effectLst/>
                <a:latin typeface="Helvetica" pitchFamily="2" charset="0"/>
              </a:rPr>
              <a:t>collisionneur</a:t>
            </a:r>
            <a:r>
              <a:rPr lang="en-GB" sz="4400" b="0" i="0" u="none" strike="noStrike">
                <a:solidFill>
                  <a:srgbClr val="000000"/>
                </a:solidFill>
                <a:effectLst/>
                <a:latin typeface="Helvetica" pitchFamily="2" charset="0"/>
              </a:rPr>
              <a:t> muons anti-muons", contributed talk at the French Physical Society congress on July 5th 2023, giving a general overview of the Muon Collider study and its challenges in terms of beam instabilities, </a:t>
            </a:r>
            <a:r>
              <a:rPr lang="en-GB" sz="4400" b="0" i="0">
                <a:effectLst/>
                <a:latin typeface="Helvetica" pitchFamily="2" charset="0"/>
                <a:hlinkClick r:id="rId2"/>
              </a:rPr>
              <a:t>https://indico.ijclab.in2p3.fr/event/8021/sessions/4500/#20230705</a:t>
            </a:r>
            <a:endParaRPr lang="en-GB" sz="4400" b="0" i="0">
              <a:effectLst/>
              <a:latin typeface="Helvetica" pitchFamily="2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4400" b="0" i="0" u="none" strike="noStrike">
                <a:solidFill>
                  <a:srgbClr val="000000"/>
                </a:solidFill>
                <a:effectLst/>
                <a:latin typeface="Helvetica" pitchFamily="2" charset="0"/>
              </a:rPr>
              <a:t>"Transverse impedance and beam stability studies for the muon collider ring" in Proceedings of IPAC 2023, </a:t>
            </a:r>
            <a:r>
              <a:rPr lang="en-GB" sz="4400" b="0" i="0">
                <a:effectLst/>
                <a:latin typeface="Helvetica" pitchFamily="2" charset="0"/>
                <a:hlinkClick r:id="rId3"/>
              </a:rPr>
              <a:t>https://doi.org/10.18429/JACoW-IPAC2023-WEPL185</a:t>
            </a:r>
            <a:endParaRPr lang="en-GB" sz="4400" b="0" i="0">
              <a:effectLst/>
              <a:latin typeface="Helvetica" pitchFamily="2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4400" b="0" i="0" u="none" strike="noStrike">
                <a:solidFill>
                  <a:srgbClr val="000000"/>
                </a:solidFill>
                <a:effectLst/>
                <a:latin typeface="Helvetica" pitchFamily="2" charset="0"/>
              </a:rPr>
              <a:t>"Transverse impedance and beam stability studies for the muon collider Rapid Cycling Synchrotrons" in Proceedings of IPAC 2023, </a:t>
            </a:r>
            <a:r>
              <a:rPr lang="en-GB" sz="4400" b="0" i="0">
                <a:effectLst/>
                <a:latin typeface="Helvetica" pitchFamily="2" charset="0"/>
                <a:hlinkClick r:id="rId4"/>
              </a:rPr>
              <a:t>https://doi.org/10.18429/JACoW-IPAC2023-WEPL186</a:t>
            </a:r>
            <a:endParaRPr lang="en-GB" sz="4400" b="0" i="0">
              <a:effectLst/>
              <a:latin typeface="Helvetica" pitchFamily="2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4400" b="0" i="0" u="none" strike="noStrike">
                <a:solidFill>
                  <a:srgbClr val="000000"/>
                </a:solidFill>
                <a:effectLst/>
                <a:latin typeface="Helvetica" pitchFamily="2" charset="0"/>
              </a:rPr>
              <a:t>"Status of the collective effects in the collider ring", presentation at the IMCC Annual Meeting 2023, June 2023 </a:t>
            </a:r>
            <a:r>
              <a:rPr lang="en-GB" sz="4400" b="0" i="0">
                <a:effectLst/>
                <a:latin typeface="Helvetica" pitchFamily="2" charset="0"/>
                <a:hlinkClick r:id="rId5"/>
              </a:rPr>
              <a:t>https://indico.cern.ch/event/1250075/contributions/5349692/attachments/2670071/4629350/2023-06-21_amorim_COLL10TeV_collective_effects.pdf</a:t>
            </a:r>
            <a:endParaRPr lang="en-GB" sz="4400" b="0" i="0">
              <a:effectLst/>
              <a:latin typeface="Helvetica" pitchFamily="2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4400" b="0" i="0" u="none" strike="noStrike">
                <a:solidFill>
                  <a:srgbClr val="000000"/>
                </a:solidFill>
                <a:effectLst/>
                <a:latin typeface="Helvetica" pitchFamily="2" charset="0"/>
              </a:rPr>
              <a:t>"Status of the collective effects in the RCS", presentation at the IMCC Annual Meeting 2023, June 2023, </a:t>
            </a:r>
            <a:r>
              <a:rPr lang="en-GB" sz="4400" b="0" i="0">
                <a:effectLst/>
                <a:latin typeface="Helvetica" pitchFamily="2" charset="0"/>
                <a:hlinkClick r:id="rId6"/>
              </a:rPr>
              <a:t>https://indico.cern.ch/event/1250075/contributions/5350200/attachments/2670072/4629351/2023-06-21_amorim_RCS_collective_effects_v2.pdf</a:t>
            </a:r>
            <a:endParaRPr lang="en-GB" sz="4400" b="0" i="0">
              <a:effectLst/>
              <a:latin typeface="Helvetica" pitchFamily="2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4400" b="0" i="0" u="none" strike="noStrike">
                <a:solidFill>
                  <a:srgbClr val="000000"/>
                </a:solidFill>
                <a:effectLst/>
                <a:latin typeface="Helvetica" pitchFamily="2" charset="0"/>
              </a:rPr>
              <a:t>"Collective effects", status report at Muon Collider Accelerator design meeting, 5th June 2023, </a:t>
            </a:r>
            <a:r>
              <a:rPr lang="en-GB" sz="4400" b="0" i="0">
                <a:effectLst/>
                <a:latin typeface="Helvetica" pitchFamily="2" charset="0"/>
                <a:hlinkClick r:id="rId7"/>
              </a:rPr>
              <a:t>https://indico.cern.ch/event/1283569/contributions/5419198/attachments/2659731/4607066/2023-05-22_MUC_collective_effects_coll10tev_v2.pdf</a:t>
            </a:r>
            <a:endParaRPr lang="en-GB" sz="4400" b="0" i="0">
              <a:effectLst/>
              <a:latin typeface="Helvetica" pitchFamily="2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4400" b="0" i="0" u="none" strike="noStrike">
                <a:solidFill>
                  <a:srgbClr val="000000"/>
                </a:solidFill>
                <a:effectLst/>
                <a:latin typeface="Helvetica" pitchFamily="2" charset="0"/>
              </a:rPr>
              <a:t>"Transverse coherent instability studies for the high-energy part of the Muon Collider", proceeding and poster in HB 2023 (High Brightness Hadron Beams workshop), October 2023, to be published, </a:t>
            </a:r>
            <a:r>
              <a:rPr lang="en-GB" sz="4400" b="0" i="0">
                <a:effectLst/>
                <a:latin typeface="Helvetica" pitchFamily="2" charset="0"/>
                <a:hlinkClick r:id="rId8"/>
              </a:rPr>
              <a:t>https://indico.cern.ch/event/1138716/</a:t>
            </a:r>
            <a:br>
              <a:rPr lang="en-GB" sz="4400"/>
            </a:br>
            <a:endParaRPr lang="en-GB" sz="5600" strike="noStrike" spc="-1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12313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1">
            <a:extLst>
              <a:ext uri="{FF2B5EF4-FFF2-40B4-BE49-F238E27FC236}">
                <a16:creationId xmlns:a16="http://schemas.microsoft.com/office/drawing/2014/main" id="{61024A8E-273C-9C3A-DC3F-EF6D1424DFF2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/>
              <a:t>Chain of rapid cycling synchrotrons, counter-rotating µ+/µ- beams</a:t>
            </a:r>
            <a:br>
              <a:rPr lang="en-US"/>
            </a:br>
            <a:r>
              <a:rPr lang="en-US"/>
              <a:t>        </a:t>
            </a:r>
            <a:r>
              <a:rPr lang="en-US" b="1">
                <a:sym typeface="Symbol" panose="05050102010706020507" pitchFamily="18" charset="2"/>
              </a:rPr>
              <a:t></a:t>
            </a:r>
            <a:r>
              <a:rPr lang="en-US" b="1"/>
              <a:t> 60 GeV </a:t>
            </a:r>
            <a:r>
              <a:rPr lang="en-US" b="1">
                <a:sym typeface="Symbol" panose="05050102010706020507" pitchFamily="18" charset="2"/>
              </a:rPr>
              <a:t></a:t>
            </a:r>
            <a:r>
              <a:rPr lang="en-US" b="1"/>
              <a:t> 314 GeV </a:t>
            </a:r>
            <a:r>
              <a:rPr lang="en-US" b="1">
                <a:sym typeface="Symbol" panose="05050102010706020507" pitchFamily="18" charset="2"/>
              </a:rPr>
              <a:t></a:t>
            </a:r>
            <a:r>
              <a:rPr lang="en-US" b="1"/>
              <a:t> 750 GeV </a:t>
            </a:r>
            <a:r>
              <a:rPr lang="en-US" b="1">
                <a:sym typeface="Symbol" panose="05050102010706020507" pitchFamily="18" charset="2"/>
              </a:rPr>
              <a:t></a:t>
            </a:r>
            <a:r>
              <a:rPr lang="en-US" b="1"/>
              <a:t> 1.5 </a:t>
            </a:r>
            <a:r>
              <a:rPr lang="en-US" b="1" err="1"/>
              <a:t>TeV</a:t>
            </a:r>
            <a:r>
              <a:rPr lang="en-US" b="1"/>
              <a:t> </a:t>
            </a:r>
            <a:r>
              <a:rPr lang="en-US" b="1">
                <a:sym typeface="Symbol" panose="05050102010706020507" pitchFamily="18" charset="2"/>
              </a:rPr>
              <a:t></a:t>
            </a:r>
            <a:r>
              <a:rPr lang="en-US" b="1"/>
              <a:t> 5 </a:t>
            </a:r>
            <a:r>
              <a:rPr lang="en-US" b="1" err="1"/>
              <a:t>TeV</a:t>
            </a:r>
            <a:endParaRPr lang="en-US" b="1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/>
              <a:t>Hybrid RCSs have interleaved normal conducting (NC) and superconducting (SC) magnets.</a:t>
            </a:r>
          </a:p>
          <a:p>
            <a:r>
              <a:rPr lang="en-US"/>
              <a:t>To go to 5 </a:t>
            </a:r>
            <a:r>
              <a:rPr lang="en-US" err="1"/>
              <a:t>TeV</a:t>
            </a:r>
            <a:r>
              <a:rPr lang="en-US"/>
              <a:t>, we have not one but four RCS:</a:t>
            </a:r>
          </a:p>
          <a:p>
            <a:pPr lvl="1"/>
            <a:r>
              <a:rPr lang="en-US"/>
              <a:t>Tradeoff between the ring size, survival rate, acceleration speed (at low energy, the ring can be smaller and thus we can accelerate faster).</a:t>
            </a:r>
          </a:p>
          <a:p>
            <a:r>
              <a:rPr lang="en-US" b="1" u="sng">
                <a:solidFill>
                  <a:srgbClr val="C00000"/>
                </a:solidFill>
              </a:rPr>
              <a:t>This would be the first hybrid RCSs in the world!</a:t>
            </a:r>
          </a:p>
          <a:p>
            <a:pPr lvl="1"/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18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high-energy complex</a:t>
            </a:r>
            <a:endParaRPr lang="en-GB"/>
          </a:p>
        </p:txBody>
      </p:sp>
      <p:pic>
        <p:nvPicPr>
          <p:cNvPr id="14" name="Picture 13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2CACE53B-1127-59BC-7868-C59636F0B8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4894" y="2468894"/>
            <a:ext cx="10403813" cy="1766452"/>
          </a:xfrm>
          <a:prstGeom prst="rect">
            <a:avLst/>
          </a:prstGeom>
        </p:spPr>
      </p:pic>
      <p:pic>
        <p:nvPicPr>
          <p:cNvPr id="15" name="Picture 14" descr="Diagram, schematic&#10;&#10;Description automatically generated">
            <a:extLst>
              <a:ext uri="{FF2B5EF4-FFF2-40B4-BE49-F238E27FC236}">
                <a16:creationId xmlns:a16="http://schemas.microsoft.com/office/drawing/2014/main" id="{92C3634A-810A-FAFE-227D-9F009F8D25A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260" b="16735"/>
          <a:stretch/>
        </p:blipFill>
        <p:spPr>
          <a:xfrm>
            <a:off x="9520859" y="923812"/>
            <a:ext cx="2497483" cy="477913"/>
          </a:xfrm>
          <a:prstGeom prst="rect">
            <a:avLst/>
          </a:prstGeom>
          <a:ln w="25400">
            <a:solidFill>
              <a:schemeClr val="tx1"/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4856569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9023B5-DD7A-8257-70AA-150A7EF5D5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/>
              <a:t>W</a:t>
            </a:r>
            <a:r>
              <a:rPr lang="en-GB" dirty="0"/>
              <a:t>h</a:t>
            </a:r>
            <a:r>
              <a:rPr lang="en-CH"/>
              <a:t>y Muon C</a:t>
            </a:r>
            <a:r>
              <a:rPr lang="en-GB" dirty="0"/>
              <a:t>o</a:t>
            </a:r>
            <a:r>
              <a:rPr lang="en-CH"/>
              <a:t>llider?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4C68F2-C587-1D45-FE33-DE9DDF4ACE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1" y="1875053"/>
            <a:ext cx="11355858" cy="4351338"/>
          </a:xfrm>
        </p:spPr>
        <p:txBody>
          <a:bodyPr>
            <a:noAutofit/>
          </a:bodyPr>
          <a:lstStyle/>
          <a:p>
            <a:r>
              <a:rPr lang="en-CH" sz="2400"/>
              <a:t>Muons 200 heavier than electrons</a:t>
            </a:r>
          </a:p>
          <a:p>
            <a:pPr marL="0" indent="0">
              <a:buNone/>
            </a:pPr>
            <a:r>
              <a:rPr lang="en-CH" sz="2400">
                <a:sym typeface="Wingdings" pitchFamily="2" charset="2"/>
              </a:rPr>
              <a:t>	 SR losses negligibles respect to electrons</a:t>
            </a:r>
            <a:endParaRPr lang="fr-FR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dirty="0"/>
              <a:t>First </a:t>
            </a:r>
            <a:r>
              <a:rPr lang="fr-FR" sz="2400" dirty="0" err="1"/>
              <a:t>proposal</a:t>
            </a:r>
            <a:r>
              <a:rPr lang="fr-FR" sz="2400"/>
              <a:t> in 1960 (</a:t>
            </a:r>
            <a:r>
              <a:rPr lang="fr-FR" sz="2400">
                <a:hlinkClick r:id="rId2"/>
              </a:rPr>
              <a:t>Tikhonin</a:t>
            </a:r>
            <a:r>
              <a:rPr lang="fr-FR" sz="2400"/>
              <a:t> et </a:t>
            </a:r>
            <a:r>
              <a:rPr lang="fr-FR" sz="2400">
                <a:hlinkClick r:id="rId3"/>
              </a:rPr>
              <a:t>Budker</a:t>
            </a:r>
            <a:r>
              <a:rPr lang="fr-FR" sz="240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err="1"/>
              <a:t>Between</a:t>
            </a:r>
            <a:r>
              <a:rPr lang="fr-FR" sz="2400"/>
              <a:t> 2011-2016, le </a:t>
            </a:r>
            <a:r>
              <a:rPr lang="fr-FR" sz="2400">
                <a:hlinkClick r:id="rId4"/>
              </a:rPr>
              <a:t>Muon Accelerator Program (MAP)</a:t>
            </a:r>
            <a:r>
              <a:rPr lang="fr-FR" sz="2400"/>
              <a:t> in US has </a:t>
            </a:r>
            <a:r>
              <a:rPr lang="fr-FR" sz="2400" err="1"/>
              <a:t>studied</a:t>
            </a:r>
            <a:r>
              <a:rPr lang="fr-FR" sz="2400"/>
              <a:t> the </a:t>
            </a:r>
            <a:r>
              <a:rPr lang="fr-FR" sz="2400" err="1"/>
              <a:t>feasibility</a:t>
            </a:r>
            <a:r>
              <a:rPr lang="fr-FR" sz="2400"/>
              <a:t> of a </a:t>
            </a:r>
            <a:r>
              <a:rPr lang="fr-FR" sz="2400" err="1"/>
              <a:t>series</a:t>
            </a:r>
            <a:r>
              <a:rPr lang="fr-FR" sz="2400"/>
              <a:t> of </a:t>
            </a:r>
            <a:r>
              <a:rPr lang="fr-FR" sz="2400" err="1"/>
              <a:t>colliders</a:t>
            </a:r>
            <a:r>
              <a:rPr lang="fr-FR" sz="2400"/>
              <a:t> at 1.5 </a:t>
            </a:r>
            <a:r>
              <a:rPr lang="fr-FR" sz="2400" err="1"/>
              <a:t>TeV</a:t>
            </a:r>
            <a:r>
              <a:rPr lang="fr-FR" sz="2400"/>
              <a:t>, 3 </a:t>
            </a:r>
            <a:r>
              <a:rPr lang="fr-FR" sz="2400" err="1"/>
              <a:t>TeV</a:t>
            </a:r>
            <a:r>
              <a:rPr lang="fr-FR" sz="2400"/>
              <a:t> et 6 </a:t>
            </a:r>
            <a:r>
              <a:rPr lang="fr-FR" sz="2400" err="1"/>
              <a:t>TeV</a:t>
            </a:r>
            <a:endParaRPr lang="fr-FR" sz="24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/>
              <a:t>In 2021, an international collaboration </a:t>
            </a:r>
            <a:r>
              <a:rPr lang="fr-FR" sz="2400" b="1"/>
              <a:t>(</a:t>
            </a:r>
            <a:r>
              <a:rPr lang="fr-FR" sz="2400" b="1">
                <a:hlinkClick r:id="rId5"/>
              </a:rPr>
              <a:t>IMCC</a:t>
            </a:r>
            <a:r>
              <a:rPr lang="fr-FR" sz="2400" b="1"/>
              <a:t>)</a:t>
            </a:r>
            <a:r>
              <a:rPr lang="fr-FR" sz="2400"/>
              <a:t> has been </a:t>
            </a:r>
            <a:r>
              <a:rPr lang="fr-FR" sz="2400" err="1"/>
              <a:t>established</a:t>
            </a:r>
            <a:r>
              <a:rPr lang="fr-FR" sz="2400"/>
              <a:t> to </a:t>
            </a:r>
            <a:r>
              <a:rPr lang="fr-FR" sz="2400" err="1"/>
              <a:t>study</a:t>
            </a:r>
            <a:r>
              <a:rPr lang="fr-FR" sz="2400"/>
              <a:t> a possible muon </a:t>
            </a:r>
            <a:r>
              <a:rPr lang="fr-FR" sz="2400" err="1"/>
              <a:t>collider</a:t>
            </a:r>
            <a:r>
              <a:rPr lang="fr-FR" sz="2400"/>
              <a:t> </a:t>
            </a:r>
            <a:r>
              <a:rPr lang="fr-FR" sz="2400" err="1"/>
              <a:t>with</a:t>
            </a:r>
            <a:r>
              <a:rPr lang="fr-FR" sz="2400"/>
              <a:t> a ECM of</a:t>
            </a:r>
            <a:r>
              <a:rPr lang="fr-FR" sz="2400" b="1"/>
              <a:t> 3 </a:t>
            </a:r>
            <a:r>
              <a:rPr lang="fr-FR" sz="2400" b="1" err="1"/>
              <a:t>TeV</a:t>
            </a:r>
            <a:r>
              <a:rPr lang="fr-FR" sz="2400" b="1"/>
              <a:t>, </a:t>
            </a:r>
            <a:r>
              <a:rPr lang="fr-FR" sz="2400" b="1" err="1"/>
              <a:t>followed</a:t>
            </a:r>
            <a:r>
              <a:rPr lang="fr-FR" sz="2400" b="1"/>
              <a:t> by a </a:t>
            </a:r>
            <a:r>
              <a:rPr lang="fr-FR" sz="2400" b="1" err="1"/>
              <a:t>collider</a:t>
            </a:r>
            <a:r>
              <a:rPr lang="fr-FR" sz="2400" b="1"/>
              <a:t> </a:t>
            </a:r>
            <a:r>
              <a:rPr lang="fr-FR" sz="2400" b="1" err="1"/>
              <a:t>with</a:t>
            </a:r>
            <a:r>
              <a:rPr lang="fr-FR" sz="2400" b="1"/>
              <a:t> ECM 10 </a:t>
            </a:r>
            <a:r>
              <a:rPr lang="fr-FR" sz="2400" b="1" err="1"/>
              <a:t>TeV</a:t>
            </a:r>
            <a:endParaRPr lang="fr-FR" sz="24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/>
              <a:t>The </a:t>
            </a:r>
            <a:r>
              <a:rPr lang="fr-FR" sz="2400" err="1"/>
              <a:t>accelerator</a:t>
            </a:r>
            <a:r>
              <a:rPr lang="fr-FR" sz="2400"/>
              <a:t> </a:t>
            </a:r>
            <a:r>
              <a:rPr lang="fr-FR" sz="2400" err="1"/>
              <a:t>community</a:t>
            </a:r>
            <a:r>
              <a:rPr lang="fr-FR" sz="2400"/>
              <a:t> in US has </a:t>
            </a:r>
            <a:r>
              <a:rPr lang="fr-FR" sz="2400" err="1"/>
              <a:t>shown</a:t>
            </a:r>
            <a:r>
              <a:rPr lang="fr-FR" sz="2400"/>
              <a:t> </a:t>
            </a:r>
            <a:r>
              <a:rPr lang="fr-FR" sz="2400" err="1"/>
              <a:t>strong</a:t>
            </a:r>
            <a:r>
              <a:rPr lang="fr-FR" sz="2400"/>
              <a:t> </a:t>
            </a:r>
            <a:r>
              <a:rPr lang="fr-FR" sz="2400" err="1"/>
              <a:t>interest</a:t>
            </a:r>
            <a:r>
              <a:rPr lang="fr-FR" sz="2400"/>
              <a:t> in the </a:t>
            </a:r>
            <a:r>
              <a:rPr lang="fr-FR" sz="2400" err="1"/>
              <a:t>study</a:t>
            </a:r>
            <a:r>
              <a:rPr lang="fr-FR" sz="2400"/>
              <a:t> (</a:t>
            </a:r>
            <a:r>
              <a:rPr lang="fr-FR" sz="2400">
                <a:hlinkClick r:id="rId6"/>
              </a:rPr>
              <a:t>Snowmass</a:t>
            </a:r>
            <a:r>
              <a:rPr lang="fr-FR" sz="2400"/>
              <a:t> et </a:t>
            </a:r>
            <a:r>
              <a:rPr lang="fr-FR" sz="2400">
                <a:hlinkClick r:id="rId7"/>
              </a:rPr>
              <a:t>P5</a:t>
            </a:r>
            <a:r>
              <a:rPr lang="fr-FR" sz="2400"/>
              <a:t>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50B80A0-81DB-424A-F40E-EA006F1CF46C}"/>
                  </a:ext>
                </a:extLst>
              </p:cNvPr>
              <p:cNvSpPr txBox="1"/>
              <p:nvPr/>
            </p:nvSpPr>
            <p:spPr>
              <a:xfrm>
                <a:off x="7728153" y="1690688"/>
                <a:ext cx="2738021" cy="93570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𝑠𝑦𝑛𝑐h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∝</m:t>
                      </m:r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p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p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fr-FR" sz="2800"/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50B80A0-81DB-424A-F40E-EA006F1CF4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28153" y="1690688"/>
                <a:ext cx="2738021" cy="935705"/>
              </a:xfrm>
              <a:prstGeom prst="rect">
                <a:avLst/>
              </a:prstGeom>
              <a:blipFill>
                <a:blip r:embed="rId8"/>
                <a:stretch>
                  <a:fillRect b="-12000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513368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2962E106-18BE-57AA-9EC0-EC2622771F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7CDD7C3-675E-45EE-865E-7687CAB9E5E9}" type="slidenum">
              <a:rPr lang="fr-FR" smtClean="0"/>
              <a:t>3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9D45B8B-39FE-65BB-F8A1-E078C262C7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9836" y="100535"/>
            <a:ext cx="8796315" cy="6296309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795F84B-C8C9-7985-E413-F780C01DB8D2}"/>
              </a:ext>
            </a:extLst>
          </p:cNvPr>
          <p:cNvSpPr txBox="1"/>
          <p:nvPr/>
        </p:nvSpPr>
        <p:spPr>
          <a:xfrm>
            <a:off x="6311630" y="1963712"/>
            <a:ext cx="4191276" cy="3528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1693"/>
              <a:t>A. </a:t>
            </a:r>
            <a:r>
              <a:rPr lang="fr-FR" sz="1693" err="1"/>
              <a:t>Wulzer</a:t>
            </a:r>
            <a:r>
              <a:rPr lang="fr-FR" sz="1693"/>
              <a:t>, </a:t>
            </a:r>
            <a:r>
              <a:rPr lang="fr-FR" sz="1693" err="1">
                <a:hlinkClick r:id="rId4"/>
              </a:rPr>
              <a:t>MuC</a:t>
            </a:r>
            <a:r>
              <a:rPr lang="fr-FR" sz="1693">
                <a:hlinkClick r:id="rId4"/>
              </a:rPr>
              <a:t> Design Meeting</a:t>
            </a:r>
            <a:r>
              <a:rPr lang="fr-FR" sz="1693"/>
              <a:t> (28/11/2022)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CC0352E-C607-E10D-D150-7CA51AFB7F5C}"/>
              </a:ext>
            </a:extLst>
          </p:cNvPr>
          <p:cNvSpPr txBox="1"/>
          <p:nvPr/>
        </p:nvSpPr>
        <p:spPr>
          <a:xfrm>
            <a:off x="2949731" y="2836414"/>
            <a:ext cx="2276842" cy="4273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177"/>
              <a:t>+ Neutrino </a:t>
            </a:r>
            <a:r>
              <a:rPr lang="fr-FR" sz="2177" err="1"/>
              <a:t>Physics</a:t>
            </a:r>
            <a:endParaRPr lang="fr-FR" sz="2177"/>
          </a:p>
        </p:txBody>
      </p:sp>
    </p:spTree>
    <p:extLst>
      <p:ext uri="{BB962C8B-B14F-4D97-AF65-F5344CB8AC3E}">
        <p14:creationId xmlns:p14="http://schemas.microsoft.com/office/powerpoint/2010/main" val="4187984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449"/>
    </mc:Choice>
    <mc:Fallback xmlns="">
      <p:transition spd="slow" advTm="50449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2962E106-18BE-57AA-9EC0-EC2622771F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7CDD7C3-675E-45EE-865E-7687CAB9E5E9}" type="slidenum">
              <a:rPr lang="fr-FR" smtClean="0"/>
              <a:t>4</a:t>
            </a:fld>
            <a:endParaRPr lang="fr-FR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8B2009A-8D7B-53BF-6A24-F3893C4BC5D7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134991" y="136525"/>
            <a:ext cx="9922018" cy="1196006"/>
          </a:xfrm>
        </p:spPr>
        <p:txBody>
          <a:bodyPr>
            <a:normAutofit/>
          </a:bodyPr>
          <a:lstStyle/>
          <a:p>
            <a:pPr lvl="0"/>
            <a:r>
              <a:rPr lang="fr-FR" sz="4000">
                <a:solidFill>
                  <a:srgbClr val="FF0000"/>
                </a:solidFill>
                <a:latin typeface="+mn-lt"/>
              </a:rPr>
              <a:t>Muon </a:t>
            </a:r>
            <a:r>
              <a:rPr lang="fr-FR" sz="4000" err="1">
                <a:solidFill>
                  <a:srgbClr val="FF0000"/>
                </a:solidFill>
                <a:latin typeface="+mn-lt"/>
              </a:rPr>
              <a:t>Lifetime</a:t>
            </a:r>
            <a:r>
              <a:rPr lang="fr-FR" sz="4000">
                <a:solidFill>
                  <a:srgbClr val="FF0000"/>
                </a:solidFill>
                <a:latin typeface="+mn-lt"/>
              </a:rPr>
              <a:t> and </a:t>
            </a:r>
            <a:r>
              <a:rPr lang="fr-FR" sz="4000" err="1">
                <a:solidFill>
                  <a:srgbClr val="FF0000"/>
                </a:solidFill>
                <a:latin typeface="+mn-lt"/>
              </a:rPr>
              <a:t>accelerator</a:t>
            </a:r>
            <a:r>
              <a:rPr lang="fr-FR" sz="4000">
                <a:solidFill>
                  <a:srgbClr val="FF0000"/>
                </a:solidFill>
                <a:latin typeface="+mn-lt"/>
              </a:rPr>
              <a:t> design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B154594-2027-8ADD-3094-65D9D7C4E2D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0000"/>
          <a:stretch/>
        </p:blipFill>
        <p:spPr>
          <a:xfrm>
            <a:off x="937941" y="3182763"/>
            <a:ext cx="10316119" cy="252251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0D888FD-2DF6-8BFA-3E28-C8D91F513381}"/>
              </a:ext>
            </a:extLst>
          </p:cNvPr>
          <p:cNvSpPr txBox="1"/>
          <p:nvPr/>
        </p:nvSpPr>
        <p:spPr>
          <a:xfrm>
            <a:off x="811283" y="5677255"/>
            <a:ext cx="1955972" cy="687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935"/>
              <a:t>High power proton </a:t>
            </a:r>
            <a:r>
              <a:rPr lang="fr-FR" sz="1935" err="1"/>
              <a:t>beam</a:t>
            </a:r>
            <a:endParaRPr lang="fr-FR" sz="1935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88EA500-E85A-0FC6-FF95-0E07D1000192}"/>
              </a:ext>
            </a:extLst>
          </p:cNvPr>
          <p:cNvSpPr txBox="1"/>
          <p:nvPr/>
        </p:nvSpPr>
        <p:spPr>
          <a:xfrm>
            <a:off x="2679535" y="5581196"/>
            <a:ext cx="2074238" cy="128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935"/>
              <a:t>Production of muons and </a:t>
            </a:r>
            <a:r>
              <a:rPr lang="fr-FR" sz="1935" err="1"/>
              <a:t>anti-muons</a:t>
            </a:r>
            <a:r>
              <a:rPr lang="fr-FR" sz="1935"/>
              <a:t> and collection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B16937B-F392-71A0-0C97-7B39DDBFF5F1}"/>
              </a:ext>
            </a:extLst>
          </p:cNvPr>
          <p:cNvSpPr txBox="1"/>
          <p:nvPr/>
        </p:nvSpPr>
        <p:spPr>
          <a:xfrm>
            <a:off x="4677827" y="5597494"/>
            <a:ext cx="2921307" cy="390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935" err="1"/>
              <a:t>Ionization</a:t>
            </a:r>
            <a:r>
              <a:rPr lang="fr-FR" sz="1935"/>
              <a:t> </a:t>
            </a:r>
            <a:r>
              <a:rPr lang="fr-FR" sz="1935" err="1"/>
              <a:t>Cooling</a:t>
            </a:r>
            <a:endParaRPr lang="fr-FR" sz="1935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959EC25-10AA-C3BA-6AE9-27542FBBB3BE}"/>
              </a:ext>
            </a:extLst>
          </p:cNvPr>
          <p:cNvSpPr txBox="1"/>
          <p:nvPr/>
        </p:nvSpPr>
        <p:spPr>
          <a:xfrm>
            <a:off x="7647157" y="5581196"/>
            <a:ext cx="1865308" cy="390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935" err="1"/>
              <a:t>Acceleration</a:t>
            </a:r>
            <a:endParaRPr lang="fr-FR" sz="1935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DD3BF99-B597-5834-70BF-87C558EDE1DD}"/>
              </a:ext>
            </a:extLst>
          </p:cNvPr>
          <p:cNvSpPr txBox="1"/>
          <p:nvPr/>
        </p:nvSpPr>
        <p:spPr>
          <a:xfrm>
            <a:off x="9745384" y="5581196"/>
            <a:ext cx="2052189" cy="390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935"/>
              <a:t>Collisions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C4000420-4AC2-07A9-C58E-03628D6FE750}"/>
                  </a:ext>
                </a:extLst>
              </p:cNvPr>
              <p:cNvSpPr txBox="1"/>
              <p:nvPr/>
            </p:nvSpPr>
            <p:spPr>
              <a:xfrm>
                <a:off x="537652" y="1277713"/>
                <a:ext cx="11476455" cy="17674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5586" indent="-345586">
                  <a:buFont typeface="Arial" panose="020B0604020202020204" pitchFamily="34" charset="0"/>
                  <a:buChar char="•"/>
                </a:pPr>
                <a:r>
                  <a:rPr lang="fr-FR" sz="2177" dirty="0"/>
                  <a:t>To maximise </a:t>
                </a:r>
                <a:r>
                  <a:rPr lang="fr-FR" sz="2177" dirty="0" err="1"/>
                  <a:t>Luminosity</a:t>
                </a:r>
                <a:r>
                  <a:rPr lang="fr-FR" sz="2177" dirty="0"/>
                  <a:t> one </a:t>
                </a:r>
                <a:r>
                  <a:rPr lang="fr-FR" sz="2177" dirty="0" err="1"/>
                  <a:t>needs</a:t>
                </a:r>
                <a:r>
                  <a:rPr lang="fr-FR" sz="2177" dirty="0"/>
                  <a:t> </a:t>
                </a:r>
                <a:r>
                  <a:rPr lang="fr-FR" sz="2177" dirty="0" err="1"/>
                  <a:t>bunches</a:t>
                </a:r>
                <a:r>
                  <a:rPr lang="fr-FR" sz="2177" dirty="0"/>
                  <a:t> </a:t>
                </a:r>
                <a:r>
                  <a:rPr lang="fr-FR" sz="2177" dirty="0" err="1"/>
                  <a:t>wth</a:t>
                </a:r>
                <a:r>
                  <a:rPr lang="fr-FR" sz="2177" dirty="0"/>
                  <a:t> high </a:t>
                </a:r>
                <a:r>
                  <a:rPr lang="fr-FR" sz="2177" dirty="0" err="1"/>
                  <a:t>intensities</a:t>
                </a:r>
                <a:r>
                  <a:rPr lang="fr-FR" sz="2177" dirty="0"/>
                  <a:t> (10</a:t>
                </a:r>
                <a:r>
                  <a:rPr lang="fr-FR" sz="2177" baseline="30000" dirty="0"/>
                  <a:t>13</a:t>
                </a:r>
                <a:r>
                  <a:rPr lang="fr-FR" sz="2177" dirty="0"/>
                  <a:t> muons/</a:t>
                </a:r>
                <a:r>
                  <a:rPr lang="fr-FR" sz="2177" dirty="0" err="1"/>
                  <a:t>bunch</a:t>
                </a:r>
                <a:r>
                  <a:rPr lang="fr-FR" sz="2177" dirty="0"/>
                  <a:t>) and </a:t>
                </a:r>
                <a:r>
                  <a:rPr lang="fr-FR" sz="2177" dirty="0" err="1"/>
                  <a:t>small</a:t>
                </a:r>
                <a:r>
                  <a:rPr lang="fr-FR" sz="2177" dirty="0"/>
                  <a:t> transverse </a:t>
                </a:r>
                <a:r>
                  <a:rPr lang="fr-FR" sz="2177" dirty="0" err="1"/>
                  <a:t>beam</a:t>
                </a:r>
                <a:r>
                  <a:rPr lang="fr-FR" sz="2177" dirty="0"/>
                  <a:t> sizes </a:t>
                </a:r>
                <a:endParaRPr lang="fr-FR" sz="2177" b="1" dirty="0"/>
              </a:p>
              <a:p>
                <a:pPr marL="345586" indent="-345586">
                  <a:buFont typeface="Arial" panose="020B0604020202020204" pitchFamily="34" charset="0"/>
                  <a:buChar char="•"/>
                </a:pPr>
                <a:r>
                  <a:rPr lang="fr-FR" sz="2177" dirty="0"/>
                  <a:t>Muon </a:t>
                </a:r>
                <a:r>
                  <a:rPr lang="fr-FR" sz="2177" dirty="0" err="1"/>
                  <a:t>lifetime</a:t>
                </a:r>
                <a:r>
                  <a:rPr lang="fr-FR" sz="2177" dirty="0"/>
                  <a:t> at </a:t>
                </a:r>
                <a:r>
                  <a:rPr lang="fr-FR" sz="2177" dirty="0" err="1"/>
                  <a:t>rest</a:t>
                </a:r>
                <a:r>
                  <a:rPr lang="fr-FR" sz="2177" dirty="0"/>
                  <a:t> </a:t>
                </a:r>
                <a:r>
                  <a:rPr lang="fr-FR" sz="2177" dirty="0" err="1"/>
                  <a:t>is</a:t>
                </a:r>
                <a:r>
                  <a:rPr lang="fr-FR" sz="2177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177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177" b="1" i="1">
                            <a:latin typeface="Cambria Math" panose="02040503050406030204" pitchFamily="18" charset="0"/>
                          </a:rPr>
                          <m:t>𝝉</m:t>
                        </m:r>
                      </m:e>
                      <m:sub>
                        <m:r>
                          <a:rPr lang="en-US" sz="2177" b="1" i="1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en-US" sz="2177" b="1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177" b="1" i="1"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sz="2177" b="1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177" b="1" i="1"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sz="2177" b="1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177" b="1" i="1">
                        <a:latin typeface="Cambria Math" panose="02040503050406030204" pitchFamily="18" charset="0"/>
                      </a:rPr>
                      <m:t>𝝁</m:t>
                    </m:r>
                    <m:r>
                      <a:rPr lang="en-US" sz="2177" b="1" i="1">
                        <a:latin typeface="Cambria Math" panose="02040503050406030204" pitchFamily="18" charset="0"/>
                      </a:rPr>
                      <m:t>𝒔</m:t>
                    </m:r>
                  </m:oMath>
                </a14:m>
                <a:r>
                  <a:rPr lang="fr-FR" sz="2177" b="1" dirty="0"/>
                  <a:t> : </a:t>
                </a:r>
                <a:r>
                  <a:rPr lang="fr-FR" sz="2177" b="1" dirty="0" err="1"/>
                  <a:t>it</a:t>
                </a:r>
                <a:r>
                  <a:rPr lang="fr-FR" sz="2177" b="1" dirty="0"/>
                  <a:t> </a:t>
                </a:r>
                <a:r>
                  <a:rPr lang="fr-FR" sz="2177" b="1" dirty="0" err="1"/>
                  <a:t>is</a:t>
                </a:r>
                <a:r>
                  <a:rPr lang="fr-FR" sz="2177" b="1" dirty="0"/>
                  <a:t> </a:t>
                </a:r>
                <a:r>
                  <a:rPr lang="fr-FR" sz="2177" b="1" dirty="0" err="1"/>
                  <a:t>fundamental</a:t>
                </a:r>
                <a:r>
                  <a:rPr lang="fr-FR" sz="2177" b="1" dirty="0"/>
                  <a:t> to </a:t>
                </a:r>
                <a:r>
                  <a:rPr lang="fr-FR" sz="2177" b="1" dirty="0" err="1"/>
                  <a:t>accelerate</a:t>
                </a:r>
                <a:r>
                  <a:rPr lang="fr-FR" sz="2177" b="1" dirty="0"/>
                  <a:t> the </a:t>
                </a:r>
                <a:r>
                  <a:rPr lang="fr-FR" sz="2177" b="1" dirty="0" err="1"/>
                  <a:t>bunches</a:t>
                </a:r>
                <a:r>
                  <a:rPr lang="fr-FR" sz="2177" b="1" dirty="0"/>
                  <a:t> of muons and </a:t>
                </a:r>
                <a:r>
                  <a:rPr lang="fr-FR" sz="2177" b="1" dirty="0" err="1"/>
                  <a:t>anti-muons</a:t>
                </a:r>
                <a:r>
                  <a:rPr lang="fr-FR" sz="2177" b="1" dirty="0"/>
                  <a:t> as fast as possible</a:t>
                </a:r>
                <a:r>
                  <a:rPr lang="fr-FR" sz="2177" dirty="0"/>
                  <a:t>, </a:t>
                </a:r>
                <a:r>
                  <a:rPr lang="fr-FR" sz="2177" dirty="0" err="1"/>
                  <a:t>preserving</a:t>
                </a:r>
                <a:r>
                  <a:rPr lang="fr-FR" sz="2177" dirty="0"/>
                  <a:t> </a:t>
                </a:r>
                <a:r>
                  <a:rPr lang="fr-FR" sz="2177" dirty="0" err="1"/>
                  <a:t>their</a:t>
                </a:r>
                <a:r>
                  <a:rPr lang="fr-FR" sz="2177" dirty="0"/>
                  <a:t> </a:t>
                </a:r>
                <a:r>
                  <a:rPr lang="fr-FR" sz="2177" dirty="0" err="1"/>
                  <a:t>properties</a:t>
                </a:r>
                <a:r>
                  <a:rPr lang="fr-FR" sz="2177" dirty="0"/>
                  <a:t> (i.e. transverse size). </a:t>
                </a:r>
              </a:p>
              <a:p>
                <a:pPr marL="345586" indent="-345586">
                  <a:buFont typeface="Arial" panose="020B0604020202020204" pitchFamily="34" charset="0"/>
                  <a:buChar char="•"/>
                </a:pPr>
                <a:r>
                  <a:rPr lang="fr-FR" sz="2177" dirty="0"/>
                  <a:t>At 5 </a:t>
                </a:r>
                <a:r>
                  <a:rPr lang="fr-FR" sz="2177" dirty="0" err="1"/>
                  <a:t>TeV</a:t>
                </a:r>
                <a:r>
                  <a:rPr lang="fr-FR" sz="2177" dirty="0"/>
                  <a:t>, the </a:t>
                </a:r>
                <a:r>
                  <a:rPr lang="fr-FR" sz="2177" dirty="0" err="1"/>
                  <a:t>lifetime</a:t>
                </a:r>
                <a:r>
                  <a:rPr lang="fr-FR" sz="2177" dirty="0"/>
                  <a:t> </a:t>
                </a:r>
                <a14:m>
                  <m:oMath xmlns:m="http://schemas.openxmlformats.org/officeDocument/2006/math">
                    <m:r>
                      <a:rPr lang="en-US" sz="2177" b="1" i="1">
                        <a:latin typeface="Cambria Math" panose="02040503050406030204" pitchFamily="18" charset="0"/>
                      </a:rPr>
                      <m:t>𝝉</m:t>
                    </m:r>
                    <m:r>
                      <a:rPr lang="en-US" sz="2177" b="1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177" b="1" i="1">
                        <a:latin typeface="Cambria Math" panose="02040503050406030204" pitchFamily="18" charset="0"/>
                      </a:rPr>
                      <m:t>𝜸</m:t>
                    </m:r>
                    <m:r>
                      <a:rPr lang="en-US" sz="2177" b="1" i="1">
                        <a:latin typeface="Cambria Math" panose="02040503050406030204" pitchFamily="18" charset="0"/>
                      </a:rPr>
                      <m:t>⋅</m:t>
                    </m:r>
                    <m:sSub>
                      <m:sSubPr>
                        <m:ctrlPr>
                          <a:rPr lang="en-US" sz="2177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177" b="1" i="1">
                            <a:latin typeface="Cambria Math" panose="02040503050406030204" pitchFamily="18" charset="0"/>
                          </a:rPr>
                          <m:t>𝝉</m:t>
                        </m:r>
                      </m:e>
                      <m:sub>
                        <m:r>
                          <a:rPr lang="en-US" sz="2177" b="1" i="1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en-US" sz="2177" i="1">
                        <a:latin typeface="Cambria Math" panose="02040503050406030204" pitchFamily="18" charset="0"/>
                      </a:rPr>
                      <m:t>=47323⋅</m:t>
                    </m:r>
                    <m:r>
                      <a:rPr lang="en-US" sz="2177" i="1">
                        <a:latin typeface="Cambria Math" panose="02040503050406030204" pitchFamily="18" charset="0"/>
                      </a:rPr>
                      <m:t>2.2 </m:t>
                    </m:r>
                    <m:r>
                      <a:rPr lang="en-US" sz="2177" i="1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sz="2177" i="1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sz="2177" b="1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177" b="1" i="1">
                        <a:latin typeface="Cambria Math" panose="02040503050406030204" pitchFamily="18" charset="0"/>
                      </a:rPr>
                      <m:t>𝟏𝟎𝟒</m:t>
                    </m:r>
                    <m:r>
                      <a:rPr lang="en-US" sz="2177" b="1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177" b="1" i="1">
                        <a:latin typeface="Cambria Math" panose="02040503050406030204" pitchFamily="18" charset="0"/>
                      </a:rPr>
                      <m:t>𝒎𝒔</m:t>
                    </m:r>
                  </m:oMath>
                </a14:m>
                <a:r>
                  <a:rPr lang="fr-FR" sz="2177" b="1" dirty="0"/>
                  <a:t> </a:t>
                </a:r>
                <a:endParaRPr lang="en-US" sz="2177" dirty="0"/>
              </a:p>
            </p:txBody>
          </p:sp>
        </mc:Choice>
        <mc:Fallback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C4000420-4AC2-07A9-C58E-03628D6FE7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652" y="1277713"/>
                <a:ext cx="11476455" cy="1767472"/>
              </a:xfrm>
              <a:prstGeom prst="rect">
                <a:avLst/>
              </a:prstGeom>
              <a:blipFill>
                <a:blip r:embed="rId5"/>
                <a:stretch>
                  <a:fillRect l="-552" t="-2128" r="-552" b="-5674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>
            <a:extLst>
              <a:ext uri="{FF2B5EF4-FFF2-40B4-BE49-F238E27FC236}">
                <a16:creationId xmlns:a16="http://schemas.microsoft.com/office/drawing/2014/main" id="{A587F46E-4BD9-C90E-EA15-A0070DBE9B48}"/>
              </a:ext>
            </a:extLst>
          </p:cNvPr>
          <p:cNvSpPr/>
          <p:nvPr/>
        </p:nvSpPr>
        <p:spPr>
          <a:xfrm>
            <a:off x="3483224" y="3171769"/>
            <a:ext cx="1178228" cy="24944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177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3E3A936-5EF2-46CE-C3CA-E5C56F1872C4}"/>
              </a:ext>
            </a:extLst>
          </p:cNvPr>
          <p:cNvSpPr/>
          <p:nvPr/>
        </p:nvSpPr>
        <p:spPr>
          <a:xfrm>
            <a:off x="4661452" y="3190713"/>
            <a:ext cx="2545283" cy="24944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177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E5B9B8A-98F7-198E-DD7D-E05A9257C31B}"/>
              </a:ext>
            </a:extLst>
          </p:cNvPr>
          <p:cNvSpPr/>
          <p:nvPr/>
        </p:nvSpPr>
        <p:spPr>
          <a:xfrm>
            <a:off x="7168407" y="3182763"/>
            <a:ext cx="2576977" cy="24944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177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455BE6B-49A6-1D63-9947-40DD90DC63C7}"/>
              </a:ext>
            </a:extLst>
          </p:cNvPr>
          <p:cNvSpPr/>
          <p:nvPr/>
        </p:nvSpPr>
        <p:spPr>
          <a:xfrm>
            <a:off x="9651515" y="3178041"/>
            <a:ext cx="1602545" cy="24944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177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46141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0559"/>
    </mc:Choice>
    <mc:Fallback xmlns="">
      <p:transition spd="slow" advTm="13055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  <p:bldP spid="13" grpId="0"/>
      <p:bldP spid="10" grpId="0" animBg="1"/>
      <p:bldP spid="14" grpId="0" animBg="1"/>
      <p:bldP spid="15" grpId="0" animBg="1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5BE5C1-7477-D50A-808A-AC8FC702F4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/>
              <a:t>Muon production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64B15E6-AA82-ED7B-AC04-913FCCB587B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68160" y="1690688"/>
            <a:ext cx="8538955" cy="2636673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322BB41-09FB-64CB-7511-0B1901B430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1470" y="4469212"/>
            <a:ext cx="8799998" cy="2023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76245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98729E3-66D2-2142-3FEB-4F31415BC1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868" y="663043"/>
            <a:ext cx="2752982" cy="267795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ED7D9D0-4C80-996B-730F-D01997FFAB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4162" y="1214423"/>
            <a:ext cx="5634683" cy="157519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5CB3518-9F7B-EC8D-0461-1DC82C6A22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43914" y="3718937"/>
            <a:ext cx="9155044" cy="192464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2C9E6A5-00E4-E7E5-234C-D2D9004CF3DC}"/>
              </a:ext>
            </a:extLst>
          </p:cNvPr>
          <p:cNvSpPr txBox="1"/>
          <p:nvPr/>
        </p:nvSpPr>
        <p:spPr>
          <a:xfrm>
            <a:off x="1593178" y="5964124"/>
            <a:ext cx="79956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400" b="1"/>
              <a:t>PhD Student @EPFL starting 1st November Josehine Potdevin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793DE17-26CF-6B33-E923-0FE639D4212D}"/>
              </a:ext>
            </a:extLst>
          </p:cNvPr>
          <p:cNvSpPr txBox="1">
            <a:spLocks/>
          </p:cNvSpPr>
          <p:nvPr/>
        </p:nvSpPr>
        <p:spPr>
          <a:xfrm>
            <a:off x="1011195" y="7386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H"/>
              <a:t>Muon Ionization Cooling</a:t>
            </a:r>
          </a:p>
        </p:txBody>
      </p:sp>
    </p:spTree>
    <p:extLst>
      <p:ext uri="{BB962C8B-B14F-4D97-AF65-F5344CB8AC3E}">
        <p14:creationId xmlns:p14="http://schemas.microsoft.com/office/powerpoint/2010/main" val="2926231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1">
            <a:extLst>
              <a:ext uri="{FF2B5EF4-FFF2-40B4-BE49-F238E27FC236}">
                <a16:creationId xmlns:a16="http://schemas.microsoft.com/office/drawing/2014/main" id="{61024A8E-273C-9C3A-DC3F-EF6D1424DFF2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/>
              <a:t>Chain of rapid cycling synchrotrons, counter-rotating µ+/µ- beams</a:t>
            </a:r>
            <a:br>
              <a:rPr lang="en-US"/>
            </a:br>
            <a:r>
              <a:rPr lang="en-US"/>
              <a:t>        </a:t>
            </a:r>
            <a:r>
              <a:rPr lang="en-US" b="1">
                <a:sym typeface="Symbol" panose="05050102010706020507" pitchFamily="18" charset="2"/>
              </a:rPr>
              <a:t></a:t>
            </a:r>
            <a:r>
              <a:rPr lang="en-US" b="1"/>
              <a:t> 60 GeV </a:t>
            </a:r>
            <a:r>
              <a:rPr lang="en-US" b="1">
                <a:sym typeface="Symbol" panose="05050102010706020507" pitchFamily="18" charset="2"/>
              </a:rPr>
              <a:t></a:t>
            </a:r>
            <a:r>
              <a:rPr lang="en-US" b="1"/>
              <a:t> 314 GeV </a:t>
            </a:r>
            <a:r>
              <a:rPr lang="en-US" b="1">
                <a:sym typeface="Symbol" panose="05050102010706020507" pitchFamily="18" charset="2"/>
              </a:rPr>
              <a:t></a:t>
            </a:r>
            <a:r>
              <a:rPr lang="en-US" b="1"/>
              <a:t> 750 GeV </a:t>
            </a:r>
            <a:r>
              <a:rPr lang="en-US" b="1">
                <a:sym typeface="Symbol" panose="05050102010706020507" pitchFamily="18" charset="2"/>
              </a:rPr>
              <a:t></a:t>
            </a:r>
            <a:r>
              <a:rPr lang="en-US" b="1"/>
              <a:t> 1.5 </a:t>
            </a:r>
            <a:r>
              <a:rPr lang="en-US" b="1" err="1"/>
              <a:t>TeV</a:t>
            </a:r>
            <a:r>
              <a:rPr lang="en-US" b="1"/>
              <a:t> </a:t>
            </a:r>
            <a:r>
              <a:rPr lang="en-US" b="1">
                <a:sym typeface="Symbol" panose="05050102010706020507" pitchFamily="18" charset="2"/>
              </a:rPr>
              <a:t></a:t>
            </a:r>
            <a:r>
              <a:rPr lang="en-US" b="1"/>
              <a:t> 5 </a:t>
            </a:r>
            <a:r>
              <a:rPr lang="en-US" b="1" err="1"/>
              <a:t>TeV</a:t>
            </a:r>
            <a:endParaRPr lang="en-US" b="1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/>
              <a:t>Hybrid RCSs have interleaved normal conducting (NC) and superconducting (SC) magnets.</a:t>
            </a:r>
          </a:p>
          <a:p>
            <a:r>
              <a:rPr lang="en-US"/>
              <a:t>To go to 5 </a:t>
            </a:r>
            <a:r>
              <a:rPr lang="en-US" err="1"/>
              <a:t>TeV</a:t>
            </a:r>
            <a:r>
              <a:rPr lang="en-US"/>
              <a:t>, we have not one but four RCS:</a:t>
            </a:r>
          </a:p>
          <a:p>
            <a:pPr lvl="1"/>
            <a:r>
              <a:rPr lang="en-US"/>
              <a:t>Tradeoff between the ring size, survival rate, acceleration speed (at low energy, the ring can be smaller and thus we can accelerate faster).</a:t>
            </a:r>
          </a:p>
          <a:p>
            <a:pPr marL="457200" lvl="1" indent="0">
              <a:buNone/>
            </a:pP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high-energy complex</a:t>
            </a:r>
            <a:endParaRPr lang="en-GB"/>
          </a:p>
        </p:txBody>
      </p:sp>
      <p:pic>
        <p:nvPicPr>
          <p:cNvPr id="14" name="Picture 13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2CACE53B-1127-59BC-7868-C59636F0B8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4894" y="2468894"/>
            <a:ext cx="10403813" cy="1766452"/>
          </a:xfrm>
          <a:prstGeom prst="rect">
            <a:avLst/>
          </a:prstGeom>
        </p:spPr>
      </p:pic>
      <p:pic>
        <p:nvPicPr>
          <p:cNvPr id="15" name="Picture 14" descr="Diagram, schematic&#10;&#10;Description automatically generated">
            <a:extLst>
              <a:ext uri="{FF2B5EF4-FFF2-40B4-BE49-F238E27FC236}">
                <a16:creationId xmlns:a16="http://schemas.microsoft.com/office/drawing/2014/main" id="{92C3634A-810A-FAFE-227D-9F009F8D25A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260" b="16735"/>
          <a:stretch/>
        </p:blipFill>
        <p:spPr>
          <a:xfrm>
            <a:off x="9520859" y="923812"/>
            <a:ext cx="2497483" cy="477913"/>
          </a:xfrm>
          <a:prstGeom prst="rect">
            <a:avLst/>
          </a:prstGeom>
          <a:ln w="25400">
            <a:solidFill>
              <a:schemeClr val="tx1"/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9227526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2962E106-18BE-57AA-9EC0-EC2622771F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7CDD7C3-675E-45EE-865E-7687CAB9E5E9}" type="slidenum">
              <a:rPr lang="fr-FR" smtClean="0"/>
              <a:t>8</a:t>
            </a:fld>
            <a:endParaRPr lang="fr-FR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8B2009A-8D7B-53BF-6A24-F3893C4BC5D7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659906" y="187216"/>
            <a:ext cx="9922018" cy="1196006"/>
          </a:xfrm>
        </p:spPr>
        <p:txBody>
          <a:bodyPr>
            <a:normAutofit/>
          </a:bodyPr>
          <a:lstStyle/>
          <a:p>
            <a:pPr lvl="0"/>
            <a:r>
              <a:rPr lang="fr-FR" b="1">
                <a:latin typeface="+mn-lt"/>
              </a:rPr>
              <a:t>Beam Collective </a:t>
            </a:r>
            <a:r>
              <a:rPr lang="fr-FR" b="1" err="1">
                <a:latin typeface="+mn-lt"/>
              </a:rPr>
              <a:t>effects</a:t>
            </a:r>
            <a:r>
              <a:rPr lang="fr-FR" b="1">
                <a:latin typeface="+mn-lt"/>
              </a:rPr>
              <a:t> </a:t>
            </a:r>
            <a:r>
              <a:rPr lang="fr-FR" b="1" err="1">
                <a:latin typeface="+mn-lt"/>
              </a:rPr>
              <a:t>Studies</a:t>
            </a:r>
            <a:endParaRPr lang="fr-FR" b="1">
              <a:latin typeface="+mn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3FB4D19-8893-6E50-DB5F-D8B9C1EAC1BF}"/>
              </a:ext>
            </a:extLst>
          </p:cNvPr>
          <p:cNvSpPr txBox="1"/>
          <p:nvPr/>
        </p:nvSpPr>
        <p:spPr>
          <a:xfrm>
            <a:off x="351119" y="1478054"/>
            <a:ext cx="11230804" cy="5043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5586" indent="-345586">
              <a:buFont typeface="Arial" panose="020B0604020202020204" pitchFamily="34" charset="0"/>
              <a:buChar char="•"/>
            </a:pPr>
            <a:r>
              <a:rPr lang="fr-FR" sz="2419" dirty="0"/>
              <a:t>The muon </a:t>
            </a:r>
            <a:r>
              <a:rPr lang="fr-FR" sz="2419" dirty="0" err="1"/>
              <a:t>bunches</a:t>
            </a:r>
            <a:r>
              <a:rPr lang="fr-FR" sz="2419" dirty="0"/>
              <a:t> </a:t>
            </a:r>
            <a:r>
              <a:rPr lang="fr-FR" sz="2419" dirty="0" err="1"/>
              <a:t>should</a:t>
            </a:r>
            <a:r>
              <a:rPr lang="fr-FR" sz="2419" dirty="0"/>
              <a:t> have high </a:t>
            </a:r>
            <a:r>
              <a:rPr lang="fr-FR" sz="2419" dirty="0" err="1"/>
              <a:t>intensity</a:t>
            </a:r>
            <a:r>
              <a:rPr lang="fr-FR" sz="2419" dirty="0"/>
              <a:t> to </a:t>
            </a:r>
            <a:r>
              <a:rPr lang="fr-FR" sz="2419" dirty="0" err="1"/>
              <a:t>provide</a:t>
            </a:r>
            <a:r>
              <a:rPr lang="fr-FR" sz="2419" dirty="0"/>
              <a:t> the </a:t>
            </a:r>
            <a:r>
              <a:rPr lang="fr-FR" sz="2419" dirty="0" err="1"/>
              <a:t>designed</a:t>
            </a:r>
            <a:r>
              <a:rPr lang="fr-FR" sz="2419" dirty="0"/>
              <a:t> </a:t>
            </a:r>
            <a:r>
              <a:rPr lang="fr-FR" sz="2419" dirty="0" err="1"/>
              <a:t>luminosity</a:t>
            </a:r>
            <a:endParaRPr lang="fr-FR" sz="2419" dirty="0"/>
          </a:p>
          <a:p>
            <a:pPr marL="898524" lvl="1" indent="-345586">
              <a:buFont typeface="Arial" panose="020B0604020202020204" pitchFamily="34" charset="0"/>
              <a:buChar char="•"/>
            </a:pPr>
            <a:r>
              <a:rPr lang="fr-FR" sz="2177" b="1" dirty="0"/>
              <a:t>O(10</a:t>
            </a:r>
            <a:r>
              <a:rPr lang="fr-FR" sz="2177" b="1" baseline="30000" dirty="0"/>
              <a:t>13</a:t>
            </a:r>
            <a:r>
              <a:rPr lang="fr-FR" sz="2177" b="1" dirty="0"/>
              <a:t>) </a:t>
            </a:r>
            <a:r>
              <a:rPr lang="fr-FR" sz="2177" b="1" dirty="0" err="1"/>
              <a:t>particles</a:t>
            </a:r>
            <a:r>
              <a:rPr lang="fr-FR" sz="2177" dirty="0"/>
              <a:t> per </a:t>
            </a:r>
            <a:r>
              <a:rPr lang="fr-FR" sz="2177" dirty="0" err="1"/>
              <a:t>bunch</a:t>
            </a:r>
            <a:r>
              <a:rPr lang="fr-FR" sz="2177" b="1" dirty="0"/>
              <a:t> at the start of the </a:t>
            </a:r>
            <a:r>
              <a:rPr lang="fr-FR" sz="2177" b="1" dirty="0" err="1"/>
              <a:t>acceleration</a:t>
            </a:r>
            <a:r>
              <a:rPr lang="fr-FR" sz="2177" b="1" dirty="0"/>
              <a:t> </a:t>
            </a:r>
            <a:r>
              <a:rPr lang="fr-FR" sz="2177" b="1" dirty="0" err="1"/>
              <a:t>chain</a:t>
            </a:r>
            <a:r>
              <a:rPr lang="fr-FR" sz="2177" dirty="0"/>
              <a:t>, </a:t>
            </a:r>
            <a:r>
              <a:rPr lang="fr-FR" sz="2177" b="1" dirty="0"/>
              <a:t>O(10</a:t>
            </a:r>
            <a:r>
              <a:rPr lang="fr-FR" sz="2177" b="1" baseline="30000" dirty="0"/>
              <a:t>12</a:t>
            </a:r>
            <a:r>
              <a:rPr lang="fr-FR" sz="2177" b="1" dirty="0"/>
              <a:t>) in the </a:t>
            </a:r>
            <a:r>
              <a:rPr lang="fr-FR" sz="2177" b="1" dirty="0" err="1"/>
              <a:t>collider</a:t>
            </a:r>
            <a:endParaRPr lang="fr-FR" sz="2177" b="1" dirty="0"/>
          </a:p>
          <a:p>
            <a:pPr marL="898524" lvl="1" indent="-345586">
              <a:buFont typeface="Arial" panose="020B0604020202020204" pitchFamily="34" charset="0"/>
              <a:buChar char="•"/>
            </a:pPr>
            <a:r>
              <a:rPr lang="fr-FR" sz="2177" dirty="0" err="1"/>
              <a:t>Intensities</a:t>
            </a:r>
            <a:r>
              <a:rPr lang="fr-FR" sz="2177" dirty="0"/>
              <a:t> </a:t>
            </a:r>
            <a:r>
              <a:rPr lang="fr-FR" sz="2177" dirty="0" err="1"/>
              <a:t>will</a:t>
            </a:r>
            <a:r>
              <a:rPr lang="fr-FR" sz="2177" dirty="0"/>
              <a:t> </a:t>
            </a:r>
            <a:r>
              <a:rPr lang="fr-FR" sz="2177" dirty="0" err="1"/>
              <a:t>decay</a:t>
            </a:r>
            <a:r>
              <a:rPr lang="fr-FR" sz="2177" dirty="0"/>
              <a:t> in time due to the muon </a:t>
            </a:r>
            <a:r>
              <a:rPr lang="fr-FR" sz="2177" dirty="0" err="1"/>
              <a:t>disintegration</a:t>
            </a:r>
            <a:endParaRPr lang="fr-FR" sz="2177" dirty="0"/>
          </a:p>
          <a:p>
            <a:pPr marL="345586" indent="-345586">
              <a:buFont typeface="Arial" panose="020B0604020202020204" pitchFamily="34" charset="0"/>
              <a:buChar char="•"/>
            </a:pPr>
            <a:endParaRPr lang="fr-FR" sz="2419" dirty="0"/>
          </a:p>
          <a:p>
            <a:pPr marL="345586" indent="-345586">
              <a:buFont typeface="Arial" panose="020B0604020202020204" pitchFamily="34" charset="0"/>
              <a:buChar char="•"/>
            </a:pPr>
            <a:r>
              <a:rPr lang="fr-FR" sz="2419" dirty="0" err="1"/>
              <a:t>Particles</a:t>
            </a:r>
            <a:r>
              <a:rPr lang="fr-FR" sz="2419" dirty="0"/>
              <a:t> of </a:t>
            </a:r>
            <a:r>
              <a:rPr lang="fr-FR" sz="2419" dirty="0" err="1"/>
              <a:t>each</a:t>
            </a:r>
            <a:r>
              <a:rPr lang="fr-FR" sz="2419" dirty="0"/>
              <a:t> </a:t>
            </a:r>
            <a:r>
              <a:rPr lang="fr-FR" sz="2419" dirty="0" err="1"/>
              <a:t>bunch</a:t>
            </a:r>
            <a:r>
              <a:rPr lang="fr-FR" sz="2419" dirty="0"/>
              <a:t> </a:t>
            </a:r>
            <a:r>
              <a:rPr lang="fr-FR" sz="2419" dirty="0" err="1"/>
              <a:t>will</a:t>
            </a:r>
            <a:r>
              <a:rPr lang="fr-FR" sz="2419" dirty="0"/>
              <a:t> </a:t>
            </a:r>
            <a:r>
              <a:rPr lang="fr-FR" sz="2419" dirty="0" err="1"/>
              <a:t>interact</a:t>
            </a:r>
            <a:r>
              <a:rPr lang="fr-FR" sz="2419" dirty="0"/>
              <a:t> </a:t>
            </a:r>
            <a:r>
              <a:rPr lang="fr-FR" sz="2419" dirty="0" err="1"/>
              <a:t>electromagnetically</a:t>
            </a:r>
            <a:r>
              <a:rPr lang="fr-FR" sz="2419" dirty="0"/>
              <a:t> on close </a:t>
            </a:r>
            <a:r>
              <a:rPr lang="fr-FR" sz="2419" dirty="0" err="1"/>
              <a:t>particles</a:t>
            </a:r>
            <a:r>
              <a:rPr lang="fr-FR" sz="2419" dirty="0"/>
              <a:t> and </a:t>
            </a:r>
            <a:r>
              <a:rPr lang="fr-FR" sz="2419" dirty="0" err="1"/>
              <a:t>with</a:t>
            </a:r>
            <a:r>
              <a:rPr lang="fr-FR" sz="2419" dirty="0"/>
              <a:t> the </a:t>
            </a:r>
            <a:r>
              <a:rPr lang="fr-FR" sz="2419" dirty="0" err="1"/>
              <a:t>enviroment</a:t>
            </a:r>
            <a:r>
              <a:rPr lang="fr-FR" sz="2419" dirty="0"/>
              <a:t>.</a:t>
            </a:r>
          </a:p>
          <a:p>
            <a:pPr marL="345586" indent="-345586">
              <a:buFont typeface="Arial" panose="020B0604020202020204" pitchFamily="34" charset="0"/>
              <a:buChar char="•"/>
            </a:pPr>
            <a:r>
              <a:rPr lang="fr-FR" sz="2419" dirty="0" err="1"/>
              <a:t>Such</a:t>
            </a:r>
            <a:r>
              <a:rPr lang="fr-FR" sz="2419" dirty="0"/>
              <a:t> interactions can perturbe the </a:t>
            </a:r>
            <a:r>
              <a:rPr lang="fr-FR" sz="2419" dirty="0" err="1"/>
              <a:t>particle</a:t>
            </a:r>
            <a:r>
              <a:rPr lang="fr-FR" sz="2419" dirty="0"/>
              <a:t> and </a:t>
            </a:r>
            <a:r>
              <a:rPr lang="fr-FR" sz="2419" dirty="0" err="1"/>
              <a:t>bunch</a:t>
            </a:r>
            <a:r>
              <a:rPr lang="fr-FR" sz="2419" dirty="0"/>
              <a:t> motion</a:t>
            </a:r>
            <a:r>
              <a:rPr lang="fr-FR" sz="2419" dirty="0">
                <a:sym typeface="Wingdings" pitchFamily="2" charset="2"/>
              </a:rPr>
              <a:t> </a:t>
            </a:r>
            <a:r>
              <a:rPr lang="fr-FR" sz="2419" dirty="0" err="1">
                <a:sym typeface="Wingdings" pitchFamily="2" charset="2"/>
              </a:rPr>
              <a:t>intensity</a:t>
            </a:r>
            <a:r>
              <a:rPr lang="fr-FR" sz="2419" dirty="0">
                <a:sym typeface="Wingdings" pitchFamily="2" charset="2"/>
              </a:rPr>
              <a:t> limitations have to </a:t>
            </a:r>
            <a:r>
              <a:rPr lang="fr-FR" sz="2419" dirty="0" err="1">
                <a:sym typeface="Wingdings" pitchFamily="2" charset="2"/>
              </a:rPr>
              <a:t>be</a:t>
            </a:r>
            <a:r>
              <a:rPr lang="fr-FR" sz="2419" dirty="0">
                <a:sym typeface="Wingdings" pitchFamily="2" charset="2"/>
              </a:rPr>
              <a:t> </a:t>
            </a:r>
            <a:r>
              <a:rPr lang="fr-FR" sz="2419" dirty="0" err="1">
                <a:sym typeface="Wingdings" pitchFamily="2" charset="2"/>
              </a:rPr>
              <a:t>identified</a:t>
            </a:r>
            <a:r>
              <a:rPr lang="fr-FR" sz="2419" dirty="0">
                <a:sym typeface="Wingdings" pitchFamily="2" charset="2"/>
              </a:rPr>
              <a:t>!</a:t>
            </a:r>
            <a:endParaRPr lang="fr-FR" sz="2419" dirty="0"/>
          </a:p>
          <a:p>
            <a:pPr marL="898524" lvl="1" indent="-345586">
              <a:buFont typeface="Arial" panose="020B0604020202020204" pitchFamily="34" charset="0"/>
              <a:buChar char="•"/>
            </a:pPr>
            <a:r>
              <a:rPr lang="fr-FR" sz="2177" dirty="0"/>
              <a:t> </a:t>
            </a:r>
            <a:r>
              <a:rPr lang="fr-FR" sz="2177" dirty="0" err="1"/>
              <a:t>Increase</a:t>
            </a:r>
            <a:r>
              <a:rPr lang="fr-FR" sz="2177" dirty="0"/>
              <a:t> in transverse </a:t>
            </a:r>
            <a:r>
              <a:rPr lang="fr-FR" sz="2177" dirty="0" err="1"/>
              <a:t>beam</a:t>
            </a:r>
            <a:r>
              <a:rPr lang="fr-FR" sz="2177" dirty="0"/>
              <a:t> size, muon </a:t>
            </a:r>
            <a:r>
              <a:rPr lang="fr-FR" sz="2177" dirty="0" err="1"/>
              <a:t>losses</a:t>
            </a:r>
            <a:r>
              <a:rPr lang="fr-FR" sz="2177" dirty="0"/>
              <a:t>, </a:t>
            </a:r>
            <a:r>
              <a:rPr lang="fr-FR" sz="2177" dirty="0" err="1"/>
              <a:t>heat</a:t>
            </a:r>
            <a:r>
              <a:rPr lang="fr-FR" sz="2177" dirty="0"/>
              <a:t> </a:t>
            </a:r>
            <a:r>
              <a:rPr lang="fr-FR" sz="2177" dirty="0" err="1"/>
              <a:t>load</a:t>
            </a:r>
            <a:r>
              <a:rPr lang="fr-FR" sz="2177" dirty="0"/>
              <a:t> of the </a:t>
            </a:r>
            <a:r>
              <a:rPr lang="fr-FR" sz="2177" dirty="0" err="1"/>
              <a:t>equipment</a:t>
            </a:r>
            <a:r>
              <a:rPr lang="fr-FR" sz="2177" dirty="0"/>
              <a:t>…</a:t>
            </a:r>
          </a:p>
          <a:p>
            <a:pPr marL="345586" indent="-345586">
              <a:buFont typeface="Arial" panose="020B0604020202020204" pitchFamily="34" charset="0"/>
              <a:buChar char="•"/>
            </a:pPr>
            <a:r>
              <a:rPr lang="fr-FR" sz="2419" dirty="0"/>
              <a:t>Multiple </a:t>
            </a:r>
            <a:r>
              <a:rPr lang="fr-FR" sz="2419" dirty="0" err="1"/>
              <a:t>effects</a:t>
            </a:r>
            <a:r>
              <a:rPr lang="fr-FR" sz="2419" dirty="0"/>
              <a:t> can </a:t>
            </a:r>
            <a:r>
              <a:rPr lang="fr-FR" sz="2419" dirty="0" err="1"/>
              <a:t>occur</a:t>
            </a:r>
            <a:r>
              <a:rPr lang="fr-FR" sz="2419" dirty="0"/>
              <a:t> and </a:t>
            </a:r>
            <a:r>
              <a:rPr lang="fr-FR" sz="2419" dirty="0" err="1"/>
              <a:t>need</a:t>
            </a:r>
            <a:r>
              <a:rPr lang="fr-FR" sz="2419" dirty="0"/>
              <a:t> </a:t>
            </a:r>
            <a:r>
              <a:rPr lang="fr-FR" sz="2419" dirty="0" err="1"/>
              <a:t>carefull</a:t>
            </a:r>
            <a:r>
              <a:rPr lang="fr-FR" sz="2419" dirty="0"/>
              <a:t> </a:t>
            </a:r>
            <a:r>
              <a:rPr lang="fr-FR" sz="2419" dirty="0" err="1"/>
              <a:t>considerations</a:t>
            </a:r>
            <a:endParaRPr lang="fr-FR" sz="2419" dirty="0"/>
          </a:p>
          <a:p>
            <a:pPr marL="898524" lvl="1" indent="-345586">
              <a:buFont typeface="Arial" panose="020B0604020202020204" pitchFamily="34" charset="0"/>
              <a:buChar char="•"/>
            </a:pPr>
            <a:r>
              <a:rPr lang="fr-FR" sz="2177" dirty="0" err="1"/>
              <a:t>Space</a:t>
            </a:r>
            <a:r>
              <a:rPr lang="fr-FR" sz="2177" dirty="0"/>
              <a:t> charge </a:t>
            </a:r>
            <a:r>
              <a:rPr lang="fr-FR" sz="2177" dirty="0" err="1"/>
              <a:t>effects</a:t>
            </a:r>
            <a:endParaRPr lang="fr-FR" sz="2177" dirty="0"/>
          </a:p>
          <a:p>
            <a:pPr marL="898524" lvl="1" indent="-345586">
              <a:buFont typeface="Arial" panose="020B0604020202020204" pitchFamily="34" charset="0"/>
              <a:buChar char="•"/>
            </a:pPr>
            <a:r>
              <a:rPr lang="fr-FR" sz="2177" dirty="0" err="1"/>
              <a:t>Impedance</a:t>
            </a:r>
            <a:endParaRPr lang="fr-FR" sz="2177" dirty="0"/>
          </a:p>
          <a:p>
            <a:pPr marL="898524" lvl="1" indent="-345586">
              <a:buFont typeface="Arial" panose="020B0604020202020204" pitchFamily="34" charset="0"/>
              <a:buChar char="•"/>
            </a:pPr>
            <a:r>
              <a:rPr lang="fr-FR" sz="2177" dirty="0"/>
              <a:t>Beam-</a:t>
            </a:r>
            <a:r>
              <a:rPr lang="fr-FR" sz="2177" dirty="0" err="1"/>
              <a:t>beam</a:t>
            </a:r>
            <a:r>
              <a:rPr lang="fr-FR" sz="2177" dirty="0"/>
              <a:t> interactions</a:t>
            </a:r>
          </a:p>
          <a:p>
            <a:pPr marL="898524" lvl="1" indent="-345586">
              <a:buFont typeface="Arial" panose="020B0604020202020204" pitchFamily="34" charset="0"/>
              <a:buChar char="•"/>
            </a:pPr>
            <a:r>
              <a:rPr lang="fr-FR" sz="2177" dirty="0"/>
              <a:t>Electron </a:t>
            </a:r>
            <a:r>
              <a:rPr lang="fr-FR" sz="2177" dirty="0" err="1"/>
              <a:t>clouds</a:t>
            </a:r>
            <a:endParaRPr lang="fr-FR" sz="2177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65213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7694"/>
    </mc:Choice>
    <mc:Fallback xmlns="">
      <p:transition spd="slow" advTm="6769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2962E106-18BE-57AA-9EC0-EC2622771F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7CDD7C3-675E-45EE-865E-7687CAB9E5E9}" type="slidenum">
              <a:rPr lang="fr-FR" smtClean="0"/>
              <a:t>9</a:t>
            </a:fld>
            <a:endParaRPr lang="fr-FR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8B2009A-8D7B-53BF-6A24-F3893C4BC5D7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659906" y="187216"/>
            <a:ext cx="9922018" cy="1196006"/>
          </a:xfrm>
        </p:spPr>
        <p:txBody>
          <a:bodyPr/>
          <a:lstStyle/>
          <a:p>
            <a:pPr lvl="0"/>
            <a:r>
              <a:rPr lang="fr-FR" b="1" err="1">
                <a:latin typeface="+mn-lt"/>
              </a:rPr>
              <a:t>Space</a:t>
            </a:r>
            <a:r>
              <a:rPr lang="fr-FR" b="1">
                <a:latin typeface="+mn-lt"/>
              </a:rPr>
              <a:t> Charge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C0639C7-D5C0-4074-E1CA-0DF7D635E9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3148" y="1982852"/>
            <a:ext cx="6915449" cy="290539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96480EA-1D2D-F594-2348-6AE273369320}"/>
              </a:ext>
            </a:extLst>
          </p:cNvPr>
          <p:cNvSpPr txBox="1"/>
          <p:nvPr/>
        </p:nvSpPr>
        <p:spPr>
          <a:xfrm>
            <a:off x="23403" y="1473883"/>
            <a:ext cx="5006445" cy="3703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5586" indent="-345586">
              <a:buFont typeface="Arial" panose="020B0604020202020204" pitchFamily="34" charset="0"/>
              <a:buChar char="•"/>
            </a:pPr>
            <a:r>
              <a:rPr lang="fr-FR" sz="2419" err="1"/>
              <a:t>When</a:t>
            </a:r>
            <a:r>
              <a:rPr lang="fr-FR" sz="2419"/>
              <a:t> </a:t>
            </a:r>
            <a:r>
              <a:rPr lang="fr-FR" sz="2419" err="1"/>
              <a:t>collected</a:t>
            </a:r>
            <a:r>
              <a:rPr lang="fr-FR" sz="2419"/>
              <a:t> </a:t>
            </a:r>
            <a:r>
              <a:rPr lang="fr-FR" sz="2419" err="1"/>
              <a:t>into</a:t>
            </a:r>
            <a:r>
              <a:rPr lang="fr-FR" sz="2419"/>
              <a:t> packages the muons </a:t>
            </a:r>
            <a:r>
              <a:rPr lang="fr-FR" sz="2419" err="1"/>
              <a:t>will</a:t>
            </a:r>
            <a:r>
              <a:rPr lang="fr-FR" sz="2419"/>
              <a:t> </a:t>
            </a:r>
            <a:r>
              <a:rPr lang="fr-FR" sz="2419" err="1"/>
              <a:t>experience</a:t>
            </a:r>
            <a:r>
              <a:rPr lang="fr-FR" sz="2419"/>
              <a:t> the </a:t>
            </a:r>
            <a:r>
              <a:rPr lang="fr-FR" sz="2419" b="1" err="1"/>
              <a:t>repulsive</a:t>
            </a:r>
            <a:r>
              <a:rPr lang="fr-FR" sz="2419" b="1"/>
              <a:t> Coulomb </a:t>
            </a:r>
            <a:r>
              <a:rPr lang="fr-FR" sz="2419"/>
              <a:t>force</a:t>
            </a:r>
            <a:endParaRPr lang="fr-FR" sz="2419" b="1"/>
          </a:p>
          <a:p>
            <a:pPr marL="345586" indent="-345586">
              <a:buFont typeface="Arial" panose="020B0604020202020204" pitchFamily="34" charset="0"/>
              <a:buChar char="•"/>
            </a:pPr>
            <a:endParaRPr lang="fr-FR" sz="2419"/>
          </a:p>
          <a:p>
            <a:pPr marL="345586" indent="-345586">
              <a:buFont typeface="Arial" panose="020B0604020202020204" pitchFamily="34" charset="0"/>
              <a:buChar char="•"/>
            </a:pPr>
            <a:r>
              <a:rPr lang="fr-FR" sz="2419" err="1"/>
              <a:t>When</a:t>
            </a:r>
            <a:r>
              <a:rPr lang="fr-FR" sz="2419"/>
              <a:t> in motion an </a:t>
            </a:r>
            <a:r>
              <a:rPr lang="fr-FR" sz="2419" b="1"/>
              <a:t>attractive </a:t>
            </a:r>
            <a:r>
              <a:rPr lang="fr-FR" sz="2419" b="1" err="1"/>
              <a:t>magnetic</a:t>
            </a:r>
            <a:r>
              <a:rPr lang="fr-FR" sz="2419"/>
              <a:t> force </a:t>
            </a:r>
            <a:r>
              <a:rPr lang="fr-FR" sz="2419" err="1"/>
              <a:t>will</a:t>
            </a:r>
            <a:r>
              <a:rPr lang="fr-FR" sz="2419"/>
              <a:t> </a:t>
            </a:r>
            <a:r>
              <a:rPr lang="fr-FR" sz="2419" err="1"/>
              <a:t>develop</a:t>
            </a:r>
            <a:r>
              <a:rPr lang="fr-FR" sz="2419"/>
              <a:t> </a:t>
            </a:r>
            <a:r>
              <a:rPr lang="fr-FR" sz="2419" err="1"/>
              <a:t>proportional</a:t>
            </a:r>
            <a:r>
              <a:rPr lang="fr-FR" sz="2419"/>
              <a:t> to the </a:t>
            </a:r>
            <a:r>
              <a:rPr lang="fr-FR" sz="2419" err="1"/>
              <a:t>relativistic</a:t>
            </a:r>
            <a:r>
              <a:rPr lang="fr-FR" sz="2419"/>
              <a:t> </a:t>
            </a:r>
            <a:r>
              <a:rPr lang="fr-FR" sz="2419">
                <a:latin typeface="Symbol" pitchFamily="2" charset="2"/>
              </a:rPr>
              <a:t>b</a:t>
            </a:r>
            <a:endParaRPr lang="fr-FR" sz="2419" b="1"/>
          </a:p>
          <a:p>
            <a:pPr marL="898524" lvl="1" indent="-345586">
              <a:buFont typeface="Arial" panose="020B0604020202020204" pitchFamily="34" charset="0"/>
              <a:buChar char="•"/>
            </a:pPr>
            <a:r>
              <a:rPr lang="fr-FR" sz="2177"/>
              <a:t>For </a:t>
            </a:r>
            <a:r>
              <a:rPr lang="fr-FR" sz="2177">
                <a:latin typeface="Symbol" pitchFamily="2" charset="2"/>
              </a:rPr>
              <a:t>b</a:t>
            </a:r>
            <a:r>
              <a:rPr lang="fr-FR" sz="2177"/>
              <a:t>=1 the attractive </a:t>
            </a:r>
            <a:r>
              <a:rPr lang="fr-FR" sz="2177" err="1"/>
              <a:t>magnetic</a:t>
            </a:r>
            <a:r>
              <a:rPr lang="fr-FR" sz="2177"/>
              <a:t> force </a:t>
            </a:r>
            <a:r>
              <a:rPr lang="fr-FR" sz="2177" err="1"/>
              <a:t>compensates</a:t>
            </a:r>
            <a:r>
              <a:rPr lang="fr-FR" sz="2177"/>
              <a:t> </a:t>
            </a:r>
            <a:r>
              <a:rPr lang="fr-FR" sz="2177" err="1"/>
              <a:t>fully</a:t>
            </a:r>
            <a:r>
              <a:rPr lang="fr-FR" sz="2177"/>
              <a:t> the coulomb </a:t>
            </a:r>
            <a:r>
              <a:rPr lang="fr-FR" sz="2177" err="1"/>
              <a:t>repulsive</a:t>
            </a:r>
            <a:r>
              <a:rPr lang="fr-FR" sz="2177"/>
              <a:t> one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6807B9F-7999-AE00-946E-64EFD6D779FD}"/>
              </a:ext>
            </a:extLst>
          </p:cNvPr>
          <p:cNvSpPr txBox="1"/>
          <p:nvPr/>
        </p:nvSpPr>
        <p:spPr>
          <a:xfrm>
            <a:off x="317560" y="5498860"/>
            <a:ext cx="11556879" cy="11719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5586" indent="-345586">
              <a:buFont typeface="Arial" panose="020B0604020202020204" pitchFamily="34" charset="0"/>
              <a:buChar char="•"/>
            </a:pPr>
            <a:r>
              <a:rPr lang="fr-FR" sz="2419"/>
              <a:t>For </a:t>
            </a:r>
            <a:r>
              <a:rPr lang="fr-FR" sz="2419" err="1"/>
              <a:t>intermediate</a:t>
            </a:r>
            <a:r>
              <a:rPr lang="fr-FR" sz="2419"/>
              <a:t> </a:t>
            </a:r>
            <a:r>
              <a:rPr lang="fr-FR" sz="2419">
                <a:latin typeface="Symbol" pitchFamily="2" charset="2"/>
              </a:rPr>
              <a:t>b </a:t>
            </a:r>
            <a:r>
              <a:rPr lang="fr-FR" sz="2419"/>
              <a:t>the total force </a:t>
            </a:r>
            <a:r>
              <a:rPr lang="fr-FR" sz="2419" err="1"/>
              <a:t>will</a:t>
            </a:r>
            <a:r>
              <a:rPr lang="fr-FR" sz="2419"/>
              <a:t> </a:t>
            </a:r>
            <a:r>
              <a:rPr lang="fr-FR" sz="2419" err="1"/>
              <a:t>be</a:t>
            </a:r>
            <a:r>
              <a:rPr lang="fr-FR" sz="2419"/>
              <a:t> </a:t>
            </a:r>
            <a:r>
              <a:rPr lang="fr-FR" sz="2419" err="1"/>
              <a:t>always</a:t>
            </a:r>
            <a:r>
              <a:rPr lang="fr-FR" sz="2419"/>
              <a:t> </a:t>
            </a:r>
            <a:r>
              <a:rPr lang="fr-FR" sz="2419" err="1"/>
              <a:t>repulsive</a:t>
            </a:r>
            <a:r>
              <a:rPr lang="fr-FR" sz="2419"/>
              <a:t> and </a:t>
            </a:r>
            <a:r>
              <a:rPr lang="fr-FR" sz="2419" err="1"/>
              <a:t>it’s</a:t>
            </a:r>
            <a:r>
              <a:rPr lang="fr-FR" sz="2419"/>
              <a:t> </a:t>
            </a:r>
            <a:r>
              <a:rPr lang="fr-FR" sz="2419" err="1"/>
              <a:t>strenght</a:t>
            </a:r>
            <a:r>
              <a:rPr lang="fr-FR" sz="2419"/>
              <a:t> </a:t>
            </a:r>
            <a:r>
              <a:rPr lang="fr-FR" sz="2419" err="1"/>
              <a:t>depends</a:t>
            </a:r>
            <a:r>
              <a:rPr lang="fr-FR" sz="2419"/>
              <a:t> on the </a:t>
            </a:r>
            <a:r>
              <a:rPr lang="fr-FR" sz="2419" err="1"/>
              <a:t>bunch</a:t>
            </a:r>
            <a:r>
              <a:rPr lang="fr-FR" sz="2419"/>
              <a:t> </a:t>
            </a:r>
            <a:r>
              <a:rPr lang="fr-FR" sz="2419" err="1"/>
              <a:t>intensity</a:t>
            </a:r>
            <a:r>
              <a:rPr lang="fr-FR" sz="2419"/>
              <a:t> and transverse distribution (</a:t>
            </a:r>
            <a:r>
              <a:rPr lang="fr-FR" sz="2419" err="1"/>
              <a:t>very</a:t>
            </a:r>
            <a:r>
              <a:rPr lang="fr-FR" sz="2419"/>
              <a:t> non-</a:t>
            </a:r>
            <a:r>
              <a:rPr lang="fr-FR" sz="2419" err="1"/>
              <a:t>linear</a:t>
            </a:r>
            <a:r>
              <a:rPr lang="fr-FR" sz="2419"/>
              <a:t> force)</a:t>
            </a:r>
          </a:p>
          <a:p>
            <a:endParaRPr lang="fr-FR" sz="2177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B9AD0AB-ED3E-17A1-F8D1-A33ABACA16F4}"/>
              </a:ext>
            </a:extLst>
          </p:cNvPr>
          <p:cNvSpPr txBox="1"/>
          <p:nvPr/>
        </p:nvSpPr>
        <p:spPr>
          <a:xfrm>
            <a:off x="5412720" y="1759515"/>
            <a:ext cx="2932469" cy="42736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2177"/>
              <a:t>K. </a:t>
            </a:r>
            <a:r>
              <a:rPr lang="fr-FR" sz="2177" err="1"/>
              <a:t>Schindl</a:t>
            </a:r>
            <a:r>
              <a:rPr lang="fr-FR" sz="2177"/>
              <a:t>, </a:t>
            </a:r>
            <a:r>
              <a:rPr lang="fr-FR" sz="2177" err="1">
                <a:hlinkClick r:id="rId4"/>
              </a:rPr>
              <a:t>Space</a:t>
            </a:r>
            <a:r>
              <a:rPr lang="fr-FR" sz="2177">
                <a:hlinkClick r:id="rId4"/>
              </a:rPr>
              <a:t> Charge</a:t>
            </a:r>
            <a:endParaRPr lang="fr-FR" sz="2177"/>
          </a:p>
        </p:txBody>
      </p:sp>
    </p:spTree>
    <p:extLst>
      <p:ext uri="{BB962C8B-B14F-4D97-AF65-F5344CB8AC3E}">
        <p14:creationId xmlns:p14="http://schemas.microsoft.com/office/powerpoint/2010/main" val="4113541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1769"/>
    </mc:Choice>
    <mc:Fallback xmlns="">
      <p:transition spd="slow" advTm="41769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6.5|13.8|12.3|23.3|13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.4|5.4|8.6|1|1.3|4.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6.2|20.4|40.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6|9.6|14.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6.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4.4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1215</TotalTime>
  <Words>1592</Words>
  <Application>Microsoft Macintosh PowerPoint</Application>
  <PresentationFormat>Widescreen</PresentationFormat>
  <Paragraphs>170</Paragraphs>
  <Slides>18</Slides>
  <Notes>9</Notes>
  <HiddenSlides>0</HiddenSlides>
  <MMClips>1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7" baseType="lpstr">
      <vt:lpstr>Arial</vt:lpstr>
      <vt:lpstr>Arial Narrow</vt:lpstr>
      <vt:lpstr>Calibri</vt:lpstr>
      <vt:lpstr>Calibri Light</vt:lpstr>
      <vt:lpstr>Cambria Math</vt:lpstr>
      <vt:lpstr>Fira Sans</vt:lpstr>
      <vt:lpstr>Helvetica</vt:lpstr>
      <vt:lpstr>Symbol</vt:lpstr>
      <vt:lpstr>Office Theme</vt:lpstr>
      <vt:lpstr>PowerPoint Presentation</vt:lpstr>
      <vt:lpstr>Why Muon Collider?</vt:lpstr>
      <vt:lpstr>PowerPoint Presentation</vt:lpstr>
      <vt:lpstr>Muon Lifetime and accelerator design</vt:lpstr>
      <vt:lpstr>Muon production</vt:lpstr>
      <vt:lpstr>PowerPoint Presentation</vt:lpstr>
      <vt:lpstr>The high-energy complex</vt:lpstr>
      <vt:lpstr>Beam Collective effects Studies</vt:lpstr>
      <vt:lpstr>Space Charge</vt:lpstr>
      <vt:lpstr>Machine Impedance</vt:lpstr>
      <vt:lpstr>Beam-beam interactions</vt:lpstr>
      <vt:lpstr>First studies for the Muon Collider</vt:lpstr>
      <vt:lpstr>Impedance model and beam stability studies</vt:lpstr>
      <vt:lpstr>PowerPoint Presentation</vt:lpstr>
      <vt:lpstr>PowerPoint Presentation</vt:lpstr>
      <vt:lpstr>Conclusions</vt:lpstr>
      <vt:lpstr>Publications and Presentations:</vt:lpstr>
      <vt:lpstr>The high-energy complex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97</cp:revision>
  <dcterms:created xsi:type="dcterms:W3CDTF">2023-10-10T13:39:33Z</dcterms:created>
  <dcterms:modified xsi:type="dcterms:W3CDTF">2023-10-11T09:54:37Z</dcterms:modified>
</cp:coreProperties>
</file>