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79" r:id="rId5"/>
    <p:sldId id="267" r:id="rId6"/>
    <p:sldId id="282" r:id="rId7"/>
    <p:sldId id="259" r:id="rId8"/>
    <p:sldId id="276" r:id="rId9"/>
    <p:sldId id="277" r:id="rId10"/>
    <p:sldId id="280" r:id="rId11"/>
    <p:sldId id="260" r:id="rId12"/>
    <p:sldId id="262" r:id="rId13"/>
    <p:sldId id="272" r:id="rId14"/>
    <p:sldId id="273" r:id="rId15"/>
    <p:sldId id="274" r:id="rId16"/>
    <p:sldId id="281" r:id="rId17"/>
    <p:sldId id="271" r:id="rId18"/>
    <p:sldId id="265" r:id="rId19"/>
    <p:sldId id="268" r:id="rId20"/>
    <p:sldId id="269" r:id="rId21"/>
    <p:sldId id="278" r:id="rId22"/>
    <p:sldId id="258" r:id="rId2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14"/>
    <p:restoredTop sz="96395"/>
  </p:normalViewPr>
  <p:slideViewPr>
    <p:cSldViewPr snapToGrid="0">
      <p:cViewPr>
        <p:scale>
          <a:sx n="88" d="100"/>
          <a:sy n="88" d="100"/>
        </p:scale>
        <p:origin x="61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78F56-F936-B107-1B6C-44CA61D5B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B9FD45-E720-706E-1700-E283833EDF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B02EA-07A8-E501-4313-2DDBD7D52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30BD6-40D7-626E-108F-5388D526A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DBDEF-FE09-4E90-90F5-B7936EE9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289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0BF4D-14EC-742D-1EC7-8F4D2B435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77D20-4A33-BF93-38AD-7D2B9B1326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932C9-82DF-656E-5B15-33FEB66DD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1F8C3-019F-72CA-4AD0-E225AD3EF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6C7C1-84A9-2049-2CC1-C78A8DAEB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114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613708-6380-042B-B068-FEED262265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524B96-72C1-5AC8-4D5F-614391136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4A52E-4F83-0658-7058-B1B7EBFA8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C3F01-1D10-DD2F-5DAB-996162C0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7743B-CEC6-48B7-8E5D-363B39836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8070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2808C-C4AE-E003-E32B-427658449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4FDEA-F63F-E4A0-C1B8-83CFB1BBA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B37FC-234B-0FE2-C1F1-B0B1B8AA9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38628-5F09-1053-9053-85158689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526B5-E49D-58BD-49E5-8B8727B68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1568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5CE8B-2658-9D72-9A34-D417B7696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0C7B8-C521-ED3F-4BDB-6E8CDE5E2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CE0D1-6268-B862-BB56-29551484E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87581-6BBB-31ED-E792-5E196E8F9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1BB5C-13B5-F9E1-5EF1-55CD0050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6955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5252F-9209-A147-AA6E-56D097878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6638B-07CA-5CF6-5260-F38D2CCC6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2568CC-EC01-3BEB-44D2-4E08BA5B71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3021C-5A61-B039-651F-518C59CA4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EE5C3-4DD1-10BF-4CCB-780148468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EE496A-017F-12D1-CE51-0A599FB80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49792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F0D50-BDE8-5206-BCA8-D7F56C168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3995C-6E31-DB01-8D45-F68C9028C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F903A-8F32-0D57-07BF-2A828CB8A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FDE6A2-4002-2EED-093F-62AA2CF7BE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7151B5-30CD-4857-FE8D-1673BDAB33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00BCF2-B581-20CE-BC58-9AA0F245E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1967C8-94B9-3F5D-210E-E542D6806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3B930B-49C6-66A5-0DF0-757B1ABFD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260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3C08-5FD1-C99E-68D5-EC5E2A58B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7DB43E-2672-65AC-2CB6-87F8BB58A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2648C-81F7-AE21-5050-78B80EE18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977D3-B3F1-8B53-C41C-4E2A5559B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7749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0D7672-7FF3-D717-89BE-FB3C6CD9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29E34-F8FE-7A01-8FB5-345CF7F83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1874F-5B56-1A59-99F3-127D7FCE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70128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2F04B-0FB6-B5C0-92E7-0A74A4CB5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34372-CC15-C88A-D24F-1C2C30D82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183AD7-2F32-4BE2-8E7D-1D9EC9BE6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758F96-5BB7-D207-E429-282D3974A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3C0EB-2645-0660-2638-68D461CA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B89FD8-85F3-CDFE-B5C8-A194E48C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3417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E0ED2-5D9A-DC81-C296-E9315F66A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B184A9-F8DC-878D-231A-D179F818BE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3E6C79-C31F-7D95-F7CF-5C05DBEE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040636-1221-8E9A-F135-711727E93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57EC4-0E60-78B0-D8F2-350F4EE1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6E79C8-4BB7-AB49-5843-D2FA8C8AE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297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4984CB-291C-9C81-F427-FCC05FB80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BEE2F-FE02-7C62-57AC-D63C3F317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98F5D-F263-1907-3165-E965B735B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3121C-1359-8F42-A519-893DE02CB560}" type="datetimeFigureOut">
              <a:rPr lang="en-CH" smtClean="0"/>
              <a:t>11.10.23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0F3053-7D67-7BD1-342F-B28FB05D34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686EE-AA7A-6FD6-0F5A-ADCADEA9B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3E028-BA6C-4645-8D08-395E3C3090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963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67213/contributions/5339522/attachments/2628732/4546319/EPOL_April.pdf" TargetMode="External"/><Relationship Id="rId3" Type="http://schemas.openxmlformats.org/officeDocument/2006/relationships/hyperlink" Target="https://indico.cern.ch/event/1223987/contributions/5149147/attachments/2568348/4428399/EPOL_Dec.pdf" TargetMode="External"/><Relationship Id="rId7" Type="http://schemas.openxmlformats.org/officeDocument/2006/relationships/hyperlink" Target="https://indico.cern.ch/event/1252332/contributions/5261220/attachments/2594909/4479016/Yi_EPOL_Tuning.pdf" TargetMode="External"/><Relationship Id="rId2" Type="http://schemas.openxmlformats.org/officeDocument/2006/relationships/hyperlink" Target="https://indico.cern.ch/event/1181966/contributions/5051868/attachments/2514025/4321752/Yi_EPOL202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belle2.org/event/7500/contributions/56267/attachments/21033/31106/workshop_Yi.pdf" TargetMode="External"/><Relationship Id="rId5" Type="http://schemas.openxmlformats.org/officeDocument/2006/relationships/hyperlink" Target="https://cds.cern.ch/record/2845734/files/document.pdf" TargetMode="External"/><Relationship Id="rId10" Type="http://schemas.openxmlformats.org/officeDocument/2006/relationships/hyperlink" Target="https://indico.cern.ch/event/1242395/contributions/5419054/attachments/2674146/4636983/optic_tuning_Yi.pdf" TargetMode="External"/><Relationship Id="rId4" Type="http://schemas.openxmlformats.org/officeDocument/2006/relationships/hyperlink" Target="https://cds.cern.ch/record/2869529/files/document.pdf" TargetMode="External"/><Relationship Id="rId9" Type="http://schemas.openxmlformats.org/officeDocument/2006/relationships/hyperlink" Target="https://indico.cern.ch/event/1202105/contributions/5390923/attachments/2661382/4611071/FCC_Week_Yi.pdf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E8EE394-D2C8-A916-ED09-7662342A22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sz="4000" b="1" dirty="0"/>
              <a:t>Polarization Studies</a:t>
            </a:r>
          </a:p>
          <a:p>
            <a:r>
              <a:rPr lang="en-CH" dirty="0"/>
              <a:t>Y. Wu, J. Keintzel, T. Pieloni, F. Carlier, M. Seidel, A. Blondel, D. Barber, E. Gianfelice, D. Sagan, R. </a:t>
            </a:r>
            <a:r>
              <a:rPr lang="en-CH"/>
              <a:t>Tomas, F. </a:t>
            </a:r>
            <a:r>
              <a:rPr lang="en-CH" dirty="0"/>
              <a:t>Zimmermann and the EPOL WG</a:t>
            </a:r>
          </a:p>
        </p:txBody>
      </p:sp>
      <p:pic>
        <p:nvPicPr>
          <p:cNvPr id="5" name="epfl_logo.pdf" descr="epfl_logo.pdf">
            <a:extLst>
              <a:ext uri="{FF2B5EF4-FFF2-40B4-BE49-F238E27FC236}">
                <a16:creationId xmlns:a16="http://schemas.microsoft.com/office/drawing/2014/main" id="{B08BC9AC-49DE-43BD-FDFE-4CC8181753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1530"/>
          </a:blip>
          <a:stretch>
            <a:fillRect/>
          </a:stretch>
        </p:blipFill>
        <p:spPr>
          <a:xfrm>
            <a:off x="269715" y="266679"/>
            <a:ext cx="2974930" cy="1288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ogoOutline-Blue-01.png" descr="LogoOutline-Blue-01.png">
            <a:extLst>
              <a:ext uri="{FF2B5EF4-FFF2-40B4-BE49-F238E27FC236}">
                <a16:creationId xmlns:a16="http://schemas.microsoft.com/office/drawing/2014/main" id="{0B50200F-9BE0-01CF-CF8D-38A0A6F05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2444" y="442486"/>
            <a:ext cx="1326310" cy="132631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chart_logo.png" descr="chart_logo.png">
            <a:extLst>
              <a:ext uri="{FF2B5EF4-FFF2-40B4-BE49-F238E27FC236}">
                <a16:creationId xmlns:a16="http://schemas.microsoft.com/office/drawing/2014/main" id="{7EAD60F4-B8FC-0FDB-45A8-DD0BFDCB5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2809" y="294861"/>
            <a:ext cx="1621560" cy="162156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DFF5AB-8FE7-939A-8DB3-25907B71934A}"/>
              </a:ext>
            </a:extLst>
          </p:cNvPr>
          <p:cNvSpPr txBox="1"/>
          <p:nvPr/>
        </p:nvSpPr>
        <p:spPr>
          <a:xfrm>
            <a:off x="4157456" y="6141308"/>
            <a:ext cx="3877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CHART Meeting 11th October 2023, PSI</a:t>
            </a:r>
          </a:p>
        </p:txBody>
      </p:sp>
    </p:spTree>
    <p:extLst>
      <p:ext uri="{BB962C8B-B14F-4D97-AF65-F5344CB8AC3E}">
        <p14:creationId xmlns:p14="http://schemas.microsoft.com/office/powerpoint/2010/main" val="2035444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3341-8179-0D00-EE1C-482EF54A7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BF162-AE1D-FCDF-CCED-7FF72566B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Equilibrium polarization in realistic machine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CH" dirty="0">
                <a:solidFill>
                  <a:srgbClr val="FF0000"/>
                </a:solidFill>
              </a:rPr>
              <a:t>implified error scheme for collider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CH" dirty="0">
                <a:solidFill>
                  <a:srgbClr val="FF0000"/>
                </a:solidFill>
              </a:rPr>
              <a:t>ealistic errors and orbit correction scheme 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Harmonic Spin Matching techniques: 3 methods compared </a:t>
            </a:r>
          </a:p>
          <a:p>
            <a:endParaRPr lang="en-CH" dirty="0"/>
          </a:p>
          <a:p>
            <a:r>
              <a:rPr lang="en-CH" dirty="0"/>
              <a:t>Conclusions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6070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80A54-D918-03AD-EA73-35D03097D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6709"/>
            <a:ext cx="10515600" cy="1325563"/>
          </a:xfrm>
        </p:spPr>
        <p:txBody>
          <a:bodyPr>
            <a:normAutofit/>
          </a:bodyPr>
          <a:lstStyle/>
          <a:p>
            <a:r>
              <a:rPr lang="en-CH" sz="4000" dirty="0"/>
              <a:t>First simplified machine orbit errors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C29413-A2EA-C3B4-D866-984035011B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2115" y="1275834"/>
            <a:ext cx="8847770" cy="503237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43EFC5-A7B4-B88F-EE87-3DE1B2290F04}"/>
              </a:ext>
            </a:extLst>
          </p:cNvPr>
          <p:cNvSpPr txBox="1"/>
          <p:nvPr/>
        </p:nvSpPr>
        <p:spPr>
          <a:xfrm>
            <a:off x="1056068" y="6209626"/>
            <a:ext cx="95690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dirty="0">
                <a:solidFill>
                  <a:srgbClr val="FF0000"/>
                </a:solidFill>
              </a:rPr>
              <a:t>P</a:t>
            </a:r>
            <a:r>
              <a:rPr lang="en-GB" sz="2400" dirty="0">
                <a:solidFill>
                  <a:srgbClr val="FF0000"/>
                </a:solidFill>
              </a:rPr>
              <a:t>o</a:t>
            </a:r>
            <a:r>
              <a:rPr lang="en-CH" sz="2400" dirty="0">
                <a:solidFill>
                  <a:srgbClr val="FF0000"/>
                </a:solidFill>
              </a:rPr>
              <a:t>larization is deprecated in the presence of errors.</a:t>
            </a:r>
          </a:p>
        </p:txBody>
      </p:sp>
    </p:spTree>
    <p:extLst>
      <p:ext uri="{BB962C8B-B14F-4D97-AF65-F5344CB8AC3E}">
        <p14:creationId xmlns:p14="http://schemas.microsoft.com/office/powerpoint/2010/main" val="1364985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398942-D176-2B3D-3ECA-A65172C7EE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6567" y="549173"/>
            <a:ext cx="7973864" cy="572806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360E6B-FCFA-7217-3AC1-B0C142347908}"/>
              </a:ext>
            </a:extLst>
          </p:cNvPr>
          <p:cNvSpPr txBox="1"/>
          <p:nvPr/>
        </p:nvSpPr>
        <p:spPr>
          <a:xfrm>
            <a:off x="1056068" y="6209626"/>
            <a:ext cx="95690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Worse Orbit excursions give larger effects </a:t>
            </a: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 orbit correction is the key</a:t>
            </a:r>
            <a:endParaRPr lang="en-CH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45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69088-FD7D-D48D-CD90-ECC22A1A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Two ways to test polarizations: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FA50BB-9178-0F49-7D4C-9F95295A2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94172"/>
            <a:ext cx="10515600" cy="3014243"/>
          </a:xfrm>
        </p:spPr>
      </p:pic>
    </p:spTree>
    <p:extLst>
      <p:ext uri="{BB962C8B-B14F-4D97-AF65-F5344CB8AC3E}">
        <p14:creationId xmlns:p14="http://schemas.microsoft.com/office/powerpoint/2010/main" val="150481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EE5D9-7475-386D-1A48-5239DF34E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057" y="87459"/>
            <a:ext cx="10515600" cy="1325563"/>
          </a:xfrm>
        </p:spPr>
        <p:txBody>
          <a:bodyPr/>
          <a:lstStyle/>
          <a:p>
            <a:r>
              <a:rPr lang="en-CH" dirty="0"/>
              <a:t>Realistic Machine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038A13-89B6-E9CD-1B8D-CA3F1E1E7C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4086" y="1758211"/>
            <a:ext cx="6773728" cy="387876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CF33B1-6484-D1C0-D43E-7747AB64E7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857" y="1000550"/>
            <a:ext cx="5892800" cy="723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2D884A-5E16-AFB9-726C-FA2FD343C305}"/>
              </a:ext>
            </a:extLst>
          </p:cNvPr>
          <p:cNvSpPr txBox="1"/>
          <p:nvPr/>
        </p:nvSpPr>
        <p:spPr>
          <a:xfrm>
            <a:off x="653143" y="5857450"/>
            <a:ext cx="108857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Which alignment tolerances can we accept from polarization point of view?</a:t>
            </a:r>
          </a:p>
          <a:p>
            <a:r>
              <a:rPr lang="en-US" sz="2400" dirty="0"/>
              <a:t>What counts is the closed orbit, if it exist and can be corrected </a:t>
            </a:r>
            <a:r>
              <a:rPr lang="en-US" sz="2400" dirty="0">
                <a:sym typeface="Wingdings" pitchFamily="2" charset="2"/>
              </a:rPr>
              <a:t> polarization is large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1463119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99FB1-F018-8C97-4D3D-E1E6A48F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A0F936-ECA3-9ED8-7729-E3C5B05FCE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6068" y="365125"/>
            <a:ext cx="9961856" cy="5126317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1B8EE6-EC1A-2A06-4793-E71196968BFE}"/>
              </a:ext>
            </a:extLst>
          </p:cNvPr>
          <p:cNvSpPr txBox="1"/>
          <p:nvPr/>
        </p:nvSpPr>
        <p:spPr>
          <a:xfrm>
            <a:off x="1448922" y="5788712"/>
            <a:ext cx="95690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Both approaches lead to similar results: 50 </a:t>
            </a:r>
            <a:r>
              <a:rPr lang="en-US" sz="2400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US" sz="2400" dirty="0">
                <a:solidFill>
                  <a:srgbClr val="FF0000"/>
                </a:solidFill>
              </a:rPr>
              <a:t>m give high polarization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Now exploring larger misalignment tolerances ensuring 90% of seed </a:t>
            </a:r>
            <a:endParaRPr lang="en-CH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77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3341-8179-0D00-EE1C-482EF54A7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BF162-AE1D-FCDF-CCED-7FF72566B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Equilibrium polarization in realistic machine</a:t>
            </a:r>
          </a:p>
          <a:p>
            <a:pPr lvl="1"/>
            <a:r>
              <a:rPr lang="en-GB" dirty="0"/>
              <a:t>S</a:t>
            </a:r>
            <a:r>
              <a:rPr lang="en-CH" dirty="0"/>
              <a:t>implified error scheme for collider</a:t>
            </a:r>
          </a:p>
          <a:p>
            <a:pPr lvl="1"/>
            <a:r>
              <a:rPr lang="en-GB" dirty="0"/>
              <a:t>R</a:t>
            </a:r>
            <a:r>
              <a:rPr lang="en-CH" dirty="0"/>
              <a:t>ealistic errors and orbit correction scheme 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Harmonic Spin Matching techniques: 3 methods compared </a:t>
            </a:r>
          </a:p>
          <a:p>
            <a:endParaRPr lang="en-CH" dirty="0"/>
          </a:p>
          <a:p>
            <a:r>
              <a:rPr lang="en-CH" dirty="0"/>
              <a:t>Conclusions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51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3B6C4-8BE0-4EA4-D9AD-311AA3798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18255"/>
            <a:ext cx="11353800" cy="1325563"/>
          </a:xfrm>
        </p:spPr>
        <p:txBody>
          <a:bodyPr>
            <a:normAutofit/>
          </a:bodyPr>
          <a:lstStyle/>
          <a:p>
            <a:r>
              <a:rPr lang="en-CH" sz="4000" dirty="0"/>
              <a:t>Harmonic Spin Matching to increase polarization levels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B332A33-3F57-19B4-184C-B59E6C88AE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0392" y="1343818"/>
            <a:ext cx="9131216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20129D-D035-D959-3892-E2B38ACD93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5695156"/>
            <a:ext cx="7772400" cy="2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39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6653E-4753-2908-64AE-A40CDAC67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HSM methods: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45B5F2A-9E8D-B698-EA23-770A8864CD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1393" y="1690688"/>
            <a:ext cx="9429214" cy="4718866"/>
          </a:xfrm>
        </p:spPr>
      </p:pic>
    </p:spTree>
    <p:extLst>
      <p:ext uri="{BB962C8B-B14F-4D97-AF65-F5344CB8AC3E}">
        <p14:creationId xmlns:p14="http://schemas.microsoft.com/office/powerpoint/2010/main" val="4017892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6DBBE3-8E90-D454-948A-1C92FFBEC3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26775" y="561352"/>
            <a:ext cx="4700926" cy="279978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4B79B9-FD28-3BB4-E038-CD95654AD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896" y="3693092"/>
            <a:ext cx="3602724" cy="27997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DE0B7A-61BD-1604-21CE-5F51183A59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127" y="3361135"/>
            <a:ext cx="6202626" cy="298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9DDF62-4AD1-81E1-852E-FD64E9FA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H" dirty="0"/>
              <a:t>HSM methods: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4CEB62-05CA-63CD-A133-ED428B04C441}"/>
              </a:ext>
            </a:extLst>
          </p:cNvPr>
          <p:cNvSpPr txBox="1"/>
          <p:nvPr/>
        </p:nvSpPr>
        <p:spPr>
          <a:xfrm>
            <a:off x="971436" y="1692502"/>
            <a:ext cx="4028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Methods have been studied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Tools in Place to simulate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244884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550EE-6E1D-6145-0CED-24391D5D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FCC-ee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62159C-ACCA-E97F-106E-0F49EA4F7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599"/>
            <a:ext cx="12104414" cy="585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7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B32F9-67B1-F0B8-33F2-C0F02E9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411" y="0"/>
            <a:ext cx="10515600" cy="1325563"/>
          </a:xfrm>
        </p:spPr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EF3BD-7B61-1824-F321-8FF1C7FCF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411" y="1243240"/>
            <a:ext cx="11343503" cy="4669439"/>
          </a:xfrm>
        </p:spPr>
        <p:txBody>
          <a:bodyPr>
            <a:noAutofit/>
          </a:bodyPr>
          <a:lstStyle/>
          <a:p>
            <a:r>
              <a:rPr lang="en-CH" sz="2400" dirty="0"/>
              <a:t>Numerical tools have been benchmarked and are in used for FCC-ee polarization studies (BMAD good support from D. Sagan from Cornell University Code owner)</a:t>
            </a:r>
          </a:p>
          <a:p>
            <a:r>
              <a:rPr lang="en-CH" sz="2400" dirty="0"/>
              <a:t>Benchmark with SITROS took sometime but is now in very good agreement (good collaboration with E. Gianfelice FNAL)</a:t>
            </a:r>
          </a:p>
          <a:p>
            <a:r>
              <a:rPr lang="en-CH" sz="2400" dirty="0"/>
              <a:t>Studies of misalignment errors on polarization level on-going for realistic FCC-ee lattice and orbit correction schemes</a:t>
            </a:r>
          </a:p>
          <a:p>
            <a:pPr lvl="1"/>
            <a:r>
              <a:rPr lang="en-GB" dirty="0"/>
              <a:t>Polarization mainly depends on closed orbit level</a:t>
            </a:r>
          </a:p>
          <a:p>
            <a:pPr lvl="1"/>
            <a:r>
              <a:rPr lang="en-GB" dirty="0"/>
              <a:t>Polarization level is sufficient for energy calibration (5-10%) when closed orbit exist</a:t>
            </a:r>
          </a:p>
          <a:p>
            <a:pPr lvl="1"/>
            <a:r>
              <a:rPr lang="en-GB" dirty="0"/>
              <a:t>@ higher energies feasibility has to be still proved</a:t>
            </a:r>
          </a:p>
          <a:p>
            <a:r>
              <a:rPr lang="en-CH" sz="2400" dirty="0"/>
              <a:t>Harmonic Spin Matching methods investigated and showed great improvement in polarization (HERA, R-S), LEP method to be understood</a:t>
            </a:r>
          </a:p>
          <a:p>
            <a:r>
              <a:rPr lang="en-CH" sz="2400" dirty="0">
                <a:solidFill>
                  <a:srgbClr val="FF0000"/>
                </a:solidFill>
              </a:rPr>
              <a:t>Resonance depolarization not yet simulated and studied</a:t>
            </a:r>
          </a:p>
          <a:p>
            <a:r>
              <a:rPr lang="en-CH" sz="2400" dirty="0">
                <a:solidFill>
                  <a:srgbClr val="FF0000"/>
                </a:solidFill>
              </a:rPr>
              <a:t>P</a:t>
            </a:r>
            <a:r>
              <a:rPr lang="en-GB" sz="2400" dirty="0">
                <a:solidFill>
                  <a:srgbClr val="FF0000"/>
                </a:solidFill>
              </a:rPr>
              <a:t>o</a:t>
            </a:r>
            <a:r>
              <a:rPr lang="en-CH" sz="2400" dirty="0">
                <a:solidFill>
                  <a:srgbClr val="FF0000"/>
                </a:solidFill>
              </a:rPr>
              <a:t>ssible tests of models on operational machine (KARA @ KIT) under consideration</a:t>
            </a:r>
          </a:p>
          <a:p>
            <a:endParaRPr lang="en-CH" sz="2400" dirty="0"/>
          </a:p>
          <a:p>
            <a:endParaRPr lang="en-CH" sz="2400" dirty="0"/>
          </a:p>
          <a:p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2533133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368C0-53D8-85C2-BCF0-6AD662D2A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7048"/>
          </a:xfrm>
        </p:spPr>
        <p:txBody>
          <a:bodyPr>
            <a:normAutofit/>
          </a:bodyPr>
          <a:lstStyle/>
          <a:p>
            <a:r>
              <a:rPr lang="en-CH" sz="3600" dirty="0"/>
              <a:t>Publications and Presentations: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694F2-EC19-7744-2D0D-975C041C5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427" y="1253331"/>
            <a:ext cx="11370276" cy="435133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Wu, “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2"/>
              </a:rPr>
              <a:t>Spin Polarization Simulations for the Future Circular Collider e+e- using BMAD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 2nd FCC Energy Calibration, Polarization and Mono-</a:t>
            </a:r>
            <a:r>
              <a:rPr lang="en-US" sz="5600" i="0" u="none" strike="noStrike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chromatisation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(EPOL) workshop, CERN, 22 Sep 2022.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Wu, “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3"/>
              </a:rPr>
              <a:t>First trials of harmonic spin matching in the FCC-ee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 FCC-FS EPOL group and FCCIS WP2.5 meeting 16, CERN, 15 Dec 2022.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52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J. </a:t>
            </a:r>
            <a:r>
              <a:rPr lang="en-GB" sz="5200" strike="noStrike" spc="-1" dirty="0" err="1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Keintzel</a:t>
            </a:r>
            <a:r>
              <a:rPr lang="en-GB" sz="52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 et al., “</a:t>
            </a:r>
            <a:r>
              <a:rPr lang="en-GB" sz="52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  <a:hlinkClick r:id="rId4"/>
              </a:rPr>
              <a:t>FCC-ee energy calibration and polarization</a:t>
            </a:r>
            <a:r>
              <a:rPr lang="en-GB" sz="52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”, in </a:t>
            </a:r>
            <a:r>
              <a:rPr lang="en-GB" sz="5200" strike="noStrike" spc="-1" dirty="0" err="1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PoS</a:t>
            </a:r>
            <a:r>
              <a:rPr lang="en-GB" sz="52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, Vol. 414, ICHEP2022, p. 0048.</a:t>
            </a:r>
            <a:endParaRPr lang="en-GB" sz="5200" spc="-1" dirty="0"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56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J. </a:t>
            </a:r>
            <a:r>
              <a:rPr lang="en-GB" sz="5600" strike="noStrike" spc="-1" dirty="0" err="1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Keintzel</a:t>
            </a:r>
            <a:r>
              <a:rPr lang="en-GB" sz="56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 et al., “</a:t>
            </a:r>
            <a:r>
              <a:rPr lang="en-GB" sz="56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  <a:hlinkClick r:id="rId5"/>
              </a:rPr>
              <a:t>Centre-of-mass energy in FCC-ee</a:t>
            </a:r>
            <a:r>
              <a:rPr lang="en-GB" sz="56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”, in Proc. IPAC’22, Bangkok, Thailand, June 2022.</a:t>
            </a:r>
            <a:endParaRPr lang="en-US" sz="5600" i="0" u="none" strike="noStrike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Wu, “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6"/>
              </a:rPr>
              <a:t>Spin Polarization Simulations for the Future Circular Collider e+e- using BMAD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 Workshop on Beam Polarization, Hiroshima University, 9 Feb 2023,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6"/>
              </a:rPr>
              <a:t> </a:t>
            </a:r>
            <a:endParaRPr lang="en-US" sz="5600" i="0" u="none" strike="noStrike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Wu, “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7"/>
              </a:rPr>
              <a:t>Updates on the Exploration of Harmonic Spin Matching in the FCC-ee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 FCC-FS EPOL group and FCCIS WP2.5 meeting 18 - Joint with FCC-</a:t>
            </a:r>
            <a:r>
              <a:rPr lang="en-US" sz="5600" i="0" u="none" strike="noStrike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ee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tuning meeting, CERN, 16 Feb 2023.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Wu, “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8"/>
              </a:rPr>
              <a:t>Updates on the Exploration of the Possible Spin Matching Methods used in the FCC-ee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 FCC-FS EPOL group and FCCIS WP2.5 meeting 21, CERN, 13 Apr 2023,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8"/>
              </a:rPr>
              <a:t> </a:t>
            </a:r>
            <a:endParaRPr lang="en-US" sz="5600" i="0" u="none" strike="noStrike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Wu, “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9"/>
              </a:rPr>
              <a:t>Comparison of Harmonic Spin Matching Schemes using Orbit Bumps in the FCC-ee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 FCC Week 2023, London, 5–9 Jun 2023.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Wu, “</a:t>
            </a:r>
            <a:r>
              <a:rPr lang="en-US" sz="5600" i="0" u="sng" strike="noStrike" dirty="0">
                <a:solidFill>
                  <a:srgbClr val="0563C1"/>
                </a:solidFill>
                <a:effectLst/>
                <a:cs typeface="Arial" panose="020B0604020202020204" pitchFamily="34" charset="0"/>
                <a:hlinkClick r:id="rId10"/>
              </a:rPr>
              <a:t>Comparison of Harmonic Spin Matching Schemes using Orbit Bumps in the FCC-ee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 Optics Tuning and Corrections for Future colliders workshop, CERN, 26–28 Jun 2023.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 et al., “Spin polarization simulations for the Future Circular Collider </a:t>
            </a:r>
            <a:r>
              <a:rPr lang="en-US" sz="5600" i="0" u="none" strike="noStrike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e+e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 using </a:t>
            </a:r>
            <a:r>
              <a:rPr lang="en-US" sz="5600" i="0" u="none" strike="noStrike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Bmad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”, in Proc. eeFACT'22, Frascati, Italy, September 2022, TUZAS0104, pp. 103-107, 2023.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Y. Wu et al., “Spin-polarization simulations for the Future Circular Collider </a:t>
            </a:r>
            <a:r>
              <a:rPr lang="en-US" sz="5600" i="0" u="none" strike="noStrike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e+e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 using </a:t>
            </a:r>
            <a:r>
              <a:rPr lang="en-US" sz="5600" i="0" u="none" strike="noStrike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Bmad</a:t>
            </a:r>
            <a:r>
              <a:rPr lang="en-US" sz="5600" i="0" u="none" strike="noStrike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”, in Proc. IPAC'23, Venice, Italy, May 2023,  SUPM010,  MOPL055, 2023</a:t>
            </a:r>
          </a:p>
          <a:p>
            <a:pPr marL="91440" indent="-88200">
              <a:lnSpc>
                <a:spcPct val="120000"/>
              </a:lnSpc>
              <a:spcBef>
                <a:spcPts val="0"/>
              </a:spcBef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lang="en-GB" sz="56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J. </a:t>
            </a:r>
            <a:r>
              <a:rPr lang="en-GB" sz="5600" strike="noStrike" spc="-1" dirty="0" err="1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Keintzel</a:t>
            </a:r>
            <a:r>
              <a:rPr lang="en-GB" sz="56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 et al., “The status of the energy calibration, polarization and </a:t>
            </a:r>
            <a:r>
              <a:rPr lang="en-GB" sz="5600" strike="noStrike" spc="-1" dirty="0" err="1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monochromatization</a:t>
            </a:r>
            <a:r>
              <a:rPr lang="en-GB" sz="56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 of the FCC-</a:t>
            </a:r>
            <a:r>
              <a:rPr lang="en-GB" sz="5600" strike="noStrike" spc="-1" dirty="0" err="1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ee</a:t>
            </a:r>
            <a:r>
              <a:rPr lang="en-GB" sz="5600" strike="noStrike" spc="-1" dirty="0">
                <a:solidFill>
                  <a:srgbClr val="3F3F3F"/>
                </a:solidFill>
                <a:ea typeface="Calibri"/>
                <a:cs typeface="Arial" panose="020B0604020202020204" pitchFamily="34" charset="0"/>
              </a:rPr>
              <a:t>”, in Proc. IPAC’23, Venice, Italy, May 2023.</a:t>
            </a:r>
            <a:endParaRPr lang="en-GB" sz="5600" strike="noStrike" spc="-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231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EC9848D-2D5B-3F22-553E-21244CDA53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0428" y="873473"/>
            <a:ext cx="9931144" cy="561940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F33ED9-9F0A-8FF7-367A-2B3DC60CB0DE}"/>
              </a:ext>
            </a:extLst>
          </p:cNvPr>
          <p:cNvSpPr txBox="1"/>
          <p:nvPr/>
        </p:nvSpPr>
        <p:spPr>
          <a:xfrm>
            <a:off x="1130428" y="165587"/>
            <a:ext cx="5500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000" dirty="0"/>
              <a:t>Polarization Beams basics</a:t>
            </a:r>
          </a:p>
        </p:txBody>
      </p:sp>
    </p:spTree>
    <p:extLst>
      <p:ext uri="{BB962C8B-B14F-4D97-AF65-F5344CB8AC3E}">
        <p14:creationId xmlns:p14="http://schemas.microsoft.com/office/powerpoint/2010/main" val="2087429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1829D03-823A-C5A1-9FB8-581D30B912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098" y="533400"/>
            <a:ext cx="11523803" cy="57912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77A8BA-E32E-9113-AECC-5F6A06FB4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312" y="6044415"/>
            <a:ext cx="8655165" cy="62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35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6911DD-834C-338C-5CC7-A56541F71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989"/>
            <a:ext cx="8797432" cy="557694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0A0F9FA-0010-BA8A-9DEA-1E289429A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71" y="66067"/>
            <a:ext cx="10515600" cy="1325563"/>
          </a:xfrm>
        </p:spPr>
        <p:txBody>
          <a:bodyPr/>
          <a:lstStyle/>
          <a:p>
            <a:r>
              <a:rPr lang="en-CH" dirty="0"/>
              <a:t>Resonant Depolarization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6F67C4-9303-2186-7B27-6F428581D9B1}"/>
              </a:ext>
            </a:extLst>
          </p:cNvPr>
          <p:cNvSpPr txBox="1"/>
          <p:nvPr/>
        </p:nvSpPr>
        <p:spPr>
          <a:xfrm>
            <a:off x="8797432" y="2485623"/>
            <a:ext cx="33945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sz="2800" dirty="0"/>
              <a:t>Build-up experties in polarization</a:t>
            </a:r>
          </a:p>
          <a:p>
            <a:pPr marL="342900" indent="-342900">
              <a:buFont typeface="+mj-lt"/>
              <a:buAutoNum type="arabicPeriod"/>
            </a:pPr>
            <a:r>
              <a:rPr lang="en-CH" sz="2800" dirty="0"/>
              <a:t>Define models and tools </a:t>
            </a:r>
          </a:p>
          <a:p>
            <a:pPr marL="342900" indent="-342900">
              <a:buFont typeface="+mj-lt"/>
              <a:buAutoNum type="arabicPeriod"/>
            </a:pPr>
            <a:r>
              <a:rPr lang="en-CH" sz="2800" dirty="0"/>
              <a:t>Study the FCC-ee case and input to the CDR++</a:t>
            </a:r>
          </a:p>
        </p:txBody>
      </p:sp>
    </p:spTree>
    <p:extLst>
      <p:ext uri="{BB962C8B-B14F-4D97-AF65-F5344CB8AC3E}">
        <p14:creationId xmlns:p14="http://schemas.microsoft.com/office/powerpoint/2010/main" val="1412323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3341-8179-0D00-EE1C-482EF54A7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BF162-AE1D-FCDF-CCED-7FF72566B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Equilibrium polarization in realistic machine</a:t>
            </a:r>
          </a:p>
          <a:p>
            <a:pPr lvl="1"/>
            <a:r>
              <a:rPr lang="en-GB" dirty="0"/>
              <a:t>S</a:t>
            </a:r>
            <a:r>
              <a:rPr lang="en-CH" dirty="0"/>
              <a:t>implified error scheme for collider</a:t>
            </a:r>
          </a:p>
          <a:p>
            <a:pPr lvl="1"/>
            <a:r>
              <a:rPr lang="en-GB" dirty="0"/>
              <a:t>R</a:t>
            </a:r>
            <a:r>
              <a:rPr lang="en-CH" dirty="0"/>
              <a:t>ealistic errors and orbit correction scheme 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Harmonic Spin Matching techniques: 3 methods compared </a:t>
            </a:r>
          </a:p>
          <a:p>
            <a:endParaRPr lang="en-CH" dirty="0"/>
          </a:p>
          <a:p>
            <a:r>
              <a:rPr lang="en-CH" dirty="0"/>
              <a:t>Conclusions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94833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3341-8179-0D00-EE1C-482EF54A7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BF162-AE1D-FCDF-CCED-7FF72566B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>
                <a:solidFill>
                  <a:srgbClr val="FF0000"/>
                </a:solidFill>
              </a:rPr>
              <a:t>Introduction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Equilibrium polarization in realistic machine</a:t>
            </a:r>
          </a:p>
          <a:p>
            <a:pPr lvl="1"/>
            <a:r>
              <a:rPr lang="en-GB" dirty="0"/>
              <a:t>S</a:t>
            </a:r>
            <a:r>
              <a:rPr lang="en-CH" dirty="0"/>
              <a:t>implified error scheme for collider</a:t>
            </a:r>
          </a:p>
          <a:p>
            <a:pPr lvl="1"/>
            <a:r>
              <a:rPr lang="en-GB" dirty="0"/>
              <a:t>R</a:t>
            </a:r>
            <a:r>
              <a:rPr lang="en-CH" dirty="0"/>
              <a:t>ealistic errors and orbit correction scheme 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Harmonic Spin Matching techniques: 3 methods compared </a:t>
            </a:r>
          </a:p>
          <a:p>
            <a:endParaRPr lang="en-CH" dirty="0"/>
          </a:p>
          <a:p>
            <a:r>
              <a:rPr lang="en-CH" dirty="0"/>
              <a:t>Conclusions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30657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97FC8FF-4EA6-B12D-E809-3704B86304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027906"/>
            <a:ext cx="9220200" cy="4064728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F93C8A8A-CCDF-B12D-827A-72C23DBB6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549" y="4627478"/>
            <a:ext cx="8632902" cy="22558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BB318C-E5AF-2F39-B1C4-01552ABFE2D1}"/>
              </a:ext>
            </a:extLst>
          </p:cNvPr>
          <p:cNvSpPr txBox="1"/>
          <p:nvPr/>
        </p:nvSpPr>
        <p:spPr>
          <a:xfrm>
            <a:off x="1130428" y="165587"/>
            <a:ext cx="5500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000" dirty="0"/>
              <a:t>Polarization Beams basics</a:t>
            </a:r>
          </a:p>
        </p:txBody>
      </p:sp>
    </p:spTree>
    <p:extLst>
      <p:ext uri="{BB962C8B-B14F-4D97-AF65-F5344CB8AC3E}">
        <p14:creationId xmlns:p14="http://schemas.microsoft.com/office/powerpoint/2010/main" val="326768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C05FC-E881-71FF-4C4D-9F2C43877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919" y="105633"/>
            <a:ext cx="10515600" cy="1325563"/>
          </a:xfrm>
        </p:spPr>
        <p:txBody>
          <a:bodyPr>
            <a:normAutofit/>
          </a:bodyPr>
          <a:lstStyle/>
          <a:p>
            <a:r>
              <a:rPr lang="en-CH" sz="4000" dirty="0"/>
              <a:t>Numerical Tools: BMAD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0216DD-9DD0-24CF-26D4-E3E67E9B58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6341" y="1027906"/>
            <a:ext cx="10237459" cy="5811838"/>
          </a:xfrm>
        </p:spPr>
      </p:pic>
    </p:spTree>
    <p:extLst>
      <p:ext uri="{BB962C8B-B14F-4D97-AF65-F5344CB8AC3E}">
        <p14:creationId xmlns:p14="http://schemas.microsoft.com/office/powerpoint/2010/main" val="2102872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D4F470-6CF6-3272-ED79-9C4026D5E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866" y="616579"/>
            <a:ext cx="7908326" cy="62414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58650C-00E9-383D-1017-CACCE9D1628C}"/>
              </a:ext>
            </a:extLst>
          </p:cNvPr>
          <p:cNvSpPr txBox="1"/>
          <p:nvPr/>
        </p:nvSpPr>
        <p:spPr>
          <a:xfrm>
            <a:off x="146222" y="1841157"/>
            <a:ext cx="40303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Extensive tests were performed on FCC-ee simplified lattice between: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/>
              <a:t> SITROS (E. Gianfelice</a:t>
            </a:r>
            <a:r>
              <a:rPr lang="en-CH" dirty="0"/>
              <a:t>) model developed and benchmarked to HERA collider. Reference from CDR.</a:t>
            </a:r>
          </a:p>
          <a:p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/>
              <a:t>BMAD </a:t>
            </a:r>
            <a:r>
              <a:rPr lang="en-CH" dirty="0"/>
              <a:t>by D. Sagan Cornell University</a:t>
            </a:r>
            <a:r>
              <a:rPr lang="en-CH" b="1" dirty="0"/>
              <a:t> (Y. Wu</a:t>
            </a:r>
            <a:r>
              <a:rPr lang="en-CH" dirty="0"/>
              <a:t>)</a:t>
            </a:r>
          </a:p>
          <a:p>
            <a:endParaRPr lang="en-CH" dirty="0"/>
          </a:p>
          <a:p>
            <a:r>
              <a:rPr lang="en-CH" dirty="0"/>
              <a:t>Initial results were very different but after breaking down the effects both models show an excellent agreement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6AA8A0-9349-6812-B067-86D455462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22" y="0"/>
            <a:ext cx="4944762" cy="1325563"/>
          </a:xfrm>
        </p:spPr>
        <p:txBody>
          <a:bodyPr>
            <a:normAutofit/>
          </a:bodyPr>
          <a:lstStyle/>
          <a:p>
            <a:r>
              <a:rPr lang="en-CH" sz="4000" dirty="0"/>
              <a:t>Benchmark to SITROS:</a:t>
            </a:r>
          </a:p>
        </p:txBody>
      </p:sp>
    </p:spTree>
    <p:extLst>
      <p:ext uri="{BB962C8B-B14F-4D97-AF65-F5344CB8AC3E}">
        <p14:creationId xmlns:p14="http://schemas.microsoft.com/office/powerpoint/2010/main" val="273995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915</Words>
  <Application>Microsoft Macintosh PowerPoint</Application>
  <PresentationFormat>Widescreen</PresentationFormat>
  <Paragraphs>113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Office Theme</vt:lpstr>
      <vt:lpstr>PowerPoint Presentation</vt:lpstr>
      <vt:lpstr>FCC-ee</vt:lpstr>
      <vt:lpstr>PowerPoint Presentation</vt:lpstr>
      <vt:lpstr>Resonant Depolarization</vt:lpstr>
      <vt:lpstr>Contents</vt:lpstr>
      <vt:lpstr>Contents</vt:lpstr>
      <vt:lpstr>PowerPoint Presentation</vt:lpstr>
      <vt:lpstr>Numerical Tools: BMAD</vt:lpstr>
      <vt:lpstr>Benchmark to SITROS:</vt:lpstr>
      <vt:lpstr>Contents</vt:lpstr>
      <vt:lpstr>First simplified machine orbit errors model</vt:lpstr>
      <vt:lpstr>PowerPoint Presentation</vt:lpstr>
      <vt:lpstr>Two ways to test polarizations:</vt:lpstr>
      <vt:lpstr>Realistic Machine</vt:lpstr>
      <vt:lpstr>PowerPoint Presentation</vt:lpstr>
      <vt:lpstr>Contents</vt:lpstr>
      <vt:lpstr>Harmonic Spin Matching to increase polarization levels</vt:lpstr>
      <vt:lpstr>HSM methods:</vt:lpstr>
      <vt:lpstr>HSM methods:</vt:lpstr>
      <vt:lpstr>Conclusions</vt:lpstr>
      <vt:lpstr>Publications and Presentations: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52</cp:revision>
  <dcterms:created xsi:type="dcterms:W3CDTF">2023-10-10T13:39:33Z</dcterms:created>
  <dcterms:modified xsi:type="dcterms:W3CDTF">2023-10-11T08:43:32Z</dcterms:modified>
</cp:coreProperties>
</file>