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83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>
      <p:cViewPr varScale="1">
        <p:scale>
          <a:sx n="64" d="100"/>
          <a:sy n="64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7748" y="13080999"/>
            <a:ext cx="368504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lose-up of wild plants growing between rocks"/>
          <p:cNvSpPr>
            <a:spLocks noGrp="1"/>
          </p:cNvSpPr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Large rock formation under dark clouds with a dirt road in the foreground"/>
          <p:cNvSpPr>
            <a:spLocks noGrp="1"/>
          </p:cNvSpPr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Close-up of a wild plant growing between lava rocks"/>
          <p:cNvSpPr>
            <a:spLocks noGrp="1"/>
          </p:cNvSpPr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waterfall surrounded by a green rocky landscape"/>
          <p:cNvSpPr>
            <a:spLocks noGrp="1"/>
          </p:cNvSpPr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le Text"/>
          <p:cNvSpPr txBox="1">
            <a:spLocks noGrp="1"/>
          </p:cNvSpPr>
          <p:nvPr>
            <p:ph type="title"/>
          </p:nvPr>
        </p:nvSpPr>
        <p:spPr>
          <a:xfrm>
            <a:off x="1676400" y="730250"/>
            <a:ext cx="21031200" cy="2651126"/>
          </a:xfrm>
          <a:prstGeom prst="rect">
            <a:avLst/>
          </a:prstGeom>
        </p:spPr>
        <p:txBody>
          <a:bodyPr lIns="91439" tIns="91439" rIns="91439" bIns="91439" anchor="ctr"/>
          <a:lstStyle>
            <a:lvl1pPr defTabSz="1828800">
              <a:lnSpc>
                <a:spcPct val="90000"/>
              </a:lnSpc>
              <a:defRPr sz="8800" b="0" spc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5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76400" y="3651250"/>
            <a:ext cx="10363200" cy="8702676"/>
          </a:xfrm>
          <a:prstGeom prst="rect">
            <a:avLst/>
          </a:prstGeom>
        </p:spPr>
        <p:txBody>
          <a:bodyPr lIns="91439" tIns="91439" rIns="91439" bIns="91439"/>
          <a:lstStyle>
            <a:lvl1pPr marL="457200" indent="-457200" defTabSz="1828800">
              <a:spcBef>
                <a:spcPts val="2000"/>
              </a:spcBef>
              <a:buSzPct val="100000"/>
              <a:buFont typeface="Arial"/>
              <a:defRPr sz="5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90600" indent="-533400" defTabSz="1828800">
              <a:spcBef>
                <a:spcPts val="2000"/>
              </a:spcBef>
              <a:buSzPct val="100000"/>
              <a:buFont typeface="Arial"/>
              <a:defRPr sz="5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554479" indent="-640079" defTabSz="1828800">
              <a:spcBef>
                <a:spcPts val="2000"/>
              </a:spcBef>
              <a:buSzPct val="100000"/>
              <a:buFont typeface="Arial"/>
              <a:defRPr sz="5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082800" indent="-711200" defTabSz="1828800">
              <a:spcBef>
                <a:spcPts val="2000"/>
              </a:spcBef>
              <a:buSzPct val="100000"/>
              <a:buFont typeface="Arial"/>
              <a:defRPr sz="5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540000" indent="-711200" defTabSz="1828800">
              <a:spcBef>
                <a:spcPts val="2000"/>
              </a:spcBef>
              <a:buSzPct val="100000"/>
              <a:buFont typeface="Arial"/>
              <a:defRPr sz="5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203052" y="12835870"/>
            <a:ext cx="504548" cy="48391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NW - Horizontal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Image"/>
          <p:cNvSpPr>
            <a:spLocks noGrp="1"/>
          </p:cNvSpPr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lnSpc>
                <a:spcPct val="80000"/>
              </a:lnSpc>
              <a:defRPr sz="4000" cap="all"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60" name="Title Text"/>
          <p:cNvSpPr txBox="1">
            <a:spLocks noGrp="1"/>
          </p:cNvSpPr>
          <p:nvPr>
            <p:ph type="title"/>
          </p:nvPr>
        </p:nvSpPr>
        <p:spPr>
          <a:xfrm>
            <a:off x="762000" y="672147"/>
            <a:ext cx="22860000" cy="3810001"/>
          </a:xfrm>
          <a:prstGeom prst="rect">
            <a:avLst/>
          </a:prstGeom>
          <a:effectLst>
            <a:outerShdw blurRad="127000" dist="25400" dir="5400000" rotWithShape="0">
              <a:srgbClr val="000000">
                <a:alpha val="80000"/>
              </a:srgbClr>
            </a:outerShdw>
          </a:effectLst>
        </p:spPr>
        <p:txBody>
          <a:bodyPr/>
          <a:lstStyle>
            <a:lvl1pPr defTabSz="825500">
              <a:defRPr sz="12000" b="0" cap="all" spc="0">
                <a:solidFill>
                  <a:srgbClr val="B9DA6D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r>
              <a:t>Title Text</a:t>
            </a:r>
          </a:p>
        </p:txBody>
      </p:sp>
      <p:sp>
        <p:nvSpPr>
          <p:cNvPr id="161" name="Text"/>
          <p:cNvSpPr txBox="1">
            <a:spLocks noGrp="1"/>
          </p:cNvSpPr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 defTabSz="825500">
              <a:lnSpc>
                <a:spcPct val="100000"/>
              </a:lnSpc>
              <a:spcBef>
                <a:spcPts val="3400"/>
              </a:spcBef>
              <a:buSzTx/>
              <a:buNone/>
              <a:defRPr sz="1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74399" y="13296900"/>
            <a:ext cx="368505" cy="387070"/>
          </a:xfrm>
          <a:prstGeom prst="rect">
            <a:avLst/>
          </a:prstGeom>
        </p:spPr>
        <p:txBody>
          <a:bodyPr anchor="t"/>
          <a:lstStyle>
            <a:lvl1pPr algn="r" defTabSz="825500">
              <a:lnSpc>
                <a:spcPct val="80000"/>
              </a:lnSpc>
              <a:defRPr b="1">
                <a:solidFill>
                  <a:srgbClr val="838787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63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825500">
              <a:spcBef>
                <a:spcPts val="3400"/>
              </a:spcBef>
              <a:defRPr sz="18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Rasmus Ischebeck</a:t>
            </a: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4"/>
          </a:xfrm>
          <a:prstGeom prst="rect">
            <a:avLst/>
          </a:prstGeom>
        </p:spPr>
        <p:txBody>
          <a:bodyPr/>
          <a:lstStyle>
            <a:lvl1pPr defTabSz="2438337">
              <a:defRPr spc="-170"/>
            </a:lvl1pPr>
          </a:lstStyle>
          <a:p>
            <a:r>
              <a:t>Slide Title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2245961"/>
            <a:ext cx="21971000" cy="934781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sz="5500" b="1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sz="5500" b="1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sz="5500" b="1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73" name="Body Level One…"/>
          <p:cNvSpPr txBox="1">
            <a:spLocks noGrp="1"/>
          </p:cNvSpPr>
          <p:nvPr>
            <p:ph type="body" idx="21" hasCustomPrompt="1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</p:spPr>
        <p:txBody>
          <a:bodyPr/>
          <a:lstStyle>
            <a:lvl1pPr defTabSz="2438337"/>
          </a:lstStyle>
          <a:p>
            <a:r>
              <a:t>Slide bullet text</a:t>
            </a:r>
          </a:p>
        </p:txBody>
      </p:sp>
      <p:sp>
        <p:nvSpPr>
          <p:cNvPr id="1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480680" y="12877336"/>
            <a:ext cx="368504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reen, hilly landscape"/>
          <p:cNvSpPr>
            <a:spLocks noGrp="1"/>
          </p:cNvSpPr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Moss-covered rocks"/>
          <p:cNvSpPr>
            <a:spLocks noGrp="1"/>
          </p:cNvSpPr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3" name="Large rock formation under dark clouds with a dirt road in the foreground"/>
          <p:cNvSpPr>
            <a:spLocks noGrp="1"/>
          </p:cNvSpPr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hyperlink" Target="https://doi.org/10.1103/PhysRevAccelBeams.20.111302" TargetMode="Externa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aziyeh Dadashi Motlagh, 11 December 2023"/>
          <p:cNvSpPr txBox="1">
            <a:spLocks noGrp="1"/>
          </p:cNvSpPr>
          <p:nvPr>
            <p:ph type="body" idx="21"/>
          </p:nvPr>
        </p:nvSpPr>
        <p:spPr>
          <a:xfrm>
            <a:off x="1206499" y="10597098"/>
            <a:ext cx="21971002" cy="63697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>
            <a:normAutofit lnSpcReduction="10000"/>
          </a:bodyPr>
          <a:lstStyle/>
          <a:p>
            <a:r>
              <a:t>Raziyeh Dadashi Motlagh, 11 December 2023</a:t>
            </a:r>
          </a:p>
        </p:txBody>
      </p:sp>
      <p:sp>
        <p:nvSpPr>
          <p:cNvPr id="184" name="Dielectric Laser Acceleration for Dark Matter Studies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Dielectric Laser Acceleration for Dark Matter Studies</a:t>
            </a:r>
          </a:p>
        </p:txBody>
      </p:sp>
      <p:sp>
        <p:nvSpPr>
          <p:cNvPr id="18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71299" y="13080999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186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mqdefault.jpeg" descr="mq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Massimiliano Ferro-Luzzi, Rasmus Ischebeck, Richard Jacobsson, Pavle Juranić, Mieczyslaw Witold Krasny, Uwe Niedermayer, Frank Zimmermann, Mike Seidel"/>
          <p:cNvSpPr txBox="1"/>
          <p:nvPr/>
        </p:nvSpPr>
        <p:spPr>
          <a:xfrm>
            <a:off x="1206499" y="11839048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>
            <a:normAutofit/>
          </a:bodyPr>
          <a:lstStyle>
            <a:lvl1pPr algn="l" defTabSz="511809">
              <a:defRPr sz="2232" b="1"/>
            </a:lvl1pPr>
          </a:lstStyle>
          <a:p>
            <a:r>
              <a:t>Massimiliano Ferro-Luzzi, Rasmus Ischebeck, Richard Jacobsson, Pavle Juranić, Mieczyslaw Witold Krasny, Uwe Niedermayer, Frank Zimmermann, Mike Seidel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Beam Dynam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5FA4D"/>
                </a:solidFill>
              </a:defRPr>
            </a:lvl1pPr>
          </a:lstStyle>
          <a:p>
            <a:r>
              <a:t>Beam Dynamics</a:t>
            </a:r>
          </a:p>
        </p:txBody>
      </p:sp>
      <p:sp>
        <p:nvSpPr>
          <p:cNvPr id="304" name="Genetic Algorithm Optimisation…"/>
          <p:cNvSpPr txBox="1">
            <a:spLocks noGrp="1"/>
          </p:cNvSpPr>
          <p:nvPr>
            <p:ph type="body" sz="quarter" idx="1"/>
          </p:nvPr>
        </p:nvSpPr>
        <p:spPr>
          <a:xfrm>
            <a:off x="1791933" y="3024527"/>
            <a:ext cx="12338399" cy="4126894"/>
          </a:xfrm>
          <a:prstGeom prst="rect">
            <a:avLst/>
          </a:prstGeom>
        </p:spPr>
        <p:txBody>
          <a:bodyPr/>
          <a:lstStyle/>
          <a:p>
            <a:pPr marL="542544" indent="-542544" defTabSz="2170121">
              <a:spcBef>
                <a:spcPts val="4000"/>
              </a:spcBef>
              <a:buChar char="๏"/>
              <a:defRPr sz="4272" b="1">
                <a:solidFill>
                  <a:srgbClr val="75FA4D"/>
                </a:solidFill>
              </a:defRPr>
            </a:pPr>
            <a:r>
              <a:t>Genetic Algorithm Optimisation</a:t>
            </a:r>
          </a:p>
          <a:p>
            <a:pPr marL="542544" indent="-542544" defTabSz="2170121">
              <a:spcBef>
                <a:spcPts val="4000"/>
              </a:spcBef>
              <a:defRPr sz="4272">
                <a:solidFill>
                  <a:srgbClr val="75FA4D"/>
                </a:solidFill>
              </a:defRPr>
            </a:pPr>
            <a:r>
              <a:t>Beam energy: 1 GeV to 1.015 GeV (2.14 GeV/m)</a:t>
            </a:r>
          </a:p>
          <a:p>
            <a:pPr marL="542544" indent="-542544" defTabSz="2170121">
              <a:spcBef>
                <a:spcPts val="4000"/>
              </a:spcBef>
              <a:defRPr sz="4272">
                <a:solidFill>
                  <a:srgbClr val="75FA4D"/>
                </a:solidFill>
              </a:defRPr>
            </a:pPr>
            <a:r>
              <a:t>Number of cells: 3500</a:t>
            </a:r>
          </a:p>
          <a:p>
            <a:pPr marL="542544" indent="-542544" defTabSz="2170121">
              <a:spcBef>
                <a:spcPts val="4000"/>
              </a:spcBef>
              <a:defRPr sz="4272">
                <a:solidFill>
                  <a:srgbClr val="75FA4D"/>
                </a:solidFill>
              </a:defRPr>
            </a:pPr>
            <a:r>
              <a:t>Structure length: 7 mm</a:t>
            </a:r>
          </a:p>
        </p:txBody>
      </p:sp>
      <p:pic>
        <p:nvPicPr>
          <p:cNvPr id="305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Line"/>
          <p:cNvSpPr/>
          <p:nvPr/>
        </p:nvSpPr>
        <p:spPr>
          <a:xfrm>
            <a:off x="-107329" y="2456972"/>
            <a:ext cx="11395862" cy="1"/>
          </a:xfrm>
          <a:prstGeom prst="line">
            <a:avLst/>
          </a:prstGeom>
          <a:ln w="50800">
            <a:solidFill>
              <a:srgbClr val="75FA4D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0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480680" y="12877336"/>
            <a:ext cx="368504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pic>
        <p:nvPicPr>
          <p:cNvPr id="308" name="mqdefault.jpeg" descr="mq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309" name="Raziyeh Dadashi, Rasmus Ischebeck, Uwe Niedermayer, Mike Seidel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Dadashi, Rasmus Ischebeck, Uwe Niedermayer, Mike Seidel</a:t>
            </a:r>
          </a:p>
        </p:txBody>
      </p:sp>
      <p:sp>
        <p:nvSpPr>
          <p:cNvPr id="310" name="Rounded Rectangle"/>
          <p:cNvSpPr/>
          <p:nvPr/>
        </p:nvSpPr>
        <p:spPr>
          <a:xfrm>
            <a:off x="947856" y="13001487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75FA4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1" name="Rounded Rectangle"/>
          <p:cNvSpPr/>
          <p:nvPr/>
        </p:nvSpPr>
        <p:spPr>
          <a:xfrm>
            <a:off x="1422910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00FFC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312" name="beta0_25_scatter.gif" descr="beta0_25_scatter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341563" y="7423933"/>
            <a:ext cx="16350705" cy="4844654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Rounded Rectangle"/>
          <p:cNvSpPr/>
          <p:nvPr/>
        </p:nvSpPr>
        <p:spPr>
          <a:xfrm>
            <a:off x="472801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FFA9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314" name="untitled.jpg" descr="untitle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70308" y="1659652"/>
            <a:ext cx="7154442" cy="53658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Energy Spread Improv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5FA4D"/>
                </a:solidFill>
              </a:defRPr>
            </a:lvl1pPr>
          </a:lstStyle>
          <a:p>
            <a:r>
              <a:t>Energy Spread Improvement</a:t>
            </a:r>
          </a:p>
        </p:txBody>
      </p:sp>
      <p:pic>
        <p:nvPicPr>
          <p:cNvPr id="317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318" name="Line"/>
          <p:cNvSpPr/>
          <p:nvPr/>
        </p:nvSpPr>
        <p:spPr>
          <a:xfrm>
            <a:off x="-107329" y="2456972"/>
            <a:ext cx="16416929" cy="1"/>
          </a:xfrm>
          <a:prstGeom prst="line">
            <a:avLst/>
          </a:prstGeom>
          <a:ln w="50800">
            <a:solidFill>
              <a:srgbClr val="75FA4D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1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480680" y="12877336"/>
            <a:ext cx="368504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pic>
        <p:nvPicPr>
          <p:cNvPr id="320" name="mqdefault.jpeg" descr="mq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Raziyeh Dadashi, Rasmus Ischebeck, Uwe Niedermayer, Mike Seidel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Dadashi, Rasmus Ischebeck, Uwe Niedermayer, Mike Seidel</a:t>
            </a:r>
          </a:p>
        </p:txBody>
      </p:sp>
      <p:sp>
        <p:nvSpPr>
          <p:cNvPr id="322" name="Rounded Rectangle"/>
          <p:cNvSpPr/>
          <p:nvPr/>
        </p:nvSpPr>
        <p:spPr>
          <a:xfrm>
            <a:off x="947856" y="13001487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75FA4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23" name="Rounded Rectangle"/>
          <p:cNvSpPr/>
          <p:nvPr/>
        </p:nvSpPr>
        <p:spPr>
          <a:xfrm>
            <a:off x="1422910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00FFC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324" name="untitled1.jpg" descr="untitled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939" y="2700265"/>
            <a:ext cx="13221059" cy="9915794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Light Blue: Previous results…"/>
          <p:cNvSpPr txBox="1"/>
          <p:nvPr/>
        </p:nvSpPr>
        <p:spPr>
          <a:xfrm>
            <a:off x="7883376" y="3699967"/>
            <a:ext cx="5163343" cy="829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>
                <a:solidFill>
                  <a:srgbClr val="0D6EA5"/>
                </a:solidFill>
              </a:defRPr>
            </a:pPr>
            <a:r>
              <a:t>Light Blue: Previous results</a:t>
            </a:r>
          </a:p>
          <a:p>
            <a:pPr>
              <a:defRPr>
                <a:solidFill>
                  <a:srgbClr val="070FE2"/>
                </a:solidFill>
              </a:defRPr>
            </a:pPr>
            <a:r>
              <a:t>Dark Blue: Resent Results</a:t>
            </a:r>
          </a:p>
        </p:txBody>
      </p:sp>
      <p:sp>
        <p:nvSpPr>
          <p:cNvPr id="326" name="Rounded Rectangle"/>
          <p:cNvSpPr/>
          <p:nvPr/>
        </p:nvSpPr>
        <p:spPr>
          <a:xfrm>
            <a:off x="472801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FFA9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Requirements for Indirect Dark Matter Studies"/>
          <p:cNvSpPr txBox="1">
            <a:spLocks noGrp="1"/>
          </p:cNvSpPr>
          <p:nvPr>
            <p:ph type="title"/>
          </p:nvPr>
        </p:nvSpPr>
        <p:spPr>
          <a:xfrm>
            <a:off x="1206500" y="1661147"/>
            <a:ext cx="21971000" cy="1433163"/>
          </a:xfrm>
          <a:prstGeom prst="rect">
            <a:avLst/>
          </a:prstGeom>
        </p:spPr>
        <p:txBody>
          <a:bodyPr/>
          <a:lstStyle>
            <a:lvl1pPr defTabSz="2316421">
              <a:defRPr sz="8075" spc="-161">
                <a:solidFill>
                  <a:srgbClr val="737676"/>
                </a:solidFill>
              </a:defRPr>
            </a:lvl1pPr>
          </a:lstStyle>
          <a:p>
            <a:r>
              <a:t>Requirements for Indirect Dark Matter Studies</a:t>
            </a:r>
          </a:p>
        </p:txBody>
      </p:sp>
      <p:sp>
        <p:nvSpPr>
          <p:cNvPr id="329" name="Beam Energy: 10-20 GeV (10 m long dielectric structure with 2 GeV/m energy gradient)…"/>
          <p:cNvSpPr txBox="1">
            <a:spLocks noGrp="1"/>
          </p:cNvSpPr>
          <p:nvPr>
            <p:ph type="body" idx="1"/>
          </p:nvPr>
        </p:nvSpPr>
        <p:spPr>
          <a:xfrm>
            <a:off x="1159256" y="3916498"/>
            <a:ext cx="22413629" cy="8574522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737676"/>
                </a:solidFill>
              </a:defRPr>
            </a:pPr>
            <a:r>
              <a:t>Beam Energy: 10-20 GeV (10 m long dielectric structure with 2 GeV/m energy gradient)</a:t>
            </a:r>
          </a:p>
          <a:p>
            <a:pPr>
              <a:defRPr>
                <a:solidFill>
                  <a:srgbClr val="F8FFFF"/>
                </a:solidFill>
              </a:defRPr>
            </a:pPr>
            <a:r>
              <a:t>Beam repetition rate: 10 GHz (due to the small production cross-section of dark matter particles)</a:t>
            </a:r>
          </a:p>
          <a:p>
            <a:pPr>
              <a:defRPr>
                <a:solidFill>
                  <a:srgbClr val="F8FFFF"/>
                </a:solidFill>
              </a:defRPr>
            </a:pPr>
            <a:r>
              <a:t>Beam of single Electrons</a:t>
            </a:r>
          </a:p>
          <a:p>
            <a:pPr>
              <a:defRPr>
                <a:solidFill>
                  <a:srgbClr val="737676"/>
                </a:solidFill>
              </a:defRPr>
            </a:pPr>
            <a:r>
              <a:t>Energy Efficiency</a:t>
            </a:r>
          </a:p>
        </p:txBody>
      </p:sp>
      <p:pic>
        <p:nvPicPr>
          <p:cNvPr id="330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331" name="Line"/>
          <p:cNvSpPr/>
          <p:nvPr/>
        </p:nvSpPr>
        <p:spPr>
          <a:xfrm>
            <a:off x="-107329" y="3165619"/>
            <a:ext cx="24598658" cy="1"/>
          </a:xfrm>
          <a:prstGeom prst="line">
            <a:avLst/>
          </a:prstGeom>
          <a:ln w="50800">
            <a:solidFill>
              <a:srgbClr val="737676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3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480680" y="12877336"/>
            <a:ext cx="368504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333" name="mqdefault.jpeg" descr="mq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Raziyeh Dadashi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Intra-cavity Accelerato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200">
                <a:solidFill>
                  <a:srgbClr val="75FA4D"/>
                </a:solidFill>
              </a:defRPr>
            </a:lvl1pPr>
          </a:lstStyle>
          <a:p>
            <a:r>
              <a:t>Electron Microscope Type Sources</a:t>
            </a:r>
          </a:p>
        </p:txBody>
      </p:sp>
      <p:pic>
        <p:nvPicPr>
          <p:cNvPr id="337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7"/>
            <a:ext cx="2667619" cy="776800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Line"/>
          <p:cNvSpPr/>
          <p:nvPr/>
        </p:nvSpPr>
        <p:spPr>
          <a:xfrm flipV="1">
            <a:off x="-107329" y="2385662"/>
            <a:ext cx="18820632" cy="71310"/>
          </a:xfrm>
          <a:prstGeom prst="line">
            <a:avLst/>
          </a:prstGeom>
          <a:ln w="50800">
            <a:solidFill>
              <a:srgbClr val="75FA4D"/>
            </a:solidFill>
            <a:miter lim="400000"/>
          </a:ln>
        </p:spPr>
        <p:txBody>
          <a:bodyPr lIns="45718" tIns="45718" rIns="45718" bIns="45718"/>
          <a:lstStyle/>
          <a:p>
            <a:pPr defTabSz="2438337"/>
            <a:endParaRPr/>
          </a:p>
        </p:txBody>
      </p:sp>
      <p:sp>
        <p:nvSpPr>
          <p:cNvPr id="33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480682" y="12877337"/>
            <a:ext cx="368504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/>
          </a:p>
        </p:txBody>
      </p:sp>
      <p:pic>
        <p:nvPicPr>
          <p:cNvPr id="340" name="mqdefault.jpeg" descr="mq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390" y="30592"/>
            <a:ext cx="2187751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Rounded Rectangle"/>
          <p:cNvSpPr/>
          <p:nvPr/>
        </p:nvSpPr>
        <p:spPr>
          <a:xfrm>
            <a:off x="472800" y="13295994"/>
            <a:ext cx="383760" cy="970684"/>
          </a:xfrm>
          <a:prstGeom prst="roundRect">
            <a:avLst>
              <a:gd name="adj" fmla="val 37941"/>
            </a:avLst>
          </a:prstGeom>
          <a:solidFill>
            <a:srgbClr val="FFA9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42" name="Rounded Rectangle"/>
          <p:cNvSpPr/>
          <p:nvPr/>
        </p:nvSpPr>
        <p:spPr>
          <a:xfrm>
            <a:off x="947856" y="13001487"/>
            <a:ext cx="383759" cy="970684"/>
          </a:xfrm>
          <a:prstGeom prst="roundRect">
            <a:avLst>
              <a:gd name="adj" fmla="val 37941"/>
            </a:avLst>
          </a:prstGeom>
          <a:solidFill>
            <a:srgbClr val="75FA4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43" name="Rounded Rectangle"/>
          <p:cNvSpPr/>
          <p:nvPr/>
        </p:nvSpPr>
        <p:spPr>
          <a:xfrm>
            <a:off x="1422910" y="13295994"/>
            <a:ext cx="383760" cy="970684"/>
          </a:xfrm>
          <a:prstGeom prst="roundRect">
            <a:avLst>
              <a:gd name="adj" fmla="val 37941"/>
            </a:avLst>
          </a:prstGeom>
          <a:solidFill>
            <a:srgbClr val="00FFC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44" name="Raziyeh Dadashi, Rasmus Ischebeck"/>
          <p:cNvSpPr txBox="1"/>
          <p:nvPr/>
        </p:nvSpPr>
        <p:spPr>
          <a:xfrm>
            <a:off x="2373019" y="12833952"/>
            <a:ext cx="11456235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438337">
              <a:defRPr>
                <a:solidFill>
                  <a:srgbClr val="FEFEFE"/>
                </a:solidFill>
              </a:defRPr>
            </a:lvl1pPr>
          </a:lstStyle>
          <a:p>
            <a:r>
              <a:t>Raziyeh Dadashi</a:t>
            </a:r>
          </a:p>
        </p:txBody>
      </p:sp>
      <p:pic>
        <p:nvPicPr>
          <p:cNvPr id="345" name="Picture 1" descr="Picture 1"/>
          <p:cNvPicPr>
            <a:picLocks noChangeAspect="1"/>
          </p:cNvPicPr>
          <p:nvPr/>
        </p:nvPicPr>
        <p:blipFill>
          <a:blip r:embed="rId4"/>
          <a:srcRect b="34021"/>
          <a:stretch>
            <a:fillRect/>
          </a:stretch>
        </p:blipFill>
        <p:spPr>
          <a:xfrm>
            <a:off x="1417770" y="6819471"/>
            <a:ext cx="12528255" cy="43831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46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86429" y="3627008"/>
            <a:ext cx="6853747" cy="10058401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https://doi.org/10.1103/PhysRevLett.125.164801"/>
          <p:cNvSpPr txBox="1"/>
          <p:nvPr/>
        </p:nvSpPr>
        <p:spPr>
          <a:xfrm>
            <a:off x="1422910" y="11868344"/>
            <a:ext cx="8155235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438337">
              <a:defRPr sz="1400"/>
            </a:lvl1pPr>
          </a:lstStyle>
          <a:p>
            <a:r>
              <a:t>https://doi.org/10.1063/1.5049806</a:t>
            </a:r>
          </a:p>
        </p:txBody>
      </p:sp>
      <p:sp>
        <p:nvSpPr>
          <p:cNvPr id="348" name="https://doi.org/10.1103/PhysRevLett.125.164801"/>
          <p:cNvSpPr txBox="1"/>
          <p:nvPr/>
        </p:nvSpPr>
        <p:spPr>
          <a:xfrm>
            <a:off x="15286429" y="11940408"/>
            <a:ext cx="8155235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438337">
              <a:defRPr sz="1400"/>
            </a:lvl1pPr>
          </a:lstStyle>
          <a:p>
            <a:r>
              <a:t>https://doi.org/10.1016/j.ultramic.2018.03.012</a:t>
            </a:r>
          </a:p>
        </p:txBody>
      </p:sp>
      <p:sp>
        <p:nvSpPr>
          <p:cNvPr id="349" name="Beam repetition rate: 3 GHz…"/>
          <p:cNvSpPr txBox="1"/>
          <p:nvPr/>
        </p:nvSpPr>
        <p:spPr>
          <a:xfrm>
            <a:off x="1392269" y="3217844"/>
            <a:ext cx="11791853" cy="2919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09600" indent="-609600" algn="l">
              <a:lnSpc>
                <a:spcPts val="4100"/>
              </a:lnSpc>
              <a:spcBef>
                <a:spcPts val="2900"/>
              </a:spcBef>
              <a:buSzPct val="123000"/>
              <a:buChar char="•"/>
              <a:defRPr sz="3800">
                <a:solidFill>
                  <a:srgbClr val="75FA4C"/>
                </a:solidFill>
              </a:defRPr>
            </a:pPr>
            <a:r>
              <a:t>Beam repetition rate: 3 GHz </a:t>
            </a:r>
          </a:p>
          <a:p>
            <a:pPr marL="609600" indent="-609600" algn="l">
              <a:lnSpc>
                <a:spcPts val="4100"/>
              </a:lnSpc>
              <a:spcBef>
                <a:spcPts val="2900"/>
              </a:spcBef>
              <a:buSzPct val="123000"/>
              <a:buChar char="•"/>
              <a:defRPr sz="3800">
                <a:solidFill>
                  <a:srgbClr val="75FA4C"/>
                </a:solidFill>
              </a:defRPr>
            </a:pPr>
            <a:r>
              <a:t>Beam of single Electrons</a:t>
            </a:r>
          </a:p>
          <a:p>
            <a:pPr marL="609600" indent="-609600" algn="l">
              <a:lnSpc>
                <a:spcPts val="4100"/>
              </a:lnSpc>
              <a:spcBef>
                <a:spcPts val="2900"/>
              </a:spcBef>
              <a:buSzPct val="123000"/>
              <a:buChar char="•"/>
              <a:defRPr sz="3800">
                <a:solidFill>
                  <a:srgbClr val="75FA4D"/>
                </a:solidFill>
              </a:defRPr>
            </a:pPr>
            <a:r>
              <a:t>Beam emittance: 10 pm-rad (suitable for the sub-400 nm aperture and field non-uniformity)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Requirements for Indirect Dark Matter Studies"/>
          <p:cNvSpPr txBox="1">
            <a:spLocks noGrp="1"/>
          </p:cNvSpPr>
          <p:nvPr>
            <p:ph type="title"/>
          </p:nvPr>
        </p:nvSpPr>
        <p:spPr>
          <a:xfrm>
            <a:off x="1206500" y="1661147"/>
            <a:ext cx="21971000" cy="1433163"/>
          </a:xfrm>
          <a:prstGeom prst="rect">
            <a:avLst/>
          </a:prstGeom>
        </p:spPr>
        <p:txBody>
          <a:bodyPr/>
          <a:lstStyle>
            <a:lvl1pPr defTabSz="2316421">
              <a:defRPr sz="8075" spc="-161">
                <a:solidFill>
                  <a:srgbClr val="737676"/>
                </a:solidFill>
              </a:defRPr>
            </a:lvl1pPr>
          </a:lstStyle>
          <a:p>
            <a:r>
              <a:t>Requirements for Indirect Dark Matter Studies</a:t>
            </a:r>
          </a:p>
        </p:txBody>
      </p:sp>
      <p:sp>
        <p:nvSpPr>
          <p:cNvPr id="352" name="Beam Energy: 10-20 GeV (10 m long dielectric structure with 2 GeV/m energy gradient)…"/>
          <p:cNvSpPr txBox="1">
            <a:spLocks noGrp="1"/>
          </p:cNvSpPr>
          <p:nvPr>
            <p:ph type="body" idx="1"/>
          </p:nvPr>
        </p:nvSpPr>
        <p:spPr>
          <a:xfrm>
            <a:off x="1159256" y="3916498"/>
            <a:ext cx="22413629" cy="8574522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737676"/>
                </a:solidFill>
              </a:defRPr>
            </a:pPr>
            <a:r>
              <a:t>Beam Energy: 10-20 GeV (10 m long dielectric structure with 2 GeV/m energy gradient)</a:t>
            </a:r>
          </a:p>
          <a:p>
            <a:pPr>
              <a:defRPr>
                <a:solidFill>
                  <a:srgbClr val="737676"/>
                </a:solidFill>
              </a:defRPr>
            </a:pPr>
            <a:r>
              <a:t>Beam repetition rate: 10 GHz (due to the small production cross-section of dark matter particles)</a:t>
            </a:r>
          </a:p>
          <a:p>
            <a:pPr>
              <a:defRPr>
                <a:solidFill>
                  <a:srgbClr val="737676"/>
                </a:solidFill>
              </a:defRPr>
            </a:pPr>
            <a:r>
              <a:t>Beam of single Electrons</a:t>
            </a:r>
          </a:p>
          <a:p>
            <a:pPr>
              <a:defRPr>
                <a:solidFill>
                  <a:srgbClr val="F8FFFF"/>
                </a:solidFill>
              </a:defRPr>
            </a:pPr>
            <a:r>
              <a:t>Energy Efficiency</a:t>
            </a:r>
          </a:p>
        </p:txBody>
      </p:sp>
      <p:pic>
        <p:nvPicPr>
          <p:cNvPr id="353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354" name="Line"/>
          <p:cNvSpPr/>
          <p:nvPr/>
        </p:nvSpPr>
        <p:spPr>
          <a:xfrm>
            <a:off x="-107329" y="3165619"/>
            <a:ext cx="24598658" cy="1"/>
          </a:xfrm>
          <a:prstGeom prst="line">
            <a:avLst/>
          </a:prstGeom>
          <a:ln w="50800">
            <a:solidFill>
              <a:srgbClr val="737676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5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480680" y="12877336"/>
            <a:ext cx="368504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356" name="mqdefault.jpeg" descr="mq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Raziyeh Dadashi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Accelerator in Laser Cav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5FA4D"/>
                </a:solidFill>
              </a:defRPr>
            </a:lvl1pPr>
          </a:lstStyle>
          <a:p>
            <a:r>
              <a:t>Accelerator in Laser Cavity </a:t>
            </a:r>
          </a:p>
        </p:txBody>
      </p:sp>
      <p:pic>
        <p:nvPicPr>
          <p:cNvPr id="360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Line"/>
          <p:cNvSpPr/>
          <p:nvPr/>
        </p:nvSpPr>
        <p:spPr>
          <a:xfrm>
            <a:off x="-107329" y="2456972"/>
            <a:ext cx="16102697" cy="1"/>
          </a:xfrm>
          <a:prstGeom prst="line">
            <a:avLst/>
          </a:prstGeom>
          <a:ln w="50800">
            <a:solidFill>
              <a:srgbClr val="75FA4D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480680" y="12877336"/>
            <a:ext cx="368504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363" name="Screenshot 2023-03-05 at 23.40.44.png" descr="Screenshot 2023-03-05 at 23.40.4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328" y="3546164"/>
            <a:ext cx="16102697" cy="90337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4" name="mqdefault.jpeg" descr="mqdefault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365" name="Raziyeh Dadashi, Rasmus Ischebeck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Dadashi, Rasmus Ischebeck</a:t>
            </a:r>
          </a:p>
        </p:txBody>
      </p:sp>
      <p:sp>
        <p:nvSpPr>
          <p:cNvPr id="366" name="Rounded Rectangle"/>
          <p:cNvSpPr/>
          <p:nvPr/>
        </p:nvSpPr>
        <p:spPr>
          <a:xfrm>
            <a:off x="947856" y="13001487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75FA4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7" name="Rounded Rectangle"/>
          <p:cNvSpPr/>
          <p:nvPr/>
        </p:nvSpPr>
        <p:spPr>
          <a:xfrm>
            <a:off x="1422910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00FFC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8" name="Rounded Rectangle"/>
          <p:cNvSpPr/>
          <p:nvPr/>
        </p:nvSpPr>
        <p:spPr>
          <a:xfrm>
            <a:off x="472801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FFA9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Accelerator in Laser Cavity"/>
          <p:cNvSpPr txBox="1">
            <a:spLocks noGrp="1"/>
          </p:cNvSpPr>
          <p:nvPr>
            <p:ph type="title"/>
          </p:nvPr>
        </p:nvSpPr>
        <p:spPr>
          <a:xfrm>
            <a:off x="400066" y="1102324"/>
            <a:ext cx="21971001" cy="14331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5FA4D"/>
                </a:solidFill>
              </a:defRPr>
            </a:lvl1pPr>
          </a:lstStyle>
          <a:p>
            <a:r>
              <a:t>Accelerator in Laser Cavity </a:t>
            </a:r>
          </a:p>
        </p:txBody>
      </p:sp>
      <p:pic>
        <p:nvPicPr>
          <p:cNvPr id="371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372" name="Line"/>
          <p:cNvSpPr/>
          <p:nvPr/>
        </p:nvSpPr>
        <p:spPr>
          <a:xfrm flipV="1">
            <a:off x="-107329" y="2628916"/>
            <a:ext cx="22985792" cy="106580"/>
          </a:xfrm>
          <a:prstGeom prst="line">
            <a:avLst/>
          </a:prstGeom>
          <a:ln w="50800">
            <a:solidFill>
              <a:srgbClr val="75FA4D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480680" y="12877336"/>
            <a:ext cx="368504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16</a:t>
            </a:fld>
            <a:endParaRPr/>
          </a:p>
        </p:txBody>
      </p:sp>
      <p:pic>
        <p:nvPicPr>
          <p:cNvPr id="374" name="mqdefault.jpeg" descr="mq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Raziyeh Dadashi, Rasmus Ischebeck, Frank Zimmermann, Mike Seidel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Dadashi, Rasmus Ischebeck, Frank Zimmermann, Mike Seidel</a:t>
            </a:r>
          </a:p>
        </p:txBody>
      </p:sp>
      <p:pic>
        <p:nvPicPr>
          <p:cNvPr id="376" name="QuartzWindow1 - Copy (19)_02.gif" descr="QuartzWindow1 - Copy (19)_02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000599" y="3117473"/>
            <a:ext cx="21043901" cy="9359901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Rounded Rectangle"/>
          <p:cNvSpPr/>
          <p:nvPr/>
        </p:nvSpPr>
        <p:spPr>
          <a:xfrm>
            <a:off x="947856" y="13001487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75FA4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78" name="Rounded Rectangle"/>
          <p:cNvSpPr/>
          <p:nvPr/>
        </p:nvSpPr>
        <p:spPr>
          <a:xfrm>
            <a:off x="1422910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00FFC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79" name="Rounded Rectangle"/>
          <p:cNvSpPr/>
          <p:nvPr/>
        </p:nvSpPr>
        <p:spPr>
          <a:xfrm>
            <a:off x="472801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FFA9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Thank you!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Thank you!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Dark Matter Search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170121">
              <a:defRPr sz="7565" spc="-151">
                <a:solidFill>
                  <a:srgbClr val="F8FFFF"/>
                </a:solidFill>
              </a:defRPr>
            </a:lvl1pPr>
          </a:lstStyle>
          <a:p>
            <a:r>
              <a:t>Dark Matter Searches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1" name="Direct Search: Interaction probability ~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701102" y="3526569"/>
                <a:ext cx="11175011" cy="8266065"/>
              </a:xfrm>
              <a:prstGeom prst="rect">
                <a:avLst/>
              </a:prstGeom>
            </p:spPr>
            <p:txBody>
              <a:bodyPr/>
              <a:lstStyle/>
              <a:p>
                <a:pPr marL="609600" indent="-609600">
                  <a:defRPr sz="4200">
                    <a:solidFill>
                      <a:srgbClr val="F8FFFF"/>
                    </a:solidFill>
                  </a:defRPr>
                </a:pPr>
                <a:r>
                  <a:t>Direct Search: Interaction probability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5350">
                            <a:solidFill>
                              <a:srgbClr val="F8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5350" i="1">
                            <a:solidFill>
                              <a:srgbClr val="F8FFFF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sz="5350" i="1">
                            <a:solidFill>
                              <a:srgbClr val="F8FFFF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/>
              </a:p>
              <a:p>
                <a:pPr lvl="1">
                  <a:defRPr sz="4200">
                    <a:solidFill>
                      <a:srgbClr val="F8FFFF"/>
                    </a:solidFill>
                  </a:defRPr>
                </a:pPr>
                <a:r>
                  <a:t>Need a very large number of primary particles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5450">
                            <a:solidFill>
                              <a:srgbClr val="F8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5450" i="1">
                            <a:solidFill>
                              <a:srgbClr val="F8FFFF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5450" i="1">
                            <a:solidFill>
                              <a:srgbClr val="F8FFFF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</m:sSup>
                  </m:oMath>
                </a14:m>
                <a:r>
                  <a:t> electron on target)</a:t>
                </a:r>
              </a:p>
              <a:p>
                <a:pPr marL="609600" indent="-609600">
                  <a:defRPr sz="4200">
                    <a:solidFill>
                      <a:srgbClr val="F8FFFF"/>
                    </a:solidFill>
                  </a:defRPr>
                </a:pPr>
                <a:r>
                  <a:t>Indirect Search: Interaction probability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5350">
                            <a:solidFill>
                              <a:srgbClr val="F8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5350" i="1">
                            <a:solidFill>
                              <a:srgbClr val="F8FFFF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sz="5350" i="1">
                            <a:solidFill>
                              <a:srgbClr val="F8FF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/>
              </a:p>
              <a:p>
                <a:pPr lvl="1">
                  <a:defRPr sz="4200">
                    <a:solidFill>
                      <a:srgbClr val="F8FFFF"/>
                    </a:solidFill>
                  </a:defRPr>
                </a:pPr>
                <a:r>
                  <a:t>Need a clean initial state (i.e. single electrons with high repetition rate)</a:t>
                </a:r>
              </a:p>
            </p:txBody>
          </p:sp>
        </mc:Choice>
        <mc:Fallback>
          <p:sp>
            <p:nvSpPr>
              <p:cNvPr id="191" name="Direct Search: Interaction probability ~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701102" y="3526569"/>
                <a:ext cx="11175011" cy="8266065"/>
              </a:xfrm>
              <a:prstGeom prst="rect">
                <a:avLst/>
              </a:prstGeom>
              <a:blipFill>
                <a:blip r:embed="rId2"/>
                <a:stretch>
                  <a:fillRect l="-3065" t="-214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2" name="EPFL-Logo.png" descr="EPFL-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Line"/>
          <p:cNvSpPr/>
          <p:nvPr/>
        </p:nvSpPr>
        <p:spPr>
          <a:xfrm>
            <a:off x="-107329" y="2456972"/>
            <a:ext cx="11395862" cy="1"/>
          </a:xfrm>
          <a:prstGeom prst="line">
            <a:avLst/>
          </a:prstGeom>
          <a:ln w="50800">
            <a:solidFill>
              <a:srgbClr val="F8FFFF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4" name="Rectangle"/>
          <p:cNvSpPr/>
          <p:nvPr/>
        </p:nvSpPr>
        <p:spPr>
          <a:xfrm>
            <a:off x="12164417" y="1298061"/>
            <a:ext cx="10922001" cy="1113376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198" name="Group"/>
          <p:cNvGrpSpPr/>
          <p:nvPr/>
        </p:nvGrpSpPr>
        <p:grpSpPr>
          <a:xfrm>
            <a:off x="12319056" y="2872481"/>
            <a:ext cx="10612723" cy="7984927"/>
            <a:chOff x="0" y="0"/>
            <a:chExt cx="10612721" cy="7984925"/>
          </a:xfrm>
        </p:grpSpPr>
        <p:pic>
          <p:nvPicPr>
            <p:cNvPr id="195" name="Picture 2" descr="Picture 2"/>
            <p:cNvPicPr>
              <a:picLocks noChangeAspect="1"/>
            </p:cNvPicPr>
            <p:nvPr/>
          </p:nvPicPr>
          <p:blipFill>
            <a:blip r:embed="rId4"/>
            <a:srcRect r="37624" b="65829"/>
            <a:stretch>
              <a:fillRect/>
            </a:stretch>
          </p:blipFill>
          <p:spPr>
            <a:xfrm>
              <a:off x="0" y="0"/>
              <a:ext cx="10612722" cy="379366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6" name="Picture 2" descr="Picture 2"/>
            <p:cNvPicPr>
              <a:picLocks noChangeAspect="1"/>
            </p:cNvPicPr>
            <p:nvPr/>
          </p:nvPicPr>
          <p:blipFill>
            <a:blip r:embed="rId4"/>
            <a:srcRect t="64079" r="41185"/>
            <a:stretch>
              <a:fillRect/>
            </a:stretch>
          </p:blipFill>
          <p:spPr>
            <a:xfrm>
              <a:off x="0" y="3997029"/>
              <a:ext cx="10006945" cy="39878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7" name="Rectangle"/>
            <p:cNvSpPr/>
            <p:nvPr/>
          </p:nvSpPr>
          <p:spPr>
            <a:xfrm>
              <a:off x="7281342" y="3874211"/>
              <a:ext cx="2927729" cy="6060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lnSpc>
                  <a:spcPct val="80000"/>
                </a:lnSpc>
                <a:defRPr sz="4000" cap="all"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</p:grpSp>
      <p:sp>
        <p:nvSpPr>
          <p:cNvPr id="199" name="Direct search: visible decay to Standard Model particles"/>
          <p:cNvSpPr txBox="1"/>
          <p:nvPr/>
        </p:nvSpPr>
        <p:spPr>
          <a:xfrm>
            <a:off x="13054801" y="2760896"/>
            <a:ext cx="7358947" cy="63976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l" defTabSz="825500">
              <a:spcBef>
                <a:spcPts val="3400"/>
              </a:spcBef>
              <a:defRPr sz="2500" u="sng">
                <a:solidFill>
                  <a:srgbClr val="000000"/>
                </a:solidFill>
              </a:defRPr>
            </a:lvl1pPr>
          </a:lstStyle>
          <a:p>
            <a:r>
              <a:t>Direct search: visible decay to Standard Model particles</a:t>
            </a:r>
          </a:p>
        </p:txBody>
      </p:sp>
      <p:sp>
        <p:nvSpPr>
          <p:cNvPr id="200" name="R. Jacobsson, CERN"/>
          <p:cNvSpPr txBox="1"/>
          <p:nvPr/>
        </p:nvSpPr>
        <p:spPr>
          <a:xfrm>
            <a:off x="20154737" y="10369011"/>
            <a:ext cx="1713492" cy="273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l" defTabSz="825500">
              <a:spcBef>
                <a:spcPts val="3400"/>
              </a:spcBef>
              <a:defRPr sz="1600">
                <a:solidFill>
                  <a:srgbClr val="838787"/>
                </a:solidFill>
              </a:defRPr>
            </a:lvl1pPr>
          </a:lstStyle>
          <a:p>
            <a:r>
              <a:t>R. Jacobsson, CERN</a:t>
            </a:r>
          </a:p>
        </p:txBody>
      </p:sp>
      <p:sp>
        <p:nvSpPr>
          <p:cNvPr id="20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544231" y="12877336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pic>
        <p:nvPicPr>
          <p:cNvPr id="202" name="mqdefault.jpeg" descr="mqdefault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Raziyeh Dadashi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Requirements for Indirect Dark Matter Studies"/>
          <p:cNvSpPr txBox="1">
            <a:spLocks noGrp="1"/>
          </p:cNvSpPr>
          <p:nvPr>
            <p:ph type="title"/>
          </p:nvPr>
        </p:nvSpPr>
        <p:spPr>
          <a:xfrm>
            <a:off x="1206500" y="1661147"/>
            <a:ext cx="21971000" cy="1433163"/>
          </a:xfrm>
          <a:prstGeom prst="rect">
            <a:avLst/>
          </a:prstGeom>
        </p:spPr>
        <p:txBody>
          <a:bodyPr/>
          <a:lstStyle>
            <a:lvl1pPr defTabSz="2316421">
              <a:defRPr sz="8075" spc="-161">
                <a:solidFill>
                  <a:srgbClr val="F8FFFF"/>
                </a:solidFill>
              </a:defRPr>
            </a:lvl1pPr>
          </a:lstStyle>
          <a:p>
            <a:r>
              <a:t>Requirements for Indirect Dark Matter Studies</a:t>
            </a:r>
          </a:p>
        </p:txBody>
      </p:sp>
      <p:sp>
        <p:nvSpPr>
          <p:cNvPr id="206" name="Beam Energy: 10-20 GeV (10 m long dielectric structure with 2 GeV/m energy gradient)…"/>
          <p:cNvSpPr txBox="1">
            <a:spLocks noGrp="1"/>
          </p:cNvSpPr>
          <p:nvPr>
            <p:ph type="body" idx="1"/>
          </p:nvPr>
        </p:nvSpPr>
        <p:spPr>
          <a:xfrm>
            <a:off x="1159256" y="3916498"/>
            <a:ext cx="22413629" cy="8574522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F8FFFF"/>
                </a:solidFill>
              </a:defRPr>
            </a:pPr>
            <a:r>
              <a:t>Beam Energy: 10-20 GeV (10 m long dielectric structure with 2 GeV/m energy gradient)</a:t>
            </a:r>
          </a:p>
          <a:p>
            <a:pPr>
              <a:defRPr>
                <a:solidFill>
                  <a:srgbClr val="F8FFFF"/>
                </a:solidFill>
              </a:defRPr>
            </a:pPr>
            <a:r>
              <a:t>Beam repetition rate: 10 GHz (due to the small production cross-section of dark matter particles)</a:t>
            </a:r>
          </a:p>
          <a:p>
            <a:pPr>
              <a:defRPr>
                <a:solidFill>
                  <a:srgbClr val="F8FFFF"/>
                </a:solidFill>
              </a:defRPr>
            </a:pPr>
            <a:r>
              <a:t>Beam of single Electrons</a:t>
            </a:r>
          </a:p>
          <a:p>
            <a:pPr>
              <a:defRPr>
                <a:solidFill>
                  <a:srgbClr val="F8FFFF"/>
                </a:solidFill>
              </a:defRPr>
            </a:pPr>
            <a:r>
              <a:t>Energy Efficiency</a:t>
            </a:r>
          </a:p>
        </p:txBody>
      </p:sp>
      <p:pic>
        <p:nvPicPr>
          <p:cNvPr id="207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Line"/>
          <p:cNvSpPr/>
          <p:nvPr/>
        </p:nvSpPr>
        <p:spPr>
          <a:xfrm>
            <a:off x="-107329" y="3165619"/>
            <a:ext cx="24598658" cy="1"/>
          </a:xfrm>
          <a:prstGeom prst="line">
            <a:avLst/>
          </a:prstGeom>
          <a:ln w="50800">
            <a:solidFill>
              <a:srgbClr val="F8FFFF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544231" y="12877336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210" name="mqdefault.jpeg" descr="mq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Raziyeh Dadashi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Dielectric Laser Acceler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A93F"/>
                </a:solidFill>
              </a:defRPr>
            </a:lvl1pPr>
          </a:lstStyle>
          <a:p>
            <a:r>
              <a:t>Dielectric Laser Acceleration</a:t>
            </a:r>
          </a:p>
        </p:txBody>
      </p:sp>
      <p:pic>
        <p:nvPicPr>
          <p:cNvPr id="214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Line"/>
          <p:cNvSpPr/>
          <p:nvPr/>
        </p:nvSpPr>
        <p:spPr>
          <a:xfrm>
            <a:off x="-107329" y="2456972"/>
            <a:ext cx="16102697" cy="1"/>
          </a:xfrm>
          <a:prstGeom prst="line">
            <a:avLst/>
          </a:prstGeom>
          <a:ln w="50800">
            <a:solidFill>
              <a:srgbClr val="FFA93F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1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544231" y="12877336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217" name="https://achip.stanford.edu/"/>
          <p:cNvSpPr txBox="1"/>
          <p:nvPr/>
        </p:nvSpPr>
        <p:spPr>
          <a:xfrm>
            <a:off x="19011626" y="11674232"/>
            <a:ext cx="2235277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t>https://achip.stanford.edu/</a:t>
            </a:r>
          </a:p>
        </p:txBody>
      </p:sp>
      <p:pic>
        <p:nvPicPr>
          <p:cNvPr id="218" name="mqdefault.jpeg" descr="mq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Rounded Rectangle"/>
          <p:cNvSpPr/>
          <p:nvPr/>
        </p:nvSpPr>
        <p:spPr>
          <a:xfrm>
            <a:off x="472801" y="13001487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FFA9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0" name="Rounded Rectangle"/>
          <p:cNvSpPr/>
          <p:nvPr/>
        </p:nvSpPr>
        <p:spPr>
          <a:xfrm>
            <a:off x="947856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75FA4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1" name="Rounded Rectangle"/>
          <p:cNvSpPr/>
          <p:nvPr/>
        </p:nvSpPr>
        <p:spPr>
          <a:xfrm>
            <a:off x="1422910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00FFC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2" name="Raziyeh Dadashi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</a:t>
            </a:r>
          </a:p>
        </p:txBody>
      </p:sp>
      <p:pic>
        <p:nvPicPr>
          <p:cNvPr id="223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5205" y="3709716"/>
            <a:ext cx="18073590" cy="78001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Dielectric Laser Acceler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A93F"/>
                </a:solidFill>
              </a:defRPr>
            </a:lvl1pPr>
          </a:lstStyle>
          <a:p>
            <a:r>
              <a:t>Dielectric Laser Acceleration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6" name="If   the synchronous spatial harmonic of the electric field is given by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1002837" y="3026527"/>
                <a:ext cx="22870104" cy="10364835"/>
              </a:xfrm>
              <a:prstGeom prst="rect">
                <a:avLst/>
              </a:prstGeom>
            </p:spPr>
            <p:txBody>
              <a:bodyPr/>
              <a:lstStyle/>
              <a:p>
                <a:pPr marL="371856" indent="-371856" defTabSz="1487386">
                  <a:spcBef>
                    <a:spcPts val="2700"/>
                  </a:spcBef>
                  <a:defRPr sz="3965"/>
                </a:pPr>
                <a: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750">
                            <a:solidFill>
                              <a:srgbClr val="74FA4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750" i="1">
                            <a:solidFill>
                              <a:srgbClr val="74FA4C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sz="4750" i="1">
                            <a:solidFill>
                              <a:srgbClr val="74FA4C"/>
                            </a:solidFill>
                            <a:latin typeface="Cambria Math" panose="02040503050406030204" pitchFamily="18" charset="0"/>
                          </a:rPr>
                          <m:t>𝑔𝑧</m:t>
                        </m:r>
                      </m:sub>
                    </m:sSub>
                    <m:r>
                      <a:rPr sz="4750" i="1">
                        <a:solidFill>
                          <a:srgbClr val="74FA4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sz="4750" i="1">
                        <a:solidFill>
                          <a:srgbClr val="74FA4C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sz="4750" i="1">
                        <a:solidFill>
                          <a:srgbClr val="74FA4C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sSub>
                      <m:sSubPr>
                        <m:ctrlPr>
                          <a:rPr sz="4750" i="1">
                            <a:solidFill>
                              <a:srgbClr val="74FA4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750" i="1">
                            <a:solidFill>
                              <a:srgbClr val="74FA4C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sz="4750" i="1">
                            <a:solidFill>
                              <a:srgbClr val="74FA4C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t> the synchronous spatial harmonic of the electric field is given by </a:t>
                </a:r>
              </a:p>
              <a:p>
                <a:pPr marL="0" indent="0" algn="ctr" defTabSz="1487386">
                  <a:spcBef>
                    <a:spcPts val="2700"/>
                  </a:spcBef>
                  <a:buSzTx/>
                  <a:buNone/>
                  <a:defRPr sz="2928"/>
                </a:pPr>
                <a:r>
                  <a:t>                                            </a:t>
                </a:r>
              </a:p>
              <a:p>
                <a:pPr marL="371856" indent="-371856" defTabSz="1487386">
                  <a:spcBef>
                    <a:spcPts val="2700"/>
                  </a:spcBef>
                  <a:defRPr sz="3965"/>
                </a:pPr>
                <a:endParaRPr/>
              </a:p>
              <a:p>
                <a:pPr marL="371856" indent="-371856" defTabSz="1487386">
                  <a:spcBef>
                    <a:spcPts val="2700"/>
                  </a:spcBef>
                  <a:defRPr sz="3965"/>
                </a:pPr>
                <a:r>
                  <a:t>If assume </a:t>
                </a:r>
                <a14:m>
                  <m:oMath xmlns:m="http://schemas.openxmlformats.org/officeDocument/2006/math">
                    <m:r>
                      <a:rPr sz="5000" i="1">
                        <a:solidFill>
                          <a:srgbClr val="FEA83F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sz="5000" i="1">
                        <a:solidFill>
                          <a:srgbClr val="FEA83F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t>which is usually the strongest spatial harmonic, the transverse distribution of the synchronous harmonic can be assumed to follow </a:t>
                </a:r>
              </a:p>
              <a:p>
                <a:pPr marL="0" indent="0" algn="ctr" defTabSz="1487386">
                  <a:spcBef>
                    <a:spcPts val="2700"/>
                  </a:spcBef>
                  <a:buSzTx/>
                  <a:buNone/>
                  <a:defRPr sz="2928"/>
                </a:pPr>
                <a:r>
                  <a:t>                                 </a:t>
                </a:r>
              </a:p>
              <a:p>
                <a:pPr marL="0" indent="0" defTabSz="1487386">
                  <a:spcBef>
                    <a:spcPts val="2700"/>
                  </a:spcBef>
                  <a:buSzTx/>
                  <a:buNone/>
                  <a:defRPr sz="3965"/>
                </a:pPr>
                <a:r>
                  <a:t>thus only </a:t>
                </a:r>
                <a:r>
                  <a:rPr>
                    <a:solidFill>
                      <a:srgbClr val="D756DB"/>
                    </a:solidFill>
                  </a:rPr>
                  <a:t>e1 = e1(0,0)</a:t>
                </a:r>
                <a:r>
                  <a:t> needs to predetermined. </a:t>
                </a:r>
              </a:p>
              <a:p>
                <a:pPr marL="371856" indent="-371856" defTabSz="1487386">
                  <a:spcBef>
                    <a:spcPts val="2700"/>
                  </a:spcBef>
                  <a:defRPr sz="3965"/>
                </a:pPr>
                <a:r>
                  <a:t>The kicks in all directions can then be determined as</a:t>
                </a:r>
              </a:p>
              <a:p>
                <a:pPr marL="0" indent="0" algn="ctr" defTabSz="1487386">
                  <a:spcBef>
                    <a:spcPts val="2700"/>
                  </a:spcBef>
                  <a:buSzTx/>
                  <a:buNone/>
                  <a:defRPr sz="2928"/>
                </a:pPr>
                <a:r>
                  <a:t>                                                        </a:t>
                </a:r>
              </a:p>
              <a:p>
                <a:pPr marL="0" indent="0" algn="ctr" defTabSz="1487386">
                  <a:spcBef>
                    <a:spcPts val="2700"/>
                  </a:spcBef>
                  <a:buSzTx/>
                  <a:buNone/>
                  <a:defRPr sz="2928"/>
                </a:pPr>
                <a:endParaRPr/>
              </a:p>
              <a:p>
                <a:pPr marL="0" indent="0" algn="ctr" defTabSz="1487386">
                  <a:spcBef>
                    <a:spcPts val="2700"/>
                  </a:spcBef>
                  <a:buSzTx/>
                  <a:buNone/>
                  <a:defRPr sz="2928"/>
                </a:pPr>
                <a:endParaRPr/>
              </a:p>
              <a:p>
                <a:pPr marL="0" indent="0" defTabSz="1487386">
                  <a:spcBef>
                    <a:spcPts val="2700"/>
                  </a:spcBef>
                  <a:buSzTx/>
                  <a:buNone/>
                  <a:defRPr sz="2928"/>
                </a:pPr>
                <a: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500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sz="35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num>
                      <m:den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sz="35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sz="35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sSub>
                          <m:sSubPr>
                            <m:ctrlP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sz="35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𝑡𝑎𝑛</m:t>
                    </m:r>
                    <m:r>
                      <a:rPr sz="35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35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sz="35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),</m:t>
                    </m:r>
                    <m:r>
                      <a:rPr sz="35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sz="35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num>
                      <m:den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sz="35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sz="35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=±</m:t>
                    </m:r>
                    <m:rad>
                      <m:radPr>
                        <m:degHide m:val="on"/>
                        <m:ctrlP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−(</m:t>
                        </m:r>
                        <m:sSubSup>
                          <m:sSubSupPr>
                            <m:ctrlP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  <m:sup>
                            <m: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sz="35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sz="35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))</m:t>
                        </m:r>
                      </m:e>
                    </m:rad>
                  </m:oMath>
                </a14:m>
                <a:endParaRPr sz="4800"/>
              </a:p>
            </p:txBody>
          </p:sp>
        </mc:Choice>
        <mc:Fallback>
          <p:sp>
            <p:nvSpPr>
              <p:cNvPr id="226" name="If   the synchronous spatial harmonic of the electric field is given by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02837" y="3026527"/>
                <a:ext cx="22870104" cy="10364835"/>
              </a:xfrm>
              <a:prstGeom prst="rect">
                <a:avLst/>
              </a:prstGeom>
              <a:blipFill>
                <a:blip r:embed="rId2"/>
                <a:stretch>
                  <a:fillRect l="-1388" t="-1958" r="-2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7" name="EPFL-Logo.png" descr="EPFL-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Line"/>
          <p:cNvSpPr/>
          <p:nvPr/>
        </p:nvSpPr>
        <p:spPr>
          <a:xfrm>
            <a:off x="-107329" y="2456972"/>
            <a:ext cx="16102697" cy="1"/>
          </a:xfrm>
          <a:prstGeom prst="line">
            <a:avLst/>
          </a:prstGeom>
          <a:ln w="50800">
            <a:solidFill>
              <a:srgbClr val="FFA93F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2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544231" y="12877336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230" name="Rectangle"/>
          <p:cNvSpPr/>
          <p:nvPr/>
        </p:nvSpPr>
        <p:spPr>
          <a:xfrm>
            <a:off x="13957219" y="8887983"/>
            <a:ext cx="8597581" cy="4137453"/>
          </a:xfrm>
          <a:prstGeom prst="rect">
            <a:avLst/>
          </a:prstGeom>
          <a:ln w="50800">
            <a:solidFill>
              <a:srgbClr val="FFA93F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1" name="Equation"/>
              <p:cNvSpPr txBox="1"/>
              <p:nvPr/>
            </p:nvSpPr>
            <p:spPr>
              <a:xfrm>
                <a:off x="7287639" y="3897848"/>
                <a:ext cx="7371405" cy="164249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000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sz="40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0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sz="40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𝑔𝑧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∫</m:t>
                          </m:r>
                        </m:e>
                        <m:sub>
                          <m: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sz="40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sz="40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0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sz="40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𝑔𝑧</m:t>
                                  </m:r>
                                </m:sub>
                              </m:sSub>
                            </m:num>
                            <m:den>
                              <m:r>
                                <a:rPr sz="40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ctrlPr>
                                <a:rPr sz="40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sz="40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0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sz="40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𝑔𝑧</m:t>
                                  </m:r>
                                </m:sub>
                              </m:sSub>
                            </m:num>
                            <m:den>
                              <m:r>
                                <a:rPr sz="40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  <m:sSub>
                        <m:sSubPr>
                          <m:ctrlP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𝑖𝑚</m:t>
                          </m:r>
                          <m:f>
                            <m:fPr>
                              <m:ctrlPr>
                                <a:rPr sz="40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40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sz="40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sz="40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0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sz="40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𝑔𝑧</m:t>
                                  </m:r>
                                </m:sub>
                              </m:sSub>
                            </m:den>
                          </m:f>
                          <m:r>
                            <a:rPr sz="40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  <m:r>
                        <a:rPr sz="40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𝑑𝑧</m:t>
                      </m:r>
                    </m:oMath>
                  </m:oMathPara>
                </a14:m>
                <a:endParaRPr sz="40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3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7639" y="3897848"/>
                <a:ext cx="7371405" cy="1642493"/>
              </a:xfrm>
              <a:prstGeom prst="rect">
                <a:avLst/>
              </a:prstGeom>
              <a:blipFill>
                <a:blip r:embed="rId4"/>
                <a:stretch>
                  <a:fillRect l="-1546" r="-21134" b="-610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2" name="Equation"/>
              <p:cNvSpPr txBox="1"/>
              <p:nvPr/>
            </p:nvSpPr>
            <p:spPr>
              <a:xfrm>
                <a:off x="7720452" y="7215556"/>
                <a:ext cx="6505782" cy="66738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200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sz="4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4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sz="4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4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sz="4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sz="4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(0,0)</m:t>
                      </m:r>
                      <m:r>
                        <a:rPr sz="4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𝑐𝑜𝑠h</m:t>
                      </m:r>
                      <m:r>
                        <a:rPr sz="4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4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sz="4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sz="42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sz="42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2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sz="42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sz="42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sz="42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3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0452" y="7215556"/>
                <a:ext cx="6505782" cy="667386"/>
              </a:xfrm>
              <a:prstGeom prst="rect">
                <a:avLst/>
              </a:prstGeom>
              <a:blipFill>
                <a:blip r:embed="rId5"/>
                <a:stretch>
                  <a:fillRect l="-1946" r="-20817" b="-3584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3" name="Equation"/>
              <p:cNvSpPr txBox="1"/>
              <p:nvPr/>
            </p:nvSpPr>
            <p:spPr>
              <a:xfrm>
                <a:off x="14306703" y="8907347"/>
                <a:ext cx="7898615" cy="111989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𝑡𝑎𝑛</m:t>
                      </m:r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𝑐𝑜𝑠h</m:t>
                      </m:r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sSub>
                        <m:sSub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sz="36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36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sz="36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𝑔𝑥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sz="36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3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06703" y="8907347"/>
                <a:ext cx="7898615" cy="1119890"/>
              </a:xfrm>
              <a:prstGeom prst="rect">
                <a:avLst/>
              </a:prstGeom>
              <a:blipFill>
                <a:blip r:embed="rId6"/>
                <a:stretch>
                  <a:fillRect l="-1926" r="-18620" b="-2247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4" name="Equation"/>
              <p:cNvSpPr txBox="1"/>
              <p:nvPr/>
            </p:nvSpPr>
            <p:spPr>
              <a:xfrm>
                <a:off x="14498922" y="10378826"/>
                <a:ext cx="7026635" cy="115576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sz="3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3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sSubSup>
                            <m:sSubSupPr>
                              <m:ctrlP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sz="3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𝑠𝑖𝑛h</m:t>
                      </m:r>
                      <m:r>
                        <a:rPr sz="3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sz="3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sz="3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3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𝐼𝑚</m:t>
                      </m:r>
                      <m:r>
                        <a:rPr sz="3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sSub>
                        <m:sSubPr>
                          <m:ctrlP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sz="33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sz="33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sz="33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33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sz="33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𝑔𝑥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sz="3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sz="33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3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98922" y="10378826"/>
                <a:ext cx="7026635" cy="1155765"/>
              </a:xfrm>
              <a:prstGeom prst="rect">
                <a:avLst/>
              </a:prstGeom>
              <a:blipFill>
                <a:blip r:embed="rId7"/>
                <a:stretch>
                  <a:fillRect l="-1986" r="-19134" b="-1087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5" name="Equation"/>
              <p:cNvSpPr txBox="1"/>
              <p:nvPr/>
            </p:nvSpPr>
            <p:spPr>
              <a:xfrm>
                <a:off x="14613520" y="11784013"/>
                <a:ext cx="6797438" cy="99845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𝑔𝑧</m:t>
                              </m:r>
                            </m:sub>
                          </m:sSub>
                        </m:num>
                        <m:den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sSub>
                        <m:sSubPr>
                          <m:ctrlP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𝑐𝑜𝑠h</m:t>
                      </m:r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sz="31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31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sz="3100" i="1">
                                      <a:solidFill>
                                        <a:srgbClr val="FEFFFE"/>
                                      </a:solidFill>
                                      <a:latin typeface="Cambria Math" panose="02040503050406030204" pitchFamily="18" charset="0"/>
                                    </a:rPr>
                                    <m:t>𝑔𝑥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31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sz="31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sup>
                      </m:sSup>
                      <m:r>
                        <a:rPr sz="3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sz="310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3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13520" y="11784013"/>
                <a:ext cx="6797438" cy="998452"/>
              </a:xfrm>
              <a:prstGeom prst="rect">
                <a:avLst/>
              </a:prstGeom>
              <a:blipFill>
                <a:blip r:embed="rId8"/>
                <a:stretch>
                  <a:fillRect l="-1866" r="-19403" b="-17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6" name="mqdefault.jpeg" descr="mqdefault.jpe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Rounded Rectangle"/>
          <p:cNvSpPr/>
          <p:nvPr/>
        </p:nvSpPr>
        <p:spPr>
          <a:xfrm>
            <a:off x="472801" y="13001487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FFA9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8" name="Rounded Rectangle"/>
          <p:cNvSpPr/>
          <p:nvPr/>
        </p:nvSpPr>
        <p:spPr>
          <a:xfrm>
            <a:off x="947856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75FA4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9" name="Rounded Rectangle"/>
          <p:cNvSpPr/>
          <p:nvPr/>
        </p:nvSpPr>
        <p:spPr>
          <a:xfrm>
            <a:off x="1422910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00FFC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Dielectric Laser Acceler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A93F"/>
                </a:solidFill>
              </a:defRPr>
            </a:lvl1pPr>
          </a:lstStyle>
          <a:p>
            <a:r>
              <a:t>Dielectric Laser Acceleration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2" name="The tracking variables are defined as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910263" y="3082071"/>
                <a:ext cx="22197965" cy="9888786"/>
              </a:xfrm>
              <a:prstGeom prst="rect">
                <a:avLst/>
              </a:prstGeom>
            </p:spPr>
            <p:txBody>
              <a:bodyPr>
                <a:normAutofit fontScale="77500" lnSpcReduction="20000"/>
              </a:bodyPr>
              <a:lstStyle/>
              <a:p>
                <a:pPr>
                  <a:defRPr sz="4000"/>
                </a:pPr>
                <a:r>
                  <a:rPr sz="5700" dirty="0"/>
                  <a:t>The tracking variables are defined as</a:t>
                </a:r>
              </a:p>
              <a:p>
                <a:pPr marL="0" indent="0" algn="ctr">
                  <a:buSzTx/>
                  <a:buNone/>
                  <a:defRPr sz="4000"/>
                </a:pPr>
                <a:endParaRPr lang="en-US" dirty="0"/>
              </a:p>
              <a:p>
                <a:pPr marL="0" indent="0" algn="ctr">
                  <a:buSzTx/>
                  <a:buNone/>
                  <a:defRPr sz="4000"/>
                </a:pPr>
                <a:r>
                  <a:rPr dirty="0"/>
                  <a:t>                                                                                       </a:t>
                </a:r>
              </a:p>
              <a:p>
                <a:pPr marL="0" indent="0" algn="ctr">
                  <a:buSzTx/>
                  <a:buNone/>
                  <a:defRPr sz="4000"/>
                </a:pPr>
                <a:endParaRPr dirty="0"/>
              </a:p>
              <a:p>
                <a:pPr>
                  <a:defRPr sz="4000"/>
                </a:pPr>
                <a:r>
                  <a:rPr sz="5700" dirty="0"/>
                  <a:t>Using the </a:t>
                </a:r>
                <a:r>
                  <a:rPr sz="5700" dirty="0" err="1"/>
                  <a:t>symplectic</a:t>
                </a:r>
                <a:r>
                  <a:rPr sz="5700" dirty="0"/>
                  <a:t> Euler (or Leap Frog) tracking scheme is</a:t>
                </a:r>
              </a:p>
              <a:p>
                <a:pPr>
                  <a:defRPr sz="4000"/>
                </a:pPr>
                <a:endParaRPr dirty="0"/>
              </a:p>
              <a:p>
                <a:pPr marL="0" indent="0" algn="ctr">
                  <a:buSzTx/>
                  <a:buNone/>
                  <a:defRPr sz="4000"/>
                </a:pPr>
                <a:endParaRPr lang="en-CH" dirty="0"/>
              </a:p>
              <a:p>
                <a:pPr marL="0" indent="0" algn="ctr">
                  <a:buSzTx/>
                  <a:buNone/>
                  <a:defRPr sz="4000"/>
                </a:pPr>
                <a:r>
                  <a:rPr dirty="0"/>
                  <a:t>                                                                                               </a:t>
                </a:r>
              </a:p>
              <a:p>
                <a:pPr>
                  <a:defRPr sz="4000"/>
                </a:pPr>
                <a:endParaRPr dirty="0"/>
              </a:p>
              <a:p>
                <a:pPr>
                  <a:defRPr sz="4000"/>
                </a:pPr>
                <a:r>
                  <a:rPr dirty="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sz="63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𝛽𝛾</m:t>
                        </m:r>
                        <m:sSup>
                          <m:sSupPr>
                            <m:ctrlP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+1)</m:t>
                            </m:r>
                          </m:sup>
                        </m:sSup>
                      </m:num>
                      <m:den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𝛽𝛾</m:t>
                        </m:r>
                        <m:sSup>
                          <m:sSupPr>
                            <m:ctrlP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den>
                    </m:f>
                    <m:r>
                      <a:rPr sz="630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=1+[</m:t>
                    </m:r>
                    <m:f>
                      <m:fPr>
                        <m:ctrlP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𝑞𝑅𝑒</m:t>
                        </m:r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{</m:t>
                        </m:r>
                        <m:sSup>
                          <m:sSupPr>
                            <m:ctrlP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sz="6300" i="1">
                                    <a:solidFill>
                                      <a:srgbClr val="FEFFF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6300" i="1">
                                    <a:solidFill>
                                      <a:srgbClr val="FEFFFE"/>
                                    </a:solidFill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sz="6300" i="1">
                                    <a:solidFill>
                                      <a:srgbClr val="FEFFFE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sup>
                        </m:sSup>
                        <m:sSub>
                          <m:sSubPr>
                            <m:ctrlP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}</m:t>
                        </m:r>
                      </m:num>
                      <m:den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𝛽𝛾</m:t>
                        </m:r>
                        <m:sSub>
                          <m:sSubPr>
                            <m:ctrlP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sSup>
                          <m:sSupPr>
                            <m:ctrlP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sz="6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p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sz="6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sz="3400" dirty="0"/>
              </a:p>
            </p:txBody>
          </p:sp>
        </mc:Choice>
        <mc:Fallback xmlns="">
          <p:sp>
            <p:nvSpPr>
              <p:cNvPr id="252" name="The tracking variables are defined as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10263" y="3082071"/>
                <a:ext cx="22197965" cy="9888786"/>
              </a:xfrm>
              <a:prstGeom prst="rect">
                <a:avLst/>
              </a:prstGeom>
              <a:blipFill>
                <a:blip r:embed="rId2"/>
                <a:stretch>
                  <a:fillRect l="-1544" t="-461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3" name="EPFL-Logo.png" descr="EPFL-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Line"/>
          <p:cNvSpPr/>
          <p:nvPr/>
        </p:nvSpPr>
        <p:spPr>
          <a:xfrm>
            <a:off x="-107329" y="2456972"/>
            <a:ext cx="16102697" cy="1"/>
          </a:xfrm>
          <a:prstGeom prst="line">
            <a:avLst/>
          </a:prstGeom>
          <a:ln w="50800">
            <a:solidFill>
              <a:srgbClr val="FFA93F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44231" y="12877336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grpSp>
        <p:nvGrpSpPr>
          <p:cNvPr id="259" name="DLAtrack6D"/>
          <p:cNvGrpSpPr/>
          <p:nvPr/>
        </p:nvGrpSpPr>
        <p:grpSpPr>
          <a:xfrm rot="20205864">
            <a:off x="1462643" y="8193175"/>
            <a:ext cx="5396362" cy="2056810"/>
            <a:chOff x="0" y="0"/>
            <a:chExt cx="5396360" cy="2056808"/>
          </a:xfrm>
        </p:grpSpPr>
        <p:sp>
          <p:nvSpPr>
            <p:cNvPr id="258" name="DLAtrack6D"/>
            <p:cNvSpPr/>
            <p:nvPr/>
          </p:nvSpPr>
          <p:spPr>
            <a:xfrm>
              <a:off x="247649" y="247650"/>
              <a:ext cx="4901062" cy="15615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rmAutofit/>
            </a:bodyPr>
            <a:lstStyle>
              <a:lvl1pPr defTabSz="561340">
                <a:defRPr sz="5916" b="1" spc="-59">
                  <a:solidFill>
                    <a:srgbClr val="57BB39"/>
                  </a:solidFill>
                </a:defRPr>
              </a:lvl1pPr>
            </a:lstStyle>
            <a:p>
              <a:r>
                <a:t>DLAtrack6D</a:t>
              </a:r>
            </a:p>
          </p:txBody>
        </p:sp>
        <p:pic>
          <p:nvPicPr>
            <p:cNvPr id="257" name="DLAtrack6D DLAtrack6D" descr="DLAtrack6D DLAtrack6D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5396361" cy="2056809"/>
            </a:xfrm>
            <a:prstGeom prst="rect">
              <a:avLst/>
            </a:prstGeom>
            <a:effectLst/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0" name="Equation"/>
              <p:cNvSpPr txBox="1"/>
              <p:nvPr/>
            </p:nvSpPr>
            <p:spPr>
              <a:xfrm>
                <a:off x="11739968" y="4996110"/>
                <a:ext cx="10473629" cy="118450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sz="36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sz="36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sz="36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sz="36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6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9968" y="4996110"/>
                <a:ext cx="10473629" cy="1184502"/>
              </a:xfrm>
              <a:prstGeom prst="rect">
                <a:avLst/>
              </a:prstGeom>
              <a:blipFill>
                <a:blip r:embed="rId5"/>
                <a:stretch>
                  <a:fillRect l="-1090" t="-3191" r="-8959" b="-957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1" name="Equation"/>
              <p:cNvSpPr txBox="1"/>
              <p:nvPr/>
            </p:nvSpPr>
            <p:spPr>
              <a:xfrm>
                <a:off x="11615906" y="3513616"/>
                <a:ext cx="10433047" cy="113045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5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35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sz="35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sSub>
                            <m:sSubPr>
                              <m:ctrlP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𝑔𝑧</m:t>
                              </m:r>
                            </m:sub>
                          </m:sSub>
                        </m:den>
                      </m:f>
                      <m:r>
                        <a:rPr sz="35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35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sz="35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sz="35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sz="35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sz="35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sz="35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)−</m:t>
                          </m:r>
                          <m:r>
                            <m:rPr>
                              <m:sty m:val="p"/>
                            </m:rP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(0,0,</m:t>
                          </m:r>
                          <m:sSub>
                            <m:sSubPr>
                              <m:ctrlP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sz="35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sz="3500" i="1">
                                  <a:solidFill>
                                    <a:srgbClr val="FEFFFE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sz="35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6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5906" y="3513616"/>
                <a:ext cx="10433047" cy="1130454"/>
              </a:xfrm>
              <a:prstGeom prst="rect">
                <a:avLst/>
              </a:prstGeom>
              <a:blipFill>
                <a:blip r:embed="rId6"/>
                <a:stretch>
                  <a:fillRect l="-1823" t="-2222" r="-9478" b="-1222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2" name="mqdefault.jpeg" descr="mqdefault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Rounded Rectangle"/>
          <p:cNvSpPr/>
          <p:nvPr/>
        </p:nvSpPr>
        <p:spPr>
          <a:xfrm>
            <a:off x="472801" y="13001487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FFA9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4" name="Rounded Rectangle"/>
          <p:cNvSpPr/>
          <p:nvPr/>
        </p:nvSpPr>
        <p:spPr>
          <a:xfrm>
            <a:off x="947856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75FA4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5" name="Rounded Rectangle"/>
          <p:cNvSpPr/>
          <p:nvPr/>
        </p:nvSpPr>
        <p:spPr>
          <a:xfrm>
            <a:off x="1422910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00FFC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6" name="Raziyeh Dadashi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</a:t>
            </a:r>
          </a:p>
        </p:txBody>
      </p:sp>
      <p:pic>
        <p:nvPicPr>
          <p:cNvPr id="2" name="Screenshot 2023-04-19 at 22.53.55.png" descr="Screenshot 2023-04-19 at 22.53.55.png">
            <a:extLst>
              <a:ext uri="{FF2B5EF4-FFF2-40B4-BE49-F238E27FC236}">
                <a16:creationId xmlns:a16="http://schemas.microsoft.com/office/drawing/2014/main" id="{9C6744E9-2921-EC09-9BE4-512A43B745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107759" y="7535389"/>
            <a:ext cx="11067109" cy="45515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Dielectric Laser Acceler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A93F"/>
                </a:solidFill>
              </a:defRPr>
            </a:lvl1pPr>
          </a:lstStyle>
          <a:p>
            <a:r>
              <a:t>Dielectric Laser Acceleration</a:t>
            </a:r>
          </a:p>
        </p:txBody>
      </p:sp>
      <p:sp>
        <p:nvSpPr>
          <p:cNvPr id="260" name="Alternating-Phase Focusing"/>
          <p:cNvSpPr txBox="1">
            <a:spLocks noGrp="1"/>
          </p:cNvSpPr>
          <p:nvPr>
            <p:ph type="body" sz="quarter" idx="1"/>
          </p:nvPr>
        </p:nvSpPr>
        <p:spPr>
          <a:xfrm>
            <a:off x="1206500" y="3396823"/>
            <a:ext cx="21971000" cy="742109"/>
          </a:xfrm>
          <a:prstGeom prst="rect">
            <a:avLst/>
          </a:prstGeom>
        </p:spPr>
        <p:txBody>
          <a:bodyPr/>
          <a:lstStyle>
            <a:lvl1pPr marL="548639" indent="-548639" defTabSz="2194505">
              <a:spcBef>
                <a:spcPts val="4000"/>
              </a:spcBef>
              <a:defRPr sz="4319"/>
            </a:lvl1pPr>
          </a:lstStyle>
          <a:p>
            <a:r>
              <a:t>Alternating-Phase Focusing</a:t>
            </a:r>
          </a:p>
        </p:txBody>
      </p:sp>
      <p:pic>
        <p:nvPicPr>
          <p:cNvPr id="261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Line"/>
          <p:cNvSpPr/>
          <p:nvPr/>
        </p:nvSpPr>
        <p:spPr>
          <a:xfrm>
            <a:off x="-107329" y="2456972"/>
            <a:ext cx="16102697" cy="1"/>
          </a:xfrm>
          <a:prstGeom prst="line">
            <a:avLst/>
          </a:prstGeom>
          <a:ln w="50800">
            <a:solidFill>
              <a:srgbClr val="FFA93F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544231" y="12877336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pic>
        <p:nvPicPr>
          <p:cNvPr id="264" name="page2image52398112.png" descr="page2image523981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056" y="5053381"/>
            <a:ext cx="11163301" cy="551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" name="page1image52020864.jpg" descr="page1image5202086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80358" y="4900779"/>
            <a:ext cx="10640194" cy="5817005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https://doi.org/10.1103/PhysRevLett.125.164801"/>
          <p:cNvSpPr txBox="1"/>
          <p:nvPr/>
        </p:nvSpPr>
        <p:spPr>
          <a:xfrm>
            <a:off x="924922" y="11068538"/>
            <a:ext cx="8155234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400"/>
            </a:lvl1pPr>
          </a:lstStyle>
          <a:p>
            <a:r>
              <a:t>https://doi.org/10.1103/PhysRevLett.125.164801</a:t>
            </a:r>
          </a:p>
        </p:txBody>
      </p:sp>
      <p:sp>
        <p:nvSpPr>
          <p:cNvPr id="267" name="https://doi.org/10.1103/PhysRevAccelBeams.20.111302"/>
          <p:cNvSpPr txBox="1"/>
          <p:nvPr/>
        </p:nvSpPr>
        <p:spPr>
          <a:xfrm>
            <a:off x="12739972" y="11068538"/>
            <a:ext cx="8155234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400" u="sng">
                <a:hlinkClick r:id="rId5"/>
              </a:defRPr>
            </a:lvl1pPr>
          </a:lstStyle>
          <a:p>
            <a:pPr>
              <a:defRPr u="none"/>
            </a:pPr>
            <a:r>
              <a:rPr u="sng">
                <a:hlinkClick r:id="rId5"/>
              </a:rPr>
              <a:t>https://doi.org/10.1103/PhysRevAccelBeams.20.111302</a:t>
            </a:r>
          </a:p>
        </p:txBody>
      </p:sp>
      <p:pic>
        <p:nvPicPr>
          <p:cNvPr id="268" name="mqdefault.jpeg" descr="mqdefault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Rounded Rectangle"/>
          <p:cNvSpPr/>
          <p:nvPr/>
        </p:nvSpPr>
        <p:spPr>
          <a:xfrm>
            <a:off x="472801" y="13001487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FFA9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0" name="Rounded Rectangle"/>
          <p:cNvSpPr/>
          <p:nvPr/>
        </p:nvSpPr>
        <p:spPr>
          <a:xfrm>
            <a:off x="947856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75FA4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1" name="Rounded Rectangle"/>
          <p:cNvSpPr/>
          <p:nvPr/>
        </p:nvSpPr>
        <p:spPr>
          <a:xfrm>
            <a:off x="1422910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00FFC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2" name="Raziyeh Dadashi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Requirements for Indirect Dark Matter Studies"/>
          <p:cNvSpPr txBox="1">
            <a:spLocks noGrp="1"/>
          </p:cNvSpPr>
          <p:nvPr>
            <p:ph type="title"/>
          </p:nvPr>
        </p:nvSpPr>
        <p:spPr>
          <a:xfrm>
            <a:off x="1206500" y="1661147"/>
            <a:ext cx="21971000" cy="1433163"/>
          </a:xfrm>
          <a:prstGeom prst="rect">
            <a:avLst/>
          </a:prstGeom>
        </p:spPr>
        <p:txBody>
          <a:bodyPr/>
          <a:lstStyle>
            <a:lvl1pPr defTabSz="2316421">
              <a:defRPr sz="8075" spc="-161">
                <a:solidFill>
                  <a:srgbClr val="737676"/>
                </a:solidFill>
              </a:defRPr>
            </a:lvl1pPr>
          </a:lstStyle>
          <a:p>
            <a:r>
              <a:t>Requirements for Indirect Dark Matter Studies</a:t>
            </a:r>
          </a:p>
        </p:txBody>
      </p:sp>
      <p:sp>
        <p:nvSpPr>
          <p:cNvPr id="275" name="Beam Energy: 10-20 GeV (10 m long dielectric structure with 2 GeV/m energy gradient)…"/>
          <p:cNvSpPr txBox="1">
            <a:spLocks noGrp="1"/>
          </p:cNvSpPr>
          <p:nvPr>
            <p:ph type="body" idx="1"/>
          </p:nvPr>
        </p:nvSpPr>
        <p:spPr>
          <a:xfrm>
            <a:off x="1159256" y="3916498"/>
            <a:ext cx="22413629" cy="8574522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F8FFFF"/>
                </a:solidFill>
              </a:defRPr>
            </a:pPr>
            <a:r>
              <a:t>Beam Energy: 10-20 GeV (10 m long dielectric structure with 2 GeV/m energy gradient)</a:t>
            </a:r>
          </a:p>
          <a:p>
            <a:pPr>
              <a:defRPr>
                <a:solidFill>
                  <a:srgbClr val="737676"/>
                </a:solidFill>
              </a:defRPr>
            </a:pPr>
            <a:r>
              <a:t>Beam repetition rate: 10 GHz (due to the small production cross-section of dark matter particles)</a:t>
            </a:r>
          </a:p>
          <a:p>
            <a:pPr>
              <a:defRPr>
                <a:solidFill>
                  <a:srgbClr val="737676"/>
                </a:solidFill>
              </a:defRPr>
            </a:pPr>
            <a:r>
              <a:t>Beam of single Electrons</a:t>
            </a:r>
          </a:p>
          <a:p>
            <a:pPr>
              <a:defRPr>
                <a:solidFill>
                  <a:srgbClr val="737676"/>
                </a:solidFill>
              </a:defRPr>
            </a:pPr>
            <a:r>
              <a:t>Energy Efficiency</a:t>
            </a:r>
          </a:p>
        </p:txBody>
      </p:sp>
      <p:pic>
        <p:nvPicPr>
          <p:cNvPr id="276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Line"/>
          <p:cNvSpPr/>
          <p:nvPr/>
        </p:nvSpPr>
        <p:spPr>
          <a:xfrm>
            <a:off x="-107329" y="3165619"/>
            <a:ext cx="24598658" cy="1"/>
          </a:xfrm>
          <a:prstGeom prst="line">
            <a:avLst/>
          </a:prstGeom>
          <a:ln w="50800">
            <a:solidFill>
              <a:srgbClr val="737676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544231" y="12877336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279" name="mqdefault.jpeg" descr="mq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Raziyeh Dadashi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ingle Cell and Structure Desig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5FA4D"/>
                </a:solidFill>
              </a:defRPr>
            </a:lvl1pPr>
          </a:lstStyle>
          <a:p>
            <a:r>
              <a:t>Single Cell and Structure Design</a:t>
            </a:r>
          </a:p>
        </p:txBody>
      </p:sp>
      <p:pic>
        <p:nvPicPr>
          <p:cNvPr id="283" name="EPFL-Logo.png" descr="EPFL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847" y="257498"/>
            <a:ext cx="2667618" cy="776799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Line"/>
          <p:cNvSpPr/>
          <p:nvPr/>
        </p:nvSpPr>
        <p:spPr>
          <a:xfrm>
            <a:off x="-107329" y="2456972"/>
            <a:ext cx="17805701" cy="1"/>
          </a:xfrm>
          <a:prstGeom prst="line">
            <a:avLst/>
          </a:prstGeom>
          <a:ln w="50800">
            <a:solidFill>
              <a:srgbClr val="75FA4D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544231" y="12877336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pic>
        <p:nvPicPr>
          <p:cNvPr id="286" name="mqdefault.jpeg" descr="mq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390" y="30592"/>
            <a:ext cx="2187750" cy="1230610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Raziyeh Dadashi, Rasmus Ischebeck, Uwe Niedermayer, Mike Seidel"/>
          <p:cNvSpPr txBox="1"/>
          <p:nvPr/>
        </p:nvSpPr>
        <p:spPr>
          <a:xfrm>
            <a:off x="2373020" y="12833952"/>
            <a:ext cx="1145623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>
                <a:solidFill>
                  <a:srgbClr val="FEFEFE"/>
                </a:solidFill>
              </a:defRPr>
            </a:lvl1pPr>
          </a:lstStyle>
          <a:p>
            <a:r>
              <a:t>Raziyeh Dadashi, Rasmus Ischebeck, Uwe Niedermayer, Mike Seidel</a:t>
            </a:r>
          </a:p>
        </p:txBody>
      </p:sp>
      <p:sp>
        <p:nvSpPr>
          <p:cNvPr id="288" name="Rounded Rectangle"/>
          <p:cNvSpPr/>
          <p:nvPr/>
        </p:nvSpPr>
        <p:spPr>
          <a:xfrm>
            <a:off x="472801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FFA93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9" name="Rounded Rectangle"/>
          <p:cNvSpPr/>
          <p:nvPr/>
        </p:nvSpPr>
        <p:spPr>
          <a:xfrm>
            <a:off x="947856" y="13001487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75FA4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0" name="Rounded Rectangle"/>
          <p:cNvSpPr/>
          <p:nvPr/>
        </p:nvSpPr>
        <p:spPr>
          <a:xfrm>
            <a:off x="1422910" y="13295994"/>
            <a:ext cx="383759" cy="970683"/>
          </a:xfrm>
          <a:prstGeom prst="roundRect">
            <a:avLst>
              <a:gd name="adj" fmla="val 37941"/>
            </a:avLst>
          </a:prstGeom>
          <a:solidFill>
            <a:srgbClr val="00FFC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29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95803" y="4218798"/>
            <a:ext cx="12322963" cy="527840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1" name="Group"/>
          <p:cNvGrpSpPr/>
          <p:nvPr/>
        </p:nvGrpSpPr>
        <p:grpSpPr>
          <a:xfrm>
            <a:off x="955357" y="4250217"/>
            <a:ext cx="9873925" cy="5215567"/>
            <a:chOff x="0" y="0"/>
            <a:chExt cx="9873924" cy="5215565"/>
          </a:xfrm>
        </p:grpSpPr>
        <p:pic>
          <p:nvPicPr>
            <p:cNvPr id="292" name="Capture3.PNG" descr="Capture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9873925" cy="51836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96" name="Group"/>
            <p:cNvGrpSpPr/>
            <p:nvPr/>
          </p:nvGrpSpPr>
          <p:grpSpPr>
            <a:xfrm>
              <a:off x="8045096" y="1757018"/>
              <a:ext cx="1192662" cy="992856"/>
              <a:chOff x="0" y="0"/>
              <a:chExt cx="1192660" cy="992855"/>
            </a:xfrm>
          </p:grpSpPr>
          <p:sp>
            <p:nvSpPr>
              <p:cNvPr id="293" name="Line"/>
              <p:cNvSpPr/>
              <p:nvPr/>
            </p:nvSpPr>
            <p:spPr>
              <a:xfrm flipV="1">
                <a:off x="0" y="515914"/>
                <a:ext cx="384375" cy="384375"/>
              </a:xfrm>
              <a:prstGeom prst="line">
                <a:avLst/>
              </a:prstGeom>
              <a:noFill/>
              <a:ln w="25400" cap="flat">
                <a:solidFill>
                  <a:srgbClr val="050505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94" name="Line"/>
              <p:cNvSpPr/>
              <p:nvPr/>
            </p:nvSpPr>
            <p:spPr>
              <a:xfrm flipH="1">
                <a:off x="594132" y="0"/>
                <a:ext cx="391025" cy="377608"/>
              </a:xfrm>
              <a:prstGeom prst="line">
                <a:avLst/>
              </a:prstGeom>
              <a:noFill/>
              <a:ln w="25400" cap="flat">
                <a:solidFill>
                  <a:srgbClr val="050505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95" name="Rectangle"/>
                  <p:cNvSpPr txBox="1"/>
                  <p:nvPr/>
                </p:nvSpPr>
                <p:spPr>
                  <a:xfrm>
                    <a:off x="395902" y="432788"/>
                    <a:ext cx="796759" cy="560068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m="http://schemas.openxmlformats.org/officeDocument/2006/math" xmlns="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>
                    <a:lvl1pPr>
                      <a:defRPr>
                        <a:solidFill>
                          <a:srgbClr val="040404"/>
                        </a:solidFill>
                      </a:defRPr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sz="2950" i="1">
                              <a:solidFill>
                                <a:srgbClr val="03030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sz="2950" i="1">
                              <a:solidFill>
                                <a:srgbClr val="030303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sz="2950" i="1">
                              <a:solidFill>
                                <a:srgbClr val="03030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oMath>
                      </m:oMathPara>
                    </a14:m>
                    <a:endParaRPr/>
                  </a:p>
                </p:txBody>
              </p:sp>
            </mc:Choice>
            <mc:Fallback>
              <p:sp>
                <p:nvSpPr>
                  <p:cNvPr id="295" name="Rectangle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5902" y="432788"/>
                    <a:ext cx="796759" cy="56006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23438" r="-9375" b="-17391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00" name="Group"/>
            <p:cNvGrpSpPr/>
            <p:nvPr/>
          </p:nvGrpSpPr>
          <p:grpSpPr>
            <a:xfrm>
              <a:off x="4093969" y="4655498"/>
              <a:ext cx="1375895" cy="560068"/>
              <a:chOff x="0" y="0"/>
              <a:chExt cx="1375894" cy="560067"/>
            </a:xfrm>
          </p:grpSpPr>
          <p:sp>
            <p:nvSpPr>
              <p:cNvPr id="297" name="Line"/>
              <p:cNvSpPr/>
              <p:nvPr/>
            </p:nvSpPr>
            <p:spPr>
              <a:xfrm>
                <a:off x="0" y="66409"/>
                <a:ext cx="538573" cy="1"/>
              </a:xfrm>
              <a:prstGeom prst="line">
                <a:avLst/>
              </a:prstGeom>
              <a:noFill/>
              <a:ln w="25400" cap="flat">
                <a:solidFill>
                  <a:srgbClr val="050505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98" name="Line"/>
              <p:cNvSpPr/>
              <p:nvPr/>
            </p:nvSpPr>
            <p:spPr>
              <a:xfrm flipH="1" flipV="1">
                <a:off x="715340" y="66409"/>
                <a:ext cx="660555" cy="1"/>
              </a:xfrm>
              <a:prstGeom prst="line">
                <a:avLst/>
              </a:prstGeom>
              <a:noFill/>
              <a:ln w="25400" cap="flat">
                <a:solidFill>
                  <a:srgbClr val="050505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99" name="Rectangle"/>
                  <p:cNvSpPr txBox="1"/>
                  <p:nvPr/>
                </p:nvSpPr>
                <p:spPr>
                  <a:xfrm>
                    <a:off x="318874" y="-1"/>
                    <a:ext cx="796760" cy="560069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m="http://schemas.openxmlformats.org/officeDocument/2006/math" xmlns="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>
                    <a:lvl1pPr>
                      <a:defRPr>
                        <a:solidFill>
                          <a:srgbClr val="040404"/>
                        </a:solidFill>
                      </a:defRPr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sz="2950" i="1">
                              <a:solidFill>
                                <a:srgbClr val="03030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sz="2950" i="1">
                              <a:solidFill>
                                <a:srgbClr val="030303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sz="2950" i="1">
                              <a:solidFill>
                                <a:srgbClr val="03030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oMath>
                      </m:oMathPara>
                    </a14:m>
                    <a:endParaRPr/>
                  </a:p>
                </p:txBody>
              </p:sp>
            </mc:Choice>
            <mc:Fallback>
              <p:sp>
                <p:nvSpPr>
                  <p:cNvPr id="299" name="Rectangle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8874" y="-1"/>
                    <a:ext cx="796760" cy="56006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21875" r="-9375" b="-17778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772</Words>
  <Application>Microsoft Macintosh PowerPoint</Application>
  <PresentationFormat>Custom</PresentationFormat>
  <Paragraphs>117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DIN Condensed Bold</vt:lpstr>
      <vt:lpstr>Helvetica Neue</vt:lpstr>
      <vt:lpstr>Helvetica Neue Black Condensed</vt:lpstr>
      <vt:lpstr>Helvetica Neue Light</vt:lpstr>
      <vt:lpstr>Helvetica Neue Medium</vt:lpstr>
      <vt:lpstr>20_BasicBlack</vt:lpstr>
      <vt:lpstr>Dielectric Laser Acceleration for Dark Matter Studies</vt:lpstr>
      <vt:lpstr>Dark Matter Searches</vt:lpstr>
      <vt:lpstr>Requirements for Indirect Dark Matter Studies</vt:lpstr>
      <vt:lpstr>Dielectric Laser Acceleration</vt:lpstr>
      <vt:lpstr>Dielectric Laser Acceleration</vt:lpstr>
      <vt:lpstr>Dielectric Laser Acceleration</vt:lpstr>
      <vt:lpstr>Dielectric Laser Acceleration</vt:lpstr>
      <vt:lpstr>Requirements for Indirect Dark Matter Studies</vt:lpstr>
      <vt:lpstr>Single Cell and Structure Design</vt:lpstr>
      <vt:lpstr>Beam Dynamics</vt:lpstr>
      <vt:lpstr>Energy Spread Improvement</vt:lpstr>
      <vt:lpstr>Requirements for Indirect Dark Matter Studies</vt:lpstr>
      <vt:lpstr>Electron Microscope Type Sources</vt:lpstr>
      <vt:lpstr>Requirements for Indirect Dark Matter Studies</vt:lpstr>
      <vt:lpstr>Accelerator in Laser Cavity </vt:lpstr>
      <vt:lpstr>Accelerator in Laser Cavity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Dielectric Laser Acceleration for Dark Matter Studies</dc:title>
  <cp:lastModifiedBy>Dadashi Motlagh Raziyeh (PSI)</cp:lastModifiedBy>
  <cp:revision>1</cp:revision>
  <dcterms:modified xsi:type="dcterms:W3CDTF">2023-12-12T08:03:36Z</dcterms:modified>
</cp:coreProperties>
</file>