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8" r:id="rId1"/>
  </p:sldMasterIdLst>
  <p:notesMasterIdLst>
    <p:notesMasterId r:id="rId27"/>
  </p:notesMasterIdLst>
  <p:sldIdLst>
    <p:sldId id="341" r:id="rId2"/>
    <p:sldId id="348" r:id="rId3"/>
    <p:sldId id="354" r:id="rId4"/>
    <p:sldId id="365" r:id="rId5"/>
    <p:sldId id="363" r:id="rId6"/>
    <p:sldId id="364" r:id="rId7"/>
    <p:sldId id="356" r:id="rId8"/>
    <p:sldId id="358" r:id="rId9"/>
    <p:sldId id="366" r:id="rId10"/>
    <p:sldId id="367" r:id="rId11"/>
    <p:sldId id="357" r:id="rId12"/>
    <p:sldId id="368" r:id="rId13"/>
    <p:sldId id="397" r:id="rId14"/>
    <p:sldId id="395" r:id="rId15"/>
    <p:sldId id="398" r:id="rId16"/>
    <p:sldId id="399" r:id="rId17"/>
    <p:sldId id="400" r:id="rId18"/>
    <p:sldId id="401" r:id="rId19"/>
    <p:sldId id="402" r:id="rId20"/>
    <p:sldId id="396" r:id="rId21"/>
    <p:sldId id="391" r:id="rId22"/>
    <p:sldId id="392" r:id="rId23"/>
    <p:sldId id="393" r:id="rId24"/>
    <p:sldId id="394" r:id="rId25"/>
    <p:sldId id="362" r:id="rId26"/>
  </p:sldIdLst>
  <p:sldSz cx="6865938" cy="5149850"/>
  <p:notesSz cx="6858000" cy="9144000"/>
  <p:defaultTextStyle>
    <a:defPPr>
      <a:defRPr lang="de-DE"/>
    </a:defPPr>
    <a:lvl1pPr marL="0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1pPr>
    <a:lvl2pPr marL="343037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2pPr>
    <a:lvl3pPr marL="686074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3pPr>
    <a:lvl4pPr marL="1029111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4pPr>
    <a:lvl5pPr marL="1372149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5pPr>
    <a:lvl6pPr marL="1715186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6pPr>
    <a:lvl7pPr marL="2058223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7pPr>
    <a:lvl8pPr marL="2401260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8pPr>
    <a:lvl9pPr marL="2744297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9F2A"/>
    <a:srgbClr val="6083B6"/>
    <a:srgbClr val="0000FF"/>
    <a:srgbClr val="CCDDE7"/>
    <a:srgbClr val="DAE5EA"/>
    <a:srgbClr val="DAE5EB"/>
    <a:srgbClr val="B6CB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18" autoAdjust="0"/>
    <p:restoredTop sz="95444" autoAdjust="0"/>
  </p:normalViewPr>
  <p:slideViewPr>
    <p:cSldViewPr showGuides="1">
      <p:cViewPr>
        <p:scale>
          <a:sx n="147" d="100"/>
          <a:sy n="147" d="100"/>
        </p:scale>
        <p:origin x="1701" y="54"/>
      </p:cViewPr>
      <p:guideLst/>
    </p:cSldViewPr>
  </p:slideViewPr>
  <p:outlineViewPr>
    <p:cViewPr>
      <p:scale>
        <a:sx n="33" d="100"/>
        <a:sy n="33" d="100"/>
      </p:scale>
      <p:origin x="0" y="-933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1" d="100"/>
          <a:sy n="81" d="100"/>
        </p:scale>
        <p:origin x="304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E4EA47C3-D6D1-45C7-B7EF-A1183D105D1C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olienbildplatzhalter 7">
            <a:extLst>
              <a:ext uri="{FF2B5EF4-FFF2-40B4-BE49-F238E27FC236}">
                <a16:creationId xmlns:a16="http://schemas.microsoft.com/office/drawing/2014/main" id="{B136A2F5-BC7E-47DC-9ED9-95EE5B00A2B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011238" y="468313"/>
            <a:ext cx="4872037" cy="3654425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10" name="Notizenplatzhalter 9">
            <a:extLst>
              <a:ext uri="{FF2B5EF4-FFF2-40B4-BE49-F238E27FC236}">
                <a16:creationId xmlns:a16="http://schemas.microsoft.com/office/drawing/2014/main" id="{16E3EB76-4D08-4C50-98FE-43C6F5867A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02279" y="4400550"/>
            <a:ext cx="6490831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39692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6074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3037" algn="l" defTabSz="686074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6074" algn="l" defTabSz="686074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9111" algn="l" defTabSz="686074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2149" algn="l" defTabSz="686074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715186" algn="l" defTabSz="68607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8223" algn="l" defTabSz="68607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1260" algn="l" defTabSz="68607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4297" algn="l" defTabSz="68607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Good morning, everyone. My name is Xiaofei Shen, I am a postdoc at Prof. </a:t>
            </a:r>
            <a:r>
              <a:rPr lang="en-US" altLang="zh-CN" sz="12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Pukhov’s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group, funded by Humboldt foundation. Today, I will talk about our recent work on how to achieve hundred MeV proton beams with energy spread at 1% level. This picture</a:t>
            </a:r>
            <a:r>
              <a:rPr lang="en-US" altLang="zh-CN" sz="120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is a schematic of our scheme. It shows a laser pulse irradiates along a plate. With this scheme, we can obtained a 100MeV proton beam with energy spread at 1% level. The energy spectrum is obtained from our 3D PIC simulations. </a:t>
            </a:r>
            <a:r>
              <a:rPr lang="en-US" altLang="zh-CN" sz="12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The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title is Monoenergetic high-energy ion source: femtosecond Laser-Plasma Peeler</a:t>
            </a:r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60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89809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860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Then I will introduce our recent work on how to achieve ion beams with energy spread at 1% level: femtosecond laser-plasma peeler. When the laser pulse sweeps along the plate, it works</a:t>
            </a:r>
            <a:r>
              <a:rPr lang="en-US" altLang="zh-CN" sz="120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like a peeler, plenty of electrons will be peeled off and accelerated forward.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It will include two stages, the first one is </a:t>
            </a:r>
            <a:r>
              <a:rPr lang="en-US" altLang="zh-CN" dirty="0"/>
              <a:t>Generation of huge-charge, collimated electron beams from SPW and DLA</a:t>
            </a:r>
            <a:r>
              <a:rPr lang="en-US" altLang="zh-CN" baseline="0" dirty="0"/>
              <a:t>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and the second is </a:t>
            </a:r>
            <a:r>
              <a:rPr lang="en-US" altLang="zh-CN" dirty="0"/>
              <a:t>Generation of monoenergetic ion beams from a self-established bunching field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A47C3-D6D1-45C7-B7EF-A1183D105D1C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62576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860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Then I will introduce our recent work on how to achieve ion beams with energy spread at 1% level: femtosecond laser-plasma peeler. When the laser pulse sweeps along the plate, it works</a:t>
            </a:r>
            <a:r>
              <a:rPr lang="en-US" altLang="zh-CN" sz="120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like a peeler, plenty of electrons will be peeled off and accelerated forward.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It will include two stages, the first one is </a:t>
            </a:r>
            <a:r>
              <a:rPr lang="en-US" altLang="zh-CN" dirty="0"/>
              <a:t>Generation of huge-charge, collimated electron beams from SPW and DLA</a:t>
            </a:r>
            <a:r>
              <a:rPr lang="en-US" altLang="zh-CN" baseline="0" dirty="0"/>
              <a:t>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and the second is </a:t>
            </a:r>
            <a:r>
              <a:rPr lang="en-US" altLang="zh-CN" dirty="0"/>
              <a:t>Generation of monoenergetic ion beams from a self-established bunching field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A47C3-D6D1-45C7-B7EF-A1183D105D1C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25673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860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Then I will introduce our recent work on how to achieve ion beams with energy spread at 1% level: femtosecond laser-plasma peeler. When the laser pulse sweeps along the plate, it works</a:t>
            </a:r>
            <a:r>
              <a:rPr lang="en-US" altLang="zh-CN" sz="120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like a peeler, plenty of electrons will be peeled off and accelerated forward.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It will include two stages, the first one is </a:t>
            </a:r>
            <a:r>
              <a:rPr lang="en-US" altLang="zh-CN" dirty="0"/>
              <a:t>Generation of huge-charge, collimated electron beams from SPW and DLA</a:t>
            </a:r>
            <a:r>
              <a:rPr lang="en-US" altLang="zh-CN" baseline="0" dirty="0"/>
              <a:t>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and the second is </a:t>
            </a:r>
            <a:r>
              <a:rPr lang="en-US" altLang="zh-CN" dirty="0"/>
              <a:t>Generation of monoenergetic ion beams from a self-established bunching field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A47C3-D6D1-45C7-B7EF-A1183D105D1C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77710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860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Then I will introduce our recent work on how to achieve ion beams with energy spread at 1% level: femtosecond laser-plasma peeler. When the laser pulse sweeps along the plate, it works</a:t>
            </a:r>
            <a:r>
              <a:rPr lang="en-US" altLang="zh-CN" sz="120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like a peeler, plenty of electrons will be peeled off and accelerated forward.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It will include two stages, the first one is </a:t>
            </a:r>
            <a:r>
              <a:rPr lang="en-US" altLang="zh-CN" dirty="0"/>
              <a:t>Generation of huge-charge, collimated electron beams from SPW and DLA</a:t>
            </a:r>
            <a:r>
              <a:rPr lang="en-US" altLang="zh-CN" baseline="0" dirty="0"/>
              <a:t>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and the second is </a:t>
            </a:r>
            <a:r>
              <a:rPr lang="en-US" altLang="zh-CN" dirty="0"/>
              <a:t>Generation of monoenergetic ion beams from a self-established bunching field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A47C3-D6D1-45C7-B7EF-A1183D105D1C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40509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860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Then I will introduce our recent work on how to achieve ion beams with energy spread at 1% level: femtosecond laser-plasma peeler. When the laser pulse sweeps along the plate, it works</a:t>
            </a:r>
            <a:r>
              <a:rPr lang="en-US" altLang="zh-CN" sz="120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like a peeler, plenty of electrons will be peeled off and accelerated forward.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It will include two stages, the first one is </a:t>
            </a:r>
            <a:r>
              <a:rPr lang="en-US" altLang="zh-CN" dirty="0"/>
              <a:t>Generation of huge-charge, collimated electron beams from SPW and DLA</a:t>
            </a:r>
            <a:r>
              <a:rPr lang="en-US" altLang="zh-CN" baseline="0" dirty="0"/>
              <a:t>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and the second is </a:t>
            </a:r>
            <a:r>
              <a:rPr lang="en-US" altLang="zh-CN" dirty="0"/>
              <a:t>Generation of monoenergetic ion beams from a self-established bunching field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A47C3-D6D1-45C7-B7EF-A1183D105D1C}" type="slidenum">
              <a:rPr lang="de-DE" smtClean="0"/>
              <a:pPr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74975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860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Then I will introduce our recent work on how to achieve ion beams with energy spread at 1% level: femtosecond laser-plasma peeler. When the laser pulse sweeps along the plate, it works</a:t>
            </a:r>
            <a:r>
              <a:rPr lang="en-US" altLang="zh-CN" sz="120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like a peeler, plenty of electrons will be peeled off and accelerated forward.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It will include two stages, the first one is </a:t>
            </a:r>
            <a:r>
              <a:rPr lang="en-US" altLang="zh-CN" dirty="0"/>
              <a:t>Generation of huge-charge, collimated electron beams from SPW and DLA</a:t>
            </a:r>
            <a:r>
              <a:rPr lang="en-US" altLang="zh-CN" baseline="0" dirty="0"/>
              <a:t>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and the second is </a:t>
            </a:r>
            <a:r>
              <a:rPr lang="en-US" altLang="zh-CN" dirty="0"/>
              <a:t>Generation of monoenergetic ion beams from a self-established bunching field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A47C3-D6D1-45C7-B7EF-A1183D105D1C}" type="slidenum">
              <a:rPr lang="de-DE" smtClean="0"/>
              <a:pPr/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6860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860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Then I will introduce our recent work on how to achieve ion beams with energy spread at 1% level: femtosecond laser-plasma peeler. When the laser pulse sweeps along the plate, it works</a:t>
            </a:r>
            <a:r>
              <a:rPr lang="en-US" altLang="zh-CN" sz="120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like a peeler, plenty of electrons will be peeled off and accelerated forward.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It will include two stages, the first one is </a:t>
            </a:r>
            <a:r>
              <a:rPr lang="en-US" altLang="zh-CN" dirty="0"/>
              <a:t>Generation of huge-charge, collimated electron beams from SPW and DLA</a:t>
            </a:r>
            <a:r>
              <a:rPr lang="en-US" altLang="zh-CN" baseline="0" dirty="0"/>
              <a:t>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and the second is </a:t>
            </a:r>
            <a:r>
              <a:rPr lang="en-US" altLang="zh-CN" dirty="0"/>
              <a:t>Generation of monoenergetic ion beams from a self-established bunching field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A47C3-D6D1-45C7-B7EF-A1183D105D1C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3385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860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Then I will introduce our recent work on how to achieve ion beams with energy spread at 1% level: femtosecond laser-plasma peeler. When the laser pulse sweeps along the plate, it works</a:t>
            </a:r>
            <a:r>
              <a:rPr lang="en-US" altLang="zh-CN" sz="120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like a peeler, plenty of electrons will be peeled off and accelerated forward.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It will include two stages, the first one is </a:t>
            </a:r>
            <a:r>
              <a:rPr lang="en-US" altLang="zh-CN" dirty="0"/>
              <a:t>Generation of huge-charge, collimated electron beams from SPW and DLA</a:t>
            </a:r>
            <a:r>
              <a:rPr lang="en-US" altLang="zh-CN" baseline="0" dirty="0"/>
              <a:t>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and the second is </a:t>
            </a:r>
            <a:r>
              <a:rPr lang="en-US" altLang="zh-CN" dirty="0"/>
              <a:t>Generation of monoenergetic ion beams from a self-established bunching field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A47C3-D6D1-45C7-B7EF-A1183D105D1C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8936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860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Then I will introduce our recent work on how to achieve ion beams with energy spread at 1% level: femtosecond laser-plasma peeler. When the laser pulse sweeps along the plate, it works</a:t>
            </a:r>
            <a:r>
              <a:rPr lang="en-US" altLang="zh-CN" sz="120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like a peeler, plenty of electrons will be peeled off and accelerated forward.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It will include two stages, the first one is </a:t>
            </a:r>
            <a:r>
              <a:rPr lang="en-US" altLang="zh-CN" dirty="0"/>
              <a:t>Generation of huge-charge, collimated electron beams from SPW and DLA</a:t>
            </a:r>
            <a:r>
              <a:rPr lang="en-US" altLang="zh-CN" baseline="0" dirty="0"/>
              <a:t>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and the second is </a:t>
            </a:r>
            <a:r>
              <a:rPr lang="en-US" altLang="zh-CN" dirty="0"/>
              <a:t>Generation of monoenergetic ion beams from a self-established bunching field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A47C3-D6D1-45C7-B7EF-A1183D105D1C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79787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860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Then I will introduce our recent work on how to achieve ion beams with energy spread at 1% level: femtosecond laser-plasma peeler. When the laser pulse sweeps along the plate, it works</a:t>
            </a:r>
            <a:r>
              <a:rPr lang="en-US" altLang="zh-CN" sz="120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like a peeler, plenty of electrons will be peeled off and accelerated forward.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It will include two stages, the first one is </a:t>
            </a:r>
            <a:r>
              <a:rPr lang="en-US" altLang="zh-CN" dirty="0"/>
              <a:t>Generation of huge-charge, collimated electron beams from SPW and DLA</a:t>
            </a:r>
            <a:r>
              <a:rPr lang="en-US" altLang="zh-CN" baseline="0" dirty="0"/>
              <a:t>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and the second is </a:t>
            </a:r>
            <a:r>
              <a:rPr lang="en-US" altLang="zh-CN" dirty="0"/>
              <a:t>Generation of monoenergetic ion beams from a self-established bunching field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A47C3-D6D1-45C7-B7EF-A1183D105D1C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17450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860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Then I will introduce our recent work on how to achieve ion beams with energy spread at 1% level: femtosecond laser-plasma peeler. When the laser pulse sweeps along the plate, it works</a:t>
            </a:r>
            <a:r>
              <a:rPr lang="en-US" altLang="zh-CN" sz="120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like a peeler, plenty of electrons will be peeled off and accelerated forward.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It will include two stages, the first one is </a:t>
            </a:r>
            <a:r>
              <a:rPr lang="en-US" altLang="zh-CN" dirty="0"/>
              <a:t>Generation of huge-charge, collimated electron beams from SPW and DLA</a:t>
            </a:r>
            <a:r>
              <a:rPr lang="en-US" altLang="zh-CN" baseline="0" dirty="0"/>
              <a:t>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and the second is </a:t>
            </a:r>
            <a:r>
              <a:rPr lang="en-US" altLang="zh-CN" dirty="0"/>
              <a:t>Generation of monoenergetic ion beams from a self-established bunching field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A47C3-D6D1-45C7-B7EF-A1183D105D1C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914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860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Then I will introduce our recent work on how to achieve ion beams with energy spread at 1% level: femtosecond laser-plasma peeler. When the laser pulse sweeps along the plate, it works</a:t>
            </a:r>
            <a:r>
              <a:rPr lang="en-US" altLang="zh-CN" sz="120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like a peeler, plenty of electrons will be peeled off and accelerated forward.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It will include two stages, the first one is </a:t>
            </a:r>
            <a:r>
              <a:rPr lang="en-US" altLang="zh-CN" dirty="0"/>
              <a:t>Generation of huge-charge, collimated electron beams from SPW and DLA</a:t>
            </a:r>
            <a:r>
              <a:rPr lang="en-US" altLang="zh-CN" baseline="0" dirty="0"/>
              <a:t>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and the second is </a:t>
            </a:r>
            <a:r>
              <a:rPr lang="en-US" altLang="zh-CN" dirty="0"/>
              <a:t>Generation of monoenergetic ion beams from a self-established bunching field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A47C3-D6D1-45C7-B7EF-A1183D105D1C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1790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860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Then I will introduce our recent work on how to achieve ion beams with energy spread at 1% level: femtosecond laser-plasma peeler. When the laser pulse sweeps along the plate, it works</a:t>
            </a:r>
            <a:r>
              <a:rPr lang="en-US" altLang="zh-CN" sz="120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like a peeler, plenty of electrons will be peeled off and accelerated forward.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It will include two stages, the first one is </a:t>
            </a:r>
            <a:r>
              <a:rPr lang="en-US" altLang="zh-CN" dirty="0"/>
              <a:t>Generation of huge-charge, collimated electron beams from SPW and DLA</a:t>
            </a:r>
            <a:r>
              <a:rPr lang="en-US" altLang="zh-CN" baseline="0" dirty="0"/>
              <a:t>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and the second is </a:t>
            </a:r>
            <a:r>
              <a:rPr lang="en-US" altLang="zh-CN" dirty="0"/>
              <a:t>Generation of monoenergetic ion beams from a self-established bunching field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A47C3-D6D1-45C7-B7EF-A1183D105D1C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5424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860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Then I will introduce our recent work on how to achieve ion beams with energy spread at 1% level: femtosecond laser-plasma peeler. When the laser pulse sweeps along the plate, it works</a:t>
            </a:r>
            <a:r>
              <a:rPr lang="en-US" altLang="zh-CN" sz="1200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like a peeler, plenty of electrons will be peeled off and accelerated forward.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It will include two stages, the first one is </a:t>
            </a:r>
            <a:r>
              <a:rPr lang="en-US" altLang="zh-CN" dirty="0"/>
              <a:t>Generation of huge-charge, collimated electron beams from SPW and DLA</a:t>
            </a:r>
            <a:r>
              <a:rPr lang="en-US" altLang="zh-CN" baseline="0" dirty="0"/>
              <a:t> 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and the second is </a:t>
            </a:r>
            <a:r>
              <a:rPr lang="en-US" altLang="zh-CN" dirty="0"/>
              <a:t>Generation of monoenergetic ion beams from a self-established bunching field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.</a:t>
            </a:r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zh-CN" altLang="zh-CN" sz="12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A47C3-D6D1-45C7-B7EF-A1183D105D1C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1811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ihandform: Form 21">
            <a:extLst>
              <a:ext uri="{FF2B5EF4-FFF2-40B4-BE49-F238E27FC236}">
                <a16:creationId xmlns:a16="http://schemas.microsoft.com/office/drawing/2014/main" id="{5A25EC9D-9AAC-4017-A7AB-D627C89E3043}"/>
              </a:ext>
            </a:extLst>
          </p:cNvPr>
          <p:cNvSpPr/>
          <p:nvPr userDrawn="1"/>
        </p:nvSpPr>
        <p:spPr>
          <a:xfrm>
            <a:off x="-3661" y="1422400"/>
            <a:ext cx="2788559" cy="3492500"/>
          </a:xfrm>
          <a:custGeom>
            <a:avLst/>
            <a:gdLst>
              <a:gd name="connsiteX0" fmla="*/ 2419528 w 2788559"/>
              <a:gd name="connsiteY0" fmla="*/ 2436288 h 3492500"/>
              <a:gd name="connsiteX1" fmla="*/ 2378275 w 2788559"/>
              <a:gd name="connsiteY1" fmla="*/ 2520399 h 3492500"/>
              <a:gd name="connsiteX2" fmla="*/ 2406026 w 2788559"/>
              <a:gd name="connsiteY2" fmla="*/ 2630044 h 3492500"/>
              <a:gd name="connsiteX3" fmla="*/ 2396276 w 2788559"/>
              <a:gd name="connsiteY3" fmla="*/ 2632297 h 3492500"/>
              <a:gd name="connsiteX4" fmla="*/ 2286767 w 2788559"/>
              <a:gd name="connsiteY4" fmla="*/ 2527909 h 3492500"/>
              <a:gd name="connsiteX5" fmla="*/ 2419528 w 2788559"/>
              <a:gd name="connsiteY5" fmla="*/ 2436288 h 3492500"/>
              <a:gd name="connsiteX6" fmla="*/ 2541038 w 2788559"/>
              <a:gd name="connsiteY6" fmla="*/ 2213995 h 3492500"/>
              <a:gd name="connsiteX7" fmla="*/ 2463782 w 2788559"/>
              <a:gd name="connsiteY7" fmla="*/ 2316130 h 3492500"/>
              <a:gd name="connsiteX8" fmla="*/ 2202009 w 2788559"/>
              <a:gd name="connsiteY8" fmla="*/ 2333403 h 3492500"/>
              <a:gd name="connsiteX9" fmla="*/ 2208010 w 2788559"/>
              <a:gd name="connsiteY9" fmla="*/ 2280082 h 3492500"/>
              <a:gd name="connsiteX10" fmla="*/ 2441280 w 2788559"/>
              <a:gd name="connsiteY10" fmla="*/ 2234272 h 3492500"/>
              <a:gd name="connsiteX11" fmla="*/ 2541038 w 2788559"/>
              <a:gd name="connsiteY11" fmla="*/ 2213995 h 3492500"/>
              <a:gd name="connsiteX12" fmla="*/ 755885 w 2788559"/>
              <a:gd name="connsiteY12" fmla="*/ 2091772 h 3492500"/>
              <a:gd name="connsiteX13" fmla="*/ 761885 w 2788559"/>
              <a:gd name="connsiteY13" fmla="*/ 2094588 h 3492500"/>
              <a:gd name="connsiteX14" fmla="*/ 1062661 w 2788559"/>
              <a:gd name="connsiteY14" fmla="*/ 2531665 h 3492500"/>
              <a:gd name="connsiteX15" fmla="*/ 2295767 w 2788559"/>
              <a:gd name="connsiteY15" fmla="*/ 2906408 h 3492500"/>
              <a:gd name="connsiteX16" fmla="*/ 2296517 w 2788559"/>
              <a:gd name="connsiteY16" fmla="*/ 2916172 h 3492500"/>
              <a:gd name="connsiteX17" fmla="*/ 1418191 w 2788559"/>
              <a:gd name="connsiteY17" fmla="*/ 2892140 h 3492500"/>
              <a:gd name="connsiteX18" fmla="*/ 1161670 w 2788559"/>
              <a:gd name="connsiteY18" fmla="*/ 2826803 h 3492500"/>
              <a:gd name="connsiteX19" fmla="*/ 752134 w 2788559"/>
              <a:gd name="connsiteY19" fmla="*/ 2096840 h 3492500"/>
              <a:gd name="connsiteX20" fmla="*/ 755885 w 2788559"/>
              <a:gd name="connsiteY20" fmla="*/ 2091772 h 3492500"/>
              <a:gd name="connsiteX21" fmla="*/ 2584542 w 2788559"/>
              <a:gd name="connsiteY21" fmla="*/ 1934626 h 3492500"/>
              <a:gd name="connsiteX22" fmla="*/ 2788559 w 2788559"/>
              <a:gd name="connsiteY22" fmla="*/ 1987947 h 3492500"/>
              <a:gd name="connsiteX23" fmla="*/ 2593543 w 2788559"/>
              <a:gd name="connsiteY23" fmla="*/ 1999963 h 3492500"/>
              <a:gd name="connsiteX24" fmla="*/ 2460782 w 2788559"/>
              <a:gd name="connsiteY24" fmla="*/ 1990951 h 3492500"/>
              <a:gd name="connsiteX25" fmla="*/ 2343021 w 2788559"/>
              <a:gd name="connsiteY25" fmla="*/ 1962414 h 3492500"/>
              <a:gd name="connsiteX26" fmla="*/ 2584542 w 2788559"/>
              <a:gd name="connsiteY26" fmla="*/ 1934626 h 3492500"/>
              <a:gd name="connsiteX27" fmla="*/ 2175058 w 2788559"/>
              <a:gd name="connsiteY27" fmla="*/ 1020204 h 3492500"/>
              <a:gd name="connsiteX28" fmla="*/ 2445780 w 2788559"/>
              <a:gd name="connsiteY28" fmla="*/ 1118300 h 3492500"/>
              <a:gd name="connsiteX29" fmla="*/ 2414278 w 2788559"/>
              <a:gd name="connsiteY29" fmla="*/ 1273003 h 3492500"/>
              <a:gd name="connsiteX30" fmla="*/ 2345272 w 2788559"/>
              <a:gd name="connsiteY30" fmla="*/ 1207667 h 3492500"/>
              <a:gd name="connsiteX31" fmla="*/ 2219261 w 2788559"/>
              <a:gd name="connsiteY31" fmla="*/ 1441226 h 3492500"/>
              <a:gd name="connsiteX32" fmla="*/ 2105251 w 2788559"/>
              <a:gd name="connsiteY32" fmla="*/ 1411186 h 3492500"/>
              <a:gd name="connsiteX33" fmla="*/ 2041495 w 2788559"/>
              <a:gd name="connsiteY33" fmla="*/ 1321068 h 3492500"/>
              <a:gd name="connsiteX34" fmla="*/ 1761722 w 2788559"/>
              <a:gd name="connsiteY34" fmla="*/ 1396917 h 3492500"/>
              <a:gd name="connsiteX35" fmla="*/ 2142754 w 2788559"/>
              <a:gd name="connsiteY35" fmla="*/ 1177628 h 3492500"/>
              <a:gd name="connsiteX36" fmla="*/ 1787224 w 2788559"/>
              <a:gd name="connsiteY36" fmla="*/ 1192648 h 3492500"/>
              <a:gd name="connsiteX37" fmla="*/ 1781223 w 2788559"/>
              <a:gd name="connsiteY37" fmla="*/ 1184388 h 3492500"/>
              <a:gd name="connsiteX38" fmla="*/ 2175058 w 2788559"/>
              <a:gd name="connsiteY38" fmla="*/ 1020204 h 3492500"/>
              <a:gd name="connsiteX39" fmla="*/ 0 w 2788559"/>
              <a:gd name="connsiteY39" fmla="*/ 0 h 3492500"/>
              <a:gd name="connsiteX40" fmla="*/ 2544980 w 2788559"/>
              <a:gd name="connsiteY40" fmla="*/ 0 h 3492500"/>
              <a:gd name="connsiteX41" fmla="*/ 2542538 w 2788559"/>
              <a:gd name="connsiteY41" fmla="*/ 39877 h 3492500"/>
              <a:gd name="connsiteX42" fmla="*/ 2353522 w 2788559"/>
              <a:gd name="connsiteY42" fmla="*/ 248652 h 3492500"/>
              <a:gd name="connsiteX43" fmla="*/ 2574041 w 2788559"/>
              <a:gd name="connsiteY43" fmla="*/ 115728 h 3492500"/>
              <a:gd name="connsiteX44" fmla="*/ 2582292 w 2788559"/>
              <a:gd name="connsiteY44" fmla="*/ 300471 h 3492500"/>
              <a:gd name="connsiteX45" fmla="*/ 2167506 w 2788559"/>
              <a:gd name="connsiteY45" fmla="*/ 471697 h 3492500"/>
              <a:gd name="connsiteX46" fmla="*/ 1313932 w 2788559"/>
              <a:gd name="connsiteY46" fmla="*/ 344779 h 3492500"/>
              <a:gd name="connsiteX47" fmla="*/ 1314683 w 2788559"/>
              <a:gd name="connsiteY47" fmla="*/ 338021 h 3492500"/>
              <a:gd name="connsiteX48" fmla="*/ 1815726 w 2788559"/>
              <a:gd name="connsiteY48" fmla="*/ 85688 h 3492500"/>
              <a:gd name="connsiteX49" fmla="*/ 1808226 w 2788559"/>
              <a:gd name="connsiteY49" fmla="*/ 79680 h 3492500"/>
              <a:gd name="connsiteX50" fmla="*/ 947901 w 2788559"/>
              <a:gd name="connsiteY50" fmla="*/ 233633 h 3492500"/>
              <a:gd name="connsiteX51" fmla="*/ 780637 w 2788559"/>
              <a:gd name="connsiteY51" fmla="*/ 187071 h 3492500"/>
              <a:gd name="connsiteX52" fmla="*/ 773886 w 2788559"/>
              <a:gd name="connsiteY52" fmla="*/ 194581 h 3492500"/>
              <a:gd name="connsiteX53" fmla="*/ 1392689 w 2788559"/>
              <a:gd name="connsiteY53" fmla="*/ 673714 h 3492500"/>
              <a:gd name="connsiteX54" fmla="*/ 1222425 w 2788559"/>
              <a:gd name="connsiteY54" fmla="*/ 455927 h 3492500"/>
              <a:gd name="connsiteX55" fmla="*/ 1293681 w 2788559"/>
              <a:gd name="connsiteY55" fmla="*/ 607626 h 3492500"/>
              <a:gd name="connsiteX56" fmla="*/ 1288431 w 2788559"/>
              <a:gd name="connsiteY56" fmla="*/ 666204 h 3492500"/>
              <a:gd name="connsiteX57" fmla="*/ 1157169 w 2788559"/>
              <a:gd name="connsiteY57" fmla="*/ 525017 h 3492500"/>
              <a:gd name="connsiteX58" fmla="*/ 1151169 w 2788559"/>
              <a:gd name="connsiteY58" fmla="*/ 533279 h 3492500"/>
              <a:gd name="connsiteX59" fmla="*/ 1090413 w 2788559"/>
              <a:gd name="connsiteY59" fmla="*/ 809643 h 3492500"/>
              <a:gd name="connsiteX60" fmla="*/ 1115166 w 2788559"/>
              <a:gd name="connsiteY60" fmla="*/ 793872 h 3492500"/>
              <a:gd name="connsiteX61" fmla="*/ 1217175 w 2788559"/>
              <a:gd name="connsiteY61" fmla="*/ 651185 h 3492500"/>
              <a:gd name="connsiteX62" fmla="*/ 1247177 w 2788559"/>
              <a:gd name="connsiteY62" fmla="*/ 694742 h 3492500"/>
              <a:gd name="connsiteX63" fmla="*/ 1135417 w 2788559"/>
              <a:gd name="connsiteY63" fmla="*/ 856955 h 3492500"/>
              <a:gd name="connsiteX64" fmla="*/ 507613 w 2788559"/>
              <a:gd name="connsiteY64" fmla="*/ 977114 h 3492500"/>
              <a:gd name="connsiteX65" fmla="*/ 925399 w 2788559"/>
              <a:gd name="connsiteY65" fmla="*/ 987628 h 3492500"/>
              <a:gd name="connsiteX66" fmla="*/ 927649 w 2788559"/>
              <a:gd name="connsiteY66" fmla="*/ 992885 h 3492500"/>
              <a:gd name="connsiteX67" fmla="*/ 587120 w 2788559"/>
              <a:gd name="connsiteY67" fmla="*/ 1083004 h 3492500"/>
              <a:gd name="connsiteX68" fmla="*/ 1014657 w 2788559"/>
              <a:gd name="connsiteY68" fmla="*/ 1028932 h 3492500"/>
              <a:gd name="connsiteX69" fmla="*/ 1016907 w 2788559"/>
              <a:gd name="connsiteY69" fmla="*/ 1031936 h 3492500"/>
              <a:gd name="connsiteX70" fmla="*/ 479861 w 2788559"/>
              <a:gd name="connsiteY70" fmla="*/ 1194901 h 3492500"/>
              <a:gd name="connsiteX71" fmla="*/ 733382 w 2788559"/>
              <a:gd name="connsiteY71" fmla="*/ 1224190 h 3492500"/>
              <a:gd name="connsiteX72" fmla="*/ 734883 w 2788559"/>
              <a:gd name="connsiteY72" fmla="*/ 1226443 h 3492500"/>
              <a:gd name="connsiteX73" fmla="*/ 602122 w 2788559"/>
              <a:gd name="connsiteY73" fmla="*/ 1282016 h 3492500"/>
              <a:gd name="connsiteX74" fmla="*/ 649375 w 2788559"/>
              <a:gd name="connsiteY74" fmla="*/ 1293281 h 3492500"/>
              <a:gd name="connsiteX75" fmla="*/ 690629 w 2788559"/>
              <a:gd name="connsiteY75" fmla="*/ 1300040 h 3492500"/>
              <a:gd name="connsiteX76" fmla="*/ 1091913 w 2788559"/>
              <a:gd name="connsiteY76" fmla="*/ 1214427 h 3492500"/>
              <a:gd name="connsiteX77" fmla="*/ 1134667 w 2788559"/>
              <a:gd name="connsiteY77" fmla="*/ 1191898 h 3492500"/>
              <a:gd name="connsiteX78" fmla="*/ 1099414 w 2788559"/>
              <a:gd name="connsiteY78" fmla="*/ 1279763 h 3492500"/>
              <a:gd name="connsiteX79" fmla="*/ 1016157 w 2788559"/>
              <a:gd name="connsiteY79" fmla="*/ 1337589 h 3492500"/>
              <a:gd name="connsiteX80" fmla="*/ 1006406 w 2788559"/>
              <a:gd name="connsiteY80" fmla="*/ 1385652 h 3492500"/>
              <a:gd name="connsiteX81" fmla="*/ 363601 w 2788559"/>
              <a:gd name="connsiteY81" fmla="*/ 1480278 h 3492500"/>
              <a:gd name="connsiteX82" fmla="*/ 362101 w 2788559"/>
              <a:gd name="connsiteY82" fmla="*/ 1480278 h 3492500"/>
              <a:gd name="connsiteX83" fmla="*/ 716131 w 2788559"/>
              <a:gd name="connsiteY83" fmla="*/ 1571147 h 3492500"/>
              <a:gd name="connsiteX84" fmla="*/ 716881 w 2788559"/>
              <a:gd name="connsiteY84" fmla="*/ 1573400 h 3492500"/>
              <a:gd name="connsiteX85" fmla="*/ 612623 w 2788559"/>
              <a:gd name="connsiteY85" fmla="*/ 1604191 h 3492500"/>
              <a:gd name="connsiteX86" fmla="*/ 978654 w 2788559"/>
              <a:gd name="connsiteY86" fmla="*/ 1518578 h 3492500"/>
              <a:gd name="connsiteX87" fmla="*/ 985404 w 2788559"/>
              <a:gd name="connsiteY87" fmla="*/ 1526088 h 3492500"/>
              <a:gd name="connsiteX88" fmla="*/ 815140 w 2788559"/>
              <a:gd name="connsiteY88" fmla="*/ 1640989 h 3492500"/>
              <a:gd name="connsiteX89" fmla="*/ 340349 w 2788559"/>
              <a:gd name="connsiteY89" fmla="*/ 1592175 h 3492500"/>
              <a:gd name="connsiteX90" fmla="*/ 756635 w 2788559"/>
              <a:gd name="connsiteY90" fmla="*/ 1816721 h 3492500"/>
              <a:gd name="connsiteX91" fmla="*/ 392104 w 2788559"/>
              <a:gd name="connsiteY91" fmla="*/ 1871544 h 3492500"/>
              <a:gd name="connsiteX92" fmla="*/ 371852 w 2788559"/>
              <a:gd name="connsiteY92" fmla="*/ 1855021 h 3492500"/>
              <a:gd name="connsiteX93" fmla="*/ 54575 w 2788559"/>
              <a:gd name="connsiteY93" fmla="*/ 2157671 h 3492500"/>
              <a:gd name="connsiteX94" fmla="*/ 1433193 w 2788559"/>
              <a:gd name="connsiteY94" fmla="*/ 3092654 h 3492500"/>
              <a:gd name="connsiteX95" fmla="*/ 1608943 w 2788559"/>
              <a:gd name="connsiteY95" fmla="*/ 3446817 h 3492500"/>
              <a:gd name="connsiteX96" fmla="*/ 1626623 w 2788559"/>
              <a:gd name="connsiteY96" fmla="*/ 3492500 h 3492500"/>
              <a:gd name="connsiteX97" fmla="*/ 0 w 2788559"/>
              <a:gd name="connsiteY97" fmla="*/ 3492500 h 349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2788559" h="3492500">
                <a:moveTo>
                  <a:pt x="2419528" y="2436288"/>
                </a:moveTo>
                <a:cubicBezTo>
                  <a:pt x="2419528" y="2436288"/>
                  <a:pt x="2387275" y="2482850"/>
                  <a:pt x="2378275" y="2520399"/>
                </a:cubicBezTo>
                <a:cubicBezTo>
                  <a:pt x="2398526" y="2547435"/>
                  <a:pt x="2404526" y="2556447"/>
                  <a:pt x="2406026" y="2630044"/>
                </a:cubicBezTo>
                <a:cubicBezTo>
                  <a:pt x="2406026" y="2636052"/>
                  <a:pt x="2398526" y="2637554"/>
                  <a:pt x="2396276" y="2632297"/>
                </a:cubicBezTo>
                <a:cubicBezTo>
                  <a:pt x="2376024" y="2584234"/>
                  <a:pt x="2337771" y="2539925"/>
                  <a:pt x="2286767" y="2527909"/>
                </a:cubicBezTo>
                <a:cubicBezTo>
                  <a:pt x="2298768" y="2466328"/>
                  <a:pt x="2340771" y="2437039"/>
                  <a:pt x="2419528" y="2436288"/>
                </a:cubicBezTo>
                <a:close/>
                <a:moveTo>
                  <a:pt x="2541038" y="2213995"/>
                </a:moveTo>
                <a:cubicBezTo>
                  <a:pt x="2531288" y="2254549"/>
                  <a:pt x="2507286" y="2287592"/>
                  <a:pt x="2463782" y="2316130"/>
                </a:cubicBezTo>
                <a:cubicBezTo>
                  <a:pt x="2289767" y="2283838"/>
                  <a:pt x="2342271" y="2340913"/>
                  <a:pt x="2202009" y="2333403"/>
                </a:cubicBezTo>
                <a:cubicBezTo>
                  <a:pt x="2201259" y="2322889"/>
                  <a:pt x="2201259" y="2288343"/>
                  <a:pt x="2208010" y="2280082"/>
                </a:cubicBezTo>
                <a:cubicBezTo>
                  <a:pt x="2320519" y="2319885"/>
                  <a:pt x="2334771" y="2254549"/>
                  <a:pt x="2441280" y="2234272"/>
                </a:cubicBezTo>
                <a:cubicBezTo>
                  <a:pt x="2477283" y="2227513"/>
                  <a:pt x="2520037" y="2224509"/>
                  <a:pt x="2541038" y="2213995"/>
                </a:cubicBezTo>
                <a:close/>
                <a:moveTo>
                  <a:pt x="755885" y="2091772"/>
                </a:moveTo>
                <a:cubicBezTo>
                  <a:pt x="758135" y="2091208"/>
                  <a:pt x="760760" y="2091960"/>
                  <a:pt x="761885" y="2094588"/>
                </a:cubicBezTo>
                <a:cubicBezTo>
                  <a:pt x="884896" y="2364944"/>
                  <a:pt x="983904" y="2488858"/>
                  <a:pt x="1062661" y="2531665"/>
                </a:cubicBezTo>
                <a:cubicBezTo>
                  <a:pt x="1226175" y="2620282"/>
                  <a:pt x="1868980" y="2864353"/>
                  <a:pt x="2295767" y="2906408"/>
                </a:cubicBezTo>
                <a:cubicBezTo>
                  <a:pt x="2301768" y="2906408"/>
                  <a:pt x="2302518" y="2914669"/>
                  <a:pt x="2296517" y="2916172"/>
                </a:cubicBezTo>
                <a:cubicBezTo>
                  <a:pt x="2107501" y="2958977"/>
                  <a:pt x="1595957" y="2908662"/>
                  <a:pt x="1418191" y="2892140"/>
                </a:cubicBezTo>
                <a:cubicBezTo>
                  <a:pt x="1222425" y="2873364"/>
                  <a:pt x="1162419" y="2826053"/>
                  <a:pt x="1161670" y="2826803"/>
                </a:cubicBezTo>
                <a:cubicBezTo>
                  <a:pt x="1032659" y="2727673"/>
                  <a:pt x="780637" y="2334905"/>
                  <a:pt x="752134" y="2096840"/>
                </a:cubicBezTo>
                <a:cubicBezTo>
                  <a:pt x="751759" y="2094212"/>
                  <a:pt x="753634" y="2092335"/>
                  <a:pt x="755885" y="2091772"/>
                </a:cubicBezTo>
                <a:close/>
                <a:moveTo>
                  <a:pt x="2584542" y="1934626"/>
                </a:moveTo>
                <a:cubicBezTo>
                  <a:pt x="2639297" y="1929370"/>
                  <a:pt x="2728554" y="1946642"/>
                  <a:pt x="2788559" y="1987947"/>
                </a:cubicBezTo>
                <a:cubicBezTo>
                  <a:pt x="2775058" y="2033007"/>
                  <a:pt x="2651298" y="2009726"/>
                  <a:pt x="2593543" y="1999963"/>
                </a:cubicBezTo>
                <a:cubicBezTo>
                  <a:pt x="2553039" y="1993954"/>
                  <a:pt x="2505785" y="1991702"/>
                  <a:pt x="2460782" y="1990951"/>
                </a:cubicBezTo>
                <a:cubicBezTo>
                  <a:pt x="2422528" y="1990200"/>
                  <a:pt x="2360273" y="1984192"/>
                  <a:pt x="2343021" y="1962414"/>
                </a:cubicBezTo>
                <a:cubicBezTo>
                  <a:pt x="2379774" y="1966168"/>
                  <a:pt x="2471282" y="1945892"/>
                  <a:pt x="2584542" y="1934626"/>
                </a:cubicBezTo>
                <a:close/>
                <a:moveTo>
                  <a:pt x="2175058" y="1020204"/>
                </a:moveTo>
                <a:cubicBezTo>
                  <a:pt x="2268226" y="1017128"/>
                  <a:pt x="2362804" y="1043107"/>
                  <a:pt x="2445780" y="1118300"/>
                </a:cubicBezTo>
                <a:cubicBezTo>
                  <a:pt x="2409777" y="1170870"/>
                  <a:pt x="2410527" y="1251977"/>
                  <a:pt x="2414278" y="1273003"/>
                </a:cubicBezTo>
                <a:cubicBezTo>
                  <a:pt x="2394025" y="1266246"/>
                  <a:pt x="2361773" y="1227944"/>
                  <a:pt x="2345272" y="1207667"/>
                </a:cubicBezTo>
                <a:cubicBezTo>
                  <a:pt x="2277766" y="1245969"/>
                  <a:pt x="2206509" y="1369882"/>
                  <a:pt x="2219261" y="1441226"/>
                </a:cubicBezTo>
                <a:cubicBezTo>
                  <a:pt x="2226011" y="1499803"/>
                  <a:pt x="2183257" y="1508815"/>
                  <a:pt x="2105251" y="1411186"/>
                </a:cubicBezTo>
                <a:cubicBezTo>
                  <a:pt x="2067748" y="1438221"/>
                  <a:pt x="2031745" y="1389408"/>
                  <a:pt x="2041495" y="1321068"/>
                </a:cubicBezTo>
                <a:cubicBezTo>
                  <a:pt x="1980740" y="1384901"/>
                  <a:pt x="1817226" y="1417194"/>
                  <a:pt x="1761722" y="1396917"/>
                </a:cubicBezTo>
                <a:cubicBezTo>
                  <a:pt x="1871231" y="1365376"/>
                  <a:pt x="2034745" y="1191898"/>
                  <a:pt x="2142754" y="1177628"/>
                </a:cubicBezTo>
                <a:cubicBezTo>
                  <a:pt x="2054996" y="1134822"/>
                  <a:pt x="1902734" y="1124308"/>
                  <a:pt x="1787224" y="1192648"/>
                </a:cubicBezTo>
                <a:cubicBezTo>
                  <a:pt x="1781973" y="1195652"/>
                  <a:pt x="1776722" y="1188142"/>
                  <a:pt x="1781223" y="1184388"/>
                </a:cubicBezTo>
                <a:cubicBezTo>
                  <a:pt x="1868418" y="1111166"/>
                  <a:pt x="2019779" y="1025330"/>
                  <a:pt x="2175058" y="1020204"/>
                </a:cubicBezTo>
                <a:close/>
                <a:moveTo>
                  <a:pt x="0" y="0"/>
                </a:moveTo>
                <a:lnTo>
                  <a:pt x="2544980" y="0"/>
                </a:lnTo>
                <a:lnTo>
                  <a:pt x="2542538" y="39877"/>
                </a:lnTo>
                <a:cubicBezTo>
                  <a:pt x="2532787" y="103712"/>
                  <a:pt x="2506535" y="163040"/>
                  <a:pt x="2353522" y="248652"/>
                </a:cubicBezTo>
                <a:cubicBezTo>
                  <a:pt x="2526787" y="246400"/>
                  <a:pt x="2566540" y="137506"/>
                  <a:pt x="2574041" y="115728"/>
                </a:cubicBezTo>
                <a:cubicBezTo>
                  <a:pt x="2607794" y="235886"/>
                  <a:pt x="2582292" y="300471"/>
                  <a:pt x="2582292" y="300471"/>
                </a:cubicBezTo>
                <a:cubicBezTo>
                  <a:pt x="2543289" y="429642"/>
                  <a:pt x="2308518" y="573081"/>
                  <a:pt x="2167506" y="471697"/>
                </a:cubicBezTo>
                <a:cubicBezTo>
                  <a:pt x="1766972" y="116479"/>
                  <a:pt x="1919235" y="476955"/>
                  <a:pt x="1313932" y="344779"/>
                </a:cubicBezTo>
                <a:cubicBezTo>
                  <a:pt x="1310182" y="344029"/>
                  <a:pt x="1310932" y="338021"/>
                  <a:pt x="1314683" y="338021"/>
                </a:cubicBezTo>
                <a:cubicBezTo>
                  <a:pt x="1550203" y="329760"/>
                  <a:pt x="1737719" y="190827"/>
                  <a:pt x="1815726" y="85688"/>
                </a:cubicBezTo>
                <a:cubicBezTo>
                  <a:pt x="1818726" y="81182"/>
                  <a:pt x="1812726" y="75174"/>
                  <a:pt x="1808226" y="79680"/>
                </a:cubicBezTo>
                <a:cubicBezTo>
                  <a:pt x="1689715" y="202843"/>
                  <a:pt x="1373188" y="354542"/>
                  <a:pt x="947901" y="233633"/>
                </a:cubicBezTo>
                <a:cubicBezTo>
                  <a:pt x="896147" y="214108"/>
                  <a:pt x="790387" y="189325"/>
                  <a:pt x="780637" y="187071"/>
                </a:cubicBezTo>
                <a:cubicBezTo>
                  <a:pt x="764885" y="182566"/>
                  <a:pt x="773886" y="194581"/>
                  <a:pt x="773886" y="194581"/>
                </a:cubicBezTo>
                <a:cubicBezTo>
                  <a:pt x="1524701" y="428139"/>
                  <a:pt x="1392689" y="673714"/>
                  <a:pt x="1392689" y="673714"/>
                </a:cubicBezTo>
                <a:cubicBezTo>
                  <a:pt x="1379189" y="591856"/>
                  <a:pt x="1320684" y="512251"/>
                  <a:pt x="1222425" y="455927"/>
                </a:cubicBezTo>
                <a:cubicBezTo>
                  <a:pt x="1295931" y="543792"/>
                  <a:pt x="1293681" y="607626"/>
                  <a:pt x="1293681" y="607626"/>
                </a:cubicBezTo>
                <a:cubicBezTo>
                  <a:pt x="1294431" y="621896"/>
                  <a:pt x="1294431" y="671461"/>
                  <a:pt x="1288431" y="666204"/>
                </a:cubicBezTo>
                <a:cubicBezTo>
                  <a:pt x="1280929" y="658694"/>
                  <a:pt x="1259928" y="561065"/>
                  <a:pt x="1157169" y="525017"/>
                </a:cubicBezTo>
                <a:cubicBezTo>
                  <a:pt x="1140668" y="521263"/>
                  <a:pt x="1151169" y="533279"/>
                  <a:pt x="1151169" y="533279"/>
                </a:cubicBezTo>
                <a:cubicBezTo>
                  <a:pt x="1215674" y="624899"/>
                  <a:pt x="1168420" y="730790"/>
                  <a:pt x="1090413" y="809643"/>
                </a:cubicBezTo>
                <a:cubicBezTo>
                  <a:pt x="1098664" y="805137"/>
                  <a:pt x="1106914" y="799880"/>
                  <a:pt x="1115166" y="793872"/>
                </a:cubicBezTo>
                <a:cubicBezTo>
                  <a:pt x="1169920" y="749563"/>
                  <a:pt x="1215674" y="714267"/>
                  <a:pt x="1217175" y="651185"/>
                </a:cubicBezTo>
                <a:cubicBezTo>
                  <a:pt x="1217175" y="630156"/>
                  <a:pt x="1244926" y="667705"/>
                  <a:pt x="1247177" y="694742"/>
                </a:cubicBezTo>
                <a:cubicBezTo>
                  <a:pt x="1245677" y="777351"/>
                  <a:pt x="1197673" y="812647"/>
                  <a:pt x="1135417" y="856955"/>
                </a:cubicBezTo>
                <a:cubicBezTo>
                  <a:pt x="1060410" y="910276"/>
                  <a:pt x="814390" y="1035691"/>
                  <a:pt x="507613" y="977114"/>
                </a:cubicBezTo>
                <a:cubicBezTo>
                  <a:pt x="721382" y="1039446"/>
                  <a:pt x="841392" y="1011660"/>
                  <a:pt x="925399" y="987628"/>
                </a:cubicBezTo>
                <a:cubicBezTo>
                  <a:pt x="928399" y="986876"/>
                  <a:pt x="930650" y="991383"/>
                  <a:pt x="927649" y="992885"/>
                </a:cubicBezTo>
                <a:cubicBezTo>
                  <a:pt x="875145" y="1028932"/>
                  <a:pt x="815889" y="1046956"/>
                  <a:pt x="587120" y="1083004"/>
                </a:cubicBezTo>
                <a:cubicBezTo>
                  <a:pt x="796388" y="1099525"/>
                  <a:pt x="911898" y="1083755"/>
                  <a:pt x="1014657" y="1028932"/>
                </a:cubicBezTo>
                <a:cubicBezTo>
                  <a:pt x="1016907" y="1027430"/>
                  <a:pt x="1019157" y="1030434"/>
                  <a:pt x="1016907" y="1031936"/>
                </a:cubicBezTo>
                <a:cubicBezTo>
                  <a:pt x="955402" y="1078497"/>
                  <a:pt x="746134" y="1202411"/>
                  <a:pt x="479861" y="1194901"/>
                </a:cubicBezTo>
                <a:cubicBezTo>
                  <a:pt x="520364" y="1231699"/>
                  <a:pt x="707130" y="1224941"/>
                  <a:pt x="733382" y="1224190"/>
                </a:cubicBezTo>
                <a:cubicBezTo>
                  <a:pt x="734883" y="1224190"/>
                  <a:pt x="735633" y="1225692"/>
                  <a:pt x="734883" y="1226443"/>
                </a:cubicBezTo>
                <a:cubicBezTo>
                  <a:pt x="696630" y="1275257"/>
                  <a:pt x="602122" y="1282016"/>
                  <a:pt x="602122" y="1282016"/>
                </a:cubicBezTo>
                <a:cubicBezTo>
                  <a:pt x="620123" y="1285771"/>
                  <a:pt x="635874" y="1289527"/>
                  <a:pt x="649375" y="1293281"/>
                </a:cubicBezTo>
                <a:cubicBezTo>
                  <a:pt x="662876" y="1296284"/>
                  <a:pt x="677128" y="1298538"/>
                  <a:pt x="690629" y="1300040"/>
                </a:cubicBezTo>
                <a:cubicBezTo>
                  <a:pt x="825641" y="1308300"/>
                  <a:pt x="968153" y="1275257"/>
                  <a:pt x="1091913" y="1214427"/>
                </a:cubicBezTo>
                <a:cubicBezTo>
                  <a:pt x="1096414" y="1212174"/>
                  <a:pt x="1134667" y="1191898"/>
                  <a:pt x="1134667" y="1191898"/>
                </a:cubicBezTo>
                <a:cubicBezTo>
                  <a:pt x="1138418" y="1218933"/>
                  <a:pt x="1119666" y="1257233"/>
                  <a:pt x="1099414" y="1279763"/>
                </a:cubicBezTo>
                <a:cubicBezTo>
                  <a:pt x="1076162" y="1305296"/>
                  <a:pt x="1046160" y="1322569"/>
                  <a:pt x="1016157" y="1337589"/>
                </a:cubicBezTo>
                <a:cubicBezTo>
                  <a:pt x="1024407" y="1350356"/>
                  <a:pt x="1011657" y="1378894"/>
                  <a:pt x="1006406" y="1385652"/>
                </a:cubicBezTo>
                <a:cubicBezTo>
                  <a:pt x="816640" y="1622966"/>
                  <a:pt x="363601" y="1480278"/>
                  <a:pt x="363601" y="1480278"/>
                </a:cubicBezTo>
                <a:cubicBezTo>
                  <a:pt x="363601" y="1480278"/>
                  <a:pt x="362850" y="1480278"/>
                  <a:pt x="362101" y="1480278"/>
                </a:cubicBezTo>
                <a:cubicBezTo>
                  <a:pt x="470110" y="1554625"/>
                  <a:pt x="631374" y="1577155"/>
                  <a:pt x="716131" y="1571147"/>
                </a:cubicBezTo>
                <a:cubicBezTo>
                  <a:pt x="717632" y="1571147"/>
                  <a:pt x="718382" y="1572650"/>
                  <a:pt x="716881" y="1573400"/>
                </a:cubicBezTo>
                <a:cubicBezTo>
                  <a:pt x="694379" y="1587670"/>
                  <a:pt x="620123" y="1602689"/>
                  <a:pt x="612623" y="1604191"/>
                </a:cubicBezTo>
                <a:cubicBezTo>
                  <a:pt x="785887" y="1619211"/>
                  <a:pt x="920899" y="1556879"/>
                  <a:pt x="978654" y="1518578"/>
                </a:cubicBezTo>
                <a:cubicBezTo>
                  <a:pt x="983155" y="1515574"/>
                  <a:pt x="989155" y="1521582"/>
                  <a:pt x="985404" y="1526088"/>
                </a:cubicBezTo>
                <a:cubicBezTo>
                  <a:pt x="929900" y="1599685"/>
                  <a:pt x="894647" y="1620713"/>
                  <a:pt x="815140" y="1640989"/>
                </a:cubicBezTo>
                <a:cubicBezTo>
                  <a:pt x="658376" y="1679290"/>
                  <a:pt x="480612" y="1668025"/>
                  <a:pt x="340349" y="1592175"/>
                </a:cubicBezTo>
                <a:cubicBezTo>
                  <a:pt x="488862" y="1876049"/>
                  <a:pt x="694379" y="1830990"/>
                  <a:pt x="756635" y="1816721"/>
                </a:cubicBezTo>
                <a:cubicBezTo>
                  <a:pt x="679378" y="1934626"/>
                  <a:pt x="525615" y="1968422"/>
                  <a:pt x="392104" y="1871544"/>
                </a:cubicBezTo>
                <a:cubicBezTo>
                  <a:pt x="384603" y="1866286"/>
                  <a:pt x="378602" y="1860279"/>
                  <a:pt x="371852" y="1855021"/>
                </a:cubicBezTo>
                <a:cubicBezTo>
                  <a:pt x="281094" y="2011979"/>
                  <a:pt x="-34683" y="2069054"/>
                  <a:pt x="54575" y="2157671"/>
                </a:cubicBezTo>
                <a:cubicBezTo>
                  <a:pt x="752884" y="2852337"/>
                  <a:pt x="1433193" y="3092654"/>
                  <a:pt x="1433193" y="3092654"/>
                </a:cubicBezTo>
                <a:cubicBezTo>
                  <a:pt x="1490948" y="3180144"/>
                  <a:pt x="1551141" y="3306499"/>
                  <a:pt x="1608943" y="3446817"/>
                </a:cubicBezTo>
                <a:lnTo>
                  <a:pt x="1626623" y="3492500"/>
                </a:lnTo>
                <a:lnTo>
                  <a:pt x="0" y="3492500"/>
                </a:lnTo>
                <a:close/>
              </a:path>
            </a:pathLst>
          </a:custGeom>
          <a:solidFill>
            <a:srgbClr val="DAE5EA"/>
          </a:solidFill>
          <a:ln w="917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de-DE" sz="1351" dirty="0"/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CABCBAD4-CDF6-43FE-8861-A06D0882730D}"/>
              </a:ext>
            </a:extLst>
          </p:cNvPr>
          <p:cNvGrpSpPr/>
          <p:nvPr userDrawn="1"/>
        </p:nvGrpSpPr>
        <p:grpSpPr>
          <a:xfrm>
            <a:off x="-3662" y="4950860"/>
            <a:ext cx="6869600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29" name="bk object 18">
              <a:extLst>
                <a:ext uri="{FF2B5EF4-FFF2-40B4-BE49-F238E27FC236}">
                  <a16:creationId xmlns:a16="http://schemas.microsoft.com/office/drawing/2014/main" id="{43762DC1-C2FD-42CE-AFEB-715EE62A1F3D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 sz="1014"/>
            </a:p>
          </p:txBody>
        </p:sp>
        <p:sp>
          <p:nvSpPr>
            <p:cNvPr id="30" name="bk object 18">
              <a:extLst>
                <a:ext uri="{FF2B5EF4-FFF2-40B4-BE49-F238E27FC236}">
                  <a16:creationId xmlns:a16="http://schemas.microsoft.com/office/drawing/2014/main" id="{76098270-8824-46AE-A5C5-CD99A62A1C4C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 sz="1014"/>
            </a:p>
          </p:txBody>
        </p:sp>
        <p:sp>
          <p:nvSpPr>
            <p:cNvPr id="31" name="Holder 3">
              <a:extLst>
                <a:ext uri="{FF2B5EF4-FFF2-40B4-BE49-F238E27FC236}">
                  <a16:creationId xmlns:a16="http://schemas.microsoft.com/office/drawing/2014/main" id="{3299EB9C-AF93-46B9-874F-99C450B3EDD6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9536">
                <a:spcBef>
                  <a:spcPts val="4"/>
                </a:spcBef>
              </a:pPr>
              <a:r>
                <a:rPr lang="de-DE" sz="751" spc="8" dirty="0"/>
                <a:t>hhu.de</a:t>
              </a: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26A72F4E-48F4-48C4-AAF5-77358A958D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174591" y="2268082"/>
            <a:ext cx="3304652" cy="1070009"/>
          </a:xfrm>
        </p:spPr>
        <p:txBody>
          <a:bodyPr lIns="0" tIns="0" rIns="0" bIns="0" anchor="b">
            <a:noAutofit/>
          </a:bodyPr>
          <a:lstStyle>
            <a:lvl1pPr algn="l">
              <a:defRPr sz="2703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D0E50F-2245-4DD1-8901-55D904703F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4591" y="3494160"/>
            <a:ext cx="3304652" cy="604640"/>
          </a:xfrm>
        </p:spPr>
        <p:txBody>
          <a:bodyPr>
            <a:noAutofit/>
          </a:bodyPr>
          <a:lstStyle>
            <a:lvl1pPr marL="0" indent="0" algn="l">
              <a:buNone/>
              <a:defRPr sz="1201">
                <a:solidFill>
                  <a:schemeClr val="tx2"/>
                </a:solidFill>
              </a:defRPr>
            </a:lvl1pPr>
            <a:lvl2pPr marL="343345" indent="0" algn="ctr">
              <a:buNone/>
              <a:defRPr sz="1502"/>
            </a:lvl2pPr>
            <a:lvl3pPr marL="686691" indent="0" algn="ctr">
              <a:buNone/>
              <a:defRPr sz="1352"/>
            </a:lvl3pPr>
            <a:lvl4pPr marL="1030034" indent="0" algn="ctr">
              <a:buNone/>
              <a:defRPr sz="1201"/>
            </a:lvl4pPr>
            <a:lvl5pPr marL="1373380" indent="0" algn="ctr">
              <a:buNone/>
              <a:defRPr sz="1201"/>
            </a:lvl5pPr>
            <a:lvl6pPr marL="1716724" indent="0" algn="ctr">
              <a:buNone/>
              <a:defRPr sz="1201"/>
            </a:lvl6pPr>
            <a:lvl7pPr marL="2060070" indent="0" algn="ctr">
              <a:buNone/>
              <a:defRPr sz="1201"/>
            </a:lvl7pPr>
            <a:lvl8pPr marL="2403414" indent="0" algn="ctr">
              <a:buNone/>
              <a:defRPr sz="1201"/>
            </a:lvl8pPr>
            <a:lvl9pPr marL="2746760" indent="0" algn="ctr">
              <a:buNone/>
              <a:defRPr sz="1201"/>
            </a:lvl9pPr>
          </a:lstStyle>
          <a:p>
            <a:r>
              <a:rPr lang="zh-CN" altLang="en-US" dirty="0"/>
              <a:t>单击以编辑母版副标题样式</a:t>
            </a:r>
            <a:endParaRPr lang="de-DE" dirty="0"/>
          </a:p>
        </p:txBody>
      </p:sp>
      <p:sp>
        <p:nvSpPr>
          <p:cNvPr id="28" name="Datumsplatzhalter 3">
            <a:extLst>
              <a:ext uri="{FF2B5EF4-FFF2-40B4-BE49-F238E27FC236}">
                <a16:creationId xmlns:a16="http://schemas.microsoft.com/office/drawing/2014/main" id="{B9C2E3E9-74C5-4BA8-96B4-0798E93E31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359" y="4460406"/>
            <a:ext cx="1544836" cy="27418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lang="de-DE" smtClean="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grpSp>
        <p:nvGrpSpPr>
          <p:cNvPr id="15" name="Grafik 6">
            <a:extLst>
              <a:ext uri="{FF2B5EF4-FFF2-40B4-BE49-F238E27FC236}">
                <a16:creationId xmlns:a16="http://schemas.microsoft.com/office/drawing/2014/main" id="{9C21A001-E8BE-4589-965D-035AD102268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02283" y="385347"/>
            <a:ext cx="1528921" cy="584196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63184149-DB3F-4DFA-B821-3A6AF91CF825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05BD3105-FC40-41E8-B2E2-423F5D1B5C56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6D515652-3740-4402-96B5-E701889737DB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211FFD8C-9FE2-40D5-AF1B-CD8CECA775B2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</p:grpSp>
    </p:spTree>
    <p:extLst>
      <p:ext uri="{BB962C8B-B14F-4D97-AF65-F5344CB8AC3E}">
        <p14:creationId xmlns:p14="http://schemas.microsoft.com/office/powerpoint/2010/main" val="801216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37A7C96E-CBF9-4596-968E-6ED07E73E536}"/>
              </a:ext>
            </a:extLst>
          </p:cNvPr>
          <p:cNvSpPr/>
          <p:nvPr userDrawn="1"/>
        </p:nvSpPr>
        <p:spPr>
          <a:xfrm>
            <a:off x="-3661" y="1422400"/>
            <a:ext cx="2788559" cy="3492500"/>
          </a:xfrm>
          <a:custGeom>
            <a:avLst/>
            <a:gdLst>
              <a:gd name="connsiteX0" fmla="*/ 2419528 w 2788559"/>
              <a:gd name="connsiteY0" fmla="*/ 2436288 h 3492500"/>
              <a:gd name="connsiteX1" fmla="*/ 2378275 w 2788559"/>
              <a:gd name="connsiteY1" fmla="*/ 2520399 h 3492500"/>
              <a:gd name="connsiteX2" fmla="*/ 2406026 w 2788559"/>
              <a:gd name="connsiteY2" fmla="*/ 2630044 h 3492500"/>
              <a:gd name="connsiteX3" fmla="*/ 2396276 w 2788559"/>
              <a:gd name="connsiteY3" fmla="*/ 2632297 h 3492500"/>
              <a:gd name="connsiteX4" fmla="*/ 2286767 w 2788559"/>
              <a:gd name="connsiteY4" fmla="*/ 2527909 h 3492500"/>
              <a:gd name="connsiteX5" fmla="*/ 2419528 w 2788559"/>
              <a:gd name="connsiteY5" fmla="*/ 2436288 h 3492500"/>
              <a:gd name="connsiteX6" fmla="*/ 2541038 w 2788559"/>
              <a:gd name="connsiteY6" fmla="*/ 2213995 h 3492500"/>
              <a:gd name="connsiteX7" fmla="*/ 2463782 w 2788559"/>
              <a:gd name="connsiteY7" fmla="*/ 2316130 h 3492500"/>
              <a:gd name="connsiteX8" fmla="*/ 2202009 w 2788559"/>
              <a:gd name="connsiteY8" fmla="*/ 2333403 h 3492500"/>
              <a:gd name="connsiteX9" fmla="*/ 2208010 w 2788559"/>
              <a:gd name="connsiteY9" fmla="*/ 2280082 h 3492500"/>
              <a:gd name="connsiteX10" fmla="*/ 2441280 w 2788559"/>
              <a:gd name="connsiteY10" fmla="*/ 2234272 h 3492500"/>
              <a:gd name="connsiteX11" fmla="*/ 2541038 w 2788559"/>
              <a:gd name="connsiteY11" fmla="*/ 2213995 h 3492500"/>
              <a:gd name="connsiteX12" fmla="*/ 755885 w 2788559"/>
              <a:gd name="connsiteY12" fmla="*/ 2091772 h 3492500"/>
              <a:gd name="connsiteX13" fmla="*/ 761885 w 2788559"/>
              <a:gd name="connsiteY13" fmla="*/ 2094588 h 3492500"/>
              <a:gd name="connsiteX14" fmla="*/ 1062661 w 2788559"/>
              <a:gd name="connsiteY14" fmla="*/ 2531665 h 3492500"/>
              <a:gd name="connsiteX15" fmla="*/ 2295767 w 2788559"/>
              <a:gd name="connsiteY15" fmla="*/ 2906408 h 3492500"/>
              <a:gd name="connsiteX16" fmla="*/ 2296517 w 2788559"/>
              <a:gd name="connsiteY16" fmla="*/ 2916172 h 3492500"/>
              <a:gd name="connsiteX17" fmla="*/ 1418191 w 2788559"/>
              <a:gd name="connsiteY17" fmla="*/ 2892140 h 3492500"/>
              <a:gd name="connsiteX18" fmla="*/ 1161670 w 2788559"/>
              <a:gd name="connsiteY18" fmla="*/ 2826803 h 3492500"/>
              <a:gd name="connsiteX19" fmla="*/ 752134 w 2788559"/>
              <a:gd name="connsiteY19" fmla="*/ 2096840 h 3492500"/>
              <a:gd name="connsiteX20" fmla="*/ 755885 w 2788559"/>
              <a:gd name="connsiteY20" fmla="*/ 2091772 h 3492500"/>
              <a:gd name="connsiteX21" fmla="*/ 2584542 w 2788559"/>
              <a:gd name="connsiteY21" fmla="*/ 1934626 h 3492500"/>
              <a:gd name="connsiteX22" fmla="*/ 2788559 w 2788559"/>
              <a:gd name="connsiteY22" fmla="*/ 1987947 h 3492500"/>
              <a:gd name="connsiteX23" fmla="*/ 2593543 w 2788559"/>
              <a:gd name="connsiteY23" fmla="*/ 1999963 h 3492500"/>
              <a:gd name="connsiteX24" fmla="*/ 2460782 w 2788559"/>
              <a:gd name="connsiteY24" fmla="*/ 1990951 h 3492500"/>
              <a:gd name="connsiteX25" fmla="*/ 2343021 w 2788559"/>
              <a:gd name="connsiteY25" fmla="*/ 1962414 h 3492500"/>
              <a:gd name="connsiteX26" fmla="*/ 2584542 w 2788559"/>
              <a:gd name="connsiteY26" fmla="*/ 1934626 h 3492500"/>
              <a:gd name="connsiteX27" fmla="*/ 2175058 w 2788559"/>
              <a:gd name="connsiteY27" fmla="*/ 1020204 h 3492500"/>
              <a:gd name="connsiteX28" fmla="*/ 2445780 w 2788559"/>
              <a:gd name="connsiteY28" fmla="*/ 1118300 h 3492500"/>
              <a:gd name="connsiteX29" fmla="*/ 2414278 w 2788559"/>
              <a:gd name="connsiteY29" fmla="*/ 1273003 h 3492500"/>
              <a:gd name="connsiteX30" fmla="*/ 2345272 w 2788559"/>
              <a:gd name="connsiteY30" fmla="*/ 1207667 h 3492500"/>
              <a:gd name="connsiteX31" fmla="*/ 2219261 w 2788559"/>
              <a:gd name="connsiteY31" fmla="*/ 1441226 h 3492500"/>
              <a:gd name="connsiteX32" fmla="*/ 2105251 w 2788559"/>
              <a:gd name="connsiteY32" fmla="*/ 1411186 h 3492500"/>
              <a:gd name="connsiteX33" fmla="*/ 2041495 w 2788559"/>
              <a:gd name="connsiteY33" fmla="*/ 1321068 h 3492500"/>
              <a:gd name="connsiteX34" fmla="*/ 1761722 w 2788559"/>
              <a:gd name="connsiteY34" fmla="*/ 1396917 h 3492500"/>
              <a:gd name="connsiteX35" fmla="*/ 2142754 w 2788559"/>
              <a:gd name="connsiteY35" fmla="*/ 1177628 h 3492500"/>
              <a:gd name="connsiteX36" fmla="*/ 1787224 w 2788559"/>
              <a:gd name="connsiteY36" fmla="*/ 1192648 h 3492500"/>
              <a:gd name="connsiteX37" fmla="*/ 1781223 w 2788559"/>
              <a:gd name="connsiteY37" fmla="*/ 1184388 h 3492500"/>
              <a:gd name="connsiteX38" fmla="*/ 2175058 w 2788559"/>
              <a:gd name="connsiteY38" fmla="*/ 1020204 h 3492500"/>
              <a:gd name="connsiteX39" fmla="*/ 0 w 2788559"/>
              <a:gd name="connsiteY39" fmla="*/ 0 h 3492500"/>
              <a:gd name="connsiteX40" fmla="*/ 2544980 w 2788559"/>
              <a:gd name="connsiteY40" fmla="*/ 0 h 3492500"/>
              <a:gd name="connsiteX41" fmla="*/ 2542538 w 2788559"/>
              <a:gd name="connsiteY41" fmla="*/ 39877 h 3492500"/>
              <a:gd name="connsiteX42" fmla="*/ 2353522 w 2788559"/>
              <a:gd name="connsiteY42" fmla="*/ 248652 h 3492500"/>
              <a:gd name="connsiteX43" fmla="*/ 2574041 w 2788559"/>
              <a:gd name="connsiteY43" fmla="*/ 115728 h 3492500"/>
              <a:gd name="connsiteX44" fmla="*/ 2582292 w 2788559"/>
              <a:gd name="connsiteY44" fmla="*/ 300471 h 3492500"/>
              <a:gd name="connsiteX45" fmla="*/ 2167506 w 2788559"/>
              <a:gd name="connsiteY45" fmla="*/ 471697 h 3492500"/>
              <a:gd name="connsiteX46" fmla="*/ 1313932 w 2788559"/>
              <a:gd name="connsiteY46" fmla="*/ 344779 h 3492500"/>
              <a:gd name="connsiteX47" fmla="*/ 1314683 w 2788559"/>
              <a:gd name="connsiteY47" fmla="*/ 338021 h 3492500"/>
              <a:gd name="connsiteX48" fmla="*/ 1815726 w 2788559"/>
              <a:gd name="connsiteY48" fmla="*/ 85688 h 3492500"/>
              <a:gd name="connsiteX49" fmla="*/ 1808226 w 2788559"/>
              <a:gd name="connsiteY49" fmla="*/ 79680 h 3492500"/>
              <a:gd name="connsiteX50" fmla="*/ 947901 w 2788559"/>
              <a:gd name="connsiteY50" fmla="*/ 233633 h 3492500"/>
              <a:gd name="connsiteX51" fmla="*/ 780637 w 2788559"/>
              <a:gd name="connsiteY51" fmla="*/ 187071 h 3492500"/>
              <a:gd name="connsiteX52" fmla="*/ 773886 w 2788559"/>
              <a:gd name="connsiteY52" fmla="*/ 194581 h 3492500"/>
              <a:gd name="connsiteX53" fmla="*/ 1392689 w 2788559"/>
              <a:gd name="connsiteY53" fmla="*/ 673714 h 3492500"/>
              <a:gd name="connsiteX54" fmla="*/ 1222425 w 2788559"/>
              <a:gd name="connsiteY54" fmla="*/ 455927 h 3492500"/>
              <a:gd name="connsiteX55" fmla="*/ 1293681 w 2788559"/>
              <a:gd name="connsiteY55" fmla="*/ 607626 h 3492500"/>
              <a:gd name="connsiteX56" fmla="*/ 1288431 w 2788559"/>
              <a:gd name="connsiteY56" fmla="*/ 666204 h 3492500"/>
              <a:gd name="connsiteX57" fmla="*/ 1157169 w 2788559"/>
              <a:gd name="connsiteY57" fmla="*/ 525017 h 3492500"/>
              <a:gd name="connsiteX58" fmla="*/ 1151169 w 2788559"/>
              <a:gd name="connsiteY58" fmla="*/ 533279 h 3492500"/>
              <a:gd name="connsiteX59" fmla="*/ 1090413 w 2788559"/>
              <a:gd name="connsiteY59" fmla="*/ 809643 h 3492500"/>
              <a:gd name="connsiteX60" fmla="*/ 1115166 w 2788559"/>
              <a:gd name="connsiteY60" fmla="*/ 793872 h 3492500"/>
              <a:gd name="connsiteX61" fmla="*/ 1217175 w 2788559"/>
              <a:gd name="connsiteY61" fmla="*/ 651185 h 3492500"/>
              <a:gd name="connsiteX62" fmla="*/ 1247177 w 2788559"/>
              <a:gd name="connsiteY62" fmla="*/ 694742 h 3492500"/>
              <a:gd name="connsiteX63" fmla="*/ 1135417 w 2788559"/>
              <a:gd name="connsiteY63" fmla="*/ 856955 h 3492500"/>
              <a:gd name="connsiteX64" fmla="*/ 507613 w 2788559"/>
              <a:gd name="connsiteY64" fmla="*/ 977114 h 3492500"/>
              <a:gd name="connsiteX65" fmla="*/ 925399 w 2788559"/>
              <a:gd name="connsiteY65" fmla="*/ 987628 h 3492500"/>
              <a:gd name="connsiteX66" fmla="*/ 927649 w 2788559"/>
              <a:gd name="connsiteY66" fmla="*/ 992885 h 3492500"/>
              <a:gd name="connsiteX67" fmla="*/ 587120 w 2788559"/>
              <a:gd name="connsiteY67" fmla="*/ 1083004 h 3492500"/>
              <a:gd name="connsiteX68" fmla="*/ 1014657 w 2788559"/>
              <a:gd name="connsiteY68" fmla="*/ 1028932 h 3492500"/>
              <a:gd name="connsiteX69" fmla="*/ 1016907 w 2788559"/>
              <a:gd name="connsiteY69" fmla="*/ 1031936 h 3492500"/>
              <a:gd name="connsiteX70" fmla="*/ 479861 w 2788559"/>
              <a:gd name="connsiteY70" fmla="*/ 1194901 h 3492500"/>
              <a:gd name="connsiteX71" fmla="*/ 733382 w 2788559"/>
              <a:gd name="connsiteY71" fmla="*/ 1224190 h 3492500"/>
              <a:gd name="connsiteX72" fmla="*/ 734883 w 2788559"/>
              <a:gd name="connsiteY72" fmla="*/ 1226443 h 3492500"/>
              <a:gd name="connsiteX73" fmla="*/ 602122 w 2788559"/>
              <a:gd name="connsiteY73" fmla="*/ 1282016 h 3492500"/>
              <a:gd name="connsiteX74" fmla="*/ 649375 w 2788559"/>
              <a:gd name="connsiteY74" fmla="*/ 1293281 h 3492500"/>
              <a:gd name="connsiteX75" fmla="*/ 690629 w 2788559"/>
              <a:gd name="connsiteY75" fmla="*/ 1300040 h 3492500"/>
              <a:gd name="connsiteX76" fmla="*/ 1091913 w 2788559"/>
              <a:gd name="connsiteY76" fmla="*/ 1214427 h 3492500"/>
              <a:gd name="connsiteX77" fmla="*/ 1134667 w 2788559"/>
              <a:gd name="connsiteY77" fmla="*/ 1191898 h 3492500"/>
              <a:gd name="connsiteX78" fmla="*/ 1099414 w 2788559"/>
              <a:gd name="connsiteY78" fmla="*/ 1279763 h 3492500"/>
              <a:gd name="connsiteX79" fmla="*/ 1016157 w 2788559"/>
              <a:gd name="connsiteY79" fmla="*/ 1337589 h 3492500"/>
              <a:gd name="connsiteX80" fmla="*/ 1006406 w 2788559"/>
              <a:gd name="connsiteY80" fmla="*/ 1385652 h 3492500"/>
              <a:gd name="connsiteX81" fmla="*/ 363601 w 2788559"/>
              <a:gd name="connsiteY81" fmla="*/ 1480278 h 3492500"/>
              <a:gd name="connsiteX82" fmla="*/ 362101 w 2788559"/>
              <a:gd name="connsiteY82" fmla="*/ 1480278 h 3492500"/>
              <a:gd name="connsiteX83" fmla="*/ 716131 w 2788559"/>
              <a:gd name="connsiteY83" fmla="*/ 1571147 h 3492500"/>
              <a:gd name="connsiteX84" fmla="*/ 716881 w 2788559"/>
              <a:gd name="connsiteY84" fmla="*/ 1573400 h 3492500"/>
              <a:gd name="connsiteX85" fmla="*/ 612623 w 2788559"/>
              <a:gd name="connsiteY85" fmla="*/ 1604191 h 3492500"/>
              <a:gd name="connsiteX86" fmla="*/ 978654 w 2788559"/>
              <a:gd name="connsiteY86" fmla="*/ 1518578 h 3492500"/>
              <a:gd name="connsiteX87" fmla="*/ 985404 w 2788559"/>
              <a:gd name="connsiteY87" fmla="*/ 1526088 h 3492500"/>
              <a:gd name="connsiteX88" fmla="*/ 815140 w 2788559"/>
              <a:gd name="connsiteY88" fmla="*/ 1640989 h 3492500"/>
              <a:gd name="connsiteX89" fmla="*/ 340349 w 2788559"/>
              <a:gd name="connsiteY89" fmla="*/ 1592175 h 3492500"/>
              <a:gd name="connsiteX90" fmla="*/ 756635 w 2788559"/>
              <a:gd name="connsiteY90" fmla="*/ 1816721 h 3492500"/>
              <a:gd name="connsiteX91" fmla="*/ 392104 w 2788559"/>
              <a:gd name="connsiteY91" fmla="*/ 1871544 h 3492500"/>
              <a:gd name="connsiteX92" fmla="*/ 371852 w 2788559"/>
              <a:gd name="connsiteY92" fmla="*/ 1855021 h 3492500"/>
              <a:gd name="connsiteX93" fmla="*/ 54575 w 2788559"/>
              <a:gd name="connsiteY93" fmla="*/ 2157671 h 3492500"/>
              <a:gd name="connsiteX94" fmla="*/ 1433193 w 2788559"/>
              <a:gd name="connsiteY94" fmla="*/ 3092654 h 3492500"/>
              <a:gd name="connsiteX95" fmla="*/ 1608943 w 2788559"/>
              <a:gd name="connsiteY95" fmla="*/ 3446817 h 3492500"/>
              <a:gd name="connsiteX96" fmla="*/ 1626623 w 2788559"/>
              <a:gd name="connsiteY96" fmla="*/ 3492500 h 3492500"/>
              <a:gd name="connsiteX97" fmla="*/ 0 w 2788559"/>
              <a:gd name="connsiteY97" fmla="*/ 3492500 h 349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2788559" h="3492500">
                <a:moveTo>
                  <a:pt x="2419528" y="2436288"/>
                </a:moveTo>
                <a:cubicBezTo>
                  <a:pt x="2419528" y="2436288"/>
                  <a:pt x="2387275" y="2482850"/>
                  <a:pt x="2378275" y="2520399"/>
                </a:cubicBezTo>
                <a:cubicBezTo>
                  <a:pt x="2398526" y="2547435"/>
                  <a:pt x="2404526" y="2556447"/>
                  <a:pt x="2406026" y="2630044"/>
                </a:cubicBezTo>
                <a:cubicBezTo>
                  <a:pt x="2406026" y="2636052"/>
                  <a:pt x="2398526" y="2637554"/>
                  <a:pt x="2396276" y="2632297"/>
                </a:cubicBezTo>
                <a:cubicBezTo>
                  <a:pt x="2376024" y="2584234"/>
                  <a:pt x="2337771" y="2539925"/>
                  <a:pt x="2286767" y="2527909"/>
                </a:cubicBezTo>
                <a:cubicBezTo>
                  <a:pt x="2298768" y="2466328"/>
                  <a:pt x="2340771" y="2437039"/>
                  <a:pt x="2419528" y="2436288"/>
                </a:cubicBezTo>
                <a:close/>
                <a:moveTo>
                  <a:pt x="2541038" y="2213995"/>
                </a:moveTo>
                <a:cubicBezTo>
                  <a:pt x="2531288" y="2254549"/>
                  <a:pt x="2507286" y="2287592"/>
                  <a:pt x="2463782" y="2316130"/>
                </a:cubicBezTo>
                <a:cubicBezTo>
                  <a:pt x="2289767" y="2283838"/>
                  <a:pt x="2342271" y="2340913"/>
                  <a:pt x="2202009" y="2333403"/>
                </a:cubicBezTo>
                <a:cubicBezTo>
                  <a:pt x="2201259" y="2322889"/>
                  <a:pt x="2201259" y="2288343"/>
                  <a:pt x="2208010" y="2280082"/>
                </a:cubicBezTo>
                <a:cubicBezTo>
                  <a:pt x="2320519" y="2319885"/>
                  <a:pt x="2334771" y="2254549"/>
                  <a:pt x="2441280" y="2234272"/>
                </a:cubicBezTo>
                <a:cubicBezTo>
                  <a:pt x="2477283" y="2227513"/>
                  <a:pt x="2520037" y="2224509"/>
                  <a:pt x="2541038" y="2213995"/>
                </a:cubicBezTo>
                <a:close/>
                <a:moveTo>
                  <a:pt x="755885" y="2091772"/>
                </a:moveTo>
                <a:cubicBezTo>
                  <a:pt x="758135" y="2091208"/>
                  <a:pt x="760760" y="2091960"/>
                  <a:pt x="761885" y="2094588"/>
                </a:cubicBezTo>
                <a:cubicBezTo>
                  <a:pt x="884896" y="2364944"/>
                  <a:pt x="983904" y="2488858"/>
                  <a:pt x="1062661" y="2531665"/>
                </a:cubicBezTo>
                <a:cubicBezTo>
                  <a:pt x="1226175" y="2620282"/>
                  <a:pt x="1868980" y="2864353"/>
                  <a:pt x="2295767" y="2906408"/>
                </a:cubicBezTo>
                <a:cubicBezTo>
                  <a:pt x="2301768" y="2906408"/>
                  <a:pt x="2302518" y="2914669"/>
                  <a:pt x="2296517" y="2916172"/>
                </a:cubicBezTo>
                <a:cubicBezTo>
                  <a:pt x="2107501" y="2958977"/>
                  <a:pt x="1595957" y="2908662"/>
                  <a:pt x="1418191" y="2892140"/>
                </a:cubicBezTo>
                <a:cubicBezTo>
                  <a:pt x="1222425" y="2873364"/>
                  <a:pt x="1162419" y="2826053"/>
                  <a:pt x="1161670" y="2826803"/>
                </a:cubicBezTo>
                <a:cubicBezTo>
                  <a:pt x="1032659" y="2727673"/>
                  <a:pt x="780637" y="2334905"/>
                  <a:pt x="752134" y="2096840"/>
                </a:cubicBezTo>
                <a:cubicBezTo>
                  <a:pt x="751759" y="2094212"/>
                  <a:pt x="753634" y="2092335"/>
                  <a:pt x="755885" y="2091772"/>
                </a:cubicBezTo>
                <a:close/>
                <a:moveTo>
                  <a:pt x="2584542" y="1934626"/>
                </a:moveTo>
                <a:cubicBezTo>
                  <a:pt x="2639297" y="1929370"/>
                  <a:pt x="2728554" y="1946642"/>
                  <a:pt x="2788559" y="1987947"/>
                </a:cubicBezTo>
                <a:cubicBezTo>
                  <a:pt x="2775058" y="2033007"/>
                  <a:pt x="2651298" y="2009726"/>
                  <a:pt x="2593543" y="1999963"/>
                </a:cubicBezTo>
                <a:cubicBezTo>
                  <a:pt x="2553039" y="1993954"/>
                  <a:pt x="2505785" y="1991702"/>
                  <a:pt x="2460782" y="1990951"/>
                </a:cubicBezTo>
                <a:cubicBezTo>
                  <a:pt x="2422528" y="1990200"/>
                  <a:pt x="2360273" y="1984192"/>
                  <a:pt x="2343021" y="1962414"/>
                </a:cubicBezTo>
                <a:cubicBezTo>
                  <a:pt x="2379774" y="1966168"/>
                  <a:pt x="2471282" y="1945892"/>
                  <a:pt x="2584542" y="1934626"/>
                </a:cubicBezTo>
                <a:close/>
                <a:moveTo>
                  <a:pt x="2175058" y="1020204"/>
                </a:moveTo>
                <a:cubicBezTo>
                  <a:pt x="2268226" y="1017128"/>
                  <a:pt x="2362804" y="1043107"/>
                  <a:pt x="2445780" y="1118300"/>
                </a:cubicBezTo>
                <a:cubicBezTo>
                  <a:pt x="2409777" y="1170870"/>
                  <a:pt x="2410527" y="1251977"/>
                  <a:pt x="2414278" y="1273003"/>
                </a:cubicBezTo>
                <a:cubicBezTo>
                  <a:pt x="2394025" y="1266246"/>
                  <a:pt x="2361773" y="1227944"/>
                  <a:pt x="2345272" y="1207667"/>
                </a:cubicBezTo>
                <a:cubicBezTo>
                  <a:pt x="2277766" y="1245969"/>
                  <a:pt x="2206509" y="1369882"/>
                  <a:pt x="2219261" y="1441226"/>
                </a:cubicBezTo>
                <a:cubicBezTo>
                  <a:pt x="2226011" y="1499803"/>
                  <a:pt x="2183257" y="1508815"/>
                  <a:pt x="2105251" y="1411186"/>
                </a:cubicBezTo>
                <a:cubicBezTo>
                  <a:pt x="2067748" y="1438221"/>
                  <a:pt x="2031745" y="1389408"/>
                  <a:pt x="2041495" y="1321068"/>
                </a:cubicBezTo>
                <a:cubicBezTo>
                  <a:pt x="1980740" y="1384901"/>
                  <a:pt x="1817226" y="1417194"/>
                  <a:pt x="1761722" y="1396917"/>
                </a:cubicBezTo>
                <a:cubicBezTo>
                  <a:pt x="1871231" y="1365376"/>
                  <a:pt x="2034745" y="1191898"/>
                  <a:pt x="2142754" y="1177628"/>
                </a:cubicBezTo>
                <a:cubicBezTo>
                  <a:pt x="2054996" y="1134822"/>
                  <a:pt x="1902734" y="1124308"/>
                  <a:pt x="1787224" y="1192648"/>
                </a:cubicBezTo>
                <a:cubicBezTo>
                  <a:pt x="1781973" y="1195652"/>
                  <a:pt x="1776722" y="1188142"/>
                  <a:pt x="1781223" y="1184388"/>
                </a:cubicBezTo>
                <a:cubicBezTo>
                  <a:pt x="1868418" y="1111166"/>
                  <a:pt x="2019779" y="1025330"/>
                  <a:pt x="2175058" y="1020204"/>
                </a:cubicBezTo>
                <a:close/>
                <a:moveTo>
                  <a:pt x="0" y="0"/>
                </a:moveTo>
                <a:lnTo>
                  <a:pt x="2544980" y="0"/>
                </a:lnTo>
                <a:lnTo>
                  <a:pt x="2542538" y="39877"/>
                </a:lnTo>
                <a:cubicBezTo>
                  <a:pt x="2532787" y="103712"/>
                  <a:pt x="2506535" y="163040"/>
                  <a:pt x="2353522" y="248652"/>
                </a:cubicBezTo>
                <a:cubicBezTo>
                  <a:pt x="2526787" y="246400"/>
                  <a:pt x="2566540" y="137506"/>
                  <a:pt x="2574041" y="115728"/>
                </a:cubicBezTo>
                <a:cubicBezTo>
                  <a:pt x="2607794" y="235886"/>
                  <a:pt x="2582292" y="300471"/>
                  <a:pt x="2582292" y="300471"/>
                </a:cubicBezTo>
                <a:cubicBezTo>
                  <a:pt x="2543289" y="429642"/>
                  <a:pt x="2308518" y="573081"/>
                  <a:pt x="2167506" y="471697"/>
                </a:cubicBezTo>
                <a:cubicBezTo>
                  <a:pt x="1766972" y="116479"/>
                  <a:pt x="1919235" y="476955"/>
                  <a:pt x="1313932" y="344779"/>
                </a:cubicBezTo>
                <a:cubicBezTo>
                  <a:pt x="1310182" y="344029"/>
                  <a:pt x="1310932" y="338021"/>
                  <a:pt x="1314683" y="338021"/>
                </a:cubicBezTo>
                <a:cubicBezTo>
                  <a:pt x="1550203" y="329760"/>
                  <a:pt x="1737719" y="190827"/>
                  <a:pt x="1815726" y="85688"/>
                </a:cubicBezTo>
                <a:cubicBezTo>
                  <a:pt x="1818726" y="81182"/>
                  <a:pt x="1812726" y="75174"/>
                  <a:pt x="1808226" y="79680"/>
                </a:cubicBezTo>
                <a:cubicBezTo>
                  <a:pt x="1689715" y="202843"/>
                  <a:pt x="1373188" y="354542"/>
                  <a:pt x="947901" y="233633"/>
                </a:cubicBezTo>
                <a:cubicBezTo>
                  <a:pt x="896147" y="214108"/>
                  <a:pt x="790387" y="189325"/>
                  <a:pt x="780637" y="187071"/>
                </a:cubicBezTo>
                <a:cubicBezTo>
                  <a:pt x="764885" y="182566"/>
                  <a:pt x="773886" y="194581"/>
                  <a:pt x="773886" y="194581"/>
                </a:cubicBezTo>
                <a:cubicBezTo>
                  <a:pt x="1524701" y="428139"/>
                  <a:pt x="1392689" y="673714"/>
                  <a:pt x="1392689" y="673714"/>
                </a:cubicBezTo>
                <a:cubicBezTo>
                  <a:pt x="1379189" y="591856"/>
                  <a:pt x="1320684" y="512251"/>
                  <a:pt x="1222425" y="455927"/>
                </a:cubicBezTo>
                <a:cubicBezTo>
                  <a:pt x="1295931" y="543792"/>
                  <a:pt x="1293681" y="607626"/>
                  <a:pt x="1293681" y="607626"/>
                </a:cubicBezTo>
                <a:cubicBezTo>
                  <a:pt x="1294431" y="621896"/>
                  <a:pt x="1294431" y="671461"/>
                  <a:pt x="1288431" y="666204"/>
                </a:cubicBezTo>
                <a:cubicBezTo>
                  <a:pt x="1280929" y="658694"/>
                  <a:pt x="1259928" y="561065"/>
                  <a:pt x="1157169" y="525017"/>
                </a:cubicBezTo>
                <a:cubicBezTo>
                  <a:pt x="1140668" y="521263"/>
                  <a:pt x="1151169" y="533279"/>
                  <a:pt x="1151169" y="533279"/>
                </a:cubicBezTo>
                <a:cubicBezTo>
                  <a:pt x="1215674" y="624899"/>
                  <a:pt x="1168420" y="730790"/>
                  <a:pt x="1090413" y="809643"/>
                </a:cubicBezTo>
                <a:cubicBezTo>
                  <a:pt x="1098664" y="805137"/>
                  <a:pt x="1106914" y="799880"/>
                  <a:pt x="1115166" y="793872"/>
                </a:cubicBezTo>
                <a:cubicBezTo>
                  <a:pt x="1169920" y="749563"/>
                  <a:pt x="1215674" y="714267"/>
                  <a:pt x="1217175" y="651185"/>
                </a:cubicBezTo>
                <a:cubicBezTo>
                  <a:pt x="1217175" y="630156"/>
                  <a:pt x="1244926" y="667705"/>
                  <a:pt x="1247177" y="694742"/>
                </a:cubicBezTo>
                <a:cubicBezTo>
                  <a:pt x="1245677" y="777351"/>
                  <a:pt x="1197673" y="812647"/>
                  <a:pt x="1135417" y="856955"/>
                </a:cubicBezTo>
                <a:cubicBezTo>
                  <a:pt x="1060410" y="910276"/>
                  <a:pt x="814390" y="1035691"/>
                  <a:pt x="507613" y="977114"/>
                </a:cubicBezTo>
                <a:cubicBezTo>
                  <a:pt x="721382" y="1039446"/>
                  <a:pt x="841392" y="1011660"/>
                  <a:pt x="925399" y="987628"/>
                </a:cubicBezTo>
                <a:cubicBezTo>
                  <a:pt x="928399" y="986876"/>
                  <a:pt x="930650" y="991383"/>
                  <a:pt x="927649" y="992885"/>
                </a:cubicBezTo>
                <a:cubicBezTo>
                  <a:pt x="875145" y="1028932"/>
                  <a:pt x="815889" y="1046956"/>
                  <a:pt x="587120" y="1083004"/>
                </a:cubicBezTo>
                <a:cubicBezTo>
                  <a:pt x="796388" y="1099525"/>
                  <a:pt x="911898" y="1083755"/>
                  <a:pt x="1014657" y="1028932"/>
                </a:cubicBezTo>
                <a:cubicBezTo>
                  <a:pt x="1016907" y="1027430"/>
                  <a:pt x="1019157" y="1030434"/>
                  <a:pt x="1016907" y="1031936"/>
                </a:cubicBezTo>
                <a:cubicBezTo>
                  <a:pt x="955402" y="1078497"/>
                  <a:pt x="746134" y="1202411"/>
                  <a:pt x="479861" y="1194901"/>
                </a:cubicBezTo>
                <a:cubicBezTo>
                  <a:pt x="520364" y="1231699"/>
                  <a:pt x="707130" y="1224941"/>
                  <a:pt x="733382" y="1224190"/>
                </a:cubicBezTo>
                <a:cubicBezTo>
                  <a:pt x="734883" y="1224190"/>
                  <a:pt x="735633" y="1225692"/>
                  <a:pt x="734883" y="1226443"/>
                </a:cubicBezTo>
                <a:cubicBezTo>
                  <a:pt x="696630" y="1275257"/>
                  <a:pt x="602122" y="1282016"/>
                  <a:pt x="602122" y="1282016"/>
                </a:cubicBezTo>
                <a:cubicBezTo>
                  <a:pt x="620123" y="1285771"/>
                  <a:pt x="635874" y="1289527"/>
                  <a:pt x="649375" y="1293281"/>
                </a:cubicBezTo>
                <a:cubicBezTo>
                  <a:pt x="662876" y="1296284"/>
                  <a:pt x="677128" y="1298538"/>
                  <a:pt x="690629" y="1300040"/>
                </a:cubicBezTo>
                <a:cubicBezTo>
                  <a:pt x="825641" y="1308300"/>
                  <a:pt x="968153" y="1275257"/>
                  <a:pt x="1091913" y="1214427"/>
                </a:cubicBezTo>
                <a:cubicBezTo>
                  <a:pt x="1096414" y="1212174"/>
                  <a:pt x="1134667" y="1191898"/>
                  <a:pt x="1134667" y="1191898"/>
                </a:cubicBezTo>
                <a:cubicBezTo>
                  <a:pt x="1138418" y="1218933"/>
                  <a:pt x="1119666" y="1257233"/>
                  <a:pt x="1099414" y="1279763"/>
                </a:cubicBezTo>
                <a:cubicBezTo>
                  <a:pt x="1076162" y="1305296"/>
                  <a:pt x="1046160" y="1322569"/>
                  <a:pt x="1016157" y="1337589"/>
                </a:cubicBezTo>
                <a:cubicBezTo>
                  <a:pt x="1024407" y="1350356"/>
                  <a:pt x="1011657" y="1378894"/>
                  <a:pt x="1006406" y="1385652"/>
                </a:cubicBezTo>
                <a:cubicBezTo>
                  <a:pt x="816640" y="1622966"/>
                  <a:pt x="363601" y="1480278"/>
                  <a:pt x="363601" y="1480278"/>
                </a:cubicBezTo>
                <a:cubicBezTo>
                  <a:pt x="363601" y="1480278"/>
                  <a:pt x="362850" y="1480278"/>
                  <a:pt x="362101" y="1480278"/>
                </a:cubicBezTo>
                <a:cubicBezTo>
                  <a:pt x="470110" y="1554625"/>
                  <a:pt x="631374" y="1577155"/>
                  <a:pt x="716131" y="1571147"/>
                </a:cubicBezTo>
                <a:cubicBezTo>
                  <a:pt x="717632" y="1571147"/>
                  <a:pt x="718382" y="1572650"/>
                  <a:pt x="716881" y="1573400"/>
                </a:cubicBezTo>
                <a:cubicBezTo>
                  <a:pt x="694379" y="1587670"/>
                  <a:pt x="620123" y="1602689"/>
                  <a:pt x="612623" y="1604191"/>
                </a:cubicBezTo>
                <a:cubicBezTo>
                  <a:pt x="785887" y="1619211"/>
                  <a:pt x="920899" y="1556879"/>
                  <a:pt x="978654" y="1518578"/>
                </a:cubicBezTo>
                <a:cubicBezTo>
                  <a:pt x="983155" y="1515574"/>
                  <a:pt x="989155" y="1521582"/>
                  <a:pt x="985404" y="1526088"/>
                </a:cubicBezTo>
                <a:cubicBezTo>
                  <a:pt x="929900" y="1599685"/>
                  <a:pt x="894647" y="1620713"/>
                  <a:pt x="815140" y="1640989"/>
                </a:cubicBezTo>
                <a:cubicBezTo>
                  <a:pt x="658376" y="1679290"/>
                  <a:pt x="480612" y="1668025"/>
                  <a:pt x="340349" y="1592175"/>
                </a:cubicBezTo>
                <a:cubicBezTo>
                  <a:pt x="488862" y="1876049"/>
                  <a:pt x="694379" y="1830990"/>
                  <a:pt x="756635" y="1816721"/>
                </a:cubicBezTo>
                <a:cubicBezTo>
                  <a:pt x="679378" y="1934626"/>
                  <a:pt x="525615" y="1968422"/>
                  <a:pt x="392104" y="1871544"/>
                </a:cubicBezTo>
                <a:cubicBezTo>
                  <a:pt x="384603" y="1866286"/>
                  <a:pt x="378602" y="1860279"/>
                  <a:pt x="371852" y="1855021"/>
                </a:cubicBezTo>
                <a:cubicBezTo>
                  <a:pt x="281094" y="2011979"/>
                  <a:pt x="-34683" y="2069054"/>
                  <a:pt x="54575" y="2157671"/>
                </a:cubicBezTo>
                <a:cubicBezTo>
                  <a:pt x="752884" y="2852337"/>
                  <a:pt x="1433193" y="3092654"/>
                  <a:pt x="1433193" y="3092654"/>
                </a:cubicBezTo>
                <a:cubicBezTo>
                  <a:pt x="1490948" y="3180144"/>
                  <a:pt x="1551141" y="3306499"/>
                  <a:pt x="1608943" y="3446817"/>
                </a:cubicBezTo>
                <a:lnTo>
                  <a:pt x="1626623" y="3492500"/>
                </a:lnTo>
                <a:lnTo>
                  <a:pt x="0" y="3492500"/>
                </a:lnTo>
                <a:close/>
              </a:path>
            </a:pathLst>
          </a:custGeom>
          <a:solidFill>
            <a:srgbClr val="DAE5EA"/>
          </a:solidFill>
          <a:ln w="917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de-DE" sz="1351" dirty="0"/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991EEF65-5B2F-4153-B72A-8188920387E8}"/>
              </a:ext>
            </a:extLst>
          </p:cNvPr>
          <p:cNvGrpSpPr/>
          <p:nvPr userDrawn="1"/>
        </p:nvGrpSpPr>
        <p:grpSpPr>
          <a:xfrm>
            <a:off x="-3662" y="4950860"/>
            <a:ext cx="6869600" cy="198120"/>
            <a:chOff x="-4877" y="4950860"/>
            <a:chExt cx="9148877" cy="198120"/>
          </a:xfrm>
        </p:grpSpPr>
        <p:sp>
          <p:nvSpPr>
            <p:cNvPr id="28" name="bk object 18">
              <a:extLst>
                <a:ext uri="{FF2B5EF4-FFF2-40B4-BE49-F238E27FC236}">
                  <a16:creationId xmlns:a16="http://schemas.microsoft.com/office/drawing/2014/main" id="{7F2B589E-3839-4C3B-92E1-F293A76DB3C1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 sz="1014"/>
            </a:p>
          </p:txBody>
        </p:sp>
        <p:sp>
          <p:nvSpPr>
            <p:cNvPr id="29" name="bk object 18">
              <a:extLst>
                <a:ext uri="{FF2B5EF4-FFF2-40B4-BE49-F238E27FC236}">
                  <a16:creationId xmlns:a16="http://schemas.microsoft.com/office/drawing/2014/main" id="{8DC76EE0-F751-40CD-B7DB-DC698896789C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 sz="1014"/>
            </a:p>
          </p:txBody>
        </p:sp>
        <p:sp>
          <p:nvSpPr>
            <p:cNvPr id="30" name="Holder 3">
              <a:extLst>
                <a:ext uri="{FF2B5EF4-FFF2-40B4-BE49-F238E27FC236}">
                  <a16:creationId xmlns:a16="http://schemas.microsoft.com/office/drawing/2014/main" id="{5DFAD467-705A-4EBF-B0CD-82975D99AB5A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9536">
                <a:spcBef>
                  <a:spcPts val="4"/>
                </a:spcBef>
              </a:pPr>
              <a:r>
                <a:rPr lang="de-DE" sz="751" spc="8" dirty="0"/>
                <a:t>hhu.de</a:t>
              </a:r>
            </a:p>
          </p:txBody>
        </p:sp>
      </p:grp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DC10922-9553-44D5-BDEF-C5DFD31E6E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359" y="4460406"/>
            <a:ext cx="1544836" cy="27418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lang="de-DE" smtClean="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A72F4E-48F4-48C4-AAF5-77358A958D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5359" y="2899366"/>
            <a:ext cx="4805382" cy="540727"/>
          </a:xfrm>
        </p:spPr>
        <p:txBody>
          <a:bodyPr lIns="0" tIns="0" rIns="0" bIns="0" anchor="b">
            <a:noAutofit/>
          </a:bodyPr>
          <a:lstStyle>
            <a:lvl1pPr algn="l">
              <a:defRPr sz="2703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D0E50F-2245-4DD1-8901-55D904703F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359" y="3512495"/>
            <a:ext cx="4805382" cy="60464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201">
                <a:solidFill>
                  <a:schemeClr val="tx2"/>
                </a:solidFill>
              </a:defRPr>
            </a:lvl1pPr>
            <a:lvl2pPr marL="343345" indent="0" algn="ctr">
              <a:buNone/>
              <a:defRPr sz="1502"/>
            </a:lvl2pPr>
            <a:lvl3pPr marL="686691" indent="0" algn="ctr">
              <a:buNone/>
              <a:defRPr sz="1352"/>
            </a:lvl3pPr>
            <a:lvl4pPr marL="1030034" indent="0" algn="ctr">
              <a:buNone/>
              <a:defRPr sz="1201"/>
            </a:lvl4pPr>
            <a:lvl5pPr marL="1373380" indent="0" algn="ctr">
              <a:buNone/>
              <a:defRPr sz="1201"/>
            </a:lvl5pPr>
            <a:lvl6pPr marL="1716724" indent="0" algn="ctr">
              <a:buNone/>
              <a:defRPr sz="1201"/>
            </a:lvl6pPr>
            <a:lvl7pPr marL="2060070" indent="0" algn="ctr">
              <a:buNone/>
              <a:defRPr sz="1201"/>
            </a:lvl7pPr>
            <a:lvl8pPr marL="2403414" indent="0" algn="ctr">
              <a:buNone/>
              <a:defRPr sz="1201"/>
            </a:lvl8pPr>
            <a:lvl9pPr marL="2746760" indent="0" algn="ctr">
              <a:buNone/>
              <a:defRPr sz="1201"/>
            </a:lvl9pPr>
          </a:lstStyle>
          <a:p>
            <a:r>
              <a:rPr lang="zh-CN" altLang="en-US"/>
              <a:t>单击以编辑母版副标题样式</a:t>
            </a:r>
            <a:endParaRPr lang="de-DE" dirty="0"/>
          </a:p>
        </p:txBody>
      </p:sp>
      <p:grpSp>
        <p:nvGrpSpPr>
          <p:cNvPr id="20" name="Grafik 6">
            <a:extLst>
              <a:ext uri="{FF2B5EF4-FFF2-40B4-BE49-F238E27FC236}">
                <a16:creationId xmlns:a16="http://schemas.microsoft.com/office/drawing/2014/main" id="{23F5DF92-FA34-4765-BD6B-FCFE4EDE230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02283" y="385347"/>
            <a:ext cx="1528921" cy="584196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6772F4F1-196B-453D-9F74-C5A994C97044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FF455188-EF9E-44FF-A050-5E5563DA4956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06413AEA-E1C2-42CE-AEF9-F178B7908C38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5C7130E9-DA00-460D-84A8-A455E41F5612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</p:grpSp>
    </p:spTree>
    <p:extLst>
      <p:ext uri="{BB962C8B-B14F-4D97-AF65-F5344CB8AC3E}">
        <p14:creationId xmlns:p14="http://schemas.microsoft.com/office/powerpoint/2010/main" val="3075076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2A319C61-FBE7-466D-8041-BA328224720B}"/>
              </a:ext>
            </a:extLst>
          </p:cNvPr>
          <p:cNvGrpSpPr/>
          <p:nvPr userDrawn="1"/>
        </p:nvGrpSpPr>
        <p:grpSpPr>
          <a:xfrm>
            <a:off x="-3662" y="4950860"/>
            <a:ext cx="6869600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27" name="bk object 18">
              <a:extLst>
                <a:ext uri="{FF2B5EF4-FFF2-40B4-BE49-F238E27FC236}">
                  <a16:creationId xmlns:a16="http://schemas.microsoft.com/office/drawing/2014/main" id="{6943C0CE-1EA2-499D-ACFC-7FAE777D4885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014"/>
            </a:p>
          </p:txBody>
        </p:sp>
        <p:sp>
          <p:nvSpPr>
            <p:cNvPr id="28" name="bk object 18">
              <a:extLst>
                <a:ext uri="{FF2B5EF4-FFF2-40B4-BE49-F238E27FC236}">
                  <a16:creationId xmlns:a16="http://schemas.microsoft.com/office/drawing/2014/main" id="{C64DCA2F-E670-44CF-8CCD-A8817BCDFE08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014"/>
            </a:p>
          </p:txBody>
        </p:sp>
        <p:sp>
          <p:nvSpPr>
            <p:cNvPr id="29" name="Holder 3">
              <a:extLst>
                <a:ext uri="{FF2B5EF4-FFF2-40B4-BE49-F238E27FC236}">
                  <a16:creationId xmlns:a16="http://schemas.microsoft.com/office/drawing/2014/main" id="{39C16D6C-600C-4A10-95E4-95BF4999FC19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9536">
                <a:spcBef>
                  <a:spcPts val="4"/>
                </a:spcBef>
              </a:pPr>
              <a:r>
                <a:rPr lang="de-DE" sz="751" spc="8" dirty="0"/>
                <a:t>hhu.de</a:t>
              </a:r>
            </a:p>
          </p:txBody>
        </p:sp>
      </p:grp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DC10922-9553-44D5-BDEF-C5DFD31E6E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359" y="4460406"/>
            <a:ext cx="1544836" cy="27418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lang="de-DE" smtClean="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A72F4E-48F4-48C4-AAF5-77358A958D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5359" y="2331598"/>
            <a:ext cx="4805382" cy="1108490"/>
          </a:xfrm>
        </p:spPr>
        <p:txBody>
          <a:bodyPr lIns="0" tIns="0" rIns="0" bIns="0" anchor="b">
            <a:noAutofit/>
          </a:bodyPr>
          <a:lstStyle>
            <a:lvl1pPr algn="l">
              <a:defRPr sz="2703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D0E50F-2245-4DD1-8901-55D904703F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359" y="3512495"/>
            <a:ext cx="4805382" cy="60464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201">
                <a:solidFill>
                  <a:schemeClr val="tx2"/>
                </a:solidFill>
              </a:defRPr>
            </a:lvl1pPr>
            <a:lvl2pPr marL="343345" indent="0" algn="ctr">
              <a:buNone/>
              <a:defRPr sz="1502"/>
            </a:lvl2pPr>
            <a:lvl3pPr marL="686691" indent="0" algn="ctr">
              <a:buNone/>
              <a:defRPr sz="1352"/>
            </a:lvl3pPr>
            <a:lvl4pPr marL="1030034" indent="0" algn="ctr">
              <a:buNone/>
              <a:defRPr sz="1201"/>
            </a:lvl4pPr>
            <a:lvl5pPr marL="1373380" indent="0" algn="ctr">
              <a:buNone/>
              <a:defRPr sz="1201"/>
            </a:lvl5pPr>
            <a:lvl6pPr marL="1716724" indent="0" algn="ctr">
              <a:buNone/>
              <a:defRPr sz="1201"/>
            </a:lvl6pPr>
            <a:lvl7pPr marL="2060070" indent="0" algn="ctr">
              <a:buNone/>
              <a:defRPr sz="1201"/>
            </a:lvl7pPr>
            <a:lvl8pPr marL="2403414" indent="0" algn="ctr">
              <a:buNone/>
              <a:defRPr sz="1201"/>
            </a:lvl8pPr>
            <a:lvl9pPr marL="2746760" indent="0" algn="ctr">
              <a:buNone/>
              <a:defRPr sz="1201"/>
            </a:lvl9pPr>
          </a:lstStyle>
          <a:p>
            <a:r>
              <a:rPr lang="zh-CN" altLang="en-US"/>
              <a:t>单击以编辑母版副标题样式</a:t>
            </a:r>
            <a:endParaRPr lang="de-DE" dirty="0"/>
          </a:p>
        </p:txBody>
      </p:sp>
      <p:grpSp>
        <p:nvGrpSpPr>
          <p:cNvPr id="18" name="Grafik 6">
            <a:extLst>
              <a:ext uri="{FF2B5EF4-FFF2-40B4-BE49-F238E27FC236}">
                <a16:creationId xmlns:a16="http://schemas.microsoft.com/office/drawing/2014/main" id="{40EF0117-6028-441A-9496-F49627E7698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02283" y="385347"/>
            <a:ext cx="1528921" cy="584196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A644C72B-0123-4567-8A8E-4C2E78AE3B26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1F67B78F-9482-4A23-80B0-5F15DAA0C6A1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1652486B-390C-45C6-8591-9333683AB976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211A6F39-217E-4BBC-BA13-D2F64A78FC9C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</p:grpSp>
    </p:spTree>
    <p:extLst>
      <p:ext uri="{BB962C8B-B14F-4D97-AF65-F5344CB8AC3E}">
        <p14:creationId xmlns:p14="http://schemas.microsoft.com/office/powerpoint/2010/main" val="1167353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shenx@tp1.hhu.de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389A477-57D5-4BE0-806F-7840FB2B8F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615" y="1422399"/>
            <a:ext cx="6079216" cy="3492500"/>
          </a:xfrm>
        </p:spPr>
        <p:txBody>
          <a:bodyPr>
            <a:no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9276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injection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foil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2921D334-520E-4FBB-B8A8-6A609B53F9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1615" y="1422399"/>
            <a:ext cx="6082792" cy="3492500"/>
          </a:xfrm>
        </p:spPr>
        <p:txBody>
          <a:bodyPr>
            <a:noAutofit/>
          </a:bodyPr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01DE3242-4A0A-49BE-B977-923FDF4B3BB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1574" y="1088384"/>
            <a:ext cx="6082792" cy="324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lumMod val="100000"/>
                  </a:srgbClr>
                </a:solidFill>
              </a14:hiddenFill>
            </a:ext>
          </a:extLst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90000"/>
              </a:lnSpc>
              <a:buNone/>
              <a:defRPr sz="1248" b="0">
                <a:solidFill>
                  <a:schemeClr val="tx2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09655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F2B04C92-175E-41BA-89CE-B2785D9E3855}"/>
              </a:ext>
            </a:extLst>
          </p:cNvPr>
          <p:cNvGrpSpPr/>
          <p:nvPr userDrawn="1"/>
        </p:nvGrpSpPr>
        <p:grpSpPr>
          <a:xfrm>
            <a:off x="-3662" y="4950860"/>
            <a:ext cx="6869600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55" name="bk object 18">
              <a:extLst>
                <a:ext uri="{FF2B5EF4-FFF2-40B4-BE49-F238E27FC236}">
                  <a16:creationId xmlns:a16="http://schemas.microsoft.com/office/drawing/2014/main" id="{AFB087C7-FC7D-4892-B0D6-EA804CF535FD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014"/>
            </a:p>
          </p:txBody>
        </p:sp>
        <p:sp>
          <p:nvSpPr>
            <p:cNvPr id="48" name="bk object 18">
              <a:extLst>
                <a:ext uri="{FF2B5EF4-FFF2-40B4-BE49-F238E27FC236}">
                  <a16:creationId xmlns:a16="http://schemas.microsoft.com/office/drawing/2014/main" id="{FA50712F-6C72-4330-A489-54C0FA78213C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sz="1014"/>
            </a:p>
          </p:txBody>
        </p:sp>
        <p:sp>
          <p:nvSpPr>
            <p:cNvPr id="49" name="Holder 3">
              <a:extLst>
                <a:ext uri="{FF2B5EF4-FFF2-40B4-BE49-F238E27FC236}">
                  <a16:creationId xmlns:a16="http://schemas.microsoft.com/office/drawing/2014/main" id="{390EDD11-ED96-4F2C-BB78-7CE69D30A03B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9536">
                <a:spcBef>
                  <a:spcPts val="4"/>
                </a:spcBef>
              </a:pPr>
              <a:r>
                <a:rPr lang="de-DE" sz="751" spc="8" dirty="0"/>
                <a:t>hhu.de</a:t>
              </a:r>
            </a:p>
          </p:txBody>
        </p:sp>
      </p:grp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03D4771-8BB8-4FA1-A2DA-170FCFE20560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395406" y="330910"/>
            <a:ext cx="5053787" cy="4523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2F5159-1DFE-4F9C-BE85-E97D32EA19C5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391615" y="1422400"/>
            <a:ext cx="6082750" cy="3423465"/>
          </a:xfrm>
          <a:prstGeom prst="rect">
            <a:avLst/>
          </a:prstGeom>
        </p:spPr>
        <p:txBody>
          <a:bodyPr vert="horz" lIns="0" tIns="7200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64DE2C-9DE8-411C-83C3-1274BB370203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26656" y="4975586"/>
            <a:ext cx="253347" cy="1486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 b="1">
                <a:solidFill>
                  <a:schemeClr val="bg1"/>
                </a:solidFill>
              </a:defRPr>
            </a:lvl1pPr>
          </a:lstStyle>
          <a:p>
            <a:fld id="{9D195BCC-3514-4B1B-9C18-24F3D67EC549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8C549DC-12B4-40A5-A309-CF801E18C8D4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472033" y="4975586"/>
            <a:ext cx="5353467" cy="1486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50">
                <a:solidFill>
                  <a:schemeClr val="bg1"/>
                </a:solidFill>
              </a:defRPr>
            </a:lvl1pPr>
          </a:lstStyle>
          <a:p>
            <a:pPr algn="ctr"/>
            <a:r>
              <a:rPr lang="de-DE" altLang="zh-CN" dirty="0"/>
              <a:t>shenx@tp1.hhu.de</a:t>
            </a:r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E9F45371-9B7D-4505-A4D1-3E02BE436A0C}"/>
              </a:ext>
            </a:extLst>
          </p:cNvPr>
          <p:cNvCxnSpPr>
            <a:cxnSpLocks/>
          </p:cNvCxnSpPr>
          <p:nvPr userDrawn="1"/>
        </p:nvCxnSpPr>
        <p:spPr>
          <a:xfrm>
            <a:off x="396305" y="865489"/>
            <a:ext cx="4949565" cy="0"/>
          </a:xfrm>
          <a:prstGeom prst="line">
            <a:avLst/>
          </a:prstGeom>
          <a:ln w="19050">
            <a:solidFill>
              <a:srgbClr val="CCD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afik 9">
            <a:extLst>
              <a:ext uri="{FF2B5EF4-FFF2-40B4-BE49-F238E27FC236}">
                <a16:creationId xmlns:a16="http://schemas.microsoft.com/office/drawing/2014/main" id="{0BF2E1FB-D547-4EBD-9BF0-75E398ACD5AF}"/>
              </a:ext>
            </a:extLst>
          </p:cNvPr>
          <p:cNvGrpSpPr/>
          <p:nvPr userDrawn="1"/>
        </p:nvGrpSpPr>
        <p:grpSpPr>
          <a:xfrm>
            <a:off x="5741914" y="394301"/>
            <a:ext cx="869310" cy="514563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47" name="Grafik 9">
              <a:extLst>
                <a:ext uri="{FF2B5EF4-FFF2-40B4-BE49-F238E27FC236}">
                  <a16:creationId xmlns:a16="http://schemas.microsoft.com/office/drawing/2014/main" id="{6EC7592B-DA6E-44B1-90B7-7375EA9FDF0A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455F0E9C-1AB3-4E7B-AB90-4A9860FA5D79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F54BF774-77D3-4741-8977-F8009187D6A1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8211793F-FE59-4B58-A450-E1259084B037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72" name="Freihandform: Form 71">
                <a:extLst>
                  <a:ext uri="{FF2B5EF4-FFF2-40B4-BE49-F238E27FC236}">
                    <a16:creationId xmlns:a16="http://schemas.microsoft.com/office/drawing/2014/main" id="{A4B18921-E967-4AE7-97DC-D10A752F4C39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73" name="Freihandform: Form 72">
                <a:extLst>
                  <a:ext uri="{FF2B5EF4-FFF2-40B4-BE49-F238E27FC236}">
                    <a16:creationId xmlns:a16="http://schemas.microsoft.com/office/drawing/2014/main" id="{FD2DBC95-B257-4C10-BE88-CC236533E332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74" name="Freihandform: Form 73">
                <a:extLst>
                  <a:ext uri="{FF2B5EF4-FFF2-40B4-BE49-F238E27FC236}">
                    <a16:creationId xmlns:a16="http://schemas.microsoft.com/office/drawing/2014/main" id="{17F94ACE-F3ED-44B8-9E3B-FEF74FE4B189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35862BDF-057B-40B3-B01A-AD772D2DC978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6B299982-25E6-4958-B7AB-AA6722373493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CBEDCED6-EAB0-4D88-A214-45C731B0EC6F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grpSp>
          <p:nvGrpSpPr>
            <p:cNvPr id="53" name="Grafik 9">
              <a:extLst>
                <a:ext uri="{FF2B5EF4-FFF2-40B4-BE49-F238E27FC236}">
                  <a16:creationId xmlns:a16="http://schemas.microsoft.com/office/drawing/2014/main" id="{881539CD-DA50-4D17-AB7B-F309BD33EB7F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22514029-9BAC-42C1-B29C-0E041AA8537C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5ACD1BD1-BF15-4457-889E-6CB3E4BA7A9F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8DB47101-00E7-43E6-8CA6-CE80489E0526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grpSp>
          <p:nvGrpSpPr>
            <p:cNvPr id="56" name="Grafik 9">
              <a:extLst>
                <a:ext uri="{FF2B5EF4-FFF2-40B4-BE49-F238E27FC236}">
                  <a16:creationId xmlns:a16="http://schemas.microsoft.com/office/drawing/2014/main" id="{A9028B28-D4E4-479C-AD22-D56DC2432C07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E2FEC432-E9BE-41E9-9601-C64E65907087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DED79E1F-68FE-433B-AFD7-0BC3AA836EC2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3A23B33F-F91A-4693-98CE-29BF971303C4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F874422B-6C6C-478F-A8BF-ABF350369B34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9E07038E-4F3D-4622-BE89-27B85CC3384B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grpSp>
          <p:nvGrpSpPr>
            <p:cNvPr id="60" name="Grafik 9">
              <a:extLst>
                <a:ext uri="{FF2B5EF4-FFF2-40B4-BE49-F238E27FC236}">
                  <a16:creationId xmlns:a16="http://schemas.microsoft.com/office/drawing/2014/main" id="{59080CB0-24C8-42F0-850B-933B034532C4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C7419810-4AEF-4CCE-AB88-35BCDCA1E92F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D576B443-0D19-4280-9E93-4DCDD241E4BF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781F249E-FA8D-43B0-8E4C-B97968CEA0E8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8E383F6F-4077-4B5A-BA59-828228FDAFD1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</p:grpSp>
      <p:sp>
        <p:nvSpPr>
          <p:cNvPr id="76" name="Freihandform: Form 75">
            <a:extLst>
              <a:ext uri="{FF2B5EF4-FFF2-40B4-BE49-F238E27FC236}">
                <a16:creationId xmlns:a16="http://schemas.microsoft.com/office/drawing/2014/main" id="{214AFF3E-ADE1-4762-A625-0CBBC962DC59}"/>
              </a:ext>
            </a:extLst>
          </p:cNvPr>
          <p:cNvSpPr/>
          <p:nvPr userDrawn="1"/>
        </p:nvSpPr>
        <p:spPr>
          <a:xfrm>
            <a:off x="0" y="426647"/>
            <a:ext cx="337406" cy="294925"/>
          </a:xfrm>
          <a:custGeom>
            <a:avLst/>
            <a:gdLst>
              <a:gd name="connsiteX0" fmla="*/ 0 w 152234"/>
              <a:gd name="connsiteY0" fmla="*/ 134353 h 132902"/>
              <a:gd name="connsiteX1" fmla="*/ 84816 w 152234"/>
              <a:gd name="connsiteY1" fmla="*/ 134353 h 132902"/>
              <a:gd name="connsiteX2" fmla="*/ 152234 w 152234"/>
              <a:gd name="connsiteY2" fmla="*/ 67176 h 132902"/>
              <a:gd name="connsiteX3" fmla="*/ 84816 w 152234"/>
              <a:gd name="connsiteY3" fmla="*/ 0 h 132902"/>
              <a:gd name="connsiteX4" fmla="*/ 0 w 152234"/>
              <a:gd name="connsiteY4" fmla="*/ 0 h 132902"/>
              <a:gd name="connsiteX5" fmla="*/ 0 w 152234"/>
              <a:gd name="connsiteY5" fmla="*/ 134353 h 132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234" h="132902">
                <a:moveTo>
                  <a:pt x="0" y="134353"/>
                </a:moveTo>
                <a:lnTo>
                  <a:pt x="84816" y="134353"/>
                </a:lnTo>
                <a:cubicBezTo>
                  <a:pt x="122029" y="134353"/>
                  <a:pt x="152234" y="104389"/>
                  <a:pt x="152234" y="67176"/>
                </a:cubicBezTo>
                <a:cubicBezTo>
                  <a:pt x="152234" y="29964"/>
                  <a:pt x="122029" y="0"/>
                  <a:pt x="84816" y="0"/>
                </a:cubicBezTo>
                <a:lnTo>
                  <a:pt x="0" y="0"/>
                </a:lnTo>
                <a:lnTo>
                  <a:pt x="0" y="134353"/>
                </a:lnTo>
                <a:close/>
              </a:path>
            </a:pathLst>
          </a:custGeom>
          <a:solidFill>
            <a:schemeClr val="tx2"/>
          </a:solidFill>
          <a:ln w="240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351"/>
          </a:p>
        </p:txBody>
      </p:sp>
    </p:spTree>
    <p:extLst>
      <p:ext uri="{BB962C8B-B14F-4D97-AF65-F5344CB8AC3E}">
        <p14:creationId xmlns:p14="http://schemas.microsoft.com/office/powerpoint/2010/main" val="183421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7" r:id="rId4"/>
    <p:sldLayoutId id="2147483698" r:id="rId5"/>
  </p:sldLayoutIdLst>
  <p:hf hdr="0" dt="0"/>
  <p:txStyles>
    <p:titleStyle>
      <a:lvl1pPr algn="l" defTabSz="686691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0285" indent="-200285" algn="l" defTabSz="686691" rtl="0" eaLnBrk="1" latinLnBrk="0" hangingPunct="1">
        <a:lnSpc>
          <a:spcPct val="90000"/>
        </a:lnSpc>
        <a:spcBef>
          <a:spcPts val="451"/>
        </a:spcBef>
        <a:buClr>
          <a:schemeClr val="tx2"/>
        </a:buClr>
        <a:buFont typeface="Wingdings 2" panose="05020102010507070707" pitchFamily="18" charset="2"/>
        <a:buChar char=""/>
        <a:defRPr sz="1201" kern="1200">
          <a:solidFill>
            <a:schemeClr val="tx1"/>
          </a:solidFill>
          <a:latin typeface="+mn-lt"/>
          <a:ea typeface="+mn-ea"/>
          <a:cs typeface="+mn-cs"/>
        </a:defRPr>
      </a:lvl1pPr>
      <a:lvl2pPr marL="406531" indent="-206246" algn="l" defTabSz="686691" rtl="0" eaLnBrk="1" latinLnBrk="0" hangingPunct="1">
        <a:lnSpc>
          <a:spcPct val="90000"/>
        </a:lnSpc>
        <a:spcBef>
          <a:spcPts val="451"/>
        </a:spcBef>
        <a:buClr>
          <a:schemeClr val="accent6"/>
        </a:buClr>
        <a:buFont typeface="Wingdings 2" panose="05020102010507070707" pitchFamily="18" charset="2"/>
        <a:buChar char=""/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606816" indent="-200285" algn="l" defTabSz="686691" rtl="0" eaLnBrk="1" latinLnBrk="0" hangingPunct="1">
        <a:lnSpc>
          <a:spcPct val="90000"/>
        </a:lnSpc>
        <a:spcBef>
          <a:spcPts val="451"/>
        </a:spcBef>
        <a:buClr>
          <a:schemeClr val="accent6"/>
        </a:buClr>
        <a:buFont typeface="Wingdings 2" panose="05020102010507070707" pitchFamily="18" charset="2"/>
        <a:buChar char="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7100" indent="-200285" algn="l" defTabSz="686691" rtl="0" eaLnBrk="1" latinLnBrk="0" hangingPunct="1">
        <a:lnSpc>
          <a:spcPct val="90000"/>
        </a:lnSpc>
        <a:spcBef>
          <a:spcPts val="451"/>
        </a:spcBef>
        <a:buClr>
          <a:schemeClr val="tx2"/>
        </a:buClr>
        <a:buFont typeface="Wingdings 2" panose="05020102010507070707" pitchFamily="18" charset="2"/>
        <a:buChar char="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7384" indent="-200285" algn="l" defTabSz="686691" rtl="0" eaLnBrk="1" latinLnBrk="0" hangingPunct="1">
        <a:lnSpc>
          <a:spcPct val="90000"/>
        </a:lnSpc>
        <a:spcBef>
          <a:spcPts val="451"/>
        </a:spcBef>
        <a:buClr>
          <a:schemeClr val="tx2"/>
        </a:buClr>
        <a:buFont typeface="Wingdings 2" panose="05020102010507070707" pitchFamily="18" charset="2"/>
        <a:buChar char="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68669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051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68669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051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68669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051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686691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0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6691" rtl="0" eaLnBrk="1" latinLnBrk="0" hangingPunct="1">
        <a:defRPr sz="1352" kern="1200">
          <a:solidFill>
            <a:schemeClr val="tx1"/>
          </a:solidFill>
          <a:latin typeface="+mn-lt"/>
          <a:ea typeface="+mn-ea"/>
          <a:cs typeface="+mn-cs"/>
        </a:defRPr>
      </a:lvl1pPr>
      <a:lvl2pPr marL="343345" algn="l" defTabSz="686691" rtl="0" eaLnBrk="1" latinLnBrk="0" hangingPunct="1">
        <a:defRPr sz="1352" kern="1200">
          <a:solidFill>
            <a:schemeClr val="tx1"/>
          </a:solidFill>
          <a:latin typeface="+mn-lt"/>
          <a:ea typeface="+mn-ea"/>
          <a:cs typeface="+mn-cs"/>
        </a:defRPr>
      </a:lvl2pPr>
      <a:lvl3pPr marL="686691" algn="l" defTabSz="686691" rtl="0" eaLnBrk="1" latinLnBrk="0" hangingPunct="1">
        <a:defRPr sz="1352" kern="1200">
          <a:solidFill>
            <a:schemeClr val="tx1"/>
          </a:solidFill>
          <a:latin typeface="+mn-lt"/>
          <a:ea typeface="+mn-ea"/>
          <a:cs typeface="+mn-cs"/>
        </a:defRPr>
      </a:lvl3pPr>
      <a:lvl4pPr marL="1030034" algn="l" defTabSz="686691" rtl="0" eaLnBrk="1" latinLnBrk="0" hangingPunct="1">
        <a:defRPr sz="1352" kern="1200">
          <a:solidFill>
            <a:schemeClr val="tx1"/>
          </a:solidFill>
          <a:latin typeface="+mn-lt"/>
          <a:ea typeface="+mn-ea"/>
          <a:cs typeface="+mn-cs"/>
        </a:defRPr>
      </a:lvl4pPr>
      <a:lvl5pPr marL="1373380" algn="l" defTabSz="686691" rtl="0" eaLnBrk="1" latinLnBrk="0" hangingPunct="1">
        <a:defRPr sz="1352" kern="1200">
          <a:solidFill>
            <a:schemeClr val="tx1"/>
          </a:solidFill>
          <a:latin typeface="+mn-lt"/>
          <a:ea typeface="+mn-ea"/>
          <a:cs typeface="+mn-cs"/>
        </a:defRPr>
      </a:lvl5pPr>
      <a:lvl6pPr marL="1716724" algn="l" defTabSz="686691" rtl="0" eaLnBrk="1" latinLnBrk="0" hangingPunct="1">
        <a:defRPr sz="1352" kern="1200">
          <a:solidFill>
            <a:schemeClr val="tx1"/>
          </a:solidFill>
          <a:latin typeface="+mn-lt"/>
          <a:ea typeface="+mn-ea"/>
          <a:cs typeface="+mn-cs"/>
        </a:defRPr>
      </a:lvl6pPr>
      <a:lvl7pPr marL="2060070" algn="l" defTabSz="686691" rtl="0" eaLnBrk="1" latinLnBrk="0" hangingPunct="1">
        <a:defRPr sz="1352" kern="1200">
          <a:solidFill>
            <a:schemeClr val="tx1"/>
          </a:solidFill>
          <a:latin typeface="+mn-lt"/>
          <a:ea typeface="+mn-ea"/>
          <a:cs typeface="+mn-cs"/>
        </a:defRPr>
      </a:lvl7pPr>
      <a:lvl8pPr marL="2403414" algn="l" defTabSz="686691" rtl="0" eaLnBrk="1" latinLnBrk="0" hangingPunct="1">
        <a:defRPr sz="1352" kern="1200">
          <a:solidFill>
            <a:schemeClr val="tx1"/>
          </a:solidFill>
          <a:latin typeface="+mn-lt"/>
          <a:ea typeface="+mn-ea"/>
          <a:cs typeface="+mn-cs"/>
        </a:defRPr>
      </a:lvl8pPr>
      <a:lvl9pPr marL="2746760" algn="l" defTabSz="686691" rtl="0" eaLnBrk="1" latinLnBrk="0" hangingPunct="1">
        <a:defRPr sz="13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243" userDrawn="1">
          <p15:clr>
            <a:srgbClr val="F26B43"/>
          </p15:clr>
        </p15:guide>
        <p15:guide id="4" pos="247" userDrawn="1">
          <p15:clr>
            <a:srgbClr val="F26B43"/>
          </p15:clr>
        </p15:guide>
        <p15:guide id="5" pos="4079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  <p15:guide id="7" orient="horz" pos="3096" userDrawn="1">
          <p15:clr>
            <a:srgbClr val="F26B43"/>
          </p15:clr>
        </p15:guide>
        <p15:guide id="9" orient="horz" pos="3121" userDrawn="1">
          <p15:clr>
            <a:srgbClr val="F26B43"/>
          </p15:clr>
        </p15:guide>
        <p15:guide id="10" orient="horz" pos="89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doi.org/10.3390/sym14081680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doi.org/10.3390/plasma6010003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doi.org/10.3390/plasma6010003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390/plasma6010003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390/plasma6010003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doi.org/10.3390/plasma6010003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doi.org/10.3390/plasma6010003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0.png"/><Relationship Id="rId4" Type="http://schemas.openxmlformats.org/officeDocument/2006/relationships/image" Target="../media/image5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1262254"/>
            <a:ext cx="2918938" cy="36724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页脚占位符 2"/>
          <p:cNvSpPr txBox="1">
            <a:spLocks/>
          </p:cNvSpPr>
          <p:nvPr/>
        </p:nvSpPr>
        <p:spPr>
          <a:xfrm>
            <a:off x="472033" y="4975586"/>
            <a:ext cx="5353467" cy="148683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303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6074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9111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2149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5186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223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1260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429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altLang="zh-CN" sz="750" dirty="0">
                <a:solidFill>
                  <a:schemeClr val="bg1"/>
                </a:solidFill>
              </a:rPr>
              <a:t>pukhov@tp1.hhu.de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CABAED4-9DB3-4AA9-B294-B78EDEB528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96865" y="400923"/>
            <a:ext cx="4272246" cy="517818"/>
          </a:xfrm>
        </p:spPr>
        <p:txBody>
          <a:bodyPr/>
          <a:lstStyle/>
          <a:p>
            <a:r>
              <a:rPr lang="en-US" altLang="zh-CN" sz="2000" b="1" dirty="0"/>
              <a:t>Plasma Wakefield Accelerators</a:t>
            </a:r>
            <a:endParaRPr lang="de-DE" sz="2000" b="1" dirty="0"/>
          </a:p>
        </p:txBody>
      </p:sp>
      <p:sp>
        <p:nvSpPr>
          <p:cNvPr id="10" name="Untertitel 9">
            <a:extLst>
              <a:ext uri="{FF2B5EF4-FFF2-40B4-BE49-F238E27FC236}">
                <a16:creationId xmlns:a16="http://schemas.microsoft.com/office/drawing/2014/main" id="{68F9F9C7-5310-485D-A5F0-DDD70D19B6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37025" y="1710829"/>
            <a:ext cx="2664296" cy="1944216"/>
          </a:xfrm>
        </p:spPr>
        <p:txBody>
          <a:bodyPr/>
          <a:lstStyle/>
          <a:p>
            <a:pPr algn="r"/>
            <a:r>
              <a:rPr lang="de-DE" sz="1300" dirty="0"/>
              <a:t>Alexander Pukhov</a:t>
            </a:r>
          </a:p>
          <a:p>
            <a:pPr algn="r"/>
            <a:r>
              <a:rPr lang="de-DE" sz="1300" dirty="0"/>
              <a:t>HHU, </a:t>
            </a:r>
            <a:r>
              <a:rPr lang="de-DE" sz="1300" dirty="0" err="1"/>
              <a:t>Dusseldorf</a:t>
            </a:r>
            <a:r>
              <a:rPr lang="de-DE" sz="1300" dirty="0"/>
              <a:t>, Germany</a:t>
            </a:r>
          </a:p>
          <a:p>
            <a:pPr algn="r"/>
            <a:endParaRPr lang="de-DE" sz="1300" dirty="0"/>
          </a:p>
          <a:p>
            <a:pPr algn="r"/>
            <a:endParaRPr lang="de-DE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CE3078-48E1-4D31-9422-EA19C11F1D0B}"/>
              </a:ext>
            </a:extLst>
          </p:cNvPr>
          <p:cNvSpPr txBox="1"/>
          <p:nvPr/>
        </p:nvSpPr>
        <p:spPr>
          <a:xfrm>
            <a:off x="4222186" y="2862957"/>
            <a:ext cx="24032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/>
              <a:t>Accelerating muons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/>
              <a:t>Match wake velocity</a:t>
            </a:r>
            <a:br>
              <a:rPr lang="en-US" sz="1800" dirty="0"/>
            </a:br>
            <a:r>
              <a:rPr lang="en-US" sz="1800" dirty="0"/>
              <a:t>to slow muons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B518DC-323B-4101-ACC8-9439D8CA2F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779" y="1221330"/>
            <a:ext cx="3391865" cy="3441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509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406" y="330910"/>
            <a:ext cx="5197803" cy="452322"/>
          </a:xfrm>
        </p:spPr>
        <p:txBody>
          <a:bodyPr/>
          <a:lstStyle/>
          <a:p>
            <a:r>
              <a:rPr lang="en-US" altLang="zh-CN" b="1" dirty="0"/>
              <a:t>Proton-driven wakes. AWAKE at CERN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pukhov</a:t>
            </a:r>
            <a:r>
              <a:rPr lang="de-DE" altLang="zh-CN" dirty="0"/>
              <a:t>@tp1.hhu.de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10</a:t>
            </a:fld>
            <a:endParaRPr lang="de-D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DDC18D-E99B-479D-BDAC-4AB737A120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519" y="1463390"/>
            <a:ext cx="5278714" cy="34877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4AEFB4D-EA6F-485E-84AF-A665FED6D39C}"/>
              </a:ext>
            </a:extLst>
          </p:cNvPr>
          <p:cNvSpPr txBox="1"/>
          <p:nvPr/>
        </p:nvSpPr>
        <p:spPr>
          <a:xfrm>
            <a:off x="840681" y="1000877"/>
            <a:ext cx="5474576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i="1" dirty="0"/>
              <a:t>Symmetry</a:t>
            </a:r>
            <a:r>
              <a:rPr lang="fi-FI" dirty="0"/>
              <a:t> </a:t>
            </a:r>
            <a:r>
              <a:rPr lang="fi-FI" b="1" dirty="0"/>
              <a:t>2022</a:t>
            </a:r>
            <a:r>
              <a:rPr lang="fi-FI" dirty="0"/>
              <a:t>, </a:t>
            </a:r>
            <a:r>
              <a:rPr lang="fi-FI" i="1" dirty="0"/>
              <a:t>14</a:t>
            </a:r>
            <a:r>
              <a:rPr lang="fi-FI" dirty="0"/>
              <a:t>(8), 1680; </a:t>
            </a:r>
            <a:r>
              <a:rPr lang="fi-FI" b="1" dirty="0">
                <a:hlinkClick r:id="rId4"/>
              </a:rPr>
              <a:t>https://doi.org/10.3390/sym14081680</a:t>
            </a:r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1861943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406" y="330910"/>
            <a:ext cx="5197803" cy="452322"/>
          </a:xfrm>
        </p:spPr>
        <p:txBody>
          <a:bodyPr/>
          <a:lstStyle/>
          <a:p>
            <a:r>
              <a:rPr lang="en-US" altLang="zh-CN" b="1" dirty="0"/>
              <a:t>Electron motion in plasma </a:t>
            </a:r>
            <a:r>
              <a:rPr lang="en-US" altLang="zh-CN" b="1" dirty="0" err="1"/>
              <a:t>wakefield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pukhov</a:t>
            </a:r>
            <a:r>
              <a:rPr lang="de-DE" altLang="zh-CN" dirty="0"/>
              <a:t>@tp1.hhu.de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11</a:t>
            </a:fld>
            <a:endParaRPr lang="de-DE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351DBCB-5E22-4FE3-9491-2C93F7FC7474}"/>
              </a:ext>
            </a:extLst>
          </p:cNvPr>
          <p:cNvGrpSpPr/>
          <p:nvPr/>
        </p:nvGrpSpPr>
        <p:grpSpPr>
          <a:xfrm>
            <a:off x="153329" y="1350789"/>
            <a:ext cx="6349932" cy="2952328"/>
            <a:chOff x="-1130623" y="966609"/>
            <a:chExt cx="7947968" cy="3852689"/>
          </a:xfrm>
        </p:grpSpPr>
        <p:sp>
          <p:nvSpPr>
            <p:cNvPr id="8" name="Rechteck 21">
              <a:extLst>
                <a:ext uri="{FF2B5EF4-FFF2-40B4-BE49-F238E27FC236}">
                  <a16:creationId xmlns:a16="http://schemas.microsoft.com/office/drawing/2014/main" id="{58DF77A1-1E5F-423B-9C0C-BA8A4128763C}"/>
                </a:ext>
              </a:extLst>
            </p:cNvPr>
            <p:cNvSpPr/>
            <p:nvPr/>
          </p:nvSpPr>
          <p:spPr>
            <a:xfrm>
              <a:off x="2712889" y="2790949"/>
              <a:ext cx="4104456" cy="1656184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de-DE" sz="1000">
                <a:solidFill>
                  <a:srgbClr val="FFFFFF"/>
                </a:solidFill>
                <a:latin typeface="Verdana"/>
              </a:endParaRPr>
            </a:p>
          </p:txBody>
        </p:sp>
        <p:sp>
          <p:nvSpPr>
            <p:cNvPr id="9" name="Textfeld 7">
              <a:extLst>
                <a:ext uri="{FF2B5EF4-FFF2-40B4-BE49-F238E27FC236}">
                  <a16:creationId xmlns:a16="http://schemas.microsoft.com/office/drawing/2014/main" id="{9E5DF2EE-82E9-46CF-89FF-EC536B78D611}"/>
                </a:ext>
              </a:extLst>
            </p:cNvPr>
            <p:cNvSpPr txBox="1"/>
            <p:nvPr/>
          </p:nvSpPr>
          <p:spPr>
            <a:xfrm>
              <a:off x="-887510" y="990749"/>
              <a:ext cx="30139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Plasma wave                           with</a:t>
              </a:r>
              <a:endParaRPr lang="de-DE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0" name="Grafik 10">
              <a:extLst>
                <a:ext uri="{FF2B5EF4-FFF2-40B4-BE49-F238E27FC236}">
                  <a16:creationId xmlns:a16="http://schemas.microsoft.com/office/drawing/2014/main" id="{172AA822-EBD2-44A3-9FEB-DF91CA3938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73352" y="966609"/>
              <a:ext cx="2266950" cy="571500"/>
            </a:xfrm>
            <a:prstGeom prst="rect">
              <a:avLst/>
            </a:prstGeom>
          </p:spPr>
        </p:pic>
        <p:pic>
          <p:nvPicPr>
            <p:cNvPr id="11" name="Grafik 11">
              <a:extLst>
                <a:ext uri="{FF2B5EF4-FFF2-40B4-BE49-F238E27FC236}">
                  <a16:creationId xmlns:a16="http://schemas.microsoft.com/office/drawing/2014/main" id="{AA667CF3-5081-44B9-BE02-F62032C151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38821" y="1023759"/>
              <a:ext cx="1562100" cy="457200"/>
            </a:xfrm>
            <a:prstGeom prst="rect">
              <a:avLst/>
            </a:prstGeom>
          </p:spPr>
        </p:pic>
        <p:sp>
          <p:nvSpPr>
            <p:cNvPr id="12" name="Textfeld 13">
              <a:extLst>
                <a:ext uri="{FF2B5EF4-FFF2-40B4-BE49-F238E27FC236}">
                  <a16:creationId xmlns:a16="http://schemas.microsoft.com/office/drawing/2014/main" id="{D72E5DD2-A13A-41BA-9AF8-B8615774E59E}"/>
                </a:ext>
              </a:extLst>
            </p:cNvPr>
            <p:cNvSpPr txBox="1"/>
            <p:nvPr/>
          </p:nvSpPr>
          <p:spPr>
            <a:xfrm>
              <a:off x="-887510" y="1828205"/>
              <a:ext cx="19159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Co-moving variables</a:t>
              </a:r>
              <a:endParaRPr lang="de-DE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feld 15">
              <a:extLst>
                <a:ext uri="{FF2B5EF4-FFF2-40B4-BE49-F238E27FC236}">
                  <a16:creationId xmlns:a16="http://schemas.microsoft.com/office/drawing/2014/main" id="{4B4481C5-84C2-469E-A94E-A30911AAF88B}"/>
                </a:ext>
              </a:extLst>
            </p:cNvPr>
            <p:cNvSpPr txBox="1"/>
            <p:nvPr/>
          </p:nvSpPr>
          <p:spPr>
            <a:xfrm>
              <a:off x="-887510" y="2381766"/>
              <a:ext cx="13500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6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Eqs</a:t>
              </a:r>
              <a:r>
                <a:rPr lang="en-US" sz="1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of motion</a:t>
              </a:r>
              <a:endParaRPr lang="de-DE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4" name="Grafik 16">
              <a:extLst>
                <a:ext uri="{FF2B5EF4-FFF2-40B4-BE49-F238E27FC236}">
                  <a16:creationId xmlns:a16="http://schemas.microsoft.com/office/drawing/2014/main" id="{AB17FFC5-7425-4192-8E0F-46AD50B50F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1130623" y="3006974"/>
              <a:ext cx="2705100" cy="1743075"/>
            </a:xfrm>
            <a:prstGeom prst="rect">
              <a:avLst/>
            </a:prstGeom>
          </p:spPr>
        </p:pic>
        <p:sp>
          <p:nvSpPr>
            <p:cNvPr id="15" name="Textfeld 17">
              <a:extLst>
                <a:ext uri="{FF2B5EF4-FFF2-40B4-BE49-F238E27FC236}">
                  <a16:creationId xmlns:a16="http://schemas.microsoft.com/office/drawing/2014/main" id="{82A3BFDD-D468-4EF2-9336-3DFF7CB6657C}"/>
                </a:ext>
              </a:extLst>
            </p:cNvPr>
            <p:cNvSpPr txBox="1"/>
            <p:nvPr/>
          </p:nvSpPr>
          <p:spPr>
            <a:xfrm>
              <a:off x="3607377" y="2938350"/>
              <a:ext cx="12137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Hamiltonian</a:t>
              </a:r>
              <a:endParaRPr lang="de-DE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6" name="Grafik 18">
              <a:extLst>
                <a:ext uri="{FF2B5EF4-FFF2-40B4-BE49-F238E27FC236}">
                  <a16:creationId xmlns:a16="http://schemas.microsoft.com/office/drawing/2014/main" id="{88ED9E01-D8FF-4031-AF48-6A31136B46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640882" y="1867039"/>
              <a:ext cx="1724025" cy="495300"/>
            </a:xfrm>
            <a:prstGeom prst="rect">
              <a:avLst/>
            </a:prstGeom>
          </p:spPr>
        </p:pic>
        <p:pic>
          <p:nvPicPr>
            <p:cNvPr id="17" name="Grafik 19">
              <a:extLst>
                <a:ext uri="{FF2B5EF4-FFF2-40B4-BE49-F238E27FC236}">
                  <a16:creationId xmlns:a16="http://schemas.microsoft.com/office/drawing/2014/main" id="{48768FAF-95B7-4B72-A942-454BCC5DC53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949477" y="1919558"/>
              <a:ext cx="828675" cy="400050"/>
            </a:xfrm>
            <a:prstGeom prst="rect">
              <a:avLst/>
            </a:prstGeom>
          </p:spPr>
        </p:pic>
        <p:pic>
          <p:nvPicPr>
            <p:cNvPr id="18" name="Grafik 20">
              <a:extLst>
                <a:ext uri="{FF2B5EF4-FFF2-40B4-BE49-F238E27FC236}">
                  <a16:creationId xmlns:a16="http://schemas.microsoft.com/office/drawing/2014/main" id="{76CE8F34-8A64-4CDC-BD35-AA1E3B885D9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928913" y="3519800"/>
              <a:ext cx="3333750" cy="609600"/>
            </a:xfrm>
            <a:prstGeom prst="rect">
              <a:avLst/>
            </a:prstGeom>
          </p:spPr>
        </p:pic>
        <p:sp>
          <p:nvSpPr>
            <p:cNvPr id="19" name="Textfeld 22">
              <a:extLst>
                <a:ext uri="{FF2B5EF4-FFF2-40B4-BE49-F238E27FC236}">
                  <a16:creationId xmlns:a16="http://schemas.microsoft.com/office/drawing/2014/main" id="{E2D2671B-05BB-400D-B4AB-BC06D74EB1A4}"/>
                </a:ext>
              </a:extLst>
            </p:cNvPr>
            <p:cNvSpPr txBox="1"/>
            <p:nvPr/>
          </p:nvSpPr>
          <p:spPr>
            <a:xfrm>
              <a:off x="5269203" y="4565382"/>
              <a:ext cx="107593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 i="1" dirty="0" err="1">
                  <a:solidFill>
                    <a:srgbClr val="1C06BC"/>
                  </a:solidFill>
                  <a:latin typeface="Verdana"/>
                </a:rPr>
                <a:t>Esarey</a:t>
              </a:r>
              <a:r>
                <a:rPr lang="en-US" sz="1000" i="1" dirty="0">
                  <a:solidFill>
                    <a:srgbClr val="1C06BC"/>
                  </a:solidFill>
                  <a:latin typeface="Verdana"/>
                </a:rPr>
                <a:t>, 1995</a:t>
              </a:r>
              <a:endParaRPr lang="de-DE" sz="1000" i="1" dirty="0">
                <a:solidFill>
                  <a:srgbClr val="1C06BC"/>
                </a:solidFill>
                <a:latin typeface="Verdan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99842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406" y="330910"/>
            <a:ext cx="5197803" cy="452322"/>
          </a:xfrm>
        </p:spPr>
        <p:txBody>
          <a:bodyPr/>
          <a:lstStyle/>
          <a:p>
            <a:r>
              <a:rPr lang="en-US" altLang="zh-CN" b="1" dirty="0"/>
              <a:t>Electron motion in plasma </a:t>
            </a:r>
            <a:r>
              <a:rPr lang="en-US" altLang="zh-CN" b="1" dirty="0" err="1"/>
              <a:t>wakefield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pukhov</a:t>
            </a:r>
            <a:r>
              <a:rPr lang="de-DE" altLang="zh-CN" dirty="0"/>
              <a:t>@tp1.hhu.de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12</a:t>
            </a:fld>
            <a:endParaRPr lang="de-DE" dirty="0"/>
          </a:p>
        </p:txBody>
      </p:sp>
      <p:sp>
        <p:nvSpPr>
          <p:cNvPr id="34" name="Titel 1">
            <a:extLst>
              <a:ext uri="{FF2B5EF4-FFF2-40B4-BE49-F238E27FC236}">
                <a16:creationId xmlns:a16="http://schemas.microsoft.com/office/drawing/2014/main" id="{B46A9894-2060-4E48-BA0D-FDDFB08BEF55}"/>
              </a:ext>
            </a:extLst>
          </p:cNvPr>
          <p:cNvSpPr txBox="1">
            <a:spLocks/>
          </p:cNvSpPr>
          <p:nvPr/>
        </p:nvSpPr>
        <p:spPr>
          <a:xfrm>
            <a:off x="1658008" y="1006522"/>
            <a:ext cx="4138201" cy="205597"/>
          </a:xfrm>
          <a:prstGeom prst="rect">
            <a:avLst/>
          </a:prstGeom>
        </p:spPr>
        <p:txBody>
          <a:bodyPr vert="horz" lIns="0" tIns="0" rIns="0" bIns="0" rtlCol="0" anchor="b">
            <a:normAutofit fontScale="90000"/>
          </a:bodyPr>
          <a:lstStyle>
            <a:lvl1pPr algn="l" defTabSz="68669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rgbClr val="000000"/>
                </a:solidFill>
              </a:rPr>
              <a:t>Phase space in plasma wave </a:t>
            </a:r>
            <a:r>
              <a:rPr lang="en-US" sz="1600" dirty="0" err="1">
                <a:solidFill>
                  <a:srgbClr val="000000"/>
                </a:solidFill>
                <a:latin typeface="Symbol" panose="05050102010706020507" pitchFamily="18" charset="2"/>
              </a:rPr>
              <a:t>g</a:t>
            </a:r>
            <a:r>
              <a:rPr lang="en-US" sz="1600" i="1" baseline="-25000" dirty="0" err="1">
                <a:solidFill>
                  <a:srgbClr val="000000"/>
                </a:solidFill>
              </a:rPr>
              <a:t>p</a:t>
            </a:r>
            <a:r>
              <a:rPr lang="en-US" sz="1600" dirty="0">
                <a:solidFill>
                  <a:srgbClr val="000000"/>
                </a:solidFill>
              </a:rPr>
              <a:t>=400, </a:t>
            </a:r>
            <a:r>
              <a:rPr lang="en-US" sz="1600" i="1" dirty="0">
                <a:solidFill>
                  <a:srgbClr val="000000"/>
                </a:solidFill>
              </a:rPr>
              <a:t>E</a:t>
            </a:r>
            <a:r>
              <a:rPr lang="en-US" sz="1600" dirty="0">
                <a:solidFill>
                  <a:srgbClr val="000000"/>
                </a:solidFill>
              </a:rPr>
              <a:t>=0.25</a:t>
            </a:r>
            <a:r>
              <a:rPr lang="en-US" sz="1600" i="1" dirty="0">
                <a:solidFill>
                  <a:srgbClr val="000000"/>
                </a:solidFill>
              </a:rPr>
              <a:t>E</a:t>
            </a:r>
            <a:r>
              <a:rPr lang="en-US" sz="1600" baseline="-25000" dirty="0">
                <a:solidFill>
                  <a:srgbClr val="000000"/>
                </a:solidFill>
              </a:rPr>
              <a:t>0</a:t>
            </a:r>
            <a:endParaRPr lang="de-DE" sz="1400" baseline="-250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F4D7273-2273-47FA-BBDD-C04CA0316587}"/>
              </a:ext>
            </a:extLst>
          </p:cNvPr>
          <p:cNvGrpSpPr/>
          <p:nvPr/>
        </p:nvGrpSpPr>
        <p:grpSpPr>
          <a:xfrm>
            <a:off x="184933" y="1437358"/>
            <a:ext cx="3096344" cy="3045805"/>
            <a:chOff x="2136825" y="1350789"/>
            <a:chExt cx="4077590" cy="3923028"/>
          </a:xfrm>
        </p:grpSpPr>
        <p:grpSp>
          <p:nvGrpSpPr>
            <p:cNvPr id="35" name="Gruppieren 8">
              <a:extLst>
                <a:ext uri="{FF2B5EF4-FFF2-40B4-BE49-F238E27FC236}">
                  <a16:creationId xmlns:a16="http://schemas.microsoft.com/office/drawing/2014/main" id="{21B95E9B-6307-4E5B-BC77-71E0A1C73248}"/>
                </a:ext>
              </a:extLst>
            </p:cNvPr>
            <p:cNvGrpSpPr/>
            <p:nvPr/>
          </p:nvGrpSpPr>
          <p:grpSpPr>
            <a:xfrm>
              <a:off x="2136825" y="1350789"/>
              <a:ext cx="4077590" cy="3923028"/>
              <a:chOff x="607583" y="1953378"/>
              <a:chExt cx="4077590" cy="3923028"/>
            </a:xfrm>
          </p:grpSpPr>
          <p:grpSp>
            <p:nvGrpSpPr>
              <p:cNvPr id="36" name="Gruppieren 5">
                <a:extLst>
                  <a:ext uri="{FF2B5EF4-FFF2-40B4-BE49-F238E27FC236}">
                    <a16:creationId xmlns:a16="http://schemas.microsoft.com/office/drawing/2014/main" id="{096CC48A-1AC7-4C03-A8C2-4A5407450664}"/>
                  </a:ext>
                </a:extLst>
              </p:cNvPr>
              <p:cNvGrpSpPr/>
              <p:nvPr/>
            </p:nvGrpSpPr>
            <p:grpSpPr>
              <a:xfrm>
                <a:off x="607583" y="1953378"/>
                <a:ext cx="4077590" cy="3923028"/>
                <a:chOff x="607583" y="1953378"/>
                <a:chExt cx="4077590" cy="3923028"/>
              </a:xfrm>
            </p:grpSpPr>
            <p:pic>
              <p:nvPicPr>
                <p:cNvPr id="38" name="Grafik 57">
                  <a:extLst>
                    <a:ext uri="{FF2B5EF4-FFF2-40B4-BE49-F238E27FC236}">
                      <a16:creationId xmlns:a16="http://schemas.microsoft.com/office/drawing/2014/main" id="{50E13B48-757E-489E-BCE7-C91D1189ED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63553" y="2257244"/>
                  <a:ext cx="3072366" cy="3054187"/>
                </a:xfrm>
                <a:prstGeom prst="rect">
                  <a:avLst/>
                </a:prstGeom>
              </p:spPr>
            </p:pic>
            <p:sp>
              <p:nvSpPr>
                <p:cNvPr id="39" name="Rechteck 6">
                  <a:extLst>
                    <a:ext uri="{FF2B5EF4-FFF2-40B4-BE49-F238E27FC236}">
                      <a16:creationId xmlns:a16="http://schemas.microsoft.com/office/drawing/2014/main" id="{529720B0-12EA-4A38-820F-CA3D0C057904}"/>
                    </a:ext>
                  </a:extLst>
                </p:cNvPr>
                <p:cNvSpPr/>
                <p:nvPr/>
              </p:nvSpPr>
              <p:spPr>
                <a:xfrm>
                  <a:off x="1203149" y="2284577"/>
                  <a:ext cx="2991916" cy="302685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23">
                  <a:extLst>
                    <a:ext uri="{FF2B5EF4-FFF2-40B4-BE49-F238E27FC236}">
                      <a16:creationId xmlns:a16="http://schemas.microsoft.com/office/drawing/2014/main" id="{95B54D8A-AB28-4749-B36F-A2EC556FB52C}"/>
                    </a:ext>
                  </a:extLst>
                </p:cNvPr>
                <p:cNvSpPr txBox="1"/>
                <p:nvPr/>
              </p:nvSpPr>
              <p:spPr>
                <a:xfrm>
                  <a:off x="819970" y="4670185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1</a:t>
                  </a:r>
                  <a:endParaRPr lang="de-DE" dirty="0"/>
                </a:p>
              </p:txBody>
            </p:sp>
            <p:sp>
              <p:nvSpPr>
                <p:cNvPr id="41" name="Textfeld 26">
                  <a:extLst>
                    <a:ext uri="{FF2B5EF4-FFF2-40B4-BE49-F238E27FC236}">
                      <a16:creationId xmlns:a16="http://schemas.microsoft.com/office/drawing/2014/main" id="{1923C51B-E75B-407F-BEE6-83BECFEE23C4}"/>
                    </a:ext>
                  </a:extLst>
                </p:cNvPr>
                <p:cNvSpPr txBox="1"/>
                <p:nvPr/>
              </p:nvSpPr>
              <p:spPr>
                <a:xfrm>
                  <a:off x="693729" y="4189040"/>
                  <a:ext cx="68923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10</a:t>
                  </a:r>
                  <a:endParaRPr lang="de-DE" dirty="0"/>
                </a:p>
              </p:txBody>
            </p:sp>
            <p:sp>
              <p:nvSpPr>
                <p:cNvPr id="42" name="Textfeld 27">
                  <a:extLst>
                    <a:ext uri="{FF2B5EF4-FFF2-40B4-BE49-F238E27FC236}">
                      <a16:creationId xmlns:a16="http://schemas.microsoft.com/office/drawing/2014/main" id="{B4E9AA33-A615-4F2E-BB89-F8EAD769B88C}"/>
                    </a:ext>
                  </a:extLst>
                </p:cNvPr>
                <p:cNvSpPr txBox="1"/>
                <p:nvPr/>
              </p:nvSpPr>
              <p:spPr>
                <a:xfrm>
                  <a:off x="683568" y="3772616"/>
                  <a:ext cx="68923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10</a:t>
                  </a:r>
                  <a:r>
                    <a:rPr lang="en-US" baseline="30000" dirty="0"/>
                    <a:t>2</a:t>
                  </a:r>
                  <a:endParaRPr lang="de-DE" baseline="30000" dirty="0"/>
                </a:p>
              </p:txBody>
            </p:sp>
            <p:sp>
              <p:nvSpPr>
                <p:cNvPr id="43" name="Textfeld 30">
                  <a:extLst>
                    <a:ext uri="{FF2B5EF4-FFF2-40B4-BE49-F238E27FC236}">
                      <a16:creationId xmlns:a16="http://schemas.microsoft.com/office/drawing/2014/main" id="{D3EA8ED9-F4C2-47EB-9F99-7A2FC68BFFCB}"/>
                    </a:ext>
                  </a:extLst>
                </p:cNvPr>
                <p:cNvSpPr txBox="1"/>
                <p:nvPr/>
              </p:nvSpPr>
              <p:spPr>
                <a:xfrm>
                  <a:off x="680994" y="3306957"/>
                  <a:ext cx="68923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10</a:t>
                  </a:r>
                  <a:r>
                    <a:rPr lang="en-US" baseline="30000" dirty="0"/>
                    <a:t>3</a:t>
                  </a:r>
                  <a:endParaRPr lang="de-DE" baseline="30000" dirty="0"/>
                </a:p>
              </p:txBody>
            </p:sp>
            <p:sp>
              <p:nvSpPr>
                <p:cNvPr id="44" name="Textfeld 31">
                  <a:extLst>
                    <a:ext uri="{FF2B5EF4-FFF2-40B4-BE49-F238E27FC236}">
                      <a16:creationId xmlns:a16="http://schemas.microsoft.com/office/drawing/2014/main" id="{740DB4B6-0D11-4B25-864B-F7BFB75BEEFE}"/>
                    </a:ext>
                  </a:extLst>
                </p:cNvPr>
                <p:cNvSpPr txBox="1"/>
                <p:nvPr/>
              </p:nvSpPr>
              <p:spPr>
                <a:xfrm>
                  <a:off x="680993" y="2858518"/>
                  <a:ext cx="68923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10</a:t>
                  </a:r>
                  <a:r>
                    <a:rPr lang="en-US" baseline="30000" dirty="0"/>
                    <a:t>4</a:t>
                  </a:r>
                  <a:endParaRPr lang="de-DE" baseline="30000" dirty="0"/>
                </a:p>
              </p:txBody>
            </p:sp>
            <p:sp>
              <p:nvSpPr>
                <p:cNvPr id="45" name="Textfeld 32">
                  <a:extLst>
                    <a:ext uri="{FF2B5EF4-FFF2-40B4-BE49-F238E27FC236}">
                      <a16:creationId xmlns:a16="http://schemas.microsoft.com/office/drawing/2014/main" id="{0408A3DF-5B6F-4D34-9F4B-2DA7D550508D}"/>
                    </a:ext>
                  </a:extLst>
                </p:cNvPr>
                <p:cNvSpPr txBox="1"/>
                <p:nvPr/>
              </p:nvSpPr>
              <p:spPr>
                <a:xfrm>
                  <a:off x="676689" y="2401817"/>
                  <a:ext cx="68923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10</a:t>
                  </a:r>
                  <a:r>
                    <a:rPr lang="en-US" baseline="30000" dirty="0"/>
                    <a:t>5</a:t>
                  </a:r>
                  <a:endParaRPr lang="de-DE" baseline="30000" dirty="0"/>
                </a:p>
              </p:txBody>
            </p:sp>
            <p:sp>
              <p:nvSpPr>
                <p:cNvPr id="46" name="Textfeld 33">
                  <a:extLst>
                    <a:ext uri="{FF2B5EF4-FFF2-40B4-BE49-F238E27FC236}">
                      <a16:creationId xmlns:a16="http://schemas.microsoft.com/office/drawing/2014/main" id="{1AB945E4-9490-419E-9A3F-FB853B85B015}"/>
                    </a:ext>
                  </a:extLst>
                </p:cNvPr>
                <p:cNvSpPr txBox="1"/>
                <p:nvPr/>
              </p:nvSpPr>
              <p:spPr>
                <a:xfrm>
                  <a:off x="607583" y="1953378"/>
                  <a:ext cx="129614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p/mc</a:t>
                  </a:r>
                  <a:endParaRPr lang="de-DE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" name="Rechteck 55">
                  <a:extLst>
                    <a:ext uri="{FF2B5EF4-FFF2-40B4-BE49-F238E27FC236}">
                      <a16:creationId xmlns:a16="http://schemas.microsoft.com/office/drawing/2014/main" id="{1C85493B-4DC2-4451-B848-69ACC4A3C5A1}"/>
                    </a:ext>
                  </a:extLst>
                </p:cNvPr>
                <p:cNvSpPr/>
                <p:nvPr/>
              </p:nvSpPr>
              <p:spPr>
                <a:xfrm>
                  <a:off x="4447607" y="3244334"/>
                  <a:ext cx="23756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de-DE" dirty="0">
                      <a:latin typeface="Inherited"/>
                    </a:rPr>
                    <a:t> </a:t>
                  </a:r>
                  <a:endParaRPr lang="de-DE" dirty="0"/>
                </a:p>
              </p:txBody>
            </p:sp>
            <p:sp>
              <p:nvSpPr>
                <p:cNvPr id="48" name="Textfeld 58">
                  <a:extLst>
                    <a:ext uri="{FF2B5EF4-FFF2-40B4-BE49-F238E27FC236}">
                      <a16:creationId xmlns:a16="http://schemas.microsoft.com/office/drawing/2014/main" id="{E4BC3295-010D-44CA-B50A-E522DDA2DBC2}"/>
                    </a:ext>
                  </a:extLst>
                </p:cNvPr>
                <p:cNvSpPr txBox="1"/>
                <p:nvPr/>
              </p:nvSpPr>
              <p:spPr>
                <a:xfrm>
                  <a:off x="3178039" y="5519628"/>
                  <a:ext cx="792048" cy="356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200" dirty="0">
                      <a:solidFill>
                        <a:srgbClr val="0070C0"/>
                      </a:solidFill>
                    </a:rPr>
                    <a:t>p</a:t>
                  </a:r>
                  <a:r>
                    <a:rPr lang="en-US" sz="1200" dirty="0" err="1">
                      <a:solidFill>
                        <a:srgbClr val="0070C0"/>
                      </a:solidFill>
                    </a:rPr>
                    <a:t>hase</a:t>
                  </a:r>
                  <a:endParaRPr lang="de-DE" sz="1200" dirty="0">
                    <a:solidFill>
                      <a:srgbClr val="0070C0"/>
                    </a:solidFill>
                  </a:endParaRPr>
                </a:p>
              </p:txBody>
            </p:sp>
          </p:grpSp>
          <p:sp>
            <p:nvSpPr>
              <p:cNvPr id="37" name="Textfeld 22">
                <a:extLst>
                  <a:ext uri="{FF2B5EF4-FFF2-40B4-BE49-F238E27FC236}">
                    <a16:creationId xmlns:a16="http://schemas.microsoft.com/office/drawing/2014/main" id="{BA5C9C44-7D8A-4133-9090-7C5D2AED3981}"/>
                  </a:ext>
                </a:extLst>
              </p:cNvPr>
              <p:cNvSpPr txBox="1"/>
              <p:nvPr/>
            </p:nvSpPr>
            <p:spPr>
              <a:xfrm>
                <a:off x="986041" y="5294490"/>
                <a:ext cx="34499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Symbol" panose="05050102010706020507" pitchFamily="18" charset="2"/>
                  </a:rPr>
                  <a:t>-p                       0                         p</a:t>
                </a:r>
                <a:endParaRPr lang="de-DE" dirty="0"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49" name="Gruppieren 10">
              <a:extLst>
                <a:ext uri="{FF2B5EF4-FFF2-40B4-BE49-F238E27FC236}">
                  <a16:creationId xmlns:a16="http://schemas.microsoft.com/office/drawing/2014/main" id="{91C63097-FD7A-4409-878A-B88FD3BB8F3D}"/>
                </a:ext>
              </a:extLst>
            </p:cNvPr>
            <p:cNvGrpSpPr/>
            <p:nvPr/>
          </p:nvGrpSpPr>
          <p:grpSpPr>
            <a:xfrm>
              <a:off x="2739905" y="4517769"/>
              <a:ext cx="2984402" cy="191072"/>
              <a:chOff x="1210663" y="5120359"/>
              <a:chExt cx="2984402" cy="191072"/>
            </a:xfrm>
          </p:grpSpPr>
          <p:sp>
            <p:nvSpPr>
              <p:cNvPr id="50" name="Rechteck 14">
                <a:extLst>
                  <a:ext uri="{FF2B5EF4-FFF2-40B4-BE49-F238E27FC236}">
                    <a16:creationId xmlns:a16="http://schemas.microsoft.com/office/drawing/2014/main" id="{B0043EF8-89D6-41EA-8360-8536AB35A84C}"/>
                  </a:ext>
                </a:extLst>
              </p:cNvPr>
              <p:cNvSpPr/>
              <p:nvPr/>
            </p:nvSpPr>
            <p:spPr>
              <a:xfrm>
                <a:off x="1999465" y="5120359"/>
                <a:ext cx="1406798" cy="191072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focusing</a:t>
                </a:r>
                <a:endParaRPr lang="de-DE" i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Rechteck 34">
                <a:extLst>
                  <a:ext uri="{FF2B5EF4-FFF2-40B4-BE49-F238E27FC236}">
                    <a16:creationId xmlns:a16="http://schemas.microsoft.com/office/drawing/2014/main" id="{67C73C55-E87B-493C-8ED2-F6202ABD73B2}"/>
                  </a:ext>
                </a:extLst>
              </p:cNvPr>
              <p:cNvSpPr/>
              <p:nvPr/>
            </p:nvSpPr>
            <p:spPr>
              <a:xfrm>
                <a:off x="3406263" y="5120359"/>
                <a:ext cx="788802" cy="19107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2" name="Rechteck 35">
                <a:extLst>
                  <a:ext uri="{FF2B5EF4-FFF2-40B4-BE49-F238E27FC236}">
                    <a16:creationId xmlns:a16="http://schemas.microsoft.com/office/drawing/2014/main" id="{6A2F69B0-FB5E-4B8F-A491-2D2341F4ABB0}"/>
                  </a:ext>
                </a:extLst>
              </p:cNvPr>
              <p:cNvSpPr/>
              <p:nvPr/>
            </p:nvSpPr>
            <p:spPr>
              <a:xfrm>
                <a:off x="1210663" y="5120359"/>
                <a:ext cx="788802" cy="19107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F84B7E2-E87D-46DB-9BA5-D51BA7BC0117}"/>
              </a:ext>
            </a:extLst>
          </p:cNvPr>
          <p:cNvGrpSpPr/>
          <p:nvPr/>
        </p:nvGrpSpPr>
        <p:grpSpPr>
          <a:xfrm>
            <a:off x="3865017" y="1422797"/>
            <a:ext cx="3096344" cy="3045805"/>
            <a:chOff x="3865017" y="1624260"/>
            <a:chExt cx="3096344" cy="3045805"/>
          </a:xfrm>
        </p:grpSpPr>
        <p:grpSp>
          <p:nvGrpSpPr>
            <p:cNvPr id="26" name="Gruppieren 8">
              <a:extLst>
                <a:ext uri="{FF2B5EF4-FFF2-40B4-BE49-F238E27FC236}">
                  <a16:creationId xmlns:a16="http://schemas.microsoft.com/office/drawing/2014/main" id="{5C1F624C-B7E7-423C-A0CD-08C33F13AA4E}"/>
                </a:ext>
              </a:extLst>
            </p:cNvPr>
            <p:cNvGrpSpPr/>
            <p:nvPr/>
          </p:nvGrpSpPr>
          <p:grpSpPr>
            <a:xfrm>
              <a:off x="3865017" y="1624260"/>
              <a:ext cx="3096344" cy="3045805"/>
              <a:chOff x="607583" y="1953378"/>
              <a:chExt cx="4077590" cy="3923028"/>
            </a:xfrm>
          </p:grpSpPr>
          <p:grpSp>
            <p:nvGrpSpPr>
              <p:cNvPr id="31" name="Gruppieren 5">
                <a:extLst>
                  <a:ext uri="{FF2B5EF4-FFF2-40B4-BE49-F238E27FC236}">
                    <a16:creationId xmlns:a16="http://schemas.microsoft.com/office/drawing/2014/main" id="{B79D6B3B-910E-4B18-A113-994450066BBF}"/>
                  </a:ext>
                </a:extLst>
              </p:cNvPr>
              <p:cNvGrpSpPr/>
              <p:nvPr/>
            </p:nvGrpSpPr>
            <p:grpSpPr>
              <a:xfrm>
                <a:off x="607583" y="1953378"/>
                <a:ext cx="4077590" cy="3923028"/>
                <a:chOff x="607583" y="1953378"/>
                <a:chExt cx="4077590" cy="3923028"/>
              </a:xfrm>
            </p:grpSpPr>
            <p:sp>
              <p:nvSpPr>
                <p:cNvPr id="53" name="Rechteck 6">
                  <a:extLst>
                    <a:ext uri="{FF2B5EF4-FFF2-40B4-BE49-F238E27FC236}">
                      <a16:creationId xmlns:a16="http://schemas.microsoft.com/office/drawing/2014/main" id="{CD3ED7FD-E487-4696-A9C6-6E3A3BDCB39A}"/>
                    </a:ext>
                  </a:extLst>
                </p:cNvPr>
                <p:cNvSpPr/>
                <p:nvPr/>
              </p:nvSpPr>
              <p:spPr>
                <a:xfrm>
                  <a:off x="1203149" y="2284577"/>
                  <a:ext cx="2991916" cy="302685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4" name="Textfeld 23">
                  <a:extLst>
                    <a:ext uri="{FF2B5EF4-FFF2-40B4-BE49-F238E27FC236}">
                      <a16:creationId xmlns:a16="http://schemas.microsoft.com/office/drawing/2014/main" id="{7E8548D6-652F-4F38-9511-25E5EDA15FA1}"/>
                    </a:ext>
                  </a:extLst>
                </p:cNvPr>
                <p:cNvSpPr txBox="1"/>
                <p:nvPr/>
              </p:nvSpPr>
              <p:spPr>
                <a:xfrm>
                  <a:off x="819970" y="4670185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1</a:t>
                  </a:r>
                  <a:endParaRPr lang="de-DE" dirty="0"/>
                </a:p>
              </p:txBody>
            </p:sp>
            <p:sp>
              <p:nvSpPr>
                <p:cNvPr id="55" name="Textfeld 26">
                  <a:extLst>
                    <a:ext uri="{FF2B5EF4-FFF2-40B4-BE49-F238E27FC236}">
                      <a16:creationId xmlns:a16="http://schemas.microsoft.com/office/drawing/2014/main" id="{C3C8D7F0-BAB9-4B64-9E30-D5FBC935B70B}"/>
                    </a:ext>
                  </a:extLst>
                </p:cNvPr>
                <p:cNvSpPr txBox="1"/>
                <p:nvPr/>
              </p:nvSpPr>
              <p:spPr>
                <a:xfrm>
                  <a:off x="693729" y="4189040"/>
                  <a:ext cx="68923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10</a:t>
                  </a:r>
                  <a:endParaRPr lang="de-DE" dirty="0"/>
                </a:p>
              </p:txBody>
            </p:sp>
            <p:sp>
              <p:nvSpPr>
                <p:cNvPr id="56" name="Textfeld 27">
                  <a:extLst>
                    <a:ext uri="{FF2B5EF4-FFF2-40B4-BE49-F238E27FC236}">
                      <a16:creationId xmlns:a16="http://schemas.microsoft.com/office/drawing/2014/main" id="{D5790E8C-599D-4628-B696-6A70E12571B3}"/>
                    </a:ext>
                  </a:extLst>
                </p:cNvPr>
                <p:cNvSpPr txBox="1"/>
                <p:nvPr/>
              </p:nvSpPr>
              <p:spPr>
                <a:xfrm>
                  <a:off x="683568" y="3772616"/>
                  <a:ext cx="68923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10</a:t>
                  </a:r>
                  <a:r>
                    <a:rPr lang="en-US" baseline="30000" dirty="0"/>
                    <a:t>2</a:t>
                  </a:r>
                  <a:endParaRPr lang="de-DE" baseline="30000" dirty="0"/>
                </a:p>
              </p:txBody>
            </p:sp>
            <p:sp>
              <p:nvSpPr>
                <p:cNvPr id="57" name="Textfeld 30">
                  <a:extLst>
                    <a:ext uri="{FF2B5EF4-FFF2-40B4-BE49-F238E27FC236}">
                      <a16:creationId xmlns:a16="http://schemas.microsoft.com/office/drawing/2014/main" id="{F0BFDE67-C671-4FFB-A7E7-38CCDA47C78E}"/>
                    </a:ext>
                  </a:extLst>
                </p:cNvPr>
                <p:cNvSpPr txBox="1"/>
                <p:nvPr/>
              </p:nvSpPr>
              <p:spPr>
                <a:xfrm>
                  <a:off x="680994" y="3306957"/>
                  <a:ext cx="68923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10</a:t>
                  </a:r>
                  <a:r>
                    <a:rPr lang="en-US" baseline="30000" dirty="0"/>
                    <a:t>3</a:t>
                  </a:r>
                  <a:endParaRPr lang="de-DE" baseline="30000" dirty="0"/>
                </a:p>
              </p:txBody>
            </p:sp>
            <p:sp>
              <p:nvSpPr>
                <p:cNvPr id="58" name="Textfeld 31">
                  <a:extLst>
                    <a:ext uri="{FF2B5EF4-FFF2-40B4-BE49-F238E27FC236}">
                      <a16:creationId xmlns:a16="http://schemas.microsoft.com/office/drawing/2014/main" id="{8F900548-6CDD-4039-9906-A909C0EFC59C}"/>
                    </a:ext>
                  </a:extLst>
                </p:cNvPr>
                <p:cNvSpPr txBox="1"/>
                <p:nvPr/>
              </p:nvSpPr>
              <p:spPr>
                <a:xfrm>
                  <a:off x="680993" y="2858518"/>
                  <a:ext cx="68923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10</a:t>
                  </a:r>
                  <a:r>
                    <a:rPr lang="en-US" baseline="30000" dirty="0"/>
                    <a:t>4</a:t>
                  </a:r>
                  <a:endParaRPr lang="de-DE" baseline="30000" dirty="0"/>
                </a:p>
              </p:txBody>
            </p:sp>
            <p:sp>
              <p:nvSpPr>
                <p:cNvPr id="59" name="Textfeld 32">
                  <a:extLst>
                    <a:ext uri="{FF2B5EF4-FFF2-40B4-BE49-F238E27FC236}">
                      <a16:creationId xmlns:a16="http://schemas.microsoft.com/office/drawing/2014/main" id="{7B59268A-AAFC-44BC-B055-BA75515D269E}"/>
                    </a:ext>
                  </a:extLst>
                </p:cNvPr>
                <p:cNvSpPr txBox="1"/>
                <p:nvPr/>
              </p:nvSpPr>
              <p:spPr>
                <a:xfrm>
                  <a:off x="676689" y="2401817"/>
                  <a:ext cx="68923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10</a:t>
                  </a:r>
                  <a:r>
                    <a:rPr lang="en-US" baseline="30000" dirty="0"/>
                    <a:t>5</a:t>
                  </a:r>
                  <a:endParaRPr lang="de-DE" baseline="30000" dirty="0"/>
                </a:p>
              </p:txBody>
            </p:sp>
            <p:sp>
              <p:nvSpPr>
                <p:cNvPr id="60" name="Textfeld 33">
                  <a:extLst>
                    <a:ext uri="{FF2B5EF4-FFF2-40B4-BE49-F238E27FC236}">
                      <a16:creationId xmlns:a16="http://schemas.microsoft.com/office/drawing/2014/main" id="{3EC130A1-43B3-4E10-9344-F5F785F28460}"/>
                    </a:ext>
                  </a:extLst>
                </p:cNvPr>
                <p:cNvSpPr txBox="1"/>
                <p:nvPr/>
              </p:nvSpPr>
              <p:spPr>
                <a:xfrm>
                  <a:off x="607583" y="1953378"/>
                  <a:ext cx="129614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p/mc</a:t>
                  </a:r>
                  <a:endParaRPr lang="de-DE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1" name="Rechteck 55">
                  <a:extLst>
                    <a:ext uri="{FF2B5EF4-FFF2-40B4-BE49-F238E27FC236}">
                      <a16:creationId xmlns:a16="http://schemas.microsoft.com/office/drawing/2014/main" id="{3A69B42E-BBFF-4E78-86AB-A14F5F982EB1}"/>
                    </a:ext>
                  </a:extLst>
                </p:cNvPr>
                <p:cNvSpPr/>
                <p:nvPr/>
              </p:nvSpPr>
              <p:spPr>
                <a:xfrm>
                  <a:off x="4447607" y="3244334"/>
                  <a:ext cx="23756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de-DE" dirty="0">
                      <a:latin typeface="Inherited"/>
                    </a:rPr>
                    <a:t> </a:t>
                  </a:r>
                  <a:endParaRPr lang="de-DE" dirty="0"/>
                </a:p>
              </p:txBody>
            </p:sp>
            <p:sp>
              <p:nvSpPr>
                <p:cNvPr id="62" name="Textfeld 58">
                  <a:extLst>
                    <a:ext uri="{FF2B5EF4-FFF2-40B4-BE49-F238E27FC236}">
                      <a16:creationId xmlns:a16="http://schemas.microsoft.com/office/drawing/2014/main" id="{314EBCCF-2852-42AE-A3B1-571B1F5740BF}"/>
                    </a:ext>
                  </a:extLst>
                </p:cNvPr>
                <p:cNvSpPr txBox="1"/>
                <p:nvPr/>
              </p:nvSpPr>
              <p:spPr>
                <a:xfrm>
                  <a:off x="3178039" y="5519628"/>
                  <a:ext cx="792048" cy="3567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200" dirty="0">
                      <a:solidFill>
                        <a:srgbClr val="0070C0"/>
                      </a:solidFill>
                    </a:rPr>
                    <a:t>p</a:t>
                  </a:r>
                  <a:r>
                    <a:rPr lang="en-US" sz="1200" dirty="0" err="1">
                      <a:solidFill>
                        <a:srgbClr val="0070C0"/>
                      </a:solidFill>
                    </a:rPr>
                    <a:t>hase</a:t>
                  </a:r>
                  <a:endParaRPr lang="de-DE" sz="1200" dirty="0">
                    <a:solidFill>
                      <a:srgbClr val="0070C0"/>
                    </a:solidFill>
                  </a:endParaRPr>
                </a:p>
              </p:txBody>
            </p:sp>
          </p:grpSp>
          <p:sp>
            <p:nvSpPr>
              <p:cNvPr id="32" name="Textfeld 22">
                <a:extLst>
                  <a:ext uri="{FF2B5EF4-FFF2-40B4-BE49-F238E27FC236}">
                    <a16:creationId xmlns:a16="http://schemas.microsoft.com/office/drawing/2014/main" id="{B7D9006F-2C68-4C64-81C9-BFB259BA4EF9}"/>
                  </a:ext>
                </a:extLst>
              </p:cNvPr>
              <p:cNvSpPr txBox="1"/>
              <p:nvPr/>
            </p:nvSpPr>
            <p:spPr>
              <a:xfrm>
                <a:off x="986041" y="5294490"/>
                <a:ext cx="34499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Symbol" panose="05050102010706020507" pitchFamily="18" charset="2"/>
                  </a:rPr>
                  <a:t>-p                       0                         p</a:t>
                </a:r>
                <a:endParaRPr lang="de-DE" dirty="0">
                  <a:latin typeface="Symbol" panose="05050102010706020507" pitchFamily="18" charset="2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CE93819-AF00-4782-991A-B81FD997BEE5}"/>
                </a:ext>
              </a:extLst>
            </p:cNvPr>
            <p:cNvGrpSpPr/>
            <p:nvPr/>
          </p:nvGrpSpPr>
          <p:grpSpPr>
            <a:xfrm>
              <a:off x="4304856" y="1853126"/>
              <a:ext cx="2304000" cy="2378297"/>
              <a:chOff x="4304856" y="1853126"/>
              <a:chExt cx="2304000" cy="2378297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CD236FE1-3789-44C6-9E37-F835A6A042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04856" y="1853126"/>
                <a:ext cx="2304000" cy="2301428"/>
              </a:xfrm>
              <a:prstGeom prst="rect">
                <a:avLst/>
              </a:prstGeom>
            </p:spPr>
          </p:pic>
          <p:grpSp>
            <p:nvGrpSpPr>
              <p:cNvPr id="27" name="Gruppieren 10">
                <a:extLst>
                  <a:ext uri="{FF2B5EF4-FFF2-40B4-BE49-F238E27FC236}">
                    <a16:creationId xmlns:a16="http://schemas.microsoft.com/office/drawing/2014/main" id="{59B10796-0E39-493A-A6BD-883369441C77}"/>
                  </a:ext>
                </a:extLst>
              </p:cNvPr>
              <p:cNvGrpSpPr/>
              <p:nvPr/>
            </p:nvGrpSpPr>
            <p:grpSpPr>
              <a:xfrm>
                <a:off x="4322970" y="4083076"/>
                <a:ext cx="2266225" cy="148347"/>
                <a:chOff x="1210663" y="5120359"/>
                <a:chExt cx="2984402" cy="191072"/>
              </a:xfrm>
            </p:grpSpPr>
            <p:sp>
              <p:nvSpPr>
                <p:cNvPr id="28" name="Rechteck 14">
                  <a:extLst>
                    <a:ext uri="{FF2B5EF4-FFF2-40B4-BE49-F238E27FC236}">
                      <a16:creationId xmlns:a16="http://schemas.microsoft.com/office/drawing/2014/main" id="{B415E72D-DFF6-44F1-8E3B-A38A63019668}"/>
                    </a:ext>
                  </a:extLst>
                </p:cNvPr>
                <p:cNvSpPr/>
                <p:nvPr/>
              </p:nvSpPr>
              <p:spPr>
                <a:xfrm>
                  <a:off x="1999465" y="5120359"/>
                  <a:ext cx="1406798" cy="191072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focusing</a:t>
                  </a:r>
                  <a:endParaRPr lang="de-DE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" name="Rechteck 34">
                  <a:extLst>
                    <a:ext uri="{FF2B5EF4-FFF2-40B4-BE49-F238E27FC236}">
                      <a16:creationId xmlns:a16="http://schemas.microsoft.com/office/drawing/2014/main" id="{48493E58-0272-4D33-A005-8C320ED260C9}"/>
                    </a:ext>
                  </a:extLst>
                </p:cNvPr>
                <p:cNvSpPr/>
                <p:nvPr/>
              </p:nvSpPr>
              <p:spPr>
                <a:xfrm>
                  <a:off x="3406263" y="5120359"/>
                  <a:ext cx="788802" cy="19107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0" name="Rechteck 35">
                  <a:extLst>
                    <a:ext uri="{FF2B5EF4-FFF2-40B4-BE49-F238E27FC236}">
                      <a16:creationId xmlns:a16="http://schemas.microsoft.com/office/drawing/2014/main" id="{EA8E14A5-FBB7-4F61-A4CA-B1C09FB209DB}"/>
                    </a:ext>
                  </a:extLst>
                </p:cNvPr>
                <p:cNvSpPr/>
                <p:nvPr/>
              </p:nvSpPr>
              <p:spPr>
                <a:xfrm>
                  <a:off x="1210663" y="5120359"/>
                  <a:ext cx="788802" cy="19107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</p:grp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8C4851C-0C10-4A77-8AD7-3AED28F3CDC8}"/>
              </a:ext>
            </a:extLst>
          </p:cNvPr>
          <p:cNvSpPr txBox="1"/>
          <p:nvPr/>
        </p:nvSpPr>
        <p:spPr>
          <a:xfrm>
            <a:off x="1233905" y="1304427"/>
            <a:ext cx="906017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Electrons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C2EA13C-0A49-4427-99B9-35A131B5B24B}"/>
              </a:ext>
            </a:extLst>
          </p:cNvPr>
          <p:cNvSpPr txBox="1"/>
          <p:nvPr/>
        </p:nvSpPr>
        <p:spPr>
          <a:xfrm>
            <a:off x="5009275" y="1304427"/>
            <a:ext cx="704039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Muons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053765-32DA-4AD4-9FDA-6BCC13A7C0DD}"/>
              </a:ext>
            </a:extLst>
          </p:cNvPr>
          <p:cNvSpPr txBox="1"/>
          <p:nvPr/>
        </p:nvSpPr>
        <p:spPr>
          <a:xfrm>
            <a:off x="4599332" y="4515758"/>
            <a:ext cx="1848583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Muons </a:t>
            </a:r>
            <a:r>
              <a:rPr lang="en-US" b="1" dirty="0" err="1">
                <a:solidFill>
                  <a:srgbClr val="FF0000"/>
                </a:solidFill>
              </a:rPr>
              <a:t>dephase</a:t>
            </a:r>
            <a:r>
              <a:rPr lang="en-US" b="1" dirty="0">
                <a:solidFill>
                  <a:srgbClr val="FF0000"/>
                </a:solidFill>
              </a:rPr>
              <a:t> fast</a:t>
            </a:r>
          </a:p>
        </p:txBody>
      </p:sp>
    </p:spTree>
    <p:extLst>
      <p:ext uri="{BB962C8B-B14F-4D97-AF65-F5344CB8AC3E}">
        <p14:creationId xmlns:p14="http://schemas.microsoft.com/office/powerpoint/2010/main" val="2221318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406" y="330910"/>
            <a:ext cx="5197803" cy="452322"/>
          </a:xfrm>
        </p:spPr>
        <p:txBody>
          <a:bodyPr/>
          <a:lstStyle/>
          <a:p>
            <a:r>
              <a:rPr lang="en-US" altLang="zh-CN" b="1" dirty="0"/>
              <a:t>Long driver: laser modes in a channel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pukhov</a:t>
            </a:r>
            <a:r>
              <a:rPr lang="de-DE" altLang="zh-CN" dirty="0"/>
              <a:t>@tp1.hhu.de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13</a:t>
            </a:fld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C674407-BFEA-4912-B742-CB201838E94D}"/>
                  </a:ext>
                </a:extLst>
              </p:cNvPr>
              <p:cNvSpPr txBox="1"/>
              <p:nvPr/>
            </p:nvSpPr>
            <p:spPr>
              <a:xfrm>
                <a:off x="472033" y="1494805"/>
                <a:ext cx="5888150" cy="31255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dirty="0"/>
                  <a:t>A longer driver – in this case a laser may excite different transverse </a:t>
                </a:r>
                <a:br>
                  <a:rPr lang="en-US" dirty="0"/>
                </a:br>
                <a:r>
                  <a:rPr lang="en-US" dirty="0"/>
                  <a:t>modes in a plasma channel.</a:t>
                </a: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The interference pattern of these modes may have arbitrary phase velocity</a:t>
                </a:r>
                <a:br>
                  <a:rPr lang="en-US" dirty="0"/>
                </a:br>
                <a:r>
                  <a:rPr lang="en-US" dirty="0"/>
                  <a:t>that can be tuned to the witness velocity</a:t>
                </a:r>
                <a:br>
                  <a:rPr lang="en-US" dirty="0"/>
                </a:br>
                <a:endParaRPr lang="en-US" dirty="0"/>
              </a:p>
              <a:p>
                <a:pPr/>
                <a:r>
                  <a:rPr lang="en-US" dirty="0"/>
                  <a:t>The dispersion relation is </a:t>
                </a:r>
                <a:br>
                  <a:rPr lang="en-US" dirty="0"/>
                </a:b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∥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=1,2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In a channel, we have 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𝑐h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1/2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C674407-BFEA-4912-B742-CB201838E9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033" y="1494805"/>
                <a:ext cx="5888150" cy="3125536"/>
              </a:xfrm>
              <a:prstGeom prst="rect">
                <a:avLst/>
              </a:prstGeom>
              <a:blipFill>
                <a:blip r:embed="rId3"/>
                <a:stretch>
                  <a:fillRect l="-207" t="-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0070E04D-5287-434B-9716-7C0E2572EA27}"/>
              </a:ext>
            </a:extLst>
          </p:cNvPr>
          <p:cNvSpPr txBox="1"/>
          <p:nvPr/>
        </p:nvSpPr>
        <p:spPr>
          <a:xfrm>
            <a:off x="564064" y="964798"/>
            <a:ext cx="50161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/>
              <a:t>Pukhov et al. Plasma</a:t>
            </a:r>
            <a:r>
              <a:rPr lang="en-US" sz="1050" dirty="0"/>
              <a:t> </a:t>
            </a:r>
            <a:r>
              <a:rPr lang="en-US" sz="1050" b="1" dirty="0"/>
              <a:t>2023</a:t>
            </a:r>
            <a:r>
              <a:rPr lang="en-US" sz="1050" dirty="0"/>
              <a:t>, </a:t>
            </a:r>
            <a:r>
              <a:rPr lang="en-US" sz="1050" i="1" dirty="0"/>
              <a:t>6</a:t>
            </a:r>
            <a:r>
              <a:rPr lang="en-US" sz="1050" dirty="0"/>
              <a:t>(1), 29-35; </a:t>
            </a:r>
            <a:r>
              <a:rPr lang="en-US" sz="1050" b="1" dirty="0">
                <a:hlinkClick r:id="rId4"/>
              </a:rPr>
              <a:t>https://doi.org/10.3390/plasma6010003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7831342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941" dirty="0"/>
              <a:t>Wakefield phase velocity</a:t>
            </a:r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14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622E7B7-F835-4960-BA7B-0EF639F7FC51}"/>
                  </a:ext>
                </a:extLst>
              </p:cNvPr>
              <p:cNvSpPr txBox="1"/>
              <p:nvPr/>
            </p:nvSpPr>
            <p:spPr>
              <a:xfrm>
                <a:off x="525976" y="1350789"/>
                <a:ext cx="5128070" cy="17580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dirty="0"/>
                  <a:t>The </a:t>
                </a:r>
                <a:r>
                  <a:rPr lang="en-US" dirty="0" err="1"/>
                  <a:t>wakefield</a:t>
                </a:r>
                <a:r>
                  <a:rPr lang="en-US" dirty="0"/>
                  <a:t> phase velocity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dirty="0"/>
                  <a:t> is determined by the velocity</a:t>
                </a:r>
                <a:br>
                  <a:rPr lang="en-US" dirty="0"/>
                </a:br>
                <a:r>
                  <a:rPr lang="en-US" dirty="0"/>
                  <a:t>of the low-frequency envelope (beating) of the two modes</a:t>
                </a:r>
              </a:p>
              <a:p>
                <a:pPr algn="l"/>
                <a:endParaRPr lang="en-US" dirty="0"/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1∥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2∥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  <a:p>
                <a:pPr algn="l"/>
                <a:endParaRPr lang="en-US" dirty="0"/>
              </a:p>
              <a:p>
                <a:pPr algn="l"/>
                <a:r>
                  <a:rPr lang="en-US" dirty="0"/>
                  <a:t>For a rarefied plasma,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𝑙𝑎𝑠𝑒𝑟</m:t>
                        </m:r>
                      </m:sub>
                    </m:sSub>
                  </m:oMath>
                </a14:m>
                <a:r>
                  <a:rPr lang="en-US" dirty="0"/>
                  <a:t> and a wide channel,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≫1</m:t>
                    </m:r>
                  </m:oMath>
                </a14:m>
                <a:r>
                  <a:rPr lang="en-US" dirty="0"/>
                  <a:t>,</a:t>
                </a:r>
              </a:p>
              <a:p>
                <a:pPr algn="l"/>
                <a:r>
                  <a:rPr lang="en-US" dirty="0"/>
                  <a:t>One obtains the wake velocity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622E7B7-F835-4960-BA7B-0EF639F7F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976" y="1350789"/>
                <a:ext cx="5128070" cy="1758045"/>
              </a:xfrm>
              <a:prstGeom prst="rect">
                <a:avLst/>
              </a:prstGeom>
              <a:blipFill>
                <a:blip r:embed="rId2"/>
                <a:stretch>
                  <a:fillRect l="-238" t="-694" b="-2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9F91EF5F-6BEF-452C-A205-28BC70201F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6745" y="3367013"/>
            <a:ext cx="3621337" cy="6450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2852AE-ECE9-4C03-9641-3B278B293F57}"/>
              </a:ext>
            </a:extLst>
          </p:cNvPr>
          <p:cNvSpPr txBox="1"/>
          <p:nvPr/>
        </p:nvSpPr>
        <p:spPr>
          <a:xfrm>
            <a:off x="525976" y="4343705"/>
            <a:ext cx="4185761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The wake velocity can be tuned to an arbitrary value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066BA6-70FE-45A8-9652-FEF3C72E5764}"/>
              </a:ext>
            </a:extLst>
          </p:cNvPr>
          <p:cNvSpPr txBox="1"/>
          <p:nvPr/>
        </p:nvSpPr>
        <p:spPr>
          <a:xfrm>
            <a:off x="564064" y="964798"/>
            <a:ext cx="50161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/>
              <a:t>Pukhov et al. Plasma</a:t>
            </a:r>
            <a:r>
              <a:rPr lang="en-US" sz="1050" dirty="0"/>
              <a:t> </a:t>
            </a:r>
            <a:r>
              <a:rPr lang="en-US" sz="1050" b="1" dirty="0"/>
              <a:t>2023</a:t>
            </a:r>
            <a:r>
              <a:rPr lang="en-US" sz="1050" dirty="0"/>
              <a:t>, </a:t>
            </a:r>
            <a:r>
              <a:rPr lang="en-US" sz="1050" i="1" dirty="0"/>
              <a:t>6</a:t>
            </a:r>
            <a:r>
              <a:rPr lang="en-US" sz="1050" dirty="0"/>
              <a:t>(1), 29-35; </a:t>
            </a:r>
            <a:r>
              <a:rPr lang="en-US" sz="1050" b="1" dirty="0">
                <a:hlinkClick r:id="rId4"/>
              </a:rPr>
              <a:t>https://doi.org/10.3390/plasma6010003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69935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941" dirty="0"/>
              <a:t>Wakefield phase velocity</a:t>
            </a:r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15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22E7B7-F835-4960-BA7B-0EF639F7FC51}"/>
              </a:ext>
            </a:extLst>
          </p:cNvPr>
          <p:cNvSpPr txBox="1"/>
          <p:nvPr/>
        </p:nvSpPr>
        <p:spPr>
          <a:xfrm>
            <a:off x="525976" y="1350789"/>
            <a:ext cx="5272597" cy="508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Interference pattern of the laser intensity in the co-moving window </a:t>
            </a:r>
            <a:br>
              <a:rPr lang="en-US" dirty="0"/>
            </a:br>
            <a:r>
              <a:rPr lang="en-US" dirty="0"/>
              <a:t>at diﬀerent propagation distances.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CB28F0-D522-4A4C-BD17-97EEDB4F5C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349" y="1799787"/>
            <a:ext cx="5930139" cy="30581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278612-02AC-45BC-A7F9-88FADB6F0ADF}"/>
              </a:ext>
            </a:extLst>
          </p:cNvPr>
          <p:cNvSpPr txBox="1"/>
          <p:nvPr/>
        </p:nvSpPr>
        <p:spPr>
          <a:xfrm>
            <a:off x="564064" y="964798"/>
            <a:ext cx="50161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/>
              <a:t>Pukhov et al. Plasma</a:t>
            </a:r>
            <a:r>
              <a:rPr lang="en-US" sz="1050" dirty="0"/>
              <a:t> </a:t>
            </a:r>
            <a:r>
              <a:rPr lang="en-US" sz="1050" b="1" dirty="0"/>
              <a:t>2023</a:t>
            </a:r>
            <a:r>
              <a:rPr lang="en-US" sz="1050" dirty="0"/>
              <a:t>, </a:t>
            </a:r>
            <a:r>
              <a:rPr lang="en-US" sz="1050" i="1" dirty="0"/>
              <a:t>6</a:t>
            </a:r>
            <a:r>
              <a:rPr lang="en-US" sz="1050" dirty="0"/>
              <a:t>(1), 29-35; </a:t>
            </a:r>
            <a:r>
              <a:rPr lang="en-US" sz="1050" b="1" dirty="0">
                <a:hlinkClick r:id="rId3"/>
              </a:rPr>
              <a:t>https://doi.org/10.3390/plasma6010003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5146475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941" dirty="0"/>
              <a:t>Wakefield phase velocity</a:t>
            </a:r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16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22E7B7-F835-4960-BA7B-0EF639F7FC51}"/>
              </a:ext>
            </a:extLst>
          </p:cNvPr>
          <p:cNvSpPr txBox="1"/>
          <p:nvPr/>
        </p:nvSpPr>
        <p:spPr>
          <a:xfrm>
            <a:off x="525976" y="1350789"/>
            <a:ext cx="5715305" cy="508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Longitudinal accelerating ﬁeld at diﬀerent propagation distances. </a:t>
            </a:r>
            <a:br>
              <a:rPr lang="en-US" dirty="0"/>
            </a:br>
            <a:r>
              <a:rPr lang="en-US" dirty="0"/>
              <a:t>The wake ﬁeld is resonantly excited by beating of the two laser pulses.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B45D80-06F5-4B74-84E9-2039AFA93F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023" y="1902739"/>
            <a:ext cx="5679951" cy="29764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B252C73-5A22-46CC-8005-ED48A2F622FE}"/>
              </a:ext>
            </a:extLst>
          </p:cNvPr>
          <p:cNvSpPr txBox="1"/>
          <p:nvPr/>
        </p:nvSpPr>
        <p:spPr>
          <a:xfrm>
            <a:off x="564064" y="964798"/>
            <a:ext cx="50161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/>
              <a:t>Pukhov et al. Plasma</a:t>
            </a:r>
            <a:r>
              <a:rPr lang="en-US" sz="1050" dirty="0"/>
              <a:t> </a:t>
            </a:r>
            <a:r>
              <a:rPr lang="en-US" sz="1050" b="1" dirty="0"/>
              <a:t>2023</a:t>
            </a:r>
            <a:r>
              <a:rPr lang="en-US" sz="1050" dirty="0"/>
              <a:t>, </a:t>
            </a:r>
            <a:r>
              <a:rPr lang="en-US" sz="1050" i="1" dirty="0"/>
              <a:t>6</a:t>
            </a:r>
            <a:r>
              <a:rPr lang="en-US" sz="1050" dirty="0"/>
              <a:t>(1), 29-35; </a:t>
            </a:r>
            <a:r>
              <a:rPr lang="en-US" sz="1050" b="1" dirty="0">
                <a:hlinkClick r:id="rId3"/>
              </a:rPr>
              <a:t>https://doi.org/10.3390/plasma6010003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8880410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941" dirty="0"/>
              <a:t>Wakefield phase velocity</a:t>
            </a:r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17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622E7B7-F835-4960-BA7B-0EF639F7FC51}"/>
                  </a:ext>
                </a:extLst>
              </p:cNvPr>
              <p:cNvSpPr txBox="1"/>
              <p:nvPr/>
            </p:nvSpPr>
            <p:spPr>
              <a:xfrm>
                <a:off x="696665" y="1323795"/>
                <a:ext cx="3771089" cy="508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Muon bunch with initial energy 150 MeV</a:t>
                </a:r>
                <a:br>
                  <a:rPr lang="en-US" dirty="0"/>
                </a:br>
                <a:r>
                  <a:rPr lang="en-US" dirty="0"/>
                  <a:t>trapping in the slow wake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=0.9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622E7B7-F835-4960-BA7B-0EF639F7F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665" y="1323795"/>
                <a:ext cx="3771089" cy="508088"/>
              </a:xfrm>
              <a:prstGeom prst="rect">
                <a:avLst/>
              </a:prstGeom>
              <a:blipFill>
                <a:blip r:embed="rId2"/>
                <a:stretch>
                  <a:fillRect l="-323" t="-1190"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F2037BD6-6C69-43FF-8E61-FFD2744073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277" y="1926853"/>
            <a:ext cx="5902181" cy="30057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BB0D15-DE0C-4A6F-A38C-565943F0D383}"/>
              </a:ext>
            </a:extLst>
          </p:cNvPr>
          <p:cNvSpPr txBox="1"/>
          <p:nvPr/>
        </p:nvSpPr>
        <p:spPr>
          <a:xfrm>
            <a:off x="564064" y="964798"/>
            <a:ext cx="50161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/>
              <a:t>Pukhov et al. Plasma</a:t>
            </a:r>
            <a:r>
              <a:rPr lang="en-US" sz="1050" dirty="0"/>
              <a:t> </a:t>
            </a:r>
            <a:r>
              <a:rPr lang="en-US" sz="1050" b="1" dirty="0"/>
              <a:t>2023</a:t>
            </a:r>
            <a:r>
              <a:rPr lang="en-US" sz="1050" dirty="0"/>
              <a:t>, </a:t>
            </a:r>
            <a:r>
              <a:rPr lang="en-US" sz="1050" i="1" dirty="0"/>
              <a:t>6</a:t>
            </a:r>
            <a:r>
              <a:rPr lang="en-US" sz="1050" dirty="0"/>
              <a:t>(1), 29-35; </a:t>
            </a:r>
            <a:r>
              <a:rPr lang="en-US" sz="1050" b="1" dirty="0">
                <a:hlinkClick r:id="rId4"/>
              </a:rPr>
              <a:t>https://doi.org/10.3390/plasma6010003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6286557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941" dirty="0"/>
              <a:t>Wakefield phase velocity</a:t>
            </a:r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18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622E7B7-F835-4960-BA7B-0EF639F7FC51}"/>
                  </a:ext>
                </a:extLst>
              </p:cNvPr>
              <p:cNvSpPr txBox="1"/>
              <p:nvPr/>
            </p:nvSpPr>
            <p:spPr>
              <a:xfrm>
                <a:off x="696665" y="1323795"/>
                <a:ext cx="3771089" cy="508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Muon bunch with initial energy 150 MeV</a:t>
                </a:r>
                <a:br>
                  <a:rPr lang="en-US" dirty="0"/>
                </a:br>
                <a:r>
                  <a:rPr lang="en-US" dirty="0"/>
                  <a:t>acceleration in the slow wake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=0.9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622E7B7-F835-4960-BA7B-0EF639F7F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665" y="1323795"/>
                <a:ext cx="3771089" cy="508088"/>
              </a:xfrm>
              <a:prstGeom prst="rect">
                <a:avLst/>
              </a:prstGeom>
              <a:blipFill>
                <a:blip r:embed="rId2"/>
                <a:stretch>
                  <a:fillRect l="-323" t="-1190"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70661561-0F38-4650-800A-087C6CFEB0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033" y="1831883"/>
            <a:ext cx="5630410" cy="31075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1C6E7A-7FE3-4279-BFA5-002B2242F77C}"/>
              </a:ext>
            </a:extLst>
          </p:cNvPr>
          <p:cNvSpPr txBox="1"/>
          <p:nvPr/>
        </p:nvSpPr>
        <p:spPr>
          <a:xfrm>
            <a:off x="564064" y="964798"/>
            <a:ext cx="50161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/>
              <a:t>Pukhov et al. Plasma</a:t>
            </a:r>
            <a:r>
              <a:rPr lang="en-US" sz="1050" dirty="0"/>
              <a:t> </a:t>
            </a:r>
            <a:r>
              <a:rPr lang="en-US" sz="1050" b="1" dirty="0"/>
              <a:t>2023</a:t>
            </a:r>
            <a:r>
              <a:rPr lang="en-US" sz="1050" dirty="0"/>
              <a:t>, </a:t>
            </a:r>
            <a:r>
              <a:rPr lang="en-US" sz="1050" i="1" dirty="0"/>
              <a:t>6</a:t>
            </a:r>
            <a:r>
              <a:rPr lang="en-US" sz="1050" dirty="0"/>
              <a:t>(1), 29-35; </a:t>
            </a:r>
            <a:r>
              <a:rPr lang="en-US" sz="1050" b="1" dirty="0">
                <a:hlinkClick r:id="rId4"/>
              </a:rPr>
              <a:t>https://doi.org/10.3390/plasma6010003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9904668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941" dirty="0"/>
              <a:t>Disadvantages of long drivers</a:t>
            </a:r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19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22E7B7-F835-4960-BA7B-0EF639F7FC51}"/>
              </a:ext>
            </a:extLst>
          </p:cNvPr>
          <p:cNvSpPr txBox="1"/>
          <p:nvPr/>
        </p:nvSpPr>
        <p:spPr>
          <a:xfrm>
            <a:off x="840681" y="1494805"/>
            <a:ext cx="5751076" cy="1547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The </a:t>
            </a:r>
            <a:r>
              <a:rPr lang="en-US" dirty="0" err="1"/>
              <a:t>wakefield</a:t>
            </a:r>
            <a:r>
              <a:rPr lang="en-US" dirty="0"/>
              <a:t> phase velocity must be tuned </a:t>
            </a:r>
            <a:br>
              <a:rPr lang="en-US" dirty="0"/>
            </a:br>
            <a:r>
              <a:rPr lang="en-US" dirty="0"/>
              <a:t>as the witness gains energy</a:t>
            </a:r>
            <a:br>
              <a:rPr lang="en-US" dirty="0"/>
            </a:br>
            <a:r>
              <a:rPr lang="en-US" dirty="0"/>
              <a:t>This is possible, but technically </a:t>
            </a:r>
            <a:r>
              <a:rPr lang="en-US" dirty="0" err="1"/>
              <a:t>challening</a:t>
            </a:r>
            <a:br>
              <a:rPr lang="en-US" dirty="0"/>
            </a:br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The laser modes in plasma are subject to Raman instability</a:t>
            </a:r>
            <a:br>
              <a:rPr lang="en-US" dirty="0"/>
            </a:br>
            <a:r>
              <a:rPr lang="en-US" dirty="0"/>
              <a:t>Additional modes appear shifted by the plasma frequency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E83FDA-39DF-4AEB-B1E5-843DAE45404D}"/>
              </a:ext>
            </a:extLst>
          </p:cNvPr>
          <p:cNvSpPr txBox="1"/>
          <p:nvPr/>
        </p:nvSpPr>
        <p:spPr>
          <a:xfrm>
            <a:off x="840681" y="3367013"/>
            <a:ext cx="4810932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For these reasons, short drivers have significant advantages</a:t>
            </a:r>
          </a:p>
        </p:txBody>
      </p:sp>
    </p:spTree>
    <p:extLst>
      <p:ext uri="{BB962C8B-B14F-4D97-AF65-F5344CB8AC3E}">
        <p14:creationId xmlns:p14="http://schemas.microsoft.com/office/powerpoint/2010/main" val="1434704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Plasma </a:t>
            </a:r>
            <a:r>
              <a:rPr lang="en-US" altLang="zh-CN" b="1" dirty="0" err="1"/>
              <a:t>wakefields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pukhov</a:t>
            </a:r>
            <a:r>
              <a:rPr lang="de-DE" altLang="zh-CN" dirty="0"/>
              <a:t>@tp1.hhu.de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2</a:t>
            </a:fld>
            <a:endParaRPr lang="de-D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041D23-8ADC-46DB-A9ED-5264CCF2CF95}"/>
              </a:ext>
            </a:extLst>
          </p:cNvPr>
          <p:cNvSpPr txBox="1"/>
          <p:nvPr/>
        </p:nvSpPr>
        <p:spPr>
          <a:xfrm>
            <a:off x="768673" y="1494805"/>
            <a:ext cx="5099538" cy="23789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buAutoNum type="arabicPeriod"/>
            </a:pPr>
            <a:r>
              <a:rPr lang="en-US" dirty="0"/>
              <a:t>Linear theory of plasma </a:t>
            </a:r>
            <a:r>
              <a:rPr lang="en-US" dirty="0" err="1"/>
              <a:t>wakefields</a:t>
            </a:r>
            <a:br>
              <a:rPr lang="en-US" dirty="0"/>
            </a:br>
            <a:endParaRPr lang="en-US" dirty="0"/>
          </a:p>
          <a:p>
            <a:pPr marL="342900" indent="-342900" algn="l">
              <a:buAutoNum type="arabicPeriod"/>
            </a:pPr>
            <a:r>
              <a:rPr lang="en-US" dirty="0"/>
              <a:t>Laser- and beam-driven plasma </a:t>
            </a:r>
            <a:r>
              <a:rPr lang="en-US" dirty="0" err="1"/>
              <a:t>wakefields</a:t>
            </a:r>
            <a:br>
              <a:rPr lang="en-US" dirty="0"/>
            </a:br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Witness dephasing</a:t>
            </a:r>
            <a:br>
              <a:rPr lang="en-US" dirty="0"/>
            </a:br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Muons: heavy and initially slow particles</a:t>
            </a:r>
            <a:br>
              <a:rPr lang="en-US" dirty="0"/>
            </a:br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Tapered plasma density profiles to overcome the dephasing</a:t>
            </a:r>
            <a:br>
              <a:rPr lang="en-US" dirty="0"/>
            </a:br>
            <a:endParaRPr lang="en-US" dirty="0"/>
          </a:p>
          <a:p>
            <a:pPr marL="342900" indent="-342900" algn="l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4202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406" y="330910"/>
            <a:ext cx="5197803" cy="452322"/>
          </a:xfrm>
        </p:spPr>
        <p:txBody>
          <a:bodyPr/>
          <a:lstStyle/>
          <a:p>
            <a:r>
              <a:rPr lang="en-US" altLang="zh-CN" b="1" dirty="0"/>
              <a:t>Short driver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pukhov</a:t>
            </a:r>
            <a:r>
              <a:rPr lang="de-DE" altLang="zh-CN" dirty="0"/>
              <a:t>@tp1.hhu.de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20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C674407-BFEA-4912-B742-CB201838E94D}"/>
                  </a:ext>
                </a:extLst>
              </p:cNvPr>
              <p:cNvSpPr txBox="1"/>
              <p:nvPr/>
            </p:nvSpPr>
            <p:spPr>
              <a:xfrm>
                <a:off x="472033" y="1422797"/>
                <a:ext cx="5032211" cy="21870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dirty="0"/>
                  <a:t>A short driver - laser or electron bunch – excite a </a:t>
                </a:r>
                <a:r>
                  <a:rPr lang="en-US" dirty="0" err="1"/>
                  <a:t>wakefield</a:t>
                </a:r>
                <a:r>
                  <a:rPr lang="en-US" dirty="0"/>
                  <a:t> with</a:t>
                </a:r>
                <a:br>
                  <a:rPr lang="en-US" dirty="0"/>
                </a:b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𝑑𝑟𝑖𝑣𝑒𝑟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b="0" dirty="0"/>
              </a:p>
              <a:p>
                <a:pPr algn="l"/>
                <a:endParaRPr lang="en-US" dirty="0"/>
              </a:p>
              <a:p>
                <a:pPr algn="l"/>
                <a:r>
                  <a:rPr lang="en-US" dirty="0"/>
                  <a:t>Muons are too slow and too heavy to be trapped in this wake</a:t>
                </a:r>
                <a:br>
                  <a:rPr lang="en-US" dirty="0"/>
                </a:br>
                <a:r>
                  <a:rPr lang="en-US" dirty="0"/>
                  <a:t>if the plasma has a uniform density</a:t>
                </a:r>
              </a:p>
              <a:p>
                <a:pPr algn="l"/>
                <a:endParaRPr lang="en-US" dirty="0"/>
              </a:p>
              <a:p>
                <a:pPr algn="l"/>
                <a:endParaRPr lang="en-US" dirty="0"/>
              </a:p>
              <a:p>
                <a:pPr algn="l"/>
                <a:r>
                  <a:rPr lang="en-US" dirty="0"/>
                  <a:t>The plasma density must be properly tapered to match</a:t>
                </a:r>
                <a:br>
                  <a:rPr lang="en-US" dirty="0"/>
                </a:br>
                <a:r>
                  <a:rPr lang="en-US" dirty="0"/>
                  <a:t>the wake phase velocity with the witness velocity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C674407-BFEA-4912-B742-CB201838E9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033" y="1422797"/>
                <a:ext cx="5032211" cy="2187009"/>
              </a:xfrm>
              <a:prstGeom prst="rect">
                <a:avLst/>
              </a:prstGeom>
              <a:blipFill>
                <a:blip r:embed="rId3"/>
                <a:stretch>
                  <a:fillRect l="-242" t="-279" b="-1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63512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941" dirty="0"/>
              <a:t>Overcoming Dephasing: </a:t>
            </a:r>
            <a:br>
              <a:rPr lang="en-US" sz="1941" dirty="0"/>
            </a:br>
            <a:r>
              <a:rPr lang="en-US" sz="1941" dirty="0"/>
              <a:t>Plasma Density Gradient</a:t>
            </a:r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21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p:pic>
        <p:nvPicPr>
          <p:cNvPr id="7" name="Picture 6" descr="AWAKE_white_background.jpg">
            <a:extLst>
              <a:ext uri="{FF2B5EF4-FFF2-40B4-BE49-F238E27FC236}">
                <a16:creationId xmlns:a16="http://schemas.microsoft.com/office/drawing/2014/main" id="{657271E9-A5A4-458A-92CE-9DD0640389F2}"/>
              </a:ext>
            </a:extLst>
          </p:cNvPr>
          <p:cNvPicPr>
            <a:picLocks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1067" y="493137"/>
            <a:ext cx="947332" cy="5076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48D6F97-89AA-4285-B483-9907EF1768A6}"/>
              </a:ext>
            </a:extLst>
          </p:cNvPr>
          <p:cNvSpPr txBox="1"/>
          <p:nvPr/>
        </p:nvSpPr>
        <p:spPr>
          <a:xfrm>
            <a:off x="-311447" y="1155617"/>
            <a:ext cx="6231765" cy="263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9" i="1" dirty="0"/>
              <a:t>Pukhov &amp; Kostyukov Phys. Rev. </a:t>
            </a:r>
            <a:r>
              <a:rPr lang="en-US" sz="1109" b="1" dirty="0"/>
              <a:t>E77</a:t>
            </a:r>
            <a:r>
              <a:rPr lang="en-US" sz="1109" dirty="0"/>
              <a:t>, 025401R (2008)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C5A5D9-EF94-4936-A0E6-8482591D3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516" y="1129405"/>
            <a:ext cx="1505262" cy="35916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B5E986-A0B0-46BA-832C-332EA1007C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053" y="2682966"/>
            <a:ext cx="3459344" cy="20380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B3B1F3-5386-42F0-B933-E881317ACD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6842" y="1826828"/>
            <a:ext cx="1746829" cy="59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803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941" dirty="0"/>
              <a:t>Synchronizing fast driver and slow witness</a:t>
            </a:r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22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2100AF-A9E9-4989-A6AD-419DC58ACA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657" y="3229083"/>
            <a:ext cx="5358250" cy="100202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622E7B7-F835-4960-BA7B-0EF639F7FC51}"/>
                  </a:ext>
                </a:extLst>
              </p:cNvPr>
              <p:cNvSpPr txBox="1"/>
              <p:nvPr/>
            </p:nvSpPr>
            <p:spPr>
              <a:xfrm>
                <a:off x="597984" y="1361015"/>
                <a:ext cx="5136342" cy="17553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dirty="0"/>
                  <a:t>Let us assume a fast driver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𝑑𝑟𝑖𝑣𝑒𝑟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≫1</m:t>
                    </m:r>
                  </m:oMath>
                </a14:m>
                <a:r>
                  <a:rPr lang="en-US" dirty="0"/>
                  <a:t> so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𝑑𝑟𝑖𝑣𝑒𝑟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dirty="0"/>
              </a:p>
              <a:p>
                <a:pPr algn="l"/>
                <a:endParaRPr lang="en-US" dirty="0"/>
              </a:p>
              <a:p>
                <a:pPr algn="l"/>
                <a:r>
                  <a:rPr lang="en-US" dirty="0"/>
                  <a:t>The witness is accelerated with the gradient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so that</a:t>
                </a:r>
              </a:p>
              <a:p>
                <a:pPr algn="l"/>
                <a:endParaRPr lang="en-US" dirty="0"/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𝑎𝑧</m:t>
                      </m:r>
                    </m:oMath>
                  </m:oMathPara>
                </a14:m>
                <a:endParaRPr lang="en-US" dirty="0"/>
              </a:p>
              <a:p>
                <a:pPr algn="l"/>
                <a:endParaRPr lang="en-US" dirty="0"/>
              </a:p>
              <a:p>
                <a:pPr algn="l"/>
                <a:r>
                  <a:rPr lang="en-US" dirty="0"/>
                  <a:t>We inject the witness at the phase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behind the driver, </a:t>
                </a:r>
                <a:br>
                  <a:rPr lang="en-US" dirty="0"/>
                </a:br>
                <a:r>
                  <a:rPr lang="en-US" dirty="0"/>
                  <a:t>then the plasma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must be tapered according to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622E7B7-F835-4960-BA7B-0EF639F7F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984" y="1361015"/>
                <a:ext cx="5136342" cy="1755352"/>
              </a:xfrm>
              <a:prstGeom prst="rect">
                <a:avLst/>
              </a:prstGeom>
              <a:blipFill>
                <a:blip r:embed="rId3"/>
                <a:stretch>
                  <a:fillRect l="-237" t="-347" b="-24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45646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941" dirty="0"/>
              <a:t>Simulation example</a:t>
            </a:r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23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622E7B7-F835-4960-BA7B-0EF639F7FC51}"/>
                  </a:ext>
                </a:extLst>
              </p:cNvPr>
              <p:cNvSpPr txBox="1"/>
              <p:nvPr/>
            </p:nvSpPr>
            <p:spPr>
              <a:xfrm>
                <a:off x="597984" y="990749"/>
                <a:ext cx="3865161" cy="17576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dirty="0"/>
                  <a:t>Plasma density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sup>
                    </m:sSup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US" dirty="0"/>
              </a:p>
              <a:p>
                <a:pPr algn="l"/>
                <a:r>
                  <a:rPr lang="en-US" dirty="0"/>
                  <a:t>Electron beam driver:</a:t>
                </a:r>
                <a:br>
                  <a:rPr lang="en-US" dirty="0"/>
                </a:br>
                <a:r>
                  <a:rPr lang="en-US" dirty="0"/>
                  <a:t>1 GeV energy, 8.5 kA peak current, 5 </a:t>
                </a:r>
                <a:r>
                  <a:rPr lang="en-US" dirty="0" err="1"/>
                  <a:t>nC</a:t>
                </a:r>
                <a:r>
                  <a:rPr lang="en-US" dirty="0"/>
                  <a:t> charge</a:t>
                </a:r>
              </a:p>
              <a:p>
                <a:pPr algn="l"/>
                <a:endParaRPr lang="en-US" dirty="0"/>
              </a:p>
              <a:p>
                <a:pPr algn="l"/>
                <a:r>
                  <a:rPr lang="en-US" dirty="0"/>
                  <a:t>The accelerating gradient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~1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GV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dirty="0"/>
              </a:p>
              <a:p>
                <a:pPr algn="l"/>
                <a:endParaRPr lang="en-US" dirty="0"/>
              </a:p>
              <a:p>
                <a:pPr algn="l"/>
                <a:r>
                  <a:rPr lang="en-US" dirty="0"/>
                  <a:t>Initial energy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is 500 MeV</a:t>
                </a:r>
              </a:p>
              <a:p>
                <a:pPr algn="l"/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622E7B7-F835-4960-BA7B-0EF639F7F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984" y="990749"/>
                <a:ext cx="3865161" cy="1757661"/>
              </a:xfrm>
              <a:prstGeom prst="rect">
                <a:avLst/>
              </a:prstGeom>
              <a:blipFill>
                <a:blip r:embed="rId2"/>
                <a:stretch>
                  <a:fillRect l="-315" t="-3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3BFCD96D-47C3-46C7-A98B-69F229308B2E}"/>
              </a:ext>
            </a:extLst>
          </p:cNvPr>
          <p:cNvGrpSpPr/>
          <p:nvPr/>
        </p:nvGrpSpPr>
        <p:grpSpPr>
          <a:xfrm>
            <a:off x="408633" y="2531950"/>
            <a:ext cx="5703995" cy="2022416"/>
            <a:chOff x="408633" y="2531950"/>
            <a:chExt cx="5703995" cy="202241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C186E03-6638-4DA1-99A0-E8D854E16F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8633" y="3189663"/>
              <a:ext cx="5703995" cy="249358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CC58975-77C9-4B12-9E13-0093B53D73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8633" y="2790949"/>
              <a:ext cx="5703995" cy="247567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29917E5-8CFD-4A95-8264-AE5A5BD1CA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8633" y="3541830"/>
              <a:ext cx="5703995" cy="25723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CDD8A93-64BC-4ACD-A448-FBAA8EB4A9B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8633" y="3907955"/>
              <a:ext cx="5703995" cy="25114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8E7EF6E-04FB-4D6C-AA6A-E18B081F471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08633" y="4303117"/>
              <a:ext cx="5703995" cy="25124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F263E41-81F5-4F5E-BB95-F52EE25E7B8D}"/>
                </a:ext>
              </a:extLst>
            </p:cNvPr>
            <p:cNvSpPr txBox="1"/>
            <p:nvPr/>
          </p:nvSpPr>
          <p:spPr>
            <a:xfrm>
              <a:off x="5551069" y="2531950"/>
              <a:ext cx="4988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driver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AA9A477-A08F-4C43-9952-20EF12989EC1}"/>
                </a:ext>
              </a:extLst>
            </p:cNvPr>
            <p:cNvSpPr txBox="1"/>
            <p:nvPr/>
          </p:nvSpPr>
          <p:spPr>
            <a:xfrm>
              <a:off x="5373136" y="2987414"/>
              <a:ext cx="6767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wakefield</a:t>
              </a:r>
              <a:endPara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6766869-C421-44A7-8733-B8D7647D0D21}"/>
                </a:ext>
              </a:extLst>
            </p:cNvPr>
            <p:cNvSpPr txBox="1"/>
            <p:nvPr/>
          </p:nvSpPr>
          <p:spPr>
            <a:xfrm>
              <a:off x="5494964" y="3364273"/>
              <a:ext cx="5549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plasma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E348D58-DE4C-4AAF-A297-1E6ECBB72531}"/>
                </a:ext>
              </a:extLst>
            </p:cNvPr>
            <p:cNvSpPr txBox="1"/>
            <p:nvPr/>
          </p:nvSpPr>
          <p:spPr>
            <a:xfrm>
              <a:off x="5530230" y="3722075"/>
              <a:ext cx="5196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muons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1B1A704-4150-4FD3-9958-EDFC22862E85}"/>
                </a:ext>
              </a:extLst>
            </p:cNvPr>
            <p:cNvSpPr txBox="1"/>
            <p:nvPr/>
          </p:nvSpPr>
          <p:spPr>
            <a:xfrm>
              <a:off x="5246423" y="4107999"/>
              <a:ext cx="8098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phase space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75700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08F4A-E88B-630C-8933-3EC23F6F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941" dirty="0"/>
              <a:t>Simulation example</a:t>
            </a:r>
            <a:r>
              <a:rPr lang="en-US" sz="1941"/>
              <a:t>: GV</a:t>
            </a:r>
            <a:r>
              <a:rPr lang="en-US" sz="1941" dirty="0"/>
              <a:t>/m acceleration</a:t>
            </a:r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8CEABDB3-5A63-5E40-5D61-7800ABD7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24</a:t>
            </a:fld>
            <a:endParaRPr lang="de-DE"/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1637B9C5-7E29-E3DB-30F6-AFE1D752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Short p+ driver</a:t>
            </a:r>
            <a:endParaRPr lang="de-DE" dirty="0"/>
          </a:p>
        </p:txBody>
      </p:sp>
      <p:pic>
        <p:nvPicPr>
          <p:cNvPr id="8" name="Mufitcont-1">
            <a:hlinkClick r:id="" action="ppaction://media"/>
            <a:extLst>
              <a:ext uri="{FF2B5EF4-FFF2-40B4-BE49-F238E27FC236}">
                <a16:creationId xmlns:a16="http://schemas.microsoft.com/office/drawing/2014/main" id="{1FD3E343-899B-4FA7-8B55-2A452CD5FBF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0601" y="1062757"/>
            <a:ext cx="6534319" cy="367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0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23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Outlook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pukhov</a:t>
            </a:r>
            <a:r>
              <a:rPr lang="de-DE" altLang="zh-CN" dirty="0"/>
              <a:t>@tp1.hhu.de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25</a:t>
            </a:fld>
            <a:endParaRPr lang="de-D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041D23-8ADC-46DB-A9ED-5264CCF2CF95}"/>
              </a:ext>
            </a:extLst>
          </p:cNvPr>
          <p:cNvSpPr txBox="1"/>
          <p:nvPr/>
        </p:nvSpPr>
        <p:spPr>
          <a:xfrm>
            <a:off x="768673" y="1882736"/>
            <a:ext cx="5250155" cy="3002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i="1" dirty="0"/>
              <a:t>Plasma columns with tunable density gradients already exist:</a:t>
            </a:r>
            <a:br>
              <a:rPr lang="en-US" i="1" dirty="0"/>
            </a:br>
            <a:r>
              <a:rPr lang="en-US" i="1" dirty="0"/>
              <a:t>rubidium vapor source, </a:t>
            </a:r>
            <a:r>
              <a:rPr lang="en-US" i="1"/>
              <a:t>see AWAKE</a:t>
            </a:r>
            <a:br>
              <a:rPr lang="en-US" i="1"/>
            </a:br>
            <a:br>
              <a:rPr lang="en-US" dirty="0"/>
            </a:br>
            <a:r>
              <a:rPr lang="fr-FR" dirty="0"/>
              <a:t>G </a:t>
            </a:r>
            <a:r>
              <a:rPr lang="fr-FR" dirty="0" err="1"/>
              <a:t>Plyushchev</a:t>
            </a:r>
            <a:r>
              <a:rPr lang="fr-FR" dirty="0"/>
              <a:t> </a:t>
            </a:r>
            <a:r>
              <a:rPr lang="fr-FR" i="1" dirty="0"/>
              <a:t>et al</a:t>
            </a:r>
            <a:r>
              <a:rPr lang="fr-FR" dirty="0"/>
              <a:t> 2018 </a:t>
            </a:r>
            <a:r>
              <a:rPr lang="fr-FR" i="1" dirty="0"/>
              <a:t>J. Phys. D: </a:t>
            </a:r>
            <a:r>
              <a:rPr lang="fr-FR" i="1" dirty="0" err="1"/>
              <a:t>Appl</a:t>
            </a:r>
            <a:r>
              <a:rPr lang="fr-FR" i="1" dirty="0"/>
              <a:t>. Phys.</a:t>
            </a:r>
            <a:r>
              <a:rPr lang="fr-FR" dirty="0"/>
              <a:t> </a:t>
            </a:r>
            <a:r>
              <a:rPr lang="fr-FR" b="1" dirty="0"/>
              <a:t>51</a:t>
            </a:r>
            <a:r>
              <a:rPr lang="fr-FR" dirty="0"/>
              <a:t> 025203</a:t>
            </a:r>
            <a:br>
              <a:rPr lang="fr-FR" dirty="0"/>
            </a:br>
            <a:br>
              <a:rPr lang="en-US" dirty="0"/>
            </a:br>
            <a:endParaRPr lang="en-US" dirty="0"/>
          </a:p>
          <a:p>
            <a:pPr marL="342900" indent="-342900">
              <a:buFontTx/>
              <a:buAutoNum type="arabicPeriod"/>
            </a:pPr>
            <a:r>
              <a:rPr lang="en-US" dirty="0"/>
              <a:t>O. Jakobsson, S. M. Hooker, and R. Walczak</a:t>
            </a:r>
            <a:br>
              <a:rPr lang="en-US" dirty="0"/>
            </a:br>
            <a:r>
              <a:rPr lang="en-US" dirty="0"/>
              <a:t>Phys. Rev. Lett. 127, 184801 – Published 26 October 2021:</a:t>
            </a:r>
            <a:br>
              <a:rPr lang="en-US" dirty="0"/>
            </a:br>
            <a:br>
              <a:rPr lang="en-US" dirty="0"/>
            </a:br>
            <a:r>
              <a:rPr lang="en-US" i="1" dirty="0"/>
              <a:t>GeV-Scale Accelerators Driven by Plasma-Modulated Pulses </a:t>
            </a:r>
            <a:br>
              <a:rPr lang="en-US" i="1" dirty="0"/>
            </a:br>
            <a:r>
              <a:rPr lang="en-US" i="1" dirty="0"/>
              <a:t>from Kilohertz Lasers</a:t>
            </a:r>
            <a:br>
              <a:rPr lang="en-US" dirty="0"/>
            </a:br>
            <a:br>
              <a:rPr lang="en-US" dirty="0"/>
            </a:br>
            <a:endParaRPr lang="en-US" dirty="0"/>
          </a:p>
          <a:p>
            <a:pPr marL="342900" indent="-342900" algn="l">
              <a:buAutoNum type="arabicPeriod"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059D12-B2A6-4A8C-AA6B-E693EA7E9B4D}"/>
              </a:ext>
            </a:extLst>
          </p:cNvPr>
          <p:cNvSpPr txBox="1"/>
          <p:nvPr/>
        </p:nvSpPr>
        <p:spPr>
          <a:xfrm>
            <a:off x="1128713" y="1132929"/>
            <a:ext cx="33602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1" dirty="0"/>
              <a:t>Possible implementation?</a:t>
            </a:r>
          </a:p>
        </p:txBody>
      </p:sp>
    </p:spTree>
    <p:extLst>
      <p:ext uri="{BB962C8B-B14F-4D97-AF65-F5344CB8AC3E}">
        <p14:creationId xmlns:p14="http://schemas.microsoft.com/office/powerpoint/2010/main" val="4102771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Linear plasma </a:t>
            </a:r>
            <a:r>
              <a:rPr lang="en-US" altLang="zh-CN" b="1" dirty="0" err="1"/>
              <a:t>wakefields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pukhov</a:t>
            </a:r>
            <a:r>
              <a:rPr lang="de-DE" altLang="zh-CN" dirty="0"/>
              <a:t>@tp1.hhu.de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3</a:t>
            </a:fld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6987CE-8028-4387-8778-26D7E9E8E17B}"/>
              </a:ext>
            </a:extLst>
          </p:cNvPr>
          <p:cNvSpPr txBox="1"/>
          <p:nvPr/>
        </p:nvSpPr>
        <p:spPr>
          <a:xfrm>
            <a:off x="336625" y="918741"/>
            <a:ext cx="5503430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Plasma electrons are harmonic oscillators with the eigenfrequency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D1D581-5D6B-4140-A7F7-90639EED826E}"/>
                  </a:ext>
                </a:extLst>
              </p:cNvPr>
              <p:cNvSpPr txBox="1"/>
              <p:nvPr/>
            </p:nvSpPr>
            <p:spPr>
              <a:xfrm>
                <a:off x="2208833" y="1248910"/>
                <a:ext cx="1091644" cy="6142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dirty="0" err="1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D1D581-5D6B-4140-A7F7-90639EED82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8833" y="1248910"/>
                <a:ext cx="1091644" cy="61420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A6D8E941-8A07-4A67-A726-685A1B246273}"/>
              </a:ext>
            </a:extLst>
          </p:cNvPr>
          <p:cNvSpPr txBox="1"/>
          <p:nvPr/>
        </p:nvSpPr>
        <p:spPr>
          <a:xfrm>
            <a:off x="264617" y="1935738"/>
            <a:ext cx="5955476" cy="2171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When a driver – laser or charged particle bunch – travels through plasmas, </a:t>
            </a:r>
            <a:br>
              <a:rPr lang="en-US" dirty="0"/>
            </a:br>
            <a:r>
              <a:rPr lang="en-US" dirty="0"/>
              <a:t>it displaces the electrons and they start to oscillate:</a:t>
            </a:r>
          </a:p>
          <a:p>
            <a:pPr algn="l"/>
            <a:r>
              <a:rPr lang="en-US" dirty="0"/>
              <a:t>the plasma </a:t>
            </a:r>
            <a:r>
              <a:rPr lang="en-US" dirty="0" err="1"/>
              <a:t>wakefield</a:t>
            </a:r>
            <a:r>
              <a:rPr lang="en-US" dirty="0"/>
              <a:t> is created.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The </a:t>
            </a:r>
            <a:r>
              <a:rPr lang="en-US" dirty="0" err="1"/>
              <a:t>wakefield</a:t>
            </a:r>
            <a:r>
              <a:rPr lang="en-US" dirty="0"/>
              <a:t> phase velocity equals the laser group velocity </a:t>
            </a:r>
            <a:br>
              <a:rPr lang="en-US" dirty="0"/>
            </a:br>
            <a:r>
              <a:rPr lang="en-US" dirty="0"/>
              <a:t>or velocity of the driver bunch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The laser pulse in plasmas is relatively slow with group velocity</a:t>
            </a:r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3BCB0B5-4E15-42E1-8E1F-7E3684DD37D7}"/>
                  </a:ext>
                </a:extLst>
              </p:cNvPr>
              <p:cNvSpPr txBox="1"/>
              <p:nvPr/>
            </p:nvSpPr>
            <p:spPr>
              <a:xfrm>
                <a:off x="374539" y="3712843"/>
                <a:ext cx="6367705" cy="3761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𝑤𝑎𝑘𝑒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𝑙𝑎𝑠𝑒𝑟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⋅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21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cm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US" dirty="0"/>
                  <a:t>      laser wakes are subject to dephasing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3BCB0B5-4E15-42E1-8E1F-7E3684DD37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539" y="3712843"/>
                <a:ext cx="6367705" cy="376193"/>
              </a:xfrm>
              <a:prstGeom prst="rect">
                <a:avLst/>
              </a:prstGeom>
              <a:blipFill>
                <a:blip r:embed="rId4"/>
                <a:stretch>
                  <a:fillRect l="-670" r="-766" b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56BEEC05-86EC-4652-A93E-4C3FB0F10171}"/>
              </a:ext>
            </a:extLst>
          </p:cNvPr>
          <p:cNvSpPr txBox="1"/>
          <p:nvPr/>
        </p:nvSpPr>
        <p:spPr>
          <a:xfrm>
            <a:off x="264617" y="4435872"/>
            <a:ext cx="1588897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For beam drivers,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CBDFD8A-0AF6-4F5B-8697-104C57F1B1CB}"/>
                  </a:ext>
                </a:extLst>
              </p:cNvPr>
              <p:cNvSpPr txBox="1"/>
              <p:nvPr/>
            </p:nvSpPr>
            <p:spPr>
              <a:xfrm>
                <a:off x="2064817" y="4339994"/>
                <a:ext cx="1599989" cy="4671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𝑤𝑎𝑘𝑒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CBDFD8A-0AF6-4F5B-8697-104C57F1B1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4817" y="4339994"/>
                <a:ext cx="1599989" cy="467179"/>
              </a:xfrm>
              <a:prstGeom prst="rect">
                <a:avLst/>
              </a:prstGeom>
              <a:blipFill>
                <a:blip r:embed="rId5"/>
                <a:stretch>
                  <a:fillRect l="-763" b="-5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4479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Plasma </a:t>
            </a:r>
            <a:r>
              <a:rPr lang="en-US" altLang="zh-CN" b="1" dirty="0" err="1"/>
              <a:t>wakefields</a:t>
            </a:r>
            <a:r>
              <a:rPr lang="en-US" altLang="zh-CN" b="1" dirty="0"/>
              <a:t> excitation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pukhov</a:t>
            </a:r>
            <a:r>
              <a:rPr lang="de-DE" altLang="zh-CN" dirty="0"/>
              <a:t>@tp1.hhu.de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4</a:t>
            </a:fld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6987CE-8028-4387-8778-26D7E9E8E17B}"/>
              </a:ext>
            </a:extLst>
          </p:cNvPr>
          <p:cNvSpPr txBox="1"/>
          <p:nvPr/>
        </p:nvSpPr>
        <p:spPr>
          <a:xfrm>
            <a:off x="552649" y="1208792"/>
            <a:ext cx="4224298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A driver must be in resonance with the plasma wave.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EBFB6A-C047-46EB-9748-BD17E6904A80}"/>
              </a:ext>
            </a:extLst>
          </p:cNvPr>
          <p:cNvSpPr txBox="1"/>
          <p:nvPr/>
        </p:nvSpPr>
        <p:spPr>
          <a:xfrm>
            <a:off x="552649" y="1739229"/>
            <a:ext cx="2185214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The plasma wavelength 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C7ADF1C-2281-4B66-8F22-5B45268E2380}"/>
                  </a:ext>
                </a:extLst>
              </p:cNvPr>
              <p:cNvSpPr txBox="1"/>
              <p:nvPr/>
            </p:nvSpPr>
            <p:spPr>
              <a:xfrm>
                <a:off x="3216945" y="1595213"/>
                <a:ext cx="2502544" cy="6142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1.1⋅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15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−3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US" dirty="0" err="1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C7ADF1C-2281-4B66-8F22-5B45268E23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6945" y="1595213"/>
                <a:ext cx="2502544" cy="61420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6D8752D-1AEF-472F-8DF2-0127136639FA}"/>
                  </a:ext>
                </a:extLst>
              </p:cNvPr>
              <p:cNvSpPr txBox="1"/>
              <p:nvPr/>
            </p:nvSpPr>
            <p:spPr>
              <a:xfrm>
                <a:off x="552649" y="2603871"/>
                <a:ext cx="5998886" cy="17712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dirty="0"/>
                  <a:t>The driver must be either shorter, or have a modulation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pPr algn="l"/>
                <a:endParaRPr lang="en-US" dirty="0"/>
              </a:p>
              <a:p>
                <a:pPr algn="l"/>
                <a:r>
                  <a:rPr lang="en-US" dirty="0"/>
                  <a:t>The laser pulses must be shorter than 100 fs and intensities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18</m:t>
                        </m:r>
                      </m:sup>
                    </m:sSup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W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algn="l"/>
                <a:endParaRPr lang="en-US" dirty="0"/>
              </a:p>
              <a:p>
                <a:r>
                  <a:rPr lang="en-US" dirty="0"/>
                  <a:t>The electron beam drivers must have high currents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&gt;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kA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Long proton beam drivers must be modulated, see AWAKE</a:t>
                </a:r>
              </a:p>
              <a:p>
                <a:pPr algn="l"/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6D8752D-1AEF-472F-8DF2-0127136639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649" y="2603871"/>
                <a:ext cx="5998886" cy="1771254"/>
              </a:xfrm>
              <a:prstGeom prst="rect">
                <a:avLst/>
              </a:prstGeom>
              <a:blipFill>
                <a:blip r:embed="rId4"/>
                <a:stretch>
                  <a:fillRect l="-305" t="-3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2242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Maximum plasma field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pukhov</a:t>
            </a:r>
            <a:r>
              <a:rPr lang="de-DE" altLang="zh-CN" dirty="0"/>
              <a:t>@tp1.hhu.de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5</a:t>
            </a:fld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6987CE-8028-4387-8778-26D7E9E8E17B}"/>
              </a:ext>
            </a:extLst>
          </p:cNvPr>
          <p:cNvSpPr txBox="1"/>
          <p:nvPr/>
        </p:nvSpPr>
        <p:spPr>
          <a:xfrm>
            <a:off x="624657" y="1206773"/>
            <a:ext cx="4589718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Plasma supports linear fields up to the </a:t>
            </a:r>
            <a:r>
              <a:rPr lang="en-US" dirty="0" err="1"/>
              <a:t>wavebreaking</a:t>
            </a:r>
            <a:r>
              <a:rPr lang="en-US" dirty="0"/>
              <a:t> limit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D1D581-5D6B-4140-A7F7-90639EED826E}"/>
                  </a:ext>
                </a:extLst>
              </p:cNvPr>
              <p:cNvSpPr txBox="1"/>
              <p:nvPr/>
            </p:nvSpPr>
            <p:spPr>
              <a:xfrm>
                <a:off x="1795138" y="1718991"/>
                <a:ext cx="2248756" cy="4230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𝑚𝑐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14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−3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GV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den>
                      </m:f>
                    </m:oMath>
                  </m:oMathPara>
                </a14:m>
                <a:endParaRPr lang="en-US" dirty="0" err="1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D1D581-5D6B-4140-A7F7-90639EED82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38" y="1718991"/>
                <a:ext cx="2248756" cy="423065"/>
              </a:xfrm>
              <a:prstGeom prst="rect">
                <a:avLst/>
              </a:prstGeom>
              <a:blipFill>
                <a:blip r:embed="rId3"/>
                <a:stretch>
                  <a:fillRect l="-542" r="-542" b="-101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A6D8E941-8A07-4A67-A726-685A1B246273}"/>
              </a:ext>
            </a:extLst>
          </p:cNvPr>
          <p:cNvSpPr txBox="1"/>
          <p:nvPr/>
        </p:nvSpPr>
        <p:spPr>
          <a:xfrm>
            <a:off x="624657" y="2502917"/>
            <a:ext cx="5022529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The </a:t>
            </a:r>
            <a:r>
              <a:rPr lang="en-US" dirty="0" err="1"/>
              <a:t>wakefield</a:t>
            </a:r>
            <a:r>
              <a:rPr lang="en-US" dirty="0"/>
              <a:t> amplitude produced by a short particle bunch is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53F8024-D45B-4958-B75F-0E5590DBE60A}"/>
                  </a:ext>
                </a:extLst>
              </p:cNvPr>
              <p:cNvSpPr txBox="1"/>
              <p:nvPr/>
            </p:nvSpPr>
            <p:spPr>
              <a:xfrm>
                <a:off x="1560762" y="3007795"/>
                <a:ext cx="2566736" cy="47654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ra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53F8024-D45B-4958-B75F-0E5590DBE6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0762" y="3007795"/>
                <a:ext cx="2566736" cy="476541"/>
              </a:xfrm>
              <a:prstGeom prst="rect">
                <a:avLst/>
              </a:prstGeom>
              <a:blipFill>
                <a:blip r:embed="rId4"/>
                <a:stretch>
                  <a:fillRect b="-3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F8F5C6F-C369-4027-8408-F8F2F3B96BB3}"/>
                  </a:ext>
                </a:extLst>
              </p:cNvPr>
              <p:cNvSpPr txBox="1"/>
              <p:nvPr/>
            </p:nvSpPr>
            <p:spPr>
              <a:xfrm>
                <a:off x="650258" y="3813565"/>
                <a:ext cx="3598486" cy="4163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≈17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kA</m:t>
                    </m:r>
                  </m:oMath>
                </a14:m>
                <a:r>
                  <a:rPr lang="en-US" dirty="0"/>
                  <a:t>  is the Alfven current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F8F5C6F-C369-4027-8408-F8F2F3B96B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258" y="3813565"/>
                <a:ext cx="3598486" cy="416396"/>
              </a:xfrm>
              <a:prstGeom prst="rect">
                <a:avLst/>
              </a:prstGeom>
              <a:blipFill>
                <a:blip r:embed="rId5"/>
                <a:stretch>
                  <a:fillRect l="-508"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9560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Plasma wake focusing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pukhov</a:t>
            </a:r>
            <a:r>
              <a:rPr lang="de-DE" altLang="zh-CN" dirty="0"/>
              <a:t>@tp1.hhu.de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6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19EF47F-812D-45AB-8B8F-220155D7D14F}"/>
                  </a:ext>
                </a:extLst>
              </p:cNvPr>
              <p:cNvSpPr txBox="1"/>
              <p:nvPr/>
            </p:nvSpPr>
            <p:spPr>
              <a:xfrm>
                <a:off x="336625" y="1782837"/>
                <a:ext cx="6288901" cy="22956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800" dirty="0"/>
                  <a:t>Plasma </a:t>
                </a:r>
                <a:r>
                  <a:rPr lang="en-US" sz="1800" dirty="0" err="1"/>
                  <a:t>wakefield</a:t>
                </a:r>
                <a:r>
                  <a:rPr lang="en-US" sz="1800" dirty="0"/>
                  <a:t> has also </a:t>
                </a:r>
                <a:r>
                  <a:rPr lang="en-US" sz="1800"/>
                  <a:t>transverse fields,</a:t>
                </a:r>
                <a:endParaRPr lang="en-US" sz="1800" dirty="0"/>
              </a:p>
              <a:p>
                <a:pPr algn="l"/>
                <a:r>
                  <a:rPr lang="en-US" sz="1800" dirty="0"/>
                  <a:t>which can provide focusing strength as high as</a:t>
                </a:r>
              </a:p>
              <a:p>
                <a:pPr algn="l"/>
                <a:endParaRPr lang="en-US" sz="18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800" i="0"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a:rPr lang="en-US" sz="1800" i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en-US" sz="1800" i="0">
                              <a:latin typeface="Cambria Math" panose="02040503050406030204" pitchFamily="18" charset="0"/>
                            </a:rPr>
                            <m:t>mm</m:t>
                          </m:r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≈6⋅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  <m:sSup>
                                    <m:sSup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b="0" i="0" smtClean="0">
                                          <a:latin typeface="Cambria Math" panose="02040503050406030204" pitchFamily="18" charset="0"/>
                                        </a:rPr>
                                        <m:t>m</m:t>
                                      </m:r>
                                    </m:e>
                                    <m:sup>
                                      <m:r>
                                        <a:rPr lang="en-US" sz="1800" b="0" i="0" smtClean="0">
                                          <a:latin typeface="Cambria Math" panose="02040503050406030204" pitchFamily="18" charset="0"/>
                                        </a:rPr>
                                        <m:t>−3</m:t>
                                      </m:r>
                                    </m:sup>
                                  </m:sSup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15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</m:oMath>
                  </m:oMathPara>
                </a14:m>
                <a:br>
                  <a:rPr lang="en-US" sz="1800" dirty="0"/>
                </a:br>
                <a:br>
                  <a:rPr lang="en-US" sz="1800" dirty="0"/>
                </a:br>
                <a:r>
                  <a:rPr lang="en-US" sz="1800" dirty="0"/>
                  <a:t>when all electrons are swept away from the plasma channel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19EF47F-812D-45AB-8B8F-220155D7D1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625" y="1782837"/>
                <a:ext cx="6288901" cy="2295693"/>
              </a:xfrm>
              <a:prstGeom prst="rect">
                <a:avLst/>
              </a:prstGeom>
              <a:blipFill>
                <a:blip r:embed="rId3"/>
                <a:stretch>
                  <a:fillRect l="-775" t="-1326" b="-31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4951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406" y="330910"/>
            <a:ext cx="5197803" cy="452322"/>
          </a:xfrm>
        </p:spPr>
        <p:txBody>
          <a:bodyPr/>
          <a:lstStyle/>
          <a:p>
            <a:r>
              <a:rPr lang="en-US" altLang="zh-CN" b="1" dirty="0"/>
              <a:t>The most robust acceleration regime:</a:t>
            </a:r>
            <a:br>
              <a:rPr lang="en-US" altLang="zh-CN" b="1" dirty="0"/>
            </a:br>
            <a:r>
              <a:rPr lang="en-US" altLang="zh-CN" b="1" dirty="0"/>
              <a:t>The Bubble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pukhov</a:t>
            </a:r>
            <a:r>
              <a:rPr lang="de-DE" altLang="zh-CN" dirty="0"/>
              <a:t>@tp1.hhu.de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7</a:t>
            </a:fld>
            <a:endParaRPr lang="de-DE" dirty="0"/>
          </a:p>
        </p:txBody>
      </p:sp>
      <p:pic>
        <p:nvPicPr>
          <p:cNvPr id="1690" name="Picture 1689">
            <a:extLst>
              <a:ext uri="{FF2B5EF4-FFF2-40B4-BE49-F238E27FC236}">
                <a16:creationId xmlns:a16="http://schemas.microsoft.com/office/drawing/2014/main" id="{865EBCE8-F446-4218-8206-2569713D0E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205" y="1325950"/>
            <a:ext cx="6405528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722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406" y="330910"/>
            <a:ext cx="5197803" cy="452322"/>
          </a:xfrm>
        </p:spPr>
        <p:txBody>
          <a:bodyPr/>
          <a:lstStyle/>
          <a:p>
            <a:r>
              <a:rPr lang="en-US" altLang="zh-CN" b="1" dirty="0"/>
              <a:t>Laser-driven </a:t>
            </a:r>
            <a:r>
              <a:rPr lang="en-US" altLang="zh-CN" b="1" dirty="0" err="1"/>
              <a:t>wakefield</a:t>
            </a:r>
            <a:r>
              <a:rPr lang="en-US" altLang="zh-CN" b="1" dirty="0"/>
              <a:t> acceleration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pukhov</a:t>
            </a:r>
            <a:r>
              <a:rPr lang="de-DE" altLang="zh-CN" dirty="0"/>
              <a:t>@tp1.hhu.de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8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F33E74-EF9F-44F9-9904-21153BAAAC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3" y="1467076"/>
            <a:ext cx="3225054" cy="33670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87F8718-3D53-414A-85C3-7151E0232487}"/>
              </a:ext>
            </a:extLst>
          </p:cNvPr>
          <p:cNvSpPr txBox="1"/>
          <p:nvPr/>
        </p:nvSpPr>
        <p:spPr>
          <a:xfrm>
            <a:off x="336625" y="895200"/>
            <a:ext cx="3416320" cy="508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GeV in 10 cm plasma</a:t>
            </a:r>
            <a:br>
              <a:rPr lang="en-US" dirty="0"/>
            </a:br>
            <a:r>
              <a:rPr lang="en-US" dirty="0"/>
              <a:t>Matter </a:t>
            </a:r>
            <a:r>
              <a:rPr lang="en-US" dirty="0" err="1"/>
              <a:t>Radiat</a:t>
            </a:r>
            <a:r>
              <a:rPr lang="en-US" dirty="0"/>
              <a:t>. Extremes 9, 014001 (2024)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4C8593-77EA-4618-B8FA-7F324BDED2EC}"/>
              </a:ext>
            </a:extLst>
          </p:cNvPr>
          <p:cNvSpPr txBox="1"/>
          <p:nvPr/>
        </p:nvSpPr>
        <p:spPr>
          <a:xfrm>
            <a:off x="4009033" y="1062757"/>
            <a:ext cx="2589170" cy="23789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100 J, 100 fs (PW) laser pulses</a:t>
            </a:r>
            <a:br>
              <a:rPr lang="en-US" dirty="0"/>
            </a:br>
            <a:r>
              <a:rPr lang="en-US" dirty="0"/>
              <a:t>routinely produce multi-GeV</a:t>
            </a:r>
            <a:br>
              <a:rPr lang="en-US" dirty="0"/>
            </a:br>
            <a:r>
              <a:rPr lang="en-US" dirty="0"/>
              <a:t>electron bunches</a:t>
            </a:r>
            <a:br>
              <a:rPr lang="en-US" dirty="0"/>
            </a:br>
            <a:r>
              <a:rPr lang="en-US" dirty="0"/>
              <a:t>at 100 GeV/m gradients</a:t>
            </a:r>
            <a:br>
              <a:rPr lang="en-US" dirty="0"/>
            </a:br>
            <a:endParaRPr lang="en-US" dirty="0"/>
          </a:p>
          <a:p>
            <a:pPr algn="l"/>
            <a:r>
              <a:rPr lang="en-US" dirty="0"/>
              <a:t>However, staging is required </a:t>
            </a:r>
            <a:br>
              <a:rPr lang="en-US" dirty="0"/>
            </a:br>
            <a:r>
              <a:rPr lang="en-US" dirty="0"/>
              <a:t>for higher energies </a:t>
            </a:r>
            <a:br>
              <a:rPr lang="en-US" dirty="0"/>
            </a:br>
            <a:r>
              <a:rPr lang="en-US" dirty="0"/>
              <a:t>and high repetition rates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Quality of acceleration </a:t>
            </a:r>
            <a:br>
              <a:rPr lang="en-US" dirty="0"/>
            </a:br>
            <a:r>
              <a:rPr lang="en-US" dirty="0"/>
              <a:t>must be improved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C3C7C7-42B5-4C2B-8997-3389F5CD67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9033" y="3517899"/>
            <a:ext cx="2024397" cy="1138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532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406" y="330910"/>
            <a:ext cx="5197803" cy="452322"/>
          </a:xfrm>
        </p:spPr>
        <p:txBody>
          <a:bodyPr/>
          <a:lstStyle/>
          <a:p>
            <a:r>
              <a:rPr lang="en-US" altLang="zh-CN" b="1" dirty="0"/>
              <a:t>Electron bunch-driven blowout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pukhov</a:t>
            </a:r>
            <a:r>
              <a:rPr lang="de-DE" altLang="zh-CN" dirty="0"/>
              <a:t>@tp1.hhu.de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9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ADA34E-38E6-45F1-BD14-D54E6699BB8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93" y="924219"/>
            <a:ext cx="3600400" cy="365343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198E5F5-696C-4D22-B6CD-D7BD346DBC67}"/>
              </a:ext>
            </a:extLst>
          </p:cNvPr>
          <p:cNvSpPr txBox="1"/>
          <p:nvPr/>
        </p:nvSpPr>
        <p:spPr>
          <a:xfrm>
            <a:off x="3865017" y="2772257"/>
            <a:ext cx="2933816" cy="1277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b="1" dirty="0"/>
              <a:t>The most comprehensive theory</a:t>
            </a:r>
            <a:br>
              <a:rPr lang="en-US" sz="1100" b="1" dirty="0"/>
            </a:br>
            <a:r>
              <a:rPr lang="en-US" sz="1100" b="1" dirty="0"/>
              <a:t>of the blowout regime:</a:t>
            </a:r>
          </a:p>
          <a:p>
            <a:pPr algn="l"/>
            <a:endParaRPr lang="en-US" sz="1100" dirty="0"/>
          </a:p>
          <a:p>
            <a:r>
              <a:rPr lang="en-US" sz="1100" dirty="0"/>
              <a:t>Golovanov, Kostyukov, Pukhov, Malka</a:t>
            </a:r>
            <a:br>
              <a:rPr lang="en-US" sz="1100" dirty="0"/>
            </a:br>
            <a:r>
              <a:rPr lang="en-US" sz="1100" dirty="0"/>
              <a:t>Physical review letters 130, 105001 (2023)</a:t>
            </a:r>
          </a:p>
          <a:p>
            <a:endParaRPr lang="en-US" sz="1100" dirty="0"/>
          </a:p>
          <a:p>
            <a:r>
              <a:rPr lang="en-US" sz="1100" dirty="0"/>
              <a:t>Based on the energy conservation approach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FF404E-D6C0-4A48-9451-CAA4FF35576B}"/>
              </a:ext>
            </a:extLst>
          </p:cNvPr>
          <p:cNvSpPr txBox="1"/>
          <p:nvPr/>
        </p:nvSpPr>
        <p:spPr>
          <a:xfrm>
            <a:off x="3891296" y="1326927"/>
            <a:ext cx="2483437" cy="9238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err="1"/>
              <a:t>FLASH-Forward</a:t>
            </a:r>
            <a:r>
              <a:rPr lang="en-US" dirty="0"/>
              <a:t> (DESY)</a:t>
            </a:r>
          </a:p>
          <a:p>
            <a:pPr algn="l"/>
            <a:r>
              <a:rPr lang="en-US" dirty="0"/>
              <a:t>FACET-II (Stanford)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multi-kA bunches are required</a:t>
            </a:r>
          </a:p>
        </p:txBody>
      </p:sp>
    </p:spTree>
    <p:extLst>
      <p:ext uri="{BB962C8B-B14F-4D97-AF65-F5344CB8AC3E}">
        <p14:creationId xmlns:p14="http://schemas.microsoft.com/office/powerpoint/2010/main" val="2506777400"/>
      </p:ext>
    </p:extLst>
  </p:cSld>
  <p:clrMapOvr>
    <a:masterClrMapping/>
  </p:clrMapOvr>
</p:sld>
</file>

<file path=ppt/theme/theme1.xml><?xml version="1.0" encoding="utf-8"?>
<a:theme xmlns:a="http://schemas.openxmlformats.org/drawingml/2006/main" name="HHU_PPT_Vorlage">
  <a:themeElements>
    <a:clrScheme name="HHU">
      <a:dk1>
        <a:sysClr val="windowText" lastClr="000000"/>
      </a:dk1>
      <a:lt1>
        <a:sysClr val="window" lastClr="FFFFFF"/>
      </a:lt1>
      <a:dk2>
        <a:srgbClr val="006AB3"/>
      </a:dk2>
      <a:lt2>
        <a:srgbClr val="CCCCCC"/>
      </a:lt2>
      <a:accent1>
        <a:srgbClr val="003964"/>
      </a:accent1>
      <a:accent2>
        <a:srgbClr val="57BAB1"/>
      </a:accent2>
      <a:accent3>
        <a:srgbClr val="EE7F00"/>
      </a:accent3>
      <a:accent4>
        <a:srgbClr val="BE0A26"/>
      </a:accent4>
      <a:accent5>
        <a:srgbClr val="8CB110"/>
      </a:accent5>
      <a:accent6>
        <a:srgbClr val="B5CBD6"/>
      </a:accent6>
      <a:hlink>
        <a:srgbClr val="AEABAB"/>
      </a:hlink>
      <a:folHlink>
        <a:srgbClr val="D0CECE"/>
      </a:folHlink>
    </a:clrScheme>
    <a:fontScheme name="HH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owerPoint_Master_HHU_191127_4_3.potx" id="{D821A58D-73EF-41B6-B23A-F1495937953F}" vid="{4CA4C827-0ACF-4581-8F18-0D1AFBAA960E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Praesentationsvorlage_PowerPoint_4zu3</Template>
  <TotalTime>0</TotalTime>
  <Words>2756</Words>
  <Application>Microsoft Office PowerPoint</Application>
  <PresentationFormat>Custom</PresentationFormat>
  <Paragraphs>237</Paragraphs>
  <Slides>25</Slides>
  <Notes>15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等线</vt:lpstr>
      <vt:lpstr>Arial</vt:lpstr>
      <vt:lpstr>Cambria Math</vt:lpstr>
      <vt:lpstr>Inherited</vt:lpstr>
      <vt:lpstr>Symbol</vt:lpstr>
      <vt:lpstr>Times New Roman</vt:lpstr>
      <vt:lpstr>Verdana</vt:lpstr>
      <vt:lpstr>Wingdings 2</vt:lpstr>
      <vt:lpstr>HHU_PPT_Vorlage</vt:lpstr>
      <vt:lpstr>Plasma Wakefield Accelerators</vt:lpstr>
      <vt:lpstr>Plasma wakefields</vt:lpstr>
      <vt:lpstr>Linear plasma wakefields</vt:lpstr>
      <vt:lpstr>Plasma wakefields excitation</vt:lpstr>
      <vt:lpstr>Maximum plasma field</vt:lpstr>
      <vt:lpstr>Plasma wake focusing</vt:lpstr>
      <vt:lpstr>The most robust acceleration regime: The Bubble</vt:lpstr>
      <vt:lpstr>Laser-driven wakefield acceleration</vt:lpstr>
      <vt:lpstr>Electron bunch-driven blowout</vt:lpstr>
      <vt:lpstr>Proton-driven wakes. AWAKE at CERN</vt:lpstr>
      <vt:lpstr>Electron motion in plasma wakefield</vt:lpstr>
      <vt:lpstr>Electron motion in plasma wakefield</vt:lpstr>
      <vt:lpstr>Long driver: laser modes in a channel</vt:lpstr>
      <vt:lpstr>Wakefield phase velocity</vt:lpstr>
      <vt:lpstr>Wakefield phase velocity</vt:lpstr>
      <vt:lpstr>Wakefield phase velocity</vt:lpstr>
      <vt:lpstr>Wakefield phase velocity</vt:lpstr>
      <vt:lpstr>Wakefield phase velocity</vt:lpstr>
      <vt:lpstr>Disadvantages of long drivers</vt:lpstr>
      <vt:lpstr>Short driver</vt:lpstr>
      <vt:lpstr>Overcoming Dephasing:  Plasma Density Gradient</vt:lpstr>
      <vt:lpstr>Synchronizing fast driver and slow witness</vt:lpstr>
      <vt:lpstr>Simulation example</vt:lpstr>
      <vt:lpstr>Simulation example: GV/m acceleration</vt:lpstr>
      <vt:lpstr>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 dolor sit amet</dc:title>
  <dc:creator>SF</dc:creator>
  <cp:lastModifiedBy>pukhov</cp:lastModifiedBy>
  <cp:revision>762</cp:revision>
  <dcterms:created xsi:type="dcterms:W3CDTF">2020-09-08T12:09:33Z</dcterms:created>
  <dcterms:modified xsi:type="dcterms:W3CDTF">2023-12-12T13:23:38Z</dcterms:modified>
</cp:coreProperties>
</file>