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6" r:id="rId4"/>
    <p:sldId id="267" r:id="rId5"/>
    <p:sldId id="268" r:id="rId6"/>
    <p:sldId id="269" r:id="rId7"/>
    <p:sldId id="270" r:id="rId8"/>
    <p:sldId id="440" r:id="rId9"/>
    <p:sldId id="438" r:id="rId10"/>
    <p:sldId id="263" r:id="rId11"/>
    <p:sldId id="439" r:id="rId12"/>
    <p:sldId id="442" r:id="rId13"/>
    <p:sldId id="443" r:id="rId14"/>
    <p:sldId id="44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48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427E-0AB0-78E3-FF7D-C9618CE651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E25B5-A825-D53D-FCD6-A37A42A74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5C6C7-EB2A-C96E-59BE-3BC92155E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FC9E6-5767-E51A-D1CB-0CE88BABE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C600E-D598-2A1F-9EE7-D031006ED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9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FFE38-A025-839F-CAC2-FFD76435A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FC2030-5D20-B6D8-8B7F-91FDE73C00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2E26C-84EA-8F45-6127-3B3C8B1A3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69074-4079-4858-409B-4CB31620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973A2-5D19-58EC-05E6-76A5000F2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767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17A4F4-D147-57DF-E78A-C33112B31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DF0F39-6856-7729-77BF-B61359AB55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59A44-C1CA-2195-1BF8-4C9AB39B3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6DCF8-3D60-C8CC-E228-DA53C48A1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85D0A-2096-AFC1-1D45-E805BEF27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834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1287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03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Period 1 Review, 7 February 2023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549145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553588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53155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46815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62074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2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5BC05-3486-C91F-86E0-8F2BC8B64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399D6-1430-7505-1D35-947E9B9A5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09701-B8DE-6056-37BE-AF05AD95F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5B03B-2959-57C5-F734-7C6C716BC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A0FC2-A061-25D5-86E5-2C1CFB37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3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92879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60D75-C11E-C4DD-BC79-1D6B76F20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A01BF-C9D6-46CE-4247-E5D883B1E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780AC-C71E-AB78-8FC7-FA168494E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97D3E-9487-098E-EFDF-AC2513C11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94A6B-606E-BD69-E585-B415E75BA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06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7A52D-A74D-239F-6D73-54FCB4DB3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54552-CA01-E1ED-DEA3-42548B97FC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0AA7D-A8EB-4DC5-8790-15A13EB4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065A63-2915-CDA8-1093-C7B72D978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C1FC6-4993-D55D-300C-4B430C47C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2EA84-E8D6-BBB6-0336-D60A0F93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936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B0A4B-D519-86B1-DA9B-6672E1C5C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5B89E-8B55-CF9B-F4FD-98C2F70BD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E912B-AFAB-9752-D086-9D754D32C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5C395-0783-6220-F1F2-3F24A503F1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0F1729-DABF-D7E6-3C58-E208BBF968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AA3E40-F7EF-4B52-29AA-14E1F3DAD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346E33-F23E-99F5-2037-FD5AF6E6F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A7F56B-8A06-8EF5-E1A7-21FE004F8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61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FF8B-3198-4304-95C2-4C953C3AD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85BFD7-21DC-F66A-75C9-010B7C145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A765F6-78BA-D4E4-1574-88856047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98D30-D5BF-4F42-DB16-FCADB94B1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72A00-BE6C-B952-9888-5DAF964B8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0C75F-81BA-1F8B-5E5D-4B8783118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8D4CD-81D1-2606-D8BE-8F0EE9B38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45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0AB2C-62AF-30EE-0ACC-9302E0DDE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7ABE4-0C9E-E160-5570-D2DD80B60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911E50-4CC0-6B66-54CD-B977BDE3C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416F40-14B5-8A8F-6915-2951E8AE1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4A49A3-1507-3043-A4A9-158C8D7A7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3FB5A-8042-194F-65D8-953A9699B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97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CBC60-2210-2448-DAEC-70942B455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8A8266-3A29-CA51-B01B-EF67B11E9B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2BE18B-088A-45BE-EBED-C5409979B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2C359-A8FA-5EA6-A009-F4606E7F2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49A02-9FA3-F098-1939-D51965F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5A1A8-D8DE-13DD-699C-40321B22E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3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CBBBA4-0487-9BD9-BD48-FA090A9E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5DD220-CB06-9981-E4CF-757999B0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74D74-77BB-0883-02A9-1E3CDCAEEA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F56B6-789D-489C-A2DA-CF153EADFB75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A99A3-5A80-8ADC-2061-454662564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2BC3C-0953-A100-5054-2939663489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A3A05-D83C-4949-9159-473ABCFEE3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22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8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si.ch/event/14790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ccelconf.web.cern.ch/ipac2021/papers/tupab027.pdf" TargetMode="External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99A158-01F7-2FAE-7DDA-F0F92E2BDD0A}"/>
              </a:ext>
            </a:extLst>
          </p:cNvPr>
          <p:cNvSpPr txBox="1"/>
          <p:nvPr/>
        </p:nvSpPr>
        <p:spPr>
          <a:xfrm>
            <a:off x="2066544" y="1908483"/>
            <a:ext cx="868547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I.FAST Workshop on </a:t>
            </a:r>
          </a:p>
          <a:p>
            <a:pPr algn="ctr"/>
            <a:r>
              <a:rPr lang="en-US" sz="2800" b="1" dirty="0"/>
              <a:t>GHz Rate &amp; Rapid Muon Acceleration for Particle Physics</a:t>
            </a:r>
          </a:p>
          <a:p>
            <a:pPr algn="ctr"/>
            <a:r>
              <a:rPr lang="en-US" sz="2800" dirty="0"/>
              <a:t>“GR2M 2023”</a:t>
            </a:r>
          </a:p>
          <a:p>
            <a:endParaRPr lang="en-US" sz="2800" dirty="0"/>
          </a:p>
          <a:p>
            <a:pPr algn="ctr"/>
            <a:r>
              <a:rPr lang="en-US" sz="2000" dirty="0"/>
              <a:t>Ralph Assmann, Giuliano Franchetti, Rasmus Ischebeck, Frank Zimmermann</a:t>
            </a:r>
          </a:p>
          <a:p>
            <a:endParaRPr lang="en-US" sz="2800" dirty="0"/>
          </a:p>
          <a:p>
            <a:endParaRPr lang="en-US" sz="2800" dirty="0"/>
          </a:p>
          <a:p>
            <a:pPr algn="ctr"/>
            <a:r>
              <a:rPr lang="en-US" sz="2800" dirty="0"/>
              <a:t>10-13 December, Bern, Switzerland</a:t>
            </a:r>
          </a:p>
          <a:p>
            <a:endParaRPr lang="en-GB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8FBE14-FAF5-D6E6-FDD4-740F1460F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94" y="151257"/>
            <a:ext cx="2781300" cy="1581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591884-019D-1641-47BA-7C7F32356A26}"/>
              </a:ext>
            </a:extLst>
          </p:cNvPr>
          <p:cNvSpPr txBox="1"/>
          <p:nvPr/>
        </p:nvSpPr>
        <p:spPr>
          <a:xfrm>
            <a:off x="4510203" y="5562434"/>
            <a:ext cx="6094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https://indico.psi.ch/event/14790/</a:t>
            </a:r>
            <a:r>
              <a:rPr lang="en-GB" dirty="0"/>
              <a:t> </a:t>
            </a:r>
          </a:p>
        </p:txBody>
      </p:sp>
      <p:pic>
        <p:nvPicPr>
          <p:cNvPr id="9" name="Picture 8" descr="A close-up of a building&#10;&#10;Description automatically generated">
            <a:extLst>
              <a:ext uri="{FF2B5EF4-FFF2-40B4-BE49-F238E27FC236}">
                <a16:creationId xmlns:a16="http://schemas.microsoft.com/office/drawing/2014/main" id="{46708663-2EF3-960C-EE9F-433BA8AAB2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831" y="151257"/>
            <a:ext cx="2162477" cy="2010056"/>
          </a:xfrm>
          <a:prstGeom prst="rect">
            <a:avLst/>
          </a:prstGeom>
        </p:spPr>
      </p:pic>
      <p:pic>
        <p:nvPicPr>
          <p:cNvPr id="11" name="Picture 10" descr="A paper with text and images&#10;&#10;Description automatically generated">
            <a:extLst>
              <a:ext uri="{FF2B5EF4-FFF2-40B4-BE49-F238E27FC236}">
                <a16:creationId xmlns:a16="http://schemas.microsoft.com/office/drawing/2014/main" id="{1C8D8AAF-4E76-1CA0-B33B-37E48FFB77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855" y="4019341"/>
            <a:ext cx="1804540" cy="27284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E43095-506A-B883-8E16-49B69285FF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605" y="6086889"/>
            <a:ext cx="1016815" cy="6781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B5CA90-AF5D-BE6F-FA2E-98994C13B34B}"/>
              </a:ext>
            </a:extLst>
          </p:cNvPr>
          <p:cNvSpPr txBox="1"/>
          <p:nvPr/>
        </p:nvSpPr>
        <p:spPr>
          <a:xfrm>
            <a:off x="1405128" y="6163065"/>
            <a:ext cx="81340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This project has received funding from the European Union’s Horizon 2020 Research and Innovation programme under Grant Agreement No 101004730 (I.FAST).</a:t>
            </a:r>
          </a:p>
        </p:txBody>
      </p:sp>
    </p:spTree>
    <p:extLst>
      <p:ext uri="{BB962C8B-B14F-4D97-AF65-F5344CB8AC3E}">
        <p14:creationId xmlns:p14="http://schemas.microsoft.com/office/powerpoint/2010/main" val="522657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AEA3C-3D2B-2D32-F5B1-E86379E81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793" y="145748"/>
            <a:ext cx="11400980" cy="1044283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sz="3600" b="1" i="1" dirty="0">
                <a:solidFill>
                  <a:srgbClr val="FFFF00"/>
                </a:solidFill>
              </a:rPr>
              <a:t>Snapshot - </a:t>
            </a:r>
            <a:r>
              <a:rPr lang="en-GB" sz="3600" i="1" dirty="0">
                <a:solidFill>
                  <a:schemeClr val="bg1"/>
                </a:solidFill>
              </a:rPr>
              <a:t>Topical </a:t>
            </a:r>
            <a:r>
              <a:rPr lang="en-GB" sz="3600" i="1" dirty="0" err="1">
                <a:solidFill>
                  <a:schemeClr val="bg1"/>
                </a:solidFill>
              </a:rPr>
              <a:t>iFAST</a:t>
            </a:r>
            <a:r>
              <a:rPr lang="en-GB" sz="3600" i="1" dirty="0">
                <a:solidFill>
                  <a:schemeClr val="bg1"/>
                </a:solidFill>
              </a:rPr>
              <a:t> workshop on </a:t>
            </a:r>
            <a:r>
              <a:rPr lang="en-GB" sz="3600" b="1" i="1" dirty="0">
                <a:solidFill>
                  <a:schemeClr val="bg1"/>
                </a:solidFill>
              </a:rPr>
              <a:t>Accelerators for the Dark Sector</a:t>
            </a:r>
            <a:r>
              <a:rPr lang="en-GB" sz="3600" i="1" dirty="0">
                <a:solidFill>
                  <a:schemeClr val="bg1"/>
                </a:solidFill>
              </a:rPr>
              <a:t>, </a:t>
            </a:r>
            <a:r>
              <a:rPr lang="en-GB" sz="3100" i="1" dirty="0">
                <a:solidFill>
                  <a:schemeClr val="bg1"/>
                </a:solidFill>
              </a:rPr>
              <a:t>CERN, 31 Oct 2022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DB4C26-CABD-AB77-3502-F67AA1305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93" y="4918409"/>
            <a:ext cx="2881424" cy="1625278"/>
          </a:xfrm>
          <a:prstGeom prst="rect">
            <a:avLst/>
          </a:prstGeom>
        </p:spPr>
      </p:pic>
      <p:pic>
        <p:nvPicPr>
          <p:cNvPr id="1026" name="Picture 4" descr="A picture containing text, indoor, wall, standing&#10;&#10;Description automatically generated">
            <a:extLst>
              <a:ext uri="{FF2B5EF4-FFF2-40B4-BE49-F238E27FC236}">
                <a16:creationId xmlns:a16="http://schemas.microsoft.com/office/drawing/2014/main" id="{FC445B31-8632-139D-93C6-493BEFB3B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93" y="1240386"/>
            <a:ext cx="567725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2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28147E9C-1103-BAD6-B09B-947E9A984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051" y="1225335"/>
            <a:ext cx="5723722" cy="321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80430661-1B2A-6A65-EA66-E05C2F82F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931CB732-4701-419A-7F81-96678D512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511" y="4413133"/>
            <a:ext cx="1047402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photographs from the topical dark-sector acceleration </a:t>
            </a:r>
            <a:r>
              <a:rPr kumimoji="0" lang="en-GB" alt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iFAST</a:t>
            </a:r>
            <a:r>
              <a:rPr kumimoji="0" lang="en-GB" alt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meeting, held at CERN, on 31 October 2022.</a:t>
            </a:r>
            <a:endParaRPr kumimoji="0" lang="en-GB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BE5C83-D5C9-E14F-259C-F7735FCBD665}"/>
              </a:ext>
            </a:extLst>
          </p:cNvPr>
          <p:cNvSpPr txBox="1"/>
          <p:nvPr/>
        </p:nvSpPr>
        <p:spPr>
          <a:xfrm>
            <a:off x="3165844" y="5235637"/>
            <a:ext cx="476604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Hand-drawn sketch of DLA structure as part of a laser oscillator. The beam moves from left to right through the structures, while the laser pulse circulates at a rate of 100 GHz (path length ~3 mm) [drawn by R. Ischebeck on a green field, while riding a bike to PSI].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2E4169-A01F-BCB2-4CC1-A01200266000}"/>
              </a:ext>
            </a:extLst>
          </p:cNvPr>
          <p:cNvSpPr txBox="1"/>
          <p:nvPr/>
        </p:nvSpPr>
        <p:spPr>
          <a:xfrm>
            <a:off x="8530189" y="5897356"/>
            <a:ext cx="307280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iFAST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highlight talk by Raziyeh Dadashi !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5654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D2A37-4423-08BD-3F29-92C8B8D73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619" y="3455"/>
            <a:ext cx="8137800" cy="920538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/>
              <a:t>IPAC’23 paper #1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C52835-75DF-1350-EE8D-803622353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34" y="923993"/>
            <a:ext cx="8666239" cy="531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53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9FF0D-0B0E-C602-D8C4-B6A14945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AD9B73-3167-FD8A-574D-350968514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970" y="923993"/>
            <a:ext cx="9728511" cy="58247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348A90C-DAA4-2416-A594-B5DFF2C8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619" y="3455"/>
            <a:ext cx="8137800" cy="920538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/>
              <a:t>IPAC’23 paper #2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63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E8076-6DFE-0084-1C68-C8384E70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48" y="276621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thank you for attending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&amp; enjoy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707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AAC39-B9DB-4E1A-9844-5FD661726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0614" y="-1001562"/>
            <a:ext cx="9144000" cy="23876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iFAST</a:t>
            </a:r>
            <a:r>
              <a:rPr lang="en-US" dirty="0"/>
              <a:t> WP5?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BEA3FC-D081-4227-B96A-492854032E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2538" y="1934342"/>
            <a:ext cx="9144000" cy="1655762"/>
          </a:xfrm>
        </p:spPr>
        <p:txBody>
          <a:bodyPr>
            <a:normAutofit/>
          </a:bodyPr>
          <a:lstStyle/>
          <a:p>
            <a:r>
              <a:rPr lang="en-GB" sz="3600" dirty="0"/>
              <a:t>WP5: Strategies and Milestones for Accelerator Research and Technologies (SMART)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37E602D7-E3AD-4731-8B96-328DBB7BF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1" y="-11250"/>
            <a:ext cx="2506339" cy="15457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D18E65-7513-4E5F-A133-5C89FEA516E4}"/>
              </a:ext>
            </a:extLst>
          </p:cNvPr>
          <p:cNvSpPr txBox="1"/>
          <p:nvPr/>
        </p:nvSpPr>
        <p:spPr>
          <a:xfrm>
            <a:off x="1722789" y="3099478"/>
            <a:ext cx="85003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Peter Forck (GSI), Giuliano Franchetti (GSI), Nadia Pastrone (INFN),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Frank Zimmermann (CERN)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972EB8-F97B-430F-8FF1-F42282709E1E}"/>
              </a:ext>
            </a:extLst>
          </p:cNvPr>
          <p:cNvSpPr/>
          <p:nvPr/>
        </p:nvSpPr>
        <p:spPr>
          <a:xfrm>
            <a:off x="972999" y="4909304"/>
            <a:ext cx="101379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Participating Institutes: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INFN, CERN, CEA,  CNRS, KIT, PSI, United Kingdom Research and Innovation, GSI,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Bergoz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Instrumentation, Barthel HF-Technik GmbH, HIT Heidelberg + JGU Mainz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F30227-ADCC-4EA2-A884-B089194629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8" t="8497" r="15647" b="25973"/>
          <a:stretch/>
        </p:blipFill>
        <p:spPr>
          <a:xfrm>
            <a:off x="8638688" y="3550347"/>
            <a:ext cx="1219200" cy="1188687"/>
          </a:xfrm>
          <a:prstGeom prst="rect">
            <a:avLst/>
          </a:prstGeom>
        </p:spPr>
      </p:pic>
      <p:pic>
        <p:nvPicPr>
          <p:cNvPr id="12" name="Picture 11" descr="A picture containing person, smiling, wall, person&#10;&#10;Description automatically generated">
            <a:extLst>
              <a:ext uri="{FF2B5EF4-FFF2-40B4-BE49-F238E27FC236}">
                <a16:creationId xmlns:a16="http://schemas.microsoft.com/office/drawing/2014/main" id="{934E2C13-86CC-4D4B-B746-71FCBAB587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b="8448"/>
          <a:stretch/>
        </p:blipFill>
        <p:spPr>
          <a:xfrm>
            <a:off x="1261028" y="3510288"/>
            <a:ext cx="923522" cy="11889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5006374-65C9-45E5-B3E3-EB7CC9C3DF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r="31786" b="28834"/>
          <a:stretch/>
        </p:blipFill>
        <p:spPr>
          <a:xfrm>
            <a:off x="2398643" y="3524450"/>
            <a:ext cx="1154671" cy="11748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6C47E3-081F-4F63-A674-806CCD6350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9" r="22193" b="17874"/>
          <a:stretch/>
        </p:blipFill>
        <p:spPr>
          <a:xfrm>
            <a:off x="10107279" y="3524450"/>
            <a:ext cx="1154671" cy="1236516"/>
          </a:xfrm>
          <a:prstGeom prst="rect">
            <a:avLst/>
          </a:prstGeom>
        </p:spPr>
      </p:pic>
      <p:pic>
        <p:nvPicPr>
          <p:cNvPr id="18" name="Picture 17" descr="Text, whiteboard&#10;&#10;Description automatically generated">
            <a:extLst>
              <a:ext uri="{FF2B5EF4-FFF2-40B4-BE49-F238E27FC236}">
                <a16:creationId xmlns:a16="http://schemas.microsoft.com/office/drawing/2014/main" id="{B7148A12-001F-4E13-9663-72FF31172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824" y="14977"/>
            <a:ext cx="2162176" cy="20180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8CE854-91E6-4260-B74F-8A170CDA8D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568" y="6319659"/>
            <a:ext cx="648072" cy="43204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553B6EA-2CB4-4C8B-8555-FE485E5BC987}"/>
              </a:ext>
            </a:extLst>
          </p:cNvPr>
          <p:cNvSpPr/>
          <p:nvPr/>
        </p:nvSpPr>
        <p:spPr>
          <a:xfrm>
            <a:off x="4077640" y="6236761"/>
            <a:ext cx="5031133" cy="53014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receives funding from the European Union’s Horizon 2020 Research and Innovation programme under GA No 101004730.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472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BE6A3-7D20-4412-8BB0-C0012FA0D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-199505"/>
            <a:ext cx="10515600" cy="1325563"/>
          </a:xfrm>
        </p:spPr>
        <p:txBody>
          <a:bodyPr/>
          <a:lstStyle/>
          <a:p>
            <a:r>
              <a:rPr lang="en-US" dirty="0"/>
              <a:t>the three SMART pillars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2B2B44D-C35C-4FCB-8D8F-D817EF581B5C}"/>
              </a:ext>
            </a:extLst>
          </p:cNvPr>
          <p:cNvGraphicFramePr>
            <a:graphicFrameLocks noGrp="1"/>
          </p:cNvGraphicFramePr>
          <p:nvPr/>
        </p:nvGraphicFramePr>
        <p:xfrm>
          <a:off x="0" y="1493520"/>
          <a:ext cx="121920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71554924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98082335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202187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 5.1 </a:t>
                      </a: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MUon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colliders </a:t>
                      </a: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STrategy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network (MUST)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Task 5.2 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Pushing Accelerator Frontiers (PAF)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Task 5.3 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 of Resonant slow </a:t>
                      </a: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EXtraction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spill quality (REX)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612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Coord.: Nadia Pastrone (INFN)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Coord.: Frank Zimmermann (CERN),</a:t>
                      </a:r>
                    </a:p>
                    <a:p>
                      <a:r>
                        <a:rPr lang="en-US" sz="2000" dirty="0"/>
                        <a:t>Giuliano Franchetti (GSI)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Coord.: Peter Forck (GSI)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8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i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INFN</a:t>
                      </a:r>
                      <a:r>
                        <a:rPr lang="en-GB" sz="2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CERN, CEA, CNRS, KIT, PSI, UKRI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CERN, GSI</a:t>
                      </a:r>
                      <a:r>
                        <a:rPr lang="en-GB" sz="2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CNRS, PSI + JGU Mainz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GSI</a:t>
                      </a:r>
                      <a:r>
                        <a:rPr lang="en-GB" sz="2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BI, BT, CERN, HIT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362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 the effort to design a muon collider and to project and plan the required R&amp;D.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Significantly improve the performance of lepton and hadron accelerators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Mitigate intensity fluctuations of slowly extracted beam from synchrotrons by means of detailed parameter simulations, related experimental verifications, and active beam control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820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Consolidate the community devoted to developing an international future facility.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novel accelerator opportunities and possible implementations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Produce a prototype of improved hardware for power supply control to achieve a current stability in the range of ∆I /I &lt; 10</a:t>
                      </a:r>
                      <a:r>
                        <a:rPr lang="en-GB" sz="18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447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Prepare the platform to disseminate the information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a roadmap for long-term accelerator R&amp;D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 and produce a high-performance RF-amplifier with versatile control for knock-out extraction.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91254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CE461C2-459D-4B45-AFAF-895A2D5C8A5F}"/>
              </a:ext>
            </a:extLst>
          </p:cNvPr>
          <p:cNvSpPr/>
          <p:nvPr/>
        </p:nvSpPr>
        <p:spPr>
          <a:xfrm>
            <a:off x="4028661" y="1487515"/>
            <a:ext cx="4088295" cy="537048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A6DE92-416B-4F42-8C62-F8D22F9CFE1C}"/>
              </a:ext>
            </a:extLst>
          </p:cNvPr>
          <p:cNvSpPr/>
          <p:nvPr/>
        </p:nvSpPr>
        <p:spPr>
          <a:xfrm>
            <a:off x="4075044" y="1487515"/>
            <a:ext cx="4041912" cy="707886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5.2 Pushing Accelerator Frontiers (PAF) </a:t>
            </a:r>
          </a:p>
        </p:txBody>
      </p:sp>
      <p:pic>
        <p:nvPicPr>
          <p:cNvPr id="8" name="Picture 7" descr="Text, whiteboard&#10;&#10;Description automatically generated">
            <a:extLst>
              <a:ext uri="{FF2B5EF4-FFF2-40B4-BE49-F238E27FC236}">
                <a16:creationId xmlns:a16="http://schemas.microsoft.com/office/drawing/2014/main" id="{837BDCEE-DBE0-493D-8E86-744E6112F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843" y="-1"/>
            <a:ext cx="1593766" cy="1487515"/>
          </a:xfrm>
          <a:prstGeom prst="rect">
            <a:avLst/>
          </a:prstGeom>
        </p:spPr>
      </p:pic>
      <p:pic>
        <p:nvPicPr>
          <p:cNvPr id="10" name="Picture 9" descr="Text, whiteboard&#10;&#10;Description automatically generated">
            <a:extLst>
              <a:ext uri="{FF2B5EF4-FFF2-40B4-BE49-F238E27FC236}">
                <a16:creationId xmlns:a16="http://schemas.microsoft.com/office/drawing/2014/main" id="{9AA8493E-BD02-4A06-A545-E95EC91A7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58" y="574930"/>
            <a:ext cx="4162857" cy="628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99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7E64-0E1D-4863-80E0-986FAFD9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594"/>
            <a:ext cx="10515600" cy="1325563"/>
          </a:xfrm>
        </p:spPr>
        <p:txBody>
          <a:bodyPr/>
          <a:lstStyle/>
          <a:p>
            <a:r>
              <a:rPr lang="en-GB" b="1" dirty="0"/>
              <a:t>Task 5.2 Pushing Accelerator Frontiers (PAF) </a:t>
            </a:r>
            <a:br>
              <a:rPr lang="en-GB" b="1" dirty="0"/>
            </a:b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9CF59-8C3F-46B8-BB2E-BA0C380342FF}"/>
              </a:ext>
            </a:extLst>
          </p:cNvPr>
          <p:cNvSpPr/>
          <p:nvPr/>
        </p:nvSpPr>
        <p:spPr>
          <a:xfrm>
            <a:off x="92765" y="842375"/>
            <a:ext cx="12099235" cy="619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tools: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topical workshops and dedicated prospective studies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Overriding goal: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survey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frontiers of classical accelerators and develop long-term strategies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boosting the performance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 facilities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for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overcoming limitations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1: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networking on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novel intense positron sources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providing a                    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“condensation point” for the worldwide positron-source community 					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CNRS – Iryna Chaikovska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different methods of e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production, both classical techniques &amp; especially novel/exotic ones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2: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survey extreme beams and ultimate limits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examine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approaches to overcome the present limits on beam brightness 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– Frank Zimmermann, GSI – Giuliano Franchetti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marR="0" lvl="0" indent="0" algn="just" defTabSz="45085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space-charge compensation or cooling, crystalline beams,..</a:t>
            </a:r>
          </a:p>
          <a:p>
            <a:pPr marL="0" marR="0" lvl="0" indent="0" algn="just" defTabSz="45085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review the ultimate limits on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high-gradient acceleration, </a:t>
            </a:r>
          </a:p>
          <a:p>
            <a:pPr marL="0" marR="0" lvl="0" indent="0" algn="just" defTabSz="45085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high-field bending, beam size, beam density, and luminosity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F5081-912A-4904-BA14-98439012A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449" y="2473649"/>
            <a:ext cx="1099645" cy="10996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000255-FF6A-487B-A634-D5650E984F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r="31786" b="28834"/>
          <a:stretch/>
        </p:blipFill>
        <p:spPr>
          <a:xfrm>
            <a:off x="8565980" y="5217063"/>
            <a:ext cx="1106063" cy="11253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18A130-60C6-413C-B09A-342ECFAC48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9" r="22193" b="17874"/>
          <a:stretch/>
        </p:blipFill>
        <p:spPr>
          <a:xfrm>
            <a:off x="9799855" y="5242788"/>
            <a:ext cx="1026859" cy="10996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2290AC-2A0A-4983-83C5-48EAC6141F7E}"/>
              </a:ext>
            </a:extLst>
          </p:cNvPr>
          <p:cNvSpPr/>
          <p:nvPr/>
        </p:nvSpPr>
        <p:spPr>
          <a:xfrm>
            <a:off x="8968595" y="6396335"/>
            <a:ext cx="2264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IPAC’21 paper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801E-C6E1-4605-AC9A-816B59525C7B}"/>
              </a:ext>
            </a:extLst>
          </p:cNvPr>
          <p:cNvSpPr txBox="1"/>
          <p:nvPr/>
        </p:nvSpPr>
        <p:spPr>
          <a:xfrm>
            <a:off x="10602899" y="5204568"/>
            <a:ext cx="1653007" cy="1255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Zimmermann, R. Assmann, M. Bai, G. Franchetti, </a:t>
            </a: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Review of Accelerator Limitations and Routes to Ultimate Beams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IPAC’21</a:t>
            </a:r>
          </a:p>
        </p:txBody>
      </p:sp>
    </p:spTree>
    <p:extLst>
      <p:ext uri="{BB962C8B-B14F-4D97-AF65-F5344CB8AC3E}">
        <p14:creationId xmlns:p14="http://schemas.microsoft.com/office/powerpoint/2010/main" val="366736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7E64-0E1D-4863-80E0-986FAFD9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594"/>
            <a:ext cx="10770704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Task 5.2 Pushing Accelerator Frontiers (PAF) – cont’d </a:t>
            </a:r>
            <a:br>
              <a:rPr lang="en-GB" b="1" dirty="0"/>
            </a:b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9CF59-8C3F-46B8-BB2E-BA0C380342FF}"/>
              </a:ext>
            </a:extLst>
          </p:cNvPr>
          <p:cNvSpPr/>
          <p:nvPr/>
        </p:nvSpPr>
        <p:spPr>
          <a:xfrm>
            <a:off x="92765" y="976059"/>
            <a:ext cx="12099235" cy="5406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marR="0" lvl="0" indent="-185738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3: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intelligence for accelerators,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exploring applications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machine learning, deep learning, advanced optimization algorithms and neural networks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for accelerator control and design (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PSI – Rasmus Ischebeck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185738" marR="0" lvl="0" indent="-185738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marR="0" lvl="0" indent="-185738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4: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accelerators for “dark sector”&amp; precision physics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– Christian Carli, GSI – Bernd Lorentz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accelerator/beam requirements for dark-sector searches in fixed-target experiments 	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investigating current precision frontier accelerator developments, such as EDM ring designs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BC6BFD-D617-4354-AE6D-25FA1A0A8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382" y="1860219"/>
            <a:ext cx="1725038" cy="1725038"/>
          </a:xfrm>
          <a:prstGeom prst="rect">
            <a:avLst/>
          </a:prstGeom>
        </p:spPr>
      </p:pic>
      <p:pic>
        <p:nvPicPr>
          <p:cNvPr id="7" name="Picture 6" descr="A picture containing text, person, indoor, older&#10;&#10;Description automatically generated">
            <a:extLst>
              <a:ext uri="{FF2B5EF4-FFF2-40B4-BE49-F238E27FC236}">
                <a16:creationId xmlns:a16="http://schemas.microsoft.com/office/drawing/2014/main" id="{B68F8E3A-53C2-4784-A1F7-B2376E022C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9" r="13537" b="22812"/>
          <a:stretch/>
        </p:blipFill>
        <p:spPr>
          <a:xfrm>
            <a:off x="8356838" y="3465513"/>
            <a:ext cx="1638663" cy="19310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55A653-77F2-4BDC-99B1-AE75B33AE6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742" y="3585256"/>
            <a:ext cx="1774785" cy="177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56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7E64-0E1D-4863-80E0-986FAFD9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79594"/>
            <a:ext cx="10956235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Task 5.2 Pushing Accelerator Frontiers (PAF) – cont’d </a:t>
            </a:r>
            <a:br>
              <a:rPr lang="en-GB" b="1" dirty="0"/>
            </a:b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9CF59-8C3F-46B8-BB2E-BA0C380342FF}"/>
              </a:ext>
            </a:extLst>
          </p:cNvPr>
          <p:cNvSpPr/>
          <p:nvPr/>
        </p:nvSpPr>
        <p:spPr>
          <a:xfrm>
            <a:off x="178904" y="1174536"/>
            <a:ext cx="11834191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5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green accelerators, sustainable accelerator concepts, e.g. energy recovery, energy efficiency, and possibly particle (e.g. positron) recycling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GSI, CNRS, PSI, + JGU – Florian Hug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WP5 -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Task 5.2 PAF synergies: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 Task 5.1 MUST: positron sources, ultimate limits, and particle recycling 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 the Task 5.3 REX: dark sector fixed-target experiments and machine learning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→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PAF will develop a coherent landscape for future accelerators and issue targeted R&amp;D recommendations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CA3468-67AB-442F-9115-8A7E8F2F9A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5" r="9451" b="12842"/>
          <a:stretch/>
        </p:blipFill>
        <p:spPr>
          <a:xfrm>
            <a:off x="2191788" y="2061752"/>
            <a:ext cx="1653702" cy="185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15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E8076-6DFE-0084-1C68-C8384E70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904" y="99949"/>
            <a:ext cx="10515600" cy="1325563"/>
          </a:xfrm>
        </p:spPr>
        <p:txBody>
          <a:bodyPr/>
          <a:lstStyle/>
          <a:p>
            <a:r>
              <a:rPr lang="en-US" dirty="0"/>
              <a:t> GR2M 2023 workshop schedule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142BC-0E8F-AE9E-6351-E9A5340A1D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684" y="1865376"/>
            <a:ext cx="5213604" cy="5742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Sunday</a:t>
            </a:r>
            <a:r>
              <a:rPr lang="en-US" sz="2400" dirty="0"/>
              <a:t> </a:t>
            </a:r>
            <a:r>
              <a:rPr lang="en-US" sz="2400" i="1" dirty="0"/>
              <a:t>– welcome reception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Monday</a:t>
            </a:r>
          </a:p>
          <a:p>
            <a:r>
              <a:rPr lang="en-US" sz="2400" dirty="0"/>
              <a:t>Indirect search for dark matter</a:t>
            </a:r>
          </a:p>
          <a:p>
            <a:r>
              <a:rPr lang="en-GB" sz="2400" dirty="0"/>
              <a:t>Laser accelerators for single electrons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i="1" dirty="0"/>
              <a:t>- Xmas market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EC9142-C721-A97D-14D8-C21DF0BD6960}"/>
              </a:ext>
            </a:extLst>
          </p:cNvPr>
          <p:cNvSpPr txBox="1"/>
          <p:nvPr/>
        </p:nvSpPr>
        <p:spPr>
          <a:xfrm>
            <a:off x="6183630" y="1865376"/>
            <a:ext cx="6094476" cy="4314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Tuesday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Muon acceleration at the energy frontier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Plasma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wakefield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accelerators for muons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 workshop dinner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Wednesday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Muon and electron sources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Workshop conclusions</a:t>
            </a:r>
          </a:p>
        </p:txBody>
      </p:sp>
    </p:spTree>
    <p:extLst>
      <p:ext uri="{BB962C8B-B14F-4D97-AF65-F5344CB8AC3E}">
        <p14:creationId xmlns:p14="http://schemas.microsoft.com/office/powerpoint/2010/main" val="2655271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56D2C-2427-4314-B52E-30E332A6D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512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snapshot</a:t>
            </a:r>
            <a:r>
              <a:rPr lang="en-US" dirty="0">
                <a:solidFill>
                  <a:schemeClr val="bg1"/>
                </a:solidFill>
              </a:rPr>
              <a:t> -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BSW22 Valencia 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F9E0C7-26E2-400F-972D-25C5799150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05" y="823735"/>
            <a:ext cx="6599303" cy="462936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457515-0C5E-4B94-8829-8B8C076525A9}"/>
              </a:ext>
            </a:extLst>
          </p:cNvPr>
          <p:cNvSpPr txBox="1"/>
          <p:nvPr/>
        </p:nvSpPr>
        <p:spPr>
          <a:xfrm>
            <a:off x="6954249" y="823735"/>
            <a:ext cx="513113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ARIES WP6 APEC &amp; 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iFAST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WP5.2 SMART PAF  brainstorming &amp; strategy </a:t>
            </a: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in-person non-virtual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meeting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 March – 1 April 2022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AA5C00-7B3F-453C-AC72-02AA370891C3}"/>
              </a:ext>
            </a:extLst>
          </p:cNvPr>
          <p:cNvSpPr txBox="1"/>
          <p:nvPr/>
        </p:nvSpPr>
        <p:spPr>
          <a:xfrm>
            <a:off x="264205" y="5974245"/>
            <a:ext cx="11700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organizers: Angeles Faus Golfe (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IJCLab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Giuliano Franchetti (GSI), Frank Zimmermann (CERN)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themes: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Dark Sector Accelerators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&amp;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Machine Learning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picture containing sky, outdoor, walking, people&#10;&#10;Description automatically generated">
            <a:extLst>
              <a:ext uri="{FF2B5EF4-FFF2-40B4-BE49-F238E27FC236}">
                <a16:creationId xmlns:a16="http://schemas.microsoft.com/office/drawing/2014/main" id="{A152C0A0-4ADE-4905-9B47-13446607B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119" y="3627120"/>
            <a:ext cx="3209398" cy="240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586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77BFB6-CE40-F729-A34B-1767CADB8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73" y="275787"/>
            <a:ext cx="10926307" cy="545769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230077-7D95-5ADB-23C9-313260AED5CA}"/>
              </a:ext>
            </a:extLst>
          </p:cNvPr>
          <p:cNvSpPr/>
          <p:nvPr/>
        </p:nvSpPr>
        <p:spPr>
          <a:xfrm>
            <a:off x="9162288" y="1746699"/>
            <a:ext cx="1993392" cy="381434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A18865-D68B-F5FB-0EF2-93951206DCE0}"/>
              </a:ext>
            </a:extLst>
          </p:cNvPr>
          <p:cNvSpPr txBox="1"/>
          <p:nvPr/>
        </p:nvSpPr>
        <p:spPr>
          <a:xfrm>
            <a:off x="7794771" y="5903893"/>
            <a:ext cx="44448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perfect match with indirect </a:t>
            </a:r>
          </a:p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searches for dark sector ! </a:t>
            </a:r>
            <a:endParaRPr lang="en-GB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600B6-EB24-02C8-3C76-60CAFD51636E}"/>
              </a:ext>
            </a:extLst>
          </p:cNvPr>
          <p:cNvSpPr txBox="1"/>
          <p:nvPr/>
        </p:nvSpPr>
        <p:spPr>
          <a:xfrm>
            <a:off x="434109" y="6237276"/>
            <a:ext cx="127150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R. Assmann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70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1018</Words>
  <Application>Microsoft Office PowerPoint</Application>
  <PresentationFormat>Widescreen</PresentationFormat>
  <Paragraphs>109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Montserrat</vt:lpstr>
      <vt:lpstr>Montserrat ExtraBold</vt:lpstr>
      <vt:lpstr>Montserrat SemiBold</vt:lpstr>
      <vt:lpstr>Times New Roman</vt:lpstr>
      <vt:lpstr>Office Theme</vt:lpstr>
      <vt:lpstr>I.FAST Custom Slides</vt:lpstr>
      <vt:lpstr>PowerPoint Presentation</vt:lpstr>
      <vt:lpstr>what is iFAST WP5?</vt:lpstr>
      <vt:lpstr>the three SMART pillars</vt:lpstr>
      <vt:lpstr>Task 5.2 Pushing Accelerator Frontiers (PAF)  </vt:lpstr>
      <vt:lpstr>Task 5.2 Pushing Accelerator Frontiers (PAF) – cont’d  </vt:lpstr>
      <vt:lpstr>Task 5.2 Pushing Accelerator Frontiers (PAF) – cont’d  </vt:lpstr>
      <vt:lpstr> GR2M 2023 workshop schedule</vt:lpstr>
      <vt:lpstr>snapshot - BSW22 Valencia   </vt:lpstr>
      <vt:lpstr>PowerPoint Presentation</vt:lpstr>
      <vt:lpstr>Snapshot - Topical iFAST workshop on Accelerators for the Dark Sector, CERN, 31 Oct 2022</vt:lpstr>
      <vt:lpstr>→ IPAC’23 paper #1</vt:lpstr>
      <vt:lpstr>→ IPAC’23 paper #2</vt:lpstr>
      <vt:lpstr>thank you for attending   &amp; enjoy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6</cp:revision>
  <dcterms:created xsi:type="dcterms:W3CDTF">2023-12-08T20:25:58Z</dcterms:created>
  <dcterms:modified xsi:type="dcterms:W3CDTF">2023-12-11T07:38:45Z</dcterms:modified>
</cp:coreProperties>
</file>