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3" r:id="rId7"/>
    <p:sldId id="262" r:id="rId8"/>
    <p:sldId id="264" r:id="rId9"/>
    <p:sldId id="265" r:id="rId10"/>
    <p:sldId id="266" r:id="rId11"/>
    <p:sldId id="268"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95" d="100"/>
          <a:sy n="95" d="100"/>
        </p:scale>
        <p:origin x="102" y="3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098AC-F4E6-5DB2-FA76-CBA233863E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9802A00-6C94-E038-1FF5-BE72AFBDE4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23B763D-DE7D-B011-5206-4B7197F666BD}"/>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5" name="Footer Placeholder 4">
            <a:extLst>
              <a:ext uri="{FF2B5EF4-FFF2-40B4-BE49-F238E27FC236}">
                <a16:creationId xmlns:a16="http://schemas.microsoft.com/office/drawing/2014/main" id="{D468D708-EB2F-F8D7-3E36-2F07362B9B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748186-60B9-7BF6-733C-2BC9145874FE}"/>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3185931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022CD-B90C-2BF7-5993-E9A0D502C2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7B45D35-CDE5-DACC-DE5F-1D94EF23D27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1B4284-DBFB-7F3A-8567-49C7F46F1991}"/>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5" name="Footer Placeholder 4">
            <a:extLst>
              <a:ext uri="{FF2B5EF4-FFF2-40B4-BE49-F238E27FC236}">
                <a16:creationId xmlns:a16="http://schemas.microsoft.com/office/drawing/2014/main" id="{276F08A9-ABB6-4795-56AA-A6198720F7A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DDE5B1-F67B-D39A-F7E8-FBA3DF729FD8}"/>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1464293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4DC8AB-9891-2709-86F5-5166FBB2228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0A1C20F-13A0-2F72-1401-9572B9637C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3196AC-0079-7AA0-D8AC-0771C8CA4C53}"/>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5" name="Footer Placeholder 4">
            <a:extLst>
              <a:ext uri="{FF2B5EF4-FFF2-40B4-BE49-F238E27FC236}">
                <a16:creationId xmlns:a16="http://schemas.microsoft.com/office/drawing/2014/main" id="{BFC4AD9A-6887-A31A-FE15-CDB86C73E3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AB109B-8119-D4F8-49A6-986ED3210289}"/>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3198610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73544-C8FA-6C20-C98E-0CC39426881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CB7863-302E-1BC4-5080-E022AC7573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A307B6F-8490-FCB4-B321-BE0173FF1B36}"/>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5" name="Footer Placeholder 4">
            <a:extLst>
              <a:ext uri="{FF2B5EF4-FFF2-40B4-BE49-F238E27FC236}">
                <a16:creationId xmlns:a16="http://schemas.microsoft.com/office/drawing/2014/main" id="{F3B93D8A-E790-6577-F3B2-0E7D685B09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5A0632A-B4B6-05CF-250D-44ED1DE293FD}"/>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143052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38EFE-9758-46F1-A188-67BA4ADB88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300EE7C-81AD-E288-B854-D526A726CD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2BCB98-72A8-A0EF-BD77-3820C9DCA5CF}"/>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5" name="Footer Placeholder 4">
            <a:extLst>
              <a:ext uri="{FF2B5EF4-FFF2-40B4-BE49-F238E27FC236}">
                <a16:creationId xmlns:a16="http://schemas.microsoft.com/office/drawing/2014/main" id="{7B4B3456-7615-2A2B-ECCD-9207376912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7A49823-EC98-D4C8-18AA-57756BFE8A91}"/>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268448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D22CE-B01A-4253-F451-8F1D61A7B55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0EC0398-4F19-FDE2-34EE-2D9D2875F1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3846CE9-A41E-B3EA-B2D5-E4A9595529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EAA1C94-BCE5-795E-AB69-976ACA6964F6}"/>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6" name="Footer Placeholder 5">
            <a:extLst>
              <a:ext uri="{FF2B5EF4-FFF2-40B4-BE49-F238E27FC236}">
                <a16:creationId xmlns:a16="http://schemas.microsoft.com/office/drawing/2014/main" id="{6D48B3B1-58BB-4EAA-02E5-205DA5E791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182C3A-32A1-AF08-6FB9-71D2A8C8E95F}"/>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2932215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77BA3-8F54-EA03-6EE1-106F472334A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507385-E9AA-ADBA-AD1D-85D355EC5D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1E8058-EE13-59E5-AF52-25D85590475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85BC650-3A08-30F6-C12C-DF2B61E4DF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AD691E-8E6D-28FF-692C-D38F265D722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84D4278-8116-7BD3-A23F-3CD20DC15262}"/>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8" name="Footer Placeholder 7">
            <a:extLst>
              <a:ext uri="{FF2B5EF4-FFF2-40B4-BE49-F238E27FC236}">
                <a16:creationId xmlns:a16="http://schemas.microsoft.com/office/drawing/2014/main" id="{3B86DF56-9248-7952-3E60-DA1648E76F2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D8853DC-6F49-80D7-917F-56052AEDA0F8}"/>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4252164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B4324-067F-D8DB-E103-68EC125CCA8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DBC9682-62AB-3F01-D19D-C331732AA766}"/>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4" name="Footer Placeholder 3">
            <a:extLst>
              <a:ext uri="{FF2B5EF4-FFF2-40B4-BE49-F238E27FC236}">
                <a16:creationId xmlns:a16="http://schemas.microsoft.com/office/drawing/2014/main" id="{D7785895-C824-0DA5-8DED-5F078A02EF6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C6412C3-2D4C-68F4-7ED8-832B1E624428}"/>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335435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66B93CD-598E-A123-F9D7-32A82A3D80C1}"/>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3" name="Footer Placeholder 2">
            <a:extLst>
              <a:ext uri="{FF2B5EF4-FFF2-40B4-BE49-F238E27FC236}">
                <a16:creationId xmlns:a16="http://schemas.microsoft.com/office/drawing/2014/main" id="{4660DC81-A8AF-8A58-2560-02EFD868282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08C2B80-EEBF-EADC-3B9A-8A6DB87E8A66}"/>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1335559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0C4E7-A009-7394-208C-8FBA804AF1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251FA21-8C9F-251A-66CA-D3142D99DB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6F5DA1E-2629-370E-6D4C-F92C630072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6410DC-4F93-AC3D-3A8C-8DA185D1DF2F}"/>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6" name="Footer Placeholder 5">
            <a:extLst>
              <a:ext uri="{FF2B5EF4-FFF2-40B4-BE49-F238E27FC236}">
                <a16:creationId xmlns:a16="http://schemas.microsoft.com/office/drawing/2014/main" id="{A132369F-64F0-91B9-67BD-A7FFD0B501C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A493C3-BE48-A9C2-940D-A3BF69871DD2}"/>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3007823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ECA72-074B-3A15-5726-8D0D7102C4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4977F18-E676-D455-46FC-A017E53992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DE5A009-2219-000A-00C2-833989035E2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B3D1CE-AB72-6BC0-9E60-B176A509D46D}"/>
              </a:ext>
            </a:extLst>
          </p:cNvPr>
          <p:cNvSpPr>
            <a:spLocks noGrp="1"/>
          </p:cNvSpPr>
          <p:nvPr>
            <p:ph type="dt" sz="half" idx="10"/>
          </p:nvPr>
        </p:nvSpPr>
        <p:spPr/>
        <p:txBody>
          <a:bodyPr/>
          <a:lstStyle/>
          <a:p>
            <a:fld id="{C6A2D71A-74FA-4210-8A53-D99C71614FA6}" type="datetimeFigureOut">
              <a:rPr lang="en-GB" smtClean="0"/>
              <a:t>10/12/2023</a:t>
            </a:fld>
            <a:endParaRPr lang="en-GB"/>
          </a:p>
        </p:txBody>
      </p:sp>
      <p:sp>
        <p:nvSpPr>
          <p:cNvPr id="6" name="Footer Placeholder 5">
            <a:extLst>
              <a:ext uri="{FF2B5EF4-FFF2-40B4-BE49-F238E27FC236}">
                <a16:creationId xmlns:a16="http://schemas.microsoft.com/office/drawing/2014/main" id="{67D75A92-18F2-354A-4EBF-763A7DC2D39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0CE60FF-4059-0BCE-0698-C67FE115F335}"/>
              </a:ext>
            </a:extLst>
          </p:cNvPr>
          <p:cNvSpPr>
            <a:spLocks noGrp="1"/>
          </p:cNvSpPr>
          <p:nvPr>
            <p:ph type="sldNum" sz="quarter" idx="12"/>
          </p:nvPr>
        </p:nvSpPr>
        <p:spPr/>
        <p:txBody>
          <a:bodyPr/>
          <a:lstStyle/>
          <a:p>
            <a:fld id="{D45C6F44-8587-4CDF-BB04-C2E36821A65C}" type="slidenum">
              <a:rPr lang="en-GB" smtClean="0"/>
              <a:t>‹#›</a:t>
            </a:fld>
            <a:endParaRPr lang="en-GB"/>
          </a:p>
        </p:txBody>
      </p:sp>
    </p:spTree>
    <p:extLst>
      <p:ext uri="{BB962C8B-B14F-4D97-AF65-F5344CB8AC3E}">
        <p14:creationId xmlns:p14="http://schemas.microsoft.com/office/powerpoint/2010/main" val="162116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BD655C-F609-B368-3113-A1CD7D18CE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A212F66-DBB4-175B-FEC5-341162123B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C06758F-FD4E-C95D-C961-3F4747F6D3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A2D71A-74FA-4210-8A53-D99C71614FA6}" type="datetimeFigureOut">
              <a:rPr lang="en-GB" smtClean="0"/>
              <a:t>10/12/2023</a:t>
            </a:fld>
            <a:endParaRPr lang="en-GB"/>
          </a:p>
        </p:txBody>
      </p:sp>
      <p:sp>
        <p:nvSpPr>
          <p:cNvPr id="5" name="Footer Placeholder 4">
            <a:extLst>
              <a:ext uri="{FF2B5EF4-FFF2-40B4-BE49-F238E27FC236}">
                <a16:creationId xmlns:a16="http://schemas.microsoft.com/office/drawing/2014/main" id="{BE4EA210-99EE-A2B6-21B3-314E2E6138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41191C9-D968-5110-2D4E-F002E42397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5C6F44-8587-4CDF-BB04-C2E36821A65C}" type="slidenum">
              <a:rPr lang="en-GB" smtClean="0"/>
              <a:t>‹#›</a:t>
            </a:fld>
            <a:endParaRPr lang="en-GB"/>
          </a:p>
        </p:txBody>
      </p:sp>
    </p:spTree>
    <p:extLst>
      <p:ext uri="{BB962C8B-B14F-4D97-AF65-F5344CB8AC3E}">
        <p14:creationId xmlns:p14="http://schemas.microsoft.com/office/powerpoint/2010/main" val="18829207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confluence.slac.stanford.edu/display/MME/Light+Dark+Matter+Experiment" TargetMode="External"/><Relationship Id="rId2" Type="http://schemas.openxmlformats.org/officeDocument/2006/relationships/hyperlink" Target="https://www.particlephysics.physics.lu.se/research/ldmx/" TargetMode="External"/><Relationship Id="rId1" Type="http://schemas.openxmlformats.org/officeDocument/2006/relationships/slideLayout" Target="../slideLayouts/slideLayout7.xml"/><Relationship Id="rId5" Type="http://schemas.openxmlformats.org/officeDocument/2006/relationships/hyperlink" Target="https://arxiv.org/abs/1801.07867" TargetMode="External"/><Relationship Id="rId4" Type="http://schemas.openxmlformats.org/officeDocument/2006/relationships/hyperlink" Target="https://arxiv.org/abs/2203.08192"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99A158-01F7-2FAE-7DDA-F0F92E2BDD0A}"/>
              </a:ext>
            </a:extLst>
          </p:cNvPr>
          <p:cNvSpPr txBox="1"/>
          <p:nvPr/>
        </p:nvSpPr>
        <p:spPr>
          <a:xfrm>
            <a:off x="1919048" y="1094667"/>
            <a:ext cx="8685479" cy="47089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4800" dirty="0">
                <a:solidFill>
                  <a:prstClr val="black"/>
                </a:solidFill>
                <a:latin typeface="Calibri" panose="020F0502020204030204"/>
              </a:rPr>
              <a:t>LDMX accelerator  DASEL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prstClr val="black"/>
                </a:solidFill>
                <a:effectLst/>
                <a:uLnTx/>
                <a:uFillTx/>
                <a:latin typeface="Calibri" panose="020F0502020204030204"/>
                <a:ea typeface="+mn-ea"/>
                <a:cs typeface="+mn-cs"/>
              </a:rPr>
              <a:t>- an outsider’s description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Frank Zimmermann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Calibri" panose="020F0502020204030204"/>
              </a:rPr>
              <a:t>many thanks to Torsten </a:t>
            </a:r>
            <a:r>
              <a:rPr lang="en-US" sz="2000" dirty="0">
                <a:solidFill>
                  <a:prstClr val="black"/>
                </a:solidFill>
                <a:latin typeface="Calibri" panose="020F0502020204030204" pitchFamily="34" charset="0"/>
                <a:cs typeface="Calibri" panose="020F0502020204030204" pitchFamily="34" charset="0"/>
              </a:rPr>
              <a:t>Å</a:t>
            </a:r>
            <a:r>
              <a:rPr lang="en-US" sz="2000" dirty="0">
                <a:solidFill>
                  <a:prstClr val="black"/>
                </a:solidFill>
                <a:latin typeface="Calibri" panose="020F0502020204030204"/>
              </a:rPr>
              <a:t>kesson and Ruth Pöttgen</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13 December, Bern, Switzerland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4BE43095-506A-B883-8E16-49B69285FF95}"/>
              </a:ext>
            </a:extLst>
          </p:cNvPr>
          <p:cNvPicPr>
            <a:picLocks noChangeAspect="1"/>
          </p:cNvPicPr>
          <p:nvPr/>
        </p:nvPicPr>
        <p:blipFill>
          <a:blip r:embed="rId2"/>
          <a:stretch>
            <a:fillRect/>
          </a:stretch>
        </p:blipFill>
        <p:spPr>
          <a:xfrm>
            <a:off x="266605" y="6086889"/>
            <a:ext cx="1016815" cy="678163"/>
          </a:xfrm>
          <a:prstGeom prst="rect">
            <a:avLst/>
          </a:prstGeom>
        </p:spPr>
      </p:pic>
      <p:sp>
        <p:nvSpPr>
          <p:cNvPr id="14" name="TextBox 13">
            <a:extLst>
              <a:ext uri="{FF2B5EF4-FFF2-40B4-BE49-F238E27FC236}">
                <a16:creationId xmlns:a16="http://schemas.microsoft.com/office/drawing/2014/main" id="{DAB5CA90-AF5D-BE6F-FA2E-98994C13B34B}"/>
              </a:ext>
            </a:extLst>
          </p:cNvPr>
          <p:cNvSpPr txBox="1"/>
          <p:nvPr/>
        </p:nvSpPr>
        <p:spPr>
          <a:xfrm>
            <a:off x="1405128" y="6163065"/>
            <a:ext cx="8134087"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This project has received funding from the European Union’s Horizon 2020 Research and Innovation programme under Grant Agreement No 101004730 (I.FAST).</a:t>
            </a:r>
          </a:p>
        </p:txBody>
      </p:sp>
    </p:spTree>
    <p:extLst>
      <p:ext uri="{BB962C8B-B14F-4D97-AF65-F5344CB8AC3E}">
        <p14:creationId xmlns:p14="http://schemas.microsoft.com/office/powerpoint/2010/main" val="522657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422EBD6D-3AEE-4090-F9DF-E7A9985B3B9C}"/>
                  </a:ext>
                </a:extLst>
              </p:cNvPr>
              <p:cNvSpPr txBox="1"/>
              <p:nvPr/>
            </p:nvSpPr>
            <p:spPr>
              <a:xfrm>
                <a:off x="240030" y="751344"/>
                <a:ext cx="10074402" cy="5355312"/>
              </a:xfrm>
              <a:prstGeom prst="rect">
                <a:avLst/>
              </a:prstGeom>
              <a:noFill/>
            </p:spPr>
            <p:txBody>
              <a:bodyPr wrap="square">
                <a:spAutoFit/>
              </a:bodyPr>
              <a:lstStyle/>
              <a:p>
                <a:r>
                  <a:rPr lang="en-GB" dirty="0"/>
                  <a:t>During normal operation, the profile monitors can still be used to measure the DASEL beam. The two BPMs will not see the DASEL beam but are used to provide very fast MPS signal to halt the DASEL kicker in case errant high charge bunches are extracted unexpectedly. </a:t>
                </a:r>
              </a:p>
              <a:p>
                <a:r>
                  <a:rPr lang="en-GB" dirty="0"/>
                  <a:t>In addition, the DASEL beamline has </a:t>
                </a:r>
                <a:r>
                  <a:rPr lang="en-GB" b="1" dirty="0">
                    <a:solidFill>
                      <a:srgbClr val="0070C0"/>
                    </a:solidFill>
                  </a:rPr>
                  <a:t>beam loss detectors along the length of the beamline and two ACMs. </a:t>
                </a:r>
                <a:r>
                  <a:rPr lang="en-GB" dirty="0"/>
                  <a:t>The ACMs are part of the Beam Containment System (BCS) and Machine Protection System (MPS) but are also used to measure the DASEL current upstream of ESA. </a:t>
                </a:r>
              </a:p>
              <a:p>
                <a:r>
                  <a:rPr lang="en-GB" dirty="0"/>
                  <a:t>After the initial setup described above, the DASEL current is maintained using this signal to feedback to the source laser. The loss monitors are used to provide a slow feedback signal for the kicker system, resolving slow drifts of the kicker amplitude. </a:t>
                </a:r>
              </a:p>
              <a:p>
                <a:endParaRPr lang="en-GB" dirty="0"/>
              </a:p>
              <a:p>
                <a:r>
                  <a:rPr lang="en-GB" dirty="0"/>
                  <a:t>DASEL commissioning would begin after the LCLS-II stably transports beam to the BSY Dump past the DASEL kicker. At that point, </a:t>
                </a:r>
                <a:r>
                  <a:rPr lang="en-GB" b="1" dirty="0">
                    <a:solidFill>
                      <a:srgbClr val="0070C0"/>
                    </a:solidFill>
                  </a:rPr>
                  <a:t>LCLS-II bunches are extracted to tune the DASEL beamline and ESA</a:t>
                </a:r>
                <a:r>
                  <a:rPr lang="en-GB" dirty="0"/>
                  <a:t>. After the beamlines are configured, the DASEL laser and ESA spoiler and collimator system are set up. The LCLS-II BCS </a:t>
                </a:r>
                <a:r>
                  <a:rPr lang="en-GB" b="1" dirty="0">
                    <a:solidFill>
                      <a:srgbClr val="0070C0"/>
                    </a:solidFill>
                  </a:rPr>
                  <a:t>Average Current Monitors (ACMs) have the resolution to detect 10 </a:t>
                </a:r>
                <a:r>
                  <a:rPr lang="en-GB" b="1" dirty="0" err="1">
                    <a:solidFill>
                      <a:srgbClr val="0070C0"/>
                    </a:solidFill>
                  </a:rPr>
                  <a:t>nA</a:t>
                </a:r>
                <a:r>
                  <a:rPr lang="en-GB" b="1" dirty="0">
                    <a:solidFill>
                      <a:srgbClr val="0070C0"/>
                    </a:solidFill>
                  </a:rPr>
                  <a:t> of current between the primary LCLS-II bunches at 929 kHz or 100 </a:t>
                </a:r>
                <a:r>
                  <a:rPr lang="en-GB" b="1" dirty="0" err="1">
                    <a:solidFill>
                      <a:srgbClr val="0070C0"/>
                    </a:solidFill>
                  </a:rPr>
                  <a:t>pA</a:t>
                </a:r>
                <a:r>
                  <a:rPr lang="en-GB" b="1" dirty="0">
                    <a:solidFill>
                      <a:srgbClr val="0070C0"/>
                    </a:solidFill>
                  </a:rPr>
                  <a:t>, when averaging without the LCLS-II beam</a:t>
                </a:r>
                <a:r>
                  <a:rPr lang="en-GB" dirty="0"/>
                  <a:t>. The initial setup of the laser is performed without the LCLS-II beam to establish 10</a:t>
                </a:r>
                <a14:m>
                  <m:oMath xmlns:m="http://schemas.openxmlformats.org/officeDocument/2006/math">
                    <m:r>
                      <a:rPr lang="en-GB" i="1" dirty="0" smtClean="0">
                        <a:latin typeface="Cambria Math" panose="02040503050406030204" pitchFamily="18" charset="0"/>
                      </a:rPr>
                      <m:t>~</m:t>
                    </m:r>
                  </m:oMath>
                </a14:m>
                <a:r>
                  <a:rPr lang="en-GB" dirty="0"/>
                  <a:t>25 </a:t>
                </a:r>
                <a:r>
                  <a:rPr lang="en-GB" dirty="0" err="1"/>
                  <a:t>nA</a:t>
                </a:r>
                <a:r>
                  <a:rPr lang="en-GB" dirty="0"/>
                  <a:t> of current. The injector ACM is then used to maintain this level as the LCLS-II beam is reestablished. The DASEL ACMs are used to verify the current extracted by the kicker; then the ESA spoiler and collimator system is configured. </a:t>
                </a:r>
                <a:r>
                  <a:rPr lang="en-GB" b="1" dirty="0">
                    <a:solidFill>
                      <a:srgbClr val="0070C0"/>
                    </a:solidFill>
                  </a:rPr>
                  <a:t>The final tuning of the ESA spoiler and collimation system is based on signals from the LDMX detector.</a:t>
                </a:r>
              </a:p>
            </p:txBody>
          </p:sp>
        </mc:Choice>
        <mc:Fallback>
          <p:sp>
            <p:nvSpPr>
              <p:cNvPr id="3" name="TextBox 2">
                <a:extLst>
                  <a:ext uri="{FF2B5EF4-FFF2-40B4-BE49-F238E27FC236}">
                    <a16:creationId xmlns:a16="http://schemas.microsoft.com/office/drawing/2014/main" id="{422EBD6D-3AEE-4090-F9DF-E7A9985B3B9C}"/>
                  </a:ext>
                </a:extLst>
              </p:cNvPr>
              <p:cNvSpPr txBox="1">
                <a:spLocks noRot="1" noChangeAspect="1" noMove="1" noResize="1" noEditPoints="1" noAdjustHandles="1" noChangeArrowheads="1" noChangeShapeType="1" noTextEdit="1"/>
              </p:cNvSpPr>
              <p:nvPr/>
            </p:nvSpPr>
            <p:spPr>
              <a:xfrm>
                <a:off x="240030" y="751344"/>
                <a:ext cx="10074402" cy="5355312"/>
              </a:xfrm>
              <a:prstGeom prst="rect">
                <a:avLst/>
              </a:prstGeom>
              <a:blipFill>
                <a:blip r:embed="rId2"/>
                <a:stretch>
                  <a:fillRect l="-484" t="-569" r="-605" b="-796"/>
                </a:stretch>
              </a:blipFill>
            </p:spPr>
            <p:txBody>
              <a:bodyPr/>
              <a:lstStyle/>
              <a:p>
                <a:r>
                  <a:rPr lang="en-GB">
                    <a:noFill/>
                  </a:rPr>
                  <a:t> </a:t>
                </a:r>
              </a:p>
            </p:txBody>
          </p:sp>
        </mc:Fallback>
      </mc:AlternateContent>
      <p:sp>
        <p:nvSpPr>
          <p:cNvPr id="4" name="Title 1">
            <a:extLst>
              <a:ext uri="{FF2B5EF4-FFF2-40B4-BE49-F238E27FC236}">
                <a16:creationId xmlns:a16="http://schemas.microsoft.com/office/drawing/2014/main" id="{F11FE72C-F4F2-65D7-F70A-BB20532B4937}"/>
              </a:ext>
            </a:extLst>
          </p:cNvPr>
          <p:cNvSpPr txBox="1">
            <a:spLocks/>
          </p:cNvSpPr>
          <p:nvPr/>
        </p:nvSpPr>
        <p:spPr>
          <a:xfrm>
            <a:off x="240030" y="0"/>
            <a:ext cx="12003596"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DASEL diagnostics &amp; tuning  </a:t>
            </a:r>
            <a:r>
              <a:rPr lang="en-US" dirty="0" err="1"/>
              <a:t>contin’d</a:t>
            </a:r>
            <a:endParaRPr lang="en-GB" dirty="0"/>
          </a:p>
        </p:txBody>
      </p:sp>
    </p:spTree>
    <p:extLst>
      <p:ext uri="{BB962C8B-B14F-4D97-AF65-F5344CB8AC3E}">
        <p14:creationId xmlns:p14="http://schemas.microsoft.com/office/powerpoint/2010/main" val="3124458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FD761-2562-F5CA-1CD4-0FCAF8BDAC57}"/>
              </a:ext>
            </a:extLst>
          </p:cNvPr>
          <p:cNvSpPr txBox="1">
            <a:spLocks/>
          </p:cNvSpPr>
          <p:nvPr/>
        </p:nvSpPr>
        <p:spPr>
          <a:xfrm>
            <a:off x="240030" y="0"/>
            <a:ext cx="12003596"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e</a:t>
            </a:r>
            <a:r>
              <a:rPr lang="en-US" baseline="30000" dirty="0"/>
              <a:t>-</a:t>
            </a:r>
            <a:r>
              <a:rPr lang="en-US" dirty="0"/>
              <a:t> distribution </a:t>
            </a:r>
            <a:r>
              <a:rPr lang="en-US" sz="3200" dirty="0"/>
              <a:t>(from Torsten </a:t>
            </a:r>
            <a:r>
              <a:rPr lang="en-US" sz="3200" dirty="0" err="1"/>
              <a:t>Åkesson</a:t>
            </a:r>
            <a:r>
              <a:rPr lang="en-US" sz="3200" dirty="0"/>
              <a:t>)</a:t>
            </a:r>
            <a:endParaRPr lang="en-GB" dirty="0"/>
          </a:p>
        </p:txBody>
      </p:sp>
      <p:sp>
        <p:nvSpPr>
          <p:cNvPr id="4" name="TextBox 3">
            <a:extLst>
              <a:ext uri="{FF2B5EF4-FFF2-40B4-BE49-F238E27FC236}">
                <a16:creationId xmlns:a16="http://schemas.microsoft.com/office/drawing/2014/main" id="{20C0B5A3-0110-FFAB-C0F4-F92B000C2139}"/>
              </a:ext>
            </a:extLst>
          </p:cNvPr>
          <p:cNvSpPr txBox="1"/>
          <p:nvPr/>
        </p:nvSpPr>
        <p:spPr>
          <a:xfrm>
            <a:off x="496454" y="662781"/>
            <a:ext cx="11455516" cy="6186309"/>
          </a:xfrm>
          <a:prstGeom prst="rect">
            <a:avLst/>
          </a:prstGeom>
          <a:noFill/>
        </p:spPr>
        <p:txBody>
          <a:bodyPr wrap="square">
            <a:spAutoFit/>
          </a:bodyPr>
          <a:lstStyle/>
          <a:p>
            <a:endParaRPr lang="en-GB" dirty="0"/>
          </a:p>
          <a:p>
            <a:r>
              <a:rPr lang="en-GB" b="1" dirty="0">
                <a:solidFill>
                  <a:srgbClr val="0070C0"/>
                </a:solidFill>
              </a:rPr>
              <a:t>“</a:t>
            </a:r>
            <a:r>
              <a:rPr lang="en-GB" b="1" i="1" dirty="0">
                <a:solidFill>
                  <a:srgbClr val="0070C0"/>
                </a:solidFill>
              </a:rPr>
              <a:t>Poisson distribution of the number of electrons in each bucket filled by the laser flashing on the accelerator photo-cathode. We have to choose a mu that optimises the effective integrated luminosity for a given time</a:t>
            </a:r>
            <a:r>
              <a:rPr lang="en-GB" i="1" dirty="0"/>
              <a:t>. What that mu should be, depends on how many simultaneous electrons the experiment can analyse with sufficient quality. We do not yet know where that limit is. </a:t>
            </a:r>
          </a:p>
          <a:p>
            <a:endParaRPr lang="en-GB" i="1" dirty="0"/>
          </a:p>
          <a:p>
            <a:r>
              <a:rPr lang="en-GB" i="1" dirty="0"/>
              <a:t>The </a:t>
            </a:r>
            <a:r>
              <a:rPr lang="en-GB" b="1" i="1" dirty="0">
                <a:solidFill>
                  <a:srgbClr val="0070C0"/>
                </a:solidFill>
              </a:rPr>
              <a:t>main point is that we have to be able to reject photon bremsstrahlung over many orders of magnitude</a:t>
            </a:r>
            <a:r>
              <a:rPr lang="en-GB" i="1" dirty="0"/>
              <a:t>. How many orders of magnitude depends on the nature of the dark matter particles. If scalar or S=1 nature, then the rejection may be over 11 orders of magnitude. If they are Majorana or pseudo-Dirac it may rather require rejection over 13-14 orders of magnitude. This is the main experimental challenge that is shaping the experiment, and that determines how busy with particles one can allow the detector to be. There are additional factors coming in, like the certainty of exactly how many electrons there were in the bucket, and the certainty with which we can measure the electrons before and after the target, and match the two tracks without risk for confusion.</a:t>
            </a:r>
          </a:p>
          <a:p>
            <a:endParaRPr lang="en-GB" i="1" dirty="0"/>
          </a:p>
          <a:p>
            <a:r>
              <a:rPr lang="en-GB" i="1" dirty="0"/>
              <a:t>Currently our r/o-electronics is based on LHC requirements, i.e. a repetition rate of ~40 MHz (37 MHz, actually) [?]. The intrinsic time resolution of the detectors is more like 40-60 </a:t>
            </a:r>
            <a:r>
              <a:rPr lang="en-GB" i="1" dirty="0" err="1"/>
              <a:t>ps</a:t>
            </a:r>
            <a:r>
              <a:rPr lang="en-GB" i="1" dirty="0"/>
              <a:t>, so if we could use that capability on some detector planes to time stamp the analysis objects, then we could resolve which objects belong together, with a </a:t>
            </a:r>
            <a:r>
              <a:rPr lang="en-GB" b="1" i="1" dirty="0">
                <a:solidFill>
                  <a:srgbClr val="0070C0"/>
                </a:solidFill>
              </a:rPr>
              <a:t>time precision allowing a higher beam repetition rate</a:t>
            </a:r>
            <a:r>
              <a:rPr lang="en-GB" i="1" dirty="0"/>
              <a:t>. However, this has to be sorted out and understood in detail. All such considerations have to be made </a:t>
            </a:r>
            <a:r>
              <a:rPr lang="en-GB" i="1" dirty="0" err="1"/>
              <a:t>wrt</a:t>
            </a:r>
            <a:r>
              <a:rPr lang="en-GB" i="1" dirty="0"/>
              <a:t> the rejections I wrote about above; the dominating analysis aspect for these measurements. We do not yet know where the limit is regarding high repetition rates. What we do know is that we cannot run our LHC-based r/o electronics (pipelines, having functional PLLs, etc), much faster than 40 </a:t>
            </a:r>
            <a:r>
              <a:rPr lang="en-GB" i="1" dirty="0" err="1"/>
              <a:t>MHz.</a:t>
            </a:r>
            <a:r>
              <a:rPr lang="en-GB" dirty="0"/>
              <a:t>”</a:t>
            </a:r>
          </a:p>
          <a:p>
            <a:endParaRPr lang="en-GB" dirty="0"/>
          </a:p>
        </p:txBody>
      </p:sp>
    </p:spTree>
    <p:extLst>
      <p:ext uri="{BB962C8B-B14F-4D97-AF65-F5344CB8AC3E}">
        <p14:creationId xmlns:p14="http://schemas.microsoft.com/office/powerpoint/2010/main" val="1944310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DD1F4E-2A93-4C36-3976-C3351857C266}"/>
              </a:ext>
            </a:extLst>
          </p:cNvPr>
          <p:cNvSpPr>
            <a:spLocks noChangeArrowheads="1"/>
          </p:cNvSpPr>
          <p:nvPr/>
        </p:nvSpPr>
        <p:spPr bwMode="auto">
          <a:xfrm>
            <a:off x="402336" y="590726"/>
            <a:ext cx="11248592" cy="4378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800" b="1" i="0" u="none" strike="noStrike" cap="none" normalizeH="0" baseline="0" dirty="0">
                <a:ln>
                  <a:noFill/>
                </a:ln>
                <a:solidFill>
                  <a:schemeClr val="tx1"/>
                </a:solidFill>
                <a:effectLst/>
                <a:latin typeface="Arial" panose="020B0604020202020204" pitchFamily="34" charset="0"/>
                <a:ea typeface="Calibri" panose="020F0502020204030204" pitchFamily="34" charset="0"/>
              </a:rPr>
              <a:t>LDMX links and references</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1600" dirty="0">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GB" altLang="en-US" sz="2400" dirty="0">
                <a:latin typeface="Arial" panose="020B0604020202020204" pitchFamily="34" charset="0"/>
                <a:ea typeface="Calibri" panose="020F0502020204030204" pitchFamily="34" charset="0"/>
              </a:rPr>
              <a:t>Lund LDMX web site: </a:t>
            </a:r>
            <a:r>
              <a:rPr lang="en-GB" altLang="en-US" sz="1400" dirty="0">
                <a:latin typeface="Arial" panose="020B0604020202020204" pitchFamily="34" charset="0"/>
              </a:rPr>
              <a:t> </a:t>
            </a: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hlinkClick r:id="rId2"/>
              </a:rPr>
              <a:t>https://www.particlephysics.physics.lu.se/research/ldmx/</a:t>
            </a: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endParaRPr lang="en-GB" altLang="en-US" sz="14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400" b="0" i="0" strike="noStrike" cap="none" normalizeH="0" baseline="0" dirty="0">
                <a:ln>
                  <a:noFill/>
                </a:ln>
                <a:solidFill>
                  <a:schemeClr val="tx1"/>
                </a:solidFill>
                <a:effectLst/>
                <a:latin typeface="Arial" panose="020B0604020202020204" pitchFamily="34" charset="0"/>
                <a:ea typeface="Calibri" panose="020F0502020204030204" pitchFamily="34" charset="0"/>
              </a:rPr>
              <a:t>Official SLAC LDMX web site: </a:t>
            </a:r>
            <a:endParaRPr lang="en-GB" altLang="en-US" sz="2400" dirty="0">
              <a:latin typeface="Arial" panose="020B0604020202020204" pitchFamily="34" charset="0"/>
              <a:ea typeface="Calibri" panose="020F0502020204030204" pitchFamily="34" charset="0"/>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hlinkClick r:id="rId3"/>
              </a:rPr>
              <a:t>https://confluence.slac.stanford.edu/display/MME/Light+Dark+Matter+Experiment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2400" dirty="0">
              <a:latin typeface="Arial" panose="020B0604020202020204" pitchFamily="34" charset="0"/>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Snowmass LDMX contribution</a:t>
            </a:r>
            <a:r>
              <a:rPr lang="en-GB" altLang="en-US" sz="2400" dirty="0">
                <a:latin typeface="Arial" panose="020B0604020202020204" pitchFamily="34" charset="0"/>
                <a:ea typeface="Calibri" panose="020F0502020204030204" pitchFamily="34" charset="0"/>
              </a:rPr>
              <a:t>: </a:t>
            </a:r>
            <a:r>
              <a:rPr lang="en-GB" altLang="en-US" sz="1400" dirty="0">
                <a:latin typeface="Arial" panose="020B0604020202020204" pitchFamily="34" charset="0"/>
              </a:rPr>
              <a:t> </a:t>
            </a: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hlinkClick r:id="rId4"/>
              </a:rPr>
              <a:t>https://arxiv.org/abs/2203.08192</a:t>
            </a: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2400" dirty="0">
              <a:latin typeface="Arial" panose="020B0604020202020204" pitchFamily="34" charset="0"/>
            </a:endParaRPr>
          </a:p>
          <a:p>
            <a:pPr eaLnBrk="0" fontAlgn="base" hangingPunct="0">
              <a:spcBef>
                <a:spcPct val="0"/>
              </a:spcBef>
              <a:spcAft>
                <a:spcPct val="0"/>
              </a:spcAft>
            </a:pPr>
            <a:r>
              <a:rPr kumimoji="0" lang="en-GB"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rPr>
              <a:t>DASEL proposal</a:t>
            </a:r>
            <a:r>
              <a:rPr lang="en-GB" altLang="en-US" sz="2400" dirty="0">
                <a:latin typeface="Arial" panose="020B0604020202020204" pitchFamily="34" charset="0"/>
                <a:ea typeface="Calibri" panose="020F0502020204030204" pitchFamily="34" charset="0"/>
              </a:rPr>
              <a:t>: </a:t>
            </a:r>
            <a:r>
              <a:rPr kumimoji="0" lang="en-GB" altLang="en-US" sz="2400" i="0" u="none" strike="noStrike" cap="none" normalizeH="0" baseline="0" dirty="0">
                <a:ln>
                  <a:noFill/>
                </a:ln>
                <a:solidFill>
                  <a:schemeClr val="tx1"/>
                </a:solidFill>
                <a:effectLst/>
                <a:latin typeface="Arial" panose="020B0604020202020204" pitchFamily="34" charset="0"/>
                <a:ea typeface="Calibri" panose="020F0502020204030204" pitchFamily="34" charset="0"/>
                <a:hlinkClick r:id="rId5"/>
              </a:rPr>
              <a:t>https://arxiv.org/abs/1801.07867</a:t>
            </a:r>
            <a:r>
              <a:rPr kumimoji="0" lang="en-GB" altLang="en-US" sz="2400" i="0" u="none" strike="noStrike" cap="none" normalizeH="0" baseline="0" dirty="0">
                <a:ln>
                  <a:noFill/>
                </a:ln>
                <a:solidFill>
                  <a:schemeClr val="tx1"/>
                </a:solidFill>
                <a:effectLst/>
                <a:latin typeface="Arial" panose="020B0604020202020204" pitchFamily="34" charset="0"/>
                <a:ea typeface="Calibri" panose="020F050202020403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16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05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042115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D46BD3-4543-7A2D-9A2D-27DE9999E72A}"/>
              </a:ext>
            </a:extLst>
          </p:cNvPr>
          <p:cNvSpPr>
            <a:spLocks noGrp="1"/>
          </p:cNvSpPr>
          <p:nvPr>
            <p:ph type="title"/>
          </p:nvPr>
        </p:nvSpPr>
        <p:spPr>
          <a:xfrm>
            <a:off x="188404" y="0"/>
            <a:ext cx="12003596" cy="1325563"/>
          </a:xfrm>
        </p:spPr>
        <p:txBody>
          <a:bodyPr/>
          <a:lstStyle/>
          <a:p>
            <a:r>
              <a:rPr lang="en-US" dirty="0"/>
              <a:t>LDMX accelerator – LCLS-II/DASEL </a:t>
            </a:r>
            <a:r>
              <a:rPr lang="en-US" sz="3200" dirty="0"/>
              <a:t>(T. Raubenheimer et al.)</a:t>
            </a:r>
            <a:br>
              <a:rPr lang="en-US" sz="3200" dirty="0"/>
            </a:br>
            <a:r>
              <a:rPr lang="en-US" sz="3200" dirty="0"/>
              <a:t> </a:t>
            </a:r>
            <a:endParaRPr lang="en-GB" dirty="0"/>
          </a:p>
        </p:txBody>
      </p:sp>
      <p:pic>
        <p:nvPicPr>
          <p:cNvPr id="5" name="Picture 4">
            <a:extLst>
              <a:ext uri="{FF2B5EF4-FFF2-40B4-BE49-F238E27FC236}">
                <a16:creationId xmlns:a16="http://schemas.microsoft.com/office/drawing/2014/main" id="{5A3C0684-A1D8-55C6-C404-EEB7D1A0B711}"/>
              </a:ext>
            </a:extLst>
          </p:cNvPr>
          <p:cNvPicPr>
            <a:picLocks noChangeAspect="1"/>
          </p:cNvPicPr>
          <p:nvPr/>
        </p:nvPicPr>
        <p:blipFill>
          <a:blip r:embed="rId2"/>
          <a:stretch>
            <a:fillRect/>
          </a:stretch>
        </p:blipFill>
        <p:spPr>
          <a:xfrm>
            <a:off x="2450592" y="1072553"/>
            <a:ext cx="8847010" cy="4712894"/>
          </a:xfrm>
          <a:prstGeom prst="rect">
            <a:avLst/>
          </a:prstGeom>
        </p:spPr>
      </p:pic>
      <p:sp>
        <p:nvSpPr>
          <p:cNvPr id="7" name="TextBox 6">
            <a:extLst>
              <a:ext uri="{FF2B5EF4-FFF2-40B4-BE49-F238E27FC236}">
                <a16:creationId xmlns:a16="http://schemas.microsoft.com/office/drawing/2014/main" id="{4579D514-3EA3-9DE2-2D07-E92064E511C4}"/>
              </a:ext>
            </a:extLst>
          </p:cNvPr>
          <p:cNvSpPr txBox="1"/>
          <p:nvPr/>
        </p:nvSpPr>
        <p:spPr>
          <a:xfrm>
            <a:off x="166878" y="5934670"/>
            <a:ext cx="12025122" cy="923330"/>
          </a:xfrm>
          <a:prstGeom prst="rect">
            <a:avLst/>
          </a:prstGeom>
          <a:noFill/>
        </p:spPr>
        <p:txBody>
          <a:bodyPr wrap="square">
            <a:spAutoFit/>
          </a:bodyPr>
          <a:lstStyle/>
          <a:p>
            <a:r>
              <a:rPr lang="en-GB" dirty="0"/>
              <a:t>DASEL’s multi-GeV energy, high beam repetition rate, and capability to host year-scale particle physics experiments offer unique combination of advantages that enable wide range of worldclass experiments. The first phase of DASEL supports sub-</a:t>
            </a:r>
            <a:r>
              <a:rPr lang="en-GB" dirty="0" err="1"/>
              <a:t>nA</a:t>
            </a:r>
            <a:r>
              <a:rPr lang="en-GB" dirty="0"/>
              <a:t> beam currents for the Light Dark Matter </a:t>
            </a:r>
            <a:r>
              <a:rPr lang="en-GB" dirty="0" err="1"/>
              <a:t>eXperiment</a:t>
            </a:r>
            <a:r>
              <a:rPr lang="en-GB" dirty="0"/>
              <a:t> (LDMX).</a:t>
            </a:r>
          </a:p>
        </p:txBody>
      </p:sp>
      <p:sp>
        <p:nvSpPr>
          <p:cNvPr id="9" name="TextBox 8">
            <a:extLst>
              <a:ext uri="{FF2B5EF4-FFF2-40B4-BE49-F238E27FC236}">
                <a16:creationId xmlns:a16="http://schemas.microsoft.com/office/drawing/2014/main" id="{BE44CBFF-2839-8C70-C352-76E445794EA9}"/>
              </a:ext>
            </a:extLst>
          </p:cNvPr>
          <p:cNvSpPr txBox="1"/>
          <p:nvPr/>
        </p:nvSpPr>
        <p:spPr>
          <a:xfrm flipH="1">
            <a:off x="188404" y="1474786"/>
            <a:ext cx="1649540" cy="923330"/>
          </a:xfrm>
          <a:prstGeom prst="rect">
            <a:avLst/>
          </a:prstGeom>
          <a:noFill/>
        </p:spPr>
        <p:txBody>
          <a:bodyPr wrap="square">
            <a:spAutoFit/>
          </a:bodyPr>
          <a:lstStyle/>
          <a:p>
            <a:r>
              <a:rPr lang="en-GB" dirty="0" err="1"/>
              <a:t>DArk</a:t>
            </a:r>
            <a:r>
              <a:rPr lang="en-GB" dirty="0"/>
              <a:t> Sector Experiments at LCLS-II (DASEL)</a:t>
            </a:r>
          </a:p>
        </p:txBody>
      </p:sp>
      <p:sp>
        <p:nvSpPr>
          <p:cNvPr id="10" name="Rectangle 1">
            <a:extLst>
              <a:ext uri="{FF2B5EF4-FFF2-40B4-BE49-F238E27FC236}">
                <a16:creationId xmlns:a16="http://schemas.microsoft.com/office/drawing/2014/main" id="{AAD44A1B-C275-E58D-0C85-416E5AC7D089}"/>
              </a:ext>
            </a:extLst>
          </p:cNvPr>
          <p:cNvSpPr>
            <a:spLocks noChangeArrowheads="1"/>
          </p:cNvSpPr>
          <p:nvPr/>
        </p:nvSpPr>
        <p:spPr bwMode="auto">
          <a:xfrm>
            <a:off x="0" y="-400109"/>
            <a:ext cx="65"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800" b="0" i="0" u="none" strike="noStrike" cap="none" normalizeH="0" baseline="0" dirty="0">
                <a:ln>
                  <a:noFill/>
                </a:ln>
                <a:solidFill>
                  <a:schemeClr val="tx1"/>
                </a:solidFill>
                <a:effectLst/>
                <a:latin typeface="Arial" panose="020B0604020202020204" pitchFamily="34" charset="0"/>
              </a:rPr>
            </a:br>
            <a:endParaRPr kumimoji="0" lang="en-US" altLang="en-US" sz="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TextBox 11">
            <a:extLst>
              <a:ext uri="{FF2B5EF4-FFF2-40B4-BE49-F238E27FC236}">
                <a16:creationId xmlns:a16="http://schemas.microsoft.com/office/drawing/2014/main" id="{355EC863-A99A-33A1-3A0C-18F6E5F3EB98}"/>
              </a:ext>
            </a:extLst>
          </p:cNvPr>
          <p:cNvSpPr txBox="1"/>
          <p:nvPr/>
        </p:nvSpPr>
        <p:spPr>
          <a:xfrm>
            <a:off x="9873672" y="628610"/>
            <a:ext cx="6151418" cy="369332"/>
          </a:xfrm>
          <a:prstGeom prst="rect">
            <a:avLst/>
          </a:prstGeom>
          <a:noFill/>
        </p:spPr>
        <p:txBody>
          <a:bodyPr wrap="square">
            <a:spAutoFit/>
          </a:bodyPr>
          <a:lstStyle/>
          <a:p>
            <a:r>
              <a:rPr kumimoji="0" lang="en-US" altLang="en-US" sz="1800" b="0" i="0" u="none" strike="noStrike" cap="none" normalizeH="0" baseline="0" dirty="0">
                <a:ln>
                  <a:noFill/>
                </a:ln>
                <a:solidFill>
                  <a:schemeClr val="tx1"/>
                </a:solidFill>
                <a:effectLst/>
                <a:latin typeface="Arial" panose="020B0604020202020204" pitchFamily="34" charset="0"/>
              </a:rPr>
              <a:t>arXiv:1801.07867</a:t>
            </a:r>
            <a:endParaRPr lang="en-GB" dirty="0"/>
          </a:p>
        </p:txBody>
      </p:sp>
    </p:spTree>
    <p:extLst>
      <p:ext uri="{BB962C8B-B14F-4D97-AF65-F5344CB8AC3E}">
        <p14:creationId xmlns:p14="http://schemas.microsoft.com/office/powerpoint/2010/main" val="29248294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2FEFF87-6642-0BFF-129D-5E9A3D645B0E}"/>
              </a:ext>
            </a:extLst>
          </p:cNvPr>
          <p:cNvSpPr txBox="1"/>
          <p:nvPr/>
        </p:nvSpPr>
        <p:spPr>
          <a:xfrm>
            <a:off x="312039" y="704053"/>
            <a:ext cx="11567922" cy="5786199"/>
          </a:xfrm>
          <a:prstGeom prst="rect">
            <a:avLst/>
          </a:prstGeom>
          <a:noFill/>
        </p:spPr>
        <p:txBody>
          <a:bodyPr wrap="square">
            <a:spAutoFit/>
          </a:bodyPr>
          <a:lstStyle/>
          <a:p>
            <a:endParaRPr lang="en-GB" sz="2000" b="1" dirty="0">
              <a:solidFill>
                <a:srgbClr val="0070C0"/>
              </a:solidFill>
            </a:endParaRPr>
          </a:p>
          <a:p>
            <a:pPr marL="285750" indent="-285750">
              <a:buFont typeface="Arial" panose="020B0604020202020204" pitchFamily="34" charset="0"/>
              <a:buChar char="•"/>
            </a:pPr>
            <a:r>
              <a:rPr lang="en-GB" sz="2000" b="1" dirty="0">
                <a:solidFill>
                  <a:srgbClr val="0070C0"/>
                </a:solidFill>
              </a:rPr>
              <a:t>DASEL uses the SLAC LCLS-II </a:t>
            </a:r>
            <a:r>
              <a:rPr lang="en-GB" sz="2000" b="1" dirty="0" err="1">
                <a:solidFill>
                  <a:srgbClr val="0070C0"/>
                </a:solidFill>
              </a:rPr>
              <a:t>linac</a:t>
            </a:r>
            <a:r>
              <a:rPr lang="en-GB" sz="2000" b="1" dirty="0">
                <a:solidFill>
                  <a:srgbClr val="0070C0"/>
                </a:solidFill>
              </a:rPr>
              <a:t> to provide a low-current, quasi-continuous beam to experiments in End Station A </a:t>
            </a:r>
          </a:p>
          <a:p>
            <a:pPr marL="285750" indent="-285750">
              <a:buFont typeface="Arial" panose="020B0604020202020204" pitchFamily="34" charset="0"/>
              <a:buChar char="•"/>
            </a:pPr>
            <a:r>
              <a:rPr lang="en-GB" sz="2000" dirty="0"/>
              <a:t>LCLS-II is an x-ray free electron laser based on a 4 GeV superconducting </a:t>
            </a:r>
            <a:r>
              <a:rPr lang="en-GB" sz="2000" dirty="0" err="1"/>
              <a:t>linac</a:t>
            </a:r>
            <a:endParaRPr lang="en-GB" sz="2000" dirty="0"/>
          </a:p>
          <a:p>
            <a:pPr marL="742950" lvl="1" indent="-285750">
              <a:buFont typeface="Courier New" panose="02070309020205020404" pitchFamily="49" charset="0"/>
              <a:buChar char="o"/>
            </a:pPr>
            <a:r>
              <a:rPr lang="en-GB" dirty="0" err="1"/>
              <a:t>linac</a:t>
            </a:r>
            <a:r>
              <a:rPr lang="en-GB" dirty="0"/>
              <a:t> RF frequency 1.3 GHz, beam fed from an RF gun operating at up to 186 MHz, the seventh subharmonic</a:t>
            </a:r>
          </a:p>
          <a:p>
            <a:pPr marL="742950" lvl="1" indent="-285750">
              <a:buFont typeface="Courier New" panose="02070309020205020404" pitchFamily="49" charset="0"/>
              <a:buChar char="o"/>
            </a:pPr>
            <a:r>
              <a:rPr lang="en-GB" dirty="0"/>
              <a:t>baseline bunch rate 929 kHz = bunch separation of 1,400 1.3-GHz RF buckets</a:t>
            </a:r>
          </a:p>
          <a:p>
            <a:pPr marL="742950" lvl="1" indent="-285750">
              <a:buFont typeface="Courier New" panose="02070309020205020404" pitchFamily="49" charset="0"/>
              <a:buChar char="o"/>
            </a:pPr>
            <a:r>
              <a:rPr lang="en-GB" dirty="0"/>
              <a:t>two high-speed kickers deflect FEL bunches towards either soft x-ray (SXR) or hard x-ray (HXR) undulators u</a:t>
            </a:r>
          </a:p>
          <a:p>
            <a:pPr marL="742950" lvl="1" indent="-285750">
              <a:buFont typeface="Courier New" panose="02070309020205020404" pitchFamily="49" charset="0"/>
              <a:buChar char="o"/>
            </a:pPr>
            <a:r>
              <a:rPr lang="en-GB" dirty="0"/>
              <a:t>unused beam travels to high-power dump in the Beam Switch Yard (BSY)</a:t>
            </a:r>
          </a:p>
          <a:p>
            <a:pPr marL="742950" lvl="1" indent="-285750">
              <a:buFont typeface="Courier New" panose="02070309020205020404" pitchFamily="49" charset="0"/>
              <a:buChar char="o"/>
            </a:pPr>
            <a:r>
              <a:rPr lang="en-GB" dirty="0"/>
              <a:t>initially up to 250 kW (62 µA at 4.0 GeV); later upgrade to 300 µA and 1,200 kW</a:t>
            </a:r>
          </a:p>
          <a:p>
            <a:pPr marL="742950" lvl="1" indent="-285750">
              <a:buFont typeface="Courier New" panose="02070309020205020404" pitchFamily="49" charset="0"/>
              <a:buChar char="o"/>
            </a:pPr>
            <a:r>
              <a:rPr lang="en-GB" dirty="0"/>
              <a:t>energy upgrade toͺ8 GeV is also foreseen</a:t>
            </a:r>
          </a:p>
          <a:p>
            <a:pPr lvl="1"/>
            <a:endParaRPr lang="en-GB" dirty="0"/>
          </a:p>
          <a:p>
            <a:pPr marL="285750" lvl="1" indent="-285750">
              <a:buFont typeface="Arial" panose="020B0604020202020204" pitchFamily="34" charset="0"/>
              <a:buChar char="•"/>
            </a:pPr>
            <a:r>
              <a:rPr lang="en-GB" sz="2000" b="1" dirty="0">
                <a:solidFill>
                  <a:srgbClr val="0070C0"/>
                </a:solidFill>
              </a:rPr>
              <a:t>DASEL takes advantage of the “empty” RF buckets between LCLS-II bunches </a:t>
            </a:r>
          </a:p>
          <a:p>
            <a:pPr marL="742950" lvl="2" indent="-285750">
              <a:buFont typeface="Arial" panose="020B0604020202020204" pitchFamily="34" charset="0"/>
              <a:buChar char="•"/>
            </a:pPr>
            <a:r>
              <a:rPr lang="en-GB" dirty="0"/>
              <a:t>these otherwise empty RF buckets are populated by 46-MHz laser oscillator to produce </a:t>
            </a:r>
            <a:r>
              <a:rPr lang="en-GB" b="1" dirty="0">
                <a:solidFill>
                  <a:srgbClr val="0070C0"/>
                </a:solidFill>
              </a:rPr>
              <a:t>well-defined, low-current beam with 21.6 ns bunch spacing</a:t>
            </a:r>
          </a:p>
          <a:p>
            <a:pPr marL="742950" lvl="2" indent="-285750">
              <a:buFont typeface="Arial" panose="020B0604020202020204" pitchFamily="34" charset="0"/>
              <a:buChar char="•"/>
            </a:pPr>
            <a:r>
              <a:rPr lang="en-GB" b="1" dirty="0">
                <a:solidFill>
                  <a:srgbClr val="0070C0"/>
                </a:solidFill>
              </a:rPr>
              <a:t>DASEL bunches are diverted to the DASEL beamline and sent to End Station (ESA) with a third (new) kicker</a:t>
            </a:r>
          </a:p>
          <a:p>
            <a:pPr marL="742950" lvl="2" indent="-285750">
              <a:buFont typeface="Arial" panose="020B0604020202020204" pitchFamily="34" charset="0"/>
              <a:buChar char="•"/>
            </a:pPr>
            <a:r>
              <a:rPr lang="en-GB" b="1" dirty="0">
                <a:solidFill>
                  <a:srgbClr val="0070C0"/>
                </a:solidFill>
              </a:rPr>
              <a:t>new 250-meter long beamline </a:t>
            </a:r>
            <a:r>
              <a:rPr lang="en-GB" dirty="0"/>
              <a:t>takes the bunches from the DASEL kicker/septum system to the existing ESA beamline, where the beam is further collimated </a:t>
            </a:r>
          </a:p>
          <a:p>
            <a:pPr marL="742950" lvl="2" indent="-285750">
              <a:buFont typeface="Arial" panose="020B0604020202020204" pitchFamily="34" charset="0"/>
              <a:buChar char="•"/>
            </a:pPr>
            <a:r>
              <a:rPr lang="en-GB" b="1" dirty="0">
                <a:solidFill>
                  <a:srgbClr val="0070C0"/>
                </a:solidFill>
              </a:rPr>
              <a:t>secondary gun laser and spoiler/collimation system control the charge</a:t>
            </a:r>
            <a:r>
              <a:rPr lang="en-GB" dirty="0"/>
              <a:t> delivered by DASEL </a:t>
            </a:r>
          </a:p>
          <a:p>
            <a:pPr marL="742950" lvl="2" indent="-285750">
              <a:buFont typeface="Arial" panose="020B0604020202020204" pitchFamily="34" charset="0"/>
              <a:buChar char="•"/>
            </a:pPr>
            <a:r>
              <a:rPr lang="en-GB" dirty="0"/>
              <a:t>this is </a:t>
            </a:r>
            <a:r>
              <a:rPr lang="en-GB" b="1" dirty="0">
                <a:solidFill>
                  <a:srgbClr val="0070C0"/>
                </a:solidFill>
              </a:rPr>
              <a:t>parasitic to LCLS-II operation</a:t>
            </a:r>
            <a:r>
              <a:rPr lang="en-GB" dirty="0"/>
              <a:t>, since the DASEL beam is low-current and is extracted downstream of the kickers that direct the primary beams to the undulators </a:t>
            </a:r>
          </a:p>
        </p:txBody>
      </p:sp>
      <p:sp>
        <p:nvSpPr>
          <p:cNvPr id="6" name="Title 1">
            <a:extLst>
              <a:ext uri="{FF2B5EF4-FFF2-40B4-BE49-F238E27FC236}">
                <a16:creationId xmlns:a16="http://schemas.microsoft.com/office/drawing/2014/main" id="{3C659DB9-5D2C-B2E0-139D-466060F45B18}"/>
              </a:ext>
            </a:extLst>
          </p:cNvPr>
          <p:cNvSpPr>
            <a:spLocks noGrp="1"/>
          </p:cNvSpPr>
          <p:nvPr>
            <p:ph type="title"/>
          </p:nvPr>
        </p:nvSpPr>
        <p:spPr>
          <a:xfrm>
            <a:off x="188404" y="-91440"/>
            <a:ext cx="12003596" cy="1325563"/>
          </a:xfrm>
        </p:spPr>
        <p:txBody>
          <a:bodyPr/>
          <a:lstStyle/>
          <a:p>
            <a:r>
              <a:rPr lang="en-US" dirty="0"/>
              <a:t>DASEL concept</a:t>
            </a:r>
            <a:endParaRPr lang="en-GB" dirty="0"/>
          </a:p>
        </p:txBody>
      </p:sp>
    </p:spTree>
    <p:extLst>
      <p:ext uri="{BB962C8B-B14F-4D97-AF65-F5344CB8AC3E}">
        <p14:creationId xmlns:p14="http://schemas.microsoft.com/office/powerpoint/2010/main" val="1398583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46565E3-0CE1-25A3-1896-4B4D5FEFE45E}"/>
              </a:ext>
            </a:extLst>
          </p:cNvPr>
          <p:cNvPicPr>
            <a:picLocks noChangeAspect="1"/>
          </p:cNvPicPr>
          <p:nvPr/>
        </p:nvPicPr>
        <p:blipFill>
          <a:blip r:embed="rId2"/>
          <a:stretch>
            <a:fillRect/>
          </a:stretch>
        </p:blipFill>
        <p:spPr>
          <a:xfrm>
            <a:off x="788188" y="768594"/>
            <a:ext cx="10913715" cy="5592012"/>
          </a:xfrm>
          <a:prstGeom prst="rect">
            <a:avLst/>
          </a:prstGeom>
        </p:spPr>
      </p:pic>
    </p:spTree>
    <p:extLst>
      <p:ext uri="{BB962C8B-B14F-4D97-AF65-F5344CB8AC3E}">
        <p14:creationId xmlns:p14="http://schemas.microsoft.com/office/powerpoint/2010/main" val="2020494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D74CD50-7688-9143-0EA5-2752B0C2FFA8}"/>
              </a:ext>
            </a:extLst>
          </p:cNvPr>
          <p:cNvPicPr>
            <a:picLocks noChangeAspect="1"/>
          </p:cNvPicPr>
          <p:nvPr/>
        </p:nvPicPr>
        <p:blipFill>
          <a:blip r:embed="rId2"/>
          <a:stretch>
            <a:fillRect/>
          </a:stretch>
        </p:blipFill>
        <p:spPr>
          <a:xfrm>
            <a:off x="581443" y="1299115"/>
            <a:ext cx="11447189" cy="4619364"/>
          </a:xfrm>
          <a:prstGeom prst="rect">
            <a:avLst/>
          </a:prstGeom>
        </p:spPr>
      </p:pic>
    </p:spTree>
    <p:extLst>
      <p:ext uri="{BB962C8B-B14F-4D97-AF65-F5344CB8AC3E}">
        <p14:creationId xmlns:p14="http://schemas.microsoft.com/office/powerpoint/2010/main" val="1543504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692846B-841D-4221-752B-0A08E43D2E73}"/>
              </a:ext>
            </a:extLst>
          </p:cNvPr>
          <p:cNvSpPr txBox="1"/>
          <p:nvPr/>
        </p:nvSpPr>
        <p:spPr>
          <a:xfrm>
            <a:off x="386334" y="317790"/>
            <a:ext cx="10056114" cy="6370975"/>
          </a:xfrm>
          <a:prstGeom prst="rect">
            <a:avLst/>
          </a:prstGeom>
          <a:noFill/>
        </p:spPr>
        <p:txBody>
          <a:bodyPr wrap="square">
            <a:spAutoFit/>
          </a:bodyPr>
          <a:lstStyle/>
          <a:p>
            <a:r>
              <a:rPr lang="en-GB" sz="2400" dirty="0"/>
              <a:t>Desired beam emittance large enough so that the beam can be defocused to a cross-section of roughly 4x4 cm. The desired beam emittance is many times (100- 1000) that of the LCLS-II emittance (as well as the LCLS-II admittance, which is determined by the collimation system). This increase is accomplished using the ESA spoilers with a  corresponding degradation of the beam current.  The spoiler system increases the beam emittance and the beam energy spread. Assuming an incoming, mono-energetic, 4-GeV beam, a simple 0.1 radiation length spoiler system increases the emittance to more than 300 </a:t>
            </a:r>
            <a:r>
              <a:rPr lang="en-GB" sz="2400" dirty="0">
                <a:latin typeface="Symbol" panose="05050102010706020507" pitchFamily="18" charset="2"/>
              </a:rPr>
              <a:t>m</a:t>
            </a:r>
            <a:r>
              <a:rPr lang="en-GB" sz="2400" dirty="0"/>
              <a:t>m, with more than </a:t>
            </a:r>
            <a:r>
              <a:rPr lang="en-GB" sz="2400" b="1" dirty="0">
                <a:solidFill>
                  <a:srgbClr val="0070C0"/>
                </a:solidFill>
              </a:rPr>
              <a:t>50% of the current within 0.5% of the incoming energy</a:t>
            </a:r>
            <a:r>
              <a:rPr lang="en-GB" sz="2400" dirty="0"/>
              <a:t>. </a:t>
            </a:r>
          </a:p>
          <a:p>
            <a:endParaRPr lang="en-GB" sz="2400" dirty="0"/>
          </a:p>
          <a:p>
            <a:r>
              <a:rPr lang="en-GB" sz="2400" dirty="0"/>
              <a:t>In practice</a:t>
            </a:r>
            <a:r>
              <a:rPr lang="en-GB" sz="2400" b="1" dirty="0">
                <a:solidFill>
                  <a:srgbClr val="0070C0"/>
                </a:solidFill>
              </a:rPr>
              <a:t>, DASEL has spoilers with different thicknesses which, combined with the downstream collimators, are used to control the beam emittance and current at the LDMX detector.  </a:t>
            </a:r>
            <a:r>
              <a:rPr lang="en-GB" sz="2400" dirty="0"/>
              <a:t>The spoiler system has been specified for </a:t>
            </a:r>
            <a:r>
              <a:rPr lang="en-GB" sz="2400" b="1" dirty="0">
                <a:solidFill>
                  <a:srgbClr val="0070C0"/>
                </a:solidFill>
              </a:rPr>
              <a:t>beam current up to 100 times higher than that needed at the experiment </a:t>
            </a:r>
            <a:r>
              <a:rPr lang="en-GB" sz="2400" dirty="0"/>
              <a:t>(i.e., 55 W) to allow options for precise control and shaping of the electron beam at the experiment.</a:t>
            </a:r>
          </a:p>
          <a:p>
            <a:endParaRPr lang="en-GB" sz="2400" b="1" dirty="0">
              <a:solidFill>
                <a:srgbClr val="0070C0"/>
              </a:solidFill>
            </a:endParaRPr>
          </a:p>
        </p:txBody>
      </p:sp>
    </p:spTree>
    <p:extLst>
      <p:ext uri="{BB962C8B-B14F-4D97-AF65-F5344CB8AC3E}">
        <p14:creationId xmlns:p14="http://schemas.microsoft.com/office/powerpoint/2010/main" val="428748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8BCF9D8-9C6D-84F6-FBF2-C53642712C21}"/>
              </a:ext>
            </a:extLst>
          </p:cNvPr>
          <p:cNvPicPr>
            <a:picLocks noChangeAspect="1"/>
          </p:cNvPicPr>
          <p:nvPr/>
        </p:nvPicPr>
        <p:blipFill>
          <a:blip r:embed="rId2"/>
          <a:stretch>
            <a:fillRect/>
          </a:stretch>
        </p:blipFill>
        <p:spPr>
          <a:xfrm>
            <a:off x="88810" y="0"/>
            <a:ext cx="6085852" cy="6858000"/>
          </a:xfrm>
          <a:prstGeom prst="rect">
            <a:avLst/>
          </a:prstGeom>
        </p:spPr>
      </p:pic>
      <p:pic>
        <p:nvPicPr>
          <p:cNvPr id="7" name="Picture 6">
            <a:extLst>
              <a:ext uri="{FF2B5EF4-FFF2-40B4-BE49-F238E27FC236}">
                <a16:creationId xmlns:a16="http://schemas.microsoft.com/office/drawing/2014/main" id="{5AC99A36-95B3-6E32-7DC5-361A07E3D13B}"/>
              </a:ext>
            </a:extLst>
          </p:cNvPr>
          <p:cNvPicPr>
            <a:picLocks noChangeAspect="1"/>
          </p:cNvPicPr>
          <p:nvPr/>
        </p:nvPicPr>
        <p:blipFill>
          <a:blip r:embed="rId3"/>
          <a:stretch>
            <a:fillRect/>
          </a:stretch>
        </p:blipFill>
        <p:spPr>
          <a:xfrm>
            <a:off x="5724525" y="0"/>
            <a:ext cx="6467475" cy="2314575"/>
          </a:xfrm>
          <a:prstGeom prst="rect">
            <a:avLst/>
          </a:prstGeom>
        </p:spPr>
      </p:pic>
      <p:sp>
        <p:nvSpPr>
          <p:cNvPr id="9" name="TextBox 8">
            <a:extLst>
              <a:ext uri="{FF2B5EF4-FFF2-40B4-BE49-F238E27FC236}">
                <a16:creationId xmlns:a16="http://schemas.microsoft.com/office/drawing/2014/main" id="{6C198C99-E141-CCCC-65C9-D29F66B86549}"/>
              </a:ext>
            </a:extLst>
          </p:cNvPr>
          <p:cNvSpPr txBox="1"/>
          <p:nvPr/>
        </p:nvSpPr>
        <p:spPr>
          <a:xfrm>
            <a:off x="6174662" y="2333685"/>
            <a:ext cx="5889573" cy="4524315"/>
          </a:xfrm>
          <a:prstGeom prst="rect">
            <a:avLst/>
          </a:prstGeom>
          <a:noFill/>
        </p:spPr>
        <p:txBody>
          <a:bodyPr wrap="square">
            <a:spAutoFit/>
          </a:bodyPr>
          <a:lstStyle/>
          <a:p>
            <a:r>
              <a:rPr lang="en-GB" dirty="0"/>
              <a:t>For LDMX, the desired electron current ranges between 100 </a:t>
            </a:r>
            <a:r>
              <a:rPr lang="en-GB" dirty="0" err="1"/>
              <a:t>fA</a:t>
            </a:r>
            <a:r>
              <a:rPr lang="en-GB" dirty="0"/>
              <a:t> and 150 </a:t>
            </a:r>
            <a:r>
              <a:rPr lang="en-GB" dirty="0" err="1"/>
              <a:t>pA</a:t>
            </a:r>
            <a:r>
              <a:rPr lang="en-GB" dirty="0"/>
              <a:t>, corresponding to from 1 to approximately 500 electrons per µs, or a maximum of 0.5 Watts of electron beam power at 4 GeV with  55% duty cycle. </a:t>
            </a:r>
          </a:p>
          <a:p>
            <a:r>
              <a:rPr lang="en-GB" dirty="0"/>
              <a:t>The buckets to be extracted by the DASEL kicker are filled at the RF gun. LCLS-II dark current is less than 400 </a:t>
            </a:r>
            <a:r>
              <a:rPr lang="en-GB" dirty="0" err="1"/>
              <a:t>nA</a:t>
            </a:r>
            <a:r>
              <a:rPr lang="en-GB" dirty="0"/>
              <a:t> at 100 MeV. DASEL parameter sets stay below this current limit to exclude interference with LCLS-II. A separate gun laser intentionally populates unused gun buckets at a sub-harmonic of </a:t>
            </a:r>
            <a:r>
              <a:rPr lang="en-GB" dirty="0" err="1"/>
              <a:t>thegun</a:t>
            </a:r>
            <a:r>
              <a:rPr lang="en-GB" dirty="0"/>
              <a:t> frequency. These bunches are well-separated from the primary beam bunches so they can be extracted by the DASEL kicker downstream. The new gun laser shares the LCLS-II RF gun 46 MHz laser oscillator, but has a separate amplifier, UV conversion, and transport, all of which operate at much lower average laser power than the LCLS-II systems.</a:t>
            </a:r>
          </a:p>
        </p:txBody>
      </p:sp>
      <p:sp>
        <p:nvSpPr>
          <p:cNvPr id="2" name="Rectangle 1">
            <a:extLst>
              <a:ext uri="{FF2B5EF4-FFF2-40B4-BE49-F238E27FC236}">
                <a16:creationId xmlns:a16="http://schemas.microsoft.com/office/drawing/2014/main" id="{4DC9C736-C075-357B-2616-D1830F12D6E3}"/>
              </a:ext>
            </a:extLst>
          </p:cNvPr>
          <p:cNvSpPr/>
          <p:nvPr/>
        </p:nvSpPr>
        <p:spPr>
          <a:xfrm>
            <a:off x="1819564" y="923636"/>
            <a:ext cx="1348509" cy="230909"/>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4E2514D0-F7BF-A1F2-F76F-0DACE95B6C1F}"/>
              </a:ext>
            </a:extLst>
          </p:cNvPr>
          <p:cNvSpPr txBox="1"/>
          <p:nvPr/>
        </p:nvSpPr>
        <p:spPr>
          <a:xfrm>
            <a:off x="2179548" y="854424"/>
            <a:ext cx="811441" cy="369332"/>
          </a:xfrm>
          <a:prstGeom prst="rect">
            <a:avLst/>
          </a:prstGeom>
          <a:noFill/>
        </p:spPr>
        <p:txBody>
          <a:bodyPr wrap="none" rtlCol="0">
            <a:spAutoFit/>
          </a:bodyPr>
          <a:lstStyle/>
          <a:p>
            <a:r>
              <a:rPr lang="en-US" b="1" dirty="0">
                <a:solidFill>
                  <a:srgbClr val="FF0000"/>
                </a:solidFill>
              </a:rPr>
              <a:t>27 ns !</a:t>
            </a:r>
            <a:endParaRPr lang="en-GB" b="1" dirty="0">
              <a:solidFill>
                <a:srgbClr val="FF0000"/>
              </a:solidFill>
            </a:endParaRPr>
          </a:p>
        </p:txBody>
      </p:sp>
      <p:sp>
        <p:nvSpPr>
          <p:cNvPr id="4" name="TextBox 3">
            <a:extLst>
              <a:ext uri="{FF2B5EF4-FFF2-40B4-BE49-F238E27FC236}">
                <a16:creationId xmlns:a16="http://schemas.microsoft.com/office/drawing/2014/main" id="{4BFE197E-3E72-9D6E-163E-8AAD24A0EE5C}"/>
              </a:ext>
            </a:extLst>
          </p:cNvPr>
          <p:cNvSpPr txBox="1"/>
          <p:nvPr/>
        </p:nvSpPr>
        <p:spPr>
          <a:xfrm rot="20563735">
            <a:off x="882822" y="3625907"/>
            <a:ext cx="4497834" cy="400110"/>
          </a:xfrm>
          <a:prstGeom prst="rect">
            <a:avLst/>
          </a:prstGeom>
          <a:solidFill>
            <a:schemeClr val="bg1">
              <a:alpha val="70000"/>
            </a:schemeClr>
          </a:solidFill>
        </p:spPr>
        <p:txBody>
          <a:bodyPr wrap="none" rtlCol="0">
            <a:spAutoFit/>
          </a:bodyPr>
          <a:lstStyle/>
          <a:p>
            <a:r>
              <a:rPr lang="en-US" sz="2000" b="1" dirty="0">
                <a:solidFill>
                  <a:srgbClr val="FF0000"/>
                </a:solidFill>
              </a:rPr>
              <a:t>are the other parameters all up to date ?</a:t>
            </a:r>
            <a:endParaRPr lang="en-GB" sz="2000" b="1" dirty="0">
              <a:solidFill>
                <a:srgbClr val="FF0000"/>
              </a:solidFill>
            </a:endParaRPr>
          </a:p>
        </p:txBody>
      </p:sp>
    </p:spTree>
    <p:extLst>
      <p:ext uri="{BB962C8B-B14F-4D97-AF65-F5344CB8AC3E}">
        <p14:creationId xmlns:p14="http://schemas.microsoft.com/office/powerpoint/2010/main" val="1816632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1C5072-1A75-E222-9F26-A979BC041051}"/>
              </a:ext>
            </a:extLst>
          </p:cNvPr>
          <p:cNvPicPr>
            <a:picLocks noChangeAspect="1"/>
          </p:cNvPicPr>
          <p:nvPr/>
        </p:nvPicPr>
        <p:blipFill>
          <a:blip r:embed="rId2"/>
          <a:stretch>
            <a:fillRect/>
          </a:stretch>
        </p:blipFill>
        <p:spPr>
          <a:xfrm>
            <a:off x="1311211" y="427100"/>
            <a:ext cx="7979093" cy="5963195"/>
          </a:xfrm>
          <a:prstGeom prst="rect">
            <a:avLst/>
          </a:prstGeom>
        </p:spPr>
      </p:pic>
    </p:spTree>
    <p:extLst>
      <p:ext uri="{BB962C8B-B14F-4D97-AF65-F5344CB8AC3E}">
        <p14:creationId xmlns:p14="http://schemas.microsoft.com/office/powerpoint/2010/main" val="140984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6ADA20D-1CE3-2D9E-29F3-182808E2C1FF}"/>
              </a:ext>
            </a:extLst>
          </p:cNvPr>
          <p:cNvSpPr>
            <a:spLocks noGrp="1"/>
          </p:cNvSpPr>
          <p:nvPr>
            <p:ph type="title"/>
          </p:nvPr>
        </p:nvSpPr>
        <p:spPr>
          <a:xfrm>
            <a:off x="188404" y="-91440"/>
            <a:ext cx="12003596" cy="1325563"/>
          </a:xfrm>
        </p:spPr>
        <p:txBody>
          <a:bodyPr/>
          <a:lstStyle/>
          <a:p>
            <a:r>
              <a:rPr lang="en-US" dirty="0"/>
              <a:t>DASEL diagnostics &amp; tuning</a:t>
            </a:r>
            <a:endParaRPr lang="en-GB" dirty="0"/>
          </a:p>
        </p:txBody>
      </p:sp>
      <p:sp>
        <p:nvSpPr>
          <p:cNvPr id="6" name="TextBox 5">
            <a:extLst>
              <a:ext uri="{FF2B5EF4-FFF2-40B4-BE49-F238E27FC236}">
                <a16:creationId xmlns:a16="http://schemas.microsoft.com/office/drawing/2014/main" id="{3F142FD6-F83A-DD69-7EAF-28B4B9218E0A}"/>
              </a:ext>
            </a:extLst>
          </p:cNvPr>
          <p:cNvSpPr txBox="1"/>
          <p:nvPr/>
        </p:nvSpPr>
        <p:spPr>
          <a:xfrm>
            <a:off x="253746" y="1161289"/>
            <a:ext cx="10115550" cy="5078313"/>
          </a:xfrm>
          <a:prstGeom prst="rect">
            <a:avLst/>
          </a:prstGeom>
          <a:noFill/>
        </p:spPr>
        <p:txBody>
          <a:bodyPr wrap="square">
            <a:spAutoFit/>
          </a:bodyPr>
          <a:lstStyle/>
          <a:p>
            <a:r>
              <a:rPr lang="en-GB" b="1" dirty="0">
                <a:solidFill>
                  <a:srgbClr val="0070C0"/>
                </a:solidFill>
              </a:rPr>
              <a:t>The nominal DASEL bunch charge is too low to measure with standard LCLS-II diagnostics, such as Beam Position Monitors (BPM). </a:t>
            </a:r>
          </a:p>
          <a:p>
            <a:r>
              <a:rPr lang="en-GB" dirty="0"/>
              <a:t>Special electronics are used for the </a:t>
            </a:r>
            <a:r>
              <a:rPr lang="en-GB" b="1" dirty="0">
                <a:solidFill>
                  <a:srgbClr val="0070C0"/>
                </a:solidFill>
              </a:rPr>
              <a:t>Average Current Monitors (ACMs</a:t>
            </a:r>
            <a:r>
              <a:rPr lang="en-GB" dirty="0"/>
              <a:t>) so that they </a:t>
            </a:r>
            <a:r>
              <a:rPr lang="en-GB" b="1" dirty="0">
                <a:solidFill>
                  <a:srgbClr val="0070C0"/>
                </a:solidFill>
              </a:rPr>
              <a:t>can resolve the DASEL beam when the LCLS-II beam is turned off</a:t>
            </a:r>
            <a:r>
              <a:rPr lang="en-GB" dirty="0"/>
              <a:t>. The ACMs in the LCLS-II injector are used to set the DASEL laser amplitude. </a:t>
            </a:r>
          </a:p>
          <a:p>
            <a:r>
              <a:rPr lang="en-GB" dirty="0"/>
              <a:t>Simulations show that the DASEL beam follows the LCLS-II beam trajectory closely. Thus, special tuning through the </a:t>
            </a:r>
            <a:r>
              <a:rPr lang="en-GB" dirty="0" err="1"/>
              <a:t>linac</a:t>
            </a:r>
            <a:r>
              <a:rPr lang="en-GB" dirty="0"/>
              <a:t> beamline should not be necessary. </a:t>
            </a:r>
          </a:p>
          <a:p>
            <a:r>
              <a:rPr lang="en-GB" b="1" dirty="0">
                <a:solidFill>
                  <a:srgbClr val="0070C0"/>
                </a:solidFill>
              </a:rPr>
              <a:t>The LCLS-II profile monitors are able to resolve the DASEL beam when the LCLS-II beam is off</a:t>
            </a:r>
            <a:r>
              <a:rPr lang="en-GB" dirty="0"/>
              <a:t> and can be used to confirm the trajectory and match. </a:t>
            </a:r>
          </a:p>
          <a:p>
            <a:r>
              <a:rPr lang="en-GB" b="1" dirty="0">
                <a:solidFill>
                  <a:srgbClr val="0070C0"/>
                </a:solidFill>
              </a:rPr>
              <a:t>The LCLS-II wire scanners should also be able to resolve the DASEL beam </a:t>
            </a:r>
            <a:r>
              <a:rPr lang="en-GB" dirty="0"/>
              <a:t>when the LCLS-II beam is off and may be able to see it during LCLS-II operations by timing the detectors between the LCLS-II pulses. </a:t>
            </a:r>
          </a:p>
          <a:p>
            <a:r>
              <a:rPr lang="en-GB" dirty="0"/>
              <a:t>The </a:t>
            </a:r>
            <a:r>
              <a:rPr lang="en-GB" b="1" dirty="0">
                <a:solidFill>
                  <a:srgbClr val="0070C0"/>
                </a:solidFill>
              </a:rPr>
              <a:t>DASEL kicker and beamline tuning uses a special tune-up operating mode with low rate (1̱10 Hz) of the LCLS-II primary beam. </a:t>
            </a:r>
            <a:r>
              <a:rPr lang="en-GB" dirty="0"/>
              <a:t>The primary beam can be extracted on pulses with the SXR and HXR undulator kickers turned off and the DASEL kicker timing shifted by 500 ns. In tune-up mode, the beam is stopped before it reaches the LDMX detector to prevent high charge bunches from damaging the detector electronics. To tune and align the beamline in this special configuration, three profile monitors and two BPMs are located along the length. These are placed to confirm the dispersion, phase advance, and overall optical matching of the DASEL beam before it enters the ESA beamline.</a:t>
            </a:r>
          </a:p>
        </p:txBody>
      </p:sp>
    </p:spTree>
    <p:extLst>
      <p:ext uri="{BB962C8B-B14F-4D97-AF65-F5344CB8AC3E}">
        <p14:creationId xmlns:p14="http://schemas.microsoft.com/office/powerpoint/2010/main" val="31313080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4110</TotalTime>
  <Words>1827</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Cambria Math</vt:lpstr>
      <vt:lpstr>Courier New</vt:lpstr>
      <vt:lpstr>Symbol</vt:lpstr>
      <vt:lpstr>Office Theme</vt:lpstr>
      <vt:lpstr>PowerPoint Presentation</vt:lpstr>
      <vt:lpstr>LDMX accelerator – LCLS-II/DASEL (T. Raubenheimer et al.)  </vt:lpstr>
      <vt:lpstr>DASEL concept</vt:lpstr>
      <vt:lpstr>PowerPoint Presentation</vt:lpstr>
      <vt:lpstr>PowerPoint Presentation</vt:lpstr>
      <vt:lpstr>PowerPoint Presentation</vt:lpstr>
      <vt:lpstr>PowerPoint Presentation</vt:lpstr>
      <vt:lpstr>PowerPoint Presentation</vt:lpstr>
      <vt:lpstr>DASEL diagnostics &amp; tuning</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7</cp:revision>
  <dcterms:created xsi:type="dcterms:W3CDTF">2023-12-08T20:40:55Z</dcterms:created>
  <dcterms:modified xsi:type="dcterms:W3CDTF">2023-12-13T10:45:28Z</dcterms:modified>
</cp:coreProperties>
</file>