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7.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8.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9.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2.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3.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5923" r:id="rId2"/>
    <p:sldMasterId id="2147486036" r:id="rId3"/>
    <p:sldMasterId id="2147486081" r:id="rId4"/>
    <p:sldMasterId id="2147486149" r:id="rId5"/>
    <p:sldMasterId id="2147486168" r:id="rId6"/>
    <p:sldMasterId id="2147486376" r:id="rId7"/>
    <p:sldMasterId id="2147486388" r:id="rId8"/>
    <p:sldMasterId id="2147486400" r:id="rId9"/>
    <p:sldMasterId id="2147486460" r:id="rId10"/>
    <p:sldMasterId id="2147486490" r:id="rId11"/>
    <p:sldMasterId id="2147486502" r:id="rId12"/>
    <p:sldMasterId id="2147486527" r:id="rId13"/>
    <p:sldMasterId id="2147486540" r:id="rId14"/>
  </p:sldMasterIdLst>
  <p:notesMasterIdLst>
    <p:notesMasterId r:id="rId45"/>
  </p:notesMasterIdLst>
  <p:handoutMasterIdLst>
    <p:handoutMasterId r:id="rId46"/>
  </p:handoutMasterIdLst>
  <p:sldIdLst>
    <p:sldId id="1325" r:id="rId15"/>
    <p:sldId id="405" r:id="rId16"/>
    <p:sldId id="590" r:id="rId17"/>
    <p:sldId id="281" r:id="rId18"/>
    <p:sldId id="1289" r:id="rId19"/>
    <p:sldId id="2621" r:id="rId20"/>
    <p:sldId id="2625" r:id="rId21"/>
    <p:sldId id="2314" r:id="rId22"/>
    <p:sldId id="514" r:id="rId23"/>
    <p:sldId id="1321" r:id="rId24"/>
    <p:sldId id="2234" r:id="rId25"/>
    <p:sldId id="2906" r:id="rId26"/>
    <p:sldId id="2918" r:id="rId27"/>
    <p:sldId id="2917" r:id="rId28"/>
    <p:sldId id="2086" r:id="rId29"/>
    <p:sldId id="2753" r:id="rId30"/>
    <p:sldId id="2332" r:id="rId31"/>
    <p:sldId id="1360" r:id="rId32"/>
    <p:sldId id="1362" r:id="rId33"/>
    <p:sldId id="257" r:id="rId34"/>
    <p:sldId id="2921" r:id="rId35"/>
    <p:sldId id="256" r:id="rId36"/>
    <p:sldId id="2919" r:id="rId37"/>
    <p:sldId id="2909" r:id="rId38"/>
    <p:sldId id="295" r:id="rId39"/>
    <p:sldId id="294" r:id="rId40"/>
    <p:sldId id="2912" r:id="rId41"/>
    <p:sldId id="1046" r:id="rId42"/>
    <p:sldId id="1047" r:id="rId43"/>
    <p:sldId id="2235" r:id="rId44"/>
  </p:sldIdLst>
  <p:sldSz cx="9144000" cy="6858000" type="screen4x3"/>
  <p:notesSz cx="6858000" cy="9144000"/>
  <p:defaultTextStyle>
    <a:defPPr>
      <a:defRPr lang="ja-JP"/>
    </a:defPPr>
    <a:lvl1pPr marL="0" algn="l" defTabSz="457164" rtl="0" eaLnBrk="1" latinLnBrk="0" hangingPunct="1">
      <a:defRPr kumimoji="1" sz="1800" kern="1200">
        <a:solidFill>
          <a:schemeClr val="tx1"/>
        </a:solidFill>
        <a:latin typeface="+mn-lt"/>
        <a:ea typeface="+mn-ea"/>
        <a:cs typeface="+mn-cs"/>
      </a:defRPr>
    </a:lvl1pPr>
    <a:lvl2pPr marL="457164" algn="l" defTabSz="457164" rtl="0" eaLnBrk="1" latinLnBrk="0" hangingPunct="1">
      <a:defRPr kumimoji="1" sz="1800" kern="1200">
        <a:solidFill>
          <a:schemeClr val="tx1"/>
        </a:solidFill>
        <a:latin typeface="+mn-lt"/>
        <a:ea typeface="+mn-ea"/>
        <a:cs typeface="+mn-cs"/>
      </a:defRPr>
    </a:lvl2pPr>
    <a:lvl3pPr marL="914328" algn="l" defTabSz="457164" rtl="0" eaLnBrk="1" latinLnBrk="0" hangingPunct="1">
      <a:defRPr kumimoji="1" sz="1800" kern="1200">
        <a:solidFill>
          <a:schemeClr val="tx1"/>
        </a:solidFill>
        <a:latin typeface="+mn-lt"/>
        <a:ea typeface="+mn-ea"/>
        <a:cs typeface="+mn-cs"/>
      </a:defRPr>
    </a:lvl3pPr>
    <a:lvl4pPr marL="1371492" algn="l" defTabSz="457164" rtl="0" eaLnBrk="1" latinLnBrk="0" hangingPunct="1">
      <a:defRPr kumimoji="1" sz="1800" kern="1200">
        <a:solidFill>
          <a:schemeClr val="tx1"/>
        </a:solidFill>
        <a:latin typeface="+mn-lt"/>
        <a:ea typeface="+mn-ea"/>
        <a:cs typeface="+mn-cs"/>
      </a:defRPr>
    </a:lvl4pPr>
    <a:lvl5pPr marL="1828656" algn="l" defTabSz="457164" rtl="0" eaLnBrk="1" latinLnBrk="0" hangingPunct="1">
      <a:defRPr kumimoji="1" sz="1800" kern="1200">
        <a:solidFill>
          <a:schemeClr val="tx1"/>
        </a:solidFill>
        <a:latin typeface="+mn-lt"/>
        <a:ea typeface="+mn-ea"/>
        <a:cs typeface="+mn-cs"/>
      </a:defRPr>
    </a:lvl5pPr>
    <a:lvl6pPr marL="2285820" algn="l" defTabSz="457164" rtl="0" eaLnBrk="1" latinLnBrk="0" hangingPunct="1">
      <a:defRPr kumimoji="1" sz="1800" kern="1200">
        <a:solidFill>
          <a:schemeClr val="tx1"/>
        </a:solidFill>
        <a:latin typeface="+mn-lt"/>
        <a:ea typeface="+mn-ea"/>
        <a:cs typeface="+mn-cs"/>
      </a:defRPr>
    </a:lvl6pPr>
    <a:lvl7pPr marL="2742984" algn="l" defTabSz="457164" rtl="0" eaLnBrk="1" latinLnBrk="0" hangingPunct="1">
      <a:defRPr kumimoji="1" sz="1800" kern="1200">
        <a:solidFill>
          <a:schemeClr val="tx1"/>
        </a:solidFill>
        <a:latin typeface="+mn-lt"/>
        <a:ea typeface="+mn-ea"/>
        <a:cs typeface="+mn-cs"/>
      </a:defRPr>
    </a:lvl7pPr>
    <a:lvl8pPr marL="3200144" algn="l" defTabSz="457164" rtl="0" eaLnBrk="1" latinLnBrk="0" hangingPunct="1">
      <a:defRPr kumimoji="1" sz="1800" kern="1200">
        <a:solidFill>
          <a:schemeClr val="tx1"/>
        </a:solidFill>
        <a:latin typeface="+mn-lt"/>
        <a:ea typeface="+mn-ea"/>
        <a:cs typeface="+mn-cs"/>
      </a:defRPr>
    </a:lvl8pPr>
    <a:lvl9pPr marL="3657308" algn="l" defTabSz="457164"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328"/>
    <a:srgbClr val="FE5E3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72"/>
    <p:restoredTop sz="92385"/>
  </p:normalViewPr>
  <p:slideViewPr>
    <p:cSldViewPr snapToGrid="0" snapToObjects="1">
      <p:cViewPr varScale="1">
        <p:scale>
          <a:sx n="70" d="100"/>
          <a:sy n="70" d="100"/>
        </p:scale>
        <p:origin x="822" y="66"/>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handoutMaster" Target="handoutMasters/handoutMaster1.xml"/><Relationship Id="rId20" Type="http://schemas.openxmlformats.org/officeDocument/2006/relationships/slide" Target="slides/slide6.xml"/><Relationship Id="rId41"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CE6A89-B8ED-8A42-81ED-1622941AFB43}" type="datetimeFigureOut">
              <a:rPr kumimoji="1" lang="ja-JP" altLang="en-US" smtClean="0"/>
              <a:t>2023/10/16</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054A895-C007-7644-9DAF-09EC74413467}" type="slidenum">
              <a:rPr kumimoji="1" lang="ja-JP" altLang="en-US" smtClean="0"/>
              <a:t>‹#›</a:t>
            </a:fld>
            <a:endParaRPr kumimoji="1" lang="ja-JP" altLang="en-US"/>
          </a:p>
        </p:txBody>
      </p:sp>
    </p:spTree>
    <p:extLst>
      <p:ext uri="{BB962C8B-B14F-4D97-AF65-F5344CB8AC3E}">
        <p14:creationId xmlns:p14="http://schemas.microsoft.com/office/powerpoint/2010/main" val="24995190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209CF-6C0B-6949-9721-A198589AD29B}" type="datetimeFigureOut">
              <a:rPr kumimoji="1" lang="ja-JP" altLang="en-US" smtClean="0"/>
              <a:t>2023/10/16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C7A8D4-DF56-6F48-BB6B-18CB6CB831B9}" type="slidenum">
              <a:rPr kumimoji="1" lang="ja-JP" altLang="en-US" smtClean="0"/>
              <a:t>‹#›</a:t>
            </a:fld>
            <a:endParaRPr kumimoji="1" lang="ja-JP" altLang="en-US"/>
          </a:p>
        </p:txBody>
      </p:sp>
    </p:spTree>
    <p:extLst>
      <p:ext uri="{BB962C8B-B14F-4D97-AF65-F5344CB8AC3E}">
        <p14:creationId xmlns:p14="http://schemas.microsoft.com/office/powerpoint/2010/main" val="2037668751"/>
      </p:ext>
    </p:extLst>
  </p:cSld>
  <p:clrMap bg1="lt1" tx1="dk1" bg2="lt2" tx2="dk2" accent1="accent1" accent2="accent2" accent3="accent3" accent4="accent4" accent5="accent5" accent6="accent6" hlink="hlink" folHlink="folHlink"/>
  <p:hf hdr="0" ftr="0" dt="0"/>
  <p:notesStyle>
    <a:lvl1pPr marL="0" algn="l" defTabSz="457164" rtl="0" eaLnBrk="1" latinLnBrk="0" hangingPunct="1">
      <a:defRPr kumimoji="1" sz="1200" kern="1200">
        <a:solidFill>
          <a:schemeClr val="tx1"/>
        </a:solidFill>
        <a:latin typeface="+mn-lt"/>
        <a:ea typeface="+mn-ea"/>
        <a:cs typeface="+mn-cs"/>
      </a:defRPr>
    </a:lvl1pPr>
    <a:lvl2pPr marL="457164" algn="l" defTabSz="457164" rtl="0" eaLnBrk="1" latinLnBrk="0" hangingPunct="1">
      <a:defRPr kumimoji="1" sz="1200" kern="1200">
        <a:solidFill>
          <a:schemeClr val="tx1"/>
        </a:solidFill>
        <a:latin typeface="+mn-lt"/>
        <a:ea typeface="+mn-ea"/>
        <a:cs typeface="+mn-cs"/>
      </a:defRPr>
    </a:lvl2pPr>
    <a:lvl3pPr marL="914328" algn="l" defTabSz="457164" rtl="0" eaLnBrk="1" latinLnBrk="0" hangingPunct="1">
      <a:defRPr kumimoji="1" sz="1200" kern="1200">
        <a:solidFill>
          <a:schemeClr val="tx1"/>
        </a:solidFill>
        <a:latin typeface="+mn-lt"/>
        <a:ea typeface="+mn-ea"/>
        <a:cs typeface="+mn-cs"/>
      </a:defRPr>
    </a:lvl3pPr>
    <a:lvl4pPr marL="1371492" algn="l" defTabSz="457164" rtl="0" eaLnBrk="1" latinLnBrk="0" hangingPunct="1">
      <a:defRPr kumimoji="1" sz="1200" kern="1200">
        <a:solidFill>
          <a:schemeClr val="tx1"/>
        </a:solidFill>
        <a:latin typeface="+mn-lt"/>
        <a:ea typeface="+mn-ea"/>
        <a:cs typeface="+mn-cs"/>
      </a:defRPr>
    </a:lvl4pPr>
    <a:lvl5pPr marL="1828656" algn="l" defTabSz="457164" rtl="0" eaLnBrk="1" latinLnBrk="0" hangingPunct="1">
      <a:defRPr kumimoji="1" sz="1200" kern="1200">
        <a:solidFill>
          <a:schemeClr val="tx1"/>
        </a:solidFill>
        <a:latin typeface="+mn-lt"/>
        <a:ea typeface="+mn-ea"/>
        <a:cs typeface="+mn-cs"/>
      </a:defRPr>
    </a:lvl5pPr>
    <a:lvl6pPr marL="2285820" algn="l" defTabSz="457164" rtl="0" eaLnBrk="1" latinLnBrk="0" hangingPunct="1">
      <a:defRPr kumimoji="1" sz="1200" kern="1200">
        <a:solidFill>
          <a:schemeClr val="tx1"/>
        </a:solidFill>
        <a:latin typeface="+mn-lt"/>
        <a:ea typeface="+mn-ea"/>
        <a:cs typeface="+mn-cs"/>
      </a:defRPr>
    </a:lvl6pPr>
    <a:lvl7pPr marL="2742984" algn="l" defTabSz="457164" rtl="0" eaLnBrk="1" latinLnBrk="0" hangingPunct="1">
      <a:defRPr kumimoji="1" sz="1200" kern="1200">
        <a:solidFill>
          <a:schemeClr val="tx1"/>
        </a:solidFill>
        <a:latin typeface="+mn-lt"/>
        <a:ea typeface="+mn-ea"/>
        <a:cs typeface="+mn-cs"/>
      </a:defRPr>
    </a:lvl7pPr>
    <a:lvl8pPr marL="3200144" algn="l" defTabSz="457164" rtl="0" eaLnBrk="1" latinLnBrk="0" hangingPunct="1">
      <a:defRPr kumimoji="1" sz="1200" kern="1200">
        <a:solidFill>
          <a:schemeClr val="tx1"/>
        </a:solidFill>
        <a:latin typeface="+mn-lt"/>
        <a:ea typeface="+mn-ea"/>
        <a:cs typeface="+mn-cs"/>
      </a:defRPr>
    </a:lvl8pPr>
    <a:lvl9pPr marL="3657308" algn="l" defTabSz="457164"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A06DE1-EB7B-46D5-BB74-C4AFCD22A440}" type="slidenum">
              <a:rPr kumimoji="0"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41770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pPr lvl="0"/>
            <a:endParaRPr lang="ja-JP" altLang="ja-JP" dirty="0">
              <a:solidFill>
                <a:srgbClr val="F79646"/>
              </a:solidFill>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4200329-E312-1246-A2C3-C5674A1AFCE8}"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477520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045BF-30B8-45E1-AAFA-4EB8E1FBE18B}" type="slidenum">
              <a:rPr kumimoji="1"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5927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xfrm>
            <a:off x="1146175" y="685800"/>
            <a:ext cx="4572000" cy="3429000"/>
          </a:xfrm>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wrap="square" lIns="96324" tIns="48160" rIns="96324" bIns="48160" numCol="1" anchor="t" anchorCtr="0" compatLnSpc="1">
            <a:prstTxWarp prst="textNoShape">
              <a:avLst/>
            </a:prstTxWarp>
          </a:bodyPr>
          <a:lstStyle/>
          <a:p>
            <a:pPr>
              <a:spcBef>
                <a:spcPct val="0"/>
              </a:spcBef>
            </a:pPr>
            <a:r>
              <a:rPr lang="ja-JP" altLang="en-US" sz="1800">
                <a:latin typeface="ＭＳ ゴシック" pitchFamily="49" charset="-128"/>
                <a:ea typeface="ＭＳ ゴシック" pitchFamily="49" charset="-128"/>
              </a:rPr>
              <a:t>　実際の実験室は、このようになっております。</a:t>
            </a:r>
            <a:endParaRPr lang="en-US" altLang="ja-JP" sz="1800">
              <a:latin typeface="ＭＳ ゴシック" pitchFamily="49" charset="-128"/>
              <a:ea typeface="ＭＳ ゴシック" pitchFamily="49" charset="-128"/>
            </a:endParaRPr>
          </a:p>
          <a:p>
            <a:pPr>
              <a:spcBef>
                <a:spcPct val="0"/>
              </a:spcBef>
            </a:pPr>
            <a:r>
              <a:rPr lang="ja-JP" altLang="en-US" sz="1800">
                <a:latin typeface="ＭＳ ゴシック" pitchFamily="49" charset="-128"/>
                <a:ea typeface="ＭＳ ゴシック" pitchFamily="49" charset="-128"/>
              </a:rPr>
              <a:t>　これは、ごく少ない数のビームラインしかスケッチ図に書いてありませんが、実際には、１８本まで予算化されており、現在働いているのは１２本程度となっております。</a:t>
            </a:r>
            <a:endParaRPr lang="en-US" altLang="ja-JP" sz="1800">
              <a:latin typeface="ＭＳ ゴシック" pitchFamily="49" charset="-128"/>
              <a:ea typeface="ＭＳ ゴシック" pitchFamily="49" charset="-128"/>
            </a:endParaRPr>
          </a:p>
          <a:p>
            <a:pPr>
              <a:spcBef>
                <a:spcPct val="0"/>
              </a:spcBef>
            </a:pPr>
            <a:r>
              <a:rPr lang="ja-JP" altLang="en-US" sz="1800">
                <a:latin typeface="ＭＳ ゴシック" pitchFamily="49" charset="-128"/>
                <a:ea typeface="ＭＳ ゴシック" pitchFamily="49" charset="-128"/>
              </a:rPr>
              <a:t>　</a:t>
            </a:r>
            <a:r>
              <a:rPr lang="ja-JP" altLang="en-US" sz="1800">
                <a:solidFill>
                  <a:srgbClr val="FC0128"/>
                </a:solidFill>
                <a:latin typeface="ＭＳ ゴシック" pitchFamily="49" charset="-128"/>
                <a:ea typeface="ＭＳ ゴシック" pitchFamily="49" charset="-128"/>
              </a:rPr>
              <a:t>●</a:t>
            </a:r>
            <a:r>
              <a:rPr lang="ja-JP" altLang="en-US" sz="1800">
                <a:latin typeface="ＭＳ ゴシック" pitchFamily="49" charset="-128"/>
                <a:ea typeface="ＭＳ ゴシック" pitchFamily="49" charset="-128"/>
              </a:rPr>
              <a:t>第１実験室はこのようになっており、</a:t>
            </a:r>
            <a:endParaRPr lang="en-US" altLang="ja-JP" sz="1800">
              <a:latin typeface="ＭＳ ゴシック" pitchFamily="49" charset="-128"/>
              <a:ea typeface="ＭＳ ゴシック" pitchFamily="49" charset="-128"/>
            </a:endParaRPr>
          </a:p>
          <a:p>
            <a:pPr>
              <a:spcBef>
                <a:spcPct val="0"/>
              </a:spcBef>
            </a:pPr>
            <a:r>
              <a:rPr lang="ja-JP" altLang="en-US" sz="1800">
                <a:latin typeface="ＭＳ ゴシック" pitchFamily="49" charset="-128"/>
                <a:ea typeface="ＭＳ ゴシック" pitchFamily="49" charset="-128"/>
              </a:rPr>
              <a:t>　</a:t>
            </a:r>
            <a:r>
              <a:rPr lang="ja-JP" altLang="en-US" sz="1800">
                <a:solidFill>
                  <a:srgbClr val="FC0128"/>
                </a:solidFill>
                <a:latin typeface="ＭＳ ゴシック" pitchFamily="49" charset="-128"/>
                <a:ea typeface="ＭＳ ゴシック" pitchFamily="49" charset="-128"/>
              </a:rPr>
              <a:t>●</a:t>
            </a:r>
            <a:r>
              <a:rPr lang="ja-JP" altLang="en-US" sz="1800">
                <a:latin typeface="ＭＳ ゴシック" pitchFamily="49" charset="-128"/>
                <a:ea typeface="ＭＳ ゴシック" pitchFamily="49" charset="-128"/>
              </a:rPr>
              <a:t>第２実験室はこのようになっております。</a:t>
            </a:r>
          </a:p>
        </p:txBody>
      </p:sp>
      <p:sp>
        <p:nvSpPr>
          <p:cNvPr id="68612" name="スライド番号プレースホルダ 3"/>
          <p:cNvSpPr txBox="1">
            <a:spLocks noGrp="1"/>
          </p:cNvSpPr>
          <p:nvPr/>
        </p:nvSpPr>
        <p:spPr bwMode="auto">
          <a:xfrm>
            <a:off x="3884613" y="8686800"/>
            <a:ext cx="2971800" cy="455613"/>
          </a:xfrm>
          <a:prstGeom prst="rect">
            <a:avLst/>
          </a:prstGeom>
          <a:noFill/>
          <a:ln w="9525">
            <a:noFill/>
            <a:miter lim="800000"/>
            <a:headEnd/>
            <a:tailEnd/>
          </a:ln>
        </p:spPr>
        <p:txBody>
          <a:bodyPr lIns="96324" tIns="48160" rIns="96324" bIns="48160" anchor="b"/>
          <a:lstStyle/>
          <a:p>
            <a:pPr marL="0" marR="0" lvl="0" indent="0" algn="r" defTabSz="957263" rtl="0" eaLnBrk="1" fontAlgn="base" latinLnBrk="0" hangingPunct="1">
              <a:lnSpc>
                <a:spcPct val="100000"/>
              </a:lnSpc>
              <a:spcBef>
                <a:spcPct val="0"/>
              </a:spcBef>
              <a:spcAft>
                <a:spcPct val="0"/>
              </a:spcAft>
              <a:buClrTx/>
              <a:buSzTx/>
              <a:buFontTx/>
              <a:buNone/>
              <a:tabLst/>
              <a:defRPr/>
            </a:pPr>
            <a:fld id="{C6605F18-462E-4FFD-877D-5E48FA3738C5}" type="slidenum">
              <a:rPr kumimoji="1" lang="ja-JP" altLang="en-US" sz="1200" b="0" i="0" u="none" strike="noStrike" kern="1200" cap="none" spc="0" normalizeH="0" baseline="0" noProof="0">
                <a:ln>
                  <a:noFill/>
                </a:ln>
                <a:solidFill>
                  <a:prstClr val="black"/>
                </a:solidFill>
                <a:effectLst/>
                <a:uLnTx/>
                <a:uFillTx/>
                <a:latin typeface="Calibri" pitchFamily="34" charset="0"/>
                <a:ea typeface="Osaka" pitchFamily="1" charset="-128"/>
                <a:cs typeface="+mn-cs"/>
              </a:rPr>
              <a:pPr marL="0" marR="0" lvl="0" indent="0" algn="r" defTabSz="957263" rtl="0" eaLnBrk="1" fontAlgn="base" latinLnBrk="0" hangingPunct="1">
                <a:lnSpc>
                  <a:spcPct val="100000"/>
                </a:lnSpc>
                <a:spcBef>
                  <a:spcPct val="0"/>
                </a:spcBef>
                <a:spcAft>
                  <a:spcPct val="0"/>
                </a:spcAft>
                <a:buClrTx/>
                <a:buSzTx/>
                <a:buFontTx/>
                <a:buNone/>
                <a:tabLst/>
                <a:defRPr/>
              </a:pPr>
              <a:t>8</a:t>
            </a:fld>
            <a:endParaRPr kumimoji="1" lang="en-US" altLang="ja-JP" sz="1200" b="0" i="0" u="none" strike="noStrike" kern="1200" cap="none" spc="0" normalizeH="0" baseline="0" noProof="0">
              <a:ln>
                <a:noFill/>
              </a:ln>
              <a:solidFill>
                <a:prstClr val="black"/>
              </a:solidFill>
              <a:effectLst/>
              <a:uLnTx/>
              <a:uFillTx/>
              <a:latin typeface="Calibri" pitchFamily="34" charset="0"/>
              <a:ea typeface="Osaka" pitchFamily="1" charset="-128"/>
              <a:cs typeface="+mn-cs"/>
            </a:endParaRPr>
          </a:p>
        </p:txBody>
      </p:sp>
    </p:spTree>
    <p:extLst>
      <p:ext uri="{BB962C8B-B14F-4D97-AF65-F5344CB8AC3E}">
        <p14:creationId xmlns:p14="http://schemas.microsoft.com/office/powerpoint/2010/main" val="4066136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14401" y="4343400"/>
            <a:ext cx="5029200" cy="2316832"/>
          </a:xfrm>
        </p:spPr>
        <p:txBody>
          <a:bodyPr/>
          <a:lstStyle/>
          <a:p>
            <a:r>
              <a:rPr kumimoji="1" lang="en-US" altLang="ja-JP" dirty="0"/>
              <a:t>Page 4; From the graphite target, we designed MUSE facility extracting four muon beam lines.</a:t>
            </a:r>
          </a:p>
          <a:p>
            <a:r>
              <a:rPr lang="en-US" altLang="ja-JP" dirty="0"/>
              <a:t>D-Line</a:t>
            </a:r>
            <a:r>
              <a:rPr kumimoji="1" lang="en-US" altLang="ja-JP" dirty="0"/>
              <a:t> is a general use muon beam line where either surface muon or decay muon up to 120 MeV/c can be extracted. This D-line is only one muon beam line where User’s RUN has been in operation.</a:t>
            </a:r>
          </a:p>
          <a:p>
            <a:r>
              <a:rPr lang="en-US" altLang="ja-JP" dirty="0"/>
              <a:t>U-Line is a dedicated muon beam line for the Ultra Slow Muon, intended to generate 0.05 to 30 </a:t>
            </a:r>
            <a:r>
              <a:rPr lang="en-US" altLang="ja-JP" dirty="0" err="1"/>
              <a:t>keV</a:t>
            </a:r>
            <a:r>
              <a:rPr lang="en-US" altLang="ja-JP" dirty="0"/>
              <a:t>.</a:t>
            </a:r>
          </a:p>
          <a:p>
            <a:r>
              <a:rPr kumimoji="1" lang="en-US" altLang="ja-JP" dirty="0"/>
              <a:t>S-Line is a muon beam line to extract surface muons for the 4 experimental areas.</a:t>
            </a:r>
          </a:p>
          <a:p>
            <a:r>
              <a:rPr lang="en-US" altLang="ja-JP" dirty="0"/>
              <a:t>H-Line is a muon beam line mainly for the fundamental physics.</a:t>
            </a:r>
            <a:endParaRPr kumimoji="1" lang="ja-JP" altLang="en-US" dirty="0"/>
          </a:p>
        </p:txBody>
      </p:sp>
      <p:sp>
        <p:nvSpPr>
          <p:cNvPr id="4" name="スライド番号プレースホルダー 3"/>
          <p:cNvSpPr>
            <a:spLocks noGrp="1"/>
          </p:cNvSpPr>
          <p:nvPr>
            <p:ph type="sldNum" sz="quarter" idx="10"/>
          </p:nvPr>
        </p:nvSpPr>
        <p:spPr>
          <a:xfrm>
            <a:off x="3884613" y="8685213"/>
            <a:ext cx="2971800" cy="457200"/>
          </a:xfrm>
          <a:prstGeom prst="rect">
            <a:avLst/>
          </a:prstGeom>
        </p:spPr>
        <p:txBody>
          <a:bodyPr/>
          <a:lstStyle/>
          <a:p>
            <a:pPr marL="0" marR="0" lvl="0" indent="0" algn="r" defTabSz="457164" rtl="0" eaLnBrk="1" fontAlgn="auto" latinLnBrk="0" hangingPunct="1">
              <a:lnSpc>
                <a:spcPct val="100000"/>
              </a:lnSpc>
              <a:spcBef>
                <a:spcPts val="0"/>
              </a:spcBef>
              <a:spcAft>
                <a:spcPts val="0"/>
              </a:spcAft>
              <a:buClrTx/>
              <a:buSzTx/>
              <a:buFontTx/>
              <a:buNone/>
              <a:tabLst/>
              <a:defRPr/>
            </a:pPr>
            <a:fld id="{5AA98E2D-8249-9443-84CB-6EA8CDD303AA}" type="slidenum">
              <a:rPr kumimoji="1" lang="en-US" altLang="ja-JP" sz="1200" b="0" i="0" u="none" strike="noStrike" kern="1200" cap="none" spc="0" normalizeH="0" baseline="0" noProof="0" smtClean="0">
                <a:ln>
                  <a:noFill/>
                </a:ln>
                <a:solidFill>
                  <a:prstClr val="black"/>
                </a:solidFill>
                <a:effectLst/>
                <a:uLnTx/>
                <a:uFillTx/>
                <a:latin typeface="Calibri"/>
                <a:ea typeface="ＭＳ Ｐゴシック"/>
                <a:cs typeface="+mn-cs"/>
              </a:rPr>
              <a:pPr marL="0" marR="0" lvl="0" indent="0" algn="r" defTabSz="457164" rtl="0" eaLnBrk="1" fontAlgn="auto" latinLnBrk="0" hangingPunct="1">
                <a:lnSpc>
                  <a:spcPct val="100000"/>
                </a:lnSpc>
                <a:spcBef>
                  <a:spcPts val="0"/>
                </a:spcBef>
                <a:spcAft>
                  <a:spcPts val="0"/>
                </a:spcAft>
                <a:buClrTx/>
                <a:buSzTx/>
                <a:buFontTx/>
                <a:buNone/>
                <a:tabLst/>
                <a:defRPr/>
              </a:pPr>
              <a:t>10</a:t>
            </a:fld>
            <a:endParaRPr kumimoji="1" lang="en-US" altLang="ja-JP" sz="1200" b="0" i="0" u="none" strike="noStrike" kern="1200" cap="none" spc="0" normalizeH="0" baseline="0" noProof="0">
              <a:ln>
                <a:noFill/>
              </a:ln>
              <a:solidFill>
                <a:prstClr val="black"/>
              </a:solidFill>
              <a:effectLst/>
              <a:uLnTx/>
              <a:uFillTx/>
              <a:latin typeface="Calibri"/>
              <a:ea typeface="ＭＳ Ｐゴシック"/>
              <a:cs typeface="+mn-cs"/>
            </a:endParaRPr>
          </a:p>
        </p:txBody>
      </p:sp>
    </p:spTree>
    <p:extLst>
      <p:ext uri="{BB962C8B-B14F-4D97-AF65-F5344CB8AC3E}">
        <p14:creationId xmlns:p14="http://schemas.microsoft.com/office/powerpoint/2010/main" val="1114512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
          <p:cNvSpPr>
            <a:spLocks noGrp="1" noRot="1" noChangeAspect="1" noChangeArrowheads="1"/>
          </p:cNvSpPr>
          <p:nvPr>
            <p:ph type="sldImg"/>
          </p:nvPr>
        </p:nvSpPr>
        <p:spPr>
          <a:xfrm>
            <a:off x="990600" y="768350"/>
            <a:ext cx="5118100" cy="3838575"/>
          </a:xfrm>
          <a:solidFill>
            <a:srgbClr val="FFFFFF"/>
          </a:solidFill>
          <a:ln/>
        </p:spPr>
      </p:sp>
      <p:sp>
        <p:nvSpPr>
          <p:cNvPr id="105474" name="Rectangle 2"/>
          <p:cNvSpPr>
            <a:spLocks noGrp="1" noChangeArrowheads="1"/>
          </p:cNvSpPr>
          <p:nvPr>
            <p:ph type="body" idx="1"/>
          </p:nvPr>
        </p:nvSpPr>
        <p:spPr>
          <a:ln/>
        </p:spPr>
        <p:txBody>
          <a:bodyPr/>
          <a:lstStyle/>
          <a:p>
            <a:pPr marL="61905">
              <a:spcBef>
                <a:spcPts val="637"/>
              </a:spcBef>
              <a:defRPr/>
            </a:pPr>
            <a:r>
              <a:rPr kumimoji="0" lang="ja-JP" altLang="en-US" sz="1700">
                <a:solidFill>
                  <a:srgbClr val="000000"/>
                </a:solidFill>
                <a:latin typeface="ＭＳ Ｐゴシック" charset="0"/>
                <a:sym typeface="ＭＳ Ｐゴシック" charset="0"/>
              </a:rPr>
              <a:t>まず、こちらが、</a:t>
            </a:r>
            <a:r>
              <a:rPr kumimoji="0" lang="en-US" altLang="ja-JP" sz="1700">
                <a:solidFill>
                  <a:srgbClr val="000000"/>
                </a:solidFill>
                <a:latin typeface="Calibri" charset="0"/>
                <a:cs typeface="Calibri" charset="0"/>
                <a:sym typeface="Calibri" charset="0"/>
              </a:rPr>
              <a:t>J-PARC</a:t>
            </a:r>
            <a:r>
              <a:rPr kumimoji="0" lang="ja-JP" altLang="en-US" sz="1700">
                <a:solidFill>
                  <a:srgbClr val="000000"/>
                </a:solidFill>
                <a:latin typeface="ＭＳ Ｐゴシック" charset="0"/>
                <a:sym typeface="ＭＳ Ｐゴシック" charset="0"/>
              </a:rPr>
              <a:t>の加速器複合施設です。陽子ビームを１８１</a:t>
            </a:r>
            <a:r>
              <a:rPr kumimoji="0" lang="en-US" altLang="ja-JP" sz="1700">
                <a:solidFill>
                  <a:srgbClr val="000000"/>
                </a:solidFill>
                <a:latin typeface="Calibri" charset="0"/>
                <a:cs typeface="Calibri" charset="0"/>
                <a:sym typeface="Calibri" charset="0"/>
              </a:rPr>
              <a:t>MeV</a:t>
            </a:r>
            <a:r>
              <a:rPr kumimoji="0" lang="ja-JP" altLang="en-US" sz="1700">
                <a:solidFill>
                  <a:srgbClr val="000000"/>
                </a:solidFill>
                <a:latin typeface="ＭＳ Ｐゴシック" charset="0"/>
                <a:sym typeface="ＭＳ Ｐゴシック" charset="0"/>
              </a:rPr>
              <a:t>まで加速する（来年度以降４００</a:t>
            </a:r>
            <a:r>
              <a:rPr kumimoji="0" lang="en-US" altLang="ja-JP" sz="1700">
                <a:solidFill>
                  <a:srgbClr val="000000"/>
                </a:solidFill>
                <a:latin typeface="Calibri" charset="0"/>
                <a:cs typeface="Calibri" charset="0"/>
                <a:sym typeface="Calibri" charset="0"/>
              </a:rPr>
              <a:t> MeV</a:t>
            </a:r>
            <a:r>
              <a:rPr kumimoji="0" lang="ja-JP" altLang="en-US" sz="1700">
                <a:solidFill>
                  <a:srgbClr val="000000"/>
                </a:solidFill>
                <a:latin typeface="ＭＳ Ｐゴシック" charset="0"/>
                <a:sym typeface="ＭＳ Ｐゴシック" charset="0"/>
              </a:rPr>
              <a:t>になる）線形加速器ライナックがあり、その後、ビームは、</a:t>
            </a:r>
            <a:r>
              <a:rPr kumimoji="0" lang="en-US" altLang="ja-JP" sz="1700">
                <a:solidFill>
                  <a:srgbClr val="000000"/>
                </a:solidFill>
                <a:latin typeface="Calibri" charset="0"/>
                <a:cs typeface="Calibri" charset="0"/>
                <a:sym typeface="Calibri" charset="0"/>
              </a:rPr>
              <a:t>40 ms</a:t>
            </a:r>
            <a:r>
              <a:rPr kumimoji="0" lang="ja-JP" altLang="en-US" sz="1700">
                <a:solidFill>
                  <a:srgbClr val="000000"/>
                </a:solidFill>
                <a:latin typeface="ＭＳ Ｐゴシック" charset="0"/>
                <a:sym typeface="ＭＳ Ｐゴシック" charset="0"/>
              </a:rPr>
              <a:t>という短い時間の間に</a:t>
            </a:r>
            <a:r>
              <a:rPr kumimoji="0" lang="en-US" altLang="ja-JP" sz="1700">
                <a:solidFill>
                  <a:srgbClr val="000000"/>
                </a:solidFill>
                <a:latin typeface="Calibri" charset="0"/>
                <a:cs typeface="Calibri" charset="0"/>
                <a:sym typeface="Calibri" charset="0"/>
              </a:rPr>
              <a:t>3 GeV</a:t>
            </a:r>
            <a:r>
              <a:rPr kumimoji="0" lang="ja-JP" altLang="en-US" sz="1700">
                <a:solidFill>
                  <a:srgbClr val="000000"/>
                </a:solidFill>
                <a:latin typeface="ＭＳ Ｐゴシック" charset="0"/>
                <a:sym typeface="ＭＳ Ｐゴシック" charset="0"/>
              </a:rPr>
              <a:t>まで加速されます。そのビームのほとんどは、この物質生命科学実験施設で中性子やミュオンを使った実験の為に使われています。</a:t>
            </a:r>
          </a:p>
        </p:txBody>
      </p:sp>
    </p:spTree>
    <p:extLst>
      <p:ext uri="{BB962C8B-B14F-4D97-AF65-F5344CB8AC3E}">
        <p14:creationId xmlns:p14="http://schemas.microsoft.com/office/powerpoint/2010/main" val="4015497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457164" rtl="0" eaLnBrk="1" fontAlgn="auto" latinLnBrk="0" hangingPunct="1">
              <a:lnSpc>
                <a:spcPct val="100000"/>
              </a:lnSpc>
              <a:spcBef>
                <a:spcPts val="0"/>
              </a:spcBef>
              <a:spcAft>
                <a:spcPts val="0"/>
              </a:spcAft>
              <a:buClrTx/>
              <a:buSzTx/>
              <a:buFontTx/>
              <a:buNone/>
              <a:tabLst/>
              <a:defRPr/>
            </a:pPr>
            <a:fld id="{ABC7A8D4-DF56-6F48-BB6B-18CB6CB831B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457164"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11108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7FED18-BA7B-4694-9AA9-41DFC5CA5752}"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56529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164" rtl="0" eaLnBrk="1" fontAlgn="auto" latinLnBrk="0" hangingPunct="1">
              <a:lnSpc>
                <a:spcPct val="100000"/>
              </a:lnSpc>
              <a:spcBef>
                <a:spcPts val="0"/>
              </a:spcBef>
              <a:spcAft>
                <a:spcPts val="0"/>
              </a:spcAft>
              <a:buClrTx/>
              <a:buSzTx/>
              <a:buFontTx/>
              <a:buNone/>
              <a:tabLst/>
              <a:defRPr/>
            </a:pPr>
            <a:fld id="{ABC7A8D4-DF56-6F48-BB6B-18CB6CB831B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457164" rtl="0" eaLnBrk="1" fontAlgn="auto" latinLnBrk="0" hangingPunct="1">
                <a:lnSpc>
                  <a:spcPct val="100000"/>
                </a:lnSpc>
                <a:spcBef>
                  <a:spcPts val="0"/>
                </a:spcBef>
                <a:spcAft>
                  <a:spcPts val="0"/>
                </a:spcAft>
                <a:buClrTx/>
                <a:buSzTx/>
                <a:buFontTx/>
                <a:buNone/>
                <a:tabLst/>
                <a:defRPr/>
              </a:pPr>
              <a:t>27</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642284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3"/>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64" indent="0" algn="ctr">
              <a:buNone/>
              <a:defRPr>
                <a:solidFill>
                  <a:schemeClr val="tx1">
                    <a:tint val="75000"/>
                  </a:schemeClr>
                </a:solidFill>
              </a:defRPr>
            </a:lvl2pPr>
            <a:lvl3pPr marL="914328" indent="0" algn="ctr">
              <a:buNone/>
              <a:defRPr>
                <a:solidFill>
                  <a:schemeClr val="tx1">
                    <a:tint val="75000"/>
                  </a:schemeClr>
                </a:solidFill>
              </a:defRPr>
            </a:lvl3pPr>
            <a:lvl4pPr marL="1371492" indent="0" algn="ctr">
              <a:buNone/>
              <a:defRPr>
                <a:solidFill>
                  <a:schemeClr val="tx1">
                    <a:tint val="75000"/>
                  </a:schemeClr>
                </a:solidFill>
              </a:defRPr>
            </a:lvl4pPr>
            <a:lvl5pPr marL="1828656" indent="0" algn="ctr">
              <a:buNone/>
              <a:defRPr>
                <a:solidFill>
                  <a:schemeClr val="tx1">
                    <a:tint val="75000"/>
                  </a:schemeClr>
                </a:solidFill>
              </a:defRPr>
            </a:lvl5pPr>
            <a:lvl6pPr marL="2285820" indent="0" algn="ctr">
              <a:buNone/>
              <a:defRPr>
                <a:solidFill>
                  <a:schemeClr val="tx1">
                    <a:tint val="75000"/>
                  </a:schemeClr>
                </a:solidFill>
              </a:defRPr>
            </a:lvl6pPr>
            <a:lvl7pPr marL="2742984" indent="0" algn="ctr">
              <a:buNone/>
              <a:defRPr>
                <a:solidFill>
                  <a:schemeClr val="tx1">
                    <a:tint val="75000"/>
                  </a:schemeClr>
                </a:solidFill>
              </a:defRPr>
            </a:lvl7pPr>
            <a:lvl8pPr marL="3200144" indent="0" algn="ctr">
              <a:buNone/>
              <a:defRPr>
                <a:solidFill>
                  <a:schemeClr val="tx1">
                    <a:tint val="75000"/>
                  </a:schemeClr>
                </a:solidFill>
              </a:defRPr>
            </a:lvl8pPr>
            <a:lvl9pPr marL="3657308"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289633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375361056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8_タイトルとコンテンツ">
    <p:spTree>
      <p:nvGrpSpPr>
        <p:cNvPr id="1" name=""/>
        <p:cNvGrpSpPr/>
        <p:nvPr/>
      </p:nvGrpSpPr>
      <p:grpSpPr>
        <a:xfrm>
          <a:off x="0" y="0"/>
          <a:ext cx="0" cy="0"/>
          <a:chOff x="0" y="0"/>
          <a:chExt cx="0" cy="0"/>
        </a:xfrm>
      </p:grpSpPr>
      <p:pic>
        <p:nvPicPr>
          <p:cNvPr id="8" name="図 7"/>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188720" y="70502"/>
            <a:ext cx="6766560" cy="1944216"/>
          </a:xfrm>
          <a:prstGeom prst="rect">
            <a:avLst/>
          </a:prstGeom>
        </p:spPr>
      </p:pic>
      <p:sp>
        <p:nvSpPr>
          <p:cNvPr id="2" name="タイトル 1"/>
          <p:cNvSpPr>
            <a:spLocks noGrp="1"/>
          </p:cNvSpPr>
          <p:nvPr>
            <p:ph type="title"/>
          </p:nvPr>
        </p:nvSpPr>
        <p:spPr>
          <a:xfrm>
            <a:off x="457200" y="274638"/>
            <a:ext cx="8229600" cy="778098"/>
          </a:xfrm>
        </p:spPr>
        <p:txBody>
          <a:bodyPr/>
          <a:lstStyle>
            <a:lvl1pPr>
              <a:defRPr sz="3000">
                <a:latin typeface="+mn-lt"/>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1268760"/>
            <a:ext cx="8229600" cy="4857403"/>
          </a:xfrm>
        </p:spPr>
        <p:txBody>
          <a:bodyPr/>
          <a:lstStyle>
            <a:lvl1pPr marL="335756" indent="-335756">
              <a:buFont typeface="Wingdings" pitchFamily="2" charset="2"/>
              <a:buChar char="p"/>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97417745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9_タイトルとコンテンツ">
    <p:spTree>
      <p:nvGrpSpPr>
        <p:cNvPr id="1" name=""/>
        <p:cNvGrpSpPr/>
        <p:nvPr/>
      </p:nvGrpSpPr>
      <p:grpSpPr>
        <a:xfrm>
          <a:off x="0" y="0"/>
          <a:ext cx="0" cy="0"/>
          <a:chOff x="0" y="0"/>
          <a:chExt cx="0" cy="0"/>
        </a:xfrm>
      </p:grpSpPr>
      <p:pic>
        <p:nvPicPr>
          <p:cNvPr id="8" name="図 7"/>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188720" y="70502"/>
            <a:ext cx="6766560" cy="1944216"/>
          </a:xfrm>
          <a:prstGeom prst="rect">
            <a:avLst/>
          </a:prstGeom>
        </p:spPr>
      </p:pic>
      <p:sp>
        <p:nvSpPr>
          <p:cNvPr id="9" name="正方形/長方形 8"/>
          <p:cNvSpPr/>
          <p:nvPr userDrawn="1"/>
        </p:nvSpPr>
        <p:spPr>
          <a:xfrm>
            <a:off x="1210867" y="70502"/>
            <a:ext cx="6722269" cy="1944216"/>
          </a:xfrm>
          <a:prstGeom prst="rect">
            <a:avLst/>
          </a:prstGeom>
          <a:solidFill>
            <a:schemeClr val="bg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2" name="タイトル 1"/>
          <p:cNvSpPr>
            <a:spLocks noGrp="1"/>
          </p:cNvSpPr>
          <p:nvPr>
            <p:ph type="title"/>
          </p:nvPr>
        </p:nvSpPr>
        <p:spPr>
          <a:xfrm>
            <a:off x="457200" y="274638"/>
            <a:ext cx="8229600" cy="778098"/>
          </a:xfrm>
        </p:spPr>
        <p:txBody>
          <a:bodyPr/>
          <a:lstStyle>
            <a:lvl1pPr>
              <a:defRPr sz="3000">
                <a:latin typeface="+mn-lt"/>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1268760"/>
            <a:ext cx="8229600" cy="4857403"/>
          </a:xfrm>
        </p:spPr>
        <p:txBody>
          <a:bodyPr/>
          <a:lstStyle>
            <a:lvl1pPr marL="335756" indent="-335756">
              <a:buFont typeface="Wingdings" pitchFamily="2" charset="2"/>
              <a:buChar char="p"/>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63488228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2_タイトルとコンテンツ">
    <p:spTree>
      <p:nvGrpSpPr>
        <p:cNvPr id="1" name=""/>
        <p:cNvGrpSpPr/>
        <p:nvPr/>
      </p:nvGrpSpPr>
      <p:grpSpPr>
        <a:xfrm>
          <a:off x="0" y="0"/>
          <a:ext cx="0" cy="0"/>
          <a:chOff x="0" y="0"/>
          <a:chExt cx="0" cy="0"/>
        </a:xfrm>
      </p:grpSpPr>
      <p:sp>
        <p:nvSpPr>
          <p:cNvPr id="8" name="正方形/長方形 7"/>
          <p:cNvSpPr/>
          <p:nvPr userDrawn="1"/>
        </p:nvSpPr>
        <p:spPr>
          <a:xfrm>
            <a:off x="0" y="2"/>
            <a:ext cx="9144000" cy="684213"/>
          </a:xfrm>
          <a:prstGeom prst="rect">
            <a:avLst/>
          </a:prstGeom>
          <a:gradFill>
            <a:gsLst>
              <a:gs pos="0">
                <a:srgbClr val="D60093"/>
              </a:gs>
              <a:gs pos="100000">
                <a:srgbClr val="FF5BCC"/>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 name="タイトル 1"/>
          <p:cNvSpPr>
            <a:spLocks noGrp="1"/>
          </p:cNvSpPr>
          <p:nvPr>
            <p:ph type="title"/>
          </p:nvPr>
        </p:nvSpPr>
        <p:spPr>
          <a:xfrm>
            <a:off x="629563" y="44626"/>
            <a:ext cx="8514438" cy="639589"/>
          </a:xfrm>
          <a:noFill/>
        </p:spPr>
        <p:txBody>
          <a:bodyPr tIns="108000"/>
          <a:lstStyle>
            <a:lvl1pPr marL="0" indent="0" algn="l">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908722"/>
            <a:ext cx="8229600" cy="5217443"/>
          </a:xfrm>
        </p:spPr>
        <p:txBody>
          <a:bodyPr/>
          <a:lstStyle>
            <a:lvl1pPr marL="335756" indent="-335756">
              <a:buFont typeface="Wingdings" pitchFamily="2" charset="2"/>
              <a:buChar char="p"/>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
        <p:nvSpPr>
          <p:cNvPr id="7" name="Oval 49"/>
          <p:cNvSpPr>
            <a:spLocks noChangeArrowheads="1"/>
          </p:cNvSpPr>
          <p:nvPr userDrawn="1"/>
        </p:nvSpPr>
        <p:spPr bwMode="auto">
          <a:xfrm>
            <a:off x="1" y="2"/>
            <a:ext cx="513000" cy="684213"/>
          </a:xfrm>
          <a:prstGeom prst="ellipse">
            <a:avLst/>
          </a:prstGeom>
          <a:gradFill rotWithShape="0">
            <a:gsLst>
              <a:gs pos="0">
                <a:srgbClr val="FFDDF4"/>
              </a:gs>
              <a:gs pos="100000">
                <a:srgbClr val="D60093"/>
              </a:gs>
            </a:gsLst>
            <a:path path="shape">
              <a:fillToRect l="50000" t="50000" r="50000" b="50000"/>
            </a:path>
          </a:gradFill>
          <a:ln w="19050">
            <a:solidFill>
              <a:srgbClr val="FFFFFF"/>
            </a:solidFill>
            <a:round/>
            <a:headEnd/>
            <a:tailEnd/>
          </a:ln>
        </p:spPr>
        <p:txBody>
          <a:bodyPr wrap="none" anchor="ctr"/>
          <a:lstStyle/>
          <a:p>
            <a:pPr fontAlgn="auto">
              <a:spcBef>
                <a:spcPts val="0"/>
              </a:spcBef>
              <a:spcAft>
                <a:spcPts val="0"/>
              </a:spcAft>
              <a:defRPr/>
            </a:pPr>
            <a:endParaRPr kumimoji="0" lang="ja-JP" altLang="en-US" sz="1350" kern="0">
              <a:solidFill>
                <a:sysClr val="windowText" lastClr="000000"/>
              </a:solidFill>
              <a:latin typeface="Calibri"/>
              <a:ea typeface="ＭＳ Ｐゴシック"/>
            </a:endParaRPr>
          </a:p>
        </p:txBody>
      </p:sp>
    </p:spTree>
    <p:extLst>
      <p:ext uri="{BB962C8B-B14F-4D97-AF65-F5344CB8AC3E}">
        <p14:creationId xmlns:p14="http://schemas.microsoft.com/office/powerpoint/2010/main" val="76788561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3_タイトルとコンテンツ">
    <p:spTree>
      <p:nvGrpSpPr>
        <p:cNvPr id="1" name=""/>
        <p:cNvGrpSpPr/>
        <p:nvPr/>
      </p:nvGrpSpPr>
      <p:grpSpPr>
        <a:xfrm>
          <a:off x="0" y="0"/>
          <a:ext cx="0" cy="0"/>
          <a:chOff x="0" y="0"/>
          <a:chExt cx="0" cy="0"/>
        </a:xfrm>
      </p:grpSpPr>
      <p:sp>
        <p:nvSpPr>
          <p:cNvPr id="8" name="正方形/長方形 7"/>
          <p:cNvSpPr/>
          <p:nvPr userDrawn="1"/>
        </p:nvSpPr>
        <p:spPr>
          <a:xfrm>
            <a:off x="0" y="2"/>
            <a:ext cx="9144000" cy="684213"/>
          </a:xfrm>
          <a:prstGeom prst="rect">
            <a:avLst/>
          </a:prstGeom>
          <a:gradFill>
            <a:gsLst>
              <a:gs pos="0">
                <a:srgbClr val="0066FF"/>
              </a:gs>
              <a:gs pos="100000">
                <a:srgbClr val="69A6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 name="タイトル 1"/>
          <p:cNvSpPr>
            <a:spLocks noGrp="1"/>
          </p:cNvSpPr>
          <p:nvPr>
            <p:ph type="title"/>
          </p:nvPr>
        </p:nvSpPr>
        <p:spPr>
          <a:xfrm>
            <a:off x="629563" y="44626"/>
            <a:ext cx="8514438" cy="639589"/>
          </a:xfrm>
          <a:noFill/>
        </p:spPr>
        <p:txBody>
          <a:bodyPr tIns="108000"/>
          <a:lstStyle>
            <a:lvl1pPr marL="0" indent="0" algn="l">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908722"/>
            <a:ext cx="8229600" cy="5217443"/>
          </a:xfrm>
        </p:spPr>
        <p:txBody>
          <a:bodyPr/>
          <a:lstStyle>
            <a:lvl1pPr marL="335756" indent="-335756">
              <a:buFont typeface="Wingdings" pitchFamily="2" charset="2"/>
              <a:buChar char="p"/>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
        <p:nvSpPr>
          <p:cNvPr id="9" name="Oval 137"/>
          <p:cNvSpPr>
            <a:spLocks noChangeArrowheads="1"/>
          </p:cNvSpPr>
          <p:nvPr userDrawn="1"/>
        </p:nvSpPr>
        <p:spPr bwMode="auto">
          <a:xfrm>
            <a:off x="0" y="0"/>
            <a:ext cx="513000" cy="684212"/>
          </a:xfrm>
          <a:prstGeom prst="ellipse">
            <a:avLst/>
          </a:prstGeom>
          <a:gradFill rotWithShape="0">
            <a:gsLst>
              <a:gs pos="0">
                <a:srgbClr val="C9FBFF"/>
              </a:gs>
              <a:gs pos="100000">
                <a:srgbClr val="0080FF"/>
              </a:gs>
            </a:gsLst>
            <a:path path="shape">
              <a:fillToRect l="50000" t="50000" r="50000" b="50000"/>
            </a:path>
          </a:gradFill>
          <a:ln w="19050">
            <a:solidFill>
              <a:srgbClr val="FFFFFF"/>
            </a:solidFill>
            <a:round/>
            <a:headEnd/>
            <a:tailEnd/>
          </a:ln>
        </p:spPr>
        <p:txBody>
          <a:bodyPr wrap="none" anchor="ctr"/>
          <a:lstStyle/>
          <a:p>
            <a:pPr fontAlgn="auto">
              <a:spcBef>
                <a:spcPts val="0"/>
              </a:spcBef>
              <a:spcAft>
                <a:spcPts val="0"/>
              </a:spcAft>
              <a:defRPr/>
            </a:pPr>
            <a:endParaRPr kumimoji="0" lang="ja-JP" altLang="en-US" sz="1350" kern="0">
              <a:solidFill>
                <a:sysClr val="windowText" lastClr="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573126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4_タイトルとコンテンツ">
    <p:spTree>
      <p:nvGrpSpPr>
        <p:cNvPr id="1" name=""/>
        <p:cNvGrpSpPr/>
        <p:nvPr/>
      </p:nvGrpSpPr>
      <p:grpSpPr>
        <a:xfrm>
          <a:off x="0" y="0"/>
          <a:ext cx="0" cy="0"/>
          <a:chOff x="0" y="0"/>
          <a:chExt cx="0" cy="0"/>
        </a:xfrm>
      </p:grpSpPr>
      <p:sp>
        <p:nvSpPr>
          <p:cNvPr id="8" name="正方形/長方形 7"/>
          <p:cNvSpPr/>
          <p:nvPr userDrawn="1"/>
        </p:nvSpPr>
        <p:spPr>
          <a:xfrm>
            <a:off x="0" y="2"/>
            <a:ext cx="9144000" cy="684213"/>
          </a:xfrm>
          <a:prstGeom prst="rect">
            <a:avLst/>
          </a:prstGeom>
          <a:gradFill>
            <a:gsLst>
              <a:gs pos="0">
                <a:srgbClr val="008000"/>
              </a:gs>
              <a:gs pos="100000">
                <a:srgbClr val="00DE0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 name="タイトル 1"/>
          <p:cNvSpPr>
            <a:spLocks noGrp="1"/>
          </p:cNvSpPr>
          <p:nvPr>
            <p:ph type="title"/>
          </p:nvPr>
        </p:nvSpPr>
        <p:spPr>
          <a:xfrm>
            <a:off x="629563" y="44626"/>
            <a:ext cx="8514438" cy="639589"/>
          </a:xfrm>
          <a:noFill/>
        </p:spPr>
        <p:txBody>
          <a:bodyPr tIns="108000"/>
          <a:lstStyle>
            <a:lvl1pPr marL="0" indent="0" algn="l">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908722"/>
            <a:ext cx="8229600" cy="5217443"/>
          </a:xfrm>
        </p:spPr>
        <p:txBody>
          <a:bodyPr/>
          <a:lstStyle>
            <a:lvl1pPr marL="335756" indent="-335756">
              <a:buFont typeface="Wingdings" pitchFamily="2" charset="2"/>
              <a:buChar char="p"/>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
        <p:nvSpPr>
          <p:cNvPr id="10" name="Oval 137"/>
          <p:cNvSpPr>
            <a:spLocks noChangeArrowheads="1"/>
          </p:cNvSpPr>
          <p:nvPr userDrawn="1"/>
        </p:nvSpPr>
        <p:spPr bwMode="auto">
          <a:xfrm>
            <a:off x="1" y="2"/>
            <a:ext cx="513000" cy="684213"/>
          </a:xfrm>
          <a:prstGeom prst="ellipse">
            <a:avLst/>
          </a:prstGeom>
          <a:gradFill rotWithShape="0">
            <a:gsLst>
              <a:gs pos="0">
                <a:srgbClr val="E5FFE5"/>
              </a:gs>
              <a:gs pos="100000">
                <a:srgbClr val="008000"/>
              </a:gs>
            </a:gsLst>
            <a:path path="shape">
              <a:fillToRect l="50000" t="50000" r="50000" b="50000"/>
            </a:path>
          </a:gradFill>
          <a:ln w="19050">
            <a:solidFill>
              <a:srgbClr val="FFFFFF"/>
            </a:solidFill>
            <a:round/>
            <a:headEnd/>
            <a:tailEnd/>
          </a:ln>
        </p:spPr>
        <p:txBody>
          <a:bodyPr wrap="none" anchor="ctr"/>
          <a:lstStyle/>
          <a:p>
            <a:pPr fontAlgn="auto">
              <a:spcBef>
                <a:spcPts val="0"/>
              </a:spcBef>
              <a:spcAft>
                <a:spcPts val="0"/>
              </a:spcAft>
              <a:defRPr/>
            </a:pPr>
            <a:endParaRPr kumimoji="0" lang="ja-JP" altLang="en-US" sz="1350" kern="0">
              <a:solidFill>
                <a:sysClr val="windowText" lastClr="000000"/>
              </a:solidFill>
            </a:endParaRPr>
          </a:p>
        </p:txBody>
      </p:sp>
    </p:spTree>
    <p:extLst>
      <p:ext uri="{BB962C8B-B14F-4D97-AF65-F5344CB8AC3E}">
        <p14:creationId xmlns:p14="http://schemas.microsoft.com/office/powerpoint/2010/main" val="339442657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5_タイトルとコンテンツ">
    <p:spTree>
      <p:nvGrpSpPr>
        <p:cNvPr id="1" name=""/>
        <p:cNvGrpSpPr/>
        <p:nvPr/>
      </p:nvGrpSpPr>
      <p:grpSpPr>
        <a:xfrm>
          <a:off x="0" y="0"/>
          <a:ext cx="0" cy="0"/>
          <a:chOff x="0" y="0"/>
          <a:chExt cx="0" cy="0"/>
        </a:xfrm>
      </p:grpSpPr>
      <p:sp>
        <p:nvSpPr>
          <p:cNvPr id="8" name="正方形/長方形 7"/>
          <p:cNvSpPr/>
          <p:nvPr userDrawn="1"/>
        </p:nvSpPr>
        <p:spPr>
          <a:xfrm>
            <a:off x="0" y="2"/>
            <a:ext cx="9144000" cy="684213"/>
          </a:xfrm>
          <a:prstGeom prst="rect">
            <a:avLst/>
          </a:prstGeom>
          <a:gradFill>
            <a:gsLst>
              <a:gs pos="0">
                <a:srgbClr val="6600CC"/>
              </a:gs>
              <a:gs pos="100000">
                <a:srgbClr val="9F3F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 name="タイトル 1"/>
          <p:cNvSpPr>
            <a:spLocks noGrp="1"/>
          </p:cNvSpPr>
          <p:nvPr>
            <p:ph type="title"/>
          </p:nvPr>
        </p:nvSpPr>
        <p:spPr>
          <a:xfrm>
            <a:off x="629562" y="44626"/>
            <a:ext cx="8514439" cy="639589"/>
          </a:xfrm>
          <a:noFill/>
        </p:spPr>
        <p:txBody>
          <a:bodyPr tIns="108000"/>
          <a:lstStyle>
            <a:lvl1pPr marL="0" indent="0" algn="l">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908722"/>
            <a:ext cx="8229600" cy="5217443"/>
          </a:xfrm>
        </p:spPr>
        <p:txBody>
          <a:bodyPr/>
          <a:lstStyle>
            <a:lvl1pPr marL="335756" indent="-335756">
              <a:buFont typeface="Wingdings" pitchFamily="2" charset="2"/>
              <a:buChar char="p"/>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
        <p:nvSpPr>
          <p:cNvPr id="10" name="Oval 137"/>
          <p:cNvSpPr>
            <a:spLocks noChangeArrowheads="1"/>
          </p:cNvSpPr>
          <p:nvPr userDrawn="1"/>
        </p:nvSpPr>
        <p:spPr bwMode="auto">
          <a:xfrm>
            <a:off x="1" y="2"/>
            <a:ext cx="513000" cy="684213"/>
          </a:xfrm>
          <a:prstGeom prst="ellipse">
            <a:avLst/>
          </a:prstGeom>
          <a:gradFill rotWithShape="0">
            <a:gsLst>
              <a:gs pos="0">
                <a:srgbClr val="CB97FF"/>
              </a:gs>
              <a:gs pos="100000">
                <a:srgbClr val="6600CC"/>
              </a:gs>
            </a:gsLst>
            <a:path path="shape">
              <a:fillToRect l="50000" t="50000" r="50000" b="50000"/>
            </a:path>
          </a:gradFill>
          <a:ln w="19050">
            <a:solidFill>
              <a:srgbClr val="FFFFFF"/>
            </a:solidFill>
            <a:round/>
            <a:headEnd/>
            <a:tailEnd/>
          </a:ln>
        </p:spPr>
        <p:txBody>
          <a:bodyPr wrap="none" anchor="ctr"/>
          <a:lstStyle/>
          <a:p>
            <a:pPr fontAlgn="auto">
              <a:spcBef>
                <a:spcPts val="0"/>
              </a:spcBef>
              <a:spcAft>
                <a:spcPts val="0"/>
              </a:spcAft>
              <a:defRPr/>
            </a:pPr>
            <a:endParaRPr kumimoji="0" lang="ja-JP" altLang="en-US" sz="1800" kern="0">
              <a:solidFill>
                <a:sysClr val="windowText" lastClr="000000"/>
              </a:solidFill>
            </a:endParaRPr>
          </a:p>
        </p:txBody>
      </p:sp>
    </p:spTree>
    <p:extLst>
      <p:ext uri="{BB962C8B-B14F-4D97-AF65-F5344CB8AC3E}">
        <p14:creationId xmlns:p14="http://schemas.microsoft.com/office/powerpoint/2010/main" val="213881960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6_タイトルとコンテンツ">
    <p:spTree>
      <p:nvGrpSpPr>
        <p:cNvPr id="1" name=""/>
        <p:cNvGrpSpPr/>
        <p:nvPr/>
      </p:nvGrpSpPr>
      <p:grpSpPr>
        <a:xfrm>
          <a:off x="0" y="0"/>
          <a:ext cx="0" cy="0"/>
          <a:chOff x="0" y="0"/>
          <a:chExt cx="0" cy="0"/>
        </a:xfrm>
      </p:grpSpPr>
      <p:sp>
        <p:nvSpPr>
          <p:cNvPr id="8" name="正方形/長方形 7"/>
          <p:cNvSpPr/>
          <p:nvPr userDrawn="1"/>
        </p:nvSpPr>
        <p:spPr>
          <a:xfrm>
            <a:off x="0" y="2"/>
            <a:ext cx="9144000" cy="684213"/>
          </a:xfrm>
          <a:prstGeom prst="rect">
            <a:avLst/>
          </a:prstGeom>
          <a:gradFill>
            <a:gsLst>
              <a:gs pos="0">
                <a:srgbClr val="CC0000"/>
              </a:gs>
              <a:gs pos="100000">
                <a:srgbClr val="FF797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2" name="タイトル 1"/>
          <p:cNvSpPr>
            <a:spLocks noGrp="1"/>
          </p:cNvSpPr>
          <p:nvPr>
            <p:ph type="title"/>
          </p:nvPr>
        </p:nvSpPr>
        <p:spPr>
          <a:xfrm>
            <a:off x="683569" y="44626"/>
            <a:ext cx="8460432" cy="639589"/>
          </a:xfrm>
          <a:noFill/>
        </p:spPr>
        <p:txBody>
          <a:bodyPr tIns="108000"/>
          <a:lstStyle>
            <a:lvl1pPr marL="0" indent="0" algn="l">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908722"/>
            <a:ext cx="8229600" cy="5217443"/>
          </a:xfrm>
        </p:spPr>
        <p:txBody>
          <a:bodyPr/>
          <a:lstStyle>
            <a:lvl1pPr marL="335756" indent="-335756">
              <a:buFont typeface="Wingdings" pitchFamily="2" charset="2"/>
              <a:buChar char="p"/>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
        <p:nvSpPr>
          <p:cNvPr id="10" name="Oval 137"/>
          <p:cNvSpPr>
            <a:spLocks noChangeArrowheads="1"/>
          </p:cNvSpPr>
          <p:nvPr userDrawn="1"/>
        </p:nvSpPr>
        <p:spPr bwMode="auto">
          <a:xfrm>
            <a:off x="1" y="1"/>
            <a:ext cx="513000" cy="684000"/>
          </a:xfrm>
          <a:prstGeom prst="ellipse">
            <a:avLst/>
          </a:prstGeom>
          <a:gradFill rotWithShape="0">
            <a:gsLst>
              <a:gs pos="0">
                <a:srgbClr val="FFE1E1"/>
              </a:gs>
              <a:gs pos="100000">
                <a:srgbClr val="C00000"/>
              </a:gs>
            </a:gsLst>
            <a:path path="shape">
              <a:fillToRect l="50000" t="50000" r="50000" b="50000"/>
            </a:path>
          </a:gradFill>
          <a:ln w="19050">
            <a:solidFill>
              <a:srgbClr val="FFFFFF"/>
            </a:solidFill>
            <a:round/>
            <a:headEnd/>
            <a:tailEnd/>
          </a:ln>
        </p:spPr>
        <p:txBody>
          <a:bodyPr wrap="none" anchor="ctr"/>
          <a:lstStyle/>
          <a:p>
            <a:pPr fontAlgn="auto">
              <a:spcBef>
                <a:spcPts val="0"/>
              </a:spcBef>
              <a:spcAft>
                <a:spcPts val="0"/>
              </a:spcAft>
              <a:defRPr/>
            </a:pPr>
            <a:endParaRPr kumimoji="0" lang="ja-JP" altLang="en-US" sz="1350" kern="0">
              <a:solidFill>
                <a:sysClr val="windowText" lastClr="000000"/>
              </a:solidFill>
            </a:endParaRPr>
          </a:p>
        </p:txBody>
      </p:sp>
    </p:spTree>
    <p:extLst>
      <p:ext uri="{BB962C8B-B14F-4D97-AF65-F5344CB8AC3E}">
        <p14:creationId xmlns:p14="http://schemas.microsoft.com/office/powerpoint/2010/main" val="8421123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754A51D3-3332-4292-95C6-428696E9BB7B}"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87690916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C0E05F62-EB2B-4D84-A408-85C99638D34E}"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09633462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1EA4D4E9-2ED3-4198-976B-025C0126D368}"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322351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2"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153625637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DE022354-339D-4E61-841A-5AC0777ACC91}"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73395550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3"/>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64" indent="0" algn="ctr">
              <a:buNone/>
              <a:defRPr>
                <a:solidFill>
                  <a:schemeClr val="tx1">
                    <a:tint val="75000"/>
                  </a:schemeClr>
                </a:solidFill>
              </a:defRPr>
            </a:lvl2pPr>
            <a:lvl3pPr marL="914328" indent="0" algn="ctr">
              <a:buNone/>
              <a:defRPr>
                <a:solidFill>
                  <a:schemeClr val="tx1">
                    <a:tint val="75000"/>
                  </a:schemeClr>
                </a:solidFill>
              </a:defRPr>
            </a:lvl3pPr>
            <a:lvl4pPr marL="1371492" indent="0" algn="ctr">
              <a:buNone/>
              <a:defRPr>
                <a:solidFill>
                  <a:schemeClr val="tx1">
                    <a:tint val="75000"/>
                  </a:schemeClr>
                </a:solidFill>
              </a:defRPr>
            </a:lvl4pPr>
            <a:lvl5pPr marL="1828656" indent="0" algn="ctr">
              <a:buNone/>
              <a:defRPr>
                <a:solidFill>
                  <a:schemeClr val="tx1">
                    <a:tint val="75000"/>
                  </a:schemeClr>
                </a:solidFill>
              </a:defRPr>
            </a:lvl5pPr>
            <a:lvl6pPr marL="2285820" indent="0" algn="ctr">
              <a:buNone/>
              <a:defRPr>
                <a:solidFill>
                  <a:schemeClr val="tx1">
                    <a:tint val="75000"/>
                  </a:schemeClr>
                </a:solidFill>
              </a:defRPr>
            </a:lvl6pPr>
            <a:lvl7pPr marL="2742984" indent="0" algn="ctr">
              <a:buNone/>
              <a:defRPr>
                <a:solidFill>
                  <a:schemeClr val="tx1">
                    <a:tint val="75000"/>
                  </a:schemeClr>
                </a:solidFill>
              </a:defRPr>
            </a:lvl7pPr>
            <a:lvl8pPr marL="3200144" indent="0" algn="ctr">
              <a:buNone/>
              <a:defRPr>
                <a:solidFill>
                  <a:schemeClr val="tx1">
                    <a:tint val="75000"/>
                  </a:schemeClr>
                </a:solidFill>
              </a:defRPr>
            </a:lvl8pPr>
            <a:lvl9pPr marL="3657308"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18233666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12766057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8"/>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64" indent="0">
              <a:buNone/>
              <a:defRPr sz="1800">
                <a:solidFill>
                  <a:schemeClr val="tx1">
                    <a:tint val="75000"/>
                  </a:schemeClr>
                </a:solidFill>
              </a:defRPr>
            </a:lvl2pPr>
            <a:lvl3pPr marL="914328" indent="0">
              <a:buNone/>
              <a:defRPr sz="1600">
                <a:solidFill>
                  <a:schemeClr val="tx1">
                    <a:tint val="75000"/>
                  </a:schemeClr>
                </a:solidFill>
              </a:defRPr>
            </a:lvl3pPr>
            <a:lvl4pPr marL="1371492" indent="0">
              <a:buNone/>
              <a:defRPr sz="1400">
                <a:solidFill>
                  <a:schemeClr val="tx1">
                    <a:tint val="75000"/>
                  </a:schemeClr>
                </a:solidFill>
              </a:defRPr>
            </a:lvl4pPr>
            <a:lvl5pPr marL="1828656" indent="0">
              <a:buNone/>
              <a:defRPr sz="1400">
                <a:solidFill>
                  <a:schemeClr val="tx1">
                    <a:tint val="75000"/>
                  </a:schemeClr>
                </a:solidFill>
              </a:defRPr>
            </a:lvl5pPr>
            <a:lvl6pPr marL="2285820" indent="0">
              <a:buNone/>
              <a:defRPr sz="1400">
                <a:solidFill>
                  <a:schemeClr val="tx1">
                    <a:tint val="75000"/>
                  </a:schemeClr>
                </a:solidFill>
              </a:defRPr>
            </a:lvl6pPr>
            <a:lvl7pPr marL="2742984" indent="0">
              <a:buNone/>
              <a:defRPr sz="1400">
                <a:solidFill>
                  <a:schemeClr val="tx1">
                    <a:tint val="75000"/>
                  </a:schemeClr>
                </a:solidFill>
              </a:defRPr>
            </a:lvl7pPr>
            <a:lvl8pPr marL="3200144" indent="0">
              <a:buNone/>
              <a:defRPr sz="1400">
                <a:solidFill>
                  <a:schemeClr val="tx1">
                    <a:tint val="75000"/>
                  </a:schemeClr>
                </a:solidFill>
              </a:defRPr>
            </a:lvl8pPr>
            <a:lvl9pPr marL="3657308"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8501365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2"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409286533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164" indent="0">
              <a:buNone/>
              <a:defRPr sz="2000" b="1"/>
            </a:lvl2pPr>
            <a:lvl3pPr marL="914328" indent="0">
              <a:buNone/>
              <a:defRPr sz="1800" b="1"/>
            </a:lvl3pPr>
            <a:lvl4pPr marL="1371492" indent="0">
              <a:buNone/>
              <a:defRPr sz="1600" b="1"/>
            </a:lvl4pPr>
            <a:lvl5pPr marL="1828656" indent="0">
              <a:buNone/>
              <a:defRPr sz="1600" b="1"/>
            </a:lvl5pPr>
            <a:lvl6pPr marL="2285820" indent="0">
              <a:buNone/>
              <a:defRPr sz="1600" b="1"/>
            </a:lvl6pPr>
            <a:lvl7pPr marL="2742984" indent="0">
              <a:buNone/>
              <a:defRPr sz="1600" b="1"/>
            </a:lvl7pPr>
            <a:lvl8pPr marL="3200144" indent="0">
              <a:buNone/>
              <a:defRPr sz="1600" b="1"/>
            </a:lvl8pPr>
            <a:lvl9pPr marL="3657308"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3" y="1535113"/>
            <a:ext cx="4041775" cy="639762"/>
          </a:xfrm>
        </p:spPr>
        <p:txBody>
          <a:bodyPr anchor="b"/>
          <a:lstStyle>
            <a:lvl1pPr marL="0" indent="0">
              <a:buNone/>
              <a:defRPr sz="2400" b="1"/>
            </a:lvl1pPr>
            <a:lvl2pPr marL="457164" indent="0">
              <a:buNone/>
              <a:defRPr sz="2000" b="1"/>
            </a:lvl2pPr>
            <a:lvl3pPr marL="914328" indent="0">
              <a:buNone/>
              <a:defRPr sz="1800" b="1"/>
            </a:lvl3pPr>
            <a:lvl4pPr marL="1371492" indent="0">
              <a:buNone/>
              <a:defRPr sz="1600" b="1"/>
            </a:lvl4pPr>
            <a:lvl5pPr marL="1828656" indent="0">
              <a:buNone/>
              <a:defRPr sz="1600" b="1"/>
            </a:lvl5pPr>
            <a:lvl6pPr marL="2285820" indent="0">
              <a:buNone/>
              <a:defRPr sz="1600" b="1"/>
            </a:lvl6pPr>
            <a:lvl7pPr marL="2742984" indent="0">
              <a:buNone/>
              <a:defRPr sz="1600" b="1"/>
            </a:lvl7pPr>
            <a:lvl8pPr marL="3200144" indent="0">
              <a:buNone/>
              <a:defRPr sz="1600" b="1"/>
            </a:lvl8pPr>
            <a:lvl9pPr marL="3657308"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BRIDGE2023</a:t>
            </a:r>
            <a:endParaRPr kumimoji="1" lang="ja-JP" altLang="en-US"/>
          </a:p>
        </p:txBody>
      </p:sp>
      <p:sp>
        <p:nvSpPr>
          <p:cNvPr id="9" name="スライド番号プレースホルダー 8"/>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45625062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BRIDGE2023</a:t>
            </a:r>
            <a:endParaRPr kumimoji="1" lang="ja-JP" altLang="en-US"/>
          </a:p>
        </p:txBody>
      </p:sp>
      <p:sp>
        <p:nvSpPr>
          <p:cNvPr id="5" name="スライド番号プレースホルダー 4"/>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314714175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366027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73053"/>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435100"/>
            <a:ext cx="3008313" cy="4691063"/>
          </a:xfrm>
        </p:spPr>
        <p:txBody>
          <a:bodyPr/>
          <a:lstStyle>
            <a:lvl1pPr marL="0" indent="0">
              <a:buNone/>
              <a:defRPr sz="1400"/>
            </a:lvl1pPr>
            <a:lvl2pPr marL="457164" indent="0">
              <a:buNone/>
              <a:defRPr sz="1200"/>
            </a:lvl2pPr>
            <a:lvl3pPr marL="914328" indent="0">
              <a:buNone/>
              <a:defRPr sz="1000"/>
            </a:lvl3pPr>
            <a:lvl4pPr marL="1371492" indent="0">
              <a:buNone/>
              <a:defRPr sz="900"/>
            </a:lvl4pPr>
            <a:lvl5pPr marL="1828656" indent="0">
              <a:buNone/>
              <a:defRPr sz="900"/>
            </a:lvl5pPr>
            <a:lvl6pPr marL="2285820" indent="0">
              <a:buNone/>
              <a:defRPr sz="900"/>
            </a:lvl6pPr>
            <a:lvl7pPr marL="2742984" indent="0">
              <a:buNone/>
              <a:defRPr sz="900"/>
            </a:lvl7pPr>
            <a:lvl8pPr marL="3200144" indent="0">
              <a:buNone/>
              <a:defRPr sz="900"/>
            </a:lvl8pPr>
            <a:lvl9pPr marL="3657308"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144351064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164" indent="0">
              <a:buNone/>
              <a:defRPr sz="2800"/>
            </a:lvl2pPr>
            <a:lvl3pPr marL="914328" indent="0">
              <a:buNone/>
              <a:defRPr sz="2400"/>
            </a:lvl3pPr>
            <a:lvl4pPr marL="1371492" indent="0">
              <a:buNone/>
              <a:defRPr sz="2000"/>
            </a:lvl4pPr>
            <a:lvl5pPr marL="1828656" indent="0">
              <a:buNone/>
              <a:defRPr sz="2000"/>
            </a:lvl5pPr>
            <a:lvl6pPr marL="2285820" indent="0">
              <a:buNone/>
              <a:defRPr sz="2000"/>
            </a:lvl6pPr>
            <a:lvl7pPr marL="2742984" indent="0">
              <a:buNone/>
              <a:defRPr sz="2000"/>
            </a:lvl7pPr>
            <a:lvl8pPr marL="3200144" indent="0">
              <a:buNone/>
              <a:defRPr sz="2000"/>
            </a:lvl8pPr>
            <a:lvl9pPr marL="3657308"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9"/>
            <a:ext cx="5486400" cy="804862"/>
          </a:xfrm>
        </p:spPr>
        <p:txBody>
          <a:bodyPr/>
          <a:lstStyle>
            <a:lvl1pPr marL="0" indent="0">
              <a:buNone/>
              <a:defRPr sz="1400"/>
            </a:lvl1pPr>
            <a:lvl2pPr marL="457164" indent="0">
              <a:buNone/>
              <a:defRPr sz="1200"/>
            </a:lvl2pPr>
            <a:lvl3pPr marL="914328" indent="0">
              <a:buNone/>
              <a:defRPr sz="1000"/>
            </a:lvl3pPr>
            <a:lvl4pPr marL="1371492" indent="0">
              <a:buNone/>
              <a:defRPr sz="900"/>
            </a:lvl4pPr>
            <a:lvl5pPr marL="1828656" indent="0">
              <a:buNone/>
              <a:defRPr sz="900"/>
            </a:lvl5pPr>
            <a:lvl6pPr marL="2285820" indent="0">
              <a:buNone/>
              <a:defRPr sz="900"/>
            </a:lvl6pPr>
            <a:lvl7pPr marL="2742984" indent="0">
              <a:buNone/>
              <a:defRPr sz="900"/>
            </a:lvl7pPr>
            <a:lvl8pPr marL="3200144" indent="0">
              <a:buNone/>
              <a:defRPr sz="900"/>
            </a:lvl8pPr>
            <a:lvl9pPr marL="3657308"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7678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1446" indent="0" algn="ctr">
              <a:buNone/>
              <a:defRPr>
                <a:solidFill>
                  <a:schemeClr val="tx1">
                    <a:tint val="75000"/>
                  </a:schemeClr>
                </a:solidFill>
              </a:defRPr>
            </a:lvl2pPr>
            <a:lvl3pPr marL="902880" indent="0" algn="ctr">
              <a:buNone/>
              <a:defRPr>
                <a:solidFill>
                  <a:schemeClr val="tx1">
                    <a:tint val="75000"/>
                  </a:schemeClr>
                </a:solidFill>
              </a:defRPr>
            </a:lvl3pPr>
            <a:lvl4pPr marL="1354370" indent="0" algn="ctr">
              <a:buNone/>
              <a:defRPr>
                <a:solidFill>
                  <a:schemeClr val="tx1">
                    <a:tint val="75000"/>
                  </a:schemeClr>
                </a:solidFill>
              </a:defRPr>
            </a:lvl4pPr>
            <a:lvl5pPr marL="1805818" indent="0" algn="ctr">
              <a:buNone/>
              <a:defRPr>
                <a:solidFill>
                  <a:schemeClr val="tx1">
                    <a:tint val="75000"/>
                  </a:schemeClr>
                </a:solidFill>
              </a:defRPr>
            </a:lvl5pPr>
            <a:lvl6pPr marL="2257277" indent="0" algn="ctr">
              <a:buNone/>
              <a:defRPr>
                <a:solidFill>
                  <a:schemeClr val="tx1">
                    <a:tint val="75000"/>
                  </a:schemeClr>
                </a:solidFill>
              </a:defRPr>
            </a:lvl6pPr>
            <a:lvl7pPr marL="2708707" indent="0" algn="ctr">
              <a:buNone/>
              <a:defRPr>
                <a:solidFill>
                  <a:schemeClr val="tx1">
                    <a:tint val="75000"/>
                  </a:schemeClr>
                </a:solidFill>
              </a:defRPr>
            </a:lvl7pPr>
            <a:lvl8pPr marL="3160159" indent="0" algn="ctr">
              <a:buNone/>
              <a:defRPr>
                <a:solidFill>
                  <a:schemeClr val="tx1">
                    <a:tint val="75000"/>
                  </a:schemeClr>
                </a:solidFill>
              </a:defRPr>
            </a:lvl8pPr>
            <a:lvl9pPr marL="3611607"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99158997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78268937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2"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1021997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210815223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925417"/>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28650" y="925417"/>
            <a:ext cx="7886700" cy="543093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99040178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317207067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22378798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BRIDGE2023</a:t>
            </a:r>
            <a:endParaRPr kumimoji="1" lang="ja-JP" altLang="en-US"/>
          </a:p>
        </p:txBody>
      </p:sp>
      <p:sp>
        <p:nvSpPr>
          <p:cNvPr id="9" name="Slide Number Placeholder 8"/>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125827641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BRIDGE2023</a:t>
            </a:r>
            <a:endParaRPr kumimoji="1" lang="ja-JP" altLang="en-US"/>
          </a:p>
        </p:txBody>
      </p:sp>
      <p:sp>
        <p:nvSpPr>
          <p:cNvPr id="5" name="Slide Number Placeholder 4"/>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160627381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BRIDGE2023</a:t>
            </a:r>
            <a:endParaRPr kumimoji="1" lang="ja-JP" altLang="en-US"/>
          </a:p>
        </p:txBody>
      </p:sp>
      <p:sp>
        <p:nvSpPr>
          <p:cNvPr id="4" name="Slide Number Placeholder 3"/>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159696044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14493374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8384997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16207677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216129954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219166782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1_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BRIDGE2023</a:t>
            </a:r>
            <a:endParaRPr kumimoji="1" lang="ja-JP" altLang="en-US"/>
          </a:p>
        </p:txBody>
      </p:sp>
      <p:sp>
        <p:nvSpPr>
          <p:cNvPr id="4" name="Slide Number Placeholder 3"/>
          <p:cNvSpPr>
            <a:spLocks noGrp="1"/>
          </p:cNvSpPr>
          <p:nvPr>
            <p:ph type="sldNum" sz="quarter" idx="12"/>
          </p:nvPr>
        </p:nvSpPr>
        <p:spPr/>
        <p:txBody>
          <a:bodyPr/>
          <a:lstStyle/>
          <a:p>
            <a:fld id="{C35320A5-4D80-0345-8E57-4B1E9830E180}" type="slidenum">
              <a:rPr kumimoji="1" lang="ja-JP" altLang="en-US" smtClean="0"/>
              <a:t>‹#›</a:t>
            </a:fld>
            <a:endParaRPr kumimoji="1" lang="ja-JP" altLang="en-US"/>
          </a:p>
        </p:txBody>
      </p:sp>
      <p:sp>
        <p:nvSpPr>
          <p:cNvPr id="5" name="Title 1">
            <a:extLst>
              <a:ext uri="{FF2B5EF4-FFF2-40B4-BE49-F238E27FC236}">
                <a16:creationId xmlns:a16="http://schemas.microsoft.com/office/drawing/2014/main" id="{3D5708C9-341F-0C4D-8A1D-0789D390F831}"/>
              </a:ext>
            </a:extLst>
          </p:cNvPr>
          <p:cNvSpPr>
            <a:spLocks noGrp="1"/>
          </p:cNvSpPr>
          <p:nvPr>
            <p:ph type="title"/>
          </p:nvPr>
        </p:nvSpPr>
        <p:spPr>
          <a:xfrm>
            <a:off x="0" y="0"/>
            <a:ext cx="7886700" cy="925417"/>
          </a:xfrm>
        </p:spPr>
        <p:txBody>
          <a:bodyPr/>
          <a:lstStyle>
            <a:lvl1pPr algn="l">
              <a:defRPr b="1"/>
            </a:lvl1pPr>
          </a:lstStyle>
          <a:p>
            <a:r>
              <a:rPr lang="ja-JP" altLang="en-US"/>
              <a:t>マスター タイトルの書式設定</a:t>
            </a:r>
            <a:endParaRPr lang="en-US" dirty="0"/>
          </a:p>
        </p:txBody>
      </p:sp>
      <p:sp>
        <p:nvSpPr>
          <p:cNvPr id="6" name="Slide Number Placeholder 5">
            <a:extLst>
              <a:ext uri="{FF2B5EF4-FFF2-40B4-BE49-F238E27FC236}">
                <a16:creationId xmlns:a16="http://schemas.microsoft.com/office/drawing/2014/main" id="{B91F8AD7-8234-364C-9FA1-AF5C96616F21}"/>
              </a:ext>
            </a:extLst>
          </p:cNvPr>
          <p:cNvSpPr txBox="1">
            <a:spLocks/>
          </p:cNvSpPr>
          <p:nvPr userDrawn="1"/>
        </p:nvSpPr>
        <p:spPr>
          <a:xfrm>
            <a:off x="7886700" y="10283"/>
            <a:ext cx="1257300" cy="915134"/>
          </a:xfrm>
          <a:prstGeom prst="rect">
            <a:avLst/>
          </a:prstGeom>
        </p:spPr>
        <p:txBody>
          <a:bodyPr vert="horz" lIns="91440" tIns="45720" rIns="91440" bIns="45720" rtlCol="0" anchor="ctr"/>
          <a:lstStyle>
            <a:defPPr>
              <a:defRPr lang="ja-JP"/>
            </a:defPPr>
            <a:lvl1pPr marL="0" algn="ctr" defTabSz="914400" rtl="0" eaLnBrk="1" latinLnBrk="0" hangingPunct="1">
              <a:defRPr kumimoji="1" sz="4400" b="1"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35320A5-4D80-0345-8E57-4B1E9830E180}" type="slidenum">
              <a:rPr lang="ja-JP" altLang="en-US" smtClean="0"/>
              <a:pPr/>
              <a:t>‹#›</a:t>
            </a:fld>
            <a:endParaRPr lang="ja-JP" altLang="en-US"/>
          </a:p>
        </p:txBody>
      </p:sp>
    </p:spTree>
    <p:extLst>
      <p:ext uri="{BB962C8B-B14F-4D97-AF65-F5344CB8AC3E}">
        <p14:creationId xmlns:p14="http://schemas.microsoft.com/office/powerpoint/2010/main" val="283306451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123697634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355148896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17964930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384555971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BRIDGE2023</a:t>
            </a:r>
            <a:endParaRPr kumimoji="1" lang="ja-JP" altLang="en-US"/>
          </a:p>
        </p:txBody>
      </p:sp>
      <p:sp>
        <p:nvSpPr>
          <p:cNvPr id="9" name="スライド番号プレースホルダー 8"/>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319071381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BRIDGE2023</a:t>
            </a:r>
            <a:endParaRPr kumimoji="1" lang="ja-JP" altLang="en-US"/>
          </a:p>
        </p:txBody>
      </p:sp>
      <p:sp>
        <p:nvSpPr>
          <p:cNvPr id="5" name="スライド番号プレースホルダー 4"/>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3477390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148"/>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831"/>
            <a:ext cx="7772400" cy="1500187"/>
          </a:xfrm>
        </p:spPr>
        <p:txBody>
          <a:bodyPr anchor="b"/>
          <a:lstStyle>
            <a:lvl1pPr marL="0" indent="0">
              <a:buNone/>
              <a:defRPr sz="2000">
                <a:solidFill>
                  <a:schemeClr val="tx1">
                    <a:tint val="75000"/>
                  </a:schemeClr>
                </a:solidFill>
              </a:defRPr>
            </a:lvl1pPr>
            <a:lvl2pPr marL="451446" indent="0">
              <a:buNone/>
              <a:defRPr sz="1800">
                <a:solidFill>
                  <a:schemeClr val="tx1">
                    <a:tint val="75000"/>
                  </a:schemeClr>
                </a:solidFill>
              </a:defRPr>
            </a:lvl2pPr>
            <a:lvl3pPr marL="902880" indent="0">
              <a:buNone/>
              <a:defRPr sz="1600">
                <a:solidFill>
                  <a:schemeClr val="tx1">
                    <a:tint val="75000"/>
                  </a:schemeClr>
                </a:solidFill>
              </a:defRPr>
            </a:lvl3pPr>
            <a:lvl4pPr marL="1354370" indent="0">
              <a:buNone/>
              <a:defRPr sz="1400">
                <a:solidFill>
                  <a:schemeClr val="tx1">
                    <a:tint val="75000"/>
                  </a:schemeClr>
                </a:solidFill>
              </a:defRPr>
            </a:lvl4pPr>
            <a:lvl5pPr marL="1805818" indent="0">
              <a:buNone/>
              <a:defRPr sz="1400">
                <a:solidFill>
                  <a:schemeClr val="tx1">
                    <a:tint val="75000"/>
                  </a:schemeClr>
                </a:solidFill>
              </a:defRPr>
            </a:lvl5pPr>
            <a:lvl6pPr marL="2257277" indent="0">
              <a:buNone/>
              <a:defRPr sz="1400">
                <a:solidFill>
                  <a:schemeClr val="tx1">
                    <a:tint val="75000"/>
                  </a:schemeClr>
                </a:solidFill>
              </a:defRPr>
            </a:lvl6pPr>
            <a:lvl7pPr marL="2708707" indent="0">
              <a:buNone/>
              <a:defRPr sz="1400">
                <a:solidFill>
                  <a:schemeClr val="tx1">
                    <a:tint val="75000"/>
                  </a:schemeClr>
                </a:solidFill>
              </a:defRPr>
            </a:lvl7pPr>
            <a:lvl8pPr marL="3160159" indent="0">
              <a:buNone/>
              <a:defRPr sz="1400">
                <a:solidFill>
                  <a:schemeClr val="tx1">
                    <a:tint val="75000"/>
                  </a:schemeClr>
                </a:solidFill>
              </a:defRPr>
            </a:lvl8pPr>
            <a:lvl9pPr marL="3611607"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3325628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a:t>BRIDGE2023</a:t>
            </a:r>
            <a:endParaRPr kumimoji="1" lang="ja-JP" altLang="en-US"/>
          </a:p>
        </p:txBody>
      </p:sp>
      <p:sp>
        <p:nvSpPr>
          <p:cNvPr id="4" name="スライド番号プレースホルダー 3"/>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217924995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130997031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120509066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427142371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401135145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42"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48899387"/>
      </p:ext>
    </p:extLst>
  </p:cSld>
  <p:clrMapOvr>
    <a:masterClrMapping/>
  </p:clrMapOvr>
  <p:transition spd="med"/>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24162306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35213760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52374049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270075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44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1" y="160044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1126724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9" name="スライド番号プレースホルダー 8"/>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23738545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422802409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49496421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242452989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9392329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41865577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34742386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1446" indent="0">
              <a:buNone/>
              <a:defRPr sz="2000" b="1"/>
            </a:lvl2pPr>
            <a:lvl3pPr marL="902880" indent="0">
              <a:buNone/>
              <a:defRPr sz="1800" b="1"/>
            </a:lvl3pPr>
            <a:lvl4pPr marL="1354370" indent="0">
              <a:buNone/>
              <a:defRPr sz="1600" b="1"/>
            </a:lvl4pPr>
            <a:lvl5pPr marL="1805818" indent="0">
              <a:buNone/>
              <a:defRPr sz="1600" b="1"/>
            </a:lvl5pPr>
            <a:lvl6pPr marL="2257277" indent="0">
              <a:buNone/>
              <a:defRPr sz="1600" b="1"/>
            </a:lvl6pPr>
            <a:lvl7pPr marL="2708707" indent="0">
              <a:buNone/>
              <a:defRPr sz="1600" b="1"/>
            </a:lvl7pPr>
            <a:lvl8pPr marL="3160159" indent="0">
              <a:buNone/>
              <a:defRPr sz="1600" b="1"/>
            </a:lvl8pPr>
            <a:lvl9pPr marL="3611607"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7" y="1535113"/>
            <a:ext cx="4041775" cy="639762"/>
          </a:xfrm>
        </p:spPr>
        <p:txBody>
          <a:bodyPr anchor="b"/>
          <a:lstStyle>
            <a:lvl1pPr marL="0" indent="0">
              <a:buNone/>
              <a:defRPr sz="2400" b="1"/>
            </a:lvl1pPr>
            <a:lvl2pPr marL="451446" indent="0">
              <a:buNone/>
              <a:defRPr sz="2000" b="1"/>
            </a:lvl2pPr>
            <a:lvl3pPr marL="902880" indent="0">
              <a:buNone/>
              <a:defRPr sz="1800" b="1"/>
            </a:lvl3pPr>
            <a:lvl4pPr marL="1354370" indent="0">
              <a:buNone/>
              <a:defRPr sz="1600" b="1"/>
            </a:lvl4pPr>
            <a:lvl5pPr marL="1805818" indent="0">
              <a:buNone/>
              <a:defRPr sz="1600" b="1"/>
            </a:lvl5pPr>
            <a:lvl6pPr marL="2257277" indent="0">
              <a:buNone/>
              <a:defRPr sz="1600" b="1"/>
            </a:lvl6pPr>
            <a:lvl7pPr marL="2708707" indent="0">
              <a:buNone/>
              <a:defRPr sz="1600" b="1"/>
            </a:lvl7pPr>
            <a:lvl8pPr marL="3160159" indent="0">
              <a:buNone/>
              <a:defRPr sz="1600" b="1"/>
            </a:lvl8pPr>
            <a:lvl9pPr marL="3611607"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650771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4571138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98042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3" y="273051"/>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29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3" y="1435101"/>
            <a:ext cx="3008313" cy="4691063"/>
          </a:xfrm>
        </p:spPr>
        <p:txBody>
          <a:bodyPr/>
          <a:lstStyle>
            <a:lvl1pPr marL="0" indent="0">
              <a:buNone/>
              <a:defRPr sz="1400"/>
            </a:lvl1pPr>
            <a:lvl2pPr marL="451446" indent="0">
              <a:buNone/>
              <a:defRPr sz="1200"/>
            </a:lvl2pPr>
            <a:lvl3pPr marL="902880" indent="0">
              <a:buNone/>
              <a:defRPr sz="1000"/>
            </a:lvl3pPr>
            <a:lvl4pPr marL="1354370" indent="0">
              <a:buNone/>
              <a:defRPr sz="900"/>
            </a:lvl4pPr>
            <a:lvl5pPr marL="1805818" indent="0">
              <a:buNone/>
              <a:defRPr sz="900"/>
            </a:lvl5pPr>
            <a:lvl6pPr marL="2257277" indent="0">
              <a:buNone/>
              <a:defRPr sz="900"/>
            </a:lvl6pPr>
            <a:lvl7pPr marL="2708707" indent="0">
              <a:buNone/>
              <a:defRPr sz="900"/>
            </a:lvl7pPr>
            <a:lvl8pPr marL="3160159" indent="0">
              <a:buNone/>
              <a:defRPr sz="900"/>
            </a:lvl8pPr>
            <a:lvl9pPr marL="3611607"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48250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387599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1446" indent="0">
              <a:buNone/>
              <a:defRPr sz="2800"/>
            </a:lvl2pPr>
            <a:lvl3pPr marL="902880" indent="0">
              <a:buNone/>
              <a:defRPr sz="2400"/>
            </a:lvl3pPr>
            <a:lvl4pPr marL="1354370" indent="0">
              <a:buNone/>
              <a:defRPr sz="2000"/>
            </a:lvl4pPr>
            <a:lvl5pPr marL="1805818" indent="0">
              <a:buNone/>
              <a:defRPr sz="2000"/>
            </a:lvl5pPr>
            <a:lvl6pPr marL="2257277" indent="0">
              <a:buNone/>
              <a:defRPr sz="2000"/>
            </a:lvl6pPr>
            <a:lvl7pPr marL="2708707" indent="0">
              <a:buNone/>
              <a:defRPr sz="2000"/>
            </a:lvl7pPr>
            <a:lvl8pPr marL="3160159" indent="0">
              <a:buNone/>
              <a:defRPr sz="2000"/>
            </a:lvl8pPr>
            <a:lvl9pPr marL="3611607"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9"/>
            <a:ext cx="5486400" cy="804862"/>
          </a:xfrm>
        </p:spPr>
        <p:txBody>
          <a:bodyPr/>
          <a:lstStyle>
            <a:lvl1pPr marL="0" indent="0">
              <a:buNone/>
              <a:defRPr sz="1400"/>
            </a:lvl1pPr>
            <a:lvl2pPr marL="451446" indent="0">
              <a:buNone/>
              <a:defRPr sz="1200"/>
            </a:lvl2pPr>
            <a:lvl3pPr marL="902880" indent="0">
              <a:buNone/>
              <a:defRPr sz="1000"/>
            </a:lvl3pPr>
            <a:lvl4pPr marL="1354370" indent="0">
              <a:buNone/>
              <a:defRPr sz="900"/>
            </a:lvl4pPr>
            <a:lvl5pPr marL="1805818" indent="0">
              <a:buNone/>
              <a:defRPr sz="900"/>
            </a:lvl5pPr>
            <a:lvl6pPr marL="2257277" indent="0">
              <a:buNone/>
              <a:defRPr sz="900"/>
            </a:lvl6pPr>
            <a:lvl7pPr marL="2708707" indent="0">
              <a:buNone/>
              <a:defRPr sz="900"/>
            </a:lvl7pPr>
            <a:lvl8pPr marL="3160159" indent="0">
              <a:buNone/>
              <a:defRPr sz="900"/>
            </a:lvl8pPr>
            <a:lvl9pPr marL="3611607"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85950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010627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886"/>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1" y="274886"/>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4F7979C-F3EC-414B-A84B-0E2682D28D37}"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275246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94F62460-6DC5-4145-BF58-11BF095C2207}" type="slidenum">
              <a:rPr kumimoji="1" lang="ja-JP" altLang="en-US" smtClean="0"/>
              <a:t>‹#›</a:t>
            </a:fld>
            <a:endParaRPr kumimoji="1" lang="ja-JP" altLang="en-US"/>
          </a:p>
        </p:txBody>
      </p:sp>
    </p:spTree>
    <p:extLst>
      <p:ext uri="{BB962C8B-B14F-4D97-AF65-F5344CB8AC3E}">
        <p14:creationId xmlns:p14="http://schemas.microsoft.com/office/powerpoint/2010/main" val="1226996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94F62460-6DC5-4145-BF58-11BF095C2207}" type="slidenum">
              <a:rPr kumimoji="1" lang="ja-JP" altLang="en-US" smtClean="0"/>
              <a:t>‹#›</a:t>
            </a:fld>
            <a:endParaRPr kumimoji="1" lang="ja-JP" altLang="en-US"/>
          </a:p>
        </p:txBody>
      </p:sp>
    </p:spTree>
    <p:extLst>
      <p:ext uri="{BB962C8B-B14F-4D97-AF65-F5344CB8AC3E}">
        <p14:creationId xmlns:p14="http://schemas.microsoft.com/office/powerpoint/2010/main" val="1548665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661506" name="Rectangle 2"/>
          <p:cNvSpPr>
            <a:spLocks noGrp="1" noChangeArrowheads="1"/>
          </p:cNvSpPr>
          <p:nvPr>
            <p:ph type="ctrTitle"/>
          </p:nvPr>
        </p:nvSpPr>
        <p:spPr>
          <a:xfrm>
            <a:off x="685800" y="2286000"/>
            <a:ext cx="7772400" cy="1143000"/>
          </a:xfrm>
        </p:spPr>
        <p:txBody>
          <a:bodyPr/>
          <a:lstStyle>
            <a:lvl1pPr>
              <a:defRPr/>
            </a:lvl1pPr>
          </a:lstStyle>
          <a:p>
            <a:r>
              <a:rPr lang="ja-JP" altLang="en-US"/>
              <a:t>マスタ タイトルの書式設定</a:t>
            </a:r>
          </a:p>
        </p:txBody>
      </p:sp>
      <p:sp>
        <p:nvSpPr>
          <p:cNvPr id="661507"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dirty="0">
              <a:solidFill>
                <a:srgbClr val="6B5653"/>
              </a:solidFill>
            </a:endParaRPr>
          </a:p>
        </p:txBody>
      </p:sp>
      <p:sp>
        <p:nvSpPr>
          <p:cNvPr id="5" name="Rectangle 5"/>
          <p:cNvSpPr>
            <a:spLocks noGrp="1" noChangeArrowheads="1"/>
          </p:cNvSpPr>
          <p:nvPr>
            <p:ph type="ftr" sz="quarter" idx="11"/>
          </p:nvPr>
        </p:nvSpPr>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7"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450571903"/>
      </p:ext>
    </p:extLst>
  </p:cSld>
  <p:clrMapOvr>
    <a:masterClrMapping/>
  </p:clrMapOvr>
  <p:transition>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8"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1643176464"/>
      </p:ext>
    </p:extLst>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8"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67104953"/>
      </p:ext>
    </p:extLst>
  </p:cSld>
  <p:clrMapOvr>
    <a:masterClrMapping/>
  </p:clrMapOvr>
  <p:transition>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9"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1855218693"/>
      </p:ext>
    </p:extLst>
  </p:cSld>
  <p:clrMapOvr>
    <a:masterClrMapping/>
  </p:clrMapOvr>
  <p:transition>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8"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11" name="Rectangle 10"/>
          <p:cNvSpPr>
            <a:spLocks noGrp="1" noChangeArrowheads="1"/>
          </p:cNvSpPr>
          <p:nvPr>
            <p:ph type="sldNum" sz="quarter" idx="12"/>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2883628837"/>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8"/>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64" indent="0">
              <a:buNone/>
              <a:defRPr sz="1800">
                <a:solidFill>
                  <a:schemeClr val="tx1">
                    <a:tint val="75000"/>
                  </a:schemeClr>
                </a:solidFill>
              </a:defRPr>
            </a:lvl2pPr>
            <a:lvl3pPr marL="914328" indent="0">
              <a:buNone/>
              <a:defRPr sz="1600">
                <a:solidFill>
                  <a:schemeClr val="tx1">
                    <a:tint val="75000"/>
                  </a:schemeClr>
                </a:solidFill>
              </a:defRPr>
            </a:lvl3pPr>
            <a:lvl4pPr marL="1371492" indent="0">
              <a:buNone/>
              <a:defRPr sz="1400">
                <a:solidFill>
                  <a:schemeClr val="tx1">
                    <a:tint val="75000"/>
                  </a:schemeClr>
                </a:solidFill>
              </a:defRPr>
            </a:lvl4pPr>
            <a:lvl5pPr marL="1828656" indent="0">
              <a:buNone/>
              <a:defRPr sz="1400">
                <a:solidFill>
                  <a:schemeClr val="tx1">
                    <a:tint val="75000"/>
                  </a:schemeClr>
                </a:solidFill>
              </a:defRPr>
            </a:lvl5pPr>
            <a:lvl6pPr marL="2285820" indent="0">
              <a:buNone/>
              <a:defRPr sz="1400">
                <a:solidFill>
                  <a:schemeClr val="tx1">
                    <a:tint val="75000"/>
                  </a:schemeClr>
                </a:solidFill>
              </a:defRPr>
            </a:lvl6pPr>
            <a:lvl7pPr marL="2742984" indent="0">
              <a:buNone/>
              <a:defRPr sz="1400">
                <a:solidFill>
                  <a:schemeClr val="tx1">
                    <a:tint val="75000"/>
                  </a:schemeClr>
                </a:solidFill>
              </a:defRPr>
            </a:lvl7pPr>
            <a:lvl8pPr marL="3200144" indent="0">
              <a:buNone/>
              <a:defRPr sz="1400">
                <a:solidFill>
                  <a:schemeClr val="tx1">
                    <a:tint val="75000"/>
                  </a:schemeClr>
                </a:solidFill>
              </a:defRPr>
            </a:lvl8pPr>
            <a:lvl9pPr marL="3657308"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BRIDGE2023</a:t>
            </a:r>
            <a:endParaRPr kumimoji="1" lang="ja-JP" altLang="en-US"/>
          </a:p>
        </p:txBody>
      </p:sp>
      <p:sp>
        <p:nvSpPr>
          <p:cNvPr id="6" name="スライド番号プレースホルダー 5"/>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36068875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4"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6"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2772850326"/>
      </p:ext>
    </p:extLst>
  </p:cSld>
  <p:clrMapOvr>
    <a:masterClrMapping/>
  </p:clrMapOvr>
  <p:transition>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9682898"/>
      </p:ext>
    </p:extLst>
  </p:cSld>
  <p:clrMapOvr>
    <a:masterClrMapping/>
  </p:clrMapOvr>
  <p:transition>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9"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1336076808"/>
      </p:ext>
    </p:extLst>
  </p:cSld>
  <p:clrMapOvr>
    <a:masterClrMapping/>
  </p:clrMapOvr>
  <p:transition>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9" name="Rectangle 10"/>
          <p:cNvSpPr>
            <a:spLocks noGrp="1" noChangeArrowheads="1"/>
          </p:cNvSpPr>
          <p:nvPr>
            <p:ph type="sldNum" sz="quarter" idx="4"/>
          </p:nvPr>
        </p:nvSpPr>
        <p:spPr>
          <a:xfrm>
            <a:off x="7239000" y="6480720"/>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3313693908"/>
      </p:ext>
    </p:extLst>
  </p:cSld>
  <p:clrMapOvr>
    <a:masterClrMapping/>
  </p:clrMapOvr>
  <p:transition>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8"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2394868080"/>
      </p:ext>
    </p:extLst>
  </p:cSld>
  <p:clrMapOvr>
    <a:masterClrMapping/>
  </p:clrMapOvr>
  <p:transition>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0"/>
            <a:ext cx="2057400" cy="61341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0"/>
            <a:ext cx="6019800" cy="61341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p:cNvSpPr>
            <a:spLocks noGrp="1" noChangeArrowheads="1"/>
          </p:cNvSpPr>
          <p:nvPr>
            <p:ph type="dt" sz="half" idx="10"/>
          </p:nvPr>
        </p:nvSpPr>
        <p:spPr>
          <a:ln/>
        </p:spPr>
        <p:txBody>
          <a:bodyPr/>
          <a:lstStyle>
            <a:lvl1pPr>
              <a:defRPr/>
            </a:lvl1pPr>
          </a:lstStyle>
          <a:p>
            <a:pPr>
              <a:defRPr/>
            </a:pPr>
            <a:endParaRPr lang="en-US" altLang="ja-JP" dirty="0">
              <a:solidFill>
                <a:srgbClr val="6B5653"/>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ja-JP">
                <a:solidFill>
                  <a:srgbClr val="6B5653"/>
                </a:solidFill>
              </a:rPr>
              <a:t>BRIDGE2023</a:t>
            </a:r>
            <a:endParaRPr lang="en-US" altLang="ja-JP" dirty="0">
              <a:solidFill>
                <a:srgbClr val="6B5653"/>
              </a:solidFill>
            </a:endParaRPr>
          </a:p>
        </p:txBody>
      </p:sp>
      <p:sp>
        <p:nvSpPr>
          <p:cNvPr id="8"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2659647642"/>
      </p:ext>
    </p:extLst>
  </p:cSld>
  <p:clrMapOvr>
    <a:masterClrMapping/>
  </p:clrMapOvr>
  <p:transition>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 name="Group 2"/>
          <p:cNvGrpSpPr>
            <a:grpSpLocks/>
          </p:cNvGrpSpPr>
          <p:nvPr/>
        </p:nvGrpSpPr>
        <p:grpSpPr bwMode="auto">
          <a:xfrm>
            <a:off x="0" y="1"/>
            <a:ext cx="9144000" cy="6864350"/>
            <a:chOff x="0" y="0"/>
            <a:chExt cx="5760" cy="4324"/>
          </a:xfrm>
        </p:grpSpPr>
        <p:sp>
          <p:nvSpPr>
            <p:cNvPr id="6963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963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963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9638" name="Freeform 6"/>
            <p:cNvSpPr>
              <a:spLocks/>
            </p:cNvSpPr>
            <p:nvPr userDrawn="1"/>
          </p:nvSpPr>
          <p:spPr bwMode="ltGray">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9639" name="Freeform 7"/>
            <p:cNvSpPr>
              <a:spLocks/>
            </p:cNvSpPr>
            <p:nvPr userDrawn="1"/>
          </p:nvSpPr>
          <p:spPr bwMode="ltGray">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964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964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grpSp>
      <p:sp>
        <p:nvSpPr>
          <p:cNvPr id="69642"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69643" name="Rectangle 11"/>
          <p:cNvSpPr>
            <a:spLocks noGrp="1" noChangeArrowheads="1"/>
          </p:cNvSpPr>
          <p:nvPr>
            <p:ph type="subTitle" idx="1"/>
          </p:nvPr>
        </p:nvSpPr>
        <p:spPr>
          <a:xfrm>
            <a:off x="1681164" y="3403601"/>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69644" name="Rectangle 12"/>
          <p:cNvSpPr>
            <a:spLocks noGrp="1" noChangeArrowheads="1"/>
          </p:cNvSpPr>
          <p:nvPr>
            <p:ph type="dt" sz="half" idx="2"/>
          </p:nvPr>
        </p:nvSpPr>
        <p:spPr/>
        <p:txBody>
          <a:bodyPr/>
          <a:lstStyle>
            <a:lvl1pPr>
              <a:defRPr/>
            </a:lvl1pPr>
          </a:lstStyle>
          <a:p>
            <a:endParaRPr lang="en-US" altLang="ja-JP">
              <a:solidFill>
                <a:srgbClr val="2E2E48"/>
              </a:solidFill>
            </a:endParaRPr>
          </a:p>
        </p:txBody>
      </p:sp>
      <p:sp>
        <p:nvSpPr>
          <p:cNvPr id="69645" name="Rectangle 13"/>
          <p:cNvSpPr>
            <a:spLocks noGrp="1" noChangeArrowheads="1"/>
          </p:cNvSpPr>
          <p:nvPr>
            <p:ph type="ftr" sz="quarter" idx="3"/>
          </p:nvPr>
        </p:nvSpPr>
        <p:spPr/>
        <p:txBody>
          <a:bodyPr/>
          <a:lstStyle>
            <a:lvl1pPr>
              <a:defRPr/>
            </a:lvl1pPr>
          </a:lstStyle>
          <a:p>
            <a:r>
              <a:rPr lang="en-US" altLang="ja-JP">
                <a:solidFill>
                  <a:srgbClr val="2E2E48"/>
                </a:solidFill>
              </a:rPr>
              <a:t>BRIDGE2023</a:t>
            </a:r>
          </a:p>
        </p:txBody>
      </p:sp>
      <p:sp>
        <p:nvSpPr>
          <p:cNvPr id="69646" name="Rectangle 14"/>
          <p:cNvSpPr>
            <a:spLocks noGrp="1" noChangeArrowheads="1"/>
          </p:cNvSpPr>
          <p:nvPr>
            <p:ph type="sldNum" sz="quarter" idx="4"/>
          </p:nvPr>
        </p:nvSpPr>
        <p:spPr>
          <a:xfrm>
            <a:off x="6781800" y="6248400"/>
            <a:ext cx="1905000" cy="457200"/>
          </a:xfrm>
        </p:spPr>
        <p:txBody>
          <a:bodyPr/>
          <a:lstStyle>
            <a:lvl1pPr>
              <a:defRPr/>
            </a:lvl1pPr>
          </a:lstStyle>
          <a:p>
            <a:fld id="{9A6E3E96-5647-49BE-8709-2B9AC2090DAD}"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9873346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6" name="スライド番号プレースホルダ 5"/>
          <p:cNvSpPr>
            <a:spLocks noGrp="1"/>
          </p:cNvSpPr>
          <p:nvPr>
            <p:ph type="sldNum" sz="quarter" idx="12"/>
          </p:nvPr>
        </p:nvSpPr>
        <p:spPr/>
        <p:txBody>
          <a:bodyPr/>
          <a:lstStyle>
            <a:lvl1pPr>
              <a:defRPr/>
            </a:lvl1pPr>
          </a:lstStyle>
          <a:p>
            <a:fld id="{4C39B70E-023C-400E-91B7-7534895B02CC}"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9157545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6" name="スライド番号プレースホルダ 5"/>
          <p:cNvSpPr>
            <a:spLocks noGrp="1"/>
          </p:cNvSpPr>
          <p:nvPr>
            <p:ph type="sldNum" sz="quarter" idx="12"/>
          </p:nvPr>
        </p:nvSpPr>
        <p:spPr/>
        <p:txBody>
          <a:bodyPr/>
          <a:lstStyle>
            <a:lvl1pPr>
              <a:defRPr/>
            </a:lvl1pPr>
          </a:lstStyle>
          <a:p>
            <a:fld id="{43F8FD3F-7E8A-4DAE-AFCE-E6D7B29BBD8F}"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25467122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7" name="スライド番号プレースホルダ 6"/>
          <p:cNvSpPr>
            <a:spLocks noGrp="1"/>
          </p:cNvSpPr>
          <p:nvPr>
            <p:ph type="sldNum" sz="quarter" idx="12"/>
          </p:nvPr>
        </p:nvSpPr>
        <p:spPr/>
        <p:txBody>
          <a:bodyPr/>
          <a:lstStyle>
            <a:lvl1pPr>
              <a:defRPr/>
            </a:lvl1pPr>
          </a:lstStyle>
          <a:p>
            <a:fld id="{AFD80A31-F3A9-4D12-96E3-27692DA8CF55}"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2722490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2"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0749420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p:cNvSpPr>
            <a:spLocks noGrp="1"/>
          </p:cNvSpPr>
          <p:nvPr>
            <p:ph type="dt" sz="half" idx="10"/>
          </p:nvPr>
        </p:nvSpPr>
        <p:spPr/>
        <p:txBody>
          <a:bodyPr/>
          <a:lstStyle>
            <a:lvl1pPr>
              <a:defRPr/>
            </a:lvl1pPr>
          </a:lstStyle>
          <a:p>
            <a:endParaRPr lang="en-US" altLang="ja-JP">
              <a:solidFill>
                <a:srgbClr val="2E2E48"/>
              </a:solidFill>
            </a:endParaRPr>
          </a:p>
        </p:txBody>
      </p:sp>
      <p:sp>
        <p:nvSpPr>
          <p:cNvPr id="8" name="フッター プレースホルダ 7"/>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9" name="スライド番号プレースホルダ 8"/>
          <p:cNvSpPr>
            <a:spLocks noGrp="1"/>
          </p:cNvSpPr>
          <p:nvPr>
            <p:ph type="sldNum" sz="quarter" idx="12"/>
          </p:nvPr>
        </p:nvSpPr>
        <p:spPr/>
        <p:txBody>
          <a:bodyPr/>
          <a:lstStyle>
            <a:lvl1pPr>
              <a:defRPr/>
            </a:lvl1pPr>
          </a:lstStyle>
          <a:p>
            <a:fld id="{3CFF8CA1-D411-47C2-9896-B2BF92A50D88}"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3931616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2"/>
          <p:cNvSpPr>
            <a:spLocks noGrp="1"/>
          </p:cNvSpPr>
          <p:nvPr>
            <p:ph type="dt" sz="half" idx="10"/>
          </p:nvPr>
        </p:nvSpPr>
        <p:spPr/>
        <p:txBody>
          <a:bodyPr/>
          <a:lstStyle>
            <a:lvl1pPr>
              <a:defRPr/>
            </a:lvl1pPr>
          </a:lstStyle>
          <a:p>
            <a:endParaRPr lang="en-US" altLang="ja-JP">
              <a:solidFill>
                <a:srgbClr val="2E2E48"/>
              </a:solidFill>
            </a:endParaRPr>
          </a:p>
        </p:txBody>
      </p:sp>
      <p:sp>
        <p:nvSpPr>
          <p:cNvPr id="4" name="フッター プレースホルダ 3"/>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5" name="スライド番号プレースホルダ 4"/>
          <p:cNvSpPr>
            <a:spLocks noGrp="1"/>
          </p:cNvSpPr>
          <p:nvPr>
            <p:ph type="sldNum" sz="quarter" idx="12"/>
          </p:nvPr>
        </p:nvSpPr>
        <p:spPr/>
        <p:txBody>
          <a:bodyPr/>
          <a:lstStyle>
            <a:lvl1pPr>
              <a:defRPr/>
            </a:lvl1pPr>
          </a:lstStyle>
          <a:p>
            <a:fld id="{BF6A54E9-54CA-4482-B079-00D2A6D37AF3}"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5004692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solidFill>
                <a:srgbClr val="2E2E48"/>
              </a:solidFill>
            </a:endParaRPr>
          </a:p>
        </p:txBody>
      </p:sp>
      <p:sp>
        <p:nvSpPr>
          <p:cNvPr id="3" name="フッター プレースホルダ 2"/>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4" name="スライド番号プレースホルダ 3"/>
          <p:cNvSpPr>
            <a:spLocks noGrp="1"/>
          </p:cNvSpPr>
          <p:nvPr>
            <p:ph type="sldNum" sz="quarter" idx="12"/>
          </p:nvPr>
        </p:nvSpPr>
        <p:spPr/>
        <p:txBody>
          <a:bodyPr/>
          <a:lstStyle>
            <a:lvl1pPr>
              <a:defRPr/>
            </a:lvl1pPr>
          </a:lstStyle>
          <a:p>
            <a:fld id="{8D50627F-59EC-4BED-9E11-98AB6485BE52}"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619606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7" name="スライド番号プレースホルダ 6"/>
          <p:cNvSpPr>
            <a:spLocks noGrp="1"/>
          </p:cNvSpPr>
          <p:nvPr>
            <p:ph type="sldNum" sz="quarter" idx="12"/>
          </p:nvPr>
        </p:nvSpPr>
        <p:spPr/>
        <p:txBody>
          <a:bodyPr/>
          <a:lstStyle>
            <a:lvl1pPr>
              <a:defRPr/>
            </a:lvl1pPr>
          </a:lstStyle>
          <a:p>
            <a:fld id="{B28DFF73-5B05-4144-B4ED-F89890FC2FA8}"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418016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7" name="スライド番号プレースホルダ 6"/>
          <p:cNvSpPr>
            <a:spLocks noGrp="1"/>
          </p:cNvSpPr>
          <p:nvPr>
            <p:ph type="sldNum" sz="quarter" idx="12"/>
          </p:nvPr>
        </p:nvSpPr>
        <p:spPr/>
        <p:txBody>
          <a:bodyPr/>
          <a:lstStyle>
            <a:lvl1pPr>
              <a:defRPr/>
            </a:lvl1pPr>
          </a:lstStyle>
          <a:p>
            <a:fld id="{2E408E3A-4F33-4FEF-8B72-B3B1749C3324}"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8476605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6" name="スライド番号プレースホルダ 5"/>
          <p:cNvSpPr>
            <a:spLocks noGrp="1"/>
          </p:cNvSpPr>
          <p:nvPr>
            <p:ph type="sldNum" sz="quarter" idx="12"/>
          </p:nvPr>
        </p:nvSpPr>
        <p:spPr/>
        <p:txBody>
          <a:bodyPr/>
          <a:lstStyle>
            <a:lvl1pPr>
              <a:defRPr/>
            </a:lvl1pPr>
          </a:lstStyle>
          <a:p>
            <a:fld id="{D44C7769-BD45-4DFD-8402-8D897A0D6BB5}"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30610395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r>
              <a:rPr lang="en-US" altLang="ja-JP">
                <a:solidFill>
                  <a:srgbClr val="2E2E48"/>
                </a:solidFill>
              </a:rPr>
              <a:t>BRIDGE2023</a:t>
            </a:r>
          </a:p>
        </p:txBody>
      </p:sp>
      <p:sp>
        <p:nvSpPr>
          <p:cNvPr id="6" name="スライド番号プレースホルダ 5"/>
          <p:cNvSpPr>
            <a:spLocks noGrp="1"/>
          </p:cNvSpPr>
          <p:nvPr>
            <p:ph type="sldNum" sz="quarter" idx="12"/>
          </p:nvPr>
        </p:nvSpPr>
        <p:spPr/>
        <p:txBody>
          <a:bodyPr/>
          <a:lstStyle>
            <a:lvl1pPr>
              <a:defRPr/>
            </a:lvl1pPr>
          </a:lstStyle>
          <a:p>
            <a:fld id="{B9E4E52D-6052-4E6B-83C3-33188BEAD688}"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370149134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57200" y="1600200"/>
            <a:ext cx="4038600" cy="44958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4958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a:xfrm>
            <a:off x="3124200" y="6248400"/>
            <a:ext cx="2895600" cy="457200"/>
          </a:xfrm>
        </p:spPr>
        <p:txBody>
          <a:bodyPr/>
          <a:lstStyle>
            <a:lvl1pPr>
              <a:defRPr/>
            </a:lvl1pPr>
          </a:lstStyle>
          <a:p>
            <a:r>
              <a:rPr lang="en-US" altLang="ja-JP">
                <a:solidFill>
                  <a:srgbClr val="2E2E48"/>
                </a:solidFill>
              </a:rPr>
              <a:t>BRIDGE2023</a:t>
            </a:r>
          </a:p>
        </p:txBody>
      </p:sp>
      <p:sp>
        <p:nvSpPr>
          <p:cNvPr id="7" name="スライド番号プレースホルダ 6"/>
          <p:cNvSpPr>
            <a:spLocks noGrp="1"/>
          </p:cNvSpPr>
          <p:nvPr>
            <p:ph type="sldNum" sz="quarter" idx="12"/>
          </p:nvPr>
        </p:nvSpPr>
        <p:spPr>
          <a:xfrm>
            <a:off x="7239000" y="6669088"/>
            <a:ext cx="1905000" cy="188912"/>
          </a:xfrm>
        </p:spPr>
        <p:txBody>
          <a:bodyPr/>
          <a:lstStyle>
            <a:lvl1pPr>
              <a:defRPr/>
            </a:lvl1pPr>
          </a:lstStyle>
          <a:p>
            <a:fld id="{87B5D886-286D-4F5B-A276-B40BAD7336CC}"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798399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 2"/>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4" name="フッター プレースホルダ 3"/>
          <p:cNvSpPr>
            <a:spLocks noGrp="1"/>
          </p:cNvSpPr>
          <p:nvPr>
            <p:ph type="ftr" sz="quarter" idx="11"/>
          </p:nvPr>
        </p:nvSpPr>
        <p:spPr>
          <a:xfrm>
            <a:off x="3124200" y="6248400"/>
            <a:ext cx="2895600" cy="457200"/>
          </a:xfrm>
        </p:spPr>
        <p:txBody>
          <a:bodyPr/>
          <a:lstStyle>
            <a:lvl1pPr>
              <a:defRPr/>
            </a:lvl1pPr>
          </a:lstStyle>
          <a:p>
            <a:r>
              <a:rPr lang="en-US" altLang="ja-JP">
                <a:solidFill>
                  <a:srgbClr val="2E2E48"/>
                </a:solidFill>
              </a:rPr>
              <a:t>BRIDGE2023</a:t>
            </a:r>
          </a:p>
        </p:txBody>
      </p:sp>
      <p:sp>
        <p:nvSpPr>
          <p:cNvPr id="5" name="スライド番号プレースホルダ 4"/>
          <p:cNvSpPr>
            <a:spLocks noGrp="1"/>
          </p:cNvSpPr>
          <p:nvPr>
            <p:ph type="sldNum" sz="quarter" idx="12"/>
          </p:nvPr>
        </p:nvSpPr>
        <p:spPr>
          <a:xfrm>
            <a:off x="7239000" y="6669088"/>
            <a:ext cx="1905000" cy="188912"/>
          </a:xfrm>
        </p:spPr>
        <p:txBody>
          <a:bodyPr/>
          <a:lstStyle>
            <a:lvl1pPr>
              <a:defRPr/>
            </a:lvl1pPr>
          </a:lstStyle>
          <a:p>
            <a:fld id="{95DB60FD-A5C1-46DA-B97B-AD8107210022}"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2775669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9400"/>
            <a:ext cx="82296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457200" y="1600200"/>
            <a:ext cx="4038600" cy="21717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57200" y="3924300"/>
            <a:ext cx="4038600" cy="21717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4648200" y="3924300"/>
            <a:ext cx="4038600" cy="21717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8" name="フッター プレースホルダ 7"/>
          <p:cNvSpPr>
            <a:spLocks noGrp="1"/>
          </p:cNvSpPr>
          <p:nvPr>
            <p:ph type="ftr" sz="quarter" idx="11"/>
          </p:nvPr>
        </p:nvSpPr>
        <p:spPr>
          <a:xfrm>
            <a:off x="3124200" y="6248400"/>
            <a:ext cx="2895600" cy="457200"/>
          </a:xfrm>
        </p:spPr>
        <p:txBody>
          <a:bodyPr/>
          <a:lstStyle>
            <a:lvl1pPr>
              <a:defRPr/>
            </a:lvl1pPr>
          </a:lstStyle>
          <a:p>
            <a:r>
              <a:rPr lang="en-US" altLang="ja-JP">
                <a:solidFill>
                  <a:srgbClr val="2E2E48"/>
                </a:solidFill>
              </a:rPr>
              <a:t>BRIDGE2023</a:t>
            </a:r>
          </a:p>
        </p:txBody>
      </p:sp>
      <p:sp>
        <p:nvSpPr>
          <p:cNvPr id="9" name="スライド番号プレースホルダ 8"/>
          <p:cNvSpPr>
            <a:spLocks noGrp="1"/>
          </p:cNvSpPr>
          <p:nvPr>
            <p:ph type="sldNum" sz="quarter" idx="12"/>
          </p:nvPr>
        </p:nvSpPr>
        <p:spPr>
          <a:xfrm>
            <a:off x="7239000" y="6669088"/>
            <a:ext cx="1905000" cy="188912"/>
          </a:xfrm>
        </p:spPr>
        <p:txBody>
          <a:bodyPr/>
          <a:lstStyle>
            <a:lvl1pPr>
              <a:defRPr/>
            </a:lvl1pPr>
          </a:lstStyle>
          <a:p>
            <a:fld id="{AE2E7AA9-FFEE-4FCE-BC7C-E11ADA2E439E}" type="slidenum">
              <a:rPr lang="ja-JP" altLang="en-US">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3213716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164" indent="0">
              <a:buNone/>
              <a:defRPr sz="2000" b="1"/>
            </a:lvl2pPr>
            <a:lvl3pPr marL="914328" indent="0">
              <a:buNone/>
              <a:defRPr sz="1800" b="1"/>
            </a:lvl3pPr>
            <a:lvl4pPr marL="1371492" indent="0">
              <a:buNone/>
              <a:defRPr sz="1600" b="1"/>
            </a:lvl4pPr>
            <a:lvl5pPr marL="1828656" indent="0">
              <a:buNone/>
              <a:defRPr sz="1600" b="1"/>
            </a:lvl5pPr>
            <a:lvl6pPr marL="2285820" indent="0">
              <a:buNone/>
              <a:defRPr sz="1600" b="1"/>
            </a:lvl6pPr>
            <a:lvl7pPr marL="2742984" indent="0">
              <a:buNone/>
              <a:defRPr sz="1600" b="1"/>
            </a:lvl7pPr>
            <a:lvl8pPr marL="3200144" indent="0">
              <a:buNone/>
              <a:defRPr sz="1600" b="1"/>
            </a:lvl8pPr>
            <a:lvl9pPr marL="3657308"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33" y="1535113"/>
            <a:ext cx="4041775" cy="639762"/>
          </a:xfrm>
        </p:spPr>
        <p:txBody>
          <a:bodyPr anchor="b"/>
          <a:lstStyle>
            <a:lvl1pPr marL="0" indent="0">
              <a:buNone/>
              <a:defRPr sz="2400" b="1"/>
            </a:lvl1pPr>
            <a:lvl2pPr marL="457164" indent="0">
              <a:buNone/>
              <a:defRPr sz="2000" b="1"/>
            </a:lvl2pPr>
            <a:lvl3pPr marL="914328" indent="0">
              <a:buNone/>
              <a:defRPr sz="1800" b="1"/>
            </a:lvl3pPr>
            <a:lvl4pPr marL="1371492" indent="0">
              <a:buNone/>
              <a:defRPr sz="1600" b="1"/>
            </a:lvl4pPr>
            <a:lvl5pPr marL="1828656" indent="0">
              <a:buNone/>
              <a:defRPr sz="1600" b="1"/>
            </a:lvl5pPr>
            <a:lvl6pPr marL="2285820" indent="0">
              <a:buNone/>
              <a:defRPr sz="1600" b="1"/>
            </a:lvl6pPr>
            <a:lvl7pPr marL="2742984" indent="0">
              <a:buNone/>
              <a:defRPr sz="1600" b="1"/>
            </a:lvl7pPr>
            <a:lvl8pPr marL="3200144" indent="0">
              <a:buNone/>
              <a:defRPr sz="1600" b="1"/>
            </a:lvl8pPr>
            <a:lvl9pPr marL="3657308"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BRIDGE2023</a:t>
            </a:r>
            <a:endParaRPr kumimoji="1" lang="ja-JP" altLang="en-US"/>
          </a:p>
        </p:txBody>
      </p:sp>
      <p:sp>
        <p:nvSpPr>
          <p:cNvPr id="9" name="スライド番号プレースホルダー 8"/>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36580411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4"/>
            <a:ext cx="8229600" cy="1139825"/>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1"/>
            <a:ext cx="40386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600201"/>
            <a:ext cx="4038600"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3938589"/>
            <a:ext cx="4038600"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a:solidFill>
                <a:srgbClr val="2E2E48"/>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r>
              <a:rPr lang="en-US" altLang="ja-JP">
                <a:solidFill>
                  <a:srgbClr val="2E2E48"/>
                </a:solidFill>
              </a:rPr>
              <a:t>BRIDGE2023</a:t>
            </a: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9D343F45-46B3-4BE6-91C2-8DF76F817216}" type="slidenum">
              <a:rPr lang="en-US" altLang="ja-JP">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18433322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1"/>
            <a:ext cx="8229600" cy="69215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250826" y="908051"/>
            <a:ext cx="4244975" cy="554513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2" y="908051"/>
            <a:ext cx="4244975" cy="2695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2" y="3756026"/>
            <a:ext cx="4244975" cy="26971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 5"/>
          <p:cNvSpPr>
            <a:spLocks noGrp="1"/>
          </p:cNvSpPr>
          <p:nvPr>
            <p:ph type="dt" sz="half" idx="10"/>
          </p:nvPr>
        </p:nvSpPr>
        <p:spPr>
          <a:xfrm>
            <a:off x="6110288" y="6621463"/>
            <a:ext cx="2133600" cy="196850"/>
          </a:xfrm>
        </p:spPr>
        <p:txBody>
          <a:bodyPr/>
          <a:lstStyle>
            <a:lvl1pPr>
              <a:defRPr/>
            </a:lvl1pPr>
          </a:lstStyle>
          <a:p>
            <a:endParaRPr lang="en-US" altLang="ja-JP">
              <a:solidFill>
                <a:srgbClr val="2E2E48"/>
              </a:solidFill>
            </a:endParaRPr>
          </a:p>
        </p:txBody>
      </p:sp>
      <p:sp>
        <p:nvSpPr>
          <p:cNvPr id="7" name="フッター プレースホルダ 6"/>
          <p:cNvSpPr>
            <a:spLocks noGrp="1"/>
          </p:cNvSpPr>
          <p:nvPr>
            <p:ph type="ftr" sz="quarter" idx="11"/>
          </p:nvPr>
        </p:nvSpPr>
        <p:spPr>
          <a:xfrm>
            <a:off x="3124202" y="6621463"/>
            <a:ext cx="2024063" cy="196850"/>
          </a:xfrm>
        </p:spPr>
        <p:txBody>
          <a:bodyPr/>
          <a:lstStyle>
            <a:lvl1pPr>
              <a:defRPr/>
            </a:lvl1pPr>
          </a:lstStyle>
          <a:p>
            <a:r>
              <a:rPr lang="en-US" altLang="ja-JP">
                <a:solidFill>
                  <a:srgbClr val="2E2E48"/>
                </a:solidFill>
              </a:rPr>
              <a:t>BRIDGE2023</a:t>
            </a:r>
          </a:p>
        </p:txBody>
      </p:sp>
      <p:sp>
        <p:nvSpPr>
          <p:cNvPr id="8" name="スライド番号プレースホルダ 7"/>
          <p:cNvSpPr>
            <a:spLocks noGrp="1"/>
          </p:cNvSpPr>
          <p:nvPr>
            <p:ph type="sldNum" sz="quarter" idx="12"/>
          </p:nvPr>
        </p:nvSpPr>
        <p:spPr>
          <a:xfrm>
            <a:off x="8507414" y="6577014"/>
            <a:ext cx="649287" cy="188912"/>
          </a:xfrm>
        </p:spPr>
        <p:txBody>
          <a:bodyPr/>
          <a:lstStyle>
            <a:lvl1pPr>
              <a:defRPr/>
            </a:lvl1pPr>
          </a:lstStyle>
          <a:p>
            <a:fld id="{F9BAC53D-D059-42A3-9A93-32E12280471D}" type="slidenum">
              <a:rPr lang="en-US" altLang="ja-JP">
                <a:solidFill>
                  <a:srgbClr val="2E2E48"/>
                </a:solidFill>
              </a:rPr>
              <a:pPr/>
              <a:t>‹#›</a:t>
            </a:fld>
            <a:endParaRPr lang="en-US" altLang="ja-JP">
              <a:solidFill>
                <a:srgbClr val="2E2E48"/>
              </a:solidFill>
            </a:endParaRPr>
          </a:p>
        </p:txBody>
      </p:sp>
    </p:spTree>
    <p:extLst>
      <p:ext uri="{BB962C8B-B14F-4D97-AF65-F5344CB8AC3E}">
        <p14:creationId xmlns:p14="http://schemas.microsoft.com/office/powerpoint/2010/main" val="4250454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OverTx">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1"/>
            <a:ext cx="8229600" cy="69215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250826" y="908051"/>
            <a:ext cx="8642351" cy="2695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250826" y="3756026"/>
            <a:ext cx="8642351" cy="26971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a:xfrm>
            <a:off x="6110288" y="6621463"/>
            <a:ext cx="2133600" cy="196850"/>
          </a:xfrm>
        </p:spPr>
        <p:txBody>
          <a:bodyPr/>
          <a:lstStyle>
            <a:lvl1pPr>
              <a:defRPr/>
            </a:lvl1pPr>
          </a:lstStyle>
          <a:p>
            <a:endParaRPr lang="en-US" altLang="ja-JP">
              <a:solidFill>
                <a:srgbClr val="99CC00"/>
              </a:solidFill>
            </a:endParaRPr>
          </a:p>
        </p:txBody>
      </p:sp>
      <p:sp>
        <p:nvSpPr>
          <p:cNvPr id="6" name="フッター プレースホルダ 5"/>
          <p:cNvSpPr>
            <a:spLocks noGrp="1"/>
          </p:cNvSpPr>
          <p:nvPr>
            <p:ph type="ftr" sz="quarter" idx="11"/>
          </p:nvPr>
        </p:nvSpPr>
        <p:spPr>
          <a:xfrm>
            <a:off x="3124202" y="6621463"/>
            <a:ext cx="2024063" cy="196850"/>
          </a:xfrm>
        </p:spPr>
        <p:txBody>
          <a:bodyPr/>
          <a:lstStyle>
            <a:lvl1pPr>
              <a:defRPr/>
            </a:lvl1pPr>
          </a:lstStyle>
          <a:p>
            <a:r>
              <a:rPr lang="en-US" altLang="ja-JP">
                <a:solidFill>
                  <a:srgbClr val="99CC00"/>
                </a:solidFill>
              </a:rPr>
              <a:t>BRIDGE2023</a:t>
            </a:r>
          </a:p>
        </p:txBody>
      </p:sp>
      <p:sp>
        <p:nvSpPr>
          <p:cNvPr id="7" name="スライド番号プレースホルダ 6"/>
          <p:cNvSpPr>
            <a:spLocks noGrp="1"/>
          </p:cNvSpPr>
          <p:nvPr>
            <p:ph type="sldNum" sz="quarter" idx="12"/>
          </p:nvPr>
        </p:nvSpPr>
        <p:spPr>
          <a:xfrm>
            <a:off x="8507414" y="6577014"/>
            <a:ext cx="649287" cy="188912"/>
          </a:xfrm>
        </p:spPr>
        <p:txBody>
          <a:bodyPr/>
          <a:lstStyle>
            <a:lvl1pPr>
              <a:defRPr/>
            </a:lvl1pPr>
          </a:lstStyle>
          <a:p>
            <a:fld id="{DB5FB190-C2FC-4202-81BA-CFD4A2E5D0AA}"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6279011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914400" y="1447800"/>
            <a:ext cx="7772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a:lstStyle/>
          <a:p>
            <a:r>
              <a:rPr lang="en-US"/>
              <a:t>Click to edit Master title style</a:t>
            </a:r>
          </a:p>
        </p:txBody>
      </p:sp>
      <p:sp>
        <p:nvSpPr>
          <p:cNvPr id="4" name="Date Placeholder 13"/>
          <p:cNvSpPr>
            <a:spLocks noGrp="1"/>
          </p:cNvSpPr>
          <p:nvPr>
            <p:ph type="dt" sz="half" idx="10"/>
          </p:nvPr>
        </p:nvSpPr>
        <p:spPr/>
        <p:txBody>
          <a:bodyPr/>
          <a:lstStyle>
            <a:lvl1pPr>
              <a:defRPr/>
            </a:lvl1pPr>
          </a:lstStyle>
          <a:p>
            <a:pPr>
              <a:defRPr/>
            </a:pPr>
            <a:endParaRPr lang="en-US" altLang="ja-JP">
              <a:solidFill>
                <a:srgbClr val="2E2E48"/>
              </a:solidFill>
            </a:endParaRPr>
          </a:p>
        </p:txBody>
      </p:sp>
      <p:sp>
        <p:nvSpPr>
          <p:cNvPr id="5" name="Footer Placeholder 2"/>
          <p:cNvSpPr>
            <a:spLocks noGrp="1"/>
          </p:cNvSpPr>
          <p:nvPr>
            <p:ph type="ftr" sz="quarter" idx="11"/>
          </p:nvPr>
        </p:nvSpPr>
        <p:spPr/>
        <p:txBody>
          <a:bodyPr/>
          <a:lstStyle>
            <a:lvl1pPr>
              <a:defRPr/>
            </a:lvl1pPr>
          </a:lstStyle>
          <a:p>
            <a:pPr>
              <a:defRPr/>
            </a:pPr>
            <a:r>
              <a:rPr lang="en-US" altLang="ja-JP">
                <a:solidFill>
                  <a:srgbClr val="2E2E48"/>
                </a:solidFill>
              </a:rPr>
              <a:t>BRIDGE2023</a:t>
            </a:r>
            <a:endParaRPr lang="ja-JP" altLang="en-US">
              <a:solidFill>
                <a:srgbClr val="2E2E48"/>
              </a:solidFill>
            </a:endParaRPr>
          </a:p>
        </p:txBody>
      </p:sp>
      <p:sp>
        <p:nvSpPr>
          <p:cNvPr id="6" name="Slide Number Placeholder 22"/>
          <p:cNvSpPr>
            <a:spLocks noGrp="1"/>
          </p:cNvSpPr>
          <p:nvPr>
            <p:ph type="sldNum" sz="quarter" idx="12"/>
          </p:nvPr>
        </p:nvSpPr>
        <p:spPr/>
        <p:txBody>
          <a:bodyPr/>
          <a:lstStyle>
            <a:lvl1pPr>
              <a:defRPr/>
            </a:lvl1pPr>
          </a:lstStyle>
          <a:p>
            <a:pPr>
              <a:defRPr/>
            </a:pPr>
            <a:fld id="{5E484961-D38F-4F53-9239-FF62A846E8A5}" type="slidenum">
              <a:rPr lang="ja-JP" altLang="en-US">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1598205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4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EC255E5-847E-428B-B91A-C6150B0BBD0D}" type="slidenum">
              <a:rPr lang="ja-JP" altLang="en-US"/>
              <a:pPr>
                <a:defRPr/>
              </a:pPr>
              <a:t>‹#›</a:t>
            </a:fld>
            <a:endParaRPr lang="ja-JP" altLang="en-US"/>
          </a:p>
        </p:txBody>
      </p:sp>
    </p:spTree>
    <p:extLst>
      <p:ext uri="{BB962C8B-B14F-4D97-AF65-F5344CB8AC3E}">
        <p14:creationId xmlns:p14="http://schemas.microsoft.com/office/powerpoint/2010/main" val="20962443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lstStyle>
            <a:lvl1pPr>
              <a:defRPr sz="4000">
                <a:latin typeface="+mn-lt"/>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1268760"/>
            <a:ext cx="8229600" cy="4857403"/>
          </a:xfrm>
        </p:spPr>
        <p:txBody>
          <a:bodyPr/>
          <a:lstStyle>
            <a:lvl1pPr marL="447675" indent="-447675">
              <a:buFont typeface="Wingdings" pitchFamily="2" charset="2"/>
              <a:buChar char="p"/>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pPr>
                <a:defRPr/>
              </a:pPr>
              <a:t>‹#›</a:t>
            </a:fld>
            <a:endParaRPr lang="ja-JP" altLang="en-US"/>
          </a:p>
        </p:txBody>
      </p:sp>
    </p:spTree>
    <p:extLst>
      <p:ext uri="{BB962C8B-B14F-4D97-AF65-F5344CB8AC3E}">
        <p14:creationId xmlns:p14="http://schemas.microsoft.com/office/powerpoint/2010/main" val="8470824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2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6CD3F83-5ABC-44B7-8526-38E76E54C445}" type="slidenum">
              <a:rPr lang="ja-JP" altLang="en-US"/>
              <a:pPr>
                <a:defRPr/>
              </a:pPr>
              <a:t>‹#›</a:t>
            </a:fld>
            <a:endParaRPr lang="ja-JP" altLang="en-US"/>
          </a:p>
        </p:txBody>
      </p:sp>
    </p:spTree>
    <p:extLst>
      <p:ext uri="{BB962C8B-B14F-4D97-AF65-F5344CB8AC3E}">
        <p14:creationId xmlns:p14="http://schemas.microsoft.com/office/powerpoint/2010/main" val="40591136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54A51D3-3332-4292-95C6-428696E9BB7B}" type="slidenum">
              <a:rPr lang="ja-JP" altLang="en-US"/>
              <a:pPr>
                <a:defRPr/>
              </a:pPr>
              <a:t>‹#›</a:t>
            </a:fld>
            <a:endParaRPr lang="ja-JP" altLang="en-US"/>
          </a:p>
        </p:txBody>
      </p:sp>
    </p:spTree>
    <p:extLst>
      <p:ext uri="{BB962C8B-B14F-4D97-AF65-F5344CB8AC3E}">
        <p14:creationId xmlns:p14="http://schemas.microsoft.com/office/powerpoint/2010/main" val="26818090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C0E05F62-EB2B-4D84-A408-85C99638D34E}" type="slidenum">
              <a:rPr lang="ja-JP" altLang="en-US"/>
              <a:pPr>
                <a:defRPr/>
              </a:pPr>
              <a:t>‹#›</a:t>
            </a:fld>
            <a:endParaRPr lang="ja-JP" altLang="en-US"/>
          </a:p>
        </p:txBody>
      </p:sp>
    </p:spTree>
    <p:extLst>
      <p:ext uri="{BB962C8B-B14F-4D97-AF65-F5344CB8AC3E}">
        <p14:creationId xmlns:p14="http://schemas.microsoft.com/office/powerpoint/2010/main" val="207643958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1EA4D4E9-2ED3-4198-976B-025C0126D368}" type="slidenum">
              <a:rPr lang="ja-JP" altLang="en-US"/>
              <a:pPr>
                <a:defRPr/>
              </a:pPr>
              <a:t>‹#›</a:t>
            </a:fld>
            <a:endParaRPr lang="ja-JP" altLang="en-US"/>
          </a:p>
        </p:txBody>
      </p:sp>
    </p:spTree>
    <p:extLst>
      <p:ext uri="{BB962C8B-B14F-4D97-AF65-F5344CB8AC3E}">
        <p14:creationId xmlns:p14="http://schemas.microsoft.com/office/powerpoint/2010/main" val="2892018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BRIDGE2023</a:t>
            </a:r>
            <a:endParaRPr kumimoji="1" lang="ja-JP" altLang="en-US"/>
          </a:p>
        </p:txBody>
      </p:sp>
      <p:sp>
        <p:nvSpPr>
          <p:cNvPr id="5" name="スライド番号プレースホルダー 4"/>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0510042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DE022354-339D-4E61-841A-5AC0777ACC91}" type="slidenum">
              <a:rPr lang="ja-JP" altLang="en-US"/>
              <a:pPr>
                <a:defRPr/>
              </a:pPr>
              <a:t>‹#›</a:t>
            </a:fld>
            <a:endParaRPr lang="ja-JP" altLang="en-US"/>
          </a:p>
        </p:txBody>
      </p:sp>
    </p:spTree>
    <p:extLst>
      <p:ext uri="{BB962C8B-B14F-4D97-AF65-F5344CB8AC3E}">
        <p14:creationId xmlns:p14="http://schemas.microsoft.com/office/powerpoint/2010/main" val="27538437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3" y="27307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BC0A8E4A-3FE9-493E-A705-9B29B0BF6397}" type="slidenum">
              <a:rPr lang="ja-JP" altLang="en-US"/>
              <a:pPr>
                <a:defRPr/>
              </a:pPr>
              <a:t>‹#›</a:t>
            </a:fld>
            <a:endParaRPr lang="ja-JP" altLang="en-US"/>
          </a:p>
        </p:txBody>
      </p:sp>
    </p:spTree>
    <p:extLst>
      <p:ext uri="{BB962C8B-B14F-4D97-AF65-F5344CB8AC3E}">
        <p14:creationId xmlns:p14="http://schemas.microsoft.com/office/powerpoint/2010/main" val="315052554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22C5A5E-9959-47F9-A7E9-7315D86D272B}" type="slidenum">
              <a:rPr lang="ja-JP" altLang="en-US"/>
              <a:pPr>
                <a:defRPr/>
              </a:pPr>
              <a:t>‹#›</a:t>
            </a:fld>
            <a:endParaRPr lang="ja-JP" altLang="en-US"/>
          </a:p>
        </p:txBody>
      </p:sp>
    </p:spTree>
    <p:extLst>
      <p:ext uri="{BB962C8B-B14F-4D97-AF65-F5344CB8AC3E}">
        <p14:creationId xmlns:p14="http://schemas.microsoft.com/office/powerpoint/2010/main" val="40441336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A69BD06-4376-4522-B544-A64D3A5AC25E}" type="slidenum">
              <a:rPr lang="ja-JP" altLang="en-US"/>
              <a:pPr>
                <a:defRPr/>
              </a:pPr>
              <a:t>‹#›</a:t>
            </a:fld>
            <a:endParaRPr lang="ja-JP" altLang="en-US"/>
          </a:p>
        </p:txBody>
      </p:sp>
    </p:spTree>
    <p:extLst>
      <p:ext uri="{BB962C8B-B14F-4D97-AF65-F5344CB8AC3E}">
        <p14:creationId xmlns:p14="http://schemas.microsoft.com/office/powerpoint/2010/main" val="11060713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5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5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BRIDGE2023</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B888CE6-ADF9-4242-B339-7340C2EFB6AA}" type="slidenum">
              <a:rPr lang="ja-JP" altLang="en-US"/>
              <a:pPr>
                <a:defRPr/>
              </a:pPr>
              <a:t>‹#›</a:t>
            </a:fld>
            <a:endParaRPr lang="ja-JP" altLang="en-US"/>
          </a:p>
        </p:txBody>
      </p:sp>
    </p:spTree>
    <p:extLst>
      <p:ext uri="{BB962C8B-B14F-4D97-AF65-F5344CB8AC3E}">
        <p14:creationId xmlns:p14="http://schemas.microsoft.com/office/powerpoint/2010/main" val="395773086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10193309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32559532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132621565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30671242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BRIDGE2023</a:t>
            </a:r>
            <a:endParaRPr kumimoji="1" lang="ja-JP" altLang="en-US"/>
          </a:p>
        </p:txBody>
      </p:sp>
      <p:sp>
        <p:nvSpPr>
          <p:cNvPr id="9" name="Slide Number Placeholder 8"/>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3848232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a:t>BRIDGE2023</a:t>
            </a:r>
            <a:endParaRPr kumimoji="1" lang="ja-JP" altLang="en-US"/>
          </a:p>
        </p:txBody>
      </p:sp>
      <p:sp>
        <p:nvSpPr>
          <p:cNvPr id="4" name="スライド番号プレースホルダー 3"/>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194841885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BRIDGE2023</a:t>
            </a:r>
            <a:endParaRPr kumimoji="1" lang="ja-JP" altLang="en-US"/>
          </a:p>
        </p:txBody>
      </p:sp>
      <p:sp>
        <p:nvSpPr>
          <p:cNvPr id="5" name="Slide Number Placeholder 4"/>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15022849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BRIDGE2023</a:t>
            </a:r>
            <a:endParaRPr kumimoji="1" lang="ja-JP" altLang="en-US"/>
          </a:p>
        </p:txBody>
      </p:sp>
      <p:sp>
        <p:nvSpPr>
          <p:cNvPr id="4" name="Slide Number Placeholder 3"/>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11145437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333669652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43782655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220376119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408751334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198407445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267315243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1"/>
            <a:ext cx="7886700" cy="2852737"/>
          </a:xfrm>
        </p:spPr>
        <p:txBody>
          <a:bodyPr anchor="b"/>
          <a:lstStyle>
            <a:lvl1pPr>
              <a:defRPr sz="5539"/>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9" y="4589466"/>
            <a:ext cx="7886700" cy="1500187"/>
          </a:xfrm>
        </p:spPr>
        <p:txBody>
          <a:bodyPr/>
          <a:lstStyle>
            <a:lvl1pPr marL="0" indent="0">
              <a:buNone/>
              <a:defRPr sz="2215">
                <a:solidFill>
                  <a:schemeClr val="tx1"/>
                </a:solidFill>
              </a:defRPr>
            </a:lvl1pPr>
            <a:lvl2pPr marL="422041" indent="0">
              <a:buNone/>
              <a:defRPr sz="1846">
                <a:solidFill>
                  <a:schemeClr val="tx1">
                    <a:tint val="75000"/>
                  </a:schemeClr>
                </a:solidFill>
              </a:defRPr>
            </a:lvl2pPr>
            <a:lvl3pPr marL="844083" indent="0">
              <a:buNone/>
              <a:defRPr sz="1662">
                <a:solidFill>
                  <a:schemeClr val="tx1">
                    <a:tint val="75000"/>
                  </a:schemeClr>
                </a:solidFill>
              </a:defRPr>
            </a:lvl3pPr>
            <a:lvl4pPr marL="1266124" indent="0">
              <a:buNone/>
              <a:defRPr sz="1477">
                <a:solidFill>
                  <a:schemeClr val="tx1">
                    <a:tint val="75000"/>
                  </a:schemeClr>
                </a:solidFill>
              </a:defRPr>
            </a:lvl4pPr>
            <a:lvl5pPr marL="1688165" indent="0">
              <a:buNone/>
              <a:defRPr sz="1477">
                <a:solidFill>
                  <a:schemeClr val="tx1">
                    <a:tint val="75000"/>
                  </a:schemeClr>
                </a:solidFill>
              </a:defRPr>
            </a:lvl5pPr>
            <a:lvl6pPr marL="2110207" indent="0">
              <a:buNone/>
              <a:defRPr sz="1477">
                <a:solidFill>
                  <a:schemeClr val="tx1">
                    <a:tint val="75000"/>
                  </a:schemeClr>
                </a:solidFill>
              </a:defRPr>
            </a:lvl6pPr>
            <a:lvl7pPr marL="2532248" indent="0">
              <a:buNone/>
              <a:defRPr sz="1477">
                <a:solidFill>
                  <a:schemeClr val="tx1">
                    <a:tint val="75000"/>
                  </a:schemeClr>
                </a:solidFill>
              </a:defRPr>
            </a:lvl7pPr>
            <a:lvl8pPr marL="2954289" indent="0">
              <a:buNone/>
              <a:defRPr sz="1477">
                <a:solidFill>
                  <a:schemeClr val="tx1">
                    <a:tint val="75000"/>
                  </a:schemeClr>
                </a:solidFill>
              </a:defRPr>
            </a:lvl8pPr>
            <a:lvl9pPr marL="3376331" indent="0">
              <a:buNone/>
              <a:defRPr sz="1477">
                <a:solidFill>
                  <a:schemeClr val="tx1">
                    <a:tint val="75000"/>
                  </a:schemeClr>
                </a:solidFill>
              </a:defRPr>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55194617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971805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5" y="273053"/>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5" y="1435100"/>
            <a:ext cx="3008313" cy="4691063"/>
          </a:xfrm>
        </p:spPr>
        <p:txBody>
          <a:bodyPr/>
          <a:lstStyle>
            <a:lvl1pPr marL="0" indent="0">
              <a:buNone/>
              <a:defRPr sz="1400"/>
            </a:lvl1pPr>
            <a:lvl2pPr marL="457164" indent="0">
              <a:buNone/>
              <a:defRPr sz="1200"/>
            </a:lvl2pPr>
            <a:lvl3pPr marL="914328" indent="0">
              <a:buNone/>
              <a:defRPr sz="1000"/>
            </a:lvl3pPr>
            <a:lvl4pPr marL="1371492" indent="0">
              <a:buNone/>
              <a:defRPr sz="900"/>
            </a:lvl4pPr>
            <a:lvl5pPr marL="1828656" indent="0">
              <a:buNone/>
              <a:defRPr sz="900"/>
            </a:lvl5pPr>
            <a:lvl6pPr marL="2285820" indent="0">
              <a:buNone/>
              <a:defRPr sz="900"/>
            </a:lvl6pPr>
            <a:lvl7pPr marL="2742984" indent="0">
              <a:buNone/>
              <a:defRPr sz="900"/>
            </a:lvl7pPr>
            <a:lvl8pPr marL="3200144" indent="0">
              <a:buNone/>
              <a:defRPr sz="900"/>
            </a:lvl8pPr>
            <a:lvl9pPr marL="3657308"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414101647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BRIDGE2023</a:t>
            </a:r>
            <a:endParaRPr kumimoji="1" lang="ja-JP" altLang="en-US"/>
          </a:p>
        </p:txBody>
      </p:sp>
      <p:sp>
        <p:nvSpPr>
          <p:cNvPr id="9" name="Slide Number Placeholder 8"/>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344298590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BRIDGE2023</a:t>
            </a:r>
            <a:endParaRPr kumimoji="1" lang="ja-JP" altLang="en-US"/>
          </a:p>
        </p:txBody>
      </p:sp>
      <p:sp>
        <p:nvSpPr>
          <p:cNvPr id="5" name="Slide Number Placeholder 4"/>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316712402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BRIDGE2023</a:t>
            </a:r>
            <a:endParaRPr kumimoji="1" lang="ja-JP" altLang="en-US"/>
          </a:p>
        </p:txBody>
      </p:sp>
      <p:sp>
        <p:nvSpPr>
          <p:cNvPr id="4" name="Slide Number Placeholder 3"/>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145451531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2" y="457200"/>
            <a:ext cx="2949178" cy="1600200"/>
          </a:xfrm>
        </p:spPr>
        <p:txBody>
          <a:bodyPr anchor="b"/>
          <a:lstStyle>
            <a:lvl1pPr>
              <a:defRPr sz="2954"/>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8"/>
            <a:ext cx="4629150" cy="4873625"/>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17906603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2" y="457200"/>
            <a:ext cx="2949178" cy="1600200"/>
          </a:xfrm>
        </p:spPr>
        <p:txBody>
          <a:bodyPr anchor="b"/>
          <a:lstStyle>
            <a:lvl1pPr>
              <a:defRPr sz="2954"/>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BRIDGE2023</a:t>
            </a:r>
            <a:endParaRPr kumimoji="1" lang="ja-JP" altLang="en-US"/>
          </a:p>
        </p:txBody>
      </p:sp>
      <p:sp>
        <p:nvSpPr>
          <p:cNvPr id="7" name="Slide Number Placeholder 6"/>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62267939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190053231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BRIDGE2023</a:t>
            </a:r>
            <a:endParaRPr kumimoji="1" lang="ja-JP" altLang="en-US"/>
          </a:p>
        </p:txBody>
      </p:sp>
      <p:sp>
        <p:nvSpPr>
          <p:cNvPr id="6" name="Slide Number Placeholder 5"/>
          <p:cNvSpPr>
            <a:spLocks noGrp="1"/>
          </p:cNvSpPr>
          <p:nvPr>
            <p:ph type="sldNum" sz="quarter" idx="12"/>
          </p:nvPr>
        </p:nvSpPr>
        <p:spPr/>
        <p:txBody>
          <a:body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11668062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8F0DBD-E28D-405C-BC7D-95D03E0C2D1F}"/>
              </a:ext>
            </a:extLst>
          </p:cNvPr>
          <p:cNvSpPr>
            <a:spLocks noGrp="1"/>
          </p:cNvSpPr>
          <p:nvPr>
            <p:ph type="ctrTitle"/>
          </p:nvPr>
        </p:nvSpPr>
        <p:spPr>
          <a:xfrm>
            <a:off x="1143000" y="1122363"/>
            <a:ext cx="6858000" cy="2387600"/>
          </a:xfrm>
        </p:spPr>
        <p:txBody>
          <a:bodyPr anchor="b"/>
          <a:lstStyle>
            <a:lvl1pPr algn="ctr">
              <a:defRPr sz="4154"/>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C2EF743-73BF-4194-A898-13F8AF041B83}"/>
              </a:ext>
            </a:extLst>
          </p:cNvPr>
          <p:cNvSpPr>
            <a:spLocks noGrp="1"/>
          </p:cNvSpPr>
          <p:nvPr>
            <p:ph type="subTitle" idx="1"/>
          </p:nvPr>
        </p:nvSpPr>
        <p:spPr>
          <a:xfrm>
            <a:off x="1143000" y="3602038"/>
            <a:ext cx="6858000" cy="1655762"/>
          </a:xfrm>
        </p:spPr>
        <p:txBody>
          <a:bodyPr/>
          <a:lstStyle>
            <a:lvl1pPr marL="0" indent="0" algn="ctr">
              <a:buNone/>
              <a:defRPr sz="1662"/>
            </a:lvl1pPr>
            <a:lvl2pPr marL="316531" indent="0" algn="ctr">
              <a:buNone/>
              <a:defRPr sz="1385"/>
            </a:lvl2pPr>
            <a:lvl3pPr marL="633062" indent="0" algn="ctr">
              <a:buNone/>
              <a:defRPr sz="1246"/>
            </a:lvl3pPr>
            <a:lvl4pPr marL="949593" indent="0" algn="ctr">
              <a:buNone/>
              <a:defRPr sz="1108"/>
            </a:lvl4pPr>
            <a:lvl5pPr marL="1266124" indent="0" algn="ctr">
              <a:buNone/>
              <a:defRPr sz="1108"/>
            </a:lvl5pPr>
            <a:lvl6pPr marL="1582655" indent="0" algn="ctr">
              <a:buNone/>
              <a:defRPr sz="1108"/>
            </a:lvl6pPr>
            <a:lvl7pPr marL="1899186" indent="0" algn="ctr">
              <a:buNone/>
              <a:defRPr sz="1108"/>
            </a:lvl7pPr>
            <a:lvl8pPr marL="2215717" indent="0" algn="ctr">
              <a:buNone/>
              <a:defRPr sz="1108"/>
            </a:lvl8pPr>
            <a:lvl9pPr marL="2532248" indent="0" algn="ctr">
              <a:buNone/>
              <a:defRPr sz="1108"/>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4C21E72-8FFC-4CCF-8104-FBF919A7F52D}"/>
              </a:ext>
            </a:extLst>
          </p:cNvPr>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BB20B539-48A0-4352-BC87-EE77B46FCD70}"/>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9AB6F4BD-2F29-425D-A157-479844DA8E20}"/>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6838587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EBAF59-9E15-4D13-BAFA-BE2C85B8CFA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CB18CC8-839B-4E4E-8A84-CEFD5F148A8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0F45350-BA75-4DAD-80E6-2C548183B74E}"/>
              </a:ext>
            </a:extLst>
          </p:cNvPr>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C3AE71D9-14C4-49DE-800A-CB99E9C336A2}"/>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0857A11B-6893-4940-84DE-3FA1621BC966}"/>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7813578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B21629-7825-4E7B-A834-52183E53A8AA}"/>
              </a:ext>
            </a:extLst>
          </p:cNvPr>
          <p:cNvSpPr>
            <a:spLocks noGrp="1"/>
          </p:cNvSpPr>
          <p:nvPr>
            <p:ph type="title"/>
          </p:nvPr>
        </p:nvSpPr>
        <p:spPr>
          <a:xfrm>
            <a:off x="623891" y="1709744"/>
            <a:ext cx="7886700" cy="2852737"/>
          </a:xfrm>
        </p:spPr>
        <p:txBody>
          <a:bodyPr anchor="b"/>
          <a:lstStyle>
            <a:lvl1pPr>
              <a:defRPr sz="4154"/>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323074-77C9-4DBF-A0EB-F449C1FE067A}"/>
              </a:ext>
            </a:extLst>
          </p:cNvPr>
          <p:cNvSpPr>
            <a:spLocks noGrp="1"/>
          </p:cNvSpPr>
          <p:nvPr>
            <p:ph type="body" idx="1"/>
          </p:nvPr>
        </p:nvSpPr>
        <p:spPr>
          <a:xfrm>
            <a:off x="623891" y="4589470"/>
            <a:ext cx="7886700" cy="1500187"/>
          </a:xfrm>
        </p:spPr>
        <p:txBody>
          <a:bodyPr/>
          <a:lstStyle>
            <a:lvl1pPr marL="0" indent="0">
              <a:buNone/>
              <a:defRPr sz="1662">
                <a:solidFill>
                  <a:schemeClr val="tx1">
                    <a:tint val="75000"/>
                  </a:schemeClr>
                </a:solidFill>
              </a:defRPr>
            </a:lvl1pPr>
            <a:lvl2pPr marL="316531" indent="0">
              <a:buNone/>
              <a:defRPr sz="1385">
                <a:solidFill>
                  <a:schemeClr val="tx1">
                    <a:tint val="75000"/>
                  </a:schemeClr>
                </a:solidFill>
              </a:defRPr>
            </a:lvl2pPr>
            <a:lvl3pPr marL="633062" indent="0">
              <a:buNone/>
              <a:defRPr sz="1246">
                <a:solidFill>
                  <a:schemeClr val="tx1">
                    <a:tint val="75000"/>
                  </a:schemeClr>
                </a:solidFill>
              </a:defRPr>
            </a:lvl3pPr>
            <a:lvl4pPr marL="949593" indent="0">
              <a:buNone/>
              <a:defRPr sz="1108">
                <a:solidFill>
                  <a:schemeClr val="tx1">
                    <a:tint val="75000"/>
                  </a:schemeClr>
                </a:solidFill>
              </a:defRPr>
            </a:lvl4pPr>
            <a:lvl5pPr marL="1266124" indent="0">
              <a:buNone/>
              <a:defRPr sz="1108">
                <a:solidFill>
                  <a:schemeClr val="tx1">
                    <a:tint val="75000"/>
                  </a:schemeClr>
                </a:solidFill>
              </a:defRPr>
            </a:lvl5pPr>
            <a:lvl6pPr marL="1582655" indent="0">
              <a:buNone/>
              <a:defRPr sz="1108">
                <a:solidFill>
                  <a:schemeClr val="tx1">
                    <a:tint val="75000"/>
                  </a:schemeClr>
                </a:solidFill>
              </a:defRPr>
            </a:lvl6pPr>
            <a:lvl7pPr marL="1899186" indent="0">
              <a:buNone/>
              <a:defRPr sz="1108">
                <a:solidFill>
                  <a:schemeClr val="tx1">
                    <a:tint val="75000"/>
                  </a:schemeClr>
                </a:solidFill>
              </a:defRPr>
            </a:lvl7pPr>
            <a:lvl8pPr marL="2215717" indent="0">
              <a:buNone/>
              <a:defRPr sz="1108">
                <a:solidFill>
                  <a:schemeClr val="tx1">
                    <a:tint val="75000"/>
                  </a:schemeClr>
                </a:solidFill>
              </a:defRPr>
            </a:lvl8pPr>
            <a:lvl9pPr marL="2532248" indent="0">
              <a:buNone/>
              <a:defRPr sz="1108">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F75DB21-C0F7-4261-BF73-F9C0A0CFAF29}"/>
              </a:ext>
            </a:extLst>
          </p:cNvPr>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AA130D7A-43D3-422B-8602-849F0533691E}"/>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E75EFAAC-66B1-4DD3-942C-795056031E30}"/>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31373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164" indent="0">
              <a:buNone/>
              <a:defRPr sz="2800"/>
            </a:lvl2pPr>
            <a:lvl3pPr marL="914328" indent="0">
              <a:buNone/>
              <a:defRPr sz="2400"/>
            </a:lvl3pPr>
            <a:lvl4pPr marL="1371492" indent="0">
              <a:buNone/>
              <a:defRPr sz="2000"/>
            </a:lvl4pPr>
            <a:lvl5pPr marL="1828656" indent="0">
              <a:buNone/>
              <a:defRPr sz="2000"/>
            </a:lvl5pPr>
            <a:lvl6pPr marL="2285820" indent="0">
              <a:buNone/>
              <a:defRPr sz="2000"/>
            </a:lvl6pPr>
            <a:lvl7pPr marL="2742984" indent="0">
              <a:buNone/>
              <a:defRPr sz="2000"/>
            </a:lvl7pPr>
            <a:lvl8pPr marL="3200144" indent="0">
              <a:buNone/>
              <a:defRPr sz="2000"/>
            </a:lvl8pPr>
            <a:lvl9pPr marL="3657308"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9"/>
            <a:ext cx="5486400" cy="804862"/>
          </a:xfrm>
        </p:spPr>
        <p:txBody>
          <a:bodyPr/>
          <a:lstStyle>
            <a:lvl1pPr marL="0" indent="0">
              <a:buNone/>
              <a:defRPr sz="1400"/>
            </a:lvl1pPr>
            <a:lvl2pPr marL="457164" indent="0">
              <a:buNone/>
              <a:defRPr sz="1200"/>
            </a:lvl2pPr>
            <a:lvl3pPr marL="914328" indent="0">
              <a:buNone/>
              <a:defRPr sz="1000"/>
            </a:lvl3pPr>
            <a:lvl4pPr marL="1371492" indent="0">
              <a:buNone/>
              <a:defRPr sz="900"/>
            </a:lvl4pPr>
            <a:lvl5pPr marL="1828656" indent="0">
              <a:buNone/>
              <a:defRPr sz="900"/>
            </a:lvl5pPr>
            <a:lvl6pPr marL="2285820" indent="0">
              <a:buNone/>
              <a:defRPr sz="900"/>
            </a:lvl6pPr>
            <a:lvl7pPr marL="2742984" indent="0">
              <a:buNone/>
              <a:defRPr sz="900"/>
            </a:lvl7pPr>
            <a:lvl8pPr marL="3200144" indent="0">
              <a:buNone/>
              <a:defRPr sz="900"/>
            </a:lvl8pPr>
            <a:lvl9pPr marL="3657308"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BRIDGE2023</a:t>
            </a:r>
            <a:endParaRPr kumimoji="1" lang="ja-JP" altLang="en-US"/>
          </a:p>
        </p:txBody>
      </p:sp>
      <p:sp>
        <p:nvSpPr>
          <p:cNvPr id="7" name="スライド番号プレースホルダー 6"/>
          <p:cNvSpPr>
            <a:spLocks noGrp="1"/>
          </p:cNvSpPr>
          <p:nvPr>
            <p:ph type="sldNum" sz="quarter" idx="12"/>
          </p:nvPr>
        </p:nvSpPr>
        <p:spPr/>
        <p:txBody>
          <a:body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217885193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CB8F81-8C01-45E0-9233-59306D8D533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2C88714-2E72-4426-8216-B45061F3A98F}"/>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7AAE568-65A3-4E73-95C1-89511288570F}"/>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9D5B794-3BC2-46E9-A108-7A0345072052}"/>
              </a:ext>
            </a:extLst>
          </p:cNvPr>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a:extLst>
              <a:ext uri="{FF2B5EF4-FFF2-40B4-BE49-F238E27FC236}">
                <a16:creationId xmlns:a16="http://schemas.microsoft.com/office/drawing/2014/main" id="{C12FECFE-E828-4FE5-BD39-EEB22A5B4D02}"/>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7" name="スライド番号プレースホルダー 6">
            <a:extLst>
              <a:ext uri="{FF2B5EF4-FFF2-40B4-BE49-F238E27FC236}">
                <a16:creationId xmlns:a16="http://schemas.microsoft.com/office/drawing/2014/main" id="{DEC79B39-87E2-474A-A6C9-86A304378429}"/>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236660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B3B5A8-E4D5-4CE8-A7D2-4E9662469915}"/>
              </a:ext>
            </a:extLst>
          </p:cNvPr>
          <p:cNvSpPr>
            <a:spLocks noGrp="1"/>
          </p:cNvSpPr>
          <p:nvPr>
            <p:ph type="title"/>
          </p:nvPr>
        </p:nvSpPr>
        <p:spPr>
          <a:xfrm>
            <a:off x="629844" y="365127"/>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6221D9F-0C82-4F00-B111-71A63C688752}"/>
              </a:ext>
            </a:extLst>
          </p:cNvPr>
          <p:cNvSpPr>
            <a:spLocks noGrp="1"/>
          </p:cNvSpPr>
          <p:nvPr>
            <p:ph type="body" idx="1"/>
          </p:nvPr>
        </p:nvSpPr>
        <p:spPr>
          <a:xfrm>
            <a:off x="629842" y="1681163"/>
            <a:ext cx="3868340" cy="823912"/>
          </a:xfrm>
        </p:spPr>
        <p:txBody>
          <a:bodyPr anchor="b"/>
          <a:lstStyle>
            <a:lvl1pPr marL="0" indent="0">
              <a:buNone/>
              <a:defRPr sz="1662" b="1"/>
            </a:lvl1pPr>
            <a:lvl2pPr marL="316531" indent="0">
              <a:buNone/>
              <a:defRPr sz="1385" b="1"/>
            </a:lvl2pPr>
            <a:lvl3pPr marL="633062" indent="0">
              <a:buNone/>
              <a:defRPr sz="1246" b="1"/>
            </a:lvl3pPr>
            <a:lvl4pPr marL="949593" indent="0">
              <a:buNone/>
              <a:defRPr sz="1108" b="1"/>
            </a:lvl4pPr>
            <a:lvl5pPr marL="1266124" indent="0">
              <a:buNone/>
              <a:defRPr sz="1108" b="1"/>
            </a:lvl5pPr>
            <a:lvl6pPr marL="1582655" indent="0">
              <a:buNone/>
              <a:defRPr sz="1108" b="1"/>
            </a:lvl6pPr>
            <a:lvl7pPr marL="1899186" indent="0">
              <a:buNone/>
              <a:defRPr sz="1108" b="1"/>
            </a:lvl7pPr>
            <a:lvl8pPr marL="2215717" indent="0">
              <a:buNone/>
              <a:defRPr sz="1108" b="1"/>
            </a:lvl8pPr>
            <a:lvl9pPr marL="2532248" indent="0">
              <a:buNone/>
              <a:defRPr sz="1108"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6316CAA5-F0EA-461A-A956-895C104B23DE}"/>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BD44F62-64A2-415C-9CF2-EB72DFF1F39A}"/>
              </a:ext>
            </a:extLst>
          </p:cNvPr>
          <p:cNvSpPr>
            <a:spLocks noGrp="1"/>
          </p:cNvSpPr>
          <p:nvPr>
            <p:ph type="body" sz="quarter" idx="3"/>
          </p:nvPr>
        </p:nvSpPr>
        <p:spPr>
          <a:xfrm>
            <a:off x="4629150" y="1681163"/>
            <a:ext cx="3887391" cy="823912"/>
          </a:xfrm>
        </p:spPr>
        <p:txBody>
          <a:bodyPr anchor="b"/>
          <a:lstStyle>
            <a:lvl1pPr marL="0" indent="0">
              <a:buNone/>
              <a:defRPr sz="1662" b="1"/>
            </a:lvl1pPr>
            <a:lvl2pPr marL="316531" indent="0">
              <a:buNone/>
              <a:defRPr sz="1385" b="1"/>
            </a:lvl2pPr>
            <a:lvl3pPr marL="633062" indent="0">
              <a:buNone/>
              <a:defRPr sz="1246" b="1"/>
            </a:lvl3pPr>
            <a:lvl4pPr marL="949593" indent="0">
              <a:buNone/>
              <a:defRPr sz="1108" b="1"/>
            </a:lvl4pPr>
            <a:lvl5pPr marL="1266124" indent="0">
              <a:buNone/>
              <a:defRPr sz="1108" b="1"/>
            </a:lvl5pPr>
            <a:lvl6pPr marL="1582655" indent="0">
              <a:buNone/>
              <a:defRPr sz="1108" b="1"/>
            </a:lvl6pPr>
            <a:lvl7pPr marL="1899186" indent="0">
              <a:buNone/>
              <a:defRPr sz="1108" b="1"/>
            </a:lvl7pPr>
            <a:lvl8pPr marL="2215717" indent="0">
              <a:buNone/>
              <a:defRPr sz="1108" b="1"/>
            </a:lvl8pPr>
            <a:lvl9pPr marL="2532248" indent="0">
              <a:buNone/>
              <a:defRPr sz="1108"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156AC6D-C94C-4707-A019-6A0B8B37A207}"/>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624924A-7EE4-4F6F-997E-8E38111F50EE}"/>
              </a:ext>
            </a:extLst>
          </p:cNvPr>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a:extLst>
              <a:ext uri="{FF2B5EF4-FFF2-40B4-BE49-F238E27FC236}">
                <a16:creationId xmlns:a16="http://schemas.microsoft.com/office/drawing/2014/main" id="{166E541E-F456-4A87-8469-AA2E72ED2D6C}"/>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9" name="スライド番号プレースホルダー 8">
            <a:extLst>
              <a:ext uri="{FF2B5EF4-FFF2-40B4-BE49-F238E27FC236}">
                <a16:creationId xmlns:a16="http://schemas.microsoft.com/office/drawing/2014/main" id="{0B1D3228-FD01-4F3E-BC2C-CD2A0E5E2AAA}"/>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9036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065A09-32F2-4538-B8A5-7E11C39B7F0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9A3C560-22CB-41EC-88AE-B14C8DDB81BF}"/>
              </a:ext>
            </a:extLst>
          </p:cNvPr>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a:extLst>
              <a:ext uri="{FF2B5EF4-FFF2-40B4-BE49-F238E27FC236}">
                <a16:creationId xmlns:a16="http://schemas.microsoft.com/office/drawing/2014/main" id="{8561598F-D328-4542-86C9-1EF84ADCF0DE}"/>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5" name="スライド番号プレースホルダー 4">
            <a:extLst>
              <a:ext uri="{FF2B5EF4-FFF2-40B4-BE49-F238E27FC236}">
                <a16:creationId xmlns:a16="http://schemas.microsoft.com/office/drawing/2014/main" id="{F8A594D7-C567-483C-B145-CB9F48B2A6D4}"/>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718568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7AB1E45-C5F4-41F6-B524-DA6581B94190}"/>
              </a:ext>
            </a:extLst>
          </p:cNvPr>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a:extLst>
              <a:ext uri="{FF2B5EF4-FFF2-40B4-BE49-F238E27FC236}">
                <a16:creationId xmlns:a16="http://schemas.microsoft.com/office/drawing/2014/main" id="{3A7B6746-6C18-41DF-B4BD-1887B39FB82E}"/>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4" name="スライド番号プレースホルダー 3">
            <a:extLst>
              <a:ext uri="{FF2B5EF4-FFF2-40B4-BE49-F238E27FC236}">
                <a16:creationId xmlns:a16="http://schemas.microsoft.com/office/drawing/2014/main" id="{53CB4970-8C6D-4638-8DCC-3DCDE57E09F6}"/>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791666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6C907C-4629-44F0-BAEC-E9A758CABA18}"/>
              </a:ext>
            </a:extLst>
          </p:cNvPr>
          <p:cNvSpPr>
            <a:spLocks noGrp="1"/>
          </p:cNvSpPr>
          <p:nvPr>
            <p:ph type="title"/>
          </p:nvPr>
        </p:nvSpPr>
        <p:spPr>
          <a:xfrm>
            <a:off x="629844" y="457200"/>
            <a:ext cx="2949178" cy="1600200"/>
          </a:xfrm>
        </p:spPr>
        <p:txBody>
          <a:bodyPr anchor="b"/>
          <a:lstStyle>
            <a:lvl1pPr>
              <a:defRPr sz="2215"/>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9DD51C5-B980-41F7-B028-289B9EF33FCC}"/>
              </a:ext>
            </a:extLst>
          </p:cNvPr>
          <p:cNvSpPr>
            <a:spLocks noGrp="1"/>
          </p:cNvSpPr>
          <p:nvPr>
            <p:ph idx="1"/>
          </p:nvPr>
        </p:nvSpPr>
        <p:spPr>
          <a:xfrm>
            <a:off x="3887391" y="987427"/>
            <a:ext cx="4629150" cy="4873625"/>
          </a:xfrm>
        </p:spPr>
        <p:txBody>
          <a:bodyPr/>
          <a:lstStyle>
            <a:lvl1pPr>
              <a:defRPr sz="2215"/>
            </a:lvl1pPr>
            <a:lvl2pPr>
              <a:defRPr sz="1939"/>
            </a:lvl2pPr>
            <a:lvl3pPr>
              <a:defRPr sz="1662"/>
            </a:lvl3pPr>
            <a:lvl4pPr>
              <a:defRPr sz="1385"/>
            </a:lvl4pPr>
            <a:lvl5pPr>
              <a:defRPr sz="1385"/>
            </a:lvl5pPr>
            <a:lvl6pPr>
              <a:defRPr sz="1385"/>
            </a:lvl6pPr>
            <a:lvl7pPr>
              <a:defRPr sz="1385"/>
            </a:lvl7pPr>
            <a:lvl8pPr>
              <a:defRPr sz="1385"/>
            </a:lvl8pPr>
            <a:lvl9pPr>
              <a:defRPr sz="138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F7F9D9D-FE65-4ADD-80BA-2D9DC2458153}"/>
              </a:ext>
            </a:extLst>
          </p:cNvPr>
          <p:cNvSpPr>
            <a:spLocks noGrp="1"/>
          </p:cNvSpPr>
          <p:nvPr>
            <p:ph type="body" sz="half" idx="2"/>
          </p:nvPr>
        </p:nvSpPr>
        <p:spPr>
          <a:xfrm>
            <a:off x="629844" y="2057400"/>
            <a:ext cx="2949178" cy="3811588"/>
          </a:xfrm>
        </p:spPr>
        <p:txBody>
          <a:bodyPr/>
          <a:lstStyle>
            <a:lvl1pPr marL="0" indent="0">
              <a:buNone/>
              <a:defRPr sz="1108"/>
            </a:lvl1pPr>
            <a:lvl2pPr marL="316531" indent="0">
              <a:buNone/>
              <a:defRPr sz="969"/>
            </a:lvl2pPr>
            <a:lvl3pPr marL="633062" indent="0">
              <a:buNone/>
              <a:defRPr sz="831"/>
            </a:lvl3pPr>
            <a:lvl4pPr marL="949593" indent="0">
              <a:buNone/>
              <a:defRPr sz="692"/>
            </a:lvl4pPr>
            <a:lvl5pPr marL="1266124" indent="0">
              <a:buNone/>
              <a:defRPr sz="692"/>
            </a:lvl5pPr>
            <a:lvl6pPr marL="1582655" indent="0">
              <a:buNone/>
              <a:defRPr sz="692"/>
            </a:lvl6pPr>
            <a:lvl7pPr marL="1899186" indent="0">
              <a:buNone/>
              <a:defRPr sz="692"/>
            </a:lvl7pPr>
            <a:lvl8pPr marL="2215717" indent="0">
              <a:buNone/>
              <a:defRPr sz="692"/>
            </a:lvl8pPr>
            <a:lvl9pPr marL="2532248" indent="0">
              <a:buNone/>
              <a:defRPr sz="692"/>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50E22DA-4363-47E7-AD61-0EDE537BF04F}"/>
              </a:ext>
            </a:extLst>
          </p:cNvPr>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a:extLst>
              <a:ext uri="{FF2B5EF4-FFF2-40B4-BE49-F238E27FC236}">
                <a16:creationId xmlns:a16="http://schemas.microsoft.com/office/drawing/2014/main" id="{8BA0AF1D-9F69-44CC-9269-905A8DEB24D1}"/>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7" name="スライド番号プレースホルダー 6">
            <a:extLst>
              <a:ext uri="{FF2B5EF4-FFF2-40B4-BE49-F238E27FC236}">
                <a16:creationId xmlns:a16="http://schemas.microsoft.com/office/drawing/2014/main" id="{6C05C867-762F-4A6C-B976-DA0D2E044348}"/>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3010934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471833-1309-4505-9BD1-1F70FBA9423D}"/>
              </a:ext>
            </a:extLst>
          </p:cNvPr>
          <p:cNvSpPr>
            <a:spLocks noGrp="1"/>
          </p:cNvSpPr>
          <p:nvPr>
            <p:ph type="title"/>
          </p:nvPr>
        </p:nvSpPr>
        <p:spPr>
          <a:xfrm>
            <a:off x="629844" y="457200"/>
            <a:ext cx="2949178" cy="1600200"/>
          </a:xfrm>
        </p:spPr>
        <p:txBody>
          <a:bodyPr anchor="b"/>
          <a:lstStyle>
            <a:lvl1pPr>
              <a:defRPr sz="2215"/>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DAE63B3-6C6C-4B93-93D8-A3B16852B7AD}"/>
              </a:ext>
            </a:extLst>
          </p:cNvPr>
          <p:cNvSpPr>
            <a:spLocks noGrp="1"/>
          </p:cNvSpPr>
          <p:nvPr>
            <p:ph type="pic" idx="1"/>
          </p:nvPr>
        </p:nvSpPr>
        <p:spPr>
          <a:xfrm>
            <a:off x="3887391" y="987427"/>
            <a:ext cx="4629150" cy="4873625"/>
          </a:xfrm>
        </p:spPr>
        <p:txBody>
          <a:bodyPr/>
          <a:lstStyle>
            <a:lvl1pPr marL="0" indent="0">
              <a:buNone/>
              <a:defRPr sz="2215"/>
            </a:lvl1pPr>
            <a:lvl2pPr marL="316531" indent="0">
              <a:buNone/>
              <a:defRPr sz="1939"/>
            </a:lvl2pPr>
            <a:lvl3pPr marL="633062" indent="0">
              <a:buNone/>
              <a:defRPr sz="1662"/>
            </a:lvl3pPr>
            <a:lvl4pPr marL="949593" indent="0">
              <a:buNone/>
              <a:defRPr sz="1385"/>
            </a:lvl4pPr>
            <a:lvl5pPr marL="1266124" indent="0">
              <a:buNone/>
              <a:defRPr sz="1385"/>
            </a:lvl5pPr>
            <a:lvl6pPr marL="1582655" indent="0">
              <a:buNone/>
              <a:defRPr sz="1385"/>
            </a:lvl6pPr>
            <a:lvl7pPr marL="1899186" indent="0">
              <a:buNone/>
              <a:defRPr sz="1385"/>
            </a:lvl7pPr>
            <a:lvl8pPr marL="2215717" indent="0">
              <a:buNone/>
              <a:defRPr sz="1385"/>
            </a:lvl8pPr>
            <a:lvl9pPr marL="2532248" indent="0">
              <a:buNone/>
              <a:defRPr sz="1385"/>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5995872D-5104-4354-AC0D-A1B5D194A147}"/>
              </a:ext>
            </a:extLst>
          </p:cNvPr>
          <p:cNvSpPr>
            <a:spLocks noGrp="1"/>
          </p:cNvSpPr>
          <p:nvPr>
            <p:ph type="body" sz="half" idx="2"/>
          </p:nvPr>
        </p:nvSpPr>
        <p:spPr>
          <a:xfrm>
            <a:off x="629844" y="2057400"/>
            <a:ext cx="2949178" cy="3811588"/>
          </a:xfrm>
        </p:spPr>
        <p:txBody>
          <a:bodyPr/>
          <a:lstStyle>
            <a:lvl1pPr marL="0" indent="0">
              <a:buNone/>
              <a:defRPr sz="1108"/>
            </a:lvl1pPr>
            <a:lvl2pPr marL="316531" indent="0">
              <a:buNone/>
              <a:defRPr sz="969"/>
            </a:lvl2pPr>
            <a:lvl3pPr marL="633062" indent="0">
              <a:buNone/>
              <a:defRPr sz="831"/>
            </a:lvl3pPr>
            <a:lvl4pPr marL="949593" indent="0">
              <a:buNone/>
              <a:defRPr sz="692"/>
            </a:lvl4pPr>
            <a:lvl5pPr marL="1266124" indent="0">
              <a:buNone/>
              <a:defRPr sz="692"/>
            </a:lvl5pPr>
            <a:lvl6pPr marL="1582655" indent="0">
              <a:buNone/>
              <a:defRPr sz="692"/>
            </a:lvl6pPr>
            <a:lvl7pPr marL="1899186" indent="0">
              <a:buNone/>
              <a:defRPr sz="692"/>
            </a:lvl7pPr>
            <a:lvl8pPr marL="2215717" indent="0">
              <a:buNone/>
              <a:defRPr sz="692"/>
            </a:lvl8pPr>
            <a:lvl9pPr marL="2532248" indent="0">
              <a:buNone/>
              <a:defRPr sz="692"/>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29C01C9-46F6-4BD0-B7B5-6B20249B6B82}"/>
              </a:ext>
            </a:extLst>
          </p:cNvPr>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a:extLst>
              <a:ext uri="{FF2B5EF4-FFF2-40B4-BE49-F238E27FC236}">
                <a16:creationId xmlns:a16="http://schemas.microsoft.com/office/drawing/2014/main" id="{EB440E3D-114F-4098-BBC3-1312608B9117}"/>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7" name="スライド番号プレースホルダー 6">
            <a:extLst>
              <a:ext uri="{FF2B5EF4-FFF2-40B4-BE49-F238E27FC236}">
                <a16:creationId xmlns:a16="http://schemas.microsoft.com/office/drawing/2014/main" id="{5618B85B-FCDC-421C-8491-C9CF7D412557}"/>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004468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910AD7-94E3-433F-9125-E7D33158A7E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F2569AF-8AA7-4173-8C33-F11DBD9F931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22F2C58-C06D-4062-813F-13AE6BA1B8F7}"/>
              </a:ext>
            </a:extLst>
          </p:cNvPr>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71ED8DC9-EB32-4613-9ED1-582DE8F8CA2B}"/>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AC754F95-F4B7-4ED3-B4FB-A19D52C8A663}"/>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5963805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BB6A992-A664-49C5-92A3-5B67D4A0EEC6}"/>
              </a:ext>
            </a:extLst>
          </p:cNvPr>
          <p:cNvSpPr>
            <a:spLocks noGrp="1"/>
          </p:cNvSpPr>
          <p:nvPr>
            <p:ph type="title" orient="vert"/>
          </p:nvPr>
        </p:nvSpPr>
        <p:spPr>
          <a:xfrm>
            <a:off x="6543678"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802CFCC-0E89-4342-B593-C7439ACB36B3}"/>
              </a:ext>
            </a:extLst>
          </p:cNvPr>
          <p:cNvSpPr>
            <a:spLocks noGrp="1"/>
          </p:cNvSpPr>
          <p:nvPr>
            <p:ph type="body" orient="vert" idx="1"/>
          </p:nvPr>
        </p:nvSpPr>
        <p:spPr>
          <a:xfrm>
            <a:off x="628653"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BA8C7D8-5BEA-4D07-BBDB-D9543326ADF0}"/>
              </a:ext>
            </a:extLst>
          </p:cNvPr>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25D87080-F34A-42BE-9543-CBB77080D084}"/>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5C623C0D-B4E2-4576-B7C4-285E1D29CEF9}"/>
              </a:ext>
            </a:extLst>
          </p:cNvPr>
          <p:cNvSpPr>
            <a:spLocks noGrp="1"/>
          </p:cNvSpPr>
          <p:nvPr>
            <p:ph type="sldNum" sz="quarter" idx="12"/>
          </p:nvPr>
        </p:nvSpPr>
        <p:spPr/>
        <p:txBody>
          <a:bodyPr/>
          <a:lstStyle/>
          <a:p>
            <a:fld id="{91E06159-D953-466D-804A-A144BA28BB2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322659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DEC255E5-847E-428B-B91A-C6150B0BBD0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83566375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lstStyle>
            <a:lvl1pPr>
              <a:defRPr sz="3000">
                <a:latin typeface="+mn-lt"/>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1268760"/>
            <a:ext cx="8229600" cy="4857403"/>
          </a:xfrm>
        </p:spPr>
        <p:txBody>
          <a:bodyPr/>
          <a:lstStyle>
            <a:lvl1pPr marL="335756" indent="-335756">
              <a:buFont typeface="Wingdings" pitchFamily="2" charset="2"/>
              <a:buChar char="p"/>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272040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theme" Target="../theme/theme12.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slideLayout" Target="../slideLayouts/slideLayout133.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theme" Target="../theme/theme13.xml"/><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slideLayout" Target="../slideLayouts/slideLayout145.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3.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theme" Target="../theme/theme14.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theme" Target="../theme/theme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theme" Target="../theme/theme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theme" Target="../theme/theme9.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36" tIns="45716" rIns="91436" bIns="4571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36" tIns="45716" rIns="91436" bIns="4571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2" y="6356352"/>
            <a:ext cx="2133600" cy="365125"/>
          </a:xfrm>
          <a:prstGeom prst="rect">
            <a:avLst/>
          </a:prstGeom>
        </p:spPr>
        <p:txBody>
          <a:bodyPr vert="horz" lIns="91436" tIns="45716" rIns="91436" bIns="45716"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5" y="6356352"/>
            <a:ext cx="2895600" cy="365125"/>
          </a:xfrm>
          <a:prstGeom prst="rect">
            <a:avLst/>
          </a:prstGeom>
        </p:spPr>
        <p:txBody>
          <a:bodyPr vert="horz" lIns="91436" tIns="45716" rIns="91436" bIns="45716" rtlCol="0" anchor="ctr"/>
          <a:lstStyle>
            <a:lvl1pPr algn="ctr">
              <a:defRPr sz="1200">
                <a:solidFill>
                  <a:schemeClr val="tx1">
                    <a:tint val="75000"/>
                  </a:schemeClr>
                </a:solidFill>
              </a:defRPr>
            </a:lvl1pPr>
          </a:lstStyle>
          <a:p>
            <a:r>
              <a:rPr kumimoji="1" lang="en-US" altLang="ja-JP"/>
              <a:t>BRIDGE2023</a:t>
            </a:r>
            <a:endParaRPr kumimoji="1" lang="ja-JP" altLang="en-US"/>
          </a:p>
        </p:txBody>
      </p:sp>
      <p:sp>
        <p:nvSpPr>
          <p:cNvPr id="6" name="スライド番号プレースホルダー 5"/>
          <p:cNvSpPr>
            <a:spLocks noGrp="1"/>
          </p:cNvSpPr>
          <p:nvPr>
            <p:ph type="sldNum" sz="quarter" idx="4"/>
          </p:nvPr>
        </p:nvSpPr>
        <p:spPr>
          <a:xfrm>
            <a:off x="6553200" y="6356352"/>
            <a:ext cx="2133600" cy="365125"/>
          </a:xfrm>
          <a:prstGeom prst="rect">
            <a:avLst/>
          </a:prstGeom>
        </p:spPr>
        <p:txBody>
          <a:bodyPr vert="horz" lIns="91436" tIns="45716" rIns="91436" bIns="45716" rtlCol="0" anchor="ctr"/>
          <a:lstStyle>
            <a:lvl1pPr algn="r">
              <a:defRPr sz="1200">
                <a:solidFill>
                  <a:schemeClr val="tx1">
                    <a:tint val="75000"/>
                  </a:schemeClr>
                </a:solidFill>
              </a:defRPr>
            </a:lvl1p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4015424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164" rtl="0" eaLnBrk="1" latinLnBrk="0" hangingPunct="1">
        <a:spcBef>
          <a:spcPct val="0"/>
        </a:spcBef>
        <a:buNone/>
        <a:defRPr kumimoji="1" sz="4400" kern="1200">
          <a:solidFill>
            <a:schemeClr val="tx1"/>
          </a:solidFill>
          <a:latin typeface="+mj-lt"/>
          <a:ea typeface="+mj-ea"/>
          <a:cs typeface="+mj-cs"/>
        </a:defRPr>
      </a:lvl1pPr>
    </p:titleStyle>
    <p:bodyStyle>
      <a:lvl1pPr marL="342873" indent="-342873" algn="l" defTabSz="457164" rtl="0" eaLnBrk="1" latinLnBrk="0" hangingPunct="1">
        <a:spcBef>
          <a:spcPct val="20000"/>
        </a:spcBef>
        <a:buFont typeface="Arial"/>
        <a:buChar char="•"/>
        <a:defRPr kumimoji="1" sz="3200" kern="1200">
          <a:solidFill>
            <a:schemeClr val="tx1"/>
          </a:solidFill>
          <a:latin typeface="+mn-lt"/>
          <a:ea typeface="+mn-ea"/>
          <a:cs typeface="+mn-cs"/>
        </a:defRPr>
      </a:lvl1pPr>
      <a:lvl2pPr marL="742891" indent="-285726" algn="l" defTabSz="457164" rtl="0" eaLnBrk="1" latinLnBrk="0" hangingPunct="1">
        <a:spcBef>
          <a:spcPct val="20000"/>
        </a:spcBef>
        <a:buFont typeface="Arial"/>
        <a:buChar char="–"/>
        <a:defRPr kumimoji="1" sz="2800" kern="1200">
          <a:solidFill>
            <a:schemeClr val="tx1"/>
          </a:solidFill>
          <a:latin typeface="+mn-lt"/>
          <a:ea typeface="+mn-ea"/>
          <a:cs typeface="+mn-cs"/>
        </a:defRPr>
      </a:lvl2pPr>
      <a:lvl3pPr marL="1142910" indent="-228582" algn="l" defTabSz="457164" rtl="0" eaLnBrk="1" latinLnBrk="0" hangingPunct="1">
        <a:spcBef>
          <a:spcPct val="20000"/>
        </a:spcBef>
        <a:buFont typeface="Arial"/>
        <a:buChar char="•"/>
        <a:defRPr kumimoji="1" sz="2400" kern="1200">
          <a:solidFill>
            <a:schemeClr val="tx1"/>
          </a:solidFill>
          <a:latin typeface="+mn-lt"/>
          <a:ea typeface="+mn-ea"/>
          <a:cs typeface="+mn-cs"/>
        </a:defRPr>
      </a:lvl3pPr>
      <a:lvl4pPr marL="1600072"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4pPr>
      <a:lvl5pPr marL="2057235"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5pPr>
      <a:lvl6pPr marL="2514400"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6pPr>
      <a:lvl7pPr marL="2971563"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7pPr>
      <a:lvl8pPr marL="3428726"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8pPr>
      <a:lvl9pPr marL="3885888"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64" rtl="0" eaLnBrk="1" latinLnBrk="0" hangingPunct="1">
        <a:defRPr kumimoji="1" sz="1800" kern="1200">
          <a:solidFill>
            <a:schemeClr val="tx1"/>
          </a:solidFill>
          <a:latin typeface="+mn-lt"/>
          <a:ea typeface="+mn-ea"/>
          <a:cs typeface="+mn-cs"/>
        </a:defRPr>
      </a:lvl1pPr>
      <a:lvl2pPr marL="457164" algn="l" defTabSz="457164" rtl="0" eaLnBrk="1" latinLnBrk="0" hangingPunct="1">
        <a:defRPr kumimoji="1" sz="1800" kern="1200">
          <a:solidFill>
            <a:schemeClr val="tx1"/>
          </a:solidFill>
          <a:latin typeface="+mn-lt"/>
          <a:ea typeface="+mn-ea"/>
          <a:cs typeface="+mn-cs"/>
        </a:defRPr>
      </a:lvl2pPr>
      <a:lvl3pPr marL="914328" algn="l" defTabSz="457164" rtl="0" eaLnBrk="1" latinLnBrk="0" hangingPunct="1">
        <a:defRPr kumimoji="1" sz="1800" kern="1200">
          <a:solidFill>
            <a:schemeClr val="tx1"/>
          </a:solidFill>
          <a:latin typeface="+mn-lt"/>
          <a:ea typeface="+mn-ea"/>
          <a:cs typeface="+mn-cs"/>
        </a:defRPr>
      </a:lvl3pPr>
      <a:lvl4pPr marL="1371492" algn="l" defTabSz="457164" rtl="0" eaLnBrk="1" latinLnBrk="0" hangingPunct="1">
        <a:defRPr kumimoji="1" sz="1800" kern="1200">
          <a:solidFill>
            <a:schemeClr val="tx1"/>
          </a:solidFill>
          <a:latin typeface="+mn-lt"/>
          <a:ea typeface="+mn-ea"/>
          <a:cs typeface="+mn-cs"/>
        </a:defRPr>
      </a:lvl4pPr>
      <a:lvl5pPr marL="1828656" algn="l" defTabSz="457164" rtl="0" eaLnBrk="1" latinLnBrk="0" hangingPunct="1">
        <a:defRPr kumimoji="1" sz="1800" kern="1200">
          <a:solidFill>
            <a:schemeClr val="tx1"/>
          </a:solidFill>
          <a:latin typeface="+mn-lt"/>
          <a:ea typeface="+mn-ea"/>
          <a:cs typeface="+mn-cs"/>
        </a:defRPr>
      </a:lvl5pPr>
      <a:lvl6pPr marL="2285820" algn="l" defTabSz="457164" rtl="0" eaLnBrk="1" latinLnBrk="0" hangingPunct="1">
        <a:defRPr kumimoji="1" sz="1800" kern="1200">
          <a:solidFill>
            <a:schemeClr val="tx1"/>
          </a:solidFill>
          <a:latin typeface="+mn-lt"/>
          <a:ea typeface="+mn-ea"/>
          <a:cs typeface="+mn-cs"/>
        </a:defRPr>
      </a:lvl6pPr>
      <a:lvl7pPr marL="2742984" algn="l" defTabSz="457164" rtl="0" eaLnBrk="1" latinLnBrk="0" hangingPunct="1">
        <a:defRPr kumimoji="1" sz="1800" kern="1200">
          <a:solidFill>
            <a:schemeClr val="tx1"/>
          </a:solidFill>
          <a:latin typeface="+mn-lt"/>
          <a:ea typeface="+mn-ea"/>
          <a:cs typeface="+mn-cs"/>
        </a:defRPr>
      </a:lvl7pPr>
      <a:lvl8pPr marL="3200144" algn="l" defTabSz="457164" rtl="0" eaLnBrk="1" latinLnBrk="0" hangingPunct="1">
        <a:defRPr kumimoji="1" sz="1800" kern="1200">
          <a:solidFill>
            <a:schemeClr val="tx1"/>
          </a:solidFill>
          <a:latin typeface="+mn-lt"/>
          <a:ea typeface="+mn-ea"/>
          <a:cs typeface="+mn-cs"/>
        </a:defRPr>
      </a:lvl8pPr>
      <a:lvl9pPr marL="3657308" algn="l" defTabSz="457164"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テキスト プレースホルダ 2"/>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メイリオ" panose="020B0604030504040204" pitchFamily="50" charset="-128"/>
                <a:ea typeface="メイリオ" panose="020B0604030504040204" pitchFamily="50" charset="-128"/>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メイリオ" panose="020B0604030504040204" pitchFamily="50" charset="-128"/>
                <a:ea typeface="メイリオ" panose="020B0604030504040204" pitchFamily="50" charset="-128"/>
              </a:defRPr>
            </a:lvl1pPr>
          </a:lstStyle>
          <a:p>
            <a:pPr>
              <a:defRPr/>
            </a:pPr>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メイリオ" panose="020B0604030504040204" pitchFamily="50" charset="-128"/>
                <a:ea typeface="メイリオ" panose="020B0604030504040204" pitchFamily="50" charset="-128"/>
              </a:defRPr>
            </a:lvl1pPr>
          </a:lstStyle>
          <a:p>
            <a:pPr>
              <a:defRPr/>
            </a:pPr>
            <a:fld id="{1B80EA5E-3EBB-469A-A528-DF9DAC10D7AA}" type="slidenum">
              <a:rPr lang="ja-JP" altLang="en-US" smtClean="0">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304498870"/>
      </p:ext>
    </p:extLst>
  </p:cSld>
  <p:clrMap bg1="lt1" tx1="dk1" bg2="lt2" tx2="dk2" accent1="accent1" accent2="accent2" accent3="accent3" accent4="accent4" accent5="accent5" accent6="accent6" hlink="hlink" folHlink="folHlink"/>
  <p:sldLayoutIdLst>
    <p:sldLayoutId id="2147486461" r:id="rId1"/>
    <p:sldLayoutId id="2147486462" r:id="rId2"/>
    <p:sldLayoutId id="2147486463" r:id="rId3"/>
    <p:sldLayoutId id="2147486464" r:id="rId4"/>
    <p:sldLayoutId id="2147486465" r:id="rId5"/>
    <p:sldLayoutId id="2147486466" r:id="rId6"/>
    <p:sldLayoutId id="2147486467" r:id="rId7"/>
    <p:sldLayoutId id="2147486468" r:id="rId8"/>
    <p:sldLayoutId id="2147486469" r:id="rId9"/>
    <p:sldLayoutId id="2147486470" r:id="rId10"/>
    <p:sldLayoutId id="2147486471" r:id="rId11"/>
    <p:sldLayoutId id="2147486472" r:id="rId12"/>
    <p:sldLayoutId id="2147486473" r:id="rId13"/>
  </p:sldLayoutIdLst>
  <p:hf sldNum="0" hdr="0" dt="0"/>
  <p:txStyles>
    <p:titleStyle>
      <a:lvl1pPr algn="ctr" rtl="0" eaLnBrk="0" fontAlgn="base" hangingPunct="0">
        <a:spcBef>
          <a:spcPct val="0"/>
        </a:spcBef>
        <a:spcAft>
          <a:spcPct val="0"/>
        </a:spcAft>
        <a:defRPr kumimoji="1" sz="3300"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33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33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33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3300">
          <a:solidFill>
            <a:schemeClr val="tx1"/>
          </a:solidFill>
          <a:latin typeface="Calibri" pitchFamily="34" charset="0"/>
          <a:ea typeface="ＭＳ Ｐゴシック" pitchFamily="50" charset="-128"/>
        </a:defRPr>
      </a:lvl5pPr>
      <a:lvl6pPr marL="342900" algn="ctr" rtl="0" fontAlgn="base">
        <a:spcBef>
          <a:spcPct val="0"/>
        </a:spcBef>
        <a:spcAft>
          <a:spcPct val="0"/>
        </a:spcAft>
        <a:defRPr kumimoji="1" sz="3300">
          <a:solidFill>
            <a:schemeClr val="tx1"/>
          </a:solidFill>
          <a:latin typeface="Calibri" pitchFamily="34" charset="0"/>
          <a:ea typeface="ＭＳ Ｐゴシック" pitchFamily="50" charset="-128"/>
        </a:defRPr>
      </a:lvl6pPr>
      <a:lvl7pPr marL="685800" algn="ctr" rtl="0" fontAlgn="base">
        <a:spcBef>
          <a:spcPct val="0"/>
        </a:spcBef>
        <a:spcAft>
          <a:spcPct val="0"/>
        </a:spcAft>
        <a:defRPr kumimoji="1" sz="3300">
          <a:solidFill>
            <a:schemeClr val="tx1"/>
          </a:solidFill>
          <a:latin typeface="Calibri" pitchFamily="34" charset="0"/>
          <a:ea typeface="ＭＳ Ｐゴシック" pitchFamily="50" charset="-128"/>
        </a:defRPr>
      </a:lvl7pPr>
      <a:lvl8pPr marL="1028700" algn="ctr" rtl="0" fontAlgn="base">
        <a:spcBef>
          <a:spcPct val="0"/>
        </a:spcBef>
        <a:spcAft>
          <a:spcPct val="0"/>
        </a:spcAft>
        <a:defRPr kumimoji="1" sz="3300">
          <a:solidFill>
            <a:schemeClr val="tx1"/>
          </a:solidFill>
          <a:latin typeface="Calibri" pitchFamily="34" charset="0"/>
          <a:ea typeface="ＭＳ Ｐゴシック" pitchFamily="50" charset="-128"/>
        </a:defRPr>
      </a:lvl8pPr>
      <a:lvl9pPr marL="1371600" algn="ctr" rtl="0" fontAlgn="base">
        <a:spcBef>
          <a:spcPct val="0"/>
        </a:spcBef>
        <a:spcAft>
          <a:spcPct val="0"/>
        </a:spcAft>
        <a:defRPr kumimoji="1" sz="3300">
          <a:solidFill>
            <a:schemeClr val="tx1"/>
          </a:solidFill>
          <a:latin typeface="Calibri" pitchFamily="34" charset="0"/>
          <a:ea typeface="ＭＳ Ｐゴシック" pitchFamily="50" charset="-128"/>
        </a:defRPr>
      </a:lvl9pPr>
    </p:titleStyle>
    <p:bodyStyle>
      <a:lvl1pPr marL="257175" indent="-257175" algn="l" rtl="0" eaLnBrk="0" fontAlgn="base" hangingPunct="0">
        <a:spcBef>
          <a:spcPct val="20000"/>
        </a:spcBef>
        <a:spcAft>
          <a:spcPct val="0"/>
        </a:spcAft>
        <a:buFont typeface="Wingdings" panose="05000000000000000000" pitchFamily="2" charset="2"/>
        <a:buChar char="p"/>
        <a:defRPr kumimoji="1" sz="2400" kern="1200">
          <a:solidFill>
            <a:schemeClr val="tx1"/>
          </a:solidFill>
          <a:latin typeface="メイリオ" panose="020B0604030504040204" pitchFamily="50" charset="-128"/>
          <a:ea typeface="メイリオ" panose="020B0604030504040204" pitchFamily="50" charset="-128"/>
          <a:cs typeface="+mn-cs"/>
        </a:defRPr>
      </a:lvl1pPr>
      <a:lvl2pPr marL="557213" indent="-214313" algn="l" rtl="0" eaLnBrk="0" fontAlgn="base" hangingPunct="0">
        <a:spcBef>
          <a:spcPct val="20000"/>
        </a:spcBef>
        <a:spcAft>
          <a:spcPct val="0"/>
        </a:spcAft>
        <a:buFont typeface="Arial" pitchFamily="34" charset="0"/>
        <a:buChar char="–"/>
        <a:defRPr kumimoji="1" sz="2100" kern="1200">
          <a:solidFill>
            <a:schemeClr val="tx1"/>
          </a:solidFill>
          <a:latin typeface="メイリオ" panose="020B0604030504040204" pitchFamily="50" charset="-128"/>
          <a:ea typeface="メイリオ" panose="020B0604030504040204" pitchFamily="50" charset="-128"/>
          <a:cs typeface="+mn-cs"/>
        </a:defRPr>
      </a:lvl2pPr>
      <a:lvl3pPr marL="857250" indent="-171450" algn="l" rtl="0" eaLnBrk="0" fontAlgn="base" hangingPunct="0">
        <a:spcBef>
          <a:spcPct val="20000"/>
        </a:spcBef>
        <a:spcAft>
          <a:spcPct val="0"/>
        </a:spcAft>
        <a:buFont typeface="Arial"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200150" indent="-171450" algn="l" rtl="0" eaLnBrk="0" fontAlgn="base" hangingPunct="0">
        <a:spcBef>
          <a:spcPct val="20000"/>
        </a:spcBef>
        <a:spcAft>
          <a:spcPct val="0"/>
        </a:spcAft>
        <a:buFont typeface="Arial" pitchFamily="34" charset="0"/>
        <a:buChar char="–"/>
        <a:defRPr kumimoji="1" sz="1500" kern="1200">
          <a:solidFill>
            <a:schemeClr val="tx1"/>
          </a:solidFill>
          <a:latin typeface="メイリオ" panose="020B0604030504040204" pitchFamily="50" charset="-128"/>
          <a:ea typeface="メイリオ" panose="020B0604030504040204" pitchFamily="50" charset="-128"/>
          <a:cs typeface="+mn-cs"/>
        </a:defRPr>
      </a:lvl4pPr>
      <a:lvl5pPr marL="1543050" indent="-171450" algn="l" rtl="0" eaLnBrk="0" fontAlgn="base" hangingPunct="0">
        <a:spcBef>
          <a:spcPct val="20000"/>
        </a:spcBef>
        <a:spcAft>
          <a:spcPct val="0"/>
        </a:spcAft>
        <a:buFont typeface="Arial" pitchFamily="34" charset="0"/>
        <a:buChar char="»"/>
        <a:defRPr kumimoji="1" sz="1500" kern="1200">
          <a:solidFill>
            <a:schemeClr val="tx1"/>
          </a:solidFill>
          <a:latin typeface="メイリオ" panose="020B0604030504040204" pitchFamily="50" charset="-128"/>
          <a:ea typeface="メイリオ" panose="020B0604030504040204" pitchFamily="50" charset="-128"/>
          <a:cs typeface="+mn-cs"/>
        </a:defRPr>
      </a:lvl5pPr>
      <a:lvl6pPr marL="18859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36" tIns="45716" rIns="91436" bIns="4571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36" tIns="45716" rIns="91436" bIns="4571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2" y="6356352"/>
            <a:ext cx="2133600" cy="365125"/>
          </a:xfrm>
          <a:prstGeom prst="rect">
            <a:avLst/>
          </a:prstGeom>
        </p:spPr>
        <p:txBody>
          <a:bodyPr vert="horz" lIns="91436" tIns="45716" rIns="91436" bIns="45716"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5" y="6356352"/>
            <a:ext cx="2895600" cy="365125"/>
          </a:xfrm>
          <a:prstGeom prst="rect">
            <a:avLst/>
          </a:prstGeom>
        </p:spPr>
        <p:txBody>
          <a:bodyPr vert="horz" lIns="91436" tIns="45716" rIns="91436" bIns="45716" rtlCol="0" anchor="ctr"/>
          <a:lstStyle>
            <a:lvl1pPr algn="ctr">
              <a:defRPr sz="1200">
                <a:solidFill>
                  <a:schemeClr val="tx1">
                    <a:tint val="75000"/>
                  </a:schemeClr>
                </a:solidFill>
              </a:defRPr>
            </a:lvl1pPr>
          </a:lstStyle>
          <a:p>
            <a:r>
              <a:rPr kumimoji="1" lang="en-US" altLang="ja-JP"/>
              <a:t>BRIDGE2023</a:t>
            </a:r>
            <a:endParaRPr kumimoji="1" lang="ja-JP" altLang="en-US"/>
          </a:p>
        </p:txBody>
      </p:sp>
      <p:sp>
        <p:nvSpPr>
          <p:cNvPr id="6" name="スライド番号プレースホルダー 5"/>
          <p:cNvSpPr>
            <a:spLocks noGrp="1"/>
          </p:cNvSpPr>
          <p:nvPr>
            <p:ph type="sldNum" sz="quarter" idx="4"/>
          </p:nvPr>
        </p:nvSpPr>
        <p:spPr>
          <a:xfrm>
            <a:off x="6553200" y="6356352"/>
            <a:ext cx="2133600" cy="365125"/>
          </a:xfrm>
          <a:prstGeom prst="rect">
            <a:avLst/>
          </a:prstGeom>
        </p:spPr>
        <p:txBody>
          <a:bodyPr vert="horz" lIns="91436" tIns="45716" rIns="91436" bIns="45716" rtlCol="0" anchor="ctr"/>
          <a:lstStyle>
            <a:lvl1pPr algn="r">
              <a:defRPr sz="1200">
                <a:solidFill>
                  <a:schemeClr val="tx1">
                    <a:tint val="75000"/>
                  </a:schemeClr>
                </a:solidFill>
              </a:defRPr>
            </a:lvl1pPr>
          </a:lstStyle>
          <a:p>
            <a:fld id="{52C283E2-66D0-0A49-B473-FE1439F3C5AD}" type="slidenum">
              <a:rPr kumimoji="1" lang="ja-JP" altLang="en-US" smtClean="0"/>
              <a:t>‹#›</a:t>
            </a:fld>
            <a:endParaRPr kumimoji="1" lang="ja-JP" altLang="en-US"/>
          </a:p>
        </p:txBody>
      </p:sp>
    </p:spTree>
    <p:extLst>
      <p:ext uri="{BB962C8B-B14F-4D97-AF65-F5344CB8AC3E}">
        <p14:creationId xmlns:p14="http://schemas.microsoft.com/office/powerpoint/2010/main" val="3239920043"/>
      </p:ext>
    </p:extLst>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sldNum="0" hdr="0" dt="0"/>
  <p:txStyles>
    <p:titleStyle>
      <a:lvl1pPr algn="ctr" defTabSz="457164" rtl="0" eaLnBrk="1" latinLnBrk="0" hangingPunct="1">
        <a:spcBef>
          <a:spcPct val="0"/>
        </a:spcBef>
        <a:buNone/>
        <a:defRPr kumimoji="1" sz="4400" kern="1200">
          <a:solidFill>
            <a:schemeClr val="tx1"/>
          </a:solidFill>
          <a:latin typeface="+mj-lt"/>
          <a:ea typeface="+mj-ea"/>
          <a:cs typeface="+mj-cs"/>
        </a:defRPr>
      </a:lvl1pPr>
    </p:titleStyle>
    <p:bodyStyle>
      <a:lvl1pPr marL="342873" indent="-342873" algn="l" defTabSz="457164" rtl="0" eaLnBrk="1" latinLnBrk="0" hangingPunct="1">
        <a:spcBef>
          <a:spcPct val="20000"/>
        </a:spcBef>
        <a:buFont typeface="Arial"/>
        <a:buChar char="•"/>
        <a:defRPr kumimoji="1" sz="3200" kern="1200">
          <a:solidFill>
            <a:schemeClr val="tx1"/>
          </a:solidFill>
          <a:latin typeface="+mn-lt"/>
          <a:ea typeface="+mn-ea"/>
          <a:cs typeface="+mn-cs"/>
        </a:defRPr>
      </a:lvl1pPr>
      <a:lvl2pPr marL="742891" indent="-285726" algn="l" defTabSz="457164" rtl="0" eaLnBrk="1" latinLnBrk="0" hangingPunct="1">
        <a:spcBef>
          <a:spcPct val="20000"/>
        </a:spcBef>
        <a:buFont typeface="Arial"/>
        <a:buChar char="–"/>
        <a:defRPr kumimoji="1" sz="2800" kern="1200">
          <a:solidFill>
            <a:schemeClr val="tx1"/>
          </a:solidFill>
          <a:latin typeface="+mn-lt"/>
          <a:ea typeface="+mn-ea"/>
          <a:cs typeface="+mn-cs"/>
        </a:defRPr>
      </a:lvl2pPr>
      <a:lvl3pPr marL="1142910" indent="-228582" algn="l" defTabSz="457164" rtl="0" eaLnBrk="1" latinLnBrk="0" hangingPunct="1">
        <a:spcBef>
          <a:spcPct val="20000"/>
        </a:spcBef>
        <a:buFont typeface="Arial"/>
        <a:buChar char="•"/>
        <a:defRPr kumimoji="1" sz="2400" kern="1200">
          <a:solidFill>
            <a:schemeClr val="tx1"/>
          </a:solidFill>
          <a:latin typeface="+mn-lt"/>
          <a:ea typeface="+mn-ea"/>
          <a:cs typeface="+mn-cs"/>
        </a:defRPr>
      </a:lvl3pPr>
      <a:lvl4pPr marL="1600072"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4pPr>
      <a:lvl5pPr marL="2057235"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5pPr>
      <a:lvl6pPr marL="2514400"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6pPr>
      <a:lvl7pPr marL="2971563"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7pPr>
      <a:lvl8pPr marL="3428726"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8pPr>
      <a:lvl9pPr marL="3885888" indent="-228582" algn="l" defTabSz="457164"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64" rtl="0" eaLnBrk="1" latinLnBrk="0" hangingPunct="1">
        <a:defRPr kumimoji="1" sz="1800" kern="1200">
          <a:solidFill>
            <a:schemeClr val="tx1"/>
          </a:solidFill>
          <a:latin typeface="+mn-lt"/>
          <a:ea typeface="+mn-ea"/>
          <a:cs typeface="+mn-cs"/>
        </a:defRPr>
      </a:lvl1pPr>
      <a:lvl2pPr marL="457164" algn="l" defTabSz="457164" rtl="0" eaLnBrk="1" latinLnBrk="0" hangingPunct="1">
        <a:defRPr kumimoji="1" sz="1800" kern="1200">
          <a:solidFill>
            <a:schemeClr val="tx1"/>
          </a:solidFill>
          <a:latin typeface="+mn-lt"/>
          <a:ea typeface="+mn-ea"/>
          <a:cs typeface="+mn-cs"/>
        </a:defRPr>
      </a:lvl2pPr>
      <a:lvl3pPr marL="914328" algn="l" defTabSz="457164" rtl="0" eaLnBrk="1" latinLnBrk="0" hangingPunct="1">
        <a:defRPr kumimoji="1" sz="1800" kern="1200">
          <a:solidFill>
            <a:schemeClr val="tx1"/>
          </a:solidFill>
          <a:latin typeface="+mn-lt"/>
          <a:ea typeface="+mn-ea"/>
          <a:cs typeface="+mn-cs"/>
        </a:defRPr>
      </a:lvl3pPr>
      <a:lvl4pPr marL="1371492" algn="l" defTabSz="457164" rtl="0" eaLnBrk="1" latinLnBrk="0" hangingPunct="1">
        <a:defRPr kumimoji="1" sz="1800" kern="1200">
          <a:solidFill>
            <a:schemeClr val="tx1"/>
          </a:solidFill>
          <a:latin typeface="+mn-lt"/>
          <a:ea typeface="+mn-ea"/>
          <a:cs typeface="+mn-cs"/>
        </a:defRPr>
      </a:lvl4pPr>
      <a:lvl5pPr marL="1828656" algn="l" defTabSz="457164" rtl="0" eaLnBrk="1" latinLnBrk="0" hangingPunct="1">
        <a:defRPr kumimoji="1" sz="1800" kern="1200">
          <a:solidFill>
            <a:schemeClr val="tx1"/>
          </a:solidFill>
          <a:latin typeface="+mn-lt"/>
          <a:ea typeface="+mn-ea"/>
          <a:cs typeface="+mn-cs"/>
        </a:defRPr>
      </a:lvl5pPr>
      <a:lvl6pPr marL="2285820" algn="l" defTabSz="457164" rtl="0" eaLnBrk="1" latinLnBrk="0" hangingPunct="1">
        <a:defRPr kumimoji="1" sz="1800" kern="1200">
          <a:solidFill>
            <a:schemeClr val="tx1"/>
          </a:solidFill>
          <a:latin typeface="+mn-lt"/>
          <a:ea typeface="+mn-ea"/>
          <a:cs typeface="+mn-cs"/>
        </a:defRPr>
      </a:lvl6pPr>
      <a:lvl7pPr marL="2742984" algn="l" defTabSz="457164" rtl="0" eaLnBrk="1" latinLnBrk="0" hangingPunct="1">
        <a:defRPr kumimoji="1" sz="1800" kern="1200">
          <a:solidFill>
            <a:schemeClr val="tx1"/>
          </a:solidFill>
          <a:latin typeface="+mn-lt"/>
          <a:ea typeface="+mn-ea"/>
          <a:cs typeface="+mn-cs"/>
        </a:defRPr>
      </a:lvl7pPr>
      <a:lvl8pPr marL="3200144" algn="l" defTabSz="457164" rtl="0" eaLnBrk="1" latinLnBrk="0" hangingPunct="1">
        <a:defRPr kumimoji="1" sz="1800" kern="1200">
          <a:solidFill>
            <a:schemeClr val="tx1"/>
          </a:solidFill>
          <a:latin typeface="+mn-lt"/>
          <a:ea typeface="+mn-ea"/>
          <a:cs typeface="+mn-cs"/>
        </a:defRPr>
      </a:lvl8pPr>
      <a:lvl9pPr marL="3657308" algn="l" defTabSz="457164"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BRIDGE2023</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5320A5-4D80-0345-8E57-4B1E9830E180}" type="slidenum">
              <a:rPr kumimoji="1" lang="ja-JP" altLang="en-US" smtClean="0"/>
              <a:t>‹#›</a:t>
            </a:fld>
            <a:endParaRPr kumimoji="1" lang="ja-JP" altLang="en-US"/>
          </a:p>
        </p:txBody>
      </p:sp>
    </p:spTree>
    <p:extLst>
      <p:ext uri="{BB962C8B-B14F-4D97-AF65-F5344CB8AC3E}">
        <p14:creationId xmlns:p14="http://schemas.microsoft.com/office/powerpoint/2010/main" val="863389009"/>
      </p:ext>
    </p:extLst>
  </p:cSld>
  <p:clrMap bg1="lt1" tx1="dk1" bg2="lt2" tx2="dk2" accent1="accent1" accent2="accent2" accent3="accent3" accent4="accent4" accent5="accent5" accent6="accent6" hlink="hlink" folHlink="folHlink"/>
  <p:sldLayoutIdLst>
    <p:sldLayoutId id="2147486503" r:id="rId1"/>
    <p:sldLayoutId id="2147486504" r:id="rId2"/>
    <p:sldLayoutId id="2147486505" r:id="rId3"/>
    <p:sldLayoutId id="2147486506" r:id="rId4"/>
    <p:sldLayoutId id="2147486507" r:id="rId5"/>
    <p:sldLayoutId id="2147486508" r:id="rId6"/>
    <p:sldLayoutId id="2147486509" r:id="rId7"/>
    <p:sldLayoutId id="2147486510" r:id="rId8"/>
    <p:sldLayoutId id="2147486511" r:id="rId9"/>
    <p:sldLayoutId id="2147486512" r:id="rId10"/>
    <p:sldLayoutId id="2147486513" r:id="rId11"/>
    <p:sldLayoutId id="2147486514" r:id="rId12"/>
  </p:sldLayoutIdLst>
  <p:hf sldNum="0"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BRIDGE2023</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AD649-1A8B-4969-832E-C0CCE0959B0D}" type="slidenum">
              <a:rPr kumimoji="1" lang="ja-JP" altLang="en-US" smtClean="0"/>
              <a:t>‹#›</a:t>
            </a:fld>
            <a:endParaRPr kumimoji="1" lang="ja-JP" altLang="en-US"/>
          </a:p>
        </p:txBody>
      </p:sp>
    </p:spTree>
    <p:extLst>
      <p:ext uri="{BB962C8B-B14F-4D97-AF65-F5344CB8AC3E}">
        <p14:creationId xmlns:p14="http://schemas.microsoft.com/office/powerpoint/2010/main" val="36619354"/>
      </p:ext>
    </p:extLst>
  </p:cSld>
  <p:clrMap bg1="lt1" tx1="dk1" bg2="lt2" tx2="dk2" accent1="accent1" accent2="accent2" accent3="accent3" accent4="accent4" accent5="accent5" accent6="accent6" hlink="hlink" folHlink="folHlink"/>
  <p:sldLayoutIdLst>
    <p:sldLayoutId id="2147486528" r:id="rId1"/>
    <p:sldLayoutId id="2147486529" r:id="rId2"/>
    <p:sldLayoutId id="2147486530" r:id="rId3"/>
    <p:sldLayoutId id="2147486531" r:id="rId4"/>
    <p:sldLayoutId id="2147486532" r:id="rId5"/>
    <p:sldLayoutId id="2147486533" r:id="rId6"/>
    <p:sldLayoutId id="2147486534" r:id="rId7"/>
    <p:sldLayoutId id="2147486535" r:id="rId8"/>
    <p:sldLayoutId id="2147486536" r:id="rId9"/>
    <p:sldLayoutId id="2147486537" r:id="rId10"/>
    <p:sldLayoutId id="2147486538" r:id="rId11"/>
    <p:sldLayoutId id="2147486539" r:id="rId12"/>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79512" y="188640"/>
            <a:ext cx="8783999" cy="791999"/>
          </a:xfrm>
          <a:prstGeom prst="rect">
            <a:avLst/>
          </a:prstGeom>
        </p:spPr>
        <p:txBody>
          <a:bodyPr vert="horz"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schemeClr val="tx1">
                    <a:lumMod val="50000"/>
                    <a:lumOff val="50000"/>
                  </a:schemeClr>
                </a:solidFill>
              </a:rPr>
              <a:t>BRIDGE2023</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pPr/>
              <a:t>‹#›</a:t>
            </a:fld>
            <a:endParaRPr kumimoji="1" lang="ja-JP" altLang="en-US"/>
          </a:p>
        </p:txBody>
      </p:sp>
    </p:spTree>
    <p:extLst>
      <p:ext uri="{BB962C8B-B14F-4D97-AF65-F5344CB8AC3E}">
        <p14:creationId xmlns:p14="http://schemas.microsoft.com/office/powerpoint/2010/main" val="1605509464"/>
      </p:ext>
    </p:extLst>
  </p:cSld>
  <p:clrMap bg1="lt1" tx1="dk1" bg2="lt2" tx2="dk2" accent1="accent1" accent2="accent2" accent3="accent3" accent4="accent4" accent5="accent5" accent6="accent6" hlink="hlink" folHlink="folHlink"/>
  <p:sldLayoutIdLst>
    <p:sldLayoutId id="2147486541" r:id="rId1"/>
    <p:sldLayoutId id="2147486542" r:id="rId2"/>
    <p:sldLayoutId id="2147486543" r:id="rId3"/>
    <p:sldLayoutId id="2147486544" r:id="rId4"/>
    <p:sldLayoutId id="2147486545" r:id="rId5"/>
    <p:sldLayoutId id="2147486546" r:id="rId6"/>
    <p:sldLayoutId id="2147486547" r:id="rId7"/>
    <p:sldLayoutId id="2147486548" r:id="rId8"/>
    <p:sldLayoutId id="2147486549" r:id="rId9"/>
    <p:sldLayoutId id="2147486550" r:id="rId10"/>
    <p:sldLayoutId id="2147486551" r:id="rId11"/>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0269" tIns="45136" rIns="90269" bIns="4513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448"/>
            <a:ext cx="8229600" cy="4525963"/>
          </a:xfrm>
          <a:prstGeom prst="rect">
            <a:avLst/>
          </a:prstGeom>
        </p:spPr>
        <p:txBody>
          <a:bodyPr vert="horz" lIns="90269" tIns="45136" rIns="90269" bIns="4513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1" y="6356597"/>
            <a:ext cx="2133600" cy="365125"/>
          </a:xfrm>
          <a:prstGeom prst="rect">
            <a:avLst/>
          </a:prstGeom>
        </p:spPr>
        <p:txBody>
          <a:bodyPr vert="horz" lIns="90269" tIns="45136" rIns="90269" bIns="45136" rtlCol="0" anchor="ctr"/>
          <a:lstStyle>
            <a:lvl1pPr algn="l">
              <a:defRPr sz="1200">
                <a:solidFill>
                  <a:schemeClr val="tx1">
                    <a:tint val="75000"/>
                  </a:schemeClr>
                </a:solidFill>
              </a:defRPr>
            </a:lvl1pPr>
          </a:lstStyle>
          <a:p>
            <a:pPr defTabSz="913827"/>
            <a:endParaRPr lang="ja-JP" altLang="en-US">
              <a:solidFill>
                <a:prstClr val="black">
                  <a:tint val="75000"/>
                </a:prstClr>
              </a:solidFill>
              <a:latin typeface="Calibri"/>
              <a:ea typeface="ＭＳ Ｐゴシック"/>
              <a:cs typeface="ＭＳ Ｐゴシック" pitchFamily="-29" charset="-128"/>
              <a:sym typeface="Palatino" charset="0"/>
            </a:endParaRPr>
          </a:p>
        </p:txBody>
      </p:sp>
      <p:sp>
        <p:nvSpPr>
          <p:cNvPr id="5" name="フッター プレースホルダー 4"/>
          <p:cNvSpPr>
            <a:spLocks noGrp="1"/>
          </p:cNvSpPr>
          <p:nvPr>
            <p:ph type="ftr" sz="quarter" idx="3"/>
          </p:nvPr>
        </p:nvSpPr>
        <p:spPr>
          <a:xfrm>
            <a:off x="3124202" y="6356597"/>
            <a:ext cx="2895600" cy="365125"/>
          </a:xfrm>
          <a:prstGeom prst="rect">
            <a:avLst/>
          </a:prstGeom>
        </p:spPr>
        <p:txBody>
          <a:bodyPr vert="horz" lIns="90269" tIns="45136" rIns="90269" bIns="45136" rtlCol="0" anchor="ctr"/>
          <a:lstStyle>
            <a:lvl1pPr algn="ctr">
              <a:defRPr sz="1200">
                <a:solidFill>
                  <a:schemeClr val="tx1">
                    <a:tint val="75000"/>
                  </a:schemeClr>
                </a:solidFill>
              </a:defRPr>
            </a:lvl1pPr>
          </a:lstStyle>
          <a:p>
            <a:pPr defTabSz="913827"/>
            <a:r>
              <a:rPr lang="en-US" altLang="ja-JP">
                <a:solidFill>
                  <a:prstClr val="black">
                    <a:tint val="75000"/>
                  </a:prstClr>
                </a:solidFill>
                <a:latin typeface="Calibri"/>
                <a:ea typeface="ＭＳ Ｐゴシック"/>
                <a:cs typeface="ＭＳ Ｐゴシック" pitchFamily="-29" charset="-128"/>
                <a:sym typeface="Palatino" charset="0"/>
              </a:rPr>
              <a:t>BRIDGE2023</a:t>
            </a:r>
            <a:endParaRPr lang="ja-JP" altLang="en-US">
              <a:solidFill>
                <a:prstClr val="black">
                  <a:tint val="75000"/>
                </a:prstClr>
              </a:solidFill>
              <a:latin typeface="Calibri"/>
              <a:ea typeface="ＭＳ Ｐゴシック"/>
              <a:cs typeface="ＭＳ Ｐゴシック" pitchFamily="-29" charset="-128"/>
              <a:sym typeface="Palatino" charset="0"/>
            </a:endParaRPr>
          </a:p>
        </p:txBody>
      </p:sp>
      <p:sp>
        <p:nvSpPr>
          <p:cNvPr id="6" name="スライド番号プレースホルダー 5"/>
          <p:cNvSpPr>
            <a:spLocks noGrp="1"/>
          </p:cNvSpPr>
          <p:nvPr>
            <p:ph type="sldNum" sz="quarter" idx="4"/>
          </p:nvPr>
        </p:nvSpPr>
        <p:spPr>
          <a:xfrm>
            <a:off x="6553200" y="6356597"/>
            <a:ext cx="2133600" cy="365125"/>
          </a:xfrm>
          <a:prstGeom prst="rect">
            <a:avLst/>
          </a:prstGeom>
        </p:spPr>
        <p:txBody>
          <a:bodyPr vert="horz" lIns="90269" tIns="45136" rIns="90269" bIns="45136" rtlCol="0" anchor="ctr"/>
          <a:lstStyle>
            <a:lvl1pPr algn="r">
              <a:defRPr sz="1200">
                <a:solidFill>
                  <a:schemeClr val="tx1">
                    <a:tint val="75000"/>
                  </a:schemeClr>
                </a:solidFill>
              </a:defRPr>
            </a:lvl1pPr>
          </a:lstStyle>
          <a:p>
            <a:pPr defTabSz="913827"/>
            <a:fld id="{E4F7979C-F3EC-414B-A84B-0E2682D28D37}" type="slidenum">
              <a:rPr lang="ja-JP" altLang="en-US" smtClean="0">
                <a:solidFill>
                  <a:prstClr val="black">
                    <a:tint val="75000"/>
                  </a:prstClr>
                </a:solidFill>
                <a:latin typeface="Calibri"/>
                <a:ea typeface="ＭＳ Ｐゴシック"/>
                <a:cs typeface="ＭＳ Ｐゴシック" pitchFamily="-29" charset="-128"/>
                <a:sym typeface="Palatino" charset="0"/>
              </a:rPr>
              <a:pPr defTabSz="913827"/>
              <a:t>‹#›</a:t>
            </a:fld>
            <a:endParaRPr lang="ja-JP" altLang="en-US">
              <a:solidFill>
                <a:prstClr val="black">
                  <a:tint val="75000"/>
                </a:prstClr>
              </a:solidFill>
              <a:latin typeface="Calibri"/>
              <a:ea typeface="ＭＳ Ｐゴシック"/>
              <a:cs typeface="ＭＳ Ｐゴシック" pitchFamily="-29" charset="-128"/>
              <a:sym typeface="Palatino" charset="0"/>
            </a:endParaRPr>
          </a:p>
        </p:txBody>
      </p:sp>
    </p:spTree>
    <p:extLst>
      <p:ext uri="{BB962C8B-B14F-4D97-AF65-F5344CB8AC3E}">
        <p14:creationId xmlns:p14="http://schemas.microsoft.com/office/powerpoint/2010/main" val="840449567"/>
      </p:ext>
    </p:extLst>
  </p:cSld>
  <p:clrMap bg1="lt1" tx1="dk1" bg2="lt2" tx2="dk2" accent1="accent1" accent2="accent2" accent3="accent3" accent4="accent4" accent5="accent5" accent6="accent6" hlink="hlink" folHlink="folHlink"/>
  <p:sldLayoutIdLst>
    <p:sldLayoutId id="2147485924" r:id="rId1"/>
    <p:sldLayoutId id="2147485925" r:id="rId2"/>
    <p:sldLayoutId id="2147485926" r:id="rId3"/>
    <p:sldLayoutId id="2147485927" r:id="rId4"/>
    <p:sldLayoutId id="2147485928" r:id="rId5"/>
    <p:sldLayoutId id="2147485929" r:id="rId6"/>
    <p:sldLayoutId id="2147485930" r:id="rId7"/>
    <p:sldLayoutId id="2147485931" r:id="rId8"/>
    <p:sldLayoutId id="2147485932" r:id="rId9"/>
    <p:sldLayoutId id="2147485933" r:id="rId10"/>
    <p:sldLayoutId id="2147485934" r:id="rId11"/>
  </p:sldLayoutIdLst>
  <p:hf sldNum="0" hdr="0" dt="0"/>
  <p:txStyles>
    <p:titleStyle>
      <a:lvl1pPr algn="ctr" defTabSz="902880" rtl="0" eaLnBrk="1" latinLnBrk="0" hangingPunct="1">
        <a:spcBef>
          <a:spcPct val="0"/>
        </a:spcBef>
        <a:buNone/>
        <a:defRPr kumimoji="1" sz="4400" kern="1200">
          <a:solidFill>
            <a:schemeClr val="tx1"/>
          </a:solidFill>
          <a:latin typeface="+mj-lt"/>
          <a:ea typeface="+mj-ea"/>
          <a:cs typeface="+mj-cs"/>
        </a:defRPr>
      </a:lvl1pPr>
    </p:titleStyle>
    <p:bodyStyle>
      <a:lvl1pPr marL="338621" indent="-338621" algn="l" defTabSz="90288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33572" indent="-282233" algn="l" defTabSz="90288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28640" indent="-225672" algn="l" defTabSz="90288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80090" indent="-225672" algn="l" defTabSz="90288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31554" indent="-225672" algn="l" defTabSz="90288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482981" indent="-225672" algn="l" defTabSz="90288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34434" indent="-225672" algn="l" defTabSz="90288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385896" indent="-225672" algn="l" defTabSz="90288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37326" indent="-225672" algn="l" defTabSz="90288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02880" rtl="0" eaLnBrk="1" latinLnBrk="0" hangingPunct="1">
        <a:defRPr kumimoji="1" sz="1800" kern="1200">
          <a:solidFill>
            <a:schemeClr val="tx1"/>
          </a:solidFill>
          <a:latin typeface="+mn-lt"/>
          <a:ea typeface="+mn-ea"/>
          <a:cs typeface="+mn-cs"/>
        </a:defRPr>
      </a:lvl1pPr>
      <a:lvl2pPr marL="451446" algn="l" defTabSz="902880" rtl="0" eaLnBrk="1" latinLnBrk="0" hangingPunct="1">
        <a:defRPr kumimoji="1" sz="1800" kern="1200">
          <a:solidFill>
            <a:schemeClr val="tx1"/>
          </a:solidFill>
          <a:latin typeface="+mn-lt"/>
          <a:ea typeface="+mn-ea"/>
          <a:cs typeface="+mn-cs"/>
        </a:defRPr>
      </a:lvl2pPr>
      <a:lvl3pPr marL="902880" algn="l" defTabSz="902880" rtl="0" eaLnBrk="1" latinLnBrk="0" hangingPunct="1">
        <a:defRPr kumimoji="1" sz="1800" kern="1200">
          <a:solidFill>
            <a:schemeClr val="tx1"/>
          </a:solidFill>
          <a:latin typeface="+mn-lt"/>
          <a:ea typeface="+mn-ea"/>
          <a:cs typeface="+mn-cs"/>
        </a:defRPr>
      </a:lvl3pPr>
      <a:lvl4pPr marL="1354370" algn="l" defTabSz="902880" rtl="0" eaLnBrk="1" latinLnBrk="0" hangingPunct="1">
        <a:defRPr kumimoji="1" sz="1800" kern="1200">
          <a:solidFill>
            <a:schemeClr val="tx1"/>
          </a:solidFill>
          <a:latin typeface="+mn-lt"/>
          <a:ea typeface="+mn-ea"/>
          <a:cs typeface="+mn-cs"/>
        </a:defRPr>
      </a:lvl4pPr>
      <a:lvl5pPr marL="1805818" algn="l" defTabSz="902880" rtl="0" eaLnBrk="1" latinLnBrk="0" hangingPunct="1">
        <a:defRPr kumimoji="1" sz="1800" kern="1200">
          <a:solidFill>
            <a:schemeClr val="tx1"/>
          </a:solidFill>
          <a:latin typeface="+mn-lt"/>
          <a:ea typeface="+mn-ea"/>
          <a:cs typeface="+mn-cs"/>
        </a:defRPr>
      </a:lvl5pPr>
      <a:lvl6pPr marL="2257277" algn="l" defTabSz="902880" rtl="0" eaLnBrk="1" latinLnBrk="0" hangingPunct="1">
        <a:defRPr kumimoji="1" sz="1800" kern="1200">
          <a:solidFill>
            <a:schemeClr val="tx1"/>
          </a:solidFill>
          <a:latin typeface="+mn-lt"/>
          <a:ea typeface="+mn-ea"/>
          <a:cs typeface="+mn-cs"/>
        </a:defRPr>
      </a:lvl6pPr>
      <a:lvl7pPr marL="2708707" algn="l" defTabSz="902880" rtl="0" eaLnBrk="1" latinLnBrk="0" hangingPunct="1">
        <a:defRPr kumimoji="1" sz="1800" kern="1200">
          <a:solidFill>
            <a:schemeClr val="tx1"/>
          </a:solidFill>
          <a:latin typeface="+mn-lt"/>
          <a:ea typeface="+mn-ea"/>
          <a:cs typeface="+mn-cs"/>
        </a:defRPr>
      </a:lvl7pPr>
      <a:lvl8pPr marL="3160159" algn="l" defTabSz="902880" rtl="0" eaLnBrk="1" latinLnBrk="0" hangingPunct="1">
        <a:defRPr kumimoji="1" sz="1800" kern="1200">
          <a:solidFill>
            <a:schemeClr val="tx1"/>
          </a:solidFill>
          <a:latin typeface="+mn-lt"/>
          <a:ea typeface="+mn-ea"/>
          <a:cs typeface="+mn-cs"/>
        </a:defRPr>
      </a:lvl8pPr>
      <a:lvl9pPr marL="3611607" algn="l" defTabSz="90288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BRIDGE2023</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F62460-6DC5-4145-BF58-11BF095C2207}" type="slidenum">
              <a:rPr kumimoji="1" lang="ja-JP" altLang="en-US" smtClean="0"/>
              <a:t>‹#›</a:t>
            </a:fld>
            <a:endParaRPr kumimoji="1" lang="ja-JP" altLang="en-US"/>
          </a:p>
        </p:txBody>
      </p:sp>
    </p:spTree>
    <p:extLst>
      <p:ext uri="{BB962C8B-B14F-4D97-AF65-F5344CB8AC3E}">
        <p14:creationId xmlns:p14="http://schemas.microsoft.com/office/powerpoint/2010/main" val="1055720835"/>
      </p:ext>
    </p:extLst>
  </p:cSld>
  <p:clrMap bg1="lt1" tx1="dk1" bg2="lt2" tx2="dk2" accent1="accent1" accent2="accent2" accent3="accent3" accent4="accent4" accent5="accent5" accent6="accent6" hlink="hlink" folHlink="folHlink"/>
  <p:sldLayoutIdLst>
    <p:sldLayoutId id="2147486037" r:id="rId1"/>
    <p:sldLayoutId id="2147486038" r:id="rId2"/>
  </p:sldLayoutIdLst>
  <p:hf sldNum="0"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ICNC2009_poster_base_Bb"/>
          <p:cNvPicPr>
            <a:picLocks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0" y="3219450"/>
            <a:ext cx="914400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ICNC2009_poster_base_Bb"/>
          <p:cNvPicPr>
            <a:picLocks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0" y="0"/>
            <a:ext cx="9144000"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6"/>
          <p:cNvSpPr>
            <a:spLocks noGrp="1" noChangeArrowheads="1"/>
          </p:cNvSpPr>
          <p:nvPr>
            <p:ph type="title"/>
          </p:nvPr>
        </p:nvSpPr>
        <p:spPr bwMode="auto">
          <a:xfrm>
            <a:off x="457200" y="0"/>
            <a:ext cx="75152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9" name="Rectangle 7"/>
          <p:cNvSpPr>
            <a:spLocks noGrp="1" noChangeArrowheads="1"/>
          </p:cNvSpPr>
          <p:nvPr>
            <p:ph type="body" idx="1"/>
          </p:nvPr>
        </p:nvSpPr>
        <p:spPr bwMode="auto">
          <a:xfrm>
            <a:off x="457200" y="1600200"/>
            <a:ext cx="82296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60488" name="Rectangle 8"/>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solidFill>
                  <a:schemeClr val="folHlink"/>
                </a:solidFill>
                <a:latin typeface="Times New Roman" pitchFamily="18" charset="0"/>
                <a:ea typeface="Osaka"/>
                <a:cs typeface="Osaka"/>
              </a:defRPr>
            </a:lvl1pPr>
          </a:lstStyle>
          <a:p>
            <a:pPr fontAlgn="base">
              <a:spcBef>
                <a:spcPct val="0"/>
              </a:spcBef>
              <a:spcAft>
                <a:spcPct val="0"/>
              </a:spcAft>
              <a:defRPr/>
            </a:pPr>
            <a:endParaRPr lang="en-US" altLang="ja-JP" dirty="0">
              <a:solidFill>
                <a:srgbClr val="6B5653"/>
              </a:solidFill>
            </a:endParaRPr>
          </a:p>
        </p:txBody>
      </p:sp>
      <p:sp>
        <p:nvSpPr>
          <p:cNvPr id="660489"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solidFill>
                  <a:schemeClr val="folHlink"/>
                </a:solidFill>
                <a:latin typeface="Times New Roman" pitchFamily="18" charset="0"/>
                <a:ea typeface="Osaka"/>
                <a:cs typeface="Osaka"/>
              </a:defRPr>
            </a:lvl1pPr>
          </a:lstStyle>
          <a:p>
            <a:pPr fontAlgn="base">
              <a:spcBef>
                <a:spcPct val="0"/>
              </a:spcBef>
              <a:spcAft>
                <a:spcPct val="0"/>
              </a:spcAft>
              <a:defRPr/>
            </a:pPr>
            <a:r>
              <a:rPr lang="en-US" altLang="ja-JP">
                <a:solidFill>
                  <a:srgbClr val="6B5653"/>
                </a:solidFill>
              </a:rPr>
              <a:t>BRIDGE2023</a:t>
            </a:r>
            <a:endParaRPr lang="en-US" altLang="ja-JP" dirty="0">
              <a:solidFill>
                <a:srgbClr val="6B5653"/>
              </a:solidFill>
            </a:endParaRPr>
          </a:p>
        </p:txBody>
      </p:sp>
      <p:sp>
        <p:nvSpPr>
          <p:cNvPr id="1033" name="Rectangle 11"/>
          <p:cNvSpPr>
            <a:spLocks noChangeArrowheads="1"/>
          </p:cNvSpPr>
          <p:nvPr userDrawn="1"/>
        </p:nvSpPr>
        <p:spPr bwMode="auto">
          <a:xfrm>
            <a:off x="1" y="6740525"/>
            <a:ext cx="2771775" cy="11588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ja-JP" altLang="en-US" sz="1600" dirty="0">
              <a:solidFill>
                <a:srgbClr val="000000"/>
              </a:solidFill>
              <a:latin typeface="Palatino Linotype" pitchFamily="18" charset="0"/>
            </a:endParaRPr>
          </a:p>
        </p:txBody>
      </p:sp>
      <p:sp>
        <p:nvSpPr>
          <p:cNvPr id="10" name="Rectangle 10"/>
          <p:cNvSpPr>
            <a:spLocks noGrp="1" noChangeArrowheads="1"/>
          </p:cNvSpPr>
          <p:nvPr>
            <p:ph type="sldNum" sz="quarter" idx="4"/>
          </p:nvPr>
        </p:nvSpPr>
        <p:spPr>
          <a:xfrm>
            <a:off x="7239000" y="6525344"/>
            <a:ext cx="1905000" cy="332656"/>
          </a:xfrm>
          <a:prstGeom prst="rect">
            <a:avLst/>
          </a:prstGeom>
          <a:ln/>
        </p:spPr>
        <p:txBody>
          <a:bodyPr/>
          <a:lstStyle>
            <a:lvl1pPr algn="r">
              <a:defRPr>
                <a:solidFill>
                  <a:schemeClr val="tx1"/>
                </a:solidFill>
                <a:latin typeface="Arial Black" panose="020B0A04020102020204" pitchFamily="34" charset="0"/>
              </a:defRPr>
            </a:lvl1pPr>
          </a:lstStyle>
          <a:p>
            <a:pPr>
              <a:defRPr/>
            </a:pPr>
            <a:fld id="{43935BE2-7347-48FE-96FD-27F8D5B77424}" type="slidenum">
              <a:rPr lang="en-US" altLang="ja-JP" smtClean="0"/>
              <a:pPr>
                <a:defRPr/>
              </a:pPr>
              <a:t>‹#›</a:t>
            </a:fld>
            <a:endParaRPr lang="en-US" altLang="ja-JP" dirty="0"/>
          </a:p>
        </p:txBody>
      </p:sp>
    </p:spTree>
    <p:extLst>
      <p:ext uri="{BB962C8B-B14F-4D97-AF65-F5344CB8AC3E}">
        <p14:creationId xmlns:p14="http://schemas.microsoft.com/office/powerpoint/2010/main" val="2963830005"/>
      </p:ext>
    </p:extLst>
  </p:cSld>
  <p:clrMap bg1="lt1" tx1="dk1" bg2="lt2" tx2="dk2" accent1="accent1" accent2="accent2" accent3="accent3" accent4="accent4" accent5="accent5" accent6="accent6" hlink="hlink" folHlink="folHlink"/>
  <p:sldLayoutIdLst>
    <p:sldLayoutId id="2147486082" r:id="rId1"/>
    <p:sldLayoutId id="2147486083" r:id="rId2"/>
    <p:sldLayoutId id="2147486084" r:id="rId3"/>
    <p:sldLayoutId id="2147486085" r:id="rId4"/>
    <p:sldLayoutId id="2147486086" r:id="rId5"/>
    <p:sldLayoutId id="2147486087" r:id="rId6"/>
    <p:sldLayoutId id="2147486088" r:id="rId7"/>
    <p:sldLayoutId id="2147486089" r:id="rId8"/>
    <p:sldLayoutId id="2147486090" r:id="rId9"/>
    <p:sldLayoutId id="2147486091" r:id="rId10"/>
    <p:sldLayoutId id="2147486092" r:id="rId11"/>
  </p:sldLayoutIdLst>
  <p:transition>
    <p:random/>
  </p:transition>
  <p:hf sldNum="0" hdr="0" dt="0"/>
  <p:txStyles>
    <p:titleStyle>
      <a:lvl1pPr algn="ctr" rtl="0" eaLnBrk="0" fontAlgn="base" hangingPunct="0">
        <a:spcBef>
          <a:spcPct val="0"/>
        </a:spcBef>
        <a:spcAft>
          <a:spcPct val="0"/>
        </a:spcAft>
        <a:defRPr kumimoji="1" sz="4400">
          <a:solidFill>
            <a:srgbClr val="FFFFFF"/>
          </a:solidFill>
          <a:latin typeface="+mj-lt"/>
          <a:ea typeface="+mj-ea"/>
          <a:cs typeface="+mj-cs"/>
        </a:defRPr>
      </a:lvl1pPr>
      <a:lvl2pPr algn="ctr" rtl="0" eaLnBrk="0" fontAlgn="base" hangingPunct="0">
        <a:spcBef>
          <a:spcPct val="0"/>
        </a:spcBef>
        <a:spcAft>
          <a:spcPct val="0"/>
        </a:spcAft>
        <a:defRPr kumimoji="1" sz="4400">
          <a:solidFill>
            <a:srgbClr val="FFFFFF"/>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rgbClr val="FFFFFF"/>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rgbClr val="FFFFFF"/>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rgbClr val="FFFFFF"/>
          </a:solidFill>
          <a:latin typeface="Calibri" pitchFamily="34" charset="0"/>
          <a:ea typeface="ＭＳ Ｐゴシック" pitchFamily="50" charset="-128"/>
        </a:defRPr>
      </a:lvl5pPr>
      <a:lvl6pPr marL="457200" algn="ctr" rtl="0" fontAlgn="base">
        <a:spcBef>
          <a:spcPct val="0"/>
        </a:spcBef>
        <a:spcAft>
          <a:spcPct val="0"/>
        </a:spcAft>
        <a:defRPr kumimoji="1" sz="4400">
          <a:solidFill>
            <a:srgbClr val="FFFFFF"/>
          </a:solidFill>
          <a:latin typeface="Arial" pitchFamily="34" charset="0"/>
          <a:ea typeface="ＭＳ Ｐゴシック" pitchFamily="50" charset="-128"/>
        </a:defRPr>
      </a:lvl6pPr>
      <a:lvl7pPr marL="914400" algn="ctr" rtl="0" fontAlgn="base">
        <a:spcBef>
          <a:spcPct val="0"/>
        </a:spcBef>
        <a:spcAft>
          <a:spcPct val="0"/>
        </a:spcAft>
        <a:defRPr kumimoji="1" sz="4400">
          <a:solidFill>
            <a:srgbClr val="FFFFFF"/>
          </a:solidFill>
          <a:latin typeface="Arial" pitchFamily="34" charset="0"/>
          <a:ea typeface="ＭＳ Ｐゴシック" pitchFamily="50" charset="-128"/>
        </a:defRPr>
      </a:lvl7pPr>
      <a:lvl8pPr marL="1371600" algn="ctr" rtl="0" fontAlgn="base">
        <a:spcBef>
          <a:spcPct val="0"/>
        </a:spcBef>
        <a:spcAft>
          <a:spcPct val="0"/>
        </a:spcAft>
        <a:defRPr kumimoji="1" sz="4400">
          <a:solidFill>
            <a:srgbClr val="FFFFFF"/>
          </a:solidFill>
          <a:latin typeface="Arial" pitchFamily="34" charset="0"/>
          <a:ea typeface="ＭＳ Ｐゴシック" pitchFamily="50" charset="-128"/>
        </a:defRPr>
      </a:lvl8pPr>
      <a:lvl9pPr marL="1828800" algn="ctr" rtl="0" fontAlgn="base">
        <a:spcBef>
          <a:spcPct val="0"/>
        </a:spcBef>
        <a:spcAft>
          <a:spcPct val="0"/>
        </a:spcAft>
        <a:defRPr kumimoji="1" sz="4400">
          <a:solidFill>
            <a:srgbClr val="FFFFFF"/>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2"/>
        </a:buClr>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Char char="•"/>
        <a:defRPr kumimoji="1" sz="2000">
          <a:solidFill>
            <a:schemeClr val="tx1"/>
          </a:solidFill>
          <a:latin typeface="+mn-lt"/>
          <a:ea typeface="+mn-ea"/>
        </a:defRPr>
      </a:lvl6pPr>
      <a:lvl7pPr marL="2971800" indent="-228600" algn="l" rtl="0" fontAlgn="base">
        <a:spcBef>
          <a:spcPct val="20000"/>
        </a:spcBef>
        <a:spcAft>
          <a:spcPct val="0"/>
        </a:spcAft>
        <a:buClr>
          <a:schemeClr val="tx2"/>
        </a:buClr>
        <a:buChar char="•"/>
        <a:defRPr kumimoji="1" sz="2000">
          <a:solidFill>
            <a:schemeClr val="tx1"/>
          </a:solidFill>
          <a:latin typeface="+mn-lt"/>
          <a:ea typeface="+mn-ea"/>
        </a:defRPr>
      </a:lvl7pPr>
      <a:lvl8pPr marL="3429000" indent="-228600" algn="l" rtl="0" fontAlgn="base">
        <a:spcBef>
          <a:spcPct val="20000"/>
        </a:spcBef>
        <a:spcAft>
          <a:spcPct val="0"/>
        </a:spcAft>
        <a:buClr>
          <a:schemeClr val="tx2"/>
        </a:buClr>
        <a:buChar char="•"/>
        <a:defRPr kumimoji="1" sz="2000">
          <a:solidFill>
            <a:schemeClr val="tx1"/>
          </a:solidFill>
          <a:latin typeface="+mn-lt"/>
          <a:ea typeface="+mn-ea"/>
        </a:defRPr>
      </a:lvl8pPr>
      <a:lvl9pPr marL="3886200" indent="-228600" algn="l" rtl="0" fontAlgn="base">
        <a:spcBef>
          <a:spcPct val="20000"/>
        </a:spcBef>
        <a:spcAft>
          <a:spcPct val="0"/>
        </a:spcAft>
        <a:buClr>
          <a:schemeClr val="tx2"/>
        </a:buClr>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1"/>
            <a:ext cx="9144000" cy="6864350"/>
            <a:chOff x="0" y="0"/>
            <a:chExt cx="5760" cy="4324"/>
          </a:xfrm>
        </p:grpSpPr>
        <p:sp>
          <p:nvSpPr>
            <p:cNvPr id="68611"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8612"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8613"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8614"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8615"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8616"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sp>
          <p:nvSpPr>
            <p:cNvPr id="68617"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pPr>
              <a:endParaRPr lang="ja-JP" altLang="en-US" sz="2800">
                <a:solidFill>
                  <a:srgbClr val="2E2E48"/>
                </a:solidFill>
              </a:endParaRPr>
            </a:p>
          </p:txBody>
        </p:sp>
      </p:grpSp>
      <p:sp>
        <p:nvSpPr>
          <p:cNvPr id="68618"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68619"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8620"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pPr fontAlgn="base">
              <a:spcBef>
                <a:spcPct val="0"/>
              </a:spcBef>
              <a:spcAft>
                <a:spcPct val="0"/>
              </a:spcAft>
            </a:pPr>
            <a:endParaRPr lang="en-US" altLang="ja-JP">
              <a:solidFill>
                <a:srgbClr val="2E2E48"/>
              </a:solidFill>
            </a:endParaRPr>
          </a:p>
        </p:txBody>
      </p:sp>
      <p:sp>
        <p:nvSpPr>
          <p:cNvPr id="68621"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pPr fontAlgn="base">
              <a:spcBef>
                <a:spcPct val="0"/>
              </a:spcBef>
              <a:spcAft>
                <a:spcPct val="0"/>
              </a:spcAft>
            </a:pPr>
            <a:r>
              <a:rPr lang="en-US" altLang="ja-JP">
                <a:solidFill>
                  <a:srgbClr val="2E2E48"/>
                </a:solidFill>
              </a:rPr>
              <a:t>BRIDGE2023</a:t>
            </a:r>
          </a:p>
        </p:txBody>
      </p:sp>
      <p:sp>
        <p:nvSpPr>
          <p:cNvPr id="68622" name="Rectangle 14"/>
          <p:cNvSpPr>
            <a:spLocks noGrp="1" noChangeArrowheads="1"/>
          </p:cNvSpPr>
          <p:nvPr>
            <p:ph type="sldNum" sz="quarter" idx="4"/>
          </p:nvPr>
        </p:nvSpPr>
        <p:spPr bwMode="auto">
          <a:xfrm>
            <a:off x="7239000" y="6669088"/>
            <a:ext cx="1905000" cy="1889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pPr fontAlgn="base">
              <a:spcBef>
                <a:spcPct val="0"/>
              </a:spcBef>
              <a:spcAft>
                <a:spcPct val="0"/>
              </a:spcAft>
            </a:pPr>
            <a:fld id="{39C2159E-B3C3-4F19-84A4-2EFFA63444F4}" type="slidenum">
              <a:rPr lang="ja-JP" altLang="en-US">
                <a:solidFill>
                  <a:srgbClr val="2E2E48"/>
                </a:solidFill>
              </a:rPr>
              <a:pPr fontAlgn="base">
                <a:spcBef>
                  <a:spcPct val="0"/>
                </a:spcBef>
                <a:spcAft>
                  <a:spcPct val="0"/>
                </a:spcAft>
              </a:pPr>
              <a:t>‹#›</a:t>
            </a:fld>
            <a:endParaRPr lang="en-US" altLang="ja-JP">
              <a:solidFill>
                <a:srgbClr val="2E2E48"/>
              </a:solidFill>
            </a:endParaRPr>
          </a:p>
        </p:txBody>
      </p:sp>
    </p:spTree>
    <p:extLst>
      <p:ext uri="{BB962C8B-B14F-4D97-AF65-F5344CB8AC3E}">
        <p14:creationId xmlns:p14="http://schemas.microsoft.com/office/powerpoint/2010/main" val="475301195"/>
      </p:ext>
    </p:extLst>
  </p:cSld>
  <p:clrMap bg1="lt1" tx1="dk1" bg2="lt2" tx2="dk2" accent1="accent1" accent2="accent2" accent3="accent3" accent4="accent4" accent5="accent5" accent6="accent6" hlink="hlink" folHlink="folHlink"/>
  <p:sldLayoutIdLst>
    <p:sldLayoutId id="2147486150" r:id="rId1"/>
    <p:sldLayoutId id="2147486151" r:id="rId2"/>
    <p:sldLayoutId id="2147486152" r:id="rId3"/>
    <p:sldLayoutId id="2147486153" r:id="rId4"/>
    <p:sldLayoutId id="2147486154" r:id="rId5"/>
    <p:sldLayoutId id="2147486155" r:id="rId6"/>
    <p:sldLayoutId id="2147486156" r:id="rId7"/>
    <p:sldLayoutId id="2147486157" r:id="rId8"/>
    <p:sldLayoutId id="2147486158" r:id="rId9"/>
    <p:sldLayoutId id="2147486159" r:id="rId10"/>
    <p:sldLayoutId id="2147486160" r:id="rId11"/>
    <p:sldLayoutId id="2147486161" r:id="rId12"/>
    <p:sldLayoutId id="2147486162" r:id="rId13"/>
    <p:sldLayoutId id="2147486163" r:id="rId14"/>
    <p:sldLayoutId id="2147486164" r:id="rId15"/>
    <p:sldLayoutId id="2147486165" r:id="rId16"/>
    <p:sldLayoutId id="2147486166" r:id="rId17"/>
    <p:sldLayoutId id="2147486167" r:id="rId18"/>
  </p:sldLayoutIdLst>
  <p:hf sldNum="0" hd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fontAlgn="base">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fontAlgn="base">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fontAlgn="base">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fontAlgn="base">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テキスト プレースホルダ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7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5" name="フッター プレースホルダ 4"/>
          <p:cNvSpPr>
            <a:spLocks noGrp="1"/>
          </p:cNvSpPr>
          <p:nvPr>
            <p:ph type="ftr" sz="quarter" idx="3"/>
          </p:nvPr>
        </p:nvSpPr>
        <p:spPr>
          <a:xfrm>
            <a:off x="3124200" y="635637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r>
              <a:rPr lang="en-US" altLang="ja-JP"/>
              <a:t>BRIDGE2023</a:t>
            </a:r>
            <a:endParaRPr lang="ja-JP" altLang="en-US"/>
          </a:p>
        </p:txBody>
      </p:sp>
      <p:sp>
        <p:nvSpPr>
          <p:cNvPr id="6" name="スライド番号プレースホルダ 5"/>
          <p:cNvSpPr>
            <a:spLocks noGrp="1"/>
          </p:cNvSpPr>
          <p:nvPr>
            <p:ph type="sldNum" sz="quarter" idx="4"/>
          </p:nvPr>
        </p:nvSpPr>
        <p:spPr>
          <a:xfrm>
            <a:off x="6553200" y="635637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1B80EA5E-3EBB-469A-A528-DF9DAC10D7AA}" type="slidenum">
              <a:rPr lang="ja-JP" altLang="en-US"/>
              <a:pPr>
                <a:defRPr/>
              </a:pPr>
              <a:t>‹#›</a:t>
            </a:fld>
            <a:endParaRPr lang="ja-JP" altLang="en-US"/>
          </a:p>
        </p:txBody>
      </p:sp>
    </p:spTree>
    <p:extLst>
      <p:ext uri="{BB962C8B-B14F-4D97-AF65-F5344CB8AC3E}">
        <p14:creationId xmlns:p14="http://schemas.microsoft.com/office/powerpoint/2010/main" val="1433088432"/>
      </p:ext>
    </p:extLst>
  </p:cSld>
  <p:clrMap bg1="lt1" tx1="dk1" bg2="lt2" tx2="dk2" accent1="accent1" accent2="accent2" accent3="accent3" accent4="accent4" accent5="accent5" accent6="accent6" hlink="hlink" folHlink="folHlink"/>
  <p:sldLayoutIdLst>
    <p:sldLayoutId id="2147486169" r:id="rId1"/>
    <p:sldLayoutId id="2147486170" r:id="rId2"/>
    <p:sldLayoutId id="2147486171" r:id="rId3"/>
    <p:sldLayoutId id="2147486172" r:id="rId4"/>
    <p:sldLayoutId id="2147486173" r:id="rId5"/>
    <p:sldLayoutId id="2147486174" r:id="rId6"/>
    <p:sldLayoutId id="2147486175" r:id="rId7"/>
    <p:sldLayoutId id="2147486176" r:id="rId8"/>
    <p:sldLayoutId id="2147486177" r:id="rId9"/>
    <p:sldLayoutId id="2147486178" r:id="rId10"/>
    <p:sldLayoutId id="2147486179" r:id="rId11"/>
  </p:sldLayoutIdLst>
  <p:hf sldNum="0" hd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BRIDGE2023</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2527C-3521-4B7C-9722-6D6D68516597}" type="slidenum">
              <a:rPr kumimoji="1" lang="ja-JP" altLang="en-US" smtClean="0"/>
              <a:t>‹#›</a:t>
            </a:fld>
            <a:endParaRPr kumimoji="1" lang="ja-JP" altLang="en-US"/>
          </a:p>
        </p:txBody>
      </p:sp>
    </p:spTree>
    <p:extLst>
      <p:ext uri="{BB962C8B-B14F-4D97-AF65-F5344CB8AC3E}">
        <p14:creationId xmlns:p14="http://schemas.microsoft.com/office/powerpoint/2010/main" val="3558560425"/>
      </p:ext>
    </p:extLst>
  </p:cSld>
  <p:clrMap bg1="lt1" tx1="dk1" bg2="lt2" tx2="dk2" accent1="accent1" accent2="accent2" accent3="accent3" accent4="accent4" accent5="accent5" accent6="accent6" hlink="hlink" folHlink="folHlink"/>
  <p:sldLayoutIdLst>
    <p:sldLayoutId id="2147486377" r:id="rId1"/>
    <p:sldLayoutId id="2147486378" r:id="rId2"/>
    <p:sldLayoutId id="2147486379" r:id="rId3"/>
    <p:sldLayoutId id="2147486380" r:id="rId4"/>
    <p:sldLayoutId id="2147486381" r:id="rId5"/>
    <p:sldLayoutId id="2147486382" r:id="rId6"/>
    <p:sldLayoutId id="2147486383" r:id="rId7"/>
    <p:sldLayoutId id="2147486384" r:id="rId8"/>
    <p:sldLayoutId id="2147486385" r:id="rId9"/>
    <p:sldLayoutId id="2147486386" r:id="rId10"/>
    <p:sldLayoutId id="2147486387" r:id="rId11"/>
  </p:sldLayoutIdLst>
  <p:hf sldNum="0"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r>
              <a:rPr kumimoji="1" lang="en-US" altLang="ja-JP"/>
              <a:t>BRIDGE2023</a:t>
            </a:r>
            <a:endParaRPr kumimoji="1" lang="ja-JP"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54541E01-BB0F-C647-8A65-8CD4EFE11D0E}" type="slidenum">
              <a:rPr kumimoji="1" lang="ja-JP" altLang="en-US" smtClean="0"/>
              <a:t>‹#›</a:t>
            </a:fld>
            <a:endParaRPr kumimoji="1" lang="ja-JP" altLang="en-US"/>
          </a:p>
        </p:txBody>
      </p:sp>
    </p:spTree>
    <p:extLst>
      <p:ext uri="{BB962C8B-B14F-4D97-AF65-F5344CB8AC3E}">
        <p14:creationId xmlns:p14="http://schemas.microsoft.com/office/powerpoint/2010/main" val="250882301"/>
      </p:ext>
    </p:extLst>
  </p:cSld>
  <p:clrMap bg1="lt1" tx1="dk1" bg2="lt2" tx2="dk2" accent1="accent1" accent2="accent2" accent3="accent3" accent4="accent4" accent5="accent5" accent6="accent6" hlink="hlink" folHlink="folHlink"/>
  <p:sldLayoutIdLst>
    <p:sldLayoutId id="2147486389" r:id="rId1"/>
    <p:sldLayoutId id="2147486390" r:id="rId2"/>
    <p:sldLayoutId id="2147486391" r:id="rId3"/>
    <p:sldLayoutId id="2147486392" r:id="rId4"/>
    <p:sldLayoutId id="2147486393" r:id="rId5"/>
    <p:sldLayoutId id="2147486394" r:id="rId6"/>
    <p:sldLayoutId id="2147486395" r:id="rId7"/>
    <p:sldLayoutId id="2147486396" r:id="rId8"/>
    <p:sldLayoutId id="2147486397" r:id="rId9"/>
    <p:sldLayoutId id="2147486398" r:id="rId10"/>
    <p:sldLayoutId id="2147486399" r:id="rId11"/>
  </p:sldLayoutIdLst>
  <p:hf sldNum="0" hdr="0" dt="0"/>
  <p:txStyles>
    <p:titleStyle>
      <a:lvl1pPr algn="l" defTabSz="844083" rtl="0" eaLnBrk="1" latinLnBrk="0" hangingPunct="1">
        <a:lnSpc>
          <a:spcPct val="90000"/>
        </a:lnSpc>
        <a:spcBef>
          <a:spcPct val="0"/>
        </a:spcBef>
        <a:buNone/>
        <a:defRPr kumimoji="1" sz="4062" kern="1200">
          <a:solidFill>
            <a:schemeClr val="tx1"/>
          </a:solidFill>
          <a:latin typeface="+mj-lt"/>
          <a:ea typeface="+mj-ea"/>
          <a:cs typeface="+mj-cs"/>
        </a:defRPr>
      </a:lvl1pPr>
    </p:titleStyle>
    <p:bodyStyle>
      <a:lvl1pPr marL="211021" indent="-211021" algn="l" defTabSz="844083" rtl="0" eaLnBrk="1" latinLnBrk="0" hangingPunct="1">
        <a:lnSpc>
          <a:spcPct val="90000"/>
        </a:lnSpc>
        <a:spcBef>
          <a:spcPts val="923"/>
        </a:spcBef>
        <a:buFont typeface="Arial" panose="020B0604020202020204" pitchFamily="34" charset="0"/>
        <a:buChar char="•"/>
        <a:defRPr kumimoji="1" sz="2585" kern="1200">
          <a:solidFill>
            <a:schemeClr val="tx1"/>
          </a:solidFill>
          <a:latin typeface="+mn-lt"/>
          <a:ea typeface="+mn-ea"/>
          <a:cs typeface="+mn-cs"/>
        </a:defRPr>
      </a:lvl1pPr>
      <a:lvl2pPr marL="633062" indent="-211021" algn="l" defTabSz="844083" rtl="0" eaLnBrk="1" latinLnBrk="0" hangingPunct="1">
        <a:lnSpc>
          <a:spcPct val="90000"/>
        </a:lnSpc>
        <a:spcBef>
          <a:spcPts val="462"/>
        </a:spcBef>
        <a:buFont typeface="Arial" panose="020B0604020202020204" pitchFamily="34" charset="0"/>
        <a:buChar char="•"/>
        <a:defRPr kumimoji="1" sz="2215" kern="1200">
          <a:solidFill>
            <a:schemeClr val="tx1"/>
          </a:solidFill>
          <a:latin typeface="+mn-lt"/>
          <a:ea typeface="+mn-ea"/>
          <a:cs typeface="+mn-cs"/>
        </a:defRPr>
      </a:lvl2pPr>
      <a:lvl3pPr marL="1055103" indent="-211021" algn="l" defTabSz="844083" rtl="0" eaLnBrk="1" latinLnBrk="0" hangingPunct="1">
        <a:lnSpc>
          <a:spcPct val="90000"/>
        </a:lnSpc>
        <a:spcBef>
          <a:spcPts val="462"/>
        </a:spcBef>
        <a:buFont typeface="Arial" panose="020B0604020202020204" pitchFamily="34" charset="0"/>
        <a:buChar char="•"/>
        <a:defRPr kumimoji="1" sz="1846" kern="1200">
          <a:solidFill>
            <a:schemeClr val="tx1"/>
          </a:solidFill>
          <a:latin typeface="+mn-lt"/>
          <a:ea typeface="+mn-ea"/>
          <a:cs typeface="+mn-cs"/>
        </a:defRPr>
      </a:lvl3pPr>
      <a:lvl4pPr marL="1477145"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4pPr>
      <a:lvl5pPr marL="1899186"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5pPr>
      <a:lvl6pPr marL="2321227"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6pPr>
      <a:lvl7pPr marL="2743269"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7pPr>
      <a:lvl8pPr marL="3165310"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8pPr>
      <a:lvl9pPr marL="3587351"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9pPr>
    </p:bodyStyle>
    <p:otherStyle>
      <a:defPPr>
        <a:defRPr lang="en-US"/>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8103B3A-FAF2-4E36-B578-696B77A008CD}"/>
              </a:ext>
            </a:extLst>
          </p:cNvPr>
          <p:cNvSpPr>
            <a:spLocks noGrp="1"/>
          </p:cNvSpPr>
          <p:nvPr>
            <p:ph type="title"/>
          </p:nvPr>
        </p:nvSpPr>
        <p:spPr>
          <a:xfrm>
            <a:off x="628653" y="365127"/>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5D3A83-B446-473D-BA5B-90963457FFA7}"/>
              </a:ext>
            </a:extLst>
          </p:cNvPr>
          <p:cNvSpPr>
            <a:spLocks noGrp="1"/>
          </p:cNvSpPr>
          <p:nvPr>
            <p:ph type="body" idx="1"/>
          </p:nvPr>
        </p:nvSpPr>
        <p:spPr>
          <a:xfrm>
            <a:off x="628653"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CB041E-18ED-4706-93A8-C62AF226D4CB}"/>
              </a:ext>
            </a:extLst>
          </p:cNvPr>
          <p:cNvSpPr>
            <a:spLocks noGrp="1"/>
          </p:cNvSpPr>
          <p:nvPr>
            <p:ph type="dt" sz="half" idx="2"/>
          </p:nvPr>
        </p:nvSpPr>
        <p:spPr>
          <a:xfrm>
            <a:off x="628650" y="6356357"/>
            <a:ext cx="2057400" cy="365125"/>
          </a:xfrm>
          <a:prstGeom prst="rect">
            <a:avLst/>
          </a:prstGeom>
        </p:spPr>
        <p:txBody>
          <a:bodyPr vert="horz" lIns="91440" tIns="45720" rIns="91440" bIns="45720" rtlCol="0" anchor="ctr"/>
          <a:lstStyle>
            <a:lvl1pPr algn="l">
              <a:defRPr sz="831">
                <a:solidFill>
                  <a:schemeClr val="tx1">
                    <a:tint val="75000"/>
                  </a:schemeClr>
                </a:solidFill>
              </a:defRPr>
            </a:lvl1pPr>
          </a:lstStyle>
          <a:p>
            <a:pPr defTabSz="844083"/>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D13B5A4F-43D7-46C2-A914-8F13D780F6D7}"/>
              </a:ext>
            </a:extLst>
          </p:cNvPr>
          <p:cNvSpPr>
            <a:spLocks noGrp="1"/>
          </p:cNvSpPr>
          <p:nvPr>
            <p:ph type="ftr" sz="quarter" idx="3"/>
          </p:nvPr>
        </p:nvSpPr>
        <p:spPr>
          <a:xfrm>
            <a:off x="3028953" y="6356357"/>
            <a:ext cx="3086100" cy="365125"/>
          </a:xfrm>
          <a:prstGeom prst="rect">
            <a:avLst/>
          </a:prstGeom>
        </p:spPr>
        <p:txBody>
          <a:bodyPr vert="horz" lIns="91440" tIns="45720" rIns="91440" bIns="45720" rtlCol="0" anchor="ctr"/>
          <a:lstStyle>
            <a:lvl1pPr algn="ctr">
              <a:defRPr sz="831">
                <a:solidFill>
                  <a:schemeClr val="tx1">
                    <a:tint val="75000"/>
                  </a:schemeClr>
                </a:solidFill>
              </a:defRPr>
            </a:lvl1pPr>
          </a:lstStyle>
          <a:p>
            <a:pPr defTabSz="844083"/>
            <a:r>
              <a:rPr lang="en-US" altLang="ja-JP">
                <a:solidFill>
                  <a:prstClr val="black">
                    <a:tint val="75000"/>
                  </a:prstClr>
                </a:solidFill>
              </a:rPr>
              <a:t>BRIDGE2023</a:t>
            </a: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A546D320-1AB2-43A0-BF0A-1735B0804FF5}"/>
              </a:ext>
            </a:extLst>
          </p:cNvPr>
          <p:cNvSpPr>
            <a:spLocks noGrp="1"/>
          </p:cNvSpPr>
          <p:nvPr>
            <p:ph type="sldNum" sz="quarter" idx="4"/>
          </p:nvPr>
        </p:nvSpPr>
        <p:spPr>
          <a:xfrm>
            <a:off x="6457950" y="6356357"/>
            <a:ext cx="2057400" cy="365125"/>
          </a:xfrm>
          <a:prstGeom prst="rect">
            <a:avLst/>
          </a:prstGeom>
        </p:spPr>
        <p:txBody>
          <a:bodyPr vert="horz" lIns="91440" tIns="45720" rIns="91440" bIns="45720" rtlCol="0" anchor="ctr"/>
          <a:lstStyle>
            <a:lvl1pPr algn="r">
              <a:defRPr sz="831">
                <a:solidFill>
                  <a:schemeClr val="tx1">
                    <a:tint val="75000"/>
                  </a:schemeClr>
                </a:solidFill>
              </a:defRPr>
            </a:lvl1pPr>
          </a:lstStyle>
          <a:p>
            <a:pPr defTabSz="844083"/>
            <a:fld id="{91E06159-D953-466D-804A-A144BA28BB2E}" type="slidenum">
              <a:rPr lang="ja-JP" altLang="en-US" smtClean="0">
                <a:solidFill>
                  <a:prstClr val="black">
                    <a:tint val="75000"/>
                  </a:prstClr>
                </a:solidFill>
              </a:rPr>
              <a:pPr defTabSz="844083"/>
              <a:t>‹#›</a:t>
            </a:fld>
            <a:endParaRPr lang="ja-JP" altLang="en-US">
              <a:solidFill>
                <a:prstClr val="black">
                  <a:tint val="75000"/>
                </a:prstClr>
              </a:solidFill>
            </a:endParaRPr>
          </a:p>
        </p:txBody>
      </p:sp>
    </p:spTree>
    <p:extLst>
      <p:ext uri="{BB962C8B-B14F-4D97-AF65-F5344CB8AC3E}">
        <p14:creationId xmlns:p14="http://schemas.microsoft.com/office/powerpoint/2010/main" val="3194290088"/>
      </p:ext>
    </p:extLst>
  </p:cSld>
  <p:clrMap bg1="lt1" tx1="dk1" bg2="lt2" tx2="dk2" accent1="accent1" accent2="accent2" accent3="accent3" accent4="accent4" accent5="accent5" accent6="accent6" hlink="hlink" folHlink="folHlink"/>
  <p:sldLayoutIdLst>
    <p:sldLayoutId id="2147486401" r:id="rId1"/>
    <p:sldLayoutId id="2147486402" r:id="rId2"/>
    <p:sldLayoutId id="2147486403" r:id="rId3"/>
    <p:sldLayoutId id="2147486404" r:id="rId4"/>
    <p:sldLayoutId id="2147486405" r:id="rId5"/>
    <p:sldLayoutId id="2147486406" r:id="rId6"/>
    <p:sldLayoutId id="2147486407" r:id="rId7"/>
    <p:sldLayoutId id="2147486408" r:id="rId8"/>
    <p:sldLayoutId id="2147486409" r:id="rId9"/>
    <p:sldLayoutId id="2147486410" r:id="rId10"/>
    <p:sldLayoutId id="2147486411" r:id="rId11"/>
  </p:sldLayoutIdLst>
  <p:hf sldNum="0" hdr="0" dt="0"/>
  <p:txStyles>
    <p:titleStyle>
      <a:lvl1pPr algn="l" defTabSz="633062" rtl="0" eaLnBrk="1" latinLnBrk="0" hangingPunct="1">
        <a:lnSpc>
          <a:spcPct val="90000"/>
        </a:lnSpc>
        <a:spcBef>
          <a:spcPct val="0"/>
        </a:spcBef>
        <a:buNone/>
        <a:defRPr kumimoji="1" sz="3046" kern="1200">
          <a:solidFill>
            <a:schemeClr val="tx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158265" indent="-158265" algn="l" defTabSz="633062" rtl="0" eaLnBrk="1" latinLnBrk="0" hangingPunct="1">
        <a:lnSpc>
          <a:spcPct val="90000"/>
        </a:lnSpc>
        <a:spcBef>
          <a:spcPts val="692"/>
        </a:spcBef>
        <a:buFont typeface="Arial" panose="020B0604020202020204" pitchFamily="34" charset="0"/>
        <a:buChar char="•"/>
        <a:defRPr kumimoji="1" sz="1939" kern="1200">
          <a:solidFill>
            <a:schemeClr val="tx1"/>
          </a:solidFill>
          <a:latin typeface="+mn-lt"/>
          <a:ea typeface="+mn-ea"/>
          <a:cs typeface="+mn-cs"/>
        </a:defRPr>
      </a:lvl1pPr>
      <a:lvl2pPr marL="474796" indent="-158265" algn="l" defTabSz="633062" rtl="0" eaLnBrk="1" latinLnBrk="0" hangingPunct="1">
        <a:lnSpc>
          <a:spcPct val="90000"/>
        </a:lnSpc>
        <a:spcBef>
          <a:spcPts val="346"/>
        </a:spcBef>
        <a:buFont typeface="Arial" panose="020B0604020202020204" pitchFamily="34" charset="0"/>
        <a:buChar char="•"/>
        <a:defRPr kumimoji="1" sz="1662" kern="1200">
          <a:solidFill>
            <a:schemeClr val="tx1"/>
          </a:solidFill>
          <a:latin typeface="+mn-lt"/>
          <a:ea typeface="+mn-ea"/>
          <a:cs typeface="+mn-cs"/>
        </a:defRPr>
      </a:lvl2pPr>
      <a:lvl3pPr marL="791327" indent="-158265" algn="l" defTabSz="633062" rtl="0" eaLnBrk="1" latinLnBrk="0" hangingPunct="1">
        <a:lnSpc>
          <a:spcPct val="90000"/>
        </a:lnSpc>
        <a:spcBef>
          <a:spcPts val="346"/>
        </a:spcBef>
        <a:buFont typeface="Arial" panose="020B0604020202020204" pitchFamily="34" charset="0"/>
        <a:buChar char="•"/>
        <a:defRPr kumimoji="1" sz="1385" kern="1200">
          <a:solidFill>
            <a:schemeClr val="tx1"/>
          </a:solidFill>
          <a:latin typeface="+mn-lt"/>
          <a:ea typeface="+mn-ea"/>
          <a:cs typeface="+mn-cs"/>
        </a:defRPr>
      </a:lvl3pPr>
      <a:lvl4pPr marL="1107858" indent="-158265" algn="l" defTabSz="633062" rtl="0" eaLnBrk="1" latinLnBrk="0" hangingPunct="1">
        <a:lnSpc>
          <a:spcPct val="90000"/>
        </a:lnSpc>
        <a:spcBef>
          <a:spcPts val="346"/>
        </a:spcBef>
        <a:buFont typeface="Arial" panose="020B0604020202020204" pitchFamily="34" charset="0"/>
        <a:buChar char="•"/>
        <a:defRPr kumimoji="1" sz="1246" kern="1200">
          <a:solidFill>
            <a:schemeClr val="tx1"/>
          </a:solidFill>
          <a:latin typeface="+mn-lt"/>
          <a:ea typeface="+mn-ea"/>
          <a:cs typeface="+mn-cs"/>
        </a:defRPr>
      </a:lvl4pPr>
      <a:lvl5pPr marL="1424389" indent="-158265" algn="l" defTabSz="633062" rtl="0" eaLnBrk="1" latinLnBrk="0" hangingPunct="1">
        <a:lnSpc>
          <a:spcPct val="90000"/>
        </a:lnSpc>
        <a:spcBef>
          <a:spcPts val="346"/>
        </a:spcBef>
        <a:buFont typeface="Arial" panose="020B0604020202020204" pitchFamily="34" charset="0"/>
        <a:buChar char="•"/>
        <a:defRPr kumimoji="1" sz="1246" kern="1200">
          <a:solidFill>
            <a:schemeClr val="tx1"/>
          </a:solidFill>
          <a:latin typeface="+mn-lt"/>
          <a:ea typeface="+mn-ea"/>
          <a:cs typeface="+mn-cs"/>
        </a:defRPr>
      </a:lvl5pPr>
      <a:lvl6pPr marL="1740920" indent="-158265" algn="l" defTabSz="633062" rtl="0" eaLnBrk="1" latinLnBrk="0" hangingPunct="1">
        <a:lnSpc>
          <a:spcPct val="90000"/>
        </a:lnSpc>
        <a:spcBef>
          <a:spcPts val="346"/>
        </a:spcBef>
        <a:buFont typeface="Arial" panose="020B0604020202020204" pitchFamily="34" charset="0"/>
        <a:buChar char="•"/>
        <a:defRPr kumimoji="1" sz="1246" kern="1200">
          <a:solidFill>
            <a:schemeClr val="tx1"/>
          </a:solidFill>
          <a:latin typeface="+mn-lt"/>
          <a:ea typeface="+mn-ea"/>
          <a:cs typeface="+mn-cs"/>
        </a:defRPr>
      </a:lvl6pPr>
      <a:lvl7pPr marL="2057451" indent="-158265" algn="l" defTabSz="633062" rtl="0" eaLnBrk="1" latinLnBrk="0" hangingPunct="1">
        <a:lnSpc>
          <a:spcPct val="90000"/>
        </a:lnSpc>
        <a:spcBef>
          <a:spcPts val="346"/>
        </a:spcBef>
        <a:buFont typeface="Arial" panose="020B0604020202020204" pitchFamily="34" charset="0"/>
        <a:buChar char="•"/>
        <a:defRPr kumimoji="1" sz="1246" kern="1200">
          <a:solidFill>
            <a:schemeClr val="tx1"/>
          </a:solidFill>
          <a:latin typeface="+mn-lt"/>
          <a:ea typeface="+mn-ea"/>
          <a:cs typeface="+mn-cs"/>
        </a:defRPr>
      </a:lvl7pPr>
      <a:lvl8pPr marL="2373982" indent="-158265" algn="l" defTabSz="633062" rtl="0" eaLnBrk="1" latinLnBrk="0" hangingPunct="1">
        <a:lnSpc>
          <a:spcPct val="90000"/>
        </a:lnSpc>
        <a:spcBef>
          <a:spcPts val="346"/>
        </a:spcBef>
        <a:buFont typeface="Arial" panose="020B0604020202020204" pitchFamily="34" charset="0"/>
        <a:buChar char="•"/>
        <a:defRPr kumimoji="1" sz="1246" kern="1200">
          <a:solidFill>
            <a:schemeClr val="tx1"/>
          </a:solidFill>
          <a:latin typeface="+mn-lt"/>
          <a:ea typeface="+mn-ea"/>
          <a:cs typeface="+mn-cs"/>
        </a:defRPr>
      </a:lvl8pPr>
      <a:lvl9pPr marL="2690513" indent="-158265" algn="l" defTabSz="633062" rtl="0" eaLnBrk="1" latinLnBrk="0" hangingPunct="1">
        <a:lnSpc>
          <a:spcPct val="90000"/>
        </a:lnSpc>
        <a:spcBef>
          <a:spcPts val="346"/>
        </a:spcBef>
        <a:buFont typeface="Arial" panose="020B0604020202020204" pitchFamily="34" charset="0"/>
        <a:buChar char="•"/>
        <a:defRPr kumimoji="1" sz="1246" kern="1200">
          <a:solidFill>
            <a:schemeClr val="tx1"/>
          </a:solidFill>
          <a:latin typeface="+mn-lt"/>
          <a:ea typeface="+mn-ea"/>
          <a:cs typeface="+mn-cs"/>
        </a:defRPr>
      </a:lvl9pPr>
    </p:bodyStyle>
    <p:otherStyle>
      <a:defPPr>
        <a:defRPr lang="ja-JP"/>
      </a:defPPr>
      <a:lvl1pPr marL="0" algn="l" defTabSz="633062" rtl="0" eaLnBrk="1" latinLnBrk="0" hangingPunct="1">
        <a:defRPr kumimoji="1" sz="1246" kern="1200">
          <a:solidFill>
            <a:schemeClr val="tx1"/>
          </a:solidFill>
          <a:latin typeface="+mn-lt"/>
          <a:ea typeface="+mn-ea"/>
          <a:cs typeface="+mn-cs"/>
        </a:defRPr>
      </a:lvl1pPr>
      <a:lvl2pPr marL="316531" algn="l" defTabSz="633062" rtl="0" eaLnBrk="1" latinLnBrk="0" hangingPunct="1">
        <a:defRPr kumimoji="1" sz="1246" kern="1200">
          <a:solidFill>
            <a:schemeClr val="tx1"/>
          </a:solidFill>
          <a:latin typeface="+mn-lt"/>
          <a:ea typeface="+mn-ea"/>
          <a:cs typeface="+mn-cs"/>
        </a:defRPr>
      </a:lvl2pPr>
      <a:lvl3pPr marL="633062" algn="l" defTabSz="633062" rtl="0" eaLnBrk="1" latinLnBrk="0" hangingPunct="1">
        <a:defRPr kumimoji="1" sz="1246" kern="1200">
          <a:solidFill>
            <a:schemeClr val="tx1"/>
          </a:solidFill>
          <a:latin typeface="+mn-lt"/>
          <a:ea typeface="+mn-ea"/>
          <a:cs typeface="+mn-cs"/>
        </a:defRPr>
      </a:lvl3pPr>
      <a:lvl4pPr marL="949593" algn="l" defTabSz="633062" rtl="0" eaLnBrk="1" latinLnBrk="0" hangingPunct="1">
        <a:defRPr kumimoji="1" sz="1246" kern="1200">
          <a:solidFill>
            <a:schemeClr val="tx1"/>
          </a:solidFill>
          <a:latin typeface="+mn-lt"/>
          <a:ea typeface="+mn-ea"/>
          <a:cs typeface="+mn-cs"/>
        </a:defRPr>
      </a:lvl4pPr>
      <a:lvl5pPr marL="1266124" algn="l" defTabSz="633062" rtl="0" eaLnBrk="1" latinLnBrk="0" hangingPunct="1">
        <a:defRPr kumimoji="1" sz="1246" kern="1200">
          <a:solidFill>
            <a:schemeClr val="tx1"/>
          </a:solidFill>
          <a:latin typeface="+mn-lt"/>
          <a:ea typeface="+mn-ea"/>
          <a:cs typeface="+mn-cs"/>
        </a:defRPr>
      </a:lvl5pPr>
      <a:lvl6pPr marL="1582655" algn="l" defTabSz="633062" rtl="0" eaLnBrk="1" latinLnBrk="0" hangingPunct="1">
        <a:defRPr kumimoji="1" sz="1246" kern="1200">
          <a:solidFill>
            <a:schemeClr val="tx1"/>
          </a:solidFill>
          <a:latin typeface="+mn-lt"/>
          <a:ea typeface="+mn-ea"/>
          <a:cs typeface="+mn-cs"/>
        </a:defRPr>
      </a:lvl6pPr>
      <a:lvl7pPr marL="1899186" algn="l" defTabSz="633062" rtl="0" eaLnBrk="1" latinLnBrk="0" hangingPunct="1">
        <a:defRPr kumimoji="1" sz="1246" kern="1200">
          <a:solidFill>
            <a:schemeClr val="tx1"/>
          </a:solidFill>
          <a:latin typeface="+mn-lt"/>
          <a:ea typeface="+mn-ea"/>
          <a:cs typeface="+mn-cs"/>
        </a:defRPr>
      </a:lvl7pPr>
      <a:lvl8pPr marL="2215717" algn="l" defTabSz="633062" rtl="0" eaLnBrk="1" latinLnBrk="0" hangingPunct="1">
        <a:defRPr kumimoji="1" sz="1246" kern="1200">
          <a:solidFill>
            <a:schemeClr val="tx1"/>
          </a:solidFill>
          <a:latin typeface="+mn-lt"/>
          <a:ea typeface="+mn-ea"/>
          <a:cs typeface="+mn-cs"/>
        </a:defRPr>
      </a:lvl8pPr>
      <a:lvl9pPr marL="2532248" algn="l" defTabSz="633062" rtl="0" eaLnBrk="1" latinLnBrk="0" hangingPunct="1">
        <a:defRPr kumimoji="1"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0.emf"/><Relationship Id="rId7" Type="http://schemas.openxmlformats.org/officeDocument/2006/relationships/image" Target="../media/image64.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1.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jpeg"/><Relationship Id="rId18" Type="http://schemas.openxmlformats.org/officeDocument/2006/relationships/image" Target="../media/image80.emf"/><Relationship Id="rId3" Type="http://schemas.openxmlformats.org/officeDocument/2006/relationships/image" Target="../media/image65.png"/><Relationship Id="rId21" Type="http://schemas.openxmlformats.org/officeDocument/2006/relationships/image" Target="../media/image83.jpeg"/><Relationship Id="rId7" Type="http://schemas.openxmlformats.org/officeDocument/2006/relationships/image" Target="../media/image69.png"/><Relationship Id="rId12" Type="http://schemas.openxmlformats.org/officeDocument/2006/relationships/image" Target="../media/image74.jpeg"/><Relationship Id="rId17" Type="http://schemas.openxmlformats.org/officeDocument/2006/relationships/image" Target="../media/image79.png"/><Relationship Id="rId2" Type="http://schemas.openxmlformats.org/officeDocument/2006/relationships/notesSlide" Target="../notesSlides/notesSlide6.xml"/><Relationship Id="rId16" Type="http://schemas.openxmlformats.org/officeDocument/2006/relationships/image" Target="../media/image78.png"/><Relationship Id="rId20" Type="http://schemas.openxmlformats.org/officeDocument/2006/relationships/image" Target="../media/image82.png"/><Relationship Id="rId1" Type="http://schemas.openxmlformats.org/officeDocument/2006/relationships/slideLayout" Target="../slideLayouts/slideLayout77.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5" Type="http://schemas.openxmlformats.org/officeDocument/2006/relationships/image" Target="../media/image77.png"/><Relationship Id="rId10" Type="http://schemas.openxmlformats.org/officeDocument/2006/relationships/image" Target="../media/image72.png"/><Relationship Id="rId19" Type="http://schemas.openxmlformats.org/officeDocument/2006/relationships/image" Target="../media/image81.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 Id="rId22" Type="http://schemas.openxmlformats.org/officeDocument/2006/relationships/image" Target="../media/image8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emf"/><Relationship Id="rId2" Type="http://schemas.openxmlformats.org/officeDocument/2006/relationships/image" Target="../media/image85.jpeg"/><Relationship Id="rId1" Type="http://schemas.openxmlformats.org/officeDocument/2006/relationships/slideLayout" Target="../slideLayouts/slideLayout123.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14.xml.rels><?xml version="1.0" encoding="UTF-8" standalone="yes"?>
<Relationships xmlns="http://schemas.openxmlformats.org/package/2006/relationships"><Relationship Id="rId8" Type="http://schemas.openxmlformats.org/officeDocument/2006/relationships/image" Target="../media/image97.JPG"/><Relationship Id="rId13" Type="http://schemas.openxmlformats.org/officeDocument/2006/relationships/image" Target="../media/image102.tiff"/><Relationship Id="rId18" Type="http://schemas.openxmlformats.org/officeDocument/2006/relationships/image" Target="../media/image107.png"/><Relationship Id="rId3" Type="http://schemas.openxmlformats.org/officeDocument/2006/relationships/image" Target="../media/image92.jpeg"/><Relationship Id="rId7" Type="http://schemas.openxmlformats.org/officeDocument/2006/relationships/image" Target="../media/image96.jpeg"/><Relationship Id="rId12" Type="http://schemas.openxmlformats.org/officeDocument/2006/relationships/image" Target="../media/image101.tiff"/><Relationship Id="rId17" Type="http://schemas.openxmlformats.org/officeDocument/2006/relationships/image" Target="../media/image106.tiff"/><Relationship Id="rId2" Type="http://schemas.openxmlformats.org/officeDocument/2006/relationships/notesSlide" Target="../notesSlides/notesSlide7.xml"/><Relationship Id="rId16" Type="http://schemas.openxmlformats.org/officeDocument/2006/relationships/image" Target="../media/image105.tiff"/><Relationship Id="rId1" Type="http://schemas.openxmlformats.org/officeDocument/2006/relationships/slideLayout" Target="../slideLayouts/slideLayout127.xml"/><Relationship Id="rId6" Type="http://schemas.openxmlformats.org/officeDocument/2006/relationships/image" Target="../media/image95.jpeg"/><Relationship Id="rId11" Type="http://schemas.openxmlformats.org/officeDocument/2006/relationships/image" Target="../media/image100.tiff"/><Relationship Id="rId5" Type="http://schemas.openxmlformats.org/officeDocument/2006/relationships/image" Target="../media/image94.jpeg"/><Relationship Id="rId15" Type="http://schemas.openxmlformats.org/officeDocument/2006/relationships/image" Target="../media/image104.tiff"/><Relationship Id="rId10" Type="http://schemas.openxmlformats.org/officeDocument/2006/relationships/image" Target="../media/image99.tiff"/><Relationship Id="rId19" Type="http://schemas.openxmlformats.org/officeDocument/2006/relationships/image" Target="../media/image108.svg"/><Relationship Id="rId4" Type="http://schemas.openxmlformats.org/officeDocument/2006/relationships/image" Target="../media/image93.png"/><Relationship Id="rId9" Type="http://schemas.openxmlformats.org/officeDocument/2006/relationships/image" Target="../media/image98.tiff"/><Relationship Id="rId14" Type="http://schemas.openxmlformats.org/officeDocument/2006/relationships/image" Target="../media/image103.tiff"/></Relationships>
</file>

<file path=ppt/slides/_rels/slide15.xml.rels><?xml version="1.0" encoding="UTF-8" standalone="yes"?>
<Relationships xmlns="http://schemas.openxmlformats.org/package/2006/relationships"><Relationship Id="rId8" Type="http://schemas.openxmlformats.org/officeDocument/2006/relationships/image" Target="../media/image115.emf"/><Relationship Id="rId3" Type="http://schemas.openxmlformats.org/officeDocument/2006/relationships/image" Target="../media/image110.png"/><Relationship Id="rId7" Type="http://schemas.openxmlformats.org/officeDocument/2006/relationships/image" Target="../media/image114.emf"/><Relationship Id="rId2" Type="http://schemas.openxmlformats.org/officeDocument/2006/relationships/image" Target="../media/image109.png"/><Relationship Id="rId1" Type="http://schemas.openxmlformats.org/officeDocument/2006/relationships/slideLayout" Target="../slideLayouts/slideLayout12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16.xml.rels><?xml version="1.0" encoding="UTF-8" standalone="yes"?>
<Relationships xmlns="http://schemas.openxmlformats.org/package/2006/relationships"><Relationship Id="rId8" Type="http://schemas.openxmlformats.org/officeDocument/2006/relationships/image" Target="../media/image121.emf"/><Relationship Id="rId3" Type="http://schemas.openxmlformats.org/officeDocument/2006/relationships/image" Target="../media/image116.png"/><Relationship Id="rId7" Type="http://schemas.openxmlformats.org/officeDocument/2006/relationships/image" Target="../media/image120.emf"/><Relationship Id="rId2" Type="http://schemas.openxmlformats.org/officeDocument/2006/relationships/notesSlide" Target="../notesSlides/notesSlide8.xml"/><Relationship Id="rId1" Type="http://schemas.openxmlformats.org/officeDocument/2006/relationships/slideLayout" Target="../slideLayouts/slideLayout152.xml"/><Relationship Id="rId6" Type="http://schemas.openxmlformats.org/officeDocument/2006/relationships/image" Target="../media/image119.emf"/><Relationship Id="rId5" Type="http://schemas.openxmlformats.org/officeDocument/2006/relationships/image" Target="../media/image118.emf"/><Relationship Id="rId4" Type="http://schemas.openxmlformats.org/officeDocument/2006/relationships/image" Target="../media/image117.png"/></Relationships>
</file>

<file path=ppt/slides/_rels/slide17.xml.rels><?xml version="1.0" encoding="UTF-8" standalone="yes"?>
<Relationships xmlns="http://schemas.openxmlformats.org/package/2006/relationships"><Relationship Id="rId8" Type="http://schemas.openxmlformats.org/officeDocument/2006/relationships/image" Target="../media/image128.jpeg"/><Relationship Id="rId3" Type="http://schemas.openxmlformats.org/officeDocument/2006/relationships/image" Target="../media/image123.jpg"/><Relationship Id="rId7" Type="http://schemas.openxmlformats.org/officeDocument/2006/relationships/image" Target="../media/image127.png"/><Relationship Id="rId2" Type="http://schemas.openxmlformats.org/officeDocument/2006/relationships/image" Target="../media/image122.jpeg"/><Relationship Id="rId1" Type="http://schemas.openxmlformats.org/officeDocument/2006/relationships/slideLayout" Target="../slideLayouts/slideLayout147.xml"/><Relationship Id="rId6" Type="http://schemas.openxmlformats.org/officeDocument/2006/relationships/image" Target="../media/image126.jpg"/><Relationship Id="rId5" Type="http://schemas.openxmlformats.org/officeDocument/2006/relationships/image" Target="../media/image125.jpeg"/><Relationship Id="rId4" Type="http://schemas.openxmlformats.org/officeDocument/2006/relationships/image" Target="../media/image124.png"/></Relationships>
</file>

<file path=ppt/slides/_rels/slide18.xml.rels><?xml version="1.0" encoding="UTF-8" standalone="yes"?>
<Relationships xmlns="http://schemas.openxmlformats.org/package/2006/relationships"><Relationship Id="rId8" Type="http://schemas.openxmlformats.org/officeDocument/2006/relationships/image" Target="../media/image134.jpeg"/><Relationship Id="rId3" Type="http://schemas.openxmlformats.org/officeDocument/2006/relationships/image" Target="NULL"/><Relationship Id="rId7" Type="http://schemas.openxmlformats.org/officeDocument/2006/relationships/image" Target="../media/image133.jpg"/><Relationship Id="rId2" Type="http://schemas.openxmlformats.org/officeDocument/2006/relationships/image" Target="../media/image129.gif"/><Relationship Id="rId1" Type="http://schemas.openxmlformats.org/officeDocument/2006/relationships/slideLayout" Target="../slideLayouts/slideLayout135.xml"/><Relationship Id="rId6" Type="http://schemas.openxmlformats.org/officeDocument/2006/relationships/image" Target="../media/image132.emf"/><Relationship Id="rId5" Type="http://schemas.openxmlformats.org/officeDocument/2006/relationships/image" Target="../media/image131.emf"/><Relationship Id="rId4" Type="http://schemas.openxmlformats.org/officeDocument/2006/relationships/image" Target="../media/image130.emf"/><Relationship Id="rId9" Type="http://schemas.openxmlformats.org/officeDocument/2006/relationships/image" Target="../media/image135.emf"/></Relationships>
</file>

<file path=ppt/slides/_rels/slide1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135.xml"/><Relationship Id="rId5" Type="http://schemas.openxmlformats.org/officeDocument/2006/relationships/image" Target="../media/image139.png"/><Relationship Id="rId4" Type="http://schemas.openxmlformats.org/officeDocument/2006/relationships/image" Target="../media/image138.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3" Type="http://schemas.openxmlformats.org/officeDocument/2006/relationships/image" Target="../media/image141.png"/><Relationship Id="rId7" Type="http://schemas.openxmlformats.org/officeDocument/2006/relationships/image" Target="../media/image145.png"/><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image" Target="../media/image140.png"/><Relationship Id="rId16" Type="http://schemas.openxmlformats.org/officeDocument/2006/relationships/image" Target="NULL"/><Relationship Id="rId1" Type="http://schemas.openxmlformats.org/officeDocument/2006/relationships/slideLayout" Target="../slideLayouts/slideLayout145.xml"/><Relationship Id="rId6" Type="http://schemas.openxmlformats.org/officeDocument/2006/relationships/image" Target="../media/image144.png"/><Relationship Id="rId11" Type="http://schemas.openxmlformats.org/officeDocument/2006/relationships/image" Target="NULL"/><Relationship Id="rId5" Type="http://schemas.openxmlformats.org/officeDocument/2006/relationships/image" Target="../media/image143.png"/><Relationship Id="rId15" Type="http://schemas.openxmlformats.org/officeDocument/2006/relationships/image" Target="NULL"/><Relationship Id="rId10" Type="http://schemas.openxmlformats.org/officeDocument/2006/relationships/image" Target="NULL"/><Relationship Id="rId4" Type="http://schemas.openxmlformats.org/officeDocument/2006/relationships/image" Target="../media/image142.png"/><Relationship Id="rId9" Type="http://schemas.openxmlformats.org/officeDocument/2006/relationships/image" Target="NULL"/><Relationship Id="rId14" Type="http://schemas.openxmlformats.org/officeDocument/2006/relationships/image" Target="../media/image146.png"/></Relationships>
</file>

<file path=ppt/slides/_rels/slide21.xml.rels><?xml version="1.0" encoding="UTF-8" standalone="yes"?>
<Relationships xmlns="http://schemas.openxmlformats.org/package/2006/relationships"><Relationship Id="rId8" Type="http://schemas.openxmlformats.org/officeDocument/2006/relationships/image" Target="../media/image153.jpg"/><Relationship Id="rId3" Type="http://schemas.openxmlformats.org/officeDocument/2006/relationships/image" Target="../media/image148.tiff"/><Relationship Id="rId7" Type="http://schemas.openxmlformats.org/officeDocument/2006/relationships/image" Target="../media/image152.png"/><Relationship Id="rId2" Type="http://schemas.openxmlformats.org/officeDocument/2006/relationships/image" Target="../media/image147.jpg"/><Relationship Id="rId1" Type="http://schemas.openxmlformats.org/officeDocument/2006/relationships/slideLayout" Target="../slideLayouts/slideLayout140.xml"/><Relationship Id="rId6" Type="http://schemas.openxmlformats.org/officeDocument/2006/relationships/image" Target="../media/image151.png"/><Relationship Id="rId5" Type="http://schemas.openxmlformats.org/officeDocument/2006/relationships/image" Target="../media/image150.png"/><Relationship Id="rId4" Type="http://schemas.openxmlformats.org/officeDocument/2006/relationships/image" Target="../media/image149.jpeg"/></Relationships>
</file>

<file path=ppt/slides/_rels/slide22.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jpg"/><Relationship Id="rId1" Type="http://schemas.openxmlformats.org/officeDocument/2006/relationships/slideLayout" Target="../slideLayouts/slideLayout135.xml"/><Relationship Id="rId5" Type="http://schemas.openxmlformats.org/officeDocument/2006/relationships/image" Target="../media/image157.png"/><Relationship Id="rId4" Type="http://schemas.openxmlformats.org/officeDocument/2006/relationships/image" Target="../media/image156.svg"/></Relationships>
</file>

<file path=ppt/slides/_rels/slide23.xml.rels><?xml version="1.0" encoding="UTF-8" standalone="yes"?>
<Relationships xmlns="http://schemas.openxmlformats.org/package/2006/relationships"><Relationship Id="rId3" Type="http://schemas.openxmlformats.org/officeDocument/2006/relationships/image" Target="../media/image159.jpg"/><Relationship Id="rId2" Type="http://schemas.openxmlformats.org/officeDocument/2006/relationships/image" Target="../media/image158.png"/><Relationship Id="rId1" Type="http://schemas.openxmlformats.org/officeDocument/2006/relationships/slideLayout" Target="../slideLayouts/slideLayout135.xml"/><Relationship Id="rId5" Type="http://schemas.openxmlformats.org/officeDocument/2006/relationships/image" Target="../media/image157.png"/><Relationship Id="rId4" Type="http://schemas.openxmlformats.org/officeDocument/2006/relationships/image" Target="../media/image16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5.xml.rels><?xml version="1.0" encoding="UTF-8" standalone="yes"?>
<Relationships xmlns="http://schemas.openxmlformats.org/package/2006/relationships"><Relationship Id="rId8" Type="http://schemas.openxmlformats.org/officeDocument/2006/relationships/image" Target="../media/image166.jpeg"/><Relationship Id="rId3" Type="http://schemas.openxmlformats.org/officeDocument/2006/relationships/image" Target="../media/image162.png"/><Relationship Id="rId7" Type="http://schemas.openxmlformats.org/officeDocument/2006/relationships/image" Target="../media/image165.jpeg"/><Relationship Id="rId2" Type="http://schemas.openxmlformats.org/officeDocument/2006/relationships/image" Target="../media/image161.tiff"/><Relationship Id="rId1" Type="http://schemas.openxmlformats.org/officeDocument/2006/relationships/slideLayout" Target="../slideLayouts/slideLayout135.xml"/><Relationship Id="rId6" Type="http://schemas.openxmlformats.org/officeDocument/2006/relationships/image" Target="../media/image164.emf"/><Relationship Id="rId5" Type="http://schemas.openxmlformats.org/officeDocument/2006/relationships/image" Target="NULL"/><Relationship Id="rId10" Type="http://schemas.openxmlformats.org/officeDocument/2006/relationships/image" Target="../media/image168.tiff"/><Relationship Id="rId4" Type="http://schemas.openxmlformats.org/officeDocument/2006/relationships/image" Target="../media/image163.png"/><Relationship Id="rId9" Type="http://schemas.openxmlformats.org/officeDocument/2006/relationships/image" Target="../media/image167.jpeg"/></Relationships>
</file>

<file path=ppt/slides/_rels/slide26.xml.rels><?xml version="1.0" encoding="UTF-8" standalone="yes"?>
<Relationships xmlns="http://schemas.openxmlformats.org/package/2006/relationships"><Relationship Id="rId8" Type="http://schemas.openxmlformats.org/officeDocument/2006/relationships/image" Target="../media/image174.jpeg"/><Relationship Id="rId3" Type="http://schemas.microsoft.com/office/2007/relationships/hdphoto" Target="../media/hdphoto1.wdp"/><Relationship Id="rId7" Type="http://schemas.openxmlformats.org/officeDocument/2006/relationships/image" Target="../media/image173.jpeg"/><Relationship Id="rId2" Type="http://schemas.openxmlformats.org/officeDocument/2006/relationships/image" Target="../media/image169.png"/><Relationship Id="rId1" Type="http://schemas.openxmlformats.org/officeDocument/2006/relationships/slideLayout" Target="../slideLayouts/slideLayout139.xml"/><Relationship Id="rId6" Type="http://schemas.openxmlformats.org/officeDocument/2006/relationships/image" Target="../media/image172.jpeg"/><Relationship Id="rId5" Type="http://schemas.openxmlformats.org/officeDocument/2006/relationships/image" Target="../media/image171.jpeg"/><Relationship Id="rId4" Type="http://schemas.openxmlformats.org/officeDocument/2006/relationships/image" Target="../media/image170.png"/><Relationship Id="rId9" Type="http://schemas.openxmlformats.org/officeDocument/2006/relationships/image" Target="../media/image175.png"/></Relationships>
</file>

<file path=ppt/slides/_rels/slide27.xml.rels><?xml version="1.0" encoding="UTF-8" standalone="yes"?>
<Relationships xmlns="http://schemas.openxmlformats.org/package/2006/relationships"><Relationship Id="rId8" Type="http://schemas.openxmlformats.org/officeDocument/2006/relationships/image" Target="../media/image180.emf"/><Relationship Id="rId3" Type="http://schemas.openxmlformats.org/officeDocument/2006/relationships/image" Target="../media/image23.png"/><Relationship Id="rId7" Type="http://schemas.openxmlformats.org/officeDocument/2006/relationships/image" Target="../media/image179.emf"/><Relationship Id="rId2" Type="http://schemas.openxmlformats.org/officeDocument/2006/relationships/notesSlide" Target="../notesSlides/notesSlide9.xml"/><Relationship Id="rId1" Type="http://schemas.openxmlformats.org/officeDocument/2006/relationships/slideLayout" Target="../slideLayouts/slideLayout40.xml"/><Relationship Id="rId6" Type="http://schemas.openxmlformats.org/officeDocument/2006/relationships/image" Target="../media/image178.emf"/><Relationship Id="rId5" Type="http://schemas.openxmlformats.org/officeDocument/2006/relationships/image" Target="../media/image177.png"/><Relationship Id="rId10" Type="http://schemas.openxmlformats.org/officeDocument/2006/relationships/image" Target="../media/image182.png"/><Relationship Id="rId4" Type="http://schemas.openxmlformats.org/officeDocument/2006/relationships/image" Target="../media/image176.png"/><Relationship Id="rId9" Type="http://schemas.openxmlformats.org/officeDocument/2006/relationships/image" Target="../media/image181.png"/></Relationships>
</file>

<file path=ppt/slides/_rels/slide2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116.xml"/></Relationships>
</file>

<file path=ppt/slides/_rels/slide29.xml.rels><?xml version="1.0" encoding="UTF-8" standalone="yes"?>
<Relationships xmlns="http://schemas.openxmlformats.org/package/2006/relationships"><Relationship Id="rId3" Type="http://schemas.openxmlformats.org/officeDocument/2006/relationships/image" Target="../media/image186.jpeg"/><Relationship Id="rId7" Type="http://schemas.openxmlformats.org/officeDocument/2006/relationships/image" Target="../media/image190.png"/><Relationship Id="rId2" Type="http://schemas.openxmlformats.org/officeDocument/2006/relationships/image" Target="../media/image185.jpeg"/><Relationship Id="rId1" Type="http://schemas.openxmlformats.org/officeDocument/2006/relationships/slideLayout" Target="../slideLayouts/slideLayout112.xml"/><Relationship Id="rId6" Type="http://schemas.openxmlformats.org/officeDocument/2006/relationships/image" Target="../media/image189.png"/><Relationship Id="rId5" Type="http://schemas.openxmlformats.org/officeDocument/2006/relationships/image" Target="../media/image188.png"/><Relationship Id="rId4" Type="http://schemas.openxmlformats.org/officeDocument/2006/relationships/image" Target="../media/image18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1.xml"/><Relationship Id="rId1" Type="http://schemas.openxmlformats.org/officeDocument/2006/relationships/tags" Target="../tags/tag1.xml"/><Relationship Id="rId5" Type="http://schemas.openxmlformats.org/officeDocument/2006/relationships/image" Target="../media/image13.pn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3.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6.emf"/></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110.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34.jpe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29.jpeg"/><Relationship Id="rId21" Type="http://schemas.openxmlformats.org/officeDocument/2006/relationships/image" Target="../media/image47.jpeg"/><Relationship Id="rId7" Type="http://schemas.openxmlformats.org/officeDocument/2006/relationships/image" Target="../media/image33.jpeg"/><Relationship Id="rId12" Type="http://schemas.openxmlformats.org/officeDocument/2006/relationships/image" Target="../media/image38.jpeg"/><Relationship Id="rId17" Type="http://schemas.openxmlformats.org/officeDocument/2006/relationships/image" Target="../media/image43.jpeg"/><Relationship Id="rId2" Type="http://schemas.openxmlformats.org/officeDocument/2006/relationships/notesSlide" Target="../notesSlides/notesSlide4.xml"/><Relationship Id="rId16" Type="http://schemas.openxmlformats.org/officeDocument/2006/relationships/image" Target="../media/image42.png"/><Relationship Id="rId20" Type="http://schemas.openxmlformats.org/officeDocument/2006/relationships/image" Target="../media/image46.jpeg"/><Relationship Id="rId1" Type="http://schemas.openxmlformats.org/officeDocument/2006/relationships/slideLayout" Target="../slideLayouts/slideLayout60.xml"/><Relationship Id="rId6" Type="http://schemas.openxmlformats.org/officeDocument/2006/relationships/image" Target="../media/image32.png"/><Relationship Id="rId11" Type="http://schemas.openxmlformats.org/officeDocument/2006/relationships/image" Target="../media/image37.jpeg"/><Relationship Id="rId24" Type="http://schemas.openxmlformats.org/officeDocument/2006/relationships/image" Target="../media/image50.jpeg"/><Relationship Id="rId5" Type="http://schemas.openxmlformats.org/officeDocument/2006/relationships/image" Target="../media/image31.png"/><Relationship Id="rId15" Type="http://schemas.openxmlformats.org/officeDocument/2006/relationships/image" Target="../media/image41.jpeg"/><Relationship Id="rId23" Type="http://schemas.openxmlformats.org/officeDocument/2006/relationships/image" Target="../media/image49.jpeg"/><Relationship Id="rId10" Type="http://schemas.openxmlformats.org/officeDocument/2006/relationships/image" Target="../media/image36.jpeg"/><Relationship Id="rId19" Type="http://schemas.openxmlformats.org/officeDocument/2006/relationships/image" Target="../media/image45.jpeg"/><Relationship Id="rId4" Type="http://schemas.openxmlformats.org/officeDocument/2006/relationships/image" Target="../media/image30.jpeg"/><Relationship Id="rId9" Type="http://schemas.openxmlformats.org/officeDocument/2006/relationships/image" Target="../media/image35.jpeg"/><Relationship Id="rId14" Type="http://schemas.openxmlformats.org/officeDocument/2006/relationships/image" Target="../media/image40.gif"/><Relationship Id="rId22" Type="http://schemas.openxmlformats.org/officeDocument/2006/relationships/image" Target="../media/image48.jpeg"/></Relationships>
</file>

<file path=ppt/slides/_rels/slide9.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image" Target="../media/image51.jpeg"/><Relationship Id="rId1" Type="http://schemas.openxmlformats.org/officeDocument/2006/relationships/slideLayout" Target="../slideLayouts/slideLayout26.xml"/><Relationship Id="rId6" Type="http://schemas.openxmlformats.org/officeDocument/2006/relationships/image" Target="../media/image55.jpeg"/><Relationship Id="rId5" Type="http://schemas.openxmlformats.org/officeDocument/2006/relationships/image" Target="../media/image54.jpeg"/><Relationship Id="rId10" Type="http://schemas.openxmlformats.org/officeDocument/2006/relationships/image" Target="../media/image59.jpeg"/><Relationship Id="rId4" Type="http://schemas.openxmlformats.org/officeDocument/2006/relationships/image" Target="../media/image53.jpeg"/><Relationship Id="rId9" Type="http://schemas.openxmlformats.org/officeDocument/2006/relationships/image" Target="../media/image5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A31233-B48F-41DB-846D-965A0C1F4EDD}"/>
              </a:ext>
            </a:extLst>
          </p:cNvPr>
          <p:cNvSpPr>
            <a:spLocks noGrp="1"/>
          </p:cNvSpPr>
          <p:nvPr>
            <p:ph type="ctrTitle"/>
          </p:nvPr>
        </p:nvSpPr>
        <p:spPr>
          <a:xfrm>
            <a:off x="726570" y="2345929"/>
            <a:ext cx="7772400" cy="1470025"/>
          </a:xfrm>
        </p:spPr>
        <p:txBody>
          <a:bodyPr>
            <a:normAutofit/>
          </a:bodyPr>
          <a:lstStyle/>
          <a:p>
            <a:r>
              <a:rPr lang="en-US" altLang="ja-JP" dirty="0"/>
              <a:t>Update from JP</a:t>
            </a:r>
            <a:endParaRPr lang="ja-JP" altLang="en-US" dirty="0"/>
          </a:p>
        </p:txBody>
      </p:sp>
      <p:sp>
        <p:nvSpPr>
          <p:cNvPr id="4" name="字幕 3">
            <a:extLst>
              <a:ext uri="{FF2B5EF4-FFF2-40B4-BE49-F238E27FC236}">
                <a16:creationId xmlns:a16="http://schemas.microsoft.com/office/drawing/2014/main" id="{5E7E774D-CEA4-4AE7-B66D-1A8A2B3B9C47}"/>
              </a:ext>
            </a:extLst>
          </p:cNvPr>
          <p:cNvSpPr>
            <a:spLocks noGrp="1"/>
          </p:cNvSpPr>
          <p:nvPr>
            <p:ph type="subTitle" idx="1"/>
          </p:nvPr>
        </p:nvSpPr>
        <p:spPr/>
        <p:txBody>
          <a:bodyPr/>
          <a:lstStyle/>
          <a:p>
            <a:r>
              <a:rPr lang="en-US" altLang="ja-JP" dirty="0"/>
              <a:t>Koichiro Shimomura</a:t>
            </a:r>
          </a:p>
          <a:p>
            <a:r>
              <a:rPr lang="en-US" altLang="ja-JP" dirty="0"/>
              <a:t>J-PARC, KEK</a:t>
            </a:r>
            <a:endParaRPr lang="ja-JP" altLang="en-US" dirty="0"/>
          </a:p>
        </p:txBody>
      </p:sp>
      <p:sp>
        <p:nvSpPr>
          <p:cNvPr id="5" name="テキスト ボックス 4">
            <a:extLst>
              <a:ext uri="{FF2B5EF4-FFF2-40B4-BE49-F238E27FC236}">
                <a16:creationId xmlns:a16="http://schemas.microsoft.com/office/drawing/2014/main" id="{1A4B8508-6B74-4B01-83C5-E15247303143}"/>
              </a:ext>
            </a:extLst>
          </p:cNvPr>
          <p:cNvSpPr txBox="1"/>
          <p:nvPr/>
        </p:nvSpPr>
        <p:spPr>
          <a:xfrm>
            <a:off x="7246088" y="62925"/>
            <a:ext cx="1435008" cy="646331"/>
          </a:xfrm>
          <a:prstGeom prst="rect">
            <a:avLst/>
          </a:prstGeom>
          <a:noFill/>
        </p:spPr>
        <p:txBody>
          <a:bodyPr wrap="none" rtlCol="0">
            <a:spAutoFit/>
          </a:bodyPr>
          <a:lstStyle/>
          <a:p>
            <a:r>
              <a:rPr lang="en-US" altLang="ja-JP" dirty="0"/>
              <a:t>Oct</a:t>
            </a:r>
            <a:r>
              <a:rPr kumimoji="1" lang="en-US" altLang="ja-JP" dirty="0"/>
              <a:t>. </a:t>
            </a:r>
            <a:r>
              <a:rPr lang="en-US" altLang="ja-JP" dirty="0"/>
              <a:t>1</a:t>
            </a:r>
            <a:r>
              <a:rPr kumimoji="1" lang="en-US" altLang="ja-JP" dirty="0"/>
              <a:t>8, 2023</a:t>
            </a:r>
          </a:p>
          <a:p>
            <a:r>
              <a:rPr lang="en-US" altLang="ja-JP" dirty="0"/>
              <a:t>@ PSI</a:t>
            </a:r>
          </a:p>
        </p:txBody>
      </p:sp>
      <p:sp>
        <p:nvSpPr>
          <p:cNvPr id="2" name="フッター プレースホルダー 1">
            <a:extLst>
              <a:ext uri="{FF2B5EF4-FFF2-40B4-BE49-F238E27FC236}">
                <a16:creationId xmlns:a16="http://schemas.microsoft.com/office/drawing/2014/main" id="{B778915C-E76A-D17F-8E2A-9FD9E845F38F}"/>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899170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Muon_Beamline_20130926_4（英語）.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04973" y="1150624"/>
            <a:ext cx="2753350" cy="5668661"/>
          </a:xfrm>
          <a:prstGeom prst="rect">
            <a:avLst/>
          </a:prstGeom>
        </p:spPr>
      </p:pic>
      <p:pic>
        <p:nvPicPr>
          <p:cNvPr id="2050" name="Picture 2" descr="F:\Users\rshimizu\Desktop\S-Lin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97487" y="1364618"/>
            <a:ext cx="3212673" cy="26834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3075" name="Picture 3" descr="F:\Users\rshimizu\Desktop\U-Line.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820" y="4441613"/>
            <a:ext cx="3146155" cy="2361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3076" name="Picture 4" descr="F:\Users\rshimizu\Desktop\D-Line.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90919" y="4492244"/>
            <a:ext cx="2968376" cy="22277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4" name="テキスト ボックス 3"/>
          <p:cNvSpPr txBox="1"/>
          <p:nvPr/>
        </p:nvSpPr>
        <p:spPr>
          <a:xfrm>
            <a:off x="6242826" y="4492244"/>
            <a:ext cx="987931" cy="400350"/>
          </a:xfrm>
          <a:prstGeom prst="rect">
            <a:avLst/>
          </a:prstGeom>
          <a:noFill/>
        </p:spPr>
        <p:txBody>
          <a:bodyPr wrap="none" lIns="64245" tIns="32121" rIns="64245" bIns="32121" rtlCol="0">
            <a:spAutoFit/>
          </a:bodyPr>
          <a:lstStyle/>
          <a:p>
            <a:pPr marL="0" marR="0" lvl="0" indent="0" algn="ctr"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rPr>
              <a:t>D-Line </a:t>
            </a:r>
            <a:endParaRPr kumimoji="1" lang="ja-JP" altLang="en-US"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endParaRPr>
          </a:p>
        </p:txBody>
      </p:sp>
      <p:sp>
        <p:nvSpPr>
          <p:cNvPr id="5" name="テキスト ボックス 4"/>
          <p:cNvSpPr txBox="1"/>
          <p:nvPr/>
        </p:nvSpPr>
        <p:spPr>
          <a:xfrm>
            <a:off x="6306211" y="5909903"/>
            <a:ext cx="2880577" cy="742020"/>
          </a:xfrm>
          <a:prstGeom prst="rect">
            <a:avLst/>
          </a:prstGeom>
          <a:noFill/>
        </p:spPr>
        <p:txBody>
          <a:bodyPr wrap="none" lIns="64245" tIns="32121" rIns="64245" bIns="32121" rtlCol="0">
            <a:spAutoFit/>
          </a:bodyPr>
          <a:lstStyle/>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en-US"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rPr>
              <a:t>Mid-intensity beam line</a:t>
            </a:r>
          </a:p>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rPr>
              <a:t>For general use</a:t>
            </a:r>
          </a:p>
        </p:txBody>
      </p:sp>
      <p:sp>
        <p:nvSpPr>
          <p:cNvPr id="6" name="正方形/長方形 5"/>
          <p:cNvSpPr/>
          <p:nvPr/>
        </p:nvSpPr>
        <p:spPr>
          <a:xfrm>
            <a:off x="116507" y="4441615"/>
            <a:ext cx="989023" cy="400350"/>
          </a:xfrm>
          <a:prstGeom prst="rect">
            <a:avLst/>
          </a:prstGeom>
          <a:solidFill>
            <a:schemeClr val="tx2">
              <a:lumMod val="75000"/>
              <a:alpha val="42000"/>
            </a:schemeClr>
          </a:solidFill>
        </p:spPr>
        <p:txBody>
          <a:bodyPr wrap="none" lIns="64245" tIns="32121" rIns="64245" bIns="32121">
            <a:spAutoFit/>
          </a:bodyPr>
          <a:lstStyle/>
          <a:p>
            <a:pPr marL="0" marR="0" lvl="0" indent="0" algn="ctr"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rPr>
              <a:t>U-Line </a:t>
            </a:r>
            <a:endParaRPr kumimoji="1" lang="ja-JP" altLang="en-US"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endParaRPr>
          </a:p>
        </p:txBody>
      </p:sp>
      <p:sp>
        <p:nvSpPr>
          <p:cNvPr id="21" name="テキスト ボックス 20"/>
          <p:cNvSpPr txBox="1"/>
          <p:nvPr/>
        </p:nvSpPr>
        <p:spPr>
          <a:xfrm>
            <a:off x="217768" y="5960531"/>
            <a:ext cx="2883150" cy="742020"/>
          </a:xfrm>
          <a:prstGeom prst="rect">
            <a:avLst/>
          </a:prstGeom>
          <a:solidFill>
            <a:schemeClr val="tx2">
              <a:lumMod val="75000"/>
              <a:alpha val="38000"/>
            </a:schemeClr>
          </a:solidFill>
        </p:spPr>
        <p:txBody>
          <a:bodyPr wrap="square" lIns="64245" tIns="32121" rIns="64245" bIns="32121" rtlCol="0">
            <a:spAutoFit/>
          </a:bodyPr>
          <a:lstStyle/>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en-US"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rPr>
              <a:t>Very unique Ultra-Slow </a:t>
            </a:r>
            <a:r>
              <a:rPr kumimoji="1" lang="en-US" altLang="en-US" sz="2200" b="0" i="0" u="none" strike="noStrike" kern="1200" cap="none" spc="0" normalizeH="0" baseline="0" noProof="0" dirty="0" err="1">
                <a:ln>
                  <a:noFill/>
                </a:ln>
                <a:solidFill>
                  <a:srgbClr val="FFFFFF"/>
                </a:solidFill>
                <a:effectLst/>
                <a:uLnTx/>
                <a:uFillTx/>
                <a:latin typeface="ＭＳ Ｐゴシック"/>
                <a:ea typeface="ＭＳ Ｐゴシック"/>
                <a:cs typeface="ヒラギノ明朝 ProN W3" charset="0"/>
                <a:sym typeface="Palatino" charset="0"/>
              </a:rPr>
              <a:t>Muon</a:t>
            </a:r>
            <a:r>
              <a:rPr kumimoji="1" lang="en-US" altLang="en-US"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rPr>
              <a:t> Beam</a:t>
            </a:r>
            <a:endParaRPr kumimoji="1" lang="en-US" altLang="ja-JP"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endParaRPr>
          </a:p>
        </p:txBody>
      </p:sp>
      <p:sp>
        <p:nvSpPr>
          <p:cNvPr id="22" name="テキスト ボックス 21"/>
          <p:cNvSpPr txBox="1"/>
          <p:nvPr/>
        </p:nvSpPr>
        <p:spPr>
          <a:xfrm>
            <a:off x="247245" y="1201255"/>
            <a:ext cx="928973" cy="400350"/>
          </a:xfrm>
          <a:prstGeom prst="rect">
            <a:avLst/>
          </a:prstGeom>
          <a:noFill/>
        </p:spPr>
        <p:txBody>
          <a:bodyPr wrap="none" lIns="64245" tIns="32121" rIns="64245" bIns="32121" rtlCol="0">
            <a:spAutoFit/>
          </a:bodyPr>
          <a:lstStyle/>
          <a:p>
            <a:pPr marL="0" marR="0" lvl="0" indent="0" algn="ctr"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a:ln>
                  <a:noFill/>
                </a:ln>
                <a:solidFill>
                  <a:srgbClr val="FFFFFF"/>
                </a:solidFill>
                <a:effectLst/>
                <a:uLnTx/>
                <a:uFillTx/>
                <a:latin typeface="Palatino" charset="0"/>
                <a:ea typeface="ヒラギノ明朝 ProN W3" charset="0"/>
                <a:cs typeface="ヒラギノ明朝 ProN W3" charset="0"/>
                <a:sym typeface="Palatino" charset="0"/>
              </a:rPr>
              <a:t>S-</a:t>
            </a:r>
            <a:r>
              <a:rPr kumimoji="1" lang="en-US" altLang="ja-JP"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rPr>
              <a:t>Line </a:t>
            </a:r>
            <a:endParaRPr kumimoji="1" lang="ja-JP" altLang="en-US"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endParaRPr>
          </a:p>
        </p:txBody>
      </p:sp>
      <p:sp>
        <p:nvSpPr>
          <p:cNvPr id="23" name="テキスト ボックス 22"/>
          <p:cNvSpPr txBox="1"/>
          <p:nvPr/>
        </p:nvSpPr>
        <p:spPr>
          <a:xfrm>
            <a:off x="167137" y="3503313"/>
            <a:ext cx="2515092" cy="742020"/>
          </a:xfrm>
          <a:prstGeom prst="rect">
            <a:avLst/>
          </a:prstGeom>
          <a:noFill/>
        </p:spPr>
        <p:txBody>
          <a:bodyPr wrap="none" lIns="64245" tIns="32121" rIns="64245" bIns="32121" rtlCol="0">
            <a:spAutoFit/>
          </a:bodyPr>
          <a:lstStyle/>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rPr>
              <a:t>Accommodate many</a:t>
            </a:r>
          </a:p>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err="1">
                <a:ln>
                  <a:noFill/>
                </a:ln>
                <a:solidFill>
                  <a:srgbClr val="FFFFFF"/>
                </a:solidFill>
                <a:effectLst/>
                <a:uLnTx/>
                <a:uFillTx/>
                <a:latin typeface="ＭＳ Ｐゴシック"/>
                <a:ea typeface="ＭＳ Ｐゴシック"/>
                <a:cs typeface="ヒラギノ明朝 ProN W3" charset="0"/>
                <a:sym typeface="Palatino" charset="0"/>
              </a:rPr>
              <a:t>μSR</a:t>
            </a:r>
            <a:r>
              <a:rPr kumimoji="1" lang="en-US" altLang="en-US"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rPr>
              <a:t> experiments</a:t>
            </a:r>
            <a:endParaRPr kumimoji="1" lang="en-US" altLang="ja-JP" sz="2200" b="0" i="0" u="none" strike="noStrike" kern="1200" cap="none" spc="0" normalizeH="0" baseline="0" noProof="0" dirty="0">
              <a:ln>
                <a:noFill/>
              </a:ln>
              <a:solidFill>
                <a:srgbClr val="FFFFFF"/>
              </a:solidFill>
              <a:effectLst/>
              <a:uLnTx/>
              <a:uFillTx/>
              <a:latin typeface="ＭＳ Ｐゴシック"/>
              <a:ea typeface="ＭＳ Ｐゴシック"/>
              <a:cs typeface="ヒラギノ明朝 ProN W3" charset="0"/>
              <a:sym typeface="Palatino" charset="0"/>
            </a:endParaRPr>
          </a:p>
        </p:txBody>
      </p:sp>
      <p:sp>
        <p:nvSpPr>
          <p:cNvPr id="7" name="テキスト ボックス 6"/>
          <p:cNvSpPr txBox="1"/>
          <p:nvPr/>
        </p:nvSpPr>
        <p:spPr>
          <a:xfrm>
            <a:off x="420291" y="138010"/>
            <a:ext cx="8354053" cy="714138"/>
          </a:xfrm>
          <a:prstGeom prst="rect">
            <a:avLst/>
          </a:prstGeom>
        </p:spPr>
        <p:style>
          <a:lnRef idx="3">
            <a:schemeClr val="lt1"/>
          </a:lnRef>
          <a:fillRef idx="1">
            <a:schemeClr val="accent3"/>
          </a:fillRef>
          <a:effectRef idx="1">
            <a:schemeClr val="accent3"/>
          </a:effectRef>
          <a:fontRef idx="minor">
            <a:schemeClr val="lt1"/>
          </a:fontRef>
        </p:style>
        <p:txBody>
          <a:bodyPr wrap="square" lIns="64245" tIns="32121" rIns="64245" bIns="32121" rtlCol="0">
            <a:spAutoFit/>
          </a:bodyPr>
          <a:lstStyle/>
          <a:p>
            <a:pPr marL="0" marR="0" lvl="0" indent="0" algn="ctr" defTabSz="642513" rtl="0" eaLnBrk="1" fontAlgn="base" latinLnBrk="0" hangingPunct="1">
              <a:lnSpc>
                <a:spcPct val="100000"/>
              </a:lnSpc>
              <a:spcBef>
                <a:spcPct val="0"/>
              </a:spcBef>
              <a:spcAft>
                <a:spcPct val="0"/>
              </a:spcAft>
              <a:buClrTx/>
              <a:buSzTx/>
              <a:buFontTx/>
              <a:buNone/>
              <a:tabLst/>
              <a:defRPr/>
            </a:pPr>
            <a:r>
              <a:rPr kumimoji="1" lang="en-US" altLang="ja-JP" sz="4200" b="0" i="0" u="none" strike="noStrike" kern="1200" cap="none" spc="0" normalizeH="0" baseline="0" noProof="0" dirty="0" err="1">
                <a:ln>
                  <a:noFill/>
                </a:ln>
                <a:solidFill>
                  <a:prstClr val="white"/>
                </a:solidFill>
                <a:effectLst/>
                <a:uLnTx/>
                <a:uFillTx/>
                <a:latin typeface="Calibri"/>
                <a:ea typeface="ＭＳ Ｐゴシック"/>
                <a:cs typeface="+mn-cs"/>
                <a:sym typeface="Palatino" charset="0"/>
              </a:rPr>
              <a:t>Muon</a:t>
            </a:r>
            <a:r>
              <a:rPr kumimoji="1" lang="ja-JP" altLang="en-US" sz="4200" b="0" i="0" u="none" strike="noStrike" kern="1200" cap="none" spc="0" normalizeH="0" baseline="0" noProof="0" dirty="0">
                <a:ln>
                  <a:noFill/>
                </a:ln>
                <a:solidFill>
                  <a:prstClr val="white"/>
                </a:solidFill>
                <a:effectLst/>
                <a:uLnTx/>
                <a:uFillTx/>
                <a:latin typeface="Calibri"/>
                <a:ea typeface="ＭＳ Ｐゴシック"/>
                <a:cs typeface="+mn-cs"/>
                <a:sym typeface="Palatino" charset="0"/>
              </a:rPr>
              <a:t> </a:t>
            </a:r>
            <a:r>
              <a:rPr kumimoji="1" lang="en-US" altLang="ja-JP" sz="4200" b="0" i="0" u="none" strike="noStrike" kern="1200" cap="none" spc="0" normalizeH="0" baseline="0" noProof="0" dirty="0">
                <a:ln>
                  <a:noFill/>
                </a:ln>
                <a:solidFill>
                  <a:prstClr val="white"/>
                </a:solidFill>
                <a:effectLst/>
                <a:uLnTx/>
                <a:uFillTx/>
                <a:latin typeface="Calibri"/>
                <a:ea typeface="ＭＳ Ｐゴシック"/>
                <a:cs typeface="+mn-cs"/>
                <a:sym typeface="Palatino" charset="0"/>
              </a:rPr>
              <a:t>Facility MUSE @ MLF</a:t>
            </a:r>
          </a:p>
        </p:txBody>
      </p:sp>
      <p:pic>
        <p:nvPicPr>
          <p:cNvPr id="24" name="Picture 1"/>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635258" y="998730"/>
            <a:ext cx="3404723" cy="2430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
        <p:nvSpPr>
          <p:cNvPr id="25" name="テキスト ボックス 24"/>
          <p:cNvSpPr txBox="1"/>
          <p:nvPr/>
        </p:nvSpPr>
        <p:spPr>
          <a:xfrm>
            <a:off x="5829645" y="1054058"/>
            <a:ext cx="1577670" cy="400350"/>
          </a:xfrm>
          <a:prstGeom prst="rect">
            <a:avLst/>
          </a:prstGeom>
          <a:solidFill>
            <a:schemeClr val="tx1">
              <a:alpha val="84000"/>
            </a:schemeClr>
          </a:solidFill>
        </p:spPr>
        <p:txBody>
          <a:bodyPr wrap="square" lIns="64245" tIns="32121" rIns="64245" bIns="32121" rtlCol="0">
            <a:spAutoFit/>
          </a:bodyPr>
          <a:lstStyle/>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rPr>
              <a:t>H-Line </a:t>
            </a:r>
            <a:endParaRPr kumimoji="1" lang="ja-JP" altLang="en-US" sz="2200" b="0" i="0" u="none" strike="noStrike" kern="1200" cap="none" spc="0" normalizeH="0" baseline="0" noProof="0" dirty="0">
              <a:ln>
                <a:noFill/>
              </a:ln>
              <a:solidFill>
                <a:srgbClr val="FFFFFF"/>
              </a:solidFill>
              <a:effectLst/>
              <a:uLnTx/>
              <a:uFillTx/>
              <a:latin typeface="Palatino" charset="0"/>
              <a:ea typeface="ヒラギノ明朝 ProN W3" charset="0"/>
              <a:cs typeface="ヒラギノ明朝 ProN W3" charset="0"/>
              <a:sym typeface="Palatino" charset="0"/>
            </a:endParaRPr>
          </a:p>
        </p:txBody>
      </p:sp>
      <p:sp>
        <p:nvSpPr>
          <p:cNvPr id="10" name="テキスト ボックス 9"/>
          <p:cNvSpPr txBox="1"/>
          <p:nvPr/>
        </p:nvSpPr>
        <p:spPr>
          <a:xfrm>
            <a:off x="6086716" y="3327739"/>
            <a:ext cx="2940793" cy="1080574"/>
          </a:xfrm>
          <a:prstGeom prst="rect">
            <a:avLst/>
          </a:prstGeom>
          <a:noFill/>
        </p:spPr>
        <p:txBody>
          <a:bodyPr wrap="square" lIns="64245" tIns="32121" rIns="64245" bIns="32121" rtlCol="0">
            <a:spAutoFit/>
          </a:bodyPr>
          <a:lstStyle/>
          <a:p>
            <a:pPr marL="0" marR="0" lvl="0" indent="0" algn="l" defTabSz="642513" rtl="0" eaLnBrk="1" fontAlgn="base" latinLnBrk="0" hangingPunct="1">
              <a:lnSpc>
                <a:spcPct val="100000"/>
              </a:lnSpc>
              <a:spcBef>
                <a:spcPct val="0"/>
              </a:spcBef>
              <a:spcAft>
                <a:spcPct val="0"/>
              </a:spcAft>
              <a:buClrTx/>
              <a:buSzTx/>
              <a:buFontTx/>
              <a:buNone/>
              <a:tabLst/>
              <a:defRPr/>
            </a:pPr>
            <a:r>
              <a:rPr kumimoji="1" lang="en-US" altLang="en-US" sz="2200" b="0" i="0" u="none" strike="noStrike" kern="1200" cap="none" spc="0" normalizeH="0" baseline="0" noProof="0" dirty="0">
                <a:ln>
                  <a:noFill/>
                </a:ln>
                <a:solidFill>
                  <a:srgbClr val="424D43"/>
                </a:solidFill>
                <a:effectLst/>
                <a:uLnTx/>
                <a:uFillTx/>
                <a:latin typeface="Palatino" charset="0"/>
                <a:ea typeface="ヒラギノ明朝 ProN W3" charset="0"/>
                <a:cs typeface="ヒラギノ明朝 ProN W3" charset="0"/>
                <a:sym typeface="Palatino" charset="0"/>
              </a:rPr>
              <a:t>Fundamental Science with a large scale international coll.</a:t>
            </a:r>
            <a:endParaRPr kumimoji="1" lang="en-US" altLang="ja-JP" sz="2200" b="0" i="0" u="none" strike="noStrike" kern="1200" cap="none" spc="0" normalizeH="0" baseline="0" noProof="0" dirty="0">
              <a:ln>
                <a:noFill/>
              </a:ln>
              <a:solidFill>
                <a:srgbClr val="424D43"/>
              </a:solidFill>
              <a:effectLst/>
              <a:uLnTx/>
              <a:uFillTx/>
              <a:latin typeface="Palatino" charset="0"/>
              <a:ea typeface="ヒラギノ明朝 ProN W3" charset="0"/>
              <a:cs typeface="ヒラギノ明朝 ProN W3" charset="0"/>
              <a:sym typeface="Palatino" charset="0"/>
            </a:endParaRPr>
          </a:p>
        </p:txBody>
      </p:sp>
      <p:sp>
        <p:nvSpPr>
          <p:cNvPr id="2" name="フッター プレースホルダー 1">
            <a:extLst>
              <a:ext uri="{FF2B5EF4-FFF2-40B4-BE49-F238E27FC236}">
                <a16:creationId xmlns:a16="http://schemas.microsoft.com/office/drawing/2014/main" id="{0684B3A1-5BFF-28C9-4D98-1E2DFEE76A29}"/>
              </a:ext>
            </a:extLst>
          </p:cNvPr>
          <p:cNvSpPr>
            <a:spLocks noGrp="1"/>
          </p:cNvSpPr>
          <p:nvPr>
            <p:ph type="ftr" sz="quarter" idx="11"/>
          </p:nvPr>
        </p:nvSpPr>
        <p:spPr/>
        <p:txBody>
          <a:bodyPr/>
          <a:lstStyle/>
          <a:p>
            <a:r>
              <a:rPr lang="en-US" altLang="ja-JP">
                <a:solidFill>
                  <a:prstClr val="black">
                    <a:tint val="75000"/>
                  </a:prstClr>
                </a:solidFill>
                <a:latin typeface="Calibri"/>
                <a:ea typeface="ＭＳ Ｐゴシック"/>
              </a:rPr>
              <a:t>BRIDGE2023</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543896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p:cNvSpPr>
          <p:nvPr/>
        </p:nvSpPr>
        <p:spPr bwMode="auto">
          <a:xfrm>
            <a:off x="6554393" y="6414866"/>
            <a:ext cx="2143125" cy="2500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40452" bIns="0" anchor="ctr"/>
          <a:lstStyle/>
          <a:p>
            <a:pPr marL="40059" marR="0" lvl="0" indent="0" algn="r" defTabSz="641887"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a:ln>
                  <a:noFill/>
                </a:ln>
                <a:solidFill>
                  <a:srgbClr val="000000"/>
                </a:solidFill>
                <a:effectLst/>
                <a:uLnTx/>
                <a:uFillTx/>
                <a:latin typeface="Arial" charset="0"/>
                <a:ea typeface="Arial" charset="0"/>
                <a:cs typeface="Arial" charset="0"/>
                <a:sym typeface="Arial" charset="0"/>
              </a:rPr>
              <a:t>2</a:t>
            </a:r>
          </a:p>
        </p:txBody>
      </p:sp>
      <p:pic>
        <p:nvPicPr>
          <p:cNvPr id="94210" name="Picture 2"/>
          <p:cNvPicPr>
            <a:picLocks noChangeArrowheads="1"/>
          </p:cNvPicPr>
          <p:nvPr/>
        </p:nvPicPr>
        <p:blipFill rotWithShape="1">
          <a:blip r:embed="rId3" cstate="print">
            <a:extLst>
              <a:ext uri="{28A0092B-C50C-407E-A947-70E740481C1C}">
                <a14:useLocalDpi xmlns:a14="http://schemas.microsoft.com/office/drawing/2010/main"/>
              </a:ext>
            </a:extLst>
          </a:blip>
          <a:srcRect b="5149"/>
          <a:stretch/>
        </p:blipFill>
        <p:spPr bwMode="auto">
          <a:xfrm>
            <a:off x="0" y="-8929"/>
            <a:ext cx="9610576" cy="6843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103427" name="Picture 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24145" y="415305"/>
            <a:ext cx="2115221" cy="17323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103428" name="Picture 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993931" y="1870837"/>
            <a:ext cx="894085" cy="1928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103429" name="Picture 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258490" y="2302743"/>
            <a:ext cx="6215063" cy="3089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103430" name="Picture 6"/>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621855" y="2683377"/>
            <a:ext cx="5323210" cy="4196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103431" name="Picture 7"/>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106364" y="4866748"/>
            <a:ext cx="4081983" cy="12657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103433" name="Picture 9"/>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373191" y="2085083"/>
            <a:ext cx="2027039" cy="652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103437" name="Rectangle 13"/>
          <p:cNvSpPr>
            <a:spLocks/>
          </p:cNvSpPr>
          <p:nvPr/>
        </p:nvSpPr>
        <p:spPr bwMode="auto">
          <a:xfrm>
            <a:off x="3596737" y="2692627"/>
            <a:ext cx="1043050" cy="276999"/>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marR="0" lvl="0" indent="0" algn="l" defTabSz="641887"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FF"/>
                </a:solidFill>
                <a:effectLst/>
                <a:uLnTx/>
                <a:uFillTx/>
                <a:latin typeface="Arial"/>
                <a:ea typeface="Osaka"/>
                <a:cs typeface="Arial"/>
                <a:sym typeface="Chalkduster" charset="0"/>
              </a:rPr>
              <a:t>FX beam</a:t>
            </a:r>
          </a:p>
        </p:txBody>
      </p:sp>
      <p:sp>
        <p:nvSpPr>
          <p:cNvPr id="103438" name="Rectangle 14"/>
          <p:cNvSpPr>
            <a:spLocks/>
          </p:cNvSpPr>
          <p:nvPr/>
        </p:nvSpPr>
        <p:spPr bwMode="auto">
          <a:xfrm>
            <a:off x="5946059" y="6235155"/>
            <a:ext cx="2024087" cy="415498"/>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marR="0" lvl="0" indent="0" algn="l" defTabSz="641887" rtl="0" eaLnBrk="1" fontAlgn="auto" latinLnBrk="0" hangingPunct="1">
              <a:lnSpc>
                <a:spcPct val="100000"/>
              </a:lnSpc>
              <a:spcBef>
                <a:spcPts val="0"/>
              </a:spcBef>
              <a:spcAft>
                <a:spcPts val="0"/>
              </a:spcAft>
              <a:buClrTx/>
              <a:buSzTx/>
              <a:buFontTx/>
              <a:buNone/>
              <a:tabLst/>
              <a:defRPr/>
            </a:pPr>
            <a:r>
              <a:rPr kumimoji="0" lang="en-US" altLang="ja-JP" sz="2700" b="1" i="0" u="none" strike="noStrike" kern="1200" cap="none" spc="0" normalizeH="0" baseline="0" noProof="0" dirty="0">
                <a:ln>
                  <a:noFill/>
                </a:ln>
                <a:solidFill>
                  <a:srgbClr val="FFFFFF"/>
                </a:solidFill>
                <a:effectLst/>
                <a:uLnTx/>
                <a:uFillTx/>
                <a:latin typeface="Arial"/>
                <a:ea typeface="ＭＳ Ｐゴシック" charset="0"/>
                <a:cs typeface="Arial"/>
                <a:sym typeface="Chalkduster" charset="0"/>
              </a:rPr>
              <a:t>Hadron Hall</a:t>
            </a:r>
          </a:p>
        </p:txBody>
      </p:sp>
      <p:sp>
        <p:nvSpPr>
          <p:cNvPr id="103439" name="Rectangle 15"/>
          <p:cNvSpPr>
            <a:spLocks/>
          </p:cNvSpPr>
          <p:nvPr/>
        </p:nvSpPr>
        <p:spPr bwMode="auto">
          <a:xfrm>
            <a:off x="4936003" y="3847581"/>
            <a:ext cx="608636" cy="307777"/>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marR="0" lvl="0" indent="0" algn="l" defTabSz="641887" rtl="0" eaLnBrk="1" fontAlgn="auto" latinLnBrk="0" hangingPunct="1">
              <a:lnSpc>
                <a:spcPct val="100000"/>
              </a:lnSpc>
              <a:spcBef>
                <a:spcPts val="0"/>
              </a:spcBef>
              <a:spcAft>
                <a:spcPts val="0"/>
              </a:spcAft>
              <a:buClrTx/>
              <a:buSzTx/>
              <a:buFontTx/>
              <a:buNone/>
              <a:tabLst/>
              <a:defRPr/>
            </a:pPr>
            <a:r>
              <a:rPr kumimoji="0" lang="en-US" altLang="ja-JP" sz="2000" b="1" i="0" u="none" strike="noStrike" kern="1200" cap="none" spc="0" normalizeH="0" baseline="0" noProof="0" dirty="0">
                <a:ln>
                  <a:noFill/>
                </a:ln>
                <a:solidFill>
                  <a:srgbClr val="FFFFFF"/>
                </a:solidFill>
                <a:effectLst/>
                <a:uLnTx/>
                <a:uFillTx/>
                <a:latin typeface="Arial"/>
                <a:ea typeface="ＭＳ Ｐゴシック" charset="0"/>
                <a:cs typeface="Arial"/>
                <a:sym typeface="Chalkduster" charset="0"/>
              </a:rPr>
              <a:t>MLF</a:t>
            </a:r>
          </a:p>
        </p:txBody>
      </p:sp>
      <p:sp>
        <p:nvSpPr>
          <p:cNvPr id="4" name="正方形/長方形 3"/>
          <p:cNvSpPr/>
          <p:nvPr/>
        </p:nvSpPr>
        <p:spPr bwMode="auto">
          <a:xfrm>
            <a:off x="318305" y="156260"/>
            <a:ext cx="8177514" cy="717631"/>
          </a:xfrm>
          <a:prstGeom prst="rect">
            <a:avLst/>
          </a:prstGeom>
          <a:ln/>
          <a:extLst>
            <a:ext uri="{91240B29-F687-4f45-9708-019B960494DF}">
              <a14:hiddenLine xmlns:a14="http://schemas.microsoft.com/office/drawing/2010/main" xmlns="" w="6350" cap="flat" cmpd="sng" algn="ctr">
                <a:solidFill>
                  <a:srgbClr val="FFFFFF">
                    <a:alpha val="29999"/>
                  </a:srgbClr>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ctr" defTabSz="457164" rtl="0" eaLnBrk="1" fontAlgn="auto" latinLnBrk="0" hangingPunct="1">
              <a:lnSpc>
                <a:spcPct val="100000"/>
              </a:lnSpc>
              <a:spcBef>
                <a:spcPts val="0"/>
              </a:spcBef>
              <a:spcAft>
                <a:spcPts val="0"/>
              </a:spcAft>
              <a:buClrTx/>
              <a:buSzTx/>
              <a:buFontTx/>
              <a:buNone/>
              <a:tabLst/>
              <a:defRPr/>
            </a:pPr>
            <a:endParaRPr kumimoji="0" lang="ja-JP" altLang="en-US" sz="3200" b="0" i="0" u="none" strike="noStrike" kern="1200" cap="none" spc="0" normalizeH="0" baseline="0" noProof="0">
              <a:ln>
                <a:noFill/>
              </a:ln>
              <a:solidFill>
                <a:srgbClr val="424D43"/>
              </a:solidFill>
              <a:effectLst/>
              <a:uLnTx/>
              <a:uFillTx/>
              <a:latin typeface="Palatino" charset="0"/>
              <a:ea typeface="ヒラギノ明朝 ProN W3" charset="0"/>
              <a:cs typeface="ヒラギノ明朝 ProN W3" charset="0"/>
              <a:sym typeface="Palatino" charset="0"/>
            </a:endParaRPr>
          </a:p>
        </p:txBody>
      </p:sp>
      <p:sp>
        <p:nvSpPr>
          <p:cNvPr id="3" name="タイトル 2"/>
          <p:cNvSpPr>
            <a:spLocks noGrp="1"/>
          </p:cNvSpPr>
          <p:nvPr>
            <p:ph type="title"/>
          </p:nvPr>
        </p:nvSpPr>
        <p:spPr>
          <a:xfrm>
            <a:off x="270122" y="156260"/>
            <a:ext cx="8233172" cy="710425"/>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r>
              <a:rPr lang="en-US" altLang="ja-JP" sz="3600" dirty="0"/>
              <a:t>Particle and nuclear physics at J-PARC</a:t>
            </a:r>
            <a:endParaRPr lang="ja-JP" altLang="en-US" sz="3600" dirty="0"/>
          </a:p>
        </p:txBody>
      </p:sp>
      <p:sp>
        <p:nvSpPr>
          <p:cNvPr id="20" name="Rectangle 13"/>
          <p:cNvSpPr>
            <a:spLocks/>
          </p:cNvSpPr>
          <p:nvPr/>
        </p:nvSpPr>
        <p:spPr bwMode="auto">
          <a:xfrm rot="970007">
            <a:off x="4277048" y="5496050"/>
            <a:ext cx="1055874" cy="276999"/>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marR="0" lvl="0" indent="0" algn="l" defTabSz="641887"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FF"/>
                </a:solidFill>
                <a:effectLst/>
                <a:uLnTx/>
                <a:uFillTx/>
                <a:latin typeface="Arial"/>
                <a:ea typeface="Osaka"/>
                <a:cs typeface="Arial"/>
                <a:sym typeface="Chalkduster" charset="0"/>
              </a:rPr>
              <a:t>SX beam</a:t>
            </a:r>
          </a:p>
        </p:txBody>
      </p:sp>
      <p:sp>
        <p:nvSpPr>
          <p:cNvPr id="21" name="Rectangle 13"/>
          <p:cNvSpPr>
            <a:spLocks/>
          </p:cNvSpPr>
          <p:nvPr/>
        </p:nvSpPr>
        <p:spPr bwMode="auto">
          <a:xfrm rot="2359915">
            <a:off x="1010562" y="4393427"/>
            <a:ext cx="1222586" cy="276999"/>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marR="0" lvl="0" indent="0" algn="l" defTabSz="641887"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FF"/>
                </a:solidFill>
                <a:effectLst/>
                <a:uLnTx/>
                <a:uFillTx/>
                <a:latin typeface="Arial"/>
                <a:ea typeface="Osaka"/>
                <a:cs typeface="Arial"/>
                <a:sym typeface="Chalkduster" charset="0"/>
              </a:rPr>
              <a:t>30GeV MR</a:t>
            </a:r>
          </a:p>
        </p:txBody>
      </p:sp>
      <p:sp>
        <p:nvSpPr>
          <p:cNvPr id="22" name="Rectangle 13"/>
          <p:cNvSpPr>
            <a:spLocks/>
          </p:cNvSpPr>
          <p:nvPr/>
        </p:nvSpPr>
        <p:spPr bwMode="auto">
          <a:xfrm>
            <a:off x="4804985" y="1732337"/>
            <a:ext cx="1222586" cy="276999"/>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marR="0" lvl="0" indent="0" algn="l" defTabSz="641887"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FF"/>
                </a:solidFill>
                <a:effectLst/>
                <a:uLnTx/>
                <a:uFillTx/>
                <a:latin typeface="Arial"/>
                <a:ea typeface="Osaka"/>
                <a:cs typeface="Arial"/>
                <a:sym typeface="Chalkduster" charset="0"/>
              </a:rPr>
              <a:t>3GeV RCS</a:t>
            </a:r>
          </a:p>
        </p:txBody>
      </p:sp>
      <p:pic>
        <p:nvPicPr>
          <p:cNvPr id="5" name="図 4"/>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21393" y="917936"/>
            <a:ext cx="4312439" cy="1892589"/>
          </a:xfrm>
          <a:prstGeom prst="rect">
            <a:avLst/>
          </a:prstGeom>
        </p:spPr>
      </p:pic>
      <p:pic>
        <p:nvPicPr>
          <p:cNvPr id="6" name="図 5"/>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049929" y="5536014"/>
            <a:ext cx="2489750" cy="1277210"/>
          </a:xfrm>
          <a:prstGeom prst="rect">
            <a:avLst/>
          </a:prstGeom>
        </p:spPr>
      </p:pic>
      <p:grpSp>
        <p:nvGrpSpPr>
          <p:cNvPr id="8" name="グループ化 7"/>
          <p:cNvGrpSpPr/>
          <p:nvPr/>
        </p:nvGrpSpPr>
        <p:grpSpPr>
          <a:xfrm>
            <a:off x="-3222" y="4969844"/>
            <a:ext cx="3049929" cy="1817289"/>
            <a:chOff x="0" y="5144633"/>
            <a:chExt cx="3049929" cy="1817289"/>
          </a:xfrm>
        </p:grpSpPr>
        <p:sp>
          <p:nvSpPr>
            <p:cNvPr id="30" name="AutoShape 1"/>
            <p:cNvSpPr>
              <a:spLocks/>
            </p:cNvSpPr>
            <p:nvPr/>
          </p:nvSpPr>
          <p:spPr bwMode="auto">
            <a:xfrm>
              <a:off x="101581" y="5144633"/>
              <a:ext cx="2948348" cy="1817289"/>
            </a:xfrm>
            <a:prstGeom prst="roundRect">
              <a:avLst>
                <a:gd name="adj" fmla="val 7343"/>
              </a:avLst>
            </a:prstGeom>
            <a:solidFill>
              <a:srgbClr val="FFFFFF"/>
            </a:solidFill>
            <a:ln w="9525" cap="flat">
              <a:solidFill>
                <a:srgbClr val="1F497D"/>
              </a:solidFill>
              <a:prstDash val="solid"/>
              <a:round/>
              <a:headEnd type="none" w="med" len="med"/>
              <a:tailEnd type="none" w="med" len="med"/>
            </a:ln>
            <a:effectLst>
              <a:outerShdw blurRad="38100" dist="25399" dir="5400000" algn="ctr" rotWithShape="0">
                <a:schemeClr val="bg2">
                  <a:alpha val="34998"/>
                </a:schemeClr>
              </a:outerShdw>
            </a:effectLst>
          </p:spPr>
          <p:txBody>
            <a:bodyPr lIns="0" tIns="0" rIns="0" bIns="0"/>
            <a:lstStyle/>
            <a:p>
              <a:pPr marL="0" marR="0" lvl="0" indent="0" algn="ctr" defTabSz="641887" rtl="0" eaLnBrk="1" fontAlgn="auto" latinLnBrk="0" hangingPunct="1">
                <a:lnSpc>
                  <a:spcPct val="100000"/>
                </a:lnSpc>
                <a:spcBef>
                  <a:spcPts val="0"/>
                </a:spcBef>
                <a:spcAft>
                  <a:spcPts val="0"/>
                </a:spcAft>
                <a:buClrTx/>
                <a:buSzTx/>
                <a:buFontTx/>
                <a:buNone/>
                <a:tabLst/>
                <a:defRPr/>
              </a:pPr>
              <a:endParaRPr kumimoji="0" lang="ja-JP" altLang="en-US" sz="2200" b="0" i="0" u="none" strike="noStrike" kern="1200" cap="none" spc="0" normalizeH="0" baseline="0" noProof="0">
                <a:ln>
                  <a:noFill/>
                </a:ln>
                <a:solidFill>
                  <a:srgbClr val="424D43"/>
                </a:solidFill>
                <a:effectLst/>
                <a:uLnTx/>
                <a:uFillTx/>
                <a:latin typeface="Palatino" charset="0"/>
                <a:ea typeface="ヒラギノ明朝 ProN W3" charset="0"/>
                <a:cs typeface="ヒラギノ明朝 ProN W3" charset="0"/>
                <a:sym typeface="Palatino" charset="0"/>
              </a:endParaRPr>
            </a:p>
          </p:txBody>
        </p:sp>
        <p:pic>
          <p:nvPicPr>
            <p:cNvPr id="25" name="図 2"/>
            <p:cNvPicPr>
              <a:picLocks noChangeAspect="1"/>
            </p:cNvPicPr>
            <p:nvPr/>
          </p:nvPicPr>
          <p:blipFill>
            <a:blip r:embed="rId12" cstate="print">
              <a:extLst>
                <a:ext uri="{28A0092B-C50C-407E-A947-70E740481C1C}">
                  <a14:useLocalDpi xmlns:a14="http://schemas.microsoft.com/office/drawing/2010/main"/>
                </a:ext>
              </a:extLst>
            </a:blip>
            <a:srcRect t="-2"/>
            <a:stretch>
              <a:fillRect/>
            </a:stretch>
          </p:blipFill>
          <p:spPr bwMode="auto">
            <a:xfrm>
              <a:off x="1061011" y="5245445"/>
              <a:ext cx="1949882" cy="120125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 name="テキスト ボックス 25"/>
            <p:cNvSpPr txBox="1"/>
            <p:nvPr/>
          </p:nvSpPr>
          <p:spPr>
            <a:xfrm>
              <a:off x="663950" y="5183083"/>
              <a:ext cx="2000951" cy="305925"/>
            </a:xfrm>
            <a:prstGeom prst="rect">
              <a:avLst/>
            </a:prstGeom>
          </p:spPr>
          <p:style>
            <a:lnRef idx="3">
              <a:schemeClr val="lt1"/>
            </a:lnRef>
            <a:fillRef idx="1">
              <a:schemeClr val="accent1"/>
            </a:fillRef>
            <a:effectRef idx="1">
              <a:schemeClr val="accent1"/>
            </a:effectRef>
            <a:fontRef idx="minor">
              <a:schemeClr val="lt1"/>
            </a:fontRef>
          </p:style>
          <p:txBody>
            <a:bodyPr wrap="square" lIns="89535" tIns="44803" rIns="89535" bIns="44803" rtlCol="0">
              <a:spAutoFit/>
            </a:bodyPr>
            <a:lstStyle/>
            <a:p>
              <a:pPr marL="0" marR="0" lvl="0" indent="0" algn="ctr" defTabSz="44648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prstClr val="white"/>
                  </a:solidFill>
                  <a:effectLst/>
                  <a:uLnTx/>
                  <a:uFillTx/>
                  <a:latin typeface="Calibri"/>
                  <a:ea typeface="游ゴシック" panose="020B0400000000000000" pitchFamily="50" charset="-128"/>
                  <a:cs typeface="+mn-cs"/>
                  <a:sym typeface="Palatino" charset="0"/>
                </a:rPr>
                <a:t>Hyper-nuclear physics</a:t>
              </a:r>
              <a:endParaRPr kumimoji="0" lang="ja-JP" altLang="en-US" sz="1400" b="0" i="0" u="none" strike="noStrike" kern="1200" cap="none" spc="0" normalizeH="0" baseline="0" noProof="0" dirty="0">
                <a:ln>
                  <a:noFill/>
                </a:ln>
                <a:solidFill>
                  <a:prstClr val="white"/>
                </a:solidFill>
                <a:effectLst/>
                <a:uLnTx/>
                <a:uFillTx/>
                <a:latin typeface="Calibri"/>
                <a:ea typeface="游ゴシック" panose="020B0400000000000000" pitchFamily="50" charset="-128"/>
                <a:cs typeface="+mn-cs"/>
                <a:sym typeface="Palatino" charset="0"/>
              </a:endParaRPr>
            </a:p>
          </p:txBody>
        </p:sp>
        <p:pic>
          <p:nvPicPr>
            <p:cNvPr id="28" name="Picture 31" descr="hypernucleus"/>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8813" y="5442472"/>
              <a:ext cx="806450" cy="836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テキスト ボックス 28"/>
            <p:cNvSpPr txBox="1"/>
            <p:nvPr/>
          </p:nvSpPr>
          <p:spPr>
            <a:xfrm>
              <a:off x="202859" y="6501347"/>
              <a:ext cx="2745791" cy="402323"/>
            </a:xfrm>
            <a:prstGeom prst="rect">
              <a:avLst/>
            </a:prstGeom>
          </p:spPr>
          <p:style>
            <a:lnRef idx="1">
              <a:schemeClr val="accent1"/>
            </a:lnRef>
            <a:fillRef idx="2">
              <a:schemeClr val="accent1"/>
            </a:fillRef>
            <a:effectRef idx="1">
              <a:schemeClr val="accent1"/>
            </a:effectRef>
            <a:fontRef idx="minor">
              <a:schemeClr val="dk1"/>
            </a:fontRef>
          </p:style>
          <p:txBody>
            <a:bodyPr wrap="square" lIns="63179" tIns="31576" rIns="63179" bIns="31576" rtlCol="0">
              <a:spAutoFit/>
            </a:bodyPr>
            <a:lstStyle/>
            <a:p>
              <a:pPr marL="0" marR="0" lvl="0" indent="0" algn="l" defTabSz="897320" rtl="0" eaLnBrk="1" fontAlgn="auto" latinLnBrk="0" hangingPunct="1">
                <a:lnSpc>
                  <a:spcPct val="100000"/>
                </a:lnSpc>
                <a:spcBef>
                  <a:spcPts val="0"/>
                </a:spcBef>
                <a:spcAft>
                  <a:spcPts val="0"/>
                </a:spcAft>
                <a:buClrTx/>
                <a:buSzTx/>
                <a:buFontTx/>
                <a:buNone/>
                <a:tabLst/>
                <a:defRPr/>
              </a:pPr>
              <a:r>
                <a:rPr kumimoji="1" lang="en-US" altLang="en-US" sz="1100" b="1" i="0" u="none" strike="noStrike" kern="1200" cap="none" spc="0" normalizeH="0" baseline="0" noProof="0" dirty="0">
                  <a:ln>
                    <a:noFill/>
                  </a:ln>
                  <a:solidFill>
                    <a:srgbClr val="000000"/>
                  </a:solidFill>
                  <a:effectLst/>
                  <a:uLnTx/>
                  <a:uFillTx/>
                  <a:latin typeface="Arial" charset="0"/>
                  <a:ea typeface="ＭＳ Ｐゴシック" charset="0"/>
                  <a:cs typeface="ＭＳ Ｐゴシック" charset="0"/>
                  <a:sym typeface="Palatino" charset="0"/>
                </a:rPr>
                <a:t>Role of strange quark in extreme high density matter?</a:t>
              </a:r>
              <a:endParaRPr kumimoji="1" lang="en-US" altLang="ja-JP" sz="1100" b="1" i="0" u="none" strike="noStrike" kern="1200" cap="none" spc="0" normalizeH="0" baseline="0" noProof="0" dirty="0">
                <a:ln>
                  <a:noFill/>
                </a:ln>
                <a:solidFill>
                  <a:srgbClr val="000000"/>
                </a:solidFill>
                <a:effectLst/>
                <a:uLnTx/>
                <a:uFillTx/>
                <a:latin typeface="Arial" charset="0"/>
                <a:ea typeface="游ゴシック" panose="020B0400000000000000" pitchFamily="50" charset="-128"/>
                <a:cs typeface="ＭＳ Ｐゴシック" charset="0"/>
                <a:sym typeface="Palatino" charset="0"/>
              </a:endParaRPr>
            </a:p>
          </p:txBody>
        </p:sp>
        <p:sp>
          <p:nvSpPr>
            <p:cNvPr id="27" name="Rectangle 47"/>
            <p:cNvSpPr>
              <a:spLocks noChangeArrowheads="1"/>
            </p:cNvSpPr>
            <p:nvPr/>
          </p:nvSpPr>
          <p:spPr bwMode="auto">
            <a:xfrm>
              <a:off x="0" y="6249604"/>
              <a:ext cx="1868757" cy="275256"/>
            </a:xfrm>
            <a:prstGeom prst="rect">
              <a:avLst/>
            </a:prstGeom>
            <a:noFill/>
            <a:ln>
              <a:noFill/>
            </a:ln>
            <a:effectLst/>
          </p:spPr>
          <p:txBody>
            <a:bodyPr wrap="square" lIns="89654" tIns="44857" rIns="89654" bIns="44857">
              <a:spAutoFit/>
            </a:bodyPr>
            <a:lstStyle/>
            <a:p>
              <a:pPr marL="0" marR="0" lvl="0" indent="0" algn="ctr" defTabSz="897320" rtl="0" eaLnBrk="1" fontAlgn="auto" latinLnBrk="0" hangingPunct="1">
                <a:lnSpc>
                  <a:spcPct val="100000"/>
                </a:lnSpc>
                <a:spcBef>
                  <a:spcPts val="0"/>
                </a:spcBef>
                <a:spcAft>
                  <a:spcPts val="0"/>
                </a:spcAft>
                <a:buClrTx/>
                <a:buSzTx/>
                <a:buFontTx/>
                <a:buNone/>
                <a:tabLst/>
                <a:defRPr/>
              </a:pPr>
              <a:r>
                <a:rPr kumimoji="1" lang="en-US" altLang="en-US" sz="1200" b="1" i="0" u="none" strike="noStrike" kern="1200" cap="none" spc="0" normalizeH="0" baseline="0" noProof="0" dirty="0">
                  <a:ln>
                    <a:noFill/>
                  </a:ln>
                  <a:solidFill>
                    <a:srgbClr val="000000"/>
                  </a:solidFill>
                  <a:effectLst/>
                  <a:uLnTx/>
                  <a:uFillTx/>
                  <a:latin typeface="Arial" charset="0"/>
                  <a:ea typeface="ＭＳ Ｐゴシック" charset="0"/>
                  <a:cs typeface="ＭＳ Ｐゴシック" charset="0"/>
                  <a:sym typeface="Palatino" charset="0"/>
                </a:rPr>
                <a:t> Strangeness in Nuclei</a:t>
              </a:r>
              <a:r>
                <a:rPr kumimoji="1" lang="ja-JP" altLang="en-US" sz="1200" b="1" i="0" u="none" strike="noStrike" kern="1200" cap="none" spc="0" normalizeH="0" baseline="0" noProof="0" dirty="0">
                  <a:ln>
                    <a:noFill/>
                  </a:ln>
                  <a:solidFill>
                    <a:srgbClr val="000000"/>
                  </a:solidFill>
                  <a:effectLst/>
                  <a:uLnTx/>
                  <a:uFillTx/>
                  <a:latin typeface="Arial" charset="0"/>
                  <a:ea typeface="游ゴシック" panose="020B0400000000000000" pitchFamily="50" charset="-128"/>
                  <a:cs typeface="ＭＳ Ｐゴシック" charset="0"/>
                  <a:sym typeface="Palatino" charset="0"/>
                </a:rPr>
                <a:t>　</a:t>
              </a:r>
            </a:p>
          </p:txBody>
        </p:sp>
        <p:sp>
          <p:nvSpPr>
            <p:cNvPr id="7" name="テキスト ボックス 6"/>
            <p:cNvSpPr txBox="1"/>
            <p:nvPr/>
          </p:nvSpPr>
          <p:spPr>
            <a:xfrm>
              <a:off x="1373416" y="5815839"/>
              <a:ext cx="1396921" cy="369332"/>
            </a:xfrm>
            <a:prstGeom prst="rect">
              <a:avLst/>
            </a:prstGeom>
            <a:noFill/>
          </p:spPr>
          <p:txBody>
            <a:bodyPr wrap="non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00"/>
                  </a:solidFill>
                  <a:effectLst/>
                  <a:uLnTx/>
                  <a:uFillTx/>
                  <a:latin typeface="Calibri"/>
                  <a:ea typeface="游ゴシック" panose="020B0400000000000000" pitchFamily="50" charset="-128"/>
                  <a:cs typeface="+mn-cs"/>
                </a:rPr>
                <a:t>Neutron star</a:t>
              </a:r>
              <a:endParaRPr kumimoji="1" lang="ja-JP" altLang="en-US" sz="1800" b="1" i="0" u="none" strike="noStrike" kern="1200" cap="none" spc="0" normalizeH="0" baseline="0" noProof="0" dirty="0">
                <a:ln>
                  <a:noFill/>
                </a:ln>
                <a:solidFill>
                  <a:srgbClr val="FFFF00"/>
                </a:solidFill>
                <a:effectLst/>
                <a:uLnTx/>
                <a:uFillTx/>
                <a:latin typeface="Calibri"/>
                <a:ea typeface="游ゴシック" panose="020B0400000000000000" pitchFamily="50" charset="-128"/>
                <a:cs typeface="+mn-cs"/>
              </a:endParaRPr>
            </a:p>
          </p:txBody>
        </p:sp>
      </p:grpSp>
      <p:grpSp>
        <p:nvGrpSpPr>
          <p:cNvPr id="33" name="Group 31"/>
          <p:cNvGrpSpPr>
            <a:grpSpLocks/>
          </p:cNvGrpSpPr>
          <p:nvPr/>
        </p:nvGrpSpPr>
        <p:grpSpPr bwMode="auto">
          <a:xfrm>
            <a:off x="6255775" y="4272065"/>
            <a:ext cx="2801896" cy="1243011"/>
            <a:chOff x="0" y="0"/>
            <a:chExt cx="3282" cy="1456"/>
          </a:xfrm>
        </p:grpSpPr>
        <p:sp>
          <p:nvSpPr>
            <p:cNvPr id="34" name="AutoShape 25"/>
            <p:cNvSpPr>
              <a:spLocks/>
            </p:cNvSpPr>
            <p:nvPr/>
          </p:nvSpPr>
          <p:spPr bwMode="auto">
            <a:xfrm>
              <a:off x="17" y="23"/>
              <a:ext cx="3264" cy="1386"/>
            </a:xfrm>
            <a:prstGeom prst="roundRect">
              <a:avLst>
                <a:gd name="adj" fmla="val 7343"/>
              </a:avLst>
            </a:prstGeom>
            <a:gradFill rotWithShape="0">
              <a:gsLst>
                <a:gs pos="0">
                  <a:srgbClr val="9BC1FF">
                    <a:alpha val="80000"/>
                  </a:srgbClr>
                </a:gs>
                <a:gs pos="100000">
                  <a:srgbClr val="3F80CD">
                    <a:alpha val="69804"/>
                  </a:srgbClr>
                </a:gs>
              </a:gsLst>
              <a:lin ang="5400000" scaled="1"/>
            </a:gradFill>
            <a:ln w="9525" cap="flat">
              <a:solidFill>
                <a:srgbClr val="1F497D"/>
              </a:solidFill>
              <a:prstDash val="solid"/>
              <a:round/>
              <a:headEnd type="none" w="med" len="med"/>
              <a:tailEnd type="none" w="med" len="med"/>
            </a:ln>
            <a:effectLst>
              <a:outerShdw blurRad="38100" dist="25399" dir="5400000" algn="ctr" rotWithShape="0">
                <a:schemeClr val="bg2">
                  <a:alpha val="34998"/>
                </a:schemeClr>
              </a:outerShdw>
            </a:effectLst>
          </p:spPr>
          <p:txBody>
            <a:bodyPr lIns="0" tIns="0" rIns="0" bIns="0"/>
            <a:lstStyle/>
            <a:p>
              <a:pPr marL="0" marR="0" lvl="0" indent="0" algn="ctr" defTabSz="641887" rtl="0" eaLnBrk="1" fontAlgn="auto" latinLnBrk="0" hangingPunct="1">
                <a:lnSpc>
                  <a:spcPct val="100000"/>
                </a:lnSpc>
                <a:spcBef>
                  <a:spcPts val="0"/>
                </a:spcBef>
                <a:spcAft>
                  <a:spcPts val="0"/>
                </a:spcAft>
                <a:buClrTx/>
                <a:buSzTx/>
                <a:buFontTx/>
                <a:buNone/>
                <a:tabLst/>
                <a:defRPr/>
              </a:pPr>
              <a:endParaRPr kumimoji="0" lang="ja-JP" altLang="en-US" sz="2200" b="0" i="0" u="none" strike="noStrike" kern="1200" cap="none" spc="0" normalizeH="0" baseline="0" noProof="0">
                <a:ln>
                  <a:noFill/>
                </a:ln>
                <a:solidFill>
                  <a:srgbClr val="424D43"/>
                </a:solidFill>
                <a:effectLst/>
                <a:uLnTx/>
                <a:uFillTx/>
                <a:latin typeface="Palatino" charset="0"/>
                <a:ea typeface="ヒラギノ明朝 ProN W3" charset="0"/>
                <a:cs typeface="ヒラギノ明朝 ProN W3" charset="0"/>
                <a:sym typeface="Palatino" charset="0"/>
              </a:endParaRPr>
            </a:p>
          </p:txBody>
        </p:sp>
        <p:pic>
          <p:nvPicPr>
            <p:cNvPr id="35" name="Picture 26"/>
            <p:cNvPicPr>
              <a:picLocks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0" y="0"/>
              <a:ext cx="2615" cy="1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6" name="Picture 27"/>
            <p:cNvPicPr>
              <a:picLocks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419" y="539"/>
              <a:ext cx="863" cy="6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7" name="Rectangle 28"/>
            <p:cNvSpPr>
              <a:spLocks/>
            </p:cNvSpPr>
            <p:nvPr/>
          </p:nvSpPr>
          <p:spPr bwMode="auto">
            <a:xfrm>
              <a:off x="1756" y="1131"/>
              <a:ext cx="1458" cy="1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57799" bIns="0">
              <a:spAutoFit/>
            </a:bodyPr>
            <a:lstStyle/>
            <a:p>
              <a:pPr marL="39917" marR="0" lvl="0" indent="0" algn="ctr" defTabSz="641887" rtl="0" eaLnBrk="1" fontAlgn="auto" latinLnBrk="0" hangingPunct="1">
                <a:lnSpc>
                  <a:spcPct val="100000"/>
                </a:lnSpc>
                <a:spcBef>
                  <a:spcPts val="0"/>
                </a:spcBef>
                <a:spcAft>
                  <a:spcPts val="0"/>
                </a:spcAft>
                <a:buClrTx/>
                <a:buSzTx/>
                <a:buFontTx/>
                <a:buNone/>
                <a:tabLst/>
                <a:defRPr/>
              </a:pPr>
              <a:r>
                <a:rPr kumimoji="0" lang="en-US" altLang="ja-JP" sz="1100" b="0" i="0" u="none" strike="noStrike" kern="1200" cap="none" spc="0" normalizeH="0" baseline="0" noProof="0" dirty="0">
                  <a:ln>
                    <a:noFill/>
                  </a:ln>
                  <a:solidFill>
                    <a:srgbClr val="000000"/>
                  </a:solidFill>
                  <a:effectLst/>
                  <a:uLnTx/>
                  <a:uFillTx/>
                  <a:latin typeface="Arial" charset="0"/>
                  <a:ea typeface="Arial" charset="0"/>
                  <a:cs typeface="Arial" charset="0"/>
                  <a:sym typeface="Arial" charset="0"/>
                </a:rPr>
                <a:t>CPV beyond CKM</a:t>
              </a:r>
            </a:p>
          </p:txBody>
        </p:sp>
        <p:pic>
          <p:nvPicPr>
            <p:cNvPr id="38" name="Picture 29"/>
            <p:cNvPicPr>
              <a:picLocks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2151" y="192"/>
              <a:ext cx="928" cy="2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9" name="Picture 30"/>
            <p:cNvPicPr>
              <a:picLocks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auto">
            <a:xfrm>
              <a:off x="80" y="41"/>
              <a:ext cx="932" cy="4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pic>
        <p:nvPicPr>
          <p:cNvPr id="9" name="図 8"/>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6879681" y="5519994"/>
            <a:ext cx="2227118" cy="1432238"/>
          </a:xfrm>
          <a:prstGeom prst="rect">
            <a:avLst/>
          </a:prstGeom>
        </p:spPr>
      </p:pic>
      <p:grpSp>
        <p:nvGrpSpPr>
          <p:cNvPr id="15" name="グループ化 14"/>
          <p:cNvGrpSpPr/>
          <p:nvPr/>
        </p:nvGrpSpPr>
        <p:grpSpPr>
          <a:xfrm>
            <a:off x="5844012" y="2317605"/>
            <a:ext cx="3406676" cy="1213466"/>
            <a:chOff x="5844012" y="2317605"/>
            <a:chExt cx="3406676" cy="1213466"/>
          </a:xfrm>
        </p:grpSpPr>
        <p:pic>
          <p:nvPicPr>
            <p:cNvPr id="41" name="Picture 13"/>
            <p:cNvPicPr>
              <a:picLocks noChangeArrowheads="1"/>
            </p:cNvPicPr>
            <p:nvPr/>
          </p:nvPicPr>
          <p:blipFill rotWithShape="1">
            <a:blip r:embed="rId19" cstate="print">
              <a:extLst>
                <a:ext uri="{28A0092B-C50C-407E-A947-70E740481C1C}">
                  <a14:useLocalDpi xmlns:a14="http://schemas.microsoft.com/office/drawing/2010/main"/>
                </a:ext>
              </a:extLst>
            </a:blip>
            <a:srcRect/>
            <a:stretch/>
          </p:blipFill>
          <p:spPr bwMode="auto">
            <a:xfrm>
              <a:off x="5844012" y="2317605"/>
              <a:ext cx="3406676" cy="12134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2" name="テキスト ボックス 41"/>
            <p:cNvSpPr txBox="1"/>
            <p:nvPr/>
          </p:nvSpPr>
          <p:spPr>
            <a:xfrm>
              <a:off x="6901685" y="2355923"/>
              <a:ext cx="2166491" cy="336702"/>
            </a:xfrm>
            <a:prstGeom prst="rect">
              <a:avLst/>
            </a:prstGeom>
          </p:spPr>
          <p:style>
            <a:lnRef idx="3">
              <a:schemeClr val="lt1"/>
            </a:lnRef>
            <a:fillRef idx="1">
              <a:schemeClr val="accent1"/>
            </a:fillRef>
            <a:effectRef idx="1">
              <a:schemeClr val="accent1"/>
            </a:effectRef>
            <a:fontRef idx="minor">
              <a:schemeClr val="lt1"/>
            </a:fontRef>
          </p:style>
          <p:txBody>
            <a:bodyPr wrap="none" lIns="89535" tIns="44803" rIns="89535" bIns="44803" rtlCol="0">
              <a:spAutoFit/>
            </a:bodyPr>
            <a:lstStyle/>
            <a:p>
              <a:pPr marL="0" marR="0" lvl="0" indent="0" algn="ctr" defTabSz="447979"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FFFFFF"/>
                  </a:solidFill>
                  <a:effectLst/>
                  <a:uLnTx/>
                  <a:uFillTx/>
                  <a:latin typeface="Calibri"/>
                  <a:ea typeface="ＭＳ Ｐゴシック"/>
                  <a:cs typeface="ＭＳ Ｐゴシック" charset="0"/>
                  <a:sym typeface="Palatino" charset="0"/>
                </a:rPr>
                <a:t>CPV in Charged Lepton?</a:t>
              </a:r>
              <a:endParaRPr kumimoji="0" lang="en-US" altLang="ja-JP" sz="1600" b="0" i="0" u="none" strike="noStrike" kern="1200" cap="none" spc="0" normalizeH="0" baseline="0" noProof="0" dirty="0">
                <a:ln>
                  <a:noFill/>
                </a:ln>
                <a:solidFill>
                  <a:srgbClr val="FFFFFF"/>
                </a:solidFill>
                <a:effectLst/>
                <a:uLnTx/>
                <a:uFillTx/>
                <a:latin typeface="Calibri"/>
                <a:ea typeface="游ゴシック" panose="020B0400000000000000" pitchFamily="50" charset="-128"/>
                <a:cs typeface="ＭＳ Ｐゴシック" charset="0"/>
                <a:sym typeface="Palatino" charset="0"/>
              </a:endParaRPr>
            </a:p>
          </p:txBody>
        </p:sp>
        <p:sp>
          <p:nvSpPr>
            <p:cNvPr id="43" name="テキスト ボックス 42"/>
            <p:cNvSpPr txBox="1"/>
            <p:nvPr/>
          </p:nvSpPr>
          <p:spPr>
            <a:xfrm>
              <a:off x="5987571" y="3122705"/>
              <a:ext cx="1453603" cy="398258"/>
            </a:xfrm>
            <a:prstGeom prst="rect">
              <a:avLst/>
            </a:prstGeom>
            <a:noFill/>
          </p:spPr>
          <p:txBody>
            <a:bodyPr wrap="none" lIns="89535" tIns="44803" rIns="89535" bIns="44803" rtlCol="0">
              <a:spAutoFit/>
            </a:bodyPr>
            <a:lstStyle/>
            <a:p>
              <a:pPr marL="0" marR="0" lvl="0" indent="0" algn="ctr" defTabSz="446480" rtl="0" eaLnBrk="1" fontAlgn="auto" latinLnBrk="0" hangingPunct="1">
                <a:lnSpc>
                  <a:spcPct val="100000"/>
                </a:lnSpc>
                <a:spcBef>
                  <a:spcPts val="0"/>
                </a:spcBef>
                <a:spcAft>
                  <a:spcPts val="0"/>
                </a:spcAft>
                <a:buClrTx/>
                <a:buSzTx/>
                <a:buFontTx/>
                <a:buNone/>
                <a:tabLst/>
                <a:defRPr/>
              </a:pPr>
              <a:r>
                <a:rPr kumimoji="0" lang="en-US" altLang="ja-JP" sz="2000" b="1" i="0" u="none" strike="noStrike" kern="1200" cap="none" spc="0" normalizeH="0" baseline="0" noProof="0" dirty="0">
                  <a:ln>
                    <a:noFill/>
                  </a:ln>
                  <a:solidFill>
                    <a:prstClr val="black"/>
                  </a:solidFill>
                  <a:effectLst/>
                  <a:uLnTx/>
                  <a:uFillTx/>
                  <a:latin typeface="Arial" charset="0"/>
                  <a:ea typeface="游ゴシック" panose="020B0400000000000000" pitchFamily="50" charset="-128"/>
                  <a:cs typeface="ＭＳ Ｐゴシック" charset="0"/>
                  <a:sym typeface="Palatino" charset="0"/>
                </a:rPr>
                <a:t>g</a:t>
              </a:r>
              <a:r>
                <a:rPr kumimoji="0" lang="en-US" altLang="ja-JP" sz="2000" b="1" i="0" u="none" strike="noStrike" kern="1200" cap="none" spc="0" normalizeH="0" baseline="-25000" noProof="0" dirty="0">
                  <a:ln>
                    <a:noFill/>
                  </a:ln>
                  <a:solidFill>
                    <a:prstClr val="black"/>
                  </a:solidFill>
                  <a:effectLst/>
                  <a:uLnTx/>
                  <a:uFillTx/>
                  <a:latin typeface="Symbol" charset="2"/>
                  <a:ea typeface="游ゴシック" panose="020B0400000000000000" pitchFamily="50" charset="-128"/>
                  <a:cs typeface="Symbol" charset="2"/>
                  <a:sym typeface="Palatino" charset="0"/>
                </a:rPr>
                <a:t>m</a:t>
              </a:r>
              <a:r>
                <a:rPr kumimoji="0" lang="en-US" altLang="ja-JP" sz="2000" b="1" i="0" u="none" strike="noStrike" kern="1200" cap="none" spc="0" normalizeH="0" baseline="0" noProof="0" dirty="0">
                  <a:ln>
                    <a:noFill/>
                  </a:ln>
                  <a:solidFill>
                    <a:prstClr val="black"/>
                  </a:solidFill>
                  <a:effectLst/>
                  <a:uLnTx/>
                  <a:uFillTx/>
                  <a:latin typeface="Arial" charset="0"/>
                  <a:ea typeface="游ゴシック" panose="020B0400000000000000" pitchFamily="50" charset="-128"/>
                  <a:cs typeface="ＭＳ Ｐゴシック" charset="0"/>
                  <a:sym typeface="Palatino" charset="0"/>
                </a:rPr>
                <a:t>-2/</a:t>
              </a:r>
              <a:r>
                <a:rPr kumimoji="0" lang="en-US" altLang="ja-JP" sz="2000" b="1" i="0" u="none" strike="noStrike" kern="1200" cap="none" spc="0" normalizeH="0" baseline="0" noProof="0" dirty="0" err="1">
                  <a:ln>
                    <a:noFill/>
                  </a:ln>
                  <a:solidFill>
                    <a:prstClr val="black"/>
                  </a:solidFill>
                  <a:effectLst/>
                  <a:uLnTx/>
                  <a:uFillTx/>
                  <a:latin typeface="Symbol" charset="2"/>
                  <a:ea typeface="游ゴシック" panose="020B0400000000000000" pitchFamily="50" charset="-128"/>
                  <a:cs typeface="Symbol" charset="2"/>
                  <a:sym typeface="Palatino" charset="0"/>
                </a:rPr>
                <a:t>m</a:t>
              </a:r>
              <a:r>
                <a:rPr kumimoji="0" lang="en-US" altLang="ja-JP" sz="2000" b="1" i="0" u="none" strike="noStrike" kern="1200" cap="none" spc="0" normalizeH="0" baseline="0" noProof="0" dirty="0" err="1">
                  <a:ln>
                    <a:noFill/>
                  </a:ln>
                  <a:solidFill>
                    <a:prstClr val="black"/>
                  </a:solidFill>
                  <a:effectLst/>
                  <a:uLnTx/>
                  <a:uFillTx/>
                  <a:latin typeface="Arial" charset="0"/>
                  <a:ea typeface="游ゴシック" panose="020B0400000000000000" pitchFamily="50" charset="-128"/>
                  <a:cs typeface="ＭＳ Ｐゴシック" charset="0"/>
                  <a:sym typeface="Palatino" charset="0"/>
                </a:rPr>
                <a:t>EDM</a:t>
              </a:r>
              <a:endParaRPr kumimoji="0" lang="en-US" altLang="ja-JP" sz="1100" b="0" i="0" u="none" strike="noStrike" kern="1200" cap="none" spc="0" normalizeH="0" baseline="0" noProof="0" dirty="0">
                <a:ln>
                  <a:noFill/>
                </a:ln>
                <a:solidFill>
                  <a:prstClr val="black"/>
                </a:solidFill>
                <a:effectLst/>
                <a:uLnTx/>
                <a:uFillTx/>
                <a:latin typeface="Arial" charset="0"/>
                <a:ea typeface="游ゴシック" panose="020B0400000000000000" pitchFamily="50" charset="-128"/>
                <a:cs typeface="ＭＳ Ｐゴシック" charset="0"/>
                <a:sym typeface="Palatino" charset="0"/>
              </a:endParaRPr>
            </a:p>
          </p:txBody>
        </p:sp>
      </p:grpSp>
      <p:grpSp>
        <p:nvGrpSpPr>
          <p:cNvPr id="16" name="グループ化 15"/>
          <p:cNvGrpSpPr/>
          <p:nvPr/>
        </p:nvGrpSpPr>
        <p:grpSpPr>
          <a:xfrm>
            <a:off x="2794995" y="3214182"/>
            <a:ext cx="2259258" cy="1467015"/>
            <a:chOff x="2794995" y="3214180"/>
            <a:chExt cx="2259258" cy="1467015"/>
          </a:xfrm>
        </p:grpSpPr>
        <p:sp>
          <p:nvSpPr>
            <p:cNvPr id="10" name="正方形/長方形 9"/>
            <p:cNvSpPr/>
            <p:nvPr/>
          </p:nvSpPr>
          <p:spPr bwMode="auto">
            <a:xfrm>
              <a:off x="2842564" y="3552035"/>
              <a:ext cx="1261894" cy="1129160"/>
            </a:xfrm>
            <a:prstGeom prst="rect">
              <a:avLst/>
            </a:prstGeom>
            <a:ln/>
            <a:extLst>
              <a:ext uri="{91240B29-F687-4f45-9708-019B960494DF}">
                <a14:hiddenLine xmlns:a14="http://schemas.microsoft.com/office/drawing/2010/main" xmlns="" w="6350" cap="flat" cmpd="sng" algn="ctr">
                  <a:solidFill>
                    <a:srgbClr val="FFFFFF">
                      <a:alpha val="29999"/>
                    </a:srgbClr>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ctr" defTabSz="457164" rtl="0" eaLnBrk="1" fontAlgn="auto" latinLnBrk="0" hangingPunct="1">
                <a:lnSpc>
                  <a:spcPct val="100000"/>
                </a:lnSpc>
                <a:spcBef>
                  <a:spcPts val="0"/>
                </a:spcBef>
                <a:spcAft>
                  <a:spcPts val="0"/>
                </a:spcAft>
                <a:buClrTx/>
                <a:buSzTx/>
                <a:buFontTx/>
                <a:buNone/>
                <a:tabLst/>
                <a:defRPr/>
              </a:pPr>
              <a:endParaRPr kumimoji="0" lang="ja-JP" altLang="en-US" sz="3200" b="0" i="0" u="none" strike="noStrike" kern="1200" cap="none" spc="0" normalizeH="0" baseline="0" noProof="0">
                <a:ln>
                  <a:noFill/>
                </a:ln>
                <a:solidFill>
                  <a:srgbClr val="424D43"/>
                </a:solidFill>
                <a:effectLst/>
                <a:uLnTx/>
                <a:uFillTx/>
                <a:latin typeface="Palatino" charset="0"/>
                <a:ea typeface="ヒラギノ明朝 ProN W3" charset="0"/>
                <a:cs typeface="ヒラギノ明朝 ProN W3" charset="0"/>
                <a:sym typeface="Palatino" charset="0"/>
              </a:endParaRPr>
            </a:p>
          </p:txBody>
        </p:sp>
        <p:pic>
          <p:nvPicPr>
            <p:cNvPr id="44" name="図 43"/>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3067193" y="3746142"/>
              <a:ext cx="816540" cy="915206"/>
            </a:xfrm>
            <a:prstGeom prst="rect">
              <a:avLst/>
            </a:prstGeom>
          </p:spPr>
        </p:pic>
        <p:sp>
          <p:nvSpPr>
            <p:cNvPr id="11" name="テキスト ボックス 10"/>
            <p:cNvSpPr txBox="1"/>
            <p:nvPr/>
          </p:nvSpPr>
          <p:spPr>
            <a:xfrm>
              <a:off x="2794995" y="3486294"/>
              <a:ext cx="1352358" cy="307777"/>
            </a:xfrm>
            <a:prstGeom prst="rect">
              <a:avLst/>
            </a:prstGeom>
            <a:noFill/>
          </p:spPr>
          <p:txBody>
            <a:bodyPr wrap="non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Calibri"/>
                  <a:ea typeface="游ゴシック" panose="020B0400000000000000" pitchFamily="50" charset="-128"/>
                  <a:cs typeface="+mn-cs"/>
                </a:rPr>
                <a:t>new particle </a:t>
              </a:r>
              <a:r>
                <a:rPr kumimoji="1" lang="en-US" altLang="ja-JP" sz="1400" b="0" i="0" u="none" strike="noStrike" kern="1200" cap="none" spc="0" normalizeH="0" baseline="0" noProof="0" dirty="0">
                  <a:ln>
                    <a:noFill/>
                  </a:ln>
                  <a:solidFill>
                    <a:srgbClr val="000000"/>
                  </a:solidFill>
                  <a:effectLst/>
                  <a:uLnTx/>
                  <a:uFillTx/>
                  <a:latin typeface="Symbol" panose="05050102010706020507" pitchFamily="18" charset="2"/>
                  <a:ea typeface="游ゴシック" panose="020B0400000000000000" pitchFamily="50" charset="-128"/>
                  <a:cs typeface="+mn-cs"/>
                </a:rPr>
                <a:t>n</a:t>
              </a:r>
              <a:r>
                <a:rPr kumimoji="1" lang="en-US" altLang="ja-JP" sz="1400" b="0" i="0" u="none" strike="noStrike" kern="1200" cap="none" spc="0" normalizeH="0" baseline="-25000" noProof="0" dirty="0">
                  <a:ln>
                    <a:noFill/>
                  </a:ln>
                  <a:solidFill>
                    <a:srgbClr val="000000"/>
                  </a:solidFill>
                  <a:effectLst/>
                  <a:uLnTx/>
                  <a:uFillTx/>
                  <a:latin typeface="Calibri"/>
                  <a:ea typeface="游ゴシック" panose="020B0400000000000000" pitchFamily="50" charset="-128"/>
                  <a:cs typeface="+mn-cs"/>
                </a:rPr>
                <a:t>s</a:t>
              </a:r>
              <a:r>
                <a:rPr kumimoji="1" lang="en-US" altLang="ja-JP" sz="1400" b="0" i="0" u="none" strike="noStrike" kern="1200" cap="none" spc="0" normalizeH="0" baseline="0" noProof="0" dirty="0">
                  <a:ln>
                    <a:noFill/>
                  </a:ln>
                  <a:solidFill>
                    <a:srgbClr val="000000"/>
                  </a:solidFill>
                  <a:effectLst/>
                  <a:uLnTx/>
                  <a:uFillTx/>
                  <a:latin typeface="Calibri"/>
                  <a:ea typeface="游ゴシック" panose="020B0400000000000000" pitchFamily="50" charset="-128"/>
                  <a:cs typeface="+mn-cs"/>
                </a:rPr>
                <a:t>?</a:t>
              </a:r>
              <a:endParaRPr kumimoji="1" lang="ja-JP" altLang="en-US" sz="1400" b="0" i="0" u="none" strike="noStrike" kern="1200" cap="none" spc="0" normalizeH="0" baseline="0" noProof="0" dirty="0">
                <a:ln>
                  <a:noFill/>
                </a:ln>
                <a:solidFill>
                  <a:srgbClr val="000000"/>
                </a:solidFill>
                <a:effectLst/>
                <a:uLnTx/>
                <a:uFillTx/>
                <a:latin typeface="Calibri"/>
                <a:ea typeface="游ゴシック" panose="020B0400000000000000" pitchFamily="50" charset="-128"/>
                <a:cs typeface="+mn-cs"/>
              </a:endParaRPr>
            </a:p>
          </p:txBody>
        </p:sp>
        <p:cxnSp>
          <p:nvCxnSpPr>
            <p:cNvPr id="13" name="直線矢印コネクタ 12"/>
            <p:cNvCxnSpPr/>
            <p:nvPr/>
          </p:nvCxnSpPr>
          <p:spPr bwMode="auto">
            <a:xfrm flipV="1">
              <a:off x="4105311" y="3214180"/>
              <a:ext cx="948942" cy="674688"/>
            </a:xfrm>
            <a:prstGeom prst="straightConnector1">
              <a:avLst/>
            </a:prstGeom>
            <a:blipFill dpi="0" rotWithShape="0">
              <a:blip r:embed="rId21">
                <a:alphaModFix amt="30000"/>
              </a:blip>
              <a:srcRect/>
              <a:tile tx="0" ty="0" sx="100000" sy="100000" flip="none" algn="tl"/>
            </a:blipFill>
            <a:ln w="57150">
              <a:solidFill>
                <a:srgbClr val="FFFF00"/>
              </a:solidFill>
              <a:tailEnd type="triangle"/>
            </a:ln>
            <a:effectLst/>
            <a:extLst>
              <a:ext uri="{91240B29-F687-4f45-9708-019B960494DF}">
                <a14:hiddenLine xmlns:a14="http://schemas.microsoft.com/office/drawing/2010/main" xmlns="" w="6350" cap="flat" cmpd="sng" algn="ctr">
                  <a:solidFill>
                    <a:srgbClr val="FFFFFF">
                      <a:alpha val="29999"/>
                    </a:srgbClr>
                  </a:solidFill>
                  <a:prstDash val="solid"/>
                  <a:round/>
                  <a:headEnd type="none" w="med" len="med"/>
                  <a:tailEnd type="none" w="med" len="me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49" name="グループ化 48"/>
          <p:cNvGrpSpPr/>
          <p:nvPr/>
        </p:nvGrpSpPr>
        <p:grpSpPr>
          <a:xfrm>
            <a:off x="89248" y="2888007"/>
            <a:ext cx="2387085" cy="1907965"/>
            <a:chOff x="4860861" y="976971"/>
            <a:chExt cx="4120981" cy="2936577"/>
          </a:xfrm>
        </p:grpSpPr>
        <p:pic>
          <p:nvPicPr>
            <p:cNvPr id="50" name="図 49" descr="スライド05.jpg"/>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4860861" y="976971"/>
              <a:ext cx="4120981" cy="2936577"/>
            </a:xfrm>
            <a:prstGeom prst="rect">
              <a:avLst/>
            </a:prstGeom>
            <a:scene3d>
              <a:camera prst="obliqueBottomLeft"/>
              <a:lightRig rig="threePt" dir="t"/>
            </a:scene3d>
            <a:sp3d>
              <a:bevelT/>
            </a:sp3d>
          </p:spPr>
        </p:pic>
        <p:sp>
          <p:nvSpPr>
            <p:cNvPr id="51" name="角丸四角形 50"/>
            <p:cNvSpPr/>
            <p:nvPr/>
          </p:nvSpPr>
          <p:spPr>
            <a:xfrm>
              <a:off x="4926417" y="1424997"/>
              <a:ext cx="2329009" cy="1204794"/>
            </a:xfrm>
            <a:prstGeom prst="roundRect">
              <a:avLst/>
            </a:prstGeom>
            <a:noFill/>
            <a:ln w="50800">
              <a:solidFill>
                <a:schemeClr val="accent2">
                  <a:lumMod val="75000"/>
                </a:schemeClr>
              </a:solidFill>
              <a:prstDash val="sysDash"/>
            </a:ln>
          </p:spPr>
          <p:style>
            <a:lnRef idx="1">
              <a:schemeClr val="accent1"/>
            </a:lnRef>
            <a:fillRef idx="3">
              <a:schemeClr val="accent1"/>
            </a:fillRef>
            <a:effectRef idx="2">
              <a:schemeClr val="accent1"/>
            </a:effectRef>
            <a:fontRef idx="minor">
              <a:schemeClr val="lt1"/>
            </a:fontRef>
          </p:style>
          <p:txBody>
            <a:bodyPr lIns="89535" tIns="44803" rIns="89535" bIns="44803" rtlCol="0" anchor="ctr"/>
            <a:lstStyle/>
            <a:p>
              <a:pPr marL="0" marR="0" lvl="0" indent="0" algn="ctr" defTabSz="447979" rtl="0" eaLnBrk="1" fontAlgn="auto" latinLnBrk="0" hangingPunct="1">
                <a:lnSpc>
                  <a:spcPct val="100000"/>
                </a:lnSpc>
                <a:spcBef>
                  <a:spcPts val="0"/>
                </a:spcBef>
                <a:spcAft>
                  <a:spcPts val="0"/>
                </a:spcAft>
                <a:buClrTx/>
                <a:buSzTx/>
                <a:buFontTx/>
                <a:buNone/>
                <a:tabLst/>
                <a:defRPr/>
              </a:pPr>
              <a:endParaRPr kumimoji="0" lang="ja-JP" altLang="en-US" sz="2200" b="0" i="0" u="none" strike="noStrike" kern="1200" cap="none" spc="0" normalizeH="0" baseline="0" noProof="0">
                <a:ln>
                  <a:noFill/>
                </a:ln>
                <a:solidFill>
                  <a:prstClr val="white"/>
                </a:solidFill>
                <a:effectLst/>
                <a:uLnTx/>
                <a:uFillTx/>
                <a:latin typeface="Calibri"/>
                <a:ea typeface="游ゴシック" panose="020B0400000000000000" pitchFamily="50" charset="-128"/>
                <a:cs typeface="+mn-cs"/>
                <a:sym typeface="Palatino" charset="0"/>
              </a:endParaRPr>
            </a:p>
          </p:txBody>
        </p:sp>
        <p:sp>
          <p:nvSpPr>
            <p:cNvPr id="52" name="角丸四角形 51"/>
            <p:cNvSpPr/>
            <p:nvPr/>
          </p:nvSpPr>
          <p:spPr>
            <a:xfrm>
              <a:off x="4926418" y="2673162"/>
              <a:ext cx="2303591" cy="614831"/>
            </a:xfrm>
            <a:prstGeom prst="roundRect">
              <a:avLst/>
            </a:prstGeom>
            <a:noFill/>
            <a:ln w="50800">
              <a:solidFill>
                <a:schemeClr val="accent1">
                  <a:lumMod val="75000"/>
                </a:schemeClr>
              </a:solidFill>
              <a:prstDash val="sysDash"/>
            </a:ln>
            <a:effectLst>
              <a:outerShdw blurRad="76200" dir="18900000" sy="23000" kx="-1200000" algn="bl" rotWithShape="0">
                <a:prstClr val="black">
                  <a:alpha val="20000"/>
                </a:prstClr>
              </a:outerShdw>
            </a:effectLst>
          </p:spPr>
          <p:style>
            <a:lnRef idx="1">
              <a:schemeClr val="accent1"/>
            </a:lnRef>
            <a:fillRef idx="3">
              <a:schemeClr val="accent1"/>
            </a:fillRef>
            <a:effectRef idx="2">
              <a:schemeClr val="accent1"/>
            </a:effectRef>
            <a:fontRef idx="minor">
              <a:schemeClr val="lt1"/>
            </a:fontRef>
          </p:style>
          <p:txBody>
            <a:bodyPr lIns="89535" tIns="44803" rIns="89535" bIns="44803" rtlCol="0" anchor="ctr"/>
            <a:lstStyle/>
            <a:p>
              <a:pPr marL="0" marR="0" lvl="0" indent="0" algn="ctr" defTabSz="447979" rtl="0" eaLnBrk="1" fontAlgn="auto" latinLnBrk="0" hangingPunct="1">
                <a:lnSpc>
                  <a:spcPct val="100000"/>
                </a:lnSpc>
                <a:spcBef>
                  <a:spcPts val="0"/>
                </a:spcBef>
                <a:spcAft>
                  <a:spcPts val="0"/>
                </a:spcAft>
                <a:buClrTx/>
                <a:buSzTx/>
                <a:buFontTx/>
                <a:buNone/>
                <a:tabLst/>
                <a:defRPr/>
              </a:pPr>
              <a:endParaRPr kumimoji="0" lang="ja-JP" altLang="en-US" sz="2200" b="0" i="0" u="none" strike="noStrike" kern="1200" cap="none" spc="0" normalizeH="0" baseline="0" noProof="0">
                <a:ln>
                  <a:noFill/>
                </a:ln>
                <a:solidFill>
                  <a:prstClr val="white"/>
                </a:solidFill>
                <a:effectLst/>
                <a:uLnTx/>
                <a:uFillTx/>
                <a:latin typeface="Calibri"/>
                <a:ea typeface="游ゴシック" panose="020B0400000000000000" pitchFamily="50" charset="-128"/>
                <a:cs typeface="+mn-cs"/>
                <a:sym typeface="Palatino" charset="0"/>
              </a:endParaRPr>
            </a:p>
          </p:txBody>
        </p:sp>
        <p:sp>
          <p:nvSpPr>
            <p:cNvPr id="53" name="角丸四角形 52"/>
            <p:cNvSpPr/>
            <p:nvPr/>
          </p:nvSpPr>
          <p:spPr>
            <a:xfrm>
              <a:off x="4926699" y="3338637"/>
              <a:ext cx="1670811" cy="556937"/>
            </a:xfrm>
            <a:prstGeom prst="roundRect">
              <a:avLst/>
            </a:prstGeom>
            <a:noFill/>
            <a:ln w="50800">
              <a:solidFill>
                <a:schemeClr val="accent3">
                  <a:lumMod val="50000"/>
                </a:schemeClr>
              </a:solidFill>
              <a:prstDash val="sysDash"/>
            </a:ln>
            <a:effectLst>
              <a:outerShdw blurRad="76200" dir="18900000" sy="23000" kx="-1200000" algn="bl" rotWithShape="0">
                <a:prstClr val="black">
                  <a:alpha val="20000"/>
                </a:prstClr>
              </a:outerShdw>
            </a:effectLst>
          </p:spPr>
          <p:style>
            <a:lnRef idx="1">
              <a:schemeClr val="accent1"/>
            </a:lnRef>
            <a:fillRef idx="3">
              <a:schemeClr val="accent1"/>
            </a:fillRef>
            <a:effectRef idx="2">
              <a:schemeClr val="accent1"/>
            </a:effectRef>
            <a:fontRef idx="minor">
              <a:schemeClr val="lt1"/>
            </a:fontRef>
          </p:style>
          <p:txBody>
            <a:bodyPr lIns="89535" tIns="44803" rIns="89535" bIns="44803" rtlCol="0" anchor="ctr"/>
            <a:lstStyle/>
            <a:p>
              <a:pPr marL="0" marR="0" lvl="0" indent="0" algn="ctr" defTabSz="447979" rtl="0" eaLnBrk="1" fontAlgn="auto" latinLnBrk="0" hangingPunct="1">
                <a:lnSpc>
                  <a:spcPct val="100000"/>
                </a:lnSpc>
                <a:spcBef>
                  <a:spcPts val="0"/>
                </a:spcBef>
                <a:spcAft>
                  <a:spcPts val="0"/>
                </a:spcAft>
                <a:buClrTx/>
                <a:buSzTx/>
                <a:buFontTx/>
                <a:buNone/>
                <a:tabLst/>
                <a:defRPr/>
              </a:pPr>
              <a:endParaRPr kumimoji="0" lang="ja-JP" altLang="en-US" sz="2200" b="0" i="0" u="none" strike="noStrike" kern="1200" cap="none" spc="0" normalizeH="0" baseline="0" noProof="0">
                <a:ln>
                  <a:noFill/>
                </a:ln>
                <a:solidFill>
                  <a:prstClr val="white"/>
                </a:solidFill>
                <a:effectLst/>
                <a:uLnTx/>
                <a:uFillTx/>
                <a:latin typeface="Calibri"/>
                <a:ea typeface="游ゴシック" panose="020B0400000000000000" pitchFamily="50" charset="-128"/>
                <a:cs typeface="+mn-cs"/>
                <a:sym typeface="Palatino" charset="0"/>
              </a:endParaRPr>
            </a:p>
          </p:txBody>
        </p:sp>
      </p:grpSp>
      <p:sp>
        <p:nvSpPr>
          <p:cNvPr id="12" name="フッター プレースホルダー 11">
            <a:extLst>
              <a:ext uri="{FF2B5EF4-FFF2-40B4-BE49-F238E27FC236}">
                <a16:creationId xmlns:a16="http://schemas.microsoft.com/office/drawing/2014/main" id="{36C1BA74-DF34-D2E4-2C7C-FBF1E9C34783}"/>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30646940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8FA440F-78CC-E6C0-B3D8-279DCE8921ED}"/>
              </a:ext>
            </a:extLst>
          </p:cNvPr>
          <p:cNvSpPr>
            <a:spLocks noGrp="1"/>
          </p:cNvSpPr>
          <p:nvPr>
            <p:ph type="ctrTitle"/>
          </p:nvPr>
        </p:nvSpPr>
        <p:spPr/>
        <p:txBody>
          <a:bodyPr/>
          <a:lstStyle/>
          <a:p>
            <a:r>
              <a:rPr lang="en-US" altLang="ja-JP" dirty="0"/>
              <a:t>Experiments at MLF</a:t>
            </a:r>
            <a:endParaRPr lang="ja-JP" altLang="en-US" dirty="0"/>
          </a:p>
        </p:txBody>
      </p:sp>
      <p:sp>
        <p:nvSpPr>
          <p:cNvPr id="5" name="字幕 4">
            <a:extLst>
              <a:ext uri="{FF2B5EF4-FFF2-40B4-BE49-F238E27FC236}">
                <a16:creationId xmlns:a16="http://schemas.microsoft.com/office/drawing/2014/main" id="{04627F9D-3FED-06C5-8753-7BA6F6901398}"/>
              </a:ext>
            </a:extLst>
          </p:cNvPr>
          <p:cNvSpPr>
            <a:spLocks noGrp="1"/>
          </p:cNvSpPr>
          <p:nvPr>
            <p:ph type="subTitle" idx="1"/>
          </p:nvPr>
        </p:nvSpPr>
        <p:spPr/>
        <p:txBody>
          <a:bodyPr/>
          <a:lstStyle/>
          <a:p>
            <a:endParaRPr lang="ja-JP" altLang="en-US"/>
          </a:p>
        </p:txBody>
      </p:sp>
      <p:sp>
        <p:nvSpPr>
          <p:cNvPr id="2" name="フッター プレースホルダー 1">
            <a:extLst>
              <a:ext uri="{FF2B5EF4-FFF2-40B4-BE49-F238E27FC236}">
                <a16:creationId xmlns:a16="http://schemas.microsoft.com/office/drawing/2014/main" id="{5A54BD14-51BE-DCDC-65C7-6CFE545BABCE}"/>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1804805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図 72">
            <a:extLst>
              <a:ext uri="{FF2B5EF4-FFF2-40B4-BE49-F238E27FC236}">
                <a16:creationId xmlns:a16="http://schemas.microsoft.com/office/drawing/2014/main" id="{3151ACAB-22C7-1CFD-5266-89B2C906681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71552" y="2975714"/>
            <a:ext cx="8440615" cy="3914206"/>
          </a:xfrm>
          <a:prstGeom prst="rect">
            <a:avLst/>
          </a:prstGeom>
        </p:spPr>
      </p:pic>
      <p:pic>
        <p:nvPicPr>
          <p:cNvPr id="6" name="図 5" descr="野球の試合&#10;&#10;中程度の精度で自動的に生成された説明">
            <a:extLst>
              <a:ext uri="{FF2B5EF4-FFF2-40B4-BE49-F238E27FC236}">
                <a16:creationId xmlns:a16="http://schemas.microsoft.com/office/drawing/2014/main" id="{15F26508-9B5E-D24E-FE58-DB3D26A5168E}"/>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rot="661133">
            <a:off x="97522" y="4569845"/>
            <a:ext cx="1204694" cy="1014744"/>
          </a:xfrm>
          <a:prstGeom prst="rect">
            <a:avLst/>
          </a:prstGeom>
        </p:spPr>
      </p:pic>
      <p:sp>
        <p:nvSpPr>
          <p:cNvPr id="75" name="テキスト ボックス 74">
            <a:extLst>
              <a:ext uri="{FF2B5EF4-FFF2-40B4-BE49-F238E27FC236}">
                <a16:creationId xmlns:a16="http://schemas.microsoft.com/office/drawing/2014/main" id="{EF4A6A6A-414F-0C50-1136-8FBAF1878C09}"/>
              </a:ext>
            </a:extLst>
          </p:cNvPr>
          <p:cNvSpPr txBox="1"/>
          <p:nvPr/>
        </p:nvSpPr>
        <p:spPr>
          <a:xfrm rot="907228">
            <a:off x="2345768" y="4924848"/>
            <a:ext cx="534835" cy="183576"/>
          </a:xfrm>
          <a:prstGeom prst="rect">
            <a:avLst/>
          </a:prstGeom>
          <a:noFill/>
        </p:spPr>
        <p:txBody>
          <a:bodyPr wrap="none" lIns="30675" tIns="0" rIns="30675" bIns="0"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193"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25 </a:t>
            </a:r>
            <a:r>
              <a:rPr kumimoji="1" lang="en-US" altLang="ja-JP" sz="1193" b="0" i="0" u="none" strike="noStrike" kern="1200" cap="none" spc="0" normalizeH="0" baseline="0" noProof="0" dirty="0" err="1">
                <a:ln>
                  <a:noFill/>
                </a:ln>
                <a:solidFill>
                  <a:prstClr val="black"/>
                </a:solidFill>
                <a:effectLst/>
                <a:uLnTx/>
                <a:uFillTx/>
                <a:latin typeface="Calibri" panose="020F0502020204030204"/>
                <a:ea typeface="ＭＳ Ｐゴシック" panose="020B0600070205080204" pitchFamily="34" charset="-128"/>
                <a:cs typeface="+mn-cs"/>
              </a:rPr>
              <a:t>meV</a:t>
            </a:r>
            <a:endParaRPr kumimoji="1" lang="ja-JP" altLang="en-US" sz="1193"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77" name="正方形/長方形 76">
            <a:extLst>
              <a:ext uri="{FF2B5EF4-FFF2-40B4-BE49-F238E27FC236}">
                <a16:creationId xmlns:a16="http://schemas.microsoft.com/office/drawing/2014/main" id="{7BA04983-0BBC-2047-7143-D18FC7740798}"/>
              </a:ext>
            </a:extLst>
          </p:cNvPr>
          <p:cNvSpPr/>
          <p:nvPr/>
        </p:nvSpPr>
        <p:spPr>
          <a:xfrm rot="652335">
            <a:off x="3464533" y="5281207"/>
            <a:ext cx="2039619" cy="324894"/>
          </a:xfrm>
          <a:prstGeom prst="rect">
            <a:avLst/>
          </a:prstGeom>
          <a:noFill/>
          <a:ln w="12700" cap="flat">
            <a:noFill/>
            <a:prstDash val="solid"/>
            <a:miter lim="800000"/>
          </a:ln>
          <a:effectLst/>
          <a:scene3d>
            <a:camera prst="isometricLeftDown">
              <a:rot lat="656833" lon="46461" rev="180000"/>
            </a:camera>
            <a:lightRig rig="threePt" dir="t"/>
          </a:scene3d>
          <a:sp3d/>
        </p:spPr>
        <p:txBody>
          <a:bodyPr rot="0" spcFirstLastPara="1" vertOverflow="overflow" horzOverflow="overflow" vert="horz" wrap="square" lIns="38956" tIns="38956" rIns="38956" bIns="38956" numCol="1" spcCol="38100" rtlCol="0" anchor="ctr">
            <a:spAutoFit/>
            <a:scene3d>
              <a:camera prst="perspectiveHeroicExtremeLeftFacing">
                <a:rot lat="1069050" lon="1725725" rev="21374663"/>
              </a:camera>
              <a:lightRig rig="threePt" dir="t"/>
            </a:scene3d>
          </a:bodyPr>
          <a:lstStyle/>
          <a:p>
            <a:pPr marL="0" marR="0" lvl="0" indent="0" algn="ctr" defTabSz="844083" rtl="0" eaLnBrk="1" fontAlgn="auto" latinLnBrk="0" hangingPunct="0">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srgbClr val="FF0000"/>
                </a:solidFill>
                <a:effectLst/>
                <a:uLnTx/>
                <a:uFillTx/>
                <a:latin typeface="Hiragino Kaku Gothic Pro W3" panose="020B0300000000000000" pitchFamily="34" charset="-128"/>
                <a:ea typeface="Hiragino Kaku Gothic Pro W3" panose="020B0300000000000000" pitchFamily="34" charset="-128"/>
                <a:cs typeface="+mn-cs"/>
                <a:sym typeface="Calibri"/>
              </a:rPr>
              <a:t>Acceleration</a:t>
            </a:r>
          </a:p>
        </p:txBody>
      </p:sp>
      <p:sp>
        <p:nvSpPr>
          <p:cNvPr id="78" name="正方形/長方形 77">
            <a:extLst>
              <a:ext uri="{FF2B5EF4-FFF2-40B4-BE49-F238E27FC236}">
                <a16:creationId xmlns:a16="http://schemas.microsoft.com/office/drawing/2014/main" id="{B17B080A-9279-6023-A5F1-001225E24C0F}"/>
              </a:ext>
            </a:extLst>
          </p:cNvPr>
          <p:cNvSpPr/>
          <p:nvPr/>
        </p:nvSpPr>
        <p:spPr>
          <a:xfrm rot="1020717">
            <a:off x="1618509" y="4888073"/>
            <a:ext cx="905758" cy="305979"/>
          </a:xfrm>
          <a:prstGeom prst="rect">
            <a:avLst/>
          </a:prstGeom>
          <a:noFill/>
          <a:ln w="12700" cap="flat">
            <a:noFill/>
            <a:prstDash val="solid"/>
            <a:miter lim="800000"/>
          </a:ln>
          <a:effectLst/>
          <a:scene3d>
            <a:camera prst="isometricLeftDown">
              <a:rot lat="656833" lon="46461" rev="180000"/>
            </a:camera>
            <a:lightRig rig="threePt" dir="t"/>
          </a:scene3d>
          <a:sp3d/>
        </p:spPr>
        <p:txBody>
          <a:bodyPr rot="0" spcFirstLastPara="1" vertOverflow="overflow" horzOverflow="overflow" vert="horz" wrap="square" lIns="38956" tIns="38956" rIns="38956" bIns="38956" numCol="1" spcCol="38100" rtlCol="0" anchor="ctr">
            <a:spAutoFit/>
            <a:scene3d>
              <a:camera prst="perspectiveHeroicExtremeLeftFacing">
                <a:rot lat="1069050" lon="1725725" rev="21374663"/>
              </a:camera>
              <a:lightRig rig="threePt" dir="t"/>
            </a:scene3d>
          </a:bodyPr>
          <a:lstStyle/>
          <a:p>
            <a:pPr marL="0" marR="0" lvl="0" indent="0" algn="l" defTabSz="844083" rtl="0" eaLnBrk="1" fontAlgn="auto" latinLnBrk="0" hangingPunct="0">
              <a:lnSpc>
                <a:spcPct val="100000"/>
              </a:lnSpc>
              <a:spcBef>
                <a:spcPts val="0"/>
              </a:spcBef>
              <a:spcAft>
                <a:spcPts val="0"/>
              </a:spcAft>
              <a:buClrTx/>
              <a:buSzTx/>
              <a:buFontTx/>
              <a:buNone/>
              <a:tabLst/>
              <a:defRPr/>
            </a:pPr>
            <a:r>
              <a:rPr kumimoji="1" lang="en-US" altLang="ja-JP" sz="1477" b="1" i="0" u="none" strike="noStrike" kern="0" cap="none" spc="0" normalizeH="0" baseline="0" noProof="0" dirty="0">
                <a:ln>
                  <a:noFill/>
                </a:ln>
                <a:solidFill>
                  <a:srgbClr val="071CFF"/>
                </a:solidFill>
                <a:effectLst/>
                <a:uLnTx/>
                <a:uFillTx/>
                <a:latin typeface="Hiragino Kaku Gothic Pro W3" panose="020B0300000000000000" pitchFamily="34" charset="-128"/>
                <a:ea typeface="Hiragino Kaku Gothic Pro W3" panose="020B0300000000000000" pitchFamily="34" charset="-128"/>
                <a:cs typeface="+mn-cs"/>
                <a:sym typeface="Calibri"/>
              </a:rPr>
              <a:t>Cooking</a:t>
            </a:r>
          </a:p>
        </p:txBody>
      </p:sp>
      <p:sp>
        <p:nvSpPr>
          <p:cNvPr id="80" name="フリーフォーム 79">
            <a:extLst>
              <a:ext uri="{FF2B5EF4-FFF2-40B4-BE49-F238E27FC236}">
                <a16:creationId xmlns:a16="http://schemas.microsoft.com/office/drawing/2014/main" id="{A4A8D105-A284-2090-34E8-5762ED27D1FA}"/>
              </a:ext>
            </a:extLst>
          </p:cNvPr>
          <p:cNvSpPr/>
          <p:nvPr/>
        </p:nvSpPr>
        <p:spPr>
          <a:xfrm>
            <a:off x="483359" y="3580421"/>
            <a:ext cx="2148520" cy="1003430"/>
          </a:xfrm>
          <a:custGeom>
            <a:avLst/>
            <a:gdLst>
              <a:gd name="connsiteX0" fmla="*/ 13854 w 2521527"/>
              <a:gd name="connsiteY0" fmla="*/ 110836 h 1177636"/>
              <a:gd name="connsiteX1" fmla="*/ 0 w 2521527"/>
              <a:gd name="connsiteY1" fmla="*/ 983673 h 1177636"/>
              <a:gd name="connsiteX2" fmla="*/ 1108363 w 2521527"/>
              <a:gd name="connsiteY2" fmla="*/ 1177636 h 1177636"/>
              <a:gd name="connsiteX3" fmla="*/ 2521527 w 2521527"/>
              <a:gd name="connsiteY3" fmla="*/ 1011382 h 1177636"/>
              <a:gd name="connsiteX4" fmla="*/ 2521527 w 2521527"/>
              <a:gd name="connsiteY4" fmla="*/ 498764 h 1177636"/>
              <a:gd name="connsiteX5" fmla="*/ 2355272 w 2521527"/>
              <a:gd name="connsiteY5" fmla="*/ 304800 h 1177636"/>
              <a:gd name="connsiteX6" fmla="*/ 942109 w 2521527"/>
              <a:gd name="connsiteY6" fmla="*/ 318655 h 1177636"/>
              <a:gd name="connsiteX7" fmla="*/ 637309 w 2521527"/>
              <a:gd name="connsiteY7" fmla="*/ 83127 h 1177636"/>
              <a:gd name="connsiteX8" fmla="*/ 387927 w 2521527"/>
              <a:gd name="connsiteY8" fmla="*/ 0 h 1177636"/>
              <a:gd name="connsiteX9" fmla="*/ 13854 w 2521527"/>
              <a:gd name="connsiteY9" fmla="*/ 110836 h 1177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1527" h="1177636">
                <a:moveTo>
                  <a:pt x="13854" y="110836"/>
                </a:moveTo>
                <a:lnTo>
                  <a:pt x="0" y="983673"/>
                </a:lnTo>
                <a:lnTo>
                  <a:pt x="1108363" y="1177636"/>
                </a:lnTo>
                <a:lnTo>
                  <a:pt x="2521527" y="1011382"/>
                </a:lnTo>
                <a:lnTo>
                  <a:pt x="2521527" y="498764"/>
                </a:lnTo>
                <a:lnTo>
                  <a:pt x="2355272" y="304800"/>
                </a:lnTo>
                <a:lnTo>
                  <a:pt x="942109" y="318655"/>
                </a:lnTo>
                <a:lnTo>
                  <a:pt x="637309" y="83127"/>
                </a:lnTo>
                <a:lnTo>
                  <a:pt x="387927" y="0"/>
                </a:lnTo>
                <a:lnTo>
                  <a:pt x="13854" y="110836"/>
                </a:lnTo>
                <a:close/>
              </a:path>
            </a:pathLst>
          </a:custGeom>
          <a:solidFill>
            <a:srgbClr val="F79646">
              <a:lumMod val="75000"/>
              <a:alpha val="22000"/>
            </a:srgbClr>
          </a:solidFill>
          <a:ln w="44450" cap="flat" cmpd="sng" algn="ctr">
            <a:solidFill>
              <a:srgbClr val="F79646">
                <a:lumMod val="75000"/>
              </a:srgbClr>
            </a:solidFill>
            <a:prstDash val="solid"/>
          </a:ln>
          <a:effectLst/>
        </p:spPr>
        <p:txBody>
          <a:bodyPr rtlCol="0" anchor="ctr"/>
          <a:lstStyle/>
          <a:p>
            <a:pPr marL="0" marR="0" lvl="0" indent="0" algn="ctr" defTabSz="844083" rtl="0" eaLnBrk="1" fontAlgn="auto" latinLnBrk="0" hangingPunct="1">
              <a:lnSpc>
                <a:spcPct val="100000"/>
              </a:lnSpc>
              <a:spcBef>
                <a:spcPts val="0"/>
              </a:spcBef>
              <a:spcAft>
                <a:spcPts val="0"/>
              </a:spcAft>
              <a:buClrTx/>
              <a:buSzTx/>
              <a:buFontTx/>
              <a:buNone/>
              <a:tabLst/>
              <a:defRPr/>
            </a:pPr>
            <a:endParaRPr kumimoji="1" lang="ja-JP" altLang="en-US" sz="1534" b="0" i="0" u="none" strike="noStrike" kern="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81" name="テキスト ボックス 80">
            <a:extLst>
              <a:ext uri="{FF2B5EF4-FFF2-40B4-BE49-F238E27FC236}">
                <a16:creationId xmlns:a16="http://schemas.microsoft.com/office/drawing/2014/main" id="{EE978568-B222-DB27-8238-A9693142874A}"/>
              </a:ext>
            </a:extLst>
          </p:cNvPr>
          <p:cNvSpPr txBox="1"/>
          <p:nvPr/>
        </p:nvSpPr>
        <p:spPr>
          <a:xfrm>
            <a:off x="1280463" y="3482462"/>
            <a:ext cx="1944571" cy="348109"/>
          </a:xfrm>
          <a:prstGeom prst="rect">
            <a:avLst/>
          </a:prstGeom>
          <a:noFill/>
        </p:spPr>
        <p:txBody>
          <a:bodyPr wrap="none"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662" b="1" i="0" u="none" strike="noStrike" kern="1200" cap="none" spc="0" normalizeH="0" baseline="0" noProof="0" dirty="0">
                <a:ln>
                  <a:noFill/>
                </a:ln>
                <a:solidFill>
                  <a:srgbClr val="F79646">
                    <a:lumMod val="75000"/>
                  </a:srgbClr>
                </a:solidFill>
                <a:effectLst/>
                <a:uLnTx/>
                <a:uFillTx/>
                <a:latin typeface="Calibri" panose="020F0502020204030204"/>
                <a:ea typeface="ＭＳ Ｐゴシック" panose="020B0600070205080204" pitchFamily="34" charset="-128"/>
                <a:cs typeface="+mn-cs"/>
              </a:rPr>
              <a:t>Constructed in 2021</a:t>
            </a:r>
          </a:p>
        </p:txBody>
      </p:sp>
      <p:sp>
        <p:nvSpPr>
          <p:cNvPr id="84" name="テキスト ボックス 83">
            <a:extLst>
              <a:ext uri="{FF2B5EF4-FFF2-40B4-BE49-F238E27FC236}">
                <a16:creationId xmlns:a16="http://schemas.microsoft.com/office/drawing/2014/main" id="{877CDE55-CD93-F0D1-EC7A-C16F6E6D221B}"/>
              </a:ext>
            </a:extLst>
          </p:cNvPr>
          <p:cNvSpPr txBox="1"/>
          <p:nvPr/>
        </p:nvSpPr>
        <p:spPr>
          <a:xfrm rot="907228">
            <a:off x="2912272" y="5032007"/>
            <a:ext cx="467509" cy="183576"/>
          </a:xfrm>
          <a:prstGeom prst="rect">
            <a:avLst/>
          </a:prstGeom>
          <a:noFill/>
        </p:spPr>
        <p:txBody>
          <a:bodyPr wrap="none" lIns="30675" tIns="0" rIns="30675" bIns="0"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193"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4 MeV</a:t>
            </a:r>
            <a:endParaRPr kumimoji="1" lang="ja-JP" altLang="en-US" sz="1193"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87" name="テキスト ボックス 86">
            <a:extLst>
              <a:ext uri="{FF2B5EF4-FFF2-40B4-BE49-F238E27FC236}">
                <a16:creationId xmlns:a16="http://schemas.microsoft.com/office/drawing/2014/main" id="{40996E56-AF84-6228-72E8-0BB3FE058817}"/>
              </a:ext>
            </a:extLst>
          </p:cNvPr>
          <p:cNvSpPr txBox="1"/>
          <p:nvPr/>
        </p:nvSpPr>
        <p:spPr>
          <a:xfrm rot="584827">
            <a:off x="7466869" y="5357024"/>
            <a:ext cx="986167" cy="400110"/>
          </a:xfrm>
          <a:prstGeom prst="rect">
            <a:avLst/>
          </a:prstGeom>
          <a:solidFill>
            <a:sysClr val="window" lastClr="FFFFFF">
              <a:alpha val="65715"/>
            </a:sysClr>
          </a:solidFill>
          <a:scene3d>
            <a:camera prst="isometricLeftDown">
              <a:rot lat="1212048" lon="1298350" rev="512077"/>
            </a:camera>
            <a:lightRig rig="threePt" dir="t"/>
          </a:scene3d>
        </p:spPr>
        <p:txBody>
          <a:bodyPr wrap="none"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2000" b="0" i="0" u="none" strike="noStrike" kern="0" cap="none" spc="0" normalizeH="0" baseline="0" noProof="0" dirty="0">
                <a:ln>
                  <a:noFill/>
                </a:ln>
                <a:solidFill>
                  <a:srgbClr val="00B050"/>
                </a:solidFill>
                <a:effectLst/>
                <a:uLnTx/>
                <a:uFillTx/>
                <a:latin typeface="Calibri" panose="020F0502020204030204"/>
                <a:ea typeface="ＭＳ Ｐゴシック" panose="020B0600070205080204" pitchFamily="34" charset="-128"/>
                <a:cs typeface="+mn-cs"/>
              </a:rPr>
              <a:t>Storage</a:t>
            </a:r>
            <a:endParaRPr kumimoji="1" lang="ja-JP" altLang="en-US" sz="2000" b="0" i="0" u="none" strike="noStrike" kern="0" cap="none" spc="0" normalizeH="0" baseline="0" noProof="0">
              <a:ln>
                <a:noFill/>
              </a:ln>
              <a:solidFill>
                <a:srgbClr val="00B050"/>
              </a:solidFill>
              <a:effectLst/>
              <a:uLnTx/>
              <a:uFillTx/>
              <a:latin typeface="Calibri" panose="020F0502020204030204"/>
              <a:ea typeface="ＭＳ Ｐゴシック" panose="020B0600070205080204" pitchFamily="34" charset="-128"/>
              <a:cs typeface="+mn-cs"/>
            </a:endParaRPr>
          </a:p>
        </p:txBody>
      </p:sp>
      <p:sp>
        <p:nvSpPr>
          <p:cNvPr id="90" name="テキスト ボックス 89">
            <a:extLst>
              <a:ext uri="{FF2B5EF4-FFF2-40B4-BE49-F238E27FC236}">
                <a16:creationId xmlns:a16="http://schemas.microsoft.com/office/drawing/2014/main" id="{B163787B-CDBA-D00B-4DF9-868A50B7B456}"/>
              </a:ext>
            </a:extLst>
          </p:cNvPr>
          <p:cNvSpPr txBox="1"/>
          <p:nvPr/>
        </p:nvSpPr>
        <p:spPr>
          <a:xfrm rot="823208">
            <a:off x="570194" y="3907690"/>
            <a:ext cx="891591" cy="262829"/>
          </a:xfrm>
          <a:prstGeom prst="rect">
            <a:avLst/>
          </a:prstGeom>
          <a:noFill/>
        </p:spPr>
        <p:txBody>
          <a:bodyPr wrap="none"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108"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Muon beam</a:t>
            </a:r>
            <a:endParaRPr kumimoji="1" lang="ja-JP" altLang="en-US" sz="1108"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cxnSp>
        <p:nvCxnSpPr>
          <p:cNvPr id="91" name="直線矢印コネクタ 90">
            <a:extLst>
              <a:ext uri="{FF2B5EF4-FFF2-40B4-BE49-F238E27FC236}">
                <a16:creationId xmlns:a16="http://schemas.microsoft.com/office/drawing/2014/main" id="{7E0BED80-27E4-200C-ACE0-5692B175FB1C}"/>
              </a:ext>
            </a:extLst>
          </p:cNvPr>
          <p:cNvCxnSpPr/>
          <p:nvPr/>
        </p:nvCxnSpPr>
        <p:spPr>
          <a:xfrm>
            <a:off x="542607" y="4060652"/>
            <a:ext cx="1025214" cy="249092"/>
          </a:xfrm>
          <a:prstGeom prst="straightConnector1">
            <a:avLst/>
          </a:prstGeom>
          <a:noFill/>
          <a:ln w="57150" cap="flat" cmpd="sng" algn="ctr">
            <a:solidFill>
              <a:sysClr val="windowText" lastClr="000000"/>
            </a:solidFill>
            <a:prstDash val="solid"/>
            <a:tailEnd type="triangle"/>
          </a:ln>
          <a:effectLst/>
        </p:spPr>
      </p:cxnSp>
      <p:sp>
        <p:nvSpPr>
          <p:cNvPr id="74" name="テキスト ボックス 73">
            <a:extLst>
              <a:ext uri="{FF2B5EF4-FFF2-40B4-BE49-F238E27FC236}">
                <a16:creationId xmlns:a16="http://schemas.microsoft.com/office/drawing/2014/main" id="{3CC5CA72-A30B-E910-D56E-5BD0E97C1D6F}"/>
              </a:ext>
            </a:extLst>
          </p:cNvPr>
          <p:cNvSpPr txBox="1"/>
          <p:nvPr/>
        </p:nvSpPr>
        <p:spPr>
          <a:xfrm rot="763288">
            <a:off x="5966185" y="5570748"/>
            <a:ext cx="559449" cy="183576"/>
          </a:xfrm>
          <a:prstGeom prst="rect">
            <a:avLst/>
          </a:prstGeom>
          <a:noFill/>
        </p:spPr>
        <p:txBody>
          <a:bodyPr wrap="none" lIns="0" tIns="0" rIns="0" bIns="0"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193"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210 MeV</a:t>
            </a:r>
            <a:endParaRPr kumimoji="1" lang="ja-JP" altLang="en-US" sz="1193"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3" name="タイトル 2">
            <a:extLst>
              <a:ext uri="{FF2B5EF4-FFF2-40B4-BE49-F238E27FC236}">
                <a16:creationId xmlns:a16="http://schemas.microsoft.com/office/drawing/2014/main" id="{4DD3AEEB-2D0C-D4FE-07C2-47AB59B646F3}"/>
              </a:ext>
            </a:extLst>
          </p:cNvPr>
          <p:cNvSpPr>
            <a:spLocks noGrp="1"/>
          </p:cNvSpPr>
          <p:nvPr>
            <p:ph type="title"/>
          </p:nvPr>
        </p:nvSpPr>
        <p:spPr>
          <a:xfrm>
            <a:off x="628650" y="0"/>
            <a:ext cx="7886700" cy="575511"/>
          </a:xfrm>
        </p:spPr>
        <p:txBody>
          <a:bodyPr>
            <a:noAutofit/>
          </a:bodyPr>
          <a:lstStyle/>
          <a:p>
            <a:r>
              <a:rPr lang="en-US" altLang="ja-JP" b="1" dirty="0">
                <a:ea typeface="+mn-ea"/>
              </a:rPr>
              <a:t>J-PARC muon </a:t>
            </a:r>
            <a:r>
              <a:rPr lang="en-US" altLang="ja-JP" b="1" i="1" dirty="0">
                <a:ea typeface="+mn-ea"/>
              </a:rPr>
              <a:t>g</a:t>
            </a:r>
            <a:r>
              <a:rPr lang="en-US" altLang="ja-JP" b="1" dirty="0">
                <a:ea typeface="+mn-ea"/>
              </a:rPr>
              <a:t>-2/EDM experiment</a:t>
            </a:r>
            <a:endParaRPr lang="ja-JP" altLang="en-US" b="1" dirty="0">
              <a:ea typeface="+mn-ea"/>
            </a:endParaRPr>
          </a:p>
        </p:txBody>
      </p:sp>
      <p:sp>
        <p:nvSpPr>
          <p:cNvPr id="2" name="コンテンツ プレースホルダー 1">
            <a:extLst>
              <a:ext uri="{FF2B5EF4-FFF2-40B4-BE49-F238E27FC236}">
                <a16:creationId xmlns:a16="http://schemas.microsoft.com/office/drawing/2014/main" id="{DC4D83B6-6BFC-CDD0-7CE0-15B07DF1CF7B}"/>
              </a:ext>
            </a:extLst>
          </p:cNvPr>
          <p:cNvSpPr>
            <a:spLocks noGrp="1"/>
          </p:cNvSpPr>
          <p:nvPr>
            <p:ph idx="1"/>
          </p:nvPr>
        </p:nvSpPr>
        <p:spPr>
          <a:xfrm>
            <a:off x="2164808" y="578420"/>
            <a:ext cx="6098522" cy="5676548"/>
          </a:xfrm>
        </p:spPr>
        <p:txBody>
          <a:bodyPr>
            <a:normAutofit/>
          </a:bodyPr>
          <a:lstStyle/>
          <a:p>
            <a:r>
              <a:rPr lang="en-US" altLang="ja-JP" sz="3600" dirty="0"/>
              <a:t>Aim to reach</a:t>
            </a:r>
          </a:p>
          <a:p>
            <a:pPr lvl="1"/>
            <a:r>
              <a:rPr lang="en-US" altLang="ja-JP" sz="3200" b="1" dirty="0">
                <a:solidFill>
                  <a:srgbClr val="FF0000"/>
                </a:solidFill>
                <a:latin typeface="Symbol" panose="05050102010706020507" pitchFamily="18" charset="2"/>
              </a:rPr>
              <a:t>m</a:t>
            </a:r>
            <a:r>
              <a:rPr lang="en-US" altLang="ja-JP" sz="3200" b="1" dirty="0">
                <a:solidFill>
                  <a:srgbClr val="FF0000"/>
                </a:solidFill>
              </a:rPr>
              <a:t> g-2: 450ppb</a:t>
            </a:r>
          </a:p>
          <a:p>
            <a:pPr lvl="1"/>
            <a:r>
              <a:rPr lang="en-US" altLang="ja-JP" sz="3200" b="1" dirty="0" err="1">
                <a:solidFill>
                  <a:srgbClr val="FF0000"/>
                </a:solidFill>
                <a:latin typeface="Symbol" panose="05050102010706020507" pitchFamily="18" charset="2"/>
              </a:rPr>
              <a:t>m</a:t>
            </a:r>
            <a:r>
              <a:rPr lang="en-US" altLang="ja-JP" sz="3200" b="1" dirty="0" err="1">
                <a:solidFill>
                  <a:srgbClr val="FF0000"/>
                </a:solidFill>
              </a:rPr>
              <a:t>EDM</a:t>
            </a:r>
            <a:r>
              <a:rPr lang="en-US" altLang="ja-JP" sz="3200" b="1" dirty="0">
                <a:solidFill>
                  <a:srgbClr val="FF0000"/>
                </a:solidFill>
              </a:rPr>
              <a:t>: 1.5e-19</a:t>
            </a:r>
            <a:endParaRPr lang="ja-JP" altLang="en-US" sz="3200" b="1" dirty="0">
              <a:solidFill>
                <a:srgbClr val="FF0000"/>
              </a:solidFill>
            </a:endParaRPr>
          </a:p>
        </p:txBody>
      </p:sp>
      <p:pic>
        <p:nvPicPr>
          <p:cNvPr id="7" name="図 6">
            <a:extLst>
              <a:ext uri="{FF2B5EF4-FFF2-40B4-BE49-F238E27FC236}">
                <a16:creationId xmlns:a16="http://schemas.microsoft.com/office/drawing/2014/main" id="{CF8EC49E-FDA5-8E0F-49FC-1284AC683FA0}"/>
              </a:ext>
            </a:extLst>
          </p:cNvPr>
          <p:cNvPicPr>
            <a:picLocks noChangeAspect="1"/>
          </p:cNvPicPr>
          <p:nvPr/>
        </p:nvPicPr>
        <p:blipFill>
          <a:blip r:embed="rId4"/>
          <a:stretch>
            <a:fillRect/>
          </a:stretch>
        </p:blipFill>
        <p:spPr>
          <a:xfrm rot="647113">
            <a:off x="2032832" y="5224162"/>
            <a:ext cx="444500" cy="368300"/>
          </a:xfrm>
          <a:prstGeom prst="rect">
            <a:avLst/>
          </a:prstGeom>
        </p:spPr>
      </p:pic>
      <p:pic>
        <p:nvPicPr>
          <p:cNvPr id="8" name="図 7">
            <a:extLst>
              <a:ext uri="{FF2B5EF4-FFF2-40B4-BE49-F238E27FC236}">
                <a16:creationId xmlns:a16="http://schemas.microsoft.com/office/drawing/2014/main" id="{76A0E4D9-EBAD-0A6C-86EA-68D0A19D572A}"/>
              </a:ext>
            </a:extLst>
          </p:cNvPr>
          <p:cNvPicPr>
            <a:picLocks noChangeAspect="1"/>
          </p:cNvPicPr>
          <p:nvPr/>
        </p:nvPicPr>
        <p:blipFill>
          <a:blip r:embed="rId5"/>
          <a:stretch>
            <a:fillRect/>
          </a:stretch>
        </p:blipFill>
        <p:spPr>
          <a:xfrm rot="562272">
            <a:off x="4128329" y="5679048"/>
            <a:ext cx="931765" cy="360000"/>
          </a:xfrm>
          <a:prstGeom prst="rect">
            <a:avLst/>
          </a:prstGeom>
        </p:spPr>
      </p:pic>
      <p:sp>
        <p:nvSpPr>
          <p:cNvPr id="76" name="テキスト ボックス 75">
            <a:extLst>
              <a:ext uri="{FF2B5EF4-FFF2-40B4-BE49-F238E27FC236}">
                <a16:creationId xmlns:a16="http://schemas.microsoft.com/office/drawing/2014/main" id="{7DD1A476-7CCA-B039-D493-360B3D21C769}"/>
              </a:ext>
            </a:extLst>
          </p:cNvPr>
          <p:cNvSpPr txBox="1"/>
          <p:nvPr/>
        </p:nvSpPr>
        <p:spPr>
          <a:xfrm rot="859156">
            <a:off x="109480" y="4456944"/>
            <a:ext cx="1063183" cy="183576"/>
          </a:xfrm>
          <a:prstGeom prst="rect">
            <a:avLst/>
          </a:prstGeom>
          <a:noFill/>
        </p:spPr>
        <p:txBody>
          <a:bodyPr wrap="square" lIns="30675" tIns="0" rIns="30675" bIns="0" rtlCol="0">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1193" b="0" i="0" u="none" strike="noStrike" kern="1200" cap="none" spc="0" normalizeH="0" baseline="0" noProof="0" dirty="0">
                <a:ln>
                  <a:noFill/>
                </a:ln>
                <a:solidFill>
                  <a:prstClr val="black"/>
                </a:solidFill>
                <a:effectLst/>
                <a:uLnTx/>
                <a:uFillTx/>
                <a:latin typeface="Symbol" pitchFamily="2" charset="2"/>
                <a:ea typeface="ＭＳ Ｐゴシック" panose="020B0600070205080204" pitchFamily="34" charset="-128"/>
                <a:cs typeface="+mn-cs"/>
              </a:rPr>
              <a:t>m</a:t>
            </a:r>
            <a:r>
              <a:rPr kumimoji="1" lang="en-US" altLang="ja-JP" sz="1193"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+(4 MeV)</a:t>
            </a:r>
            <a:endParaRPr kumimoji="1" lang="ja-JP" altLang="en-US" sz="1193"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34" charset="-128"/>
              <a:cs typeface="+mn-cs"/>
            </a:endParaRPr>
          </a:p>
        </p:txBody>
      </p:sp>
      <p:sp>
        <p:nvSpPr>
          <p:cNvPr id="32" name="テキスト ボックス 31">
            <a:extLst>
              <a:ext uri="{FF2B5EF4-FFF2-40B4-BE49-F238E27FC236}">
                <a16:creationId xmlns:a16="http://schemas.microsoft.com/office/drawing/2014/main" id="{DD6C384F-A5A6-B5D4-465F-65BA8C68AE43}"/>
              </a:ext>
            </a:extLst>
          </p:cNvPr>
          <p:cNvSpPr txBox="1"/>
          <p:nvPr/>
        </p:nvSpPr>
        <p:spPr>
          <a:xfrm>
            <a:off x="4623580" y="6216798"/>
            <a:ext cx="265851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34" charset="-128"/>
                <a:cs typeface="+mn-cs"/>
              </a:rPr>
              <a:t>Aiming for data taking from 2028</a:t>
            </a:r>
          </a:p>
        </p:txBody>
      </p:sp>
      <p:sp>
        <p:nvSpPr>
          <p:cNvPr id="33" name="テキスト ボックス 32">
            <a:extLst>
              <a:ext uri="{FF2B5EF4-FFF2-40B4-BE49-F238E27FC236}">
                <a16:creationId xmlns:a16="http://schemas.microsoft.com/office/drawing/2014/main" id="{34C08E3F-BFF9-4BC5-37AD-7FD9305E8707}"/>
              </a:ext>
            </a:extLst>
          </p:cNvPr>
          <p:cNvSpPr txBox="1"/>
          <p:nvPr/>
        </p:nvSpPr>
        <p:spPr>
          <a:xfrm>
            <a:off x="329885" y="2989772"/>
            <a:ext cx="12636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J-PARC MLF</a:t>
            </a: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10" name="図 9" descr="ダイアグラム&#10;&#10;中程度の精度で自動的に生成された説明">
            <a:extLst>
              <a:ext uri="{FF2B5EF4-FFF2-40B4-BE49-F238E27FC236}">
                <a16:creationId xmlns:a16="http://schemas.microsoft.com/office/drawing/2014/main" id="{3E6E9785-11AA-1965-54BA-34A8D3779227}"/>
              </a:ext>
            </a:extLst>
          </p:cNvPr>
          <p:cNvPicPr>
            <a:picLocks noChangeAspect="1"/>
          </p:cNvPicPr>
          <p:nvPr/>
        </p:nvPicPr>
        <p:blipFill>
          <a:blip r:embed="rId6"/>
          <a:stretch>
            <a:fillRect/>
          </a:stretch>
        </p:blipFill>
        <p:spPr>
          <a:xfrm>
            <a:off x="-5103" y="1046403"/>
            <a:ext cx="2119385" cy="1044597"/>
          </a:xfrm>
          <a:prstGeom prst="rect">
            <a:avLst/>
          </a:prstGeom>
        </p:spPr>
      </p:pic>
      <p:sp>
        <p:nvSpPr>
          <p:cNvPr id="13" name="テキスト ボックス 12">
            <a:extLst>
              <a:ext uri="{FF2B5EF4-FFF2-40B4-BE49-F238E27FC236}">
                <a16:creationId xmlns:a16="http://schemas.microsoft.com/office/drawing/2014/main" id="{27589B27-9358-2E34-579F-2A7FE711D26C}"/>
              </a:ext>
            </a:extLst>
          </p:cNvPr>
          <p:cNvSpPr txBox="1"/>
          <p:nvPr/>
        </p:nvSpPr>
        <p:spPr>
          <a:xfrm>
            <a:off x="261135" y="680228"/>
            <a:ext cx="49084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1"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g</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a:t>
            </a: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4" name="テキスト ボックス 13">
            <a:extLst>
              <a:ext uri="{FF2B5EF4-FFF2-40B4-BE49-F238E27FC236}">
                <a16:creationId xmlns:a16="http://schemas.microsoft.com/office/drawing/2014/main" id="{8A85DD38-460D-CC2C-D4D7-D3DEEB1C7BF3}"/>
              </a:ext>
            </a:extLst>
          </p:cNvPr>
          <p:cNvSpPr txBox="1"/>
          <p:nvPr/>
        </p:nvSpPr>
        <p:spPr>
          <a:xfrm>
            <a:off x="1320214" y="698869"/>
            <a:ext cx="6367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EDM</a:t>
            </a: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6" name="テキスト ボックス 15">
            <a:extLst>
              <a:ext uri="{FF2B5EF4-FFF2-40B4-BE49-F238E27FC236}">
                <a16:creationId xmlns:a16="http://schemas.microsoft.com/office/drawing/2014/main" id="{A7CEE95E-2287-B5B5-0E87-B0082FBC2E21}"/>
              </a:ext>
            </a:extLst>
          </p:cNvPr>
          <p:cNvSpPr txBox="1"/>
          <p:nvPr/>
        </p:nvSpPr>
        <p:spPr>
          <a:xfrm>
            <a:off x="6267943" y="2508284"/>
            <a:ext cx="109677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muon</a:t>
            </a:r>
            <a:r>
              <a:rPr kumimoji="1" lang="en-US" altLang="ja-JP" sz="1800" b="0" i="1"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g</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17" name="図 16">
            <a:extLst>
              <a:ext uri="{FF2B5EF4-FFF2-40B4-BE49-F238E27FC236}">
                <a16:creationId xmlns:a16="http://schemas.microsoft.com/office/drawing/2014/main" id="{8C59A85A-A865-63BB-1A9E-A328CDEF3946}"/>
              </a:ext>
            </a:extLst>
          </p:cNvPr>
          <p:cNvPicPr>
            <a:picLocks noChangeAspect="1"/>
          </p:cNvPicPr>
          <p:nvPr/>
        </p:nvPicPr>
        <p:blipFill>
          <a:blip r:embed="rId7"/>
          <a:stretch>
            <a:fillRect/>
          </a:stretch>
        </p:blipFill>
        <p:spPr>
          <a:xfrm>
            <a:off x="7938368" y="2587916"/>
            <a:ext cx="1122505" cy="208105"/>
          </a:xfrm>
          <a:prstGeom prst="rect">
            <a:avLst/>
          </a:prstGeom>
        </p:spPr>
      </p:pic>
      <p:pic>
        <p:nvPicPr>
          <p:cNvPr id="21" name="図 20" descr="グラフ, タイムライン, 箱ひげ図&#10;&#10;自動的に生成された説明">
            <a:extLst>
              <a:ext uri="{FF2B5EF4-FFF2-40B4-BE49-F238E27FC236}">
                <a16:creationId xmlns:a16="http://schemas.microsoft.com/office/drawing/2014/main" id="{38B8F47F-C93A-92DC-476B-33F741E3D81F}"/>
              </a:ext>
            </a:extLst>
          </p:cNvPr>
          <p:cNvPicPr>
            <a:picLocks noChangeAspect="1"/>
          </p:cNvPicPr>
          <p:nvPr/>
        </p:nvPicPr>
        <p:blipFill>
          <a:blip r:embed="rId8"/>
          <a:stretch>
            <a:fillRect/>
          </a:stretch>
        </p:blipFill>
        <p:spPr>
          <a:xfrm>
            <a:off x="5741719" y="680228"/>
            <a:ext cx="3319154" cy="1909650"/>
          </a:xfrm>
          <a:prstGeom prst="rect">
            <a:avLst/>
          </a:prstGeom>
        </p:spPr>
      </p:pic>
      <p:sp>
        <p:nvSpPr>
          <p:cNvPr id="22" name="テキスト ボックス 21">
            <a:extLst>
              <a:ext uri="{FF2B5EF4-FFF2-40B4-BE49-F238E27FC236}">
                <a16:creationId xmlns:a16="http://schemas.microsoft.com/office/drawing/2014/main" id="{EF8CA7F1-38AC-56A1-2163-37401C0321CF}"/>
              </a:ext>
            </a:extLst>
          </p:cNvPr>
          <p:cNvSpPr txBox="1"/>
          <p:nvPr/>
        </p:nvSpPr>
        <p:spPr>
          <a:xfrm>
            <a:off x="58069" y="5500663"/>
            <a:ext cx="4609167" cy="1354217"/>
          </a:xfrm>
          <a:prstGeom prst="rect">
            <a:avLst/>
          </a:prstGeom>
          <a:solidFill>
            <a:schemeClr val="bg1">
              <a:alpha val="62000"/>
            </a:schemeClr>
          </a:solid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Features:</a:t>
            </a:r>
          </a:p>
          <a:p>
            <a:pPr marL="409575" marR="0" lvl="0" indent="-265113" algn="l" defTabSz="457200" rtl="0" eaLnBrk="1" fontAlgn="auto" latinLnBrk="0" hangingPunct="1">
              <a:lnSpc>
                <a:spcPct val="100000"/>
              </a:lnSpc>
              <a:spcBef>
                <a:spcPts val="0"/>
              </a:spcBef>
              <a:spcAft>
                <a:spcPts val="0"/>
              </a:spcAft>
              <a:buClrTx/>
              <a:buSzTx/>
              <a:buFont typeface="Arial"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Low emittance muon beam (</a:t>
            </a:r>
            <a:r>
              <a:rPr kumimoji="1" lang="en-US" altLang="ja-JP" sz="1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1/1000</a:t>
            </a: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a:t>
            </a:r>
          </a:p>
          <a:p>
            <a:pPr marL="409575" marR="0" lvl="0" indent="-265113" algn="l" defTabSz="457200" rtl="0" eaLnBrk="1" fontAlgn="auto" latinLnBrk="0" hangingPunct="1">
              <a:lnSpc>
                <a:spcPct val="100000"/>
              </a:lnSpc>
              <a:spcBef>
                <a:spcPts val="0"/>
              </a:spcBef>
              <a:spcAft>
                <a:spcPts val="0"/>
              </a:spcAft>
              <a:buClrTx/>
              <a:buSzTx/>
              <a:buFont typeface="Arial"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No strong focusing (</a:t>
            </a:r>
            <a:r>
              <a:rPr kumimoji="1" lang="en-US" altLang="ja-JP" sz="1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1/1000</a:t>
            </a: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 &amp; good injection eff. (</a:t>
            </a:r>
            <a:r>
              <a:rPr kumimoji="1" lang="en-US" altLang="ja-JP" sz="1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x10</a:t>
            </a: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a:t>
            </a:r>
          </a:p>
          <a:p>
            <a:pPr marL="409575" marR="0" lvl="0" indent="-265113" algn="l" defTabSz="457200" rtl="0" eaLnBrk="1" fontAlgn="auto" latinLnBrk="0" hangingPunct="1">
              <a:lnSpc>
                <a:spcPct val="100000"/>
              </a:lnSpc>
              <a:spcBef>
                <a:spcPts val="0"/>
              </a:spcBef>
              <a:spcAft>
                <a:spcPts val="0"/>
              </a:spcAft>
              <a:buClrTx/>
              <a:buSzTx/>
              <a:buFont typeface="Arial"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Compact storage ring (</a:t>
            </a:r>
            <a:r>
              <a:rPr kumimoji="1" lang="en-US" altLang="ja-JP" sz="1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1/20</a:t>
            </a: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 </a:t>
            </a:r>
          </a:p>
          <a:p>
            <a:pPr marL="409575" marR="0" lvl="0" indent="-265113" algn="l" defTabSz="457200" rtl="0" eaLnBrk="1" fontAlgn="auto" latinLnBrk="0" hangingPunct="1">
              <a:lnSpc>
                <a:spcPct val="100000"/>
              </a:lnSpc>
              <a:spcBef>
                <a:spcPts val="0"/>
              </a:spcBef>
              <a:spcAft>
                <a:spcPts val="0"/>
              </a:spcAft>
              <a:buClrTx/>
              <a:buSzTx/>
              <a:buFont typeface="Arial"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Tracking detector with large acceptance</a:t>
            </a:r>
          </a:p>
          <a:p>
            <a:pPr marL="409575" marR="0" lvl="0" indent="-265113" algn="l" defTabSz="457200" rtl="0" eaLnBrk="1" fontAlgn="auto" latinLnBrk="0" hangingPunct="1">
              <a:lnSpc>
                <a:spcPct val="100000"/>
              </a:lnSpc>
              <a:spcBef>
                <a:spcPts val="0"/>
              </a:spcBef>
              <a:spcAft>
                <a:spcPts val="0"/>
              </a:spcAft>
              <a:buClrTx/>
              <a:buSzTx/>
              <a:buFont typeface="Arial"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Completely new method (different from BNL/FNAL)</a:t>
            </a:r>
          </a:p>
        </p:txBody>
      </p:sp>
      <p:sp>
        <p:nvSpPr>
          <p:cNvPr id="11" name="テキスト ボックス 10">
            <a:extLst>
              <a:ext uri="{FF2B5EF4-FFF2-40B4-BE49-F238E27FC236}">
                <a16:creationId xmlns:a16="http://schemas.microsoft.com/office/drawing/2014/main" id="{4D049F3B-9E04-9A4B-EA09-0A6D04BA2A87}"/>
              </a:ext>
            </a:extLst>
          </p:cNvPr>
          <p:cNvSpPr txBox="1"/>
          <p:nvPr/>
        </p:nvSpPr>
        <p:spPr>
          <a:xfrm>
            <a:off x="6245909" y="2863556"/>
            <a:ext cx="323341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J-PARC</a:t>
            </a: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is the </a:t>
            </a:r>
            <a:r>
              <a:rPr kumimoji="1" lang="en-US" altLang="ja-JP"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only experiment</a:t>
            </a: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to check FNAL/BNL results.</a:t>
            </a:r>
          </a:p>
        </p:txBody>
      </p:sp>
      <p:sp>
        <p:nvSpPr>
          <p:cNvPr id="4" name="フッター プレースホルダー 3">
            <a:extLst>
              <a:ext uri="{FF2B5EF4-FFF2-40B4-BE49-F238E27FC236}">
                <a16:creationId xmlns:a16="http://schemas.microsoft.com/office/drawing/2014/main" id="{914A02ED-9796-A618-C685-6C76B9C2229E}"/>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4071148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DD3AEEB-2D0C-D4FE-07C2-47AB59B646F3}"/>
              </a:ext>
            </a:extLst>
          </p:cNvPr>
          <p:cNvSpPr>
            <a:spLocks noGrp="1"/>
          </p:cNvSpPr>
          <p:nvPr>
            <p:ph type="title"/>
          </p:nvPr>
        </p:nvSpPr>
        <p:spPr>
          <a:xfrm>
            <a:off x="0" y="-33330"/>
            <a:ext cx="9144000" cy="742280"/>
          </a:xfrm>
        </p:spPr>
        <p:txBody>
          <a:bodyPr>
            <a:noAutofit/>
          </a:bodyPr>
          <a:lstStyle/>
          <a:p>
            <a:r>
              <a:rPr lang="en-US" altLang="ja-JP" b="1" dirty="0">
                <a:ea typeface="+mn-ea"/>
              </a:rPr>
              <a:t>J-PARC muon </a:t>
            </a:r>
            <a:r>
              <a:rPr lang="en-US" altLang="ja-JP" b="1" i="1" dirty="0">
                <a:ea typeface="+mn-ea"/>
              </a:rPr>
              <a:t>g</a:t>
            </a:r>
            <a:r>
              <a:rPr lang="en-US" altLang="ja-JP" b="1" dirty="0">
                <a:ea typeface="+mn-ea"/>
              </a:rPr>
              <a:t>-2/EDM experiment</a:t>
            </a:r>
            <a:endParaRPr lang="ja-JP" altLang="en-US" b="1">
              <a:ea typeface="+mn-ea"/>
            </a:endParaRPr>
          </a:p>
        </p:txBody>
      </p:sp>
      <p:pic>
        <p:nvPicPr>
          <p:cNvPr id="36" name="図 35">
            <a:extLst>
              <a:ext uri="{FF2B5EF4-FFF2-40B4-BE49-F238E27FC236}">
                <a16:creationId xmlns:a16="http://schemas.microsoft.com/office/drawing/2014/main" id="{C5DFFE1B-C9E3-6BCA-D8ED-16F47FA603C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239"/>
          <a:stretch/>
        </p:blipFill>
        <p:spPr>
          <a:xfrm>
            <a:off x="81890" y="1301079"/>
            <a:ext cx="4356381" cy="3259479"/>
          </a:xfrm>
          <a:prstGeom prst="rect">
            <a:avLst/>
          </a:prstGeom>
        </p:spPr>
      </p:pic>
      <p:pic>
        <p:nvPicPr>
          <p:cNvPr id="37" name="図 36">
            <a:extLst>
              <a:ext uri="{FF2B5EF4-FFF2-40B4-BE49-F238E27FC236}">
                <a16:creationId xmlns:a16="http://schemas.microsoft.com/office/drawing/2014/main" id="{4449C448-7314-A228-614E-60DD65721E8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29093"/>
          <a:stretch/>
        </p:blipFill>
        <p:spPr>
          <a:xfrm>
            <a:off x="4546069" y="4055800"/>
            <a:ext cx="4540078" cy="2659741"/>
          </a:xfrm>
          <a:prstGeom prst="rect">
            <a:avLst/>
          </a:prstGeom>
        </p:spPr>
      </p:pic>
      <p:pic>
        <p:nvPicPr>
          <p:cNvPr id="2" name="図 1">
            <a:extLst>
              <a:ext uri="{FF2B5EF4-FFF2-40B4-BE49-F238E27FC236}">
                <a16:creationId xmlns:a16="http://schemas.microsoft.com/office/drawing/2014/main" id="{AF2EB5CB-DBF9-D559-1E54-9CBC1C2A7D8D}"/>
              </a:ext>
            </a:extLst>
          </p:cNvPr>
          <p:cNvPicPr>
            <a:picLocks noChangeAspect="1"/>
          </p:cNvPicPr>
          <p:nvPr/>
        </p:nvPicPr>
        <p:blipFill rotWithShape="1">
          <a:blip r:embed="rId5"/>
          <a:srcRect l="13711" r="11610"/>
          <a:stretch/>
        </p:blipFill>
        <p:spPr>
          <a:xfrm rot="5400000">
            <a:off x="6492625" y="1035094"/>
            <a:ext cx="2645719" cy="2657028"/>
          </a:xfrm>
          <a:prstGeom prst="rect">
            <a:avLst/>
          </a:prstGeom>
        </p:spPr>
      </p:pic>
      <p:sp>
        <p:nvSpPr>
          <p:cNvPr id="4" name="テキスト ボックス 3">
            <a:extLst>
              <a:ext uri="{FF2B5EF4-FFF2-40B4-BE49-F238E27FC236}">
                <a16:creationId xmlns:a16="http://schemas.microsoft.com/office/drawing/2014/main" id="{ED400A26-4CE3-8526-E6C7-24CF5E234853}"/>
              </a:ext>
            </a:extLst>
          </p:cNvPr>
          <p:cNvSpPr txBox="1"/>
          <p:nvPr/>
        </p:nvSpPr>
        <p:spPr>
          <a:xfrm>
            <a:off x="81890" y="654748"/>
            <a:ext cx="4356381" cy="646331"/>
          </a:xfrm>
          <a:prstGeom prst="rect">
            <a:avLst/>
          </a:prstGeom>
          <a:solidFill>
            <a:schemeClr val="bg1">
              <a:alpha val="68000"/>
            </a:schemeClr>
          </a:solidFill>
        </p:spPr>
        <p:txBody>
          <a:bodyPr wrap="squar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New radiation shields for beamline</a:t>
            </a:r>
          </a:p>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extension (2022)</a:t>
            </a:r>
            <a:endParaRPr kumimoji="1" lang="ja-JP" altLang="en-US" sz="1800" b="1"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3A1ECFF9-4F2E-062E-A5A5-FDB9BADBEBB2}"/>
              </a:ext>
            </a:extLst>
          </p:cNvPr>
          <p:cNvSpPr txBox="1"/>
          <p:nvPr/>
        </p:nvSpPr>
        <p:spPr>
          <a:xfrm>
            <a:off x="4520161" y="646314"/>
            <a:ext cx="2797789" cy="369332"/>
          </a:xfrm>
          <a:prstGeom prst="rect">
            <a:avLst/>
          </a:prstGeom>
          <a:solidFill>
            <a:schemeClr val="bg1">
              <a:alpha val="68000"/>
            </a:schemeClr>
          </a:solidFill>
        </p:spPr>
        <p:txBody>
          <a:bodyPr wrap="squar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Muon cooling test (2022~)</a:t>
            </a:r>
            <a:endParaRPr kumimoji="1" lang="ja-JP" altLang="en-US" sz="1800" b="1"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01495322-8A0C-3BDE-74BB-B0ECEF9F2936}"/>
              </a:ext>
            </a:extLst>
          </p:cNvPr>
          <p:cNvSpPr txBox="1"/>
          <p:nvPr/>
        </p:nvSpPr>
        <p:spPr>
          <a:xfrm>
            <a:off x="4571999" y="3686468"/>
            <a:ext cx="4572001" cy="369332"/>
          </a:xfrm>
          <a:prstGeom prst="rect">
            <a:avLst/>
          </a:prstGeom>
          <a:solidFill>
            <a:schemeClr val="bg1">
              <a:alpha val="68000"/>
            </a:schemeClr>
          </a:solidFill>
        </p:spPr>
        <p:txBody>
          <a:bodyPr wrap="squar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Muon cooling + acceleration test (2024~)</a:t>
            </a:r>
            <a:endParaRPr kumimoji="1" lang="ja-JP" altLang="en-US" sz="1800" b="1"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15" name="図 14">
            <a:extLst>
              <a:ext uri="{FF2B5EF4-FFF2-40B4-BE49-F238E27FC236}">
                <a16:creationId xmlns:a16="http://schemas.microsoft.com/office/drawing/2014/main" id="{626C4DFE-B0B5-C844-8029-5ADA719C8E2C}"/>
              </a:ext>
            </a:extLst>
          </p:cNvPr>
          <p:cNvPicPr>
            <a:picLocks noChangeAspect="1"/>
          </p:cNvPicPr>
          <p:nvPr/>
        </p:nvPicPr>
        <p:blipFill rotWithShape="1">
          <a:blip r:embed="rId6"/>
          <a:srcRect b="49324"/>
          <a:stretch/>
        </p:blipFill>
        <p:spPr>
          <a:xfrm>
            <a:off x="4571999" y="1030219"/>
            <a:ext cx="1914971" cy="1349044"/>
          </a:xfrm>
          <a:prstGeom prst="rect">
            <a:avLst/>
          </a:prstGeom>
        </p:spPr>
      </p:pic>
      <p:pic>
        <p:nvPicPr>
          <p:cNvPr id="16" name="図 15">
            <a:extLst>
              <a:ext uri="{FF2B5EF4-FFF2-40B4-BE49-F238E27FC236}">
                <a16:creationId xmlns:a16="http://schemas.microsoft.com/office/drawing/2014/main" id="{1C2B43A4-B5A6-81E9-4810-BF1974DED1B2}"/>
              </a:ext>
            </a:extLst>
          </p:cNvPr>
          <p:cNvPicPr>
            <a:picLocks noChangeAspect="1"/>
          </p:cNvPicPr>
          <p:nvPr/>
        </p:nvPicPr>
        <p:blipFill rotWithShape="1">
          <a:blip r:embed="rId7"/>
          <a:srcRect l="20189" t="-354" r="7816" b="-980"/>
          <a:stretch/>
        </p:blipFill>
        <p:spPr>
          <a:xfrm rot="5400000">
            <a:off x="4988955" y="2324011"/>
            <a:ext cx="1327368" cy="1401205"/>
          </a:xfrm>
          <a:prstGeom prst="rect">
            <a:avLst/>
          </a:prstGeom>
        </p:spPr>
      </p:pic>
      <p:pic>
        <p:nvPicPr>
          <p:cNvPr id="17" name="図 16" descr="屋内, 天井, 人, テーブル が含まれている画像&#10;&#10;自動的に生成された説明">
            <a:extLst>
              <a:ext uri="{FF2B5EF4-FFF2-40B4-BE49-F238E27FC236}">
                <a16:creationId xmlns:a16="http://schemas.microsoft.com/office/drawing/2014/main" id="{46AD2A3A-57C7-4363-6EC3-2677952C2A46}"/>
              </a:ext>
            </a:extLst>
          </p:cNvPr>
          <p:cNvPicPr>
            <a:picLocks noChangeAspect="1"/>
          </p:cNvPicPr>
          <p:nvPr/>
        </p:nvPicPr>
        <p:blipFill rotWithShape="1">
          <a:blip r:embed="rId8"/>
          <a:srcRect l="2702" t="36393" r="-1154" b="26757"/>
          <a:stretch/>
        </p:blipFill>
        <p:spPr>
          <a:xfrm>
            <a:off x="58141" y="5138688"/>
            <a:ext cx="4464179" cy="1253188"/>
          </a:xfrm>
          <a:prstGeom prst="rect">
            <a:avLst/>
          </a:prstGeom>
        </p:spPr>
      </p:pic>
      <p:sp>
        <p:nvSpPr>
          <p:cNvPr id="19" name="テキスト ボックス 18">
            <a:extLst>
              <a:ext uri="{FF2B5EF4-FFF2-40B4-BE49-F238E27FC236}">
                <a16:creationId xmlns:a16="http://schemas.microsoft.com/office/drawing/2014/main" id="{17AC7127-3617-28C0-E81F-2D8C6E33679C}"/>
              </a:ext>
            </a:extLst>
          </p:cNvPr>
          <p:cNvSpPr txBox="1"/>
          <p:nvPr/>
        </p:nvSpPr>
        <p:spPr>
          <a:xfrm>
            <a:off x="11081" y="4752987"/>
            <a:ext cx="4356381" cy="369332"/>
          </a:xfrm>
          <a:prstGeom prst="rect">
            <a:avLst/>
          </a:prstGeom>
          <a:solidFill>
            <a:schemeClr val="bg1">
              <a:alpha val="68000"/>
            </a:schemeClr>
          </a:solidFill>
        </p:spPr>
        <p:txBody>
          <a:bodyPr wrap="squar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The collaboration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(114 members </a:t>
            </a:r>
            <a:r>
              <a:rPr kumimoji="1" lang="en-US" altLang="ja-JP" sz="1400" b="1" i="0" u="none" strike="noStrike" kern="1200" cap="none" spc="0" normalizeH="0" baseline="0" noProof="0" dirty="0" err="1">
                <a:ln>
                  <a:noFill/>
                </a:ln>
                <a:solidFill>
                  <a:prstClr val="black"/>
                </a:solidFill>
                <a:effectLst/>
                <a:uLnTx/>
                <a:uFillTx/>
                <a:latin typeface="Calibri" panose="020F0502020204030204"/>
                <a:ea typeface="游ゴシック" panose="020B0400000000000000" pitchFamily="50" charset="-128"/>
                <a:cs typeface="+mn-cs"/>
              </a:rPr>
              <a:t>fro</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10 countries)</a:t>
            </a:r>
            <a:endParaRPr kumimoji="1" lang="ja-JP" altLang="en-US" sz="1800" b="1"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20" name="図 19">
            <a:extLst>
              <a:ext uri="{FF2B5EF4-FFF2-40B4-BE49-F238E27FC236}">
                <a16:creationId xmlns:a16="http://schemas.microsoft.com/office/drawing/2014/main" id="{7879C02F-C182-9706-7712-B22A0EC437FA}"/>
              </a:ext>
            </a:extLst>
          </p:cNvPr>
          <p:cNvPicPr>
            <a:picLocks noChangeAspect="1"/>
          </p:cNvPicPr>
          <p:nvPr/>
        </p:nvPicPr>
        <p:blipFill>
          <a:blip r:embed="rId9"/>
          <a:stretch>
            <a:fillRect/>
          </a:stretch>
        </p:blipFill>
        <p:spPr>
          <a:xfrm>
            <a:off x="1799669" y="6467890"/>
            <a:ext cx="372407" cy="247651"/>
          </a:xfrm>
          <a:prstGeom prst="rect">
            <a:avLst/>
          </a:prstGeom>
          <a:ln w="3175">
            <a:solidFill>
              <a:schemeClr val="tx1"/>
            </a:solidFill>
          </a:ln>
        </p:spPr>
      </p:pic>
      <p:pic>
        <p:nvPicPr>
          <p:cNvPr id="21" name="図 20">
            <a:extLst>
              <a:ext uri="{FF2B5EF4-FFF2-40B4-BE49-F238E27FC236}">
                <a16:creationId xmlns:a16="http://schemas.microsoft.com/office/drawing/2014/main" id="{7753CD9D-2463-B2D4-5275-69ADD0C3698E}"/>
              </a:ext>
            </a:extLst>
          </p:cNvPr>
          <p:cNvPicPr>
            <a:picLocks noChangeAspect="1"/>
          </p:cNvPicPr>
          <p:nvPr/>
        </p:nvPicPr>
        <p:blipFill>
          <a:blip r:embed="rId10"/>
          <a:stretch>
            <a:fillRect/>
          </a:stretch>
        </p:blipFill>
        <p:spPr>
          <a:xfrm>
            <a:off x="494754" y="6467890"/>
            <a:ext cx="372407" cy="247651"/>
          </a:xfrm>
          <a:prstGeom prst="rect">
            <a:avLst/>
          </a:prstGeom>
          <a:ln w="3175">
            <a:solidFill>
              <a:schemeClr val="tx1"/>
            </a:solidFill>
          </a:ln>
        </p:spPr>
      </p:pic>
      <p:pic>
        <p:nvPicPr>
          <p:cNvPr id="22" name="図 21">
            <a:extLst>
              <a:ext uri="{FF2B5EF4-FFF2-40B4-BE49-F238E27FC236}">
                <a16:creationId xmlns:a16="http://schemas.microsoft.com/office/drawing/2014/main" id="{E031692A-16D6-7DBF-4DC9-44499F5D9352}"/>
              </a:ext>
            </a:extLst>
          </p:cNvPr>
          <p:cNvPicPr>
            <a:picLocks noChangeAspect="1"/>
          </p:cNvPicPr>
          <p:nvPr/>
        </p:nvPicPr>
        <p:blipFill>
          <a:blip r:embed="rId11"/>
          <a:stretch>
            <a:fillRect/>
          </a:stretch>
        </p:blipFill>
        <p:spPr>
          <a:xfrm>
            <a:off x="1340394" y="6467890"/>
            <a:ext cx="372407" cy="247651"/>
          </a:xfrm>
          <a:prstGeom prst="rect">
            <a:avLst/>
          </a:prstGeom>
          <a:ln w="3175">
            <a:solidFill>
              <a:schemeClr val="tx1"/>
            </a:solidFill>
          </a:ln>
        </p:spPr>
      </p:pic>
      <p:pic>
        <p:nvPicPr>
          <p:cNvPr id="23" name="図 22">
            <a:extLst>
              <a:ext uri="{FF2B5EF4-FFF2-40B4-BE49-F238E27FC236}">
                <a16:creationId xmlns:a16="http://schemas.microsoft.com/office/drawing/2014/main" id="{C0D2CD56-25A5-0718-FF9A-74726A1E6A3A}"/>
              </a:ext>
            </a:extLst>
          </p:cNvPr>
          <p:cNvPicPr>
            <a:picLocks noChangeAspect="1"/>
          </p:cNvPicPr>
          <p:nvPr/>
        </p:nvPicPr>
        <p:blipFill>
          <a:blip r:embed="rId12"/>
          <a:stretch>
            <a:fillRect/>
          </a:stretch>
        </p:blipFill>
        <p:spPr>
          <a:xfrm>
            <a:off x="3128483" y="6467890"/>
            <a:ext cx="372407" cy="247651"/>
          </a:xfrm>
          <a:prstGeom prst="rect">
            <a:avLst/>
          </a:prstGeom>
          <a:ln w="3175">
            <a:solidFill>
              <a:schemeClr val="tx1"/>
            </a:solidFill>
          </a:ln>
        </p:spPr>
      </p:pic>
      <p:pic>
        <p:nvPicPr>
          <p:cNvPr id="24" name="図 23">
            <a:extLst>
              <a:ext uri="{FF2B5EF4-FFF2-40B4-BE49-F238E27FC236}">
                <a16:creationId xmlns:a16="http://schemas.microsoft.com/office/drawing/2014/main" id="{4D354D2C-7307-7E54-7BD4-A64B1ECEAD93}"/>
              </a:ext>
            </a:extLst>
          </p:cNvPr>
          <p:cNvPicPr>
            <a:picLocks noChangeAspect="1"/>
          </p:cNvPicPr>
          <p:nvPr/>
        </p:nvPicPr>
        <p:blipFill>
          <a:blip r:embed="rId13"/>
          <a:stretch>
            <a:fillRect/>
          </a:stretch>
        </p:blipFill>
        <p:spPr>
          <a:xfrm>
            <a:off x="81890" y="6467890"/>
            <a:ext cx="372407" cy="247651"/>
          </a:xfrm>
          <a:prstGeom prst="rect">
            <a:avLst/>
          </a:prstGeom>
          <a:ln w="3175">
            <a:solidFill>
              <a:schemeClr val="tx1"/>
            </a:solidFill>
          </a:ln>
        </p:spPr>
      </p:pic>
      <p:pic>
        <p:nvPicPr>
          <p:cNvPr id="26" name="図 25">
            <a:extLst>
              <a:ext uri="{FF2B5EF4-FFF2-40B4-BE49-F238E27FC236}">
                <a16:creationId xmlns:a16="http://schemas.microsoft.com/office/drawing/2014/main" id="{5B96F7E6-DE3F-1970-31C8-550398DC8436}"/>
              </a:ext>
            </a:extLst>
          </p:cNvPr>
          <p:cNvPicPr>
            <a:picLocks noChangeAspect="1"/>
          </p:cNvPicPr>
          <p:nvPr/>
        </p:nvPicPr>
        <p:blipFill>
          <a:blip r:embed="rId14"/>
          <a:stretch>
            <a:fillRect/>
          </a:stretch>
        </p:blipFill>
        <p:spPr>
          <a:xfrm>
            <a:off x="907324" y="6467890"/>
            <a:ext cx="372407" cy="247651"/>
          </a:xfrm>
          <a:prstGeom prst="rect">
            <a:avLst/>
          </a:prstGeom>
          <a:ln w="3175">
            <a:solidFill>
              <a:schemeClr val="tx1"/>
            </a:solidFill>
          </a:ln>
        </p:spPr>
      </p:pic>
      <p:pic>
        <p:nvPicPr>
          <p:cNvPr id="28" name="図 27">
            <a:extLst>
              <a:ext uri="{FF2B5EF4-FFF2-40B4-BE49-F238E27FC236}">
                <a16:creationId xmlns:a16="http://schemas.microsoft.com/office/drawing/2014/main" id="{FE238B99-4EF5-4B27-E7F3-7840767EB470}"/>
              </a:ext>
            </a:extLst>
          </p:cNvPr>
          <p:cNvPicPr>
            <a:picLocks noChangeAspect="1"/>
          </p:cNvPicPr>
          <p:nvPr/>
        </p:nvPicPr>
        <p:blipFill>
          <a:blip r:embed="rId15"/>
          <a:stretch>
            <a:fillRect/>
          </a:stretch>
        </p:blipFill>
        <p:spPr>
          <a:xfrm>
            <a:off x="2214241" y="6467890"/>
            <a:ext cx="372407" cy="247651"/>
          </a:xfrm>
          <a:prstGeom prst="rect">
            <a:avLst/>
          </a:prstGeom>
          <a:ln w="3175">
            <a:solidFill>
              <a:schemeClr val="tx1"/>
            </a:solidFill>
          </a:ln>
        </p:spPr>
      </p:pic>
      <p:pic>
        <p:nvPicPr>
          <p:cNvPr id="29" name="図 28">
            <a:extLst>
              <a:ext uri="{FF2B5EF4-FFF2-40B4-BE49-F238E27FC236}">
                <a16:creationId xmlns:a16="http://schemas.microsoft.com/office/drawing/2014/main" id="{91486680-6F5A-4B02-ACF0-15728470367F}"/>
              </a:ext>
            </a:extLst>
          </p:cNvPr>
          <p:cNvPicPr>
            <a:picLocks noChangeAspect="1"/>
          </p:cNvPicPr>
          <p:nvPr/>
        </p:nvPicPr>
        <p:blipFill>
          <a:blip r:embed="rId16"/>
          <a:stretch>
            <a:fillRect/>
          </a:stretch>
        </p:blipFill>
        <p:spPr>
          <a:xfrm>
            <a:off x="2662866" y="6467890"/>
            <a:ext cx="372407" cy="247651"/>
          </a:xfrm>
          <a:prstGeom prst="rect">
            <a:avLst/>
          </a:prstGeom>
          <a:ln w="3175">
            <a:solidFill>
              <a:schemeClr val="tx1"/>
            </a:solidFill>
          </a:ln>
        </p:spPr>
      </p:pic>
      <p:pic>
        <p:nvPicPr>
          <p:cNvPr id="34" name="図 33">
            <a:extLst>
              <a:ext uri="{FF2B5EF4-FFF2-40B4-BE49-F238E27FC236}">
                <a16:creationId xmlns:a16="http://schemas.microsoft.com/office/drawing/2014/main" id="{A0ABB7AD-0E2D-3E96-740A-267A97F68246}"/>
              </a:ext>
            </a:extLst>
          </p:cNvPr>
          <p:cNvPicPr>
            <a:picLocks noChangeAspect="1"/>
          </p:cNvPicPr>
          <p:nvPr/>
        </p:nvPicPr>
        <p:blipFill>
          <a:blip r:embed="rId17"/>
          <a:stretch>
            <a:fillRect/>
          </a:stretch>
        </p:blipFill>
        <p:spPr>
          <a:xfrm>
            <a:off x="3547909" y="6467890"/>
            <a:ext cx="421550" cy="280594"/>
          </a:xfrm>
          <a:prstGeom prst="rect">
            <a:avLst/>
          </a:prstGeom>
          <a:ln w="38100">
            <a:noFill/>
          </a:ln>
        </p:spPr>
      </p:pic>
      <p:pic>
        <p:nvPicPr>
          <p:cNvPr id="38" name="グラフィックス 37">
            <a:extLst>
              <a:ext uri="{FF2B5EF4-FFF2-40B4-BE49-F238E27FC236}">
                <a16:creationId xmlns:a16="http://schemas.microsoft.com/office/drawing/2014/main" id="{CDDE535C-A48E-62C2-B250-692F499C8B5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998130" y="6467890"/>
            <a:ext cx="420892" cy="280595"/>
          </a:xfrm>
          <a:prstGeom prst="rect">
            <a:avLst/>
          </a:prstGeom>
        </p:spPr>
      </p:pic>
      <p:sp>
        <p:nvSpPr>
          <p:cNvPr id="6" name="フッター プレースホルダー 5">
            <a:extLst>
              <a:ext uri="{FF2B5EF4-FFF2-40B4-BE49-F238E27FC236}">
                <a16:creationId xmlns:a16="http://schemas.microsoft.com/office/drawing/2014/main" id="{E6BA649D-7020-D682-03EB-F46A1052CD4C}"/>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200040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図 46" descr="ダイアグラム&#10;&#10;自動的に生成された説明">
            <a:extLst>
              <a:ext uri="{FF2B5EF4-FFF2-40B4-BE49-F238E27FC236}">
                <a16:creationId xmlns:a16="http://schemas.microsoft.com/office/drawing/2014/main" id="{03B19E15-923A-798B-8A0D-2C934CDAB698}"/>
              </a:ext>
            </a:extLst>
          </p:cNvPr>
          <p:cNvPicPr>
            <a:picLocks noChangeAspect="1"/>
          </p:cNvPicPr>
          <p:nvPr/>
        </p:nvPicPr>
        <p:blipFill>
          <a:blip r:embed="rId2"/>
          <a:stretch>
            <a:fillRect/>
          </a:stretch>
        </p:blipFill>
        <p:spPr>
          <a:xfrm>
            <a:off x="6149339" y="995032"/>
            <a:ext cx="1993755" cy="1700219"/>
          </a:xfrm>
          <a:prstGeom prst="rect">
            <a:avLst/>
          </a:prstGeom>
        </p:spPr>
      </p:pic>
      <p:sp>
        <p:nvSpPr>
          <p:cNvPr id="5" name="タイトル 4">
            <a:extLst>
              <a:ext uri="{FF2B5EF4-FFF2-40B4-BE49-F238E27FC236}">
                <a16:creationId xmlns:a16="http://schemas.microsoft.com/office/drawing/2014/main" id="{B2E20A12-48D8-224A-A02C-4050D8C0B3B2}"/>
              </a:ext>
            </a:extLst>
          </p:cNvPr>
          <p:cNvSpPr>
            <a:spLocks noGrp="1"/>
          </p:cNvSpPr>
          <p:nvPr>
            <p:ph type="title"/>
          </p:nvPr>
        </p:nvSpPr>
        <p:spPr>
          <a:xfrm>
            <a:off x="0" y="0"/>
            <a:ext cx="9144000" cy="810133"/>
          </a:xfrm>
        </p:spPr>
        <p:txBody>
          <a:bodyPr lIns="36000" rIns="36000">
            <a:noAutofit/>
          </a:bodyPr>
          <a:lstStyle/>
          <a:p>
            <a:r>
              <a:rPr lang="en-US" altLang="ja-JP" b="1" dirty="0"/>
              <a:t>Muon </a:t>
            </a:r>
            <a:r>
              <a:rPr lang="en-US" altLang="ja-JP" b="1" i="1" dirty="0"/>
              <a:t>g</a:t>
            </a:r>
            <a:r>
              <a:rPr lang="en-US" altLang="ja-JP" b="1" dirty="0"/>
              <a:t>-2 and muonium</a:t>
            </a:r>
            <a:endParaRPr kumimoji="1" lang="ja-JP" altLang="en-US" b="1"/>
          </a:p>
        </p:txBody>
      </p:sp>
      <p:sp>
        <p:nvSpPr>
          <p:cNvPr id="6" name="テキスト ボックス 5">
            <a:extLst>
              <a:ext uri="{FF2B5EF4-FFF2-40B4-BE49-F238E27FC236}">
                <a16:creationId xmlns:a16="http://schemas.microsoft.com/office/drawing/2014/main" id="{00196DD4-0210-FB4F-983E-6027799DEC56}"/>
              </a:ext>
            </a:extLst>
          </p:cNvPr>
          <p:cNvSpPr txBox="1"/>
          <p:nvPr/>
        </p:nvSpPr>
        <p:spPr>
          <a:xfrm>
            <a:off x="3970010" y="1264073"/>
            <a:ext cx="1072730" cy="923330"/>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0"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g-2</a:t>
            </a:r>
            <a:endParaRPr kumimoji="1" lang="ja-JP" altLang="en-US" sz="5400" b="0" i="0" u="none" strike="noStrike" kern="1200" cap="none" spc="0" normalizeH="0" baseline="0" noProof="0">
              <a:ln>
                <a:noFill/>
              </a:ln>
              <a:solidFill>
                <a:srgbClr val="FF0000"/>
              </a:solidFill>
              <a:effectLst/>
              <a:uLnTx/>
              <a:uFillTx/>
              <a:latin typeface="Calibri"/>
              <a:ea typeface="ＭＳ Ｐゴシック" panose="020B0600070205080204" pitchFamily="34" charset="-128"/>
              <a:cs typeface="+mn-cs"/>
            </a:endParaRPr>
          </a:p>
        </p:txBody>
      </p:sp>
      <p:sp>
        <p:nvSpPr>
          <p:cNvPr id="7" name="テキスト ボックス 6">
            <a:extLst>
              <a:ext uri="{FF2B5EF4-FFF2-40B4-BE49-F238E27FC236}">
                <a16:creationId xmlns:a16="http://schemas.microsoft.com/office/drawing/2014/main" id="{505F04B6-D843-1D4E-BA5A-BCE1AA673398}"/>
              </a:ext>
            </a:extLst>
          </p:cNvPr>
          <p:cNvSpPr txBox="1"/>
          <p:nvPr/>
        </p:nvSpPr>
        <p:spPr>
          <a:xfrm>
            <a:off x="79426" y="3398639"/>
            <a:ext cx="2353337" cy="923330"/>
          </a:xfrm>
          <a:prstGeom prst="rect">
            <a:avLst/>
          </a:prstGeom>
          <a:solidFill>
            <a:schemeClr val="accent3">
              <a:lumMod val="20000"/>
              <a:lumOff val="80000"/>
            </a:schemeClr>
          </a:solidFill>
          <a:ln>
            <a:solidFill>
              <a:srgbClr val="00B05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0" i="0" u="none" strike="noStrike" kern="1200" cap="none" spc="0" normalizeH="0" baseline="0" noProof="0" dirty="0">
                <a:ln>
                  <a:noFill/>
                </a:ln>
                <a:solidFill>
                  <a:srgbClr val="00B050"/>
                </a:solidFill>
                <a:effectLst/>
                <a:uLnTx/>
                <a:uFillTx/>
                <a:latin typeface="Calibri"/>
                <a:ea typeface="ＭＳ Ｐゴシック" panose="020B0600070205080204" pitchFamily="34" charset="-128"/>
                <a:cs typeface="+mn-cs"/>
              </a:rPr>
              <a:t>Mu HFS</a:t>
            </a:r>
          </a:p>
        </p:txBody>
      </p:sp>
      <p:sp>
        <p:nvSpPr>
          <p:cNvPr id="8" name="テキスト ボックス 7">
            <a:extLst>
              <a:ext uri="{FF2B5EF4-FFF2-40B4-BE49-F238E27FC236}">
                <a16:creationId xmlns:a16="http://schemas.microsoft.com/office/drawing/2014/main" id="{CF512337-7CDB-4E40-97F7-B3B52860111D}"/>
              </a:ext>
            </a:extLst>
          </p:cNvPr>
          <p:cNvSpPr txBox="1"/>
          <p:nvPr/>
        </p:nvSpPr>
        <p:spPr>
          <a:xfrm>
            <a:off x="6238453" y="3398639"/>
            <a:ext cx="2842638" cy="923330"/>
          </a:xfrm>
          <a:prstGeom prst="rect">
            <a:avLst/>
          </a:prstGeom>
          <a:solidFill>
            <a:schemeClr val="tx2">
              <a:lumMod val="20000"/>
              <a:lumOff val="80000"/>
            </a:schemeClr>
          </a:solidFill>
          <a:ln>
            <a:solidFill>
              <a:srgbClr val="0B1BFF"/>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0" i="0" u="none" strike="noStrike" kern="1200" cap="none" spc="0" normalizeH="0" baseline="0" noProof="0" dirty="0">
                <a:ln>
                  <a:noFill/>
                </a:ln>
                <a:solidFill>
                  <a:srgbClr val="0B1BFF"/>
                </a:solidFill>
                <a:effectLst/>
                <a:uLnTx/>
                <a:uFillTx/>
                <a:latin typeface="Calibri"/>
                <a:ea typeface="ＭＳ Ｐゴシック" panose="020B0600070205080204" pitchFamily="34" charset="-128"/>
                <a:cs typeface="+mn-cs"/>
              </a:rPr>
              <a:t>Mu 1S-2S</a:t>
            </a:r>
          </a:p>
        </p:txBody>
      </p:sp>
      <p:cxnSp>
        <p:nvCxnSpPr>
          <p:cNvPr id="16" name="直線矢印コネクタ 15">
            <a:extLst>
              <a:ext uri="{FF2B5EF4-FFF2-40B4-BE49-F238E27FC236}">
                <a16:creationId xmlns:a16="http://schemas.microsoft.com/office/drawing/2014/main" id="{EA3C4984-3219-5D45-8AE8-7C61322020A4}"/>
              </a:ext>
            </a:extLst>
          </p:cNvPr>
          <p:cNvCxnSpPr>
            <a:cxnSpLocks/>
            <a:stCxn id="7" idx="3"/>
            <a:endCxn id="19" idx="2"/>
          </p:cNvCxnSpPr>
          <p:nvPr/>
        </p:nvCxnSpPr>
        <p:spPr>
          <a:xfrm flipV="1">
            <a:off x="2432763" y="2187403"/>
            <a:ext cx="2088841" cy="1672901"/>
          </a:xfrm>
          <a:prstGeom prst="straightConnector1">
            <a:avLst/>
          </a:prstGeom>
          <a:ln w="762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FC24CA5-0D89-1A43-8018-2040AE1FDC29}"/>
              </a:ext>
            </a:extLst>
          </p:cNvPr>
          <p:cNvCxnSpPr>
            <a:cxnSpLocks/>
            <a:stCxn id="8" idx="1"/>
            <a:endCxn id="19" idx="2"/>
          </p:cNvCxnSpPr>
          <p:nvPr/>
        </p:nvCxnSpPr>
        <p:spPr>
          <a:xfrm flipH="1" flipV="1">
            <a:off x="4521604" y="2187403"/>
            <a:ext cx="1716849" cy="1672901"/>
          </a:xfrm>
          <a:prstGeom prst="straightConnector1">
            <a:avLst/>
          </a:prstGeom>
          <a:ln w="76200">
            <a:solidFill>
              <a:srgbClr val="002BF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BCB78DE-A60E-CE43-942E-0393D08F5D8C}"/>
              </a:ext>
            </a:extLst>
          </p:cNvPr>
          <p:cNvCxnSpPr>
            <a:cxnSpLocks/>
            <a:stCxn id="8" idx="1"/>
            <a:endCxn id="7" idx="3"/>
          </p:cNvCxnSpPr>
          <p:nvPr/>
        </p:nvCxnSpPr>
        <p:spPr>
          <a:xfrm flipH="1">
            <a:off x="2432763" y="3860304"/>
            <a:ext cx="3805690" cy="0"/>
          </a:xfrm>
          <a:prstGeom prst="straightConnector1">
            <a:avLst/>
          </a:prstGeom>
          <a:ln w="76200">
            <a:solidFill>
              <a:srgbClr val="002BF4"/>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C328C860-68F8-C742-B07B-5ECDA49B575D}"/>
              </a:ext>
            </a:extLst>
          </p:cNvPr>
          <p:cNvSpPr txBox="1"/>
          <p:nvPr/>
        </p:nvSpPr>
        <p:spPr>
          <a:xfrm>
            <a:off x="4103027" y="3820526"/>
            <a:ext cx="767791"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srgbClr val="002BF4"/>
                </a:solidFill>
                <a:effectLst/>
                <a:uLnTx/>
                <a:uFillTx/>
                <a:latin typeface="Calibri"/>
                <a:ea typeface="ＭＳ Ｐゴシック" panose="020B0600070205080204" pitchFamily="34" charset="-128"/>
                <a:cs typeface="+mn-cs"/>
              </a:rPr>
              <a:t>m</a:t>
            </a:r>
            <a:r>
              <a:rPr kumimoji="1" lang="en-US" altLang="ja-JP" sz="3600" b="0" i="0" u="none" strike="noStrike" kern="1200" cap="none" spc="0" normalizeH="0" baseline="-25000" noProof="0" dirty="0">
                <a:ln>
                  <a:noFill/>
                </a:ln>
                <a:solidFill>
                  <a:srgbClr val="002BF4"/>
                </a:solidFill>
                <a:effectLst/>
                <a:uLnTx/>
                <a:uFillTx/>
                <a:latin typeface="Symbol" pitchFamily="2" charset="2"/>
                <a:ea typeface="ＭＳ Ｐゴシック" panose="020B0600070205080204" pitchFamily="34" charset="-128"/>
                <a:cs typeface="+mn-cs"/>
              </a:rPr>
              <a:t>m</a:t>
            </a:r>
            <a:endParaRPr kumimoji="1" lang="ja-JP" altLang="en-US" sz="3600" b="0" i="0" u="none" strike="noStrike" kern="1200" cap="none" spc="0" normalizeH="0" baseline="-25000" noProof="0">
              <a:ln>
                <a:noFill/>
              </a:ln>
              <a:solidFill>
                <a:srgbClr val="002BF4"/>
              </a:solidFill>
              <a:effectLst/>
              <a:uLnTx/>
              <a:uFillTx/>
              <a:latin typeface="Symbol" pitchFamily="2" charset="2"/>
              <a:ea typeface="ＭＳ Ｐゴシック" panose="020B0600070205080204" pitchFamily="34" charset="-128"/>
              <a:cs typeface="+mn-cs"/>
            </a:endParaRPr>
          </a:p>
        </p:txBody>
      </p:sp>
      <p:sp>
        <p:nvSpPr>
          <p:cNvPr id="33" name="テキスト ボックス 32">
            <a:extLst>
              <a:ext uri="{FF2B5EF4-FFF2-40B4-BE49-F238E27FC236}">
                <a16:creationId xmlns:a16="http://schemas.microsoft.com/office/drawing/2014/main" id="{FACC0B9D-482E-EE46-960E-667D51BEB84B}"/>
              </a:ext>
            </a:extLst>
          </p:cNvPr>
          <p:cNvSpPr txBox="1"/>
          <p:nvPr/>
        </p:nvSpPr>
        <p:spPr>
          <a:xfrm>
            <a:off x="2859067" y="2262258"/>
            <a:ext cx="628698"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srgbClr val="00B050"/>
                </a:solidFill>
                <a:effectLst/>
                <a:uLnTx/>
                <a:uFillTx/>
                <a:latin typeface="Symbol" pitchFamily="2" charset="2"/>
                <a:ea typeface="ＭＳ Ｐゴシック" panose="020B0600070205080204" pitchFamily="34" charset="-128"/>
                <a:cs typeface="+mn-cs"/>
              </a:rPr>
              <a:t>m</a:t>
            </a:r>
            <a:r>
              <a:rPr kumimoji="1" lang="en-US" altLang="ja-JP" sz="3600" b="0" i="0" u="none" strike="noStrike" kern="1200" cap="none" spc="0" normalizeH="0" baseline="-25000" noProof="0" dirty="0">
                <a:ln>
                  <a:noFill/>
                </a:ln>
                <a:solidFill>
                  <a:srgbClr val="00B050"/>
                </a:solidFill>
                <a:effectLst/>
                <a:uLnTx/>
                <a:uFillTx/>
                <a:latin typeface="Symbol" pitchFamily="2" charset="2"/>
                <a:ea typeface="ＭＳ Ｐゴシック" panose="020B0600070205080204" pitchFamily="34" charset="-128"/>
                <a:cs typeface="+mn-cs"/>
              </a:rPr>
              <a:t>m</a:t>
            </a:r>
            <a:endParaRPr kumimoji="1" lang="ja-JP" altLang="en-US" sz="3600" b="0" i="0" u="none" strike="noStrike" kern="1200" cap="none" spc="0" normalizeH="0" baseline="-25000" noProof="0">
              <a:ln>
                <a:noFill/>
              </a:ln>
              <a:solidFill>
                <a:srgbClr val="00B050"/>
              </a:solidFill>
              <a:effectLst/>
              <a:uLnTx/>
              <a:uFillTx/>
              <a:latin typeface="Symbol" pitchFamily="2" charset="2"/>
              <a:ea typeface="ＭＳ Ｐゴシック" panose="020B0600070205080204" pitchFamily="34" charset="-128"/>
              <a:cs typeface="+mn-cs"/>
            </a:endParaRPr>
          </a:p>
        </p:txBody>
      </p:sp>
      <p:sp>
        <p:nvSpPr>
          <p:cNvPr id="38" name="テキスト ボックス 37">
            <a:extLst>
              <a:ext uri="{FF2B5EF4-FFF2-40B4-BE49-F238E27FC236}">
                <a16:creationId xmlns:a16="http://schemas.microsoft.com/office/drawing/2014/main" id="{25717482-B393-034C-81CC-090AA2ABB84F}"/>
              </a:ext>
            </a:extLst>
          </p:cNvPr>
          <p:cNvSpPr txBox="1"/>
          <p:nvPr/>
        </p:nvSpPr>
        <p:spPr>
          <a:xfrm>
            <a:off x="5460651" y="2469057"/>
            <a:ext cx="731290"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srgbClr val="002BF4"/>
                </a:solidFill>
                <a:effectLst/>
                <a:uLnTx/>
                <a:uFillTx/>
                <a:latin typeface="Calibri"/>
                <a:ea typeface="ＭＳ Ｐゴシック" panose="020B0600070205080204" pitchFamily="34" charset="-128"/>
                <a:cs typeface="+mn-cs"/>
              </a:rPr>
              <a:t>m</a:t>
            </a:r>
            <a:r>
              <a:rPr kumimoji="1" lang="en-US" altLang="ja-JP" sz="3600" b="0" i="0" u="none" strike="noStrike" kern="1200" cap="none" spc="0" normalizeH="0" baseline="-25000" noProof="0" dirty="0">
                <a:ln>
                  <a:noFill/>
                </a:ln>
                <a:solidFill>
                  <a:srgbClr val="002BF4"/>
                </a:solidFill>
                <a:effectLst/>
                <a:uLnTx/>
                <a:uFillTx/>
                <a:latin typeface="Symbol" pitchFamily="2" charset="2"/>
                <a:ea typeface="ＭＳ Ｐゴシック" panose="020B0600070205080204" pitchFamily="34" charset="-128"/>
                <a:cs typeface="+mn-cs"/>
              </a:rPr>
              <a:t>m</a:t>
            </a:r>
            <a:endParaRPr kumimoji="1" lang="ja-JP" altLang="en-US" sz="3600" b="0" i="0" u="none" strike="noStrike" kern="1200" cap="none" spc="0" normalizeH="0" baseline="-25000" noProof="0">
              <a:ln>
                <a:noFill/>
              </a:ln>
              <a:solidFill>
                <a:srgbClr val="002BF4"/>
              </a:solidFill>
              <a:effectLst/>
              <a:uLnTx/>
              <a:uFillTx/>
              <a:latin typeface="Symbol" pitchFamily="2" charset="2"/>
              <a:ea typeface="ＭＳ Ｐゴシック" panose="020B0600070205080204" pitchFamily="34" charset="-128"/>
              <a:cs typeface="+mn-cs"/>
            </a:endParaRPr>
          </a:p>
        </p:txBody>
      </p:sp>
      <p:sp>
        <p:nvSpPr>
          <p:cNvPr id="19" name="テキスト ボックス 18">
            <a:extLst>
              <a:ext uri="{FF2B5EF4-FFF2-40B4-BE49-F238E27FC236}">
                <a16:creationId xmlns:a16="http://schemas.microsoft.com/office/drawing/2014/main" id="{1A6CD05E-0E3D-6141-AF70-763BC5FECE0C}"/>
              </a:ext>
            </a:extLst>
          </p:cNvPr>
          <p:cNvSpPr txBox="1"/>
          <p:nvPr/>
        </p:nvSpPr>
        <p:spPr>
          <a:xfrm>
            <a:off x="3970010" y="1264073"/>
            <a:ext cx="1103187" cy="923330"/>
          </a:xfrm>
          <a:prstGeom prst="rect">
            <a:avLst/>
          </a:prstGeom>
          <a:solidFill>
            <a:schemeClr val="accent2">
              <a:lumMod val="20000"/>
              <a:lumOff val="80000"/>
            </a:schemeClr>
          </a:solidFill>
          <a:ln>
            <a:solidFill>
              <a:srgbClr val="FF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5400" b="0" i="1"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g</a:t>
            </a:r>
            <a:r>
              <a:rPr kumimoji="1" lang="en-US" altLang="ja-JP" sz="5400" b="0"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-2</a:t>
            </a:r>
            <a:endParaRPr kumimoji="1" lang="ja-JP" altLang="en-US" sz="5400" b="0" i="0" u="none" strike="noStrike" kern="1200" cap="none" spc="0" normalizeH="0" baseline="0" noProof="0">
              <a:ln>
                <a:noFill/>
              </a:ln>
              <a:solidFill>
                <a:srgbClr val="FF0000"/>
              </a:solidFill>
              <a:effectLst/>
              <a:uLnTx/>
              <a:uFillTx/>
              <a:latin typeface="Calibri"/>
              <a:ea typeface="ＭＳ Ｐゴシック" panose="020B0600070205080204" pitchFamily="34" charset="-128"/>
              <a:cs typeface="+mn-cs"/>
            </a:endParaRPr>
          </a:p>
        </p:txBody>
      </p:sp>
      <p:sp>
        <p:nvSpPr>
          <p:cNvPr id="2" name="テキスト ボックス 1">
            <a:extLst>
              <a:ext uri="{FF2B5EF4-FFF2-40B4-BE49-F238E27FC236}">
                <a16:creationId xmlns:a16="http://schemas.microsoft.com/office/drawing/2014/main" id="{0CEF365A-ABE1-4F46-85CB-DAE6090AC7A2}"/>
              </a:ext>
            </a:extLst>
          </p:cNvPr>
          <p:cNvSpPr txBox="1"/>
          <p:nvPr/>
        </p:nvSpPr>
        <p:spPr>
          <a:xfrm>
            <a:off x="33372" y="3006253"/>
            <a:ext cx="250741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J-PARC (</a:t>
            </a:r>
            <a:r>
              <a:rPr kumimoji="1" lang="en-US" altLang="ja-JP" sz="2400" b="1" i="0" u="none" strike="noStrike" kern="1200" cap="none" spc="0" normalizeH="0" baseline="0" noProof="0" dirty="0" err="1">
                <a:ln>
                  <a:noFill/>
                </a:ln>
                <a:solidFill>
                  <a:srgbClr val="FF0000"/>
                </a:solidFill>
                <a:effectLst/>
                <a:uLnTx/>
                <a:uFillTx/>
                <a:latin typeface="Calibri"/>
                <a:ea typeface="ＭＳ Ｐゴシック" panose="020B0600070205080204" pitchFamily="34" charset="-128"/>
                <a:cs typeface="+mn-cs"/>
              </a:rPr>
              <a:t>MuSEUM</a:t>
            </a:r>
            <a:r>
              <a:rPr kumimoji="1" lang="en-US" altLang="ja-JP" sz="2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a:t>
            </a:r>
            <a:endParaRPr kumimoji="1" lang="ja-JP" altLang="en-US" sz="2400" b="1" i="0" u="none" strike="noStrike" kern="1200" cap="none" spc="0" normalizeH="0" baseline="0" noProof="0">
              <a:ln>
                <a:noFill/>
              </a:ln>
              <a:solidFill>
                <a:srgbClr val="FF0000"/>
              </a:solidFill>
              <a:effectLst/>
              <a:uLnTx/>
              <a:uFillTx/>
              <a:latin typeface="Calibri"/>
              <a:ea typeface="ＭＳ Ｐゴシック" panose="020B0600070205080204" pitchFamily="34" charset="-128"/>
              <a:cs typeface="+mn-cs"/>
            </a:endParaRPr>
          </a:p>
        </p:txBody>
      </p:sp>
      <p:sp>
        <p:nvSpPr>
          <p:cNvPr id="27" name="テキスト ボックス 26">
            <a:extLst>
              <a:ext uri="{FF2B5EF4-FFF2-40B4-BE49-F238E27FC236}">
                <a16:creationId xmlns:a16="http://schemas.microsoft.com/office/drawing/2014/main" id="{2473BE24-9EE4-B14E-B36E-665E045C3FE9}"/>
              </a:ext>
            </a:extLst>
          </p:cNvPr>
          <p:cNvSpPr txBox="1"/>
          <p:nvPr/>
        </p:nvSpPr>
        <p:spPr>
          <a:xfrm>
            <a:off x="6243162" y="3006253"/>
            <a:ext cx="158396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J-PARC</a:t>
            </a:r>
            <a:r>
              <a:rPr kumimoji="1" lang="en-US" altLang="ja-JP" sz="2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 PSI</a:t>
            </a:r>
            <a:endParaRPr kumimoji="1" lang="ja-JP" altLang="en-US" sz="2400" b="1"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3" name="テキスト ボックス 2">
            <a:extLst>
              <a:ext uri="{FF2B5EF4-FFF2-40B4-BE49-F238E27FC236}">
                <a16:creationId xmlns:a16="http://schemas.microsoft.com/office/drawing/2014/main" id="{745F3B6F-AD8B-F945-B9DC-537661E63C99}"/>
              </a:ext>
            </a:extLst>
          </p:cNvPr>
          <p:cNvSpPr txBox="1"/>
          <p:nvPr/>
        </p:nvSpPr>
        <p:spPr>
          <a:xfrm>
            <a:off x="5115941" y="1176089"/>
            <a:ext cx="1044773"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FNAL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J-PARC</a:t>
            </a:r>
            <a:endParaRPr kumimoji="1" lang="ja-JP" altLang="en-US" sz="2400" b="1" i="0" u="none" strike="noStrike" kern="1200" cap="none" spc="0" normalizeH="0" baseline="0" noProof="0">
              <a:ln>
                <a:noFill/>
              </a:ln>
              <a:solidFill>
                <a:srgbClr val="FF0000"/>
              </a:solidFill>
              <a:effectLst/>
              <a:uLnTx/>
              <a:uFillTx/>
              <a:latin typeface="Calibri"/>
              <a:ea typeface="ＭＳ Ｐゴシック" panose="020B0600070205080204" pitchFamily="34" charset="-128"/>
              <a:cs typeface="+mn-cs"/>
            </a:endParaRPr>
          </a:p>
        </p:txBody>
      </p:sp>
      <p:sp>
        <p:nvSpPr>
          <p:cNvPr id="10" name="テキスト ボックス 9">
            <a:extLst>
              <a:ext uri="{FF2B5EF4-FFF2-40B4-BE49-F238E27FC236}">
                <a16:creationId xmlns:a16="http://schemas.microsoft.com/office/drawing/2014/main" id="{C8AB4588-ED9E-D349-A3D6-C85DCECEEB62}"/>
              </a:ext>
            </a:extLst>
          </p:cNvPr>
          <p:cNvSpPr txBox="1"/>
          <p:nvPr/>
        </p:nvSpPr>
        <p:spPr>
          <a:xfrm>
            <a:off x="79426" y="1111970"/>
            <a:ext cx="3707641" cy="120032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These three quantities are mutually correlated. </a:t>
            </a:r>
            <a:r>
              <a:rPr kumimoji="1" lang="en-US" altLang="ja-JP" sz="2400" b="1" i="0" u="sng"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Only</a:t>
            </a:r>
            <a:r>
              <a:rPr kumimoji="1" lang="en-US" altLang="ja-JP" sz="2400" b="0" i="0" u="sng"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 </a:t>
            </a:r>
            <a:r>
              <a:rPr kumimoji="1" lang="en-US" altLang="ja-JP" sz="2400" b="1" i="0" u="sng"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J-PARC can close the triangle</a:t>
            </a:r>
            <a:r>
              <a:rPr kumimoji="1" lang="en-US" altLang="ja-JP" sz="2400" b="0" i="0" u="sng"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a:t>
            </a:r>
            <a:endParaRPr kumimoji="1" lang="ja-JP" altLang="en-US" sz="2400" b="0" i="0" u="sng"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pic>
        <p:nvPicPr>
          <p:cNvPr id="29" name="図 28">
            <a:extLst>
              <a:ext uri="{FF2B5EF4-FFF2-40B4-BE49-F238E27FC236}">
                <a16:creationId xmlns:a16="http://schemas.microsoft.com/office/drawing/2014/main" id="{E92A5A0D-290A-6BBC-2810-740F725DA7B9}"/>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526506" y="4735163"/>
            <a:ext cx="2194393" cy="1375642"/>
          </a:xfrm>
          <a:prstGeom prst="rect">
            <a:avLst/>
          </a:prstGeom>
        </p:spPr>
      </p:pic>
      <p:sp>
        <p:nvSpPr>
          <p:cNvPr id="36" name="テキスト ボックス 35">
            <a:extLst>
              <a:ext uri="{FF2B5EF4-FFF2-40B4-BE49-F238E27FC236}">
                <a16:creationId xmlns:a16="http://schemas.microsoft.com/office/drawing/2014/main" id="{2C4BFA9F-380A-563F-2456-AE3EF800FDE2}"/>
              </a:ext>
            </a:extLst>
          </p:cNvPr>
          <p:cNvSpPr txBox="1"/>
          <p:nvPr/>
        </p:nvSpPr>
        <p:spPr>
          <a:xfrm>
            <a:off x="7327" y="6260286"/>
            <a:ext cx="5843266"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690 ppb</a:t>
            </a:r>
            <a:r>
              <a:rPr kumimoji="1" lang="en-US" altLang="ja-JP" sz="2800" b="1" i="0" u="none" strike="noStrike" kern="1200" cap="none" spc="0" normalizeH="0" baseline="-25000" noProof="0" dirty="0">
                <a:ln>
                  <a:noFill/>
                </a:ln>
                <a:solidFill>
                  <a:prstClr val="black"/>
                </a:solidFill>
                <a:effectLst/>
                <a:uLnTx/>
                <a:uFillTx/>
                <a:latin typeface="Calibri" panose="020F0502020204030204"/>
                <a:ea typeface="游ゴシック" panose="020B0400000000000000" pitchFamily="50" charset="-128"/>
                <a:cs typeface="+mn-cs"/>
              </a:rPr>
              <a:t>(2017)</a:t>
            </a: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sym typeface="Wingdings" pitchFamily="2" charset="2"/>
              </a:rPr>
              <a:t> </a:t>
            </a: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160 ppb</a:t>
            </a:r>
            <a:r>
              <a:rPr kumimoji="1" lang="en-US" altLang="ja-JP" sz="2800" b="1" i="0" u="none" strike="noStrike" kern="1200" cap="none" spc="0" normalizeH="0" baseline="-25000" noProof="0" dirty="0">
                <a:ln>
                  <a:noFill/>
                </a:ln>
                <a:solidFill>
                  <a:prstClr val="black"/>
                </a:solidFill>
                <a:effectLst/>
                <a:uLnTx/>
                <a:uFillTx/>
                <a:latin typeface="Calibri" panose="020F0502020204030204"/>
                <a:ea typeface="游ゴシック" panose="020B0400000000000000" pitchFamily="50" charset="-128"/>
                <a:cs typeface="+mn-cs"/>
              </a:rPr>
              <a:t>(2018)</a:t>
            </a: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sym typeface="Wingdings" pitchFamily="2" charset="2"/>
              </a:rPr>
              <a:t> </a:t>
            </a:r>
            <a:r>
              <a:rPr kumimoji="1" lang="en-US" altLang="ja-JP" sz="2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sym typeface="Wingdings" pitchFamily="2" charset="2"/>
              </a:rPr>
              <a:t>4 ppb</a:t>
            </a:r>
            <a:endParaRPr kumimoji="1" lang="ja-JP" altLang="en-US" sz="2800" b="1" i="0" u="none" strike="noStrike" kern="1200" cap="none" spc="0" normalizeH="0" baseline="0" noProof="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37" name="テキスト ボックス 36">
            <a:extLst>
              <a:ext uri="{FF2B5EF4-FFF2-40B4-BE49-F238E27FC236}">
                <a16:creationId xmlns:a16="http://schemas.microsoft.com/office/drawing/2014/main" id="{631D3CEE-AFCB-DE20-28EB-C22A66C55451}"/>
              </a:ext>
            </a:extLst>
          </p:cNvPr>
          <p:cNvSpPr txBox="1"/>
          <p:nvPr/>
        </p:nvSpPr>
        <p:spPr>
          <a:xfrm>
            <a:off x="6343824" y="6277303"/>
            <a:ext cx="275588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120 ppb </a:t>
            </a:r>
            <a:r>
              <a:rPr kumimoji="1" lang="en-US" altLang="ja-JP" sz="28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sym typeface="Wingdings" pitchFamily="2" charset="2"/>
              </a:rPr>
              <a:t> </a:t>
            </a:r>
            <a:r>
              <a:rPr kumimoji="1" lang="en-US" altLang="ja-JP" sz="2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sym typeface="Wingdings" pitchFamily="2" charset="2"/>
              </a:rPr>
              <a:t>1 ppb</a:t>
            </a:r>
            <a:endParaRPr kumimoji="1" lang="ja-JP" altLang="en-US" sz="2800" b="1" i="0" u="none" strike="noStrike" kern="1200" cap="none" spc="0" normalizeH="0" baseline="0" noProof="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40" name="テキスト ボックス 39">
            <a:extLst>
              <a:ext uri="{FF2B5EF4-FFF2-40B4-BE49-F238E27FC236}">
                <a16:creationId xmlns:a16="http://schemas.microsoft.com/office/drawing/2014/main" id="{AF468EC3-5B3E-1A0A-7C66-125F6160B4DD}"/>
              </a:ext>
            </a:extLst>
          </p:cNvPr>
          <p:cNvSpPr txBox="1"/>
          <p:nvPr/>
        </p:nvSpPr>
        <p:spPr>
          <a:xfrm>
            <a:off x="7784764" y="568781"/>
            <a:ext cx="139172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450 ppb</a:t>
            </a:r>
            <a:endParaRPr kumimoji="1" lang="ja-JP" altLang="en-US" sz="2800" b="1" i="0" u="none" strike="noStrike" kern="1200" cap="none" spc="0" normalizeH="0" baseline="0" noProof="0">
              <a:ln>
                <a:noFill/>
              </a:ln>
              <a:solidFill>
                <a:srgbClr val="FF0000"/>
              </a:solidFill>
              <a:effectLst/>
              <a:uLnTx/>
              <a:uFillTx/>
              <a:latin typeface="Calibri" panose="020F0502020204030204"/>
              <a:ea typeface="游ゴシック" panose="020B0400000000000000" pitchFamily="50" charset="-128"/>
              <a:cs typeface="+mn-cs"/>
            </a:endParaRPr>
          </a:p>
        </p:txBody>
      </p:sp>
      <p:pic>
        <p:nvPicPr>
          <p:cNvPr id="42" name="図 41" descr="文字と写真のスクリーンショット&#10;&#10;中程度の精度で自動的に生成された説明">
            <a:extLst>
              <a:ext uri="{FF2B5EF4-FFF2-40B4-BE49-F238E27FC236}">
                <a16:creationId xmlns:a16="http://schemas.microsoft.com/office/drawing/2014/main" id="{B8B329E4-F729-EDFC-2E66-3AC5D0216E50}"/>
              </a:ext>
            </a:extLst>
          </p:cNvPr>
          <p:cNvPicPr>
            <a:picLocks noChangeAspect="1"/>
          </p:cNvPicPr>
          <p:nvPr/>
        </p:nvPicPr>
        <p:blipFill>
          <a:blip r:embed="rId4"/>
          <a:stretch>
            <a:fillRect/>
          </a:stretch>
        </p:blipFill>
        <p:spPr>
          <a:xfrm>
            <a:off x="5889025" y="4431848"/>
            <a:ext cx="3230498" cy="1804940"/>
          </a:xfrm>
          <a:prstGeom prst="rect">
            <a:avLst/>
          </a:prstGeom>
        </p:spPr>
      </p:pic>
      <p:pic>
        <p:nvPicPr>
          <p:cNvPr id="43" name="図 42">
            <a:extLst>
              <a:ext uri="{FF2B5EF4-FFF2-40B4-BE49-F238E27FC236}">
                <a16:creationId xmlns:a16="http://schemas.microsoft.com/office/drawing/2014/main" id="{0B1C0BD0-CEC9-7E23-F22D-7CD389553B23}"/>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50528" y="4581491"/>
            <a:ext cx="1475978" cy="1580133"/>
          </a:xfrm>
          <a:prstGeom prst="rect">
            <a:avLst/>
          </a:prstGeom>
        </p:spPr>
      </p:pic>
      <p:sp>
        <p:nvSpPr>
          <p:cNvPr id="44" name="テキスト ボックス 43">
            <a:extLst>
              <a:ext uri="{FF2B5EF4-FFF2-40B4-BE49-F238E27FC236}">
                <a16:creationId xmlns:a16="http://schemas.microsoft.com/office/drawing/2014/main" id="{FCB5E6FF-8219-EF9D-2ED3-C5696138261F}"/>
              </a:ext>
            </a:extLst>
          </p:cNvPr>
          <p:cNvSpPr txBox="1"/>
          <p:nvPr/>
        </p:nvSpPr>
        <p:spPr>
          <a:xfrm>
            <a:off x="0" y="4442990"/>
            <a:ext cx="16706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PLB 815, 136154 (2021)</a:t>
            </a:r>
            <a:endParaRPr kumimoji="1" lang="ja-JP" altLang="en-US" sz="12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5" name="テキスト ボックス 44">
            <a:extLst>
              <a:ext uri="{FF2B5EF4-FFF2-40B4-BE49-F238E27FC236}">
                <a16:creationId xmlns:a16="http://schemas.microsoft.com/office/drawing/2014/main" id="{78AEFC16-82D3-802F-4EB0-143B44AE5CFC}"/>
              </a:ext>
            </a:extLst>
          </p:cNvPr>
          <p:cNvSpPr txBox="1"/>
          <p:nvPr/>
        </p:nvSpPr>
        <p:spPr>
          <a:xfrm>
            <a:off x="1775617" y="4442990"/>
            <a:ext cx="169629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PRA 104, 020801 (2021)</a:t>
            </a:r>
            <a:endParaRPr kumimoji="1" lang="ja-JP" altLang="en-US" sz="12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46" name="図 45">
            <a:extLst>
              <a:ext uri="{FF2B5EF4-FFF2-40B4-BE49-F238E27FC236}">
                <a16:creationId xmlns:a16="http://schemas.microsoft.com/office/drawing/2014/main" id="{0206A4EA-FD74-D0BD-01A3-516DA93562F5}"/>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3905185" y="4854193"/>
            <a:ext cx="1877785" cy="1018757"/>
          </a:xfrm>
          <a:prstGeom prst="rect">
            <a:avLst/>
          </a:prstGeom>
        </p:spPr>
      </p:pic>
      <p:grpSp>
        <p:nvGrpSpPr>
          <p:cNvPr id="13" name="グループ化 12">
            <a:extLst>
              <a:ext uri="{FF2B5EF4-FFF2-40B4-BE49-F238E27FC236}">
                <a16:creationId xmlns:a16="http://schemas.microsoft.com/office/drawing/2014/main" id="{E541AB10-8AB8-FDCA-9A22-8684533CA2DB}"/>
              </a:ext>
            </a:extLst>
          </p:cNvPr>
          <p:cNvGrpSpPr/>
          <p:nvPr/>
        </p:nvGrpSpPr>
        <p:grpSpPr>
          <a:xfrm>
            <a:off x="3466602" y="3070290"/>
            <a:ext cx="1895723" cy="576503"/>
            <a:chOff x="4448101" y="1577207"/>
            <a:chExt cx="3831953" cy="1165324"/>
          </a:xfrm>
        </p:grpSpPr>
        <p:pic>
          <p:nvPicPr>
            <p:cNvPr id="11" name="Picture 7">
              <a:extLst>
                <a:ext uri="{FF2B5EF4-FFF2-40B4-BE49-F238E27FC236}">
                  <a16:creationId xmlns:a16="http://schemas.microsoft.com/office/drawing/2014/main" id="{12FC675C-640A-DB3F-CD18-BF5A45EE9D1E}"/>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8978" y="1577207"/>
              <a:ext cx="2181076" cy="1165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8">
              <a:extLst>
                <a:ext uri="{FF2B5EF4-FFF2-40B4-BE49-F238E27FC236}">
                  <a16:creationId xmlns:a16="http://schemas.microsoft.com/office/drawing/2014/main" id="{318503F4-EA2E-08EE-A721-5DE253CE0575}"/>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48101" y="1745754"/>
              <a:ext cx="1428750" cy="9208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フッター プレースホルダー 3">
            <a:extLst>
              <a:ext uri="{FF2B5EF4-FFF2-40B4-BE49-F238E27FC236}">
                <a16:creationId xmlns:a16="http://schemas.microsoft.com/office/drawing/2014/main" id="{17653391-6DCE-D23D-31EE-9D4C7F88E9C9}"/>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2490819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6">
            <a:extLst>
              <a:ext uri="{FF2B5EF4-FFF2-40B4-BE49-F238E27FC236}">
                <a16:creationId xmlns:a16="http://schemas.microsoft.com/office/drawing/2014/main" id="{1CAC91D1-F056-4D48-8DF6-0FF838F0D5CE}"/>
              </a:ext>
            </a:extLst>
          </p:cNvPr>
          <p:cNvSpPr/>
          <p:nvPr/>
        </p:nvSpPr>
        <p:spPr>
          <a:xfrm>
            <a:off x="7374" y="9975"/>
            <a:ext cx="9136626" cy="648000"/>
          </a:xfrm>
          <a:prstGeom prst="roundRect">
            <a:avLst>
              <a:gd name="adj" fmla="val 6050"/>
            </a:avLst>
          </a:prstGeom>
        </p:spPr>
        <p:style>
          <a:lnRef idx="3">
            <a:schemeClr val="lt1"/>
          </a:lnRef>
          <a:fillRef idx="1">
            <a:schemeClr val="accent2"/>
          </a:fillRef>
          <a:effectRef idx="1">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3600"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Muonic atom study @ J-PARC MLF</a:t>
            </a:r>
            <a:endParaRPr kumimoji="0" lang="ja-JP" altLang="en-US" sz="3600"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pic>
        <p:nvPicPr>
          <p:cNvPr id="14" name="図 13">
            <a:extLst>
              <a:ext uri="{FF2B5EF4-FFF2-40B4-BE49-F238E27FC236}">
                <a16:creationId xmlns:a16="http://schemas.microsoft.com/office/drawing/2014/main" id="{8C44A084-1BD8-CEFB-7E5B-E9AF238C2B48}"/>
              </a:ext>
            </a:extLst>
          </p:cNvPr>
          <p:cNvPicPr>
            <a:picLocks noChangeAspect="1"/>
          </p:cNvPicPr>
          <p:nvPr/>
        </p:nvPicPr>
        <p:blipFill rotWithShape="1">
          <a:blip r:embed="rId3"/>
          <a:srcRect l="8638" t="-1" r="7108" b="1970"/>
          <a:stretch/>
        </p:blipFill>
        <p:spPr>
          <a:xfrm>
            <a:off x="178335" y="1182052"/>
            <a:ext cx="2807470" cy="2449896"/>
          </a:xfrm>
          <a:prstGeom prst="rect">
            <a:avLst/>
          </a:prstGeom>
        </p:spPr>
      </p:pic>
      <p:sp>
        <p:nvSpPr>
          <p:cNvPr id="15" name="テキスト ボックス 14">
            <a:extLst>
              <a:ext uri="{FF2B5EF4-FFF2-40B4-BE49-F238E27FC236}">
                <a16:creationId xmlns:a16="http://schemas.microsoft.com/office/drawing/2014/main" id="{44283D54-BB94-7901-F257-811ABB98D0A0}"/>
              </a:ext>
            </a:extLst>
          </p:cNvPr>
          <p:cNvSpPr txBox="1"/>
          <p:nvPr/>
        </p:nvSpPr>
        <p:spPr>
          <a:xfrm>
            <a:off x="2980906" y="1150222"/>
            <a:ext cx="6271614" cy="661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Goal </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Verify strong-field QED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with spectroscopy of muonic atom X-rays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Key technology </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Superconducting TES microcalorimeters</a:t>
            </a:r>
          </a:p>
        </p:txBody>
      </p:sp>
      <p:sp>
        <p:nvSpPr>
          <p:cNvPr id="17" name="テキスト ボックス 16">
            <a:extLst>
              <a:ext uri="{FF2B5EF4-FFF2-40B4-BE49-F238E27FC236}">
                <a16:creationId xmlns:a16="http://schemas.microsoft.com/office/drawing/2014/main" id="{2826C94F-800E-A7D0-4DDF-5171383539FE}"/>
              </a:ext>
            </a:extLst>
          </p:cNvPr>
          <p:cNvSpPr txBox="1"/>
          <p:nvPr/>
        </p:nvSpPr>
        <p:spPr>
          <a:xfrm>
            <a:off x="32526" y="670334"/>
            <a:ext cx="911147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 QED verified with muonic Atoms</a:t>
            </a:r>
            <a:r>
              <a:rPr kumimoji="0" lang="en-US" altLang="ja-JP" sz="2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0" lang="en-US" altLang="ja-JP" sz="2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0" lang="en-US" altLang="ja-JP" sz="2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Phys. Rev. Lett. 130, 173001 (2023)]</a:t>
            </a:r>
          </a:p>
        </p:txBody>
      </p:sp>
      <p:pic>
        <p:nvPicPr>
          <p:cNvPr id="25" name="図 24">
            <a:extLst>
              <a:ext uri="{FF2B5EF4-FFF2-40B4-BE49-F238E27FC236}">
                <a16:creationId xmlns:a16="http://schemas.microsoft.com/office/drawing/2014/main" id="{94651B36-3B67-3ADB-A2E3-EA28C1CB9904}"/>
              </a:ext>
            </a:extLst>
          </p:cNvPr>
          <p:cNvPicPr>
            <a:picLocks noChangeAspect="1"/>
          </p:cNvPicPr>
          <p:nvPr/>
        </p:nvPicPr>
        <p:blipFill rotWithShape="1">
          <a:blip r:embed="rId4">
            <a:extLst>
              <a:ext uri="{28A0092B-C50C-407E-A947-70E740481C1C}">
                <a14:useLocalDpi xmlns:a14="http://schemas.microsoft.com/office/drawing/2010/main" val="0"/>
              </a:ext>
            </a:extLst>
          </a:blip>
          <a:srcRect l="15556" r="31453" b="4500"/>
          <a:stretch/>
        </p:blipFill>
        <p:spPr>
          <a:xfrm>
            <a:off x="3029960" y="1837407"/>
            <a:ext cx="1307815" cy="1784246"/>
          </a:xfrm>
          <a:prstGeom prst="rect">
            <a:avLst/>
          </a:prstGeom>
        </p:spPr>
      </p:pic>
      <p:sp>
        <p:nvSpPr>
          <p:cNvPr id="28" name="テキスト ボックス 27">
            <a:extLst>
              <a:ext uri="{FF2B5EF4-FFF2-40B4-BE49-F238E27FC236}">
                <a16:creationId xmlns:a16="http://schemas.microsoft.com/office/drawing/2014/main" id="{CEE01F53-534F-2363-5CE1-0EEF5C465200}"/>
              </a:ext>
            </a:extLst>
          </p:cNvPr>
          <p:cNvSpPr txBox="1"/>
          <p:nvPr/>
        </p:nvSpPr>
        <p:spPr>
          <a:xfrm>
            <a:off x="178336" y="3107384"/>
            <a:ext cx="2807470" cy="523220"/>
          </a:xfrm>
          <a:prstGeom prst="rect">
            <a:avLst/>
          </a:prstGeom>
          <a:solidFill>
            <a:schemeClr val="tx1">
              <a:alpha val="53328"/>
            </a:schemeClr>
          </a:solid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Electric field </a:t>
            </a:r>
            <a:r>
              <a:rPr kumimoji="0" lang="en-US" altLang="ja-JP" sz="1400" b="1" i="0" u="sng"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40,000 times stronger</a:t>
            </a: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 than that of normal atoms !</a:t>
            </a:r>
          </a:p>
        </p:txBody>
      </p:sp>
      <p:sp>
        <p:nvSpPr>
          <p:cNvPr id="29" name="テキスト ボックス 28">
            <a:extLst>
              <a:ext uri="{FF2B5EF4-FFF2-40B4-BE49-F238E27FC236}">
                <a16:creationId xmlns:a16="http://schemas.microsoft.com/office/drawing/2014/main" id="{188687B1-4397-37AE-25CC-FA7F1BF6C958}"/>
              </a:ext>
            </a:extLst>
          </p:cNvPr>
          <p:cNvSpPr txBox="1"/>
          <p:nvPr/>
        </p:nvSpPr>
        <p:spPr>
          <a:xfrm>
            <a:off x="149640" y="1182052"/>
            <a:ext cx="178835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8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Muonic</a:t>
            </a:r>
            <a:r>
              <a:rPr kumimoji="0" lang="ja-JP" altLang="en-US" sz="18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 </a:t>
            </a:r>
            <a:r>
              <a:rPr kumimoji="0" lang="en-US" altLang="ja-JP" sz="18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atom</a:t>
            </a:r>
          </a:p>
        </p:txBody>
      </p:sp>
      <p:cxnSp>
        <p:nvCxnSpPr>
          <p:cNvPr id="32" name="直線コネクタ 31">
            <a:extLst>
              <a:ext uri="{FF2B5EF4-FFF2-40B4-BE49-F238E27FC236}">
                <a16:creationId xmlns:a16="http://schemas.microsoft.com/office/drawing/2014/main" id="{5B31E229-FDD5-3F81-FFFE-8C609352168E}"/>
              </a:ext>
            </a:extLst>
          </p:cNvPr>
          <p:cNvCxnSpPr>
            <a:cxnSpLocks/>
          </p:cNvCxnSpPr>
          <p:nvPr/>
        </p:nvCxnSpPr>
        <p:spPr>
          <a:xfrm>
            <a:off x="69735" y="3692099"/>
            <a:ext cx="8936185" cy="42275"/>
          </a:xfrm>
          <a:prstGeom prst="line">
            <a:avLst/>
          </a:prstGeom>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769CC149-1E66-963A-0C25-CE0D52767938}"/>
              </a:ext>
            </a:extLst>
          </p:cNvPr>
          <p:cNvSpPr txBox="1"/>
          <p:nvPr/>
        </p:nvSpPr>
        <p:spPr>
          <a:xfrm>
            <a:off x="4510090" y="1799131"/>
            <a:ext cx="4788024" cy="18004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Result </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Proof-of-principle experiment with </a:t>
            </a:r>
            <a:r>
              <a:rPr kumimoji="0" lang="en-US" altLang="ja-JP" sz="1600" b="0" i="0" u="none" strike="noStrike" kern="1200" cap="none" spc="0" normalizeH="0" baseline="0" noProof="0" dirty="0" err="1">
                <a:ln>
                  <a:noFill/>
                </a:ln>
                <a:solidFill>
                  <a:prstClr val="black"/>
                </a:solidFill>
                <a:effectLst/>
                <a:uLnTx/>
                <a:uFillTx/>
                <a:latin typeface="Calibri" panose="020F0502020204030204"/>
                <a:ea typeface="游ゴシック" panose="020B0400000000000000" pitchFamily="50" charset="-128"/>
                <a:cs typeface="+mn-cs"/>
              </a:rPr>
              <a:t>μNe</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atom</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Outlook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 scheduling the main experiment (</a:t>
            </a:r>
            <a:r>
              <a:rPr kumimoji="0" lang="el-GR"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μ</a:t>
            </a:r>
            <a:r>
              <a:rPr kumimoji="0" lang="en-US" altLang="ja-JP" sz="1600" b="0" i="0" u="none" strike="noStrike" kern="1200" cap="none" spc="0" normalizeH="0" baseline="0" noProof="0" dirty="0" err="1">
                <a:ln>
                  <a:noFill/>
                </a:ln>
                <a:solidFill>
                  <a:prstClr val="black"/>
                </a:solidFill>
                <a:effectLst/>
                <a:uLnTx/>
                <a:uFillTx/>
                <a:latin typeface="Calibri" panose="020F0502020204030204"/>
                <a:ea typeface="游ゴシック" panose="020B0400000000000000" pitchFamily="50" charset="-128"/>
                <a:cs typeface="+mn-cs"/>
              </a:rPr>
              <a:t>Ar</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atom) in next February, 2024.</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towards QED test in ultra-strong electric fields</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beyond the Schwinger limit</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by introducing new TES detector for hard X-rays</a:t>
            </a:r>
          </a:p>
        </p:txBody>
      </p:sp>
      <p:sp>
        <p:nvSpPr>
          <p:cNvPr id="44" name="テキスト ボックス 43">
            <a:extLst>
              <a:ext uri="{FF2B5EF4-FFF2-40B4-BE49-F238E27FC236}">
                <a16:creationId xmlns:a16="http://schemas.microsoft.com/office/drawing/2014/main" id="{DF23C4AA-D7A4-5FD7-D554-E373F17A7C87}"/>
              </a:ext>
            </a:extLst>
          </p:cNvPr>
          <p:cNvSpPr txBox="1"/>
          <p:nvPr/>
        </p:nvSpPr>
        <p:spPr>
          <a:xfrm>
            <a:off x="3151116" y="2891940"/>
            <a:ext cx="1051743" cy="738664"/>
          </a:xfrm>
          <a:prstGeom prst="rect">
            <a:avLst/>
          </a:prstGeom>
          <a:solidFill>
            <a:schemeClr val="tx1">
              <a:alpha val="53328"/>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Excellent energy resolution !</a:t>
            </a:r>
          </a:p>
        </p:txBody>
      </p:sp>
      <p:sp>
        <p:nvSpPr>
          <p:cNvPr id="45" name="テキスト ボックス 44">
            <a:extLst>
              <a:ext uri="{FF2B5EF4-FFF2-40B4-BE49-F238E27FC236}">
                <a16:creationId xmlns:a16="http://schemas.microsoft.com/office/drawing/2014/main" id="{C20E2110-BA16-A764-B695-CC6686777B24}"/>
              </a:ext>
            </a:extLst>
          </p:cNvPr>
          <p:cNvSpPr txBox="1"/>
          <p:nvPr/>
        </p:nvSpPr>
        <p:spPr>
          <a:xfrm>
            <a:off x="3868040" y="1799131"/>
            <a:ext cx="5473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8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TES</a:t>
            </a:r>
          </a:p>
        </p:txBody>
      </p:sp>
      <p:pic>
        <p:nvPicPr>
          <p:cNvPr id="21" name="Picture 11">
            <a:extLst>
              <a:ext uri="{FF2B5EF4-FFF2-40B4-BE49-F238E27FC236}">
                <a16:creationId xmlns:a16="http://schemas.microsoft.com/office/drawing/2014/main" id="{56872093-D816-01E8-69AC-B6D52562A7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510" y="5013635"/>
            <a:ext cx="1881139" cy="1492331"/>
          </a:xfrm>
          <a:prstGeom prst="rect">
            <a:avLst/>
          </a:prstGeom>
        </p:spPr>
      </p:pic>
      <p:pic>
        <p:nvPicPr>
          <p:cNvPr id="22" name="Picture 23">
            <a:extLst>
              <a:ext uri="{FF2B5EF4-FFF2-40B4-BE49-F238E27FC236}">
                <a16:creationId xmlns:a16="http://schemas.microsoft.com/office/drawing/2014/main" id="{7BF47CC7-87DA-4B07-CAC1-78C60A70A62F}"/>
              </a:ext>
            </a:extLst>
          </p:cNvPr>
          <p:cNvPicPr>
            <a:picLocks noChangeAspect="1"/>
          </p:cNvPicPr>
          <p:nvPr/>
        </p:nvPicPr>
        <p:blipFill rotWithShape="1">
          <a:blip r:embed="rId6">
            <a:extLst>
              <a:ext uri="{28A0092B-C50C-407E-A947-70E740481C1C}">
                <a14:useLocalDpi xmlns:a14="http://schemas.microsoft.com/office/drawing/2010/main" val="0"/>
              </a:ext>
            </a:extLst>
          </a:blip>
          <a:srcRect l="50000" b="13369"/>
          <a:stretch/>
        </p:blipFill>
        <p:spPr>
          <a:xfrm>
            <a:off x="629126" y="4078188"/>
            <a:ext cx="1512292" cy="902280"/>
          </a:xfrm>
          <a:prstGeom prst="rect">
            <a:avLst/>
          </a:prstGeom>
        </p:spPr>
      </p:pic>
      <p:sp>
        <p:nvSpPr>
          <p:cNvPr id="23" name="TextBox 19">
            <a:extLst>
              <a:ext uri="{FF2B5EF4-FFF2-40B4-BE49-F238E27FC236}">
                <a16:creationId xmlns:a16="http://schemas.microsoft.com/office/drawing/2014/main" id="{2B14539F-F747-2762-6310-E2532F41F986}"/>
              </a:ext>
            </a:extLst>
          </p:cNvPr>
          <p:cNvSpPr txBox="1"/>
          <p:nvPr/>
        </p:nvSpPr>
        <p:spPr>
          <a:xfrm>
            <a:off x="694482" y="5211981"/>
            <a:ext cx="601447" cy="246221"/>
          </a:xfrm>
          <a:prstGeom prst="rect">
            <a:avLst/>
          </a:prstGeom>
          <a:noFill/>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sz="1600" b="1" i="0" u="none" strike="noStrike" kern="1200" cap="none" spc="0" normalizeH="0" baseline="0" noProof="0" dirty="0">
                <a:ln>
                  <a:noFill/>
                </a:ln>
                <a:solidFill>
                  <a:srgbClr val="366FFB"/>
                </a:solidFill>
                <a:effectLst/>
                <a:uLnTx/>
                <a:uFillTx/>
                <a:latin typeface="Calibri"/>
                <a:ea typeface="+mn-ea"/>
                <a:cs typeface="+mn-cs"/>
              </a:rPr>
              <a:t>µHe</a:t>
            </a:r>
            <a:endParaRPr kumimoji="0" lang="en-JP" sz="1600" b="0" i="0" u="none" strike="noStrike" kern="1200" cap="none" spc="0" normalizeH="0" baseline="0" noProof="0" dirty="0">
              <a:ln>
                <a:noFill/>
              </a:ln>
              <a:solidFill>
                <a:srgbClr val="366FFB"/>
              </a:solidFill>
              <a:effectLst/>
              <a:uLnTx/>
              <a:uFillTx/>
              <a:latin typeface="Calibri"/>
              <a:ea typeface="+mn-ea"/>
              <a:cs typeface="+mn-cs"/>
            </a:endParaRPr>
          </a:p>
        </p:txBody>
      </p:sp>
      <p:grpSp>
        <p:nvGrpSpPr>
          <p:cNvPr id="26" name="Group 13">
            <a:extLst>
              <a:ext uri="{FF2B5EF4-FFF2-40B4-BE49-F238E27FC236}">
                <a16:creationId xmlns:a16="http://schemas.microsoft.com/office/drawing/2014/main" id="{A9EBCD0F-1A4B-9D93-7275-482A83417DCC}"/>
              </a:ext>
            </a:extLst>
          </p:cNvPr>
          <p:cNvGrpSpPr/>
          <p:nvPr/>
        </p:nvGrpSpPr>
        <p:grpSpPr>
          <a:xfrm>
            <a:off x="2317015" y="5134351"/>
            <a:ext cx="2239397" cy="1679548"/>
            <a:chOff x="2193633" y="428679"/>
            <a:chExt cx="2400000" cy="1800000"/>
          </a:xfrm>
        </p:grpSpPr>
        <p:pic>
          <p:nvPicPr>
            <p:cNvPr id="27" name="Picture 6">
              <a:extLst>
                <a:ext uri="{FF2B5EF4-FFF2-40B4-BE49-F238E27FC236}">
                  <a16:creationId xmlns:a16="http://schemas.microsoft.com/office/drawing/2014/main" id="{750D4E53-2A6C-E61E-69CC-39BFE482DADE}"/>
                </a:ext>
              </a:extLst>
            </p:cNvPr>
            <p:cNvPicPr>
              <a:picLocks noChangeAspect="1"/>
            </p:cNvPicPr>
            <p:nvPr/>
          </p:nvPicPr>
          <p:blipFill>
            <a:blip r:embed="rId7"/>
            <a:stretch>
              <a:fillRect/>
            </a:stretch>
          </p:blipFill>
          <p:spPr>
            <a:xfrm>
              <a:off x="2193633" y="428679"/>
              <a:ext cx="2400000" cy="1800000"/>
            </a:xfrm>
            <a:prstGeom prst="rect">
              <a:avLst/>
            </a:prstGeom>
          </p:spPr>
        </p:pic>
        <p:sp>
          <p:nvSpPr>
            <p:cNvPr id="30" name="Rectangle 7">
              <a:extLst>
                <a:ext uri="{FF2B5EF4-FFF2-40B4-BE49-F238E27FC236}">
                  <a16:creationId xmlns:a16="http://schemas.microsoft.com/office/drawing/2014/main" id="{048E94CF-9D85-1BB4-17CD-458CBDC028AB}"/>
                </a:ext>
              </a:extLst>
            </p:cNvPr>
            <p:cNvSpPr/>
            <p:nvPr/>
          </p:nvSpPr>
          <p:spPr>
            <a:xfrm>
              <a:off x="3573407" y="1615747"/>
              <a:ext cx="931922"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8F00"/>
                  </a:solidFill>
                  <a:effectLst/>
                  <a:uLnTx/>
                  <a:uFillTx/>
                  <a:latin typeface="Calibri"/>
                  <a:ea typeface="+mn-ea"/>
                  <a:cs typeface="+mn-cs"/>
                </a:rPr>
                <a:t>Mar. 2021</a:t>
              </a:r>
              <a:endParaRPr kumimoji="0" lang="en-JP" sz="1400" b="1" i="0" u="none" strike="noStrike" kern="1200" cap="none" spc="0" normalizeH="0" baseline="0" noProof="0" dirty="0">
                <a:ln>
                  <a:noFill/>
                </a:ln>
                <a:solidFill>
                  <a:srgbClr val="008F00"/>
                </a:solidFill>
                <a:effectLst/>
                <a:uLnTx/>
                <a:uFillTx/>
                <a:latin typeface="Calibri"/>
                <a:ea typeface="+mn-ea"/>
                <a:cs typeface="+mn-cs"/>
              </a:endParaRPr>
            </a:p>
          </p:txBody>
        </p:sp>
        <p:sp>
          <p:nvSpPr>
            <p:cNvPr id="33" name="Rectangle 12">
              <a:extLst>
                <a:ext uri="{FF2B5EF4-FFF2-40B4-BE49-F238E27FC236}">
                  <a16:creationId xmlns:a16="http://schemas.microsoft.com/office/drawing/2014/main" id="{7357538E-22B3-ACFF-93FE-CED6EAC55B34}"/>
                </a:ext>
              </a:extLst>
            </p:cNvPr>
            <p:cNvSpPr/>
            <p:nvPr/>
          </p:nvSpPr>
          <p:spPr>
            <a:xfrm>
              <a:off x="2606476" y="1617382"/>
              <a:ext cx="611000"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C00000"/>
                  </a:solidFill>
                  <a:effectLst/>
                  <a:uLnTx/>
                  <a:uFillTx/>
                  <a:latin typeface="Calibri"/>
                  <a:ea typeface="+mn-ea"/>
                  <a:cs typeface="+mn-cs"/>
                </a:rPr>
                <a:t>4 atm</a:t>
              </a:r>
              <a:endParaRPr kumimoji="0" lang="en-JP" sz="1400" b="1" i="0" u="none" strike="noStrike" kern="1200" cap="none" spc="0" normalizeH="0" baseline="0" noProof="0">
                <a:ln>
                  <a:noFill/>
                </a:ln>
                <a:solidFill>
                  <a:srgbClr val="C00000"/>
                </a:solidFill>
                <a:effectLst/>
                <a:uLnTx/>
                <a:uFillTx/>
                <a:latin typeface="Calibri"/>
                <a:ea typeface="+mn-ea"/>
                <a:cs typeface="+mn-cs"/>
              </a:endParaRPr>
            </a:p>
          </p:txBody>
        </p:sp>
      </p:grpSp>
      <p:pic>
        <p:nvPicPr>
          <p:cNvPr id="36" name="Picture 35">
            <a:extLst>
              <a:ext uri="{FF2B5EF4-FFF2-40B4-BE49-F238E27FC236}">
                <a16:creationId xmlns:a16="http://schemas.microsoft.com/office/drawing/2014/main" id="{B678F0AB-31AF-6988-E66F-4438315DE4A8}"/>
              </a:ext>
            </a:extLst>
          </p:cNvPr>
          <p:cNvPicPr>
            <a:picLocks noChangeAspect="1"/>
          </p:cNvPicPr>
          <p:nvPr/>
        </p:nvPicPr>
        <p:blipFill>
          <a:blip r:embed="rId8"/>
          <a:stretch>
            <a:fillRect/>
          </a:stretch>
        </p:blipFill>
        <p:spPr>
          <a:xfrm>
            <a:off x="139909" y="4526564"/>
            <a:ext cx="464218" cy="363937"/>
          </a:xfrm>
          <a:prstGeom prst="rect">
            <a:avLst/>
          </a:prstGeom>
          <a:solidFill>
            <a:schemeClr val="bg1"/>
          </a:solidFill>
          <a:ln>
            <a:solidFill>
              <a:srgbClr val="C00000"/>
            </a:solidFill>
          </a:ln>
        </p:spPr>
      </p:pic>
      <p:sp>
        <p:nvSpPr>
          <p:cNvPr id="38" name="テキスト ボックス 37">
            <a:extLst>
              <a:ext uri="{FF2B5EF4-FFF2-40B4-BE49-F238E27FC236}">
                <a16:creationId xmlns:a16="http://schemas.microsoft.com/office/drawing/2014/main" id="{DFF6F503-4433-EBBA-892F-55A0DB1F1E35}"/>
              </a:ext>
            </a:extLst>
          </p:cNvPr>
          <p:cNvSpPr txBox="1"/>
          <p:nvPr/>
        </p:nvSpPr>
        <p:spPr>
          <a:xfrm>
            <a:off x="4510090" y="3724824"/>
            <a:ext cx="4657320" cy="11541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Goal </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Verify strong-field QED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with spectroscopy of muonic atom X-rays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Key technology </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Same technique as with Mu used to measure µHe HFS </a:t>
            </a:r>
          </a:p>
        </p:txBody>
      </p:sp>
      <p:sp>
        <p:nvSpPr>
          <p:cNvPr id="39" name="テキスト ボックス 38">
            <a:extLst>
              <a:ext uri="{FF2B5EF4-FFF2-40B4-BE49-F238E27FC236}">
                <a16:creationId xmlns:a16="http://schemas.microsoft.com/office/drawing/2014/main" id="{91E27946-BC98-F2A1-D5E5-8E3B56BCF0FA}"/>
              </a:ext>
            </a:extLst>
          </p:cNvPr>
          <p:cNvSpPr txBox="1"/>
          <p:nvPr/>
        </p:nvSpPr>
        <p:spPr>
          <a:xfrm>
            <a:off x="7374" y="3700105"/>
            <a:ext cx="433040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 Muonic Helium Atom HFS</a:t>
            </a:r>
            <a:endParaRPr kumimoji="0" lang="en-US" altLang="ja-JP" sz="2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47" name="テキスト ボックス 46">
            <a:extLst>
              <a:ext uri="{FF2B5EF4-FFF2-40B4-BE49-F238E27FC236}">
                <a16:creationId xmlns:a16="http://schemas.microsoft.com/office/drawing/2014/main" id="{A9FBAEEB-85E3-5D53-6312-D9BB6FC72DE7}"/>
              </a:ext>
            </a:extLst>
          </p:cNvPr>
          <p:cNvSpPr txBox="1"/>
          <p:nvPr/>
        </p:nvSpPr>
        <p:spPr>
          <a:xfrm>
            <a:off x="4510090" y="4867934"/>
            <a:ext cx="4706619" cy="196977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Result </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World record is achieved</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Previous date: 6.5 ppm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sym typeface="Wingdings" panose="05000000000000000000" pitchFamily="2" charset="2"/>
              </a:rPr>
              <a:t> O</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ur experiment: 4 ppm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600" b="1" i="0" u="none" strike="noStrike" kern="1200" cap="none" spc="0" normalizeH="0" baseline="0" noProof="0" dirty="0">
                <a:ln>
                  <a:noFill/>
                </a:ln>
                <a:solidFill>
                  <a:prstClr val="white"/>
                </a:solidFill>
                <a:effectLst/>
                <a:highlight>
                  <a:srgbClr val="0000FF"/>
                </a:highlight>
                <a:uLnTx/>
                <a:uFillTx/>
                <a:latin typeface="Calibri" panose="020F0502020204030204"/>
                <a:ea typeface="游ゴシック" panose="020B0400000000000000" pitchFamily="50" charset="-128"/>
                <a:cs typeface="+mn-cs"/>
              </a:rPr>
              <a:t> Outlook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:Sensitive tool to test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3-body atomic system</a:t>
            </a:r>
            <a:r>
              <a:rPr kumimoji="0" lang="en-US" altLang="ja-JP" sz="1600" b="0"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and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bound-state QED</a:t>
            </a:r>
            <a:r>
              <a:rPr kumimoji="0" lang="en-US" altLang="ja-JP" sz="16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theory and determine fundamental constants of the </a:t>
            </a:r>
            <a:r>
              <a:rPr kumimoji="0" lang="en-US" altLang="ja-JP" sz="1600" b="1" i="0" u="none" strike="noStrike" kern="1200" cap="none" spc="0" normalizeH="0" baseline="0" noProof="0" dirty="0">
                <a:ln>
                  <a:noFill/>
                </a:ln>
                <a:solidFill>
                  <a:srgbClr val="0066FF"/>
                </a:solidFill>
                <a:effectLst/>
                <a:uLnTx/>
                <a:uFillTx/>
                <a:latin typeface="Calibri" panose="020F0502020204030204"/>
                <a:ea typeface="游ゴシック" panose="020B0400000000000000" pitchFamily="50" charset="-128"/>
                <a:cs typeface="+mn-cs"/>
              </a:rPr>
              <a:t>negative muon magnetic moment</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and </a:t>
            </a:r>
            <a:r>
              <a:rPr kumimoji="0" lang="en-US" altLang="ja-JP" sz="1600" b="1" i="0" u="none" strike="noStrike" kern="1200" cap="none" spc="0" normalizeH="0" baseline="0" noProof="0" dirty="0">
                <a:ln>
                  <a:noFill/>
                </a:ln>
                <a:solidFill>
                  <a:srgbClr val="0070C0"/>
                </a:solidFill>
                <a:effectLst/>
                <a:uLnTx/>
                <a:uFillTx/>
                <a:latin typeface="Calibri" panose="020F0502020204030204"/>
                <a:ea typeface="游ゴシック" panose="020B0400000000000000" pitchFamily="50" charset="-128"/>
                <a:cs typeface="+mn-cs"/>
              </a:rPr>
              <a:t>mass</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to test </a:t>
            </a: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CPT</a:t>
            </a:r>
            <a:r>
              <a:rPr kumimoji="0" lang="en-US" altLang="ja-JP" sz="1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with 2nd generation lepton</a:t>
            </a:r>
          </a:p>
        </p:txBody>
      </p:sp>
      <p:sp>
        <p:nvSpPr>
          <p:cNvPr id="48" name="テキスト ボックス 47">
            <a:extLst>
              <a:ext uri="{FF2B5EF4-FFF2-40B4-BE49-F238E27FC236}">
                <a16:creationId xmlns:a16="http://schemas.microsoft.com/office/drawing/2014/main" id="{B3CA49B3-7E53-99DA-6BDF-D95B8F90DA2B}"/>
              </a:ext>
            </a:extLst>
          </p:cNvPr>
          <p:cNvSpPr txBox="1"/>
          <p:nvPr/>
        </p:nvSpPr>
        <p:spPr>
          <a:xfrm>
            <a:off x="2229049" y="4377793"/>
            <a:ext cx="2239397" cy="523220"/>
          </a:xfrm>
          <a:prstGeom prst="rect">
            <a:avLst/>
          </a:prstGeom>
          <a:solidFill>
            <a:schemeClr val="tx1">
              <a:alpha val="53328"/>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Hydrogen-like atom similar to</a:t>
            </a:r>
            <a:r>
              <a:rPr kumimoji="0" lang="ja-JP" altLang="en-US"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 </a:t>
            </a: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muonium</a:t>
            </a:r>
          </a:p>
        </p:txBody>
      </p:sp>
      <p:sp>
        <p:nvSpPr>
          <p:cNvPr id="50" name="テキスト ボックス 49">
            <a:extLst>
              <a:ext uri="{FF2B5EF4-FFF2-40B4-BE49-F238E27FC236}">
                <a16:creationId xmlns:a16="http://schemas.microsoft.com/office/drawing/2014/main" id="{285300CD-1128-458C-9DDE-B82C454B93C9}"/>
              </a:ext>
            </a:extLst>
          </p:cNvPr>
          <p:cNvSpPr txBox="1"/>
          <p:nvPr/>
        </p:nvSpPr>
        <p:spPr>
          <a:xfrm>
            <a:off x="3347796" y="4967167"/>
            <a:ext cx="1127978" cy="307777"/>
          </a:xfrm>
          <a:prstGeom prst="rect">
            <a:avLst/>
          </a:prstGeom>
          <a:solidFill>
            <a:schemeClr val="tx1">
              <a:alpha val="53328"/>
            </a:schemeClr>
          </a:solid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[2020B0333]</a:t>
            </a:r>
          </a:p>
        </p:txBody>
      </p:sp>
      <p:sp>
        <p:nvSpPr>
          <p:cNvPr id="51" name="テキスト ボックス 50">
            <a:extLst>
              <a:ext uri="{FF2B5EF4-FFF2-40B4-BE49-F238E27FC236}">
                <a16:creationId xmlns:a16="http://schemas.microsoft.com/office/drawing/2014/main" id="{0A42F0F5-9072-AC44-5A20-0D088F62B750}"/>
              </a:ext>
            </a:extLst>
          </p:cNvPr>
          <p:cNvSpPr txBox="1"/>
          <p:nvPr/>
        </p:nvSpPr>
        <p:spPr>
          <a:xfrm>
            <a:off x="2125495" y="4043256"/>
            <a:ext cx="182127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800" b="1" i="0" u="none" strike="noStrike" kern="1200" cap="none" spc="0" normalizeH="0" baseline="0" noProof="0" dirty="0">
                <a:ln>
                  <a:noFill/>
                </a:ln>
                <a:solidFill>
                  <a:srgbClr val="06396B"/>
                </a:solidFill>
                <a:effectLst/>
                <a:uLnTx/>
                <a:uFillTx/>
                <a:latin typeface="Calibri" panose="020F0502020204030204"/>
                <a:ea typeface="游ゴシック" panose="020B0400000000000000" pitchFamily="50" charset="-128"/>
                <a:cs typeface="+mn-cs"/>
              </a:rPr>
              <a:t>Muonic Helium</a:t>
            </a:r>
          </a:p>
        </p:txBody>
      </p:sp>
      <p:sp>
        <p:nvSpPr>
          <p:cNvPr id="53" name="テキスト ボックス 52">
            <a:extLst>
              <a:ext uri="{FF2B5EF4-FFF2-40B4-BE49-F238E27FC236}">
                <a16:creationId xmlns:a16="http://schemas.microsoft.com/office/drawing/2014/main" id="{D24C3162-EF6A-FA9D-CFC6-1D6ADFF7B3D7}"/>
              </a:ext>
            </a:extLst>
          </p:cNvPr>
          <p:cNvSpPr txBox="1"/>
          <p:nvPr/>
        </p:nvSpPr>
        <p:spPr>
          <a:xfrm>
            <a:off x="32591" y="6491962"/>
            <a:ext cx="2365289" cy="307777"/>
          </a:xfrm>
          <a:prstGeom prst="rect">
            <a:avLst/>
          </a:prstGeom>
          <a:solidFill>
            <a:schemeClr val="tx1">
              <a:alpha val="53328"/>
            </a:schemeClr>
          </a:solid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altLang="ja-JP" sz="1400" b="1" i="0" u="none" strike="noStrike" kern="1200" cap="none" spc="0" normalizeH="0" baseline="0" noProof="0" dirty="0" err="1">
                <a:ln>
                  <a:noFill/>
                </a:ln>
                <a:solidFill>
                  <a:prstClr val="white"/>
                </a:solidFill>
                <a:effectLst/>
                <a:uLnTx/>
                <a:uFillTx/>
                <a:latin typeface="Calibri" panose="020F0502020204030204"/>
                <a:ea typeface="游ゴシック" panose="020B0400000000000000" pitchFamily="50" charset="-128"/>
                <a:cs typeface="+mn-cs"/>
              </a:rPr>
              <a:t>Dn</a:t>
            </a:r>
            <a:r>
              <a:rPr kumimoji="0" lang="en-US" altLang="ja-JP" sz="14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(µHe) = 4465.004(29) MHz</a:t>
            </a:r>
          </a:p>
        </p:txBody>
      </p:sp>
      <p:sp>
        <p:nvSpPr>
          <p:cNvPr id="55" name="TextBox 19">
            <a:extLst>
              <a:ext uri="{FF2B5EF4-FFF2-40B4-BE49-F238E27FC236}">
                <a16:creationId xmlns:a16="http://schemas.microsoft.com/office/drawing/2014/main" id="{85FBD033-D1FE-DDA6-330D-8D490A0F403A}"/>
              </a:ext>
            </a:extLst>
          </p:cNvPr>
          <p:cNvSpPr txBox="1"/>
          <p:nvPr/>
        </p:nvSpPr>
        <p:spPr>
          <a:xfrm>
            <a:off x="2644789" y="5636291"/>
            <a:ext cx="601447" cy="246221"/>
          </a:xfrm>
          <a:prstGeom prst="rect">
            <a:avLst/>
          </a:prstGeom>
          <a:noFill/>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sz="1600" b="1" i="0" u="none" strike="noStrike" kern="1200" cap="none" spc="0" normalizeH="0" baseline="0" noProof="0" dirty="0">
                <a:ln>
                  <a:noFill/>
                </a:ln>
                <a:solidFill>
                  <a:srgbClr val="366FFB"/>
                </a:solidFill>
                <a:effectLst/>
                <a:uLnTx/>
                <a:uFillTx/>
                <a:latin typeface="Calibri"/>
                <a:ea typeface="+mn-ea"/>
                <a:cs typeface="+mn-cs"/>
              </a:rPr>
              <a:t>µHe</a:t>
            </a:r>
            <a:endParaRPr kumimoji="0" lang="en-JP" sz="1600" b="0" i="0" u="none" strike="noStrike" kern="1200" cap="none" spc="0" normalizeH="0" baseline="0" noProof="0" dirty="0">
              <a:ln>
                <a:noFill/>
              </a:ln>
              <a:solidFill>
                <a:srgbClr val="366FFB"/>
              </a:solidFill>
              <a:effectLst/>
              <a:uLnTx/>
              <a:uFillTx/>
              <a:latin typeface="Calibri"/>
              <a:ea typeface="+mn-ea"/>
              <a:cs typeface="+mn-cs"/>
            </a:endParaRPr>
          </a:p>
        </p:txBody>
      </p:sp>
      <p:sp>
        <p:nvSpPr>
          <p:cNvPr id="3" name="フッター プレースホルダー 2">
            <a:extLst>
              <a:ext uri="{FF2B5EF4-FFF2-40B4-BE49-F238E27FC236}">
                <a16:creationId xmlns:a16="http://schemas.microsoft.com/office/drawing/2014/main" id="{DC4B20B3-BB05-BC39-D562-72DF4148099F}"/>
              </a:ext>
            </a:extLst>
          </p:cNvPr>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Tree>
    <p:extLst>
      <p:ext uri="{BB962C8B-B14F-4D97-AF65-F5344CB8AC3E}">
        <p14:creationId xmlns:p14="http://schemas.microsoft.com/office/powerpoint/2010/main" val="1879867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A772719F-666C-6F7C-8E09-975FAC9E3996}"/>
              </a:ext>
            </a:extLst>
          </p:cNvPr>
          <p:cNvGrpSpPr/>
          <p:nvPr/>
        </p:nvGrpSpPr>
        <p:grpSpPr>
          <a:xfrm>
            <a:off x="2053842" y="3747945"/>
            <a:ext cx="2701432" cy="738508"/>
            <a:chOff x="7751890" y="3712369"/>
            <a:chExt cx="3601909" cy="984677"/>
          </a:xfrm>
        </p:grpSpPr>
        <p:cxnSp>
          <p:nvCxnSpPr>
            <p:cNvPr id="7" name="直線矢印コネクタ 6">
              <a:extLst>
                <a:ext uri="{FF2B5EF4-FFF2-40B4-BE49-F238E27FC236}">
                  <a16:creationId xmlns:a16="http://schemas.microsoft.com/office/drawing/2014/main" id="{CDC9C20C-B31C-10AB-18E2-B1D99CDD687D}"/>
                </a:ext>
              </a:extLst>
            </p:cNvPr>
            <p:cNvCxnSpPr/>
            <p:nvPr/>
          </p:nvCxnSpPr>
          <p:spPr>
            <a:xfrm>
              <a:off x="7751890" y="3712369"/>
              <a:ext cx="2446216" cy="984677"/>
            </a:xfrm>
            <a:prstGeom prst="straightConnector1">
              <a:avLst/>
            </a:prstGeom>
            <a:ln w="25400">
              <a:tailEnd type="arrow"/>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FC112EDB-A967-6FAA-1942-55300D30E4A0}"/>
                </a:ext>
              </a:extLst>
            </p:cNvPr>
            <p:cNvSpPr txBox="1"/>
            <p:nvPr/>
          </p:nvSpPr>
          <p:spPr>
            <a:xfrm flipH="1">
              <a:off x="9449579" y="3835376"/>
              <a:ext cx="1904220" cy="492442"/>
            </a:xfrm>
            <a:prstGeom prst="rect">
              <a:avLst/>
            </a:prstGeom>
            <a:noFill/>
          </p:spPr>
          <p:txBody>
            <a:bodyPr wrap="square" rtlCol="0">
              <a:spAutoFit/>
            </a:bodyPr>
            <a:lstStyle/>
            <a:p>
              <a:r>
                <a:rPr lang="en-US" altLang="ja-JP" dirty="0">
                  <a:effectLst>
                    <a:glow rad="127000">
                      <a:schemeClr val="bg1"/>
                    </a:glow>
                  </a:effectLst>
                  <a:latin typeface="Calibi"/>
                </a:rPr>
                <a:t>Muon beam</a:t>
              </a:r>
              <a:endParaRPr lang="ja-JP" altLang="en-US" dirty="0">
                <a:effectLst>
                  <a:glow rad="127000">
                    <a:schemeClr val="bg1"/>
                  </a:glow>
                </a:effectLst>
                <a:latin typeface="Calibi"/>
              </a:endParaRPr>
            </a:p>
          </p:txBody>
        </p:sp>
      </p:grpSp>
      <p:pic>
        <p:nvPicPr>
          <p:cNvPr id="9" name="図 8" descr="ダイアグラム&#10;&#10;中程度の精度で自動的に生成された説明">
            <a:extLst>
              <a:ext uri="{FF2B5EF4-FFF2-40B4-BE49-F238E27FC236}">
                <a16:creationId xmlns:a16="http://schemas.microsoft.com/office/drawing/2014/main" id="{E2905632-C8E6-E632-899C-C9BDFFA276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80" y="2272785"/>
            <a:ext cx="5097621" cy="3045544"/>
          </a:xfrm>
          <a:prstGeom prst="rect">
            <a:avLst/>
          </a:prstGeom>
        </p:spPr>
      </p:pic>
      <p:sp>
        <p:nvSpPr>
          <p:cNvPr id="10" name="四角形: 角を丸くする 16">
            <a:extLst>
              <a:ext uri="{FF2B5EF4-FFF2-40B4-BE49-F238E27FC236}">
                <a16:creationId xmlns:a16="http://schemas.microsoft.com/office/drawing/2014/main" id="{07CA1EA8-55BC-DBB5-47C6-4B228AD6E4DD}"/>
              </a:ext>
            </a:extLst>
          </p:cNvPr>
          <p:cNvSpPr/>
          <p:nvPr/>
        </p:nvSpPr>
        <p:spPr>
          <a:xfrm>
            <a:off x="1" y="857250"/>
            <a:ext cx="4941065" cy="671918"/>
          </a:xfrm>
          <a:prstGeom prst="roundRect">
            <a:avLst>
              <a:gd name="adj" fmla="val 6050"/>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altLang="ja-JP" sz="2400" dirty="0">
                <a:solidFill>
                  <a:schemeClr val="bg1"/>
                </a:solidFill>
              </a:rPr>
              <a:t>Operando </a:t>
            </a:r>
            <a:r>
              <a:rPr lang="en-US" altLang="ja-JP" sz="2400" dirty="0" err="1">
                <a:solidFill>
                  <a:schemeClr val="bg1"/>
                </a:solidFill>
                <a:latin typeface="Symbol" pitchFamily="2" charset="2"/>
              </a:rPr>
              <a:t>m</a:t>
            </a:r>
            <a:r>
              <a:rPr lang="en-US" altLang="ja-JP" sz="2400" baseline="30000" dirty="0" err="1">
                <a:solidFill>
                  <a:schemeClr val="bg1"/>
                </a:solidFill>
                <a:latin typeface="Symbol" pitchFamily="2" charset="2"/>
              </a:rPr>
              <a:t>+</a:t>
            </a:r>
            <a:r>
              <a:rPr lang="en-US" altLang="ja-JP" sz="2400" dirty="0" err="1">
                <a:solidFill>
                  <a:schemeClr val="bg1"/>
                </a:solidFill>
              </a:rPr>
              <a:t>SR</a:t>
            </a:r>
            <a:r>
              <a:rPr lang="en-US" altLang="ja-JP" sz="2400" dirty="0">
                <a:solidFill>
                  <a:schemeClr val="bg1"/>
                </a:solidFill>
              </a:rPr>
              <a:t> on Li-ion battery </a:t>
            </a:r>
            <a:endParaRPr lang="ja-JP" altLang="en-US" sz="2400" dirty="0">
              <a:solidFill>
                <a:schemeClr val="bg1"/>
              </a:solidFill>
            </a:endParaRPr>
          </a:p>
        </p:txBody>
      </p:sp>
      <p:sp>
        <p:nvSpPr>
          <p:cNvPr id="12" name="正方形/長方形 11">
            <a:extLst>
              <a:ext uri="{FF2B5EF4-FFF2-40B4-BE49-F238E27FC236}">
                <a16:creationId xmlns:a16="http://schemas.microsoft.com/office/drawing/2014/main" id="{CB0DFDFD-C2DC-081B-2A8B-DABE71344A7B}"/>
              </a:ext>
            </a:extLst>
          </p:cNvPr>
          <p:cNvSpPr/>
          <p:nvPr/>
        </p:nvSpPr>
        <p:spPr>
          <a:xfrm>
            <a:off x="2437525" y="3376670"/>
            <a:ext cx="2864963" cy="194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 name="テキスト ボックス 10">
            <a:extLst>
              <a:ext uri="{FF2B5EF4-FFF2-40B4-BE49-F238E27FC236}">
                <a16:creationId xmlns:a16="http://schemas.microsoft.com/office/drawing/2014/main" id="{90BB556F-8D0A-B0C3-9780-046801CBEB9B}"/>
              </a:ext>
            </a:extLst>
          </p:cNvPr>
          <p:cNvSpPr txBox="1"/>
          <p:nvPr/>
        </p:nvSpPr>
        <p:spPr>
          <a:xfrm>
            <a:off x="86244" y="1567657"/>
            <a:ext cx="3689600" cy="32316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altLang="ja-JP" sz="1500" dirty="0"/>
              <a:t>Research of Li ion diffusion in a Li-ion battery</a:t>
            </a:r>
            <a:endParaRPr lang="ja-JP" altLang="en-US" sz="1500"/>
          </a:p>
        </p:txBody>
      </p:sp>
      <p:sp>
        <p:nvSpPr>
          <p:cNvPr id="3" name="正方形/長方形 2">
            <a:extLst>
              <a:ext uri="{FF2B5EF4-FFF2-40B4-BE49-F238E27FC236}">
                <a16:creationId xmlns:a16="http://schemas.microsoft.com/office/drawing/2014/main" id="{FF6A3FE1-685A-86D5-26B4-D9A9DC89C585}"/>
              </a:ext>
            </a:extLst>
          </p:cNvPr>
          <p:cNvSpPr/>
          <p:nvPr/>
        </p:nvSpPr>
        <p:spPr>
          <a:xfrm>
            <a:off x="2447121" y="3642338"/>
            <a:ext cx="2936804" cy="1477328"/>
          </a:xfrm>
          <a:prstGeom prst="rect">
            <a:avLst/>
          </a:prstGeom>
          <a:solidFill>
            <a:schemeClr val="bg1"/>
          </a:solidFill>
        </p:spPr>
        <p:txBody>
          <a:bodyPr wrap="square" anchor="ctr">
            <a:spAutoFit/>
          </a:bodyPr>
          <a:lstStyle/>
          <a:p>
            <a:r>
              <a:rPr lang="en-US" altLang="ja-JP" dirty="0"/>
              <a:t>Self-diffusion coefficient of Li ions in Li</a:t>
            </a:r>
            <a:r>
              <a:rPr lang="en-US" altLang="ja-JP" i="1" baseline="-25000" dirty="0"/>
              <a:t>x</a:t>
            </a:r>
            <a:r>
              <a:rPr lang="en-US" altLang="ja-JP" dirty="0"/>
              <a:t>CoO</a:t>
            </a:r>
            <a:r>
              <a:rPr lang="en-US" altLang="ja-JP" baseline="-25000" dirty="0"/>
              <a:t>2</a:t>
            </a:r>
            <a:r>
              <a:rPr lang="en-US" altLang="ja-JP" dirty="0"/>
              <a:t> has been measured with operando </a:t>
            </a:r>
            <a:r>
              <a:rPr lang="en-US" altLang="ja-JP" dirty="0" err="1">
                <a:latin typeface="Symbol" pitchFamily="2" charset="2"/>
              </a:rPr>
              <a:t>m</a:t>
            </a:r>
            <a:r>
              <a:rPr lang="en-US" altLang="ja-JP" baseline="30000" dirty="0" err="1"/>
              <a:t>+</a:t>
            </a:r>
            <a:r>
              <a:rPr lang="en-US" altLang="ja-JP" dirty="0" err="1"/>
              <a:t>SR</a:t>
            </a:r>
            <a:r>
              <a:rPr lang="en-US" altLang="ja-JP" dirty="0"/>
              <a:t> </a:t>
            </a:r>
            <a:r>
              <a:rPr lang="en-US" altLang="ja-JP" b="1" dirty="0">
                <a:solidFill>
                  <a:schemeClr val="accent2"/>
                </a:solidFill>
              </a:rPr>
              <a:t>during a charge and discharge process</a:t>
            </a:r>
            <a:r>
              <a:rPr lang="en-US" altLang="ja-JP" dirty="0">
                <a:solidFill>
                  <a:schemeClr val="accent2"/>
                </a:solidFill>
              </a:rPr>
              <a:t> </a:t>
            </a:r>
            <a:r>
              <a:rPr lang="en-US" altLang="ja-JP" sz="1350" dirty="0"/>
              <a:t>(0.2&lt;x&lt;0.9)</a:t>
            </a:r>
            <a:r>
              <a:rPr lang="en-US" altLang="ja-JP" dirty="0"/>
              <a:t>.</a:t>
            </a:r>
          </a:p>
        </p:txBody>
      </p:sp>
      <p:sp>
        <p:nvSpPr>
          <p:cNvPr id="2" name="テキスト ボックス 1">
            <a:extLst>
              <a:ext uri="{FF2B5EF4-FFF2-40B4-BE49-F238E27FC236}">
                <a16:creationId xmlns:a16="http://schemas.microsoft.com/office/drawing/2014/main" id="{18C9DEAA-CAD4-E7EC-7578-A83AE503F421}"/>
              </a:ext>
            </a:extLst>
          </p:cNvPr>
          <p:cNvSpPr txBox="1"/>
          <p:nvPr/>
        </p:nvSpPr>
        <p:spPr>
          <a:xfrm>
            <a:off x="86245" y="5449795"/>
            <a:ext cx="6362639" cy="507831"/>
          </a:xfrm>
          <a:prstGeom prst="rect">
            <a:avLst/>
          </a:prstGeom>
          <a:noFill/>
        </p:spPr>
        <p:txBody>
          <a:bodyPr wrap="none" rtlCol="0">
            <a:spAutoFit/>
          </a:bodyPr>
          <a:lstStyle/>
          <a:p>
            <a:r>
              <a:rPr lang="en" altLang="ja-JP" sz="1350" b="1" dirty="0">
                <a:solidFill>
                  <a:srgbClr val="1C25B3"/>
                </a:solidFill>
                <a:latin typeface="Roboto" panose="02000000000000000000" pitchFamily="2" charset="0"/>
              </a:rPr>
              <a:t>Operando Muon Spin Rotation and Relaxation Measurement on LiCoO</a:t>
            </a:r>
            <a:r>
              <a:rPr lang="en" altLang="ja-JP" sz="1350" b="1" baseline="-25000" dirty="0">
                <a:solidFill>
                  <a:srgbClr val="1C25B3"/>
                </a:solidFill>
                <a:latin typeface="Roboto" panose="02000000000000000000" pitchFamily="2" charset="0"/>
              </a:rPr>
              <a:t>2</a:t>
            </a:r>
            <a:r>
              <a:rPr lang="en" altLang="ja-JP" sz="1350" b="1" dirty="0">
                <a:solidFill>
                  <a:srgbClr val="1C25B3"/>
                </a:solidFill>
                <a:latin typeface="Roboto" panose="02000000000000000000" pitchFamily="2" charset="0"/>
              </a:rPr>
              <a:t>Half-Cell</a:t>
            </a:r>
          </a:p>
          <a:p>
            <a:r>
              <a:rPr lang="en-US" altLang="ja-JP" sz="1350" dirty="0" err="1">
                <a:solidFill>
                  <a:srgbClr val="1C25B3"/>
                </a:solidFill>
                <a:latin typeface="Calibi"/>
              </a:rPr>
              <a:t>K.Ohishi</a:t>
            </a:r>
            <a:r>
              <a:rPr lang="en-US" altLang="ja-JP" sz="1350" dirty="0">
                <a:solidFill>
                  <a:srgbClr val="1C25B3"/>
                </a:solidFill>
                <a:latin typeface="Calibi"/>
              </a:rPr>
              <a:t> </a:t>
            </a:r>
            <a:r>
              <a:rPr lang="en-US" altLang="ja-JP" sz="1350" i="1" dirty="0">
                <a:solidFill>
                  <a:srgbClr val="1C25B3"/>
                </a:solidFill>
                <a:latin typeface="Calibi"/>
              </a:rPr>
              <a:t>et al., ACS Appl. Energy Mater. </a:t>
            </a:r>
            <a:r>
              <a:rPr lang="en-US" altLang="ja-JP" sz="1350" b="1" dirty="0">
                <a:solidFill>
                  <a:srgbClr val="1C25B3"/>
                </a:solidFill>
                <a:latin typeface="Calibi"/>
              </a:rPr>
              <a:t>5</a:t>
            </a:r>
            <a:r>
              <a:rPr lang="en-US" altLang="ja-JP" sz="1350" dirty="0">
                <a:solidFill>
                  <a:srgbClr val="1C25B3"/>
                </a:solidFill>
                <a:latin typeface="Calibi"/>
              </a:rPr>
              <a:t>, 12538 (2022).</a:t>
            </a:r>
          </a:p>
        </p:txBody>
      </p:sp>
      <p:pic>
        <p:nvPicPr>
          <p:cNvPr id="4" name="図 3" descr="メガネを掛けた男性&#10;&#10;自動的に生成された説明">
            <a:extLst>
              <a:ext uri="{FF2B5EF4-FFF2-40B4-BE49-F238E27FC236}">
                <a16:creationId xmlns:a16="http://schemas.microsoft.com/office/drawing/2014/main" id="{70A238FE-8766-4244-AAD5-9187FF002DA9}"/>
              </a:ext>
            </a:extLst>
          </p:cNvPr>
          <p:cNvPicPr>
            <a:picLocks noChangeAspect="1"/>
          </p:cNvPicPr>
          <p:nvPr/>
        </p:nvPicPr>
        <p:blipFill rotWithShape="1">
          <a:blip r:embed="rId3">
            <a:extLst>
              <a:ext uri="{28A0092B-C50C-407E-A947-70E740481C1C}">
                <a14:useLocalDpi xmlns:a14="http://schemas.microsoft.com/office/drawing/2010/main" val="0"/>
              </a:ext>
            </a:extLst>
          </a:blip>
          <a:srcRect t="12301"/>
          <a:stretch/>
        </p:blipFill>
        <p:spPr>
          <a:xfrm>
            <a:off x="5474963" y="928197"/>
            <a:ext cx="1161000" cy="1136075"/>
          </a:xfrm>
          <a:prstGeom prst="rect">
            <a:avLst/>
          </a:prstGeom>
        </p:spPr>
      </p:pic>
      <p:sp>
        <p:nvSpPr>
          <p:cNvPr id="5" name="テキスト ボックス 4">
            <a:extLst>
              <a:ext uri="{FF2B5EF4-FFF2-40B4-BE49-F238E27FC236}">
                <a16:creationId xmlns:a16="http://schemas.microsoft.com/office/drawing/2014/main" id="{95F1B5B8-DC7C-974F-B68D-42C7F4B2EA08}"/>
              </a:ext>
            </a:extLst>
          </p:cNvPr>
          <p:cNvSpPr txBox="1"/>
          <p:nvPr/>
        </p:nvSpPr>
        <p:spPr>
          <a:xfrm>
            <a:off x="5650786" y="1740983"/>
            <a:ext cx="780983" cy="369332"/>
          </a:xfrm>
          <a:prstGeom prst="rect">
            <a:avLst/>
          </a:prstGeom>
          <a:noFill/>
        </p:spPr>
        <p:txBody>
          <a:bodyPr wrap="none" rtlCol="0">
            <a:spAutoFit/>
          </a:bodyPr>
          <a:lstStyle/>
          <a:p>
            <a:r>
              <a:rPr lang="en-US" altLang="ja-JP" sz="900" b="1" dirty="0">
                <a:solidFill>
                  <a:schemeClr val="bg1"/>
                </a:solidFill>
              </a:rPr>
              <a:t>Dr. K. </a:t>
            </a:r>
            <a:r>
              <a:rPr lang="en-US" altLang="ja-JP" sz="900" b="1" dirty="0" err="1">
                <a:solidFill>
                  <a:schemeClr val="bg1"/>
                </a:solidFill>
              </a:rPr>
              <a:t>Ohishi</a:t>
            </a:r>
            <a:endParaRPr lang="en-US" altLang="ja-JP" sz="900" b="1" dirty="0">
              <a:solidFill>
                <a:schemeClr val="bg1"/>
              </a:solidFill>
            </a:endParaRPr>
          </a:p>
          <a:p>
            <a:r>
              <a:rPr lang="en-US" altLang="ja-JP" sz="900" b="1" dirty="0">
                <a:solidFill>
                  <a:schemeClr val="bg1"/>
                </a:solidFill>
              </a:rPr>
              <a:t>(CROSS)</a:t>
            </a:r>
            <a:endParaRPr lang="ja-JP" altLang="en-US" sz="900" b="1">
              <a:solidFill>
                <a:schemeClr val="bg1"/>
              </a:solidFill>
            </a:endParaRPr>
          </a:p>
        </p:txBody>
      </p:sp>
      <p:pic>
        <p:nvPicPr>
          <p:cNvPr id="24" name="図 23">
            <a:extLst>
              <a:ext uri="{FF2B5EF4-FFF2-40B4-BE49-F238E27FC236}">
                <a16:creationId xmlns:a16="http://schemas.microsoft.com/office/drawing/2014/main" id="{DB2F132C-1DF7-AC73-FDA0-E1F88E84BE19}"/>
              </a:ext>
            </a:extLst>
          </p:cNvPr>
          <p:cNvPicPr>
            <a:picLocks noChangeAspect="1"/>
          </p:cNvPicPr>
          <p:nvPr/>
        </p:nvPicPr>
        <p:blipFill rotWithShape="1">
          <a:blip r:embed="rId4"/>
          <a:srcRect t="7902" b="5768"/>
          <a:stretch/>
        </p:blipFill>
        <p:spPr>
          <a:xfrm>
            <a:off x="6680219" y="928197"/>
            <a:ext cx="1161000" cy="1131521"/>
          </a:xfrm>
          <a:prstGeom prst="rect">
            <a:avLst/>
          </a:prstGeom>
        </p:spPr>
      </p:pic>
      <p:sp>
        <p:nvSpPr>
          <p:cNvPr id="25" name="テキスト ボックス 24">
            <a:extLst>
              <a:ext uri="{FF2B5EF4-FFF2-40B4-BE49-F238E27FC236}">
                <a16:creationId xmlns:a16="http://schemas.microsoft.com/office/drawing/2014/main" id="{45E19EC0-0B0F-F591-734C-522AE2E0DA51}"/>
              </a:ext>
            </a:extLst>
          </p:cNvPr>
          <p:cNvSpPr txBox="1"/>
          <p:nvPr/>
        </p:nvSpPr>
        <p:spPr>
          <a:xfrm>
            <a:off x="6773709" y="1742177"/>
            <a:ext cx="914033" cy="369332"/>
          </a:xfrm>
          <a:prstGeom prst="rect">
            <a:avLst/>
          </a:prstGeom>
          <a:noFill/>
        </p:spPr>
        <p:txBody>
          <a:bodyPr wrap="none" rtlCol="0">
            <a:spAutoFit/>
          </a:bodyPr>
          <a:lstStyle/>
          <a:p>
            <a:r>
              <a:rPr lang="en-US" altLang="ja-JP" sz="900" b="1" dirty="0">
                <a:solidFill>
                  <a:schemeClr val="bg1"/>
                </a:solidFill>
              </a:rPr>
              <a:t>Dr. J. Sugiyama</a:t>
            </a:r>
          </a:p>
          <a:p>
            <a:r>
              <a:rPr lang="en-US" altLang="ja-JP" sz="900" b="1" dirty="0">
                <a:solidFill>
                  <a:schemeClr val="bg1"/>
                </a:solidFill>
              </a:rPr>
              <a:t>(CROSS)</a:t>
            </a:r>
            <a:endParaRPr lang="ja-JP" altLang="en-US" sz="900" b="1">
              <a:solidFill>
                <a:schemeClr val="bg1"/>
              </a:solidFill>
            </a:endParaRPr>
          </a:p>
        </p:txBody>
      </p:sp>
      <p:pic>
        <p:nvPicPr>
          <p:cNvPr id="26" name="Picture 14" descr="J-PARCNEWS">
            <a:extLst>
              <a:ext uri="{FF2B5EF4-FFF2-40B4-BE49-F238E27FC236}">
                <a16:creationId xmlns:a16="http://schemas.microsoft.com/office/drawing/2014/main" id="{C0A34DF6-0DE1-D765-39D4-F56B23D698B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818" t="-261" r="20687" b="28626"/>
          <a:stretch/>
        </p:blipFill>
        <p:spPr bwMode="auto">
          <a:xfrm>
            <a:off x="7880953" y="928198"/>
            <a:ext cx="1158276" cy="1136075"/>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a:extLst>
              <a:ext uri="{FF2B5EF4-FFF2-40B4-BE49-F238E27FC236}">
                <a16:creationId xmlns:a16="http://schemas.microsoft.com/office/drawing/2014/main" id="{3F9E94A0-FBFD-4E68-6870-622DCF61D775}"/>
              </a:ext>
            </a:extLst>
          </p:cNvPr>
          <p:cNvSpPr txBox="1"/>
          <p:nvPr/>
        </p:nvSpPr>
        <p:spPr>
          <a:xfrm>
            <a:off x="7991291" y="1751553"/>
            <a:ext cx="891591" cy="369332"/>
          </a:xfrm>
          <a:prstGeom prst="rect">
            <a:avLst/>
          </a:prstGeom>
          <a:noFill/>
        </p:spPr>
        <p:txBody>
          <a:bodyPr wrap="none" rtlCol="0">
            <a:spAutoFit/>
          </a:bodyPr>
          <a:lstStyle/>
          <a:p>
            <a:r>
              <a:rPr lang="en-US" altLang="ja-JP" sz="900" b="1" dirty="0">
                <a:solidFill>
                  <a:schemeClr val="bg1"/>
                </a:solidFill>
              </a:rPr>
              <a:t>Dr. I. </a:t>
            </a:r>
            <a:r>
              <a:rPr lang="en-US" altLang="ja-JP" sz="900" b="1" dirty="0" err="1">
                <a:solidFill>
                  <a:schemeClr val="bg1"/>
                </a:solidFill>
              </a:rPr>
              <a:t>Umegaki</a:t>
            </a:r>
            <a:r>
              <a:rPr lang="en-US" altLang="ja-JP" sz="900" b="1" dirty="0">
                <a:solidFill>
                  <a:schemeClr val="bg1"/>
                </a:solidFill>
              </a:rPr>
              <a:t> </a:t>
            </a:r>
          </a:p>
          <a:p>
            <a:r>
              <a:rPr lang="en-US" altLang="ja-JP" sz="900" b="1" dirty="0">
                <a:solidFill>
                  <a:schemeClr val="bg1"/>
                </a:solidFill>
              </a:rPr>
              <a:t>(KEK)</a:t>
            </a:r>
            <a:endParaRPr lang="ja-JP" altLang="en-US" sz="900" b="1">
              <a:solidFill>
                <a:schemeClr val="bg1"/>
              </a:solidFill>
            </a:endParaRPr>
          </a:p>
        </p:txBody>
      </p:sp>
      <p:pic>
        <p:nvPicPr>
          <p:cNvPr id="28" name="図 27" descr="黒い服を着ている男性&#10;&#10;中程度の精度で自動的に生成された説明">
            <a:extLst>
              <a:ext uri="{FF2B5EF4-FFF2-40B4-BE49-F238E27FC236}">
                <a16:creationId xmlns:a16="http://schemas.microsoft.com/office/drawing/2014/main" id="{1243F43D-B8FE-CD73-46CA-1F5A3FE7A831}"/>
              </a:ext>
            </a:extLst>
          </p:cNvPr>
          <p:cNvPicPr>
            <a:picLocks noChangeAspect="1"/>
          </p:cNvPicPr>
          <p:nvPr/>
        </p:nvPicPr>
        <p:blipFill rotWithShape="1">
          <a:blip r:embed="rId6"/>
          <a:srcRect l="21010" t="3800" r="26435" b="50174"/>
          <a:stretch/>
        </p:blipFill>
        <p:spPr>
          <a:xfrm>
            <a:off x="7876411" y="2097802"/>
            <a:ext cx="1182257" cy="1331198"/>
          </a:xfrm>
          <a:prstGeom prst="rect">
            <a:avLst/>
          </a:prstGeom>
        </p:spPr>
      </p:pic>
      <p:sp>
        <p:nvSpPr>
          <p:cNvPr id="29" name="テキスト ボックス 28">
            <a:extLst>
              <a:ext uri="{FF2B5EF4-FFF2-40B4-BE49-F238E27FC236}">
                <a16:creationId xmlns:a16="http://schemas.microsoft.com/office/drawing/2014/main" id="{377C25C2-45A3-DD82-1DFB-3172785B6D3C}"/>
              </a:ext>
            </a:extLst>
          </p:cNvPr>
          <p:cNvSpPr txBox="1"/>
          <p:nvPr/>
        </p:nvSpPr>
        <p:spPr>
          <a:xfrm>
            <a:off x="7932168" y="3189172"/>
            <a:ext cx="1003801" cy="230832"/>
          </a:xfrm>
          <a:prstGeom prst="rect">
            <a:avLst/>
          </a:prstGeom>
          <a:noFill/>
        </p:spPr>
        <p:txBody>
          <a:bodyPr wrap="none" rtlCol="0">
            <a:spAutoFit/>
          </a:bodyPr>
          <a:lstStyle/>
          <a:p>
            <a:r>
              <a:rPr lang="en-US" altLang="ja-JP" sz="900" b="1" dirty="0">
                <a:solidFill>
                  <a:schemeClr val="bg1"/>
                </a:solidFill>
                <a:highlight>
                  <a:srgbClr val="C0C0C0"/>
                </a:highlight>
              </a:rPr>
              <a:t>Dr. A. </a:t>
            </a:r>
            <a:r>
              <a:rPr lang="en-US" altLang="ja-JP" sz="900" b="1" dirty="0" err="1">
                <a:solidFill>
                  <a:schemeClr val="bg1"/>
                </a:solidFill>
                <a:highlight>
                  <a:srgbClr val="C0C0C0"/>
                </a:highlight>
              </a:rPr>
              <a:t>Koda</a:t>
            </a:r>
            <a:r>
              <a:rPr lang="en-US" altLang="ja-JP" sz="900" b="1" dirty="0">
                <a:solidFill>
                  <a:schemeClr val="bg1"/>
                </a:solidFill>
                <a:highlight>
                  <a:srgbClr val="C0C0C0"/>
                </a:highlight>
              </a:rPr>
              <a:t> (KEK)</a:t>
            </a:r>
            <a:endParaRPr lang="ja-JP" altLang="en-US" sz="900" b="1">
              <a:solidFill>
                <a:schemeClr val="bg1"/>
              </a:solidFill>
              <a:highlight>
                <a:srgbClr val="C0C0C0"/>
              </a:highlight>
            </a:endParaRPr>
          </a:p>
        </p:txBody>
      </p:sp>
      <p:pic>
        <p:nvPicPr>
          <p:cNvPr id="30" name="Picture 6" descr="元素戦略」で持続可能な次世代バッテリーをつくる！ | academist (アカデミスト)">
            <a:extLst>
              <a:ext uri="{FF2B5EF4-FFF2-40B4-BE49-F238E27FC236}">
                <a16:creationId xmlns:a16="http://schemas.microsoft.com/office/drawing/2014/main" id="{7137594B-153C-B3F8-73D9-86D7BE46D5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8297" y="2085804"/>
            <a:ext cx="1815066" cy="1809000"/>
          </a:xfrm>
          <a:prstGeom prst="rect">
            <a:avLst/>
          </a:prstGeom>
          <a:noFill/>
          <a:extLst>
            <a:ext uri="{909E8E84-426E-40DD-AFC4-6F175D3DCCD1}">
              <a14:hiddenFill xmlns:a14="http://schemas.microsoft.com/office/drawing/2010/main">
                <a:solidFill>
                  <a:srgbClr val="FFFFFF"/>
                </a:solidFill>
              </a14:hiddenFill>
            </a:ext>
          </a:extLst>
        </p:spPr>
      </p:pic>
      <p:sp>
        <p:nvSpPr>
          <p:cNvPr id="31" name="テキスト ボックス 30">
            <a:extLst>
              <a:ext uri="{FF2B5EF4-FFF2-40B4-BE49-F238E27FC236}">
                <a16:creationId xmlns:a16="http://schemas.microsoft.com/office/drawing/2014/main" id="{1FF83967-84C4-B494-03AF-4FB567150F84}"/>
              </a:ext>
            </a:extLst>
          </p:cNvPr>
          <p:cNvSpPr txBox="1"/>
          <p:nvPr/>
        </p:nvSpPr>
        <p:spPr>
          <a:xfrm>
            <a:off x="5379233" y="3894479"/>
            <a:ext cx="1787669" cy="738664"/>
          </a:xfrm>
          <a:prstGeom prst="rect">
            <a:avLst/>
          </a:prstGeom>
          <a:noFill/>
        </p:spPr>
        <p:txBody>
          <a:bodyPr wrap="none" rtlCol="0">
            <a:spAutoFit/>
          </a:bodyPr>
          <a:lstStyle/>
          <a:p>
            <a:r>
              <a:rPr lang="en-US" altLang="ja-JP" sz="1050" b="1" dirty="0"/>
              <a:t>D. Igarashi</a:t>
            </a:r>
          </a:p>
          <a:p>
            <a:r>
              <a:rPr lang="en-US" altLang="ja-JP" sz="1050" b="1" dirty="0" err="1">
                <a:solidFill>
                  <a:srgbClr val="0A0BD5"/>
                </a:solidFill>
              </a:rPr>
              <a:t>Ph.D</a:t>
            </a:r>
            <a:r>
              <a:rPr lang="en-US" altLang="ja-JP" sz="1050" b="1" dirty="0">
                <a:solidFill>
                  <a:srgbClr val="0A0BD5"/>
                </a:solidFill>
              </a:rPr>
              <a:t> student </a:t>
            </a:r>
            <a:r>
              <a:rPr lang="en-US" altLang="ja-JP" sz="1050" b="1" dirty="0"/>
              <a:t>in Department </a:t>
            </a:r>
          </a:p>
          <a:p>
            <a:r>
              <a:rPr lang="en-US" altLang="ja-JP" sz="1050" b="1" dirty="0"/>
              <a:t>of Applied Chemistry,</a:t>
            </a:r>
          </a:p>
          <a:p>
            <a:r>
              <a:rPr lang="en-US" altLang="ja-JP" sz="1050" b="1" dirty="0"/>
              <a:t>Tokyo Univ. of Science</a:t>
            </a:r>
            <a:endParaRPr lang="ja-JP" altLang="en-US" sz="1050" b="1"/>
          </a:p>
        </p:txBody>
      </p:sp>
      <p:pic>
        <p:nvPicPr>
          <p:cNvPr id="32" name="図 31" descr="新聞の記事&#10;&#10;自動的に生成された説明">
            <a:extLst>
              <a:ext uri="{FF2B5EF4-FFF2-40B4-BE49-F238E27FC236}">
                <a16:creationId xmlns:a16="http://schemas.microsoft.com/office/drawing/2014/main" id="{F534A7BC-49EE-66E5-BC26-B5CEDC40E7C9}"/>
              </a:ext>
            </a:extLst>
          </p:cNvPr>
          <p:cNvPicPr>
            <a:picLocks noChangeAspect="1"/>
          </p:cNvPicPr>
          <p:nvPr/>
        </p:nvPicPr>
        <p:blipFill rotWithShape="1">
          <a:blip r:embed="rId8"/>
          <a:srcRect t="7447" r="4097" b="3878"/>
          <a:stretch/>
        </p:blipFill>
        <p:spPr>
          <a:xfrm rot="5400000">
            <a:off x="7079902" y="3844449"/>
            <a:ext cx="2491837" cy="1728000"/>
          </a:xfrm>
          <a:prstGeom prst="rect">
            <a:avLst/>
          </a:prstGeom>
        </p:spPr>
      </p:pic>
      <p:sp>
        <p:nvSpPr>
          <p:cNvPr id="33" name="テキスト ボックス 32">
            <a:extLst>
              <a:ext uri="{FF2B5EF4-FFF2-40B4-BE49-F238E27FC236}">
                <a16:creationId xmlns:a16="http://schemas.microsoft.com/office/drawing/2014/main" id="{24328B67-22D0-2D1A-9D83-FD22C33E75C5}"/>
              </a:ext>
            </a:extLst>
          </p:cNvPr>
          <p:cNvSpPr txBox="1"/>
          <p:nvPr/>
        </p:nvSpPr>
        <p:spPr>
          <a:xfrm>
            <a:off x="5425484" y="4790653"/>
            <a:ext cx="1793953" cy="507831"/>
          </a:xfrm>
          <a:prstGeom prst="rect">
            <a:avLst/>
          </a:prstGeom>
          <a:noFill/>
        </p:spPr>
        <p:txBody>
          <a:bodyPr wrap="none" rtlCol="0">
            <a:spAutoFit/>
          </a:bodyPr>
          <a:lstStyle/>
          <a:p>
            <a:r>
              <a:rPr lang="en-US" altLang="ja-JP" sz="1350" dirty="0" err="1"/>
              <a:t>Nikkan</a:t>
            </a:r>
            <a:r>
              <a:rPr lang="en-US" altLang="ja-JP" sz="1350" dirty="0"/>
              <a:t> Kogyo Shimbun</a:t>
            </a:r>
          </a:p>
          <a:p>
            <a:r>
              <a:rPr lang="en-US" altLang="ja-JP" sz="1350" dirty="0"/>
              <a:t>(</a:t>
            </a:r>
            <a:r>
              <a:rPr lang="ja-JP" altLang="en-US" sz="1350"/>
              <a:t>日刊工業新聞</a:t>
            </a:r>
            <a:r>
              <a:rPr lang="en-US" altLang="ja-JP" sz="1350" dirty="0"/>
              <a:t>)</a:t>
            </a:r>
            <a:endParaRPr lang="ja-JP" altLang="en-US" sz="1350"/>
          </a:p>
        </p:txBody>
      </p:sp>
      <p:sp>
        <p:nvSpPr>
          <p:cNvPr id="34" name="テキスト ボックス 33">
            <a:extLst>
              <a:ext uri="{FF2B5EF4-FFF2-40B4-BE49-F238E27FC236}">
                <a16:creationId xmlns:a16="http://schemas.microsoft.com/office/drawing/2014/main" id="{0E8B90FC-AE84-D16A-337B-611C317C69B5}"/>
              </a:ext>
            </a:extLst>
          </p:cNvPr>
          <p:cNvSpPr txBox="1"/>
          <p:nvPr/>
        </p:nvSpPr>
        <p:spPr>
          <a:xfrm>
            <a:off x="7299383" y="3406306"/>
            <a:ext cx="612604" cy="300082"/>
          </a:xfrm>
          <a:prstGeom prst="rect">
            <a:avLst/>
          </a:prstGeom>
          <a:solidFill>
            <a:schemeClr val="accent4">
              <a:lumMod val="20000"/>
              <a:lumOff val="80000"/>
            </a:schemeClr>
          </a:solidFill>
        </p:spPr>
        <p:txBody>
          <a:bodyPr wrap="none" rtlCol="0">
            <a:spAutoFit/>
          </a:bodyPr>
          <a:lstStyle/>
          <a:p>
            <a:r>
              <a:rPr lang="en-US" altLang="ja-JP" sz="1350" dirty="0"/>
              <a:t>PRESS</a:t>
            </a:r>
            <a:endParaRPr lang="ja-JP" altLang="en-US" sz="1350"/>
          </a:p>
        </p:txBody>
      </p:sp>
      <p:sp>
        <p:nvSpPr>
          <p:cNvPr id="13" name="フッター プレースホルダー 12">
            <a:extLst>
              <a:ext uri="{FF2B5EF4-FFF2-40B4-BE49-F238E27FC236}">
                <a16:creationId xmlns:a16="http://schemas.microsoft.com/office/drawing/2014/main" id="{59577442-BC21-04A4-7FFF-FA4178B233C0}"/>
              </a:ext>
            </a:extLst>
          </p:cNvPr>
          <p:cNvSpPr>
            <a:spLocks noGrp="1"/>
          </p:cNvSpPr>
          <p:nvPr>
            <p:ph type="ftr" sz="quarter" idx="11"/>
          </p:nvPr>
        </p:nvSpPr>
        <p:spPr/>
        <p:txBody>
          <a:bodyPr/>
          <a:lstStyle/>
          <a:p>
            <a:r>
              <a:rPr lang="en-US">
                <a:solidFill>
                  <a:schemeClr val="tx1">
                    <a:lumMod val="50000"/>
                    <a:lumOff val="50000"/>
                  </a:schemeClr>
                </a:solidFill>
              </a:rPr>
              <a:t>BRIDGE2023</a:t>
            </a:r>
            <a:endParaRPr kumimoji="1" lang="ja-JP" altLang="en-US"/>
          </a:p>
        </p:txBody>
      </p:sp>
    </p:spTree>
    <p:extLst>
      <p:ext uri="{BB962C8B-B14F-4D97-AF65-F5344CB8AC3E}">
        <p14:creationId xmlns:p14="http://schemas.microsoft.com/office/powerpoint/2010/main" val="2365915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9BDB11-FBBF-80D1-C7DE-AFF0577F52FF}"/>
              </a:ext>
            </a:extLst>
          </p:cNvPr>
          <p:cNvSpPr>
            <a:spLocks noGrp="1"/>
          </p:cNvSpPr>
          <p:nvPr>
            <p:ph type="title"/>
          </p:nvPr>
        </p:nvSpPr>
        <p:spPr>
          <a:xfrm>
            <a:off x="417812" y="-58241"/>
            <a:ext cx="8229600" cy="606921"/>
          </a:xfrm>
        </p:spPr>
        <p:txBody>
          <a:bodyPr>
            <a:noAutofit/>
          </a:bodyPr>
          <a:lstStyle/>
          <a:p>
            <a:r>
              <a:rPr kumimoji="1" lang="en-US" altLang="ja-JP" sz="3600" dirty="0"/>
              <a:t>Neutron lifetime experiment</a:t>
            </a:r>
            <a:endParaRPr kumimoji="1" lang="ja-JP" altLang="en-US" sz="3600"/>
          </a:p>
        </p:txBody>
      </p:sp>
      <p:grpSp>
        <p:nvGrpSpPr>
          <p:cNvPr id="2087" name="グループ化 2086">
            <a:extLst>
              <a:ext uri="{FF2B5EF4-FFF2-40B4-BE49-F238E27FC236}">
                <a16:creationId xmlns:a16="http://schemas.microsoft.com/office/drawing/2014/main" id="{E0E366DB-CA35-38A7-24E5-FD29E0086099}"/>
              </a:ext>
            </a:extLst>
          </p:cNvPr>
          <p:cNvGrpSpPr/>
          <p:nvPr/>
        </p:nvGrpSpPr>
        <p:grpSpPr>
          <a:xfrm>
            <a:off x="-33778" y="1412776"/>
            <a:ext cx="9790192" cy="2751537"/>
            <a:chOff x="-33778" y="1122893"/>
            <a:chExt cx="9790192" cy="2751537"/>
          </a:xfrm>
        </p:grpSpPr>
        <p:grpSp>
          <p:nvGrpSpPr>
            <p:cNvPr id="2065" name="グループ化 2064">
              <a:extLst>
                <a:ext uri="{FF2B5EF4-FFF2-40B4-BE49-F238E27FC236}">
                  <a16:creationId xmlns:a16="http://schemas.microsoft.com/office/drawing/2014/main" id="{E58C2828-16F9-6CDE-C340-E9CAC53A0D30}"/>
                </a:ext>
              </a:extLst>
            </p:cNvPr>
            <p:cNvGrpSpPr/>
            <p:nvPr/>
          </p:nvGrpSpPr>
          <p:grpSpPr>
            <a:xfrm>
              <a:off x="-33778" y="1122893"/>
              <a:ext cx="9790192" cy="2751537"/>
              <a:chOff x="-249640" y="965495"/>
              <a:chExt cx="10510291" cy="3049531"/>
            </a:xfrm>
          </p:grpSpPr>
          <p:cxnSp>
            <p:nvCxnSpPr>
              <p:cNvPr id="53" name="直線矢印コネクタ 52">
                <a:extLst>
                  <a:ext uri="{FF2B5EF4-FFF2-40B4-BE49-F238E27FC236}">
                    <a16:creationId xmlns:a16="http://schemas.microsoft.com/office/drawing/2014/main" id="{46265DA0-CD7F-E1ED-8893-DF26FE5172FA}"/>
                  </a:ext>
                </a:extLst>
              </p:cNvPr>
              <p:cNvCxnSpPr/>
              <p:nvPr/>
            </p:nvCxnSpPr>
            <p:spPr>
              <a:xfrm flipV="1">
                <a:off x="3039079" y="2683551"/>
                <a:ext cx="324649" cy="0"/>
              </a:xfrm>
              <a:prstGeom prst="straightConnector1">
                <a:avLst/>
              </a:prstGeom>
              <a:ln w="28575" cap="flat" cmpd="sng" algn="ctr">
                <a:solidFill>
                  <a:srgbClr val="FB6868"/>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4" name="直線矢印コネクタ 53">
                <a:extLst>
                  <a:ext uri="{FF2B5EF4-FFF2-40B4-BE49-F238E27FC236}">
                    <a16:creationId xmlns:a16="http://schemas.microsoft.com/office/drawing/2014/main" id="{0F838A41-935B-460F-7F68-F34C431F963E}"/>
                  </a:ext>
                </a:extLst>
              </p:cNvPr>
              <p:cNvCxnSpPr>
                <a:cxnSpLocks/>
              </p:cNvCxnSpPr>
              <p:nvPr/>
            </p:nvCxnSpPr>
            <p:spPr>
              <a:xfrm flipH="1" flipV="1">
                <a:off x="6619959" y="3055311"/>
                <a:ext cx="324649" cy="0"/>
              </a:xfrm>
              <a:prstGeom prst="straightConnector1">
                <a:avLst/>
              </a:prstGeom>
              <a:ln w="28575" cap="flat" cmpd="sng" algn="ctr">
                <a:solidFill>
                  <a:srgbClr val="00B0F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55" name="図 54" descr="グラフ&#10;&#10;中程度の精度で自動的に生成された説明">
                <a:extLst>
                  <a:ext uri="{FF2B5EF4-FFF2-40B4-BE49-F238E27FC236}">
                    <a16:creationId xmlns:a16="http://schemas.microsoft.com/office/drawing/2014/main" id="{0047E9DA-7B54-D2E4-41C7-7B87FC3FB8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3309" y="965495"/>
                <a:ext cx="5250166" cy="3049531"/>
              </a:xfrm>
              <a:prstGeom prst="rect">
                <a:avLst/>
              </a:prstGeom>
            </p:spPr>
          </p:pic>
          <p:cxnSp>
            <p:nvCxnSpPr>
              <p:cNvPr id="56" name="直線矢印コネクタ 55">
                <a:extLst>
                  <a:ext uri="{FF2B5EF4-FFF2-40B4-BE49-F238E27FC236}">
                    <a16:creationId xmlns:a16="http://schemas.microsoft.com/office/drawing/2014/main" id="{9359DA19-0E55-9900-F718-3B3317691466}"/>
                  </a:ext>
                </a:extLst>
              </p:cNvPr>
              <p:cNvCxnSpPr>
                <a:cxnSpLocks/>
              </p:cNvCxnSpPr>
              <p:nvPr/>
            </p:nvCxnSpPr>
            <p:spPr>
              <a:xfrm>
                <a:off x="6152443" y="1928841"/>
                <a:ext cx="520675" cy="33244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7" name="Neutron lifetime measurement with pulsed cold neutrons  PTEP 2020 (2020)…">
                <a:extLst>
                  <a:ext uri="{FF2B5EF4-FFF2-40B4-BE49-F238E27FC236}">
                    <a16:creationId xmlns:a16="http://schemas.microsoft.com/office/drawing/2014/main" id="{66502954-D08E-7E3C-8597-CD22A5A7462B}"/>
                  </a:ext>
                </a:extLst>
              </p:cNvPr>
              <p:cNvSpPr txBox="1"/>
              <p:nvPr/>
            </p:nvSpPr>
            <p:spPr>
              <a:xfrm>
                <a:off x="3225343" y="1934842"/>
                <a:ext cx="2876363" cy="38736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8100" tIns="38100" rIns="38100" bIns="38100" numCol="1" anchor="t">
                <a:noAutofit/>
              </a:bodyPr>
              <a:lstStyle/>
              <a:p>
                <a:pPr marL="0" marR="0" lvl="0" indent="0" algn="l" defTabSz="342900" rtl="0" eaLnBrk="1" fontAlgn="auto" latinLnBrk="0" hangingPunct="1">
                  <a:lnSpc>
                    <a:spcPct val="100000"/>
                  </a:lnSpc>
                  <a:spcBef>
                    <a:spcPts val="0"/>
                  </a:spcBef>
                  <a:spcAft>
                    <a:spcPts val="0"/>
                  </a:spcAft>
                  <a:buClrTx/>
                  <a:buSzTx/>
                  <a:buFontTx/>
                  <a:buNone/>
                  <a:tabLst/>
                  <a:defRPr sz="1400">
                    <a:solidFill>
                      <a:srgbClr val="4BACC6">
                        <a:hueOff val="-82419"/>
                        <a:satOff val="-9513"/>
                        <a:lumOff val="-16343"/>
                      </a:srgbClr>
                    </a:solidFill>
                  </a:defRPr>
                </a:pPr>
                <a:r>
                  <a:rPr kumimoji="1" lang="en-US" sz="1000" b="0" i="0" u="none" strike="noStrike" kern="1200" cap="none" spc="0" normalizeH="0" baseline="0" noProof="0" dirty="0">
                    <a:ln>
                      <a:noFill/>
                    </a:ln>
                    <a:solidFill>
                      <a:srgbClr val="FF0000"/>
                    </a:solidFill>
                    <a:effectLst/>
                    <a:uLnTx/>
                    <a:uFillTx/>
                    <a:latin typeface="Calibri"/>
                    <a:ea typeface="+mn-ea"/>
                    <a:cs typeface="+mn-cs"/>
                  </a:rPr>
                  <a:t>K. </a:t>
                </a:r>
                <a:r>
                  <a:rPr kumimoji="1" lang="en-US" sz="1000" b="0" i="0" u="none" strike="noStrike" kern="1200" cap="none" spc="0" normalizeH="0" baseline="0" noProof="0" dirty="0" err="1">
                    <a:ln>
                      <a:noFill/>
                    </a:ln>
                    <a:solidFill>
                      <a:srgbClr val="FF0000"/>
                    </a:solidFill>
                    <a:effectLst/>
                    <a:uLnTx/>
                    <a:uFillTx/>
                    <a:latin typeface="Calibri"/>
                    <a:ea typeface="+mn-ea"/>
                    <a:cs typeface="+mn-cs"/>
                  </a:rPr>
                  <a:t>Hirota</a:t>
                </a:r>
                <a:r>
                  <a:rPr kumimoji="1" lang="en-US" sz="1000" b="0" i="0" u="none" strike="noStrike" kern="1200" cap="none" spc="0" normalizeH="0" baseline="0" noProof="0" dirty="0">
                    <a:ln>
                      <a:noFill/>
                    </a:ln>
                    <a:solidFill>
                      <a:srgbClr val="FF0000"/>
                    </a:solidFill>
                    <a:effectLst/>
                    <a:uLnTx/>
                    <a:uFillTx/>
                    <a:latin typeface="Calibri"/>
                    <a:ea typeface="+mn-ea"/>
                    <a:cs typeface="+mn-cs"/>
                  </a:rPr>
                  <a:t> </a:t>
                </a:r>
                <a:r>
                  <a:rPr kumimoji="1" lang="en-US" sz="1000" b="0" i="1" u="none" strike="noStrike" kern="1200" cap="none" spc="0" normalizeH="0" baseline="0" noProof="0" dirty="0">
                    <a:ln>
                      <a:noFill/>
                    </a:ln>
                    <a:solidFill>
                      <a:srgbClr val="FF0000"/>
                    </a:solidFill>
                    <a:effectLst/>
                    <a:uLnTx/>
                    <a:uFillTx/>
                    <a:latin typeface="Calibri"/>
                    <a:ea typeface="+mn-ea"/>
                    <a:cs typeface="+mn-cs"/>
                  </a:rPr>
                  <a:t>et 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000" b="0"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Prog. </a:t>
                </a:r>
                <a:r>
                  <a:rPr kumimoji="1" lang="en" altLang="ja-JP" sz="1000" b="0" i="0" u="none" strike="noStrike" kern="1200" cap="none" spc="0" normalizeH="0" baseline="0" noProof="0" dirty="0" err="1">
                    <a:ln>
                      <a:noFill/>
                    </a:ln>
                    <a:solidFill>
                      <a:srgbClr val="FF0000"/>
                    </a:solidFill>
                    <a:effectLst/>
                    <a:uLnTx/>
                    <a:uFillTx/>
                    <a:latin typeface="Calibri"/>
                    <a:ea typeface="ＭＳ Ｐゴシック" panose="020B0600070205080204" pitchFamily="50" charset="-128"/>
                    <a:cs typeface="+mn-cs"/>
                  </a:rPr>
                  <a:t>Theor</a:t>
                </a:r>
                <a:r>
                  <a:rPr kumimoji="1" lang="en" altLang="ja-JP" sz="1000" b="0"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 Exp. Phys. </a:t>
                </a:r>
                <a:r>
                  <a:rPr kumimoji="1" lang="en" altLang="ja-JP" sz="1000" b="1"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2020</a:t>
                </a:r>
                <a:r>
                  <a:rPr kumimoji="1" lang="en" altLang="ja-JP" sz="1000" b="0"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 123C02 (2020)</a:t>
                </a:r>
                <a:r>
                  <a:rPr kumimoji="1" lang="en" altLang="ja-JP" sz="1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a:t>
                </a:r>
              </a:p>
            </p:txBody>
          </p:sp>
          <p:sp>
            <p:nvSpPr>
              <p:cNvPr id="58" name="テキスト ボックス 57">
                <a:extLst>
                  <a:ext uri="{FF2B5EF4-FFF2-40B4-BE49-F238E27FC236}">
                    <a16:creationId xmlns:a16="http://schemas.microsoft.com/office/drawing/2014/main" id="{F4E8B892-198B-CC39-DE46-9BC7C1BBB126}"/>
                  </a:ext>
                </a:extLst>
              </p:cNvPr>
              <p:cNvSpPr txBox="1"/>
              <p:nvPr/>
            </p:nvSpPr>
            <p:spPr>
              <a:xfrm>
                <a:off x="3117997" y="1262838"/>
                <a:ext cx="3724152" cy="341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Our first result</a:t>
                </a:r>
                <a:endParaRPr kumimoji="1" lang="ja-JP" altLang="en-US" sz="1400" b="0" i="0" u="none" strike="noStrike" kern="1200" cap="none" spc="0" normalizeH="0" baseline="0" noProof="0">
                  <a:ln>
                    <a:noFill/>
                  </a:ln>
                  <a:solidFill>
                    <a:srgbClr val="FF0000"/>
                  </a:solidFill>
                  <a:effectLst/>
                  <a:uLnTx/>
                  <a:uFillTx/>
                  <a:latin typeface="Calibri"/>
                  <a:ea typeface="ＭＳ Ｐゴシック" panose="020B0600070205080204" pitchFamily="50" charset="-128"/>
                  <a:cs typeface="+mn-cs"/>
                </a:endParaRPr>
              </a:p>
            </p:txBody>
          </p:sp>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C6212786-0753-50F0-D3A2-923B8C3B5866}"/>
                      </a:ext>
                    </a:extLst>
                  </p:cNvPr>
                  <p:cNvSpPr txBox="1"/>
                  <p:nvPr/>
                </p:nvSpPr>
                <p:spPr>
                  <a:xfrm>
                    <a:off x="3102500" y="1603947"/>
                    <a:ext cx="3080095" cy="25071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𝜏</m:t>
                              </m:r>
                            </m:e>
                            <m:sub>
                              <m: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𝑛</m:t>
                              </m:r>
                            </m:sub>
                          </m:sSub>
                          <m: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=898 ±</m:t>
                          </m:r>
                          <m:sSub>
                            <m:sSubPr>
                              <m:ctrlP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10</m:t>
                              </m:r>
                            </m:e>
                            <m:sub>
                              <m:r>
                                <m:rPr>
                                  <m:sty m:val="p"/>
                                </m:rPr>
                                <a:rPr kumimoji="1" lang="en-US" altLang="ja-JP" sz="1400" b="0" i="0"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stat</m:t>
                              </m:r>
                            </m:sub>
                          </m:sSub>
                          <m: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 </m:t>
                          </m:r>
                          <m:sPre>
                            <m:sPrePr>
                              <m:ctrlPr>
                                <a:rPr kumimoji="1" lang="en-US" altLang="ja-JP"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PrePr>
                            <m:sub>
                              <m:r>
                                <a:rPr kumimoji="1" lang="en-US" altLang="ja-JP"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−18 </m:t>
                              </m:r>
                              <m:r>
                                <m:rPr>
                                  <m:sty m:val="p"/>
                                </m:rPr>
                                <a:rPr kumimoji="1" lang="en-US" altLang="ja-JP"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sys</m:t>
                              </m:r>
                            </m:sub>
                            <m:sup>
                              <m:r>
                                <a:rPr kumimoji="1" lang="en-US" altLang="ja-JP"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+15        </m:t>
                              </m:r>
                            </m:sup>
                            <m:e>
                              <m:r>
                                <a:rPr kumimoji="1" lang="en-US" altLang="ja-JP"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 </m:t>
                              </m:r>
                              <m:r>
                                <m:rPr>
                                  <m:sty m:val="p"/>
                                </m:rPr>
                                <a:rPr kumimoji="1" lang="en-US" altLang="ja-JP"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s</m:t>
                              </m:r>
                            </m:e>
                          </m:sPre>
                        </m:oMath>
                      </m:oMathPara>
                    </a14:m>
                    <a:endParaRPr kumimoji="1" lang="ja-JP" altLang="en-US" sz="14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mc:Choice>
            <mc:Fallback xmlns="">
              <p:sp>
                <p:nvSpPr>
                  <p:cNvPr id="59" name="テキスト ボックス 58">
                    <a:extLst>
                      <a:ext uri="{FF2B5EF4-FFF2-40B4-BE49-F238E27FC236}">
                        <a16:creationId xmlns:a16="http://schemas.microsoft.com/office/drawing/2014/main" id="{C6212786-0753-50F0-D3A2-923B8C3B5866}"/>
                      </a:ext>
                    </a:extLst>
                  </p:cNvPr>
                  <p:cNvSpPr txBox="1">
                    <a:spLocks noRot="1" noChangeAspect="1" noMove="1" noResize="1" noEditPoints="1" noAdjustHandles="1" noChangeArrowheads="1" noChangeShapeType="1" noTextEdit="1"/>
                  </p:cNvSpPr>
                  <p:nvPr/>
                </p:nvSpPr>
                <p:spPr>
                  <a:xfrm>
                    <a:off x="3102500" y="1603947"/>
                    <a:ext cx="3080095" cy="250710"/>
                  </a:xfrm>
                  <a:prstGeom prst="rect">
                    <a:avLst/>
                  </a:prstGeom>
                  <a:blipFill>
                    <a:blip r:embed="rId3"/>
                    <a:stretch>
                      <a:fillRect t="-10526" b="-36842"/>
                    </a:stretch>
                  </a:blipFill>
                </p:spPr>
                <p:txBody>
                  <a:bodyPr/>
                  <a:lstStyle/>
                  <a:p>
                    <a:r>
                      <a:rPr lang="ja-JP" altLang="en-US">
                        <a:noFill/>
                      </a:rPr>
                      <a:t> </a:t>
                    </a:r>
                  </a:p>
                </p:txBody>
              </p:sp>
            </mc:Fallback>
          </mc:AlternateContent>
          <p:sp>
            <p:nvSpPr>
              <p:cNvPr id="60" name="線">
                <a:extLst>
                  <a:ext uri="{FF2B5EF4-FFF2-40B4-BE49-F238E27FC236}">
                    <a16:creationId xmlns:a16="http://schemas.microsoft.com/office/drawing/2014/main" id="{5B730002-A558-C3B1-99A1-34653093BAFA}"/>
                  </a:ext>
                </a:extLst>
              </p:cNvPr>
              <p:cNvSpPr/>
              <p:nvPr/>
            </p:nvSpPr>
            <p:spPr>
              <a:xfrm flipH="1" flipV="1">
                <a:off x="3225343" y="2741643"/>
                <a:ext cx="0" cy="618395"/>
              </a:xfrm>
              <a:prstGeom prst="line">
                <a:avLst/>
              </a:prstGeom>
              <a:ln>
                <a:headEnd type="triangle"/>
                <a:tailEnd type="triangle"/>
              </a:ln>
            </p:spPr>
            <p:style>
              <a:lnRef idx="2">
                <a:schemeClr val="dk1"/>
              </a:lnRef>
              <a:fillRef idx="0">
                <a:schemeClr val="dk1"/>
              </a:fillRef>
              <a:effectRef idx="1">
                <a:schemeClr val="dk1"/>
              </a:effectRef>
              <a:fontRef idx="minor">
                <a:schemeClr val="tx1"/>
              </a:fontRef>
            </p:style>
            <p:txBody>
              <a:bodyPr lIns="35719" tIns="35719" rIns="35719" bIns="35719" anchor="ctr"/>
              <a:lstStyle/>
              <a:p>
                <a:pPr marL="0" marR="0" lvl="0" indent="0" algn="ctr" defTabSz="914400" rtl="0" eaLnBrk="1" fontAlgn="auto" latinLnBrk="0" hangingPunct="1">
                  <a:lnSpc>
                    <a:spcPct val="100000"/>
                  </a:lnSpc>
                  <a:spcBef>
                    <a:spcPts val="0"/>
                  </a:spcBef>
                  <a:spcAft>
                    <a:spcPts val="0"/>
                  </a:spcAft>
                  <a:buClrTx/>
                  <a:buSzTx/>
                  <a:buFontTx/>
                  <a:buNone/>
                  <a:tabLst/>
                  <a:defRPr sz="2400"/>
                </a:pPr>
                <a:endParaRPr kumimoji="1" sz="1000" b="0" i="0" u="none" strike="noStrike" kern="1200" cap="none" spc="0" normalizeH="0" baseline="0" noProof="0" dirty="0">
                  <a:ln>
                    <a:noFill/>
                  </a:ln>
                  <a:solidFill>
                    <a:prstClr val="black"/>
                  </a:solidFill>
                  <a:effectLst/>
                  <a:uLnTx/>
                  <a:uFillTx/>
                  <a:latin typeface="Calibri"/>
                  <a:ea typeface="+mn-ea"/>
                  <a:cs typeface="+mn-cs"/>
                </a:endParaRPr>
              </a:p>
            </p:txBody>
          </p:sp>
          <p:sp>
            <p:nvSpPr>
              <p:cNvPr id="61" name="8.5 s (4.0σ)">
                <a:extLst>
                  <a:ext uri="{FF2B5EF4-FFF2-40B4-BE49-F238E27FC236}">
                    <a16:creationId xmlns:a16="http://schemas.microsoft.com/office/drawing/2014/main" id="{96A8A692-C93B-D481-27CA-F5DBDD74F01D}"/>
                  </a:ext>
                </a:extLst>
              </p:cNvPr>
              <p:cNvSpPr txBox="1"/>
              <p:nvPr/>
            </p:nvSpPr>
            <p:spPr>
              <a:xfrm>
                <a:off x="3518866" y="3125238"/>
                <a:ext cx="690895" cy="2337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spAutoFit/>
              </a:bodyPr>
              <a:lstStyle>
                <a:lvl1pPr>
                  <a:defRPr sz="2800" b="1">
                    <a:latin typeface="Helvetica Neue"/>
                    <a:ea typeface="Helvetica Neue"/>
                    <a:cs typeface="Helvetica Neue"/>
                    <a:sym typeface="Helvetica Neue"/>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sz="1050" b="1" i="0" u="none" strike="noStrike" kern="1200" cap="none" spc="0" normalizeH="0" baseline="0" noProof="0" dirty="0">
                    <a:ln>
                      <a:noFill/>
                    </a:ln>
                    <a:solidFill>
                      <a:prstClr val="black"/>
                    </a:solidFill>
                    <a:effectLst/>
                    <a:uLnTx/>
                    <a:uFillTx/>
                    <a:latin typeface="Calibri"/>
                    <a:ea typeface="+mn-ea"/>
                    <a:sym typeface="Helvetica Neue"/>
                  </a:rPr>
                  <a:t>9</a:t>
                </a:r>
                <a:r>
                  <a:rPr kumimoji="1" sz="1050" b="1" i="0" u="none" strike="noStrike" kern="1200" cap="none" spc="0" normalizeH="0" baseline="0" noProof="0" dirty="0">
                    <a:ln>
                      <a:noFill/>
                    </a:ln>
                    <a:solidFill>
                      <a:prstClr val="black"/>
                    </a:solidFill>
                    <a:effectLst/>
                    <a:uLnTx/>
                    <a:uFillTx/>
                    <a:latin typeface="Calibri"/>
                    <a:ea typeface="+mn-ea"/>
                    <a:sym typeface="Helvetica Neue"/>
                  </a:rPr>
                  <a:t>.5 s (4.</a:t>
                </a:r>
                <a:r>
                  <a:rPr kumimoji="1" lang="en-US" sz="1050" b="1" i="0" u="none" strike="noStrike" kern="1200" cap="none" spc="0" normalizeH="0" baseline="0" noProof="0" dirty="0">
                    <a:ln>
                      <a:noFill/>
                    </a:ln>
                    <a:solidFill>
                      <a:prstClr val="black"/>
                    </a:solidFill>
                    <a:effectLst/>
                    <a:uLnTx/>
                    <a:uFillTx/>
                    <a:latin typeface="Calibri"/>
                    <a:ea typeface="+mn-ea"/>
                    <a:sym typeface="Helvetica Neue"/>
                  </a:rPr>
                  <a:t>6</a:t>
                </a:r>
                <a:r>
                  <a:rPr kumimoji="1" sz="1050" b="1" i="0" u="none" strike="noStrike" kern="1200" cap="none" spc="0" normalizeH="0" baseline="0" noProof="0" dirty="0">
                    <a:ln>
                      <a:noFill/>
                    </a:ln>
                    <a:solidFill>
                      <a:prstClr val="black"/>
                    </a:solidFill>
                    <a:effectLst/>
                    <a:uLnTx/>
                    <a:uFillTx/>
                    <a:latin typeface="Calibri"/>
                    <a:ea typeface="+mn-ea"/>
                    <a:sym typeface="Helvetica Neue"/>
                  </a:rPr>
                  <a:t>σ)</a:t>
                </a:r>
              </a:p>
            </p:txBody>
          </p:sp>
          <p:sp>
            <p:nvSpPr>
              <p:cNvPr id="62" name="Neutron lifetime puzzle">
                <a:extLst>
                  <a:ext uri="{FF2B5EF4-FFF2-40B4-BE49-F238E27FC236}">
                    <a16:creationId xmlns:a16="http://schemas.microsoft.com/office/drawing/2014/main" id="{774233A0-6C4B-81BF-7E16-D994792E9201}"/>
                  </a:ext>
                </a:extLst>
              </p:cNvPr>
              <p:cNvSpPr txBox="1"/>
              <p:nvPr/>
            </p:nvSpPr>
            <p:spPr>
              <a:xfrm>
                <a:off x="3259078" y="2944455"/>
                <a:ext cx="1384996" cy="2337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spAutoFit/>
              </a:bodyPr>
              <a:lstStyle>
                <a:lvl1pPr>
                  <a:defRPr sz="2800" b="1">
                    <a:latin typeface="Helvetica Neue"/>
                    <a:ea typeface="Helvetica Neue"/>
                    <a:cs typeface="Helvetica Neue"/>
                    <a:sym typeface="Helvetica Neue"/>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sz="1050" b="1" i="0" u="none" strike="noStrike" kern="1200" cap="none" spc="0" normalizeH="0" baseline="0" noProof="0" dirty="0">
                    <a:ln>
                      <a:noFill/>
                    </a:ln>
                    <a:solidFill>
                      <a:prstClr val="black"/>
                    </a:solidFill>
                    <a:effectLst/>
                    <a:uLnTx/>
                    <a:uFillTx/>
                    <a:latin typeface="Calibri"/>
                    <a:ea typeface="+mn-ea"/>
                    <a:sym typeface="Helvetica Neue"/>
                  </a:rPr>
                  <a:t>Neutron lifetime puzzle</a:t>
                </a:r>
              </a:p>
            </p:txBody>
          </p:sp>
          <p:sp>
            <p:nvSpPr>
              <p:cNvPr id="63" name="正方形/長方形 62">
                <a:extLst>
                  <a:ext uri="{FF2B5EF4-FFF2-40B4-BE49-F238E27FC236}">
                    <a16:creationId xmlns:a16="http://schemas.microsoft.com/office/drawing/2014/main" id="{C4A6854E-5ECB-232F-5BA5-DE786C7DAFAB}"/>
                  </a:ext>
                </a:extLst>
              </p:cNvPr>
              <p:cNvSpPr/>
              <p:nvPr/>
            </p:nvSpPr>
            <p:spPr>
              <a:xfrm>
                <a:off x="3371058" y="1594735"/>
                <a:ext cx="2766536" cy="328438"/>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048" name="テキスト ボックス 2047">
                <a:extLst>
                  <a:ext uri="{FF2B5EF4-FFF2-40B4-BE49-F238E27FC236}">
                    <a16:creationId xmlns:a16="http://schemas.microsoft.com/office/drawing/2014/main" id="{C9E75806-15F8-4A15-A52C-1579D4B51884}"/>
                  </a:ext>
                </a:extLst>
              </p:cNvPr>
              <p:cNvSpPr txBox="1"/>
              <p:nvPr/>
            </p:nvSpPr>
            <p:spPr>
              <a:xfrm>
                <a:off x="8710124" y="2812704"/>
                <a:ext cx="65"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nvGrpSpPr>
              <p:cNvPr id="2049" name="グループ化 2048">
                <a:extLst>
                  <a:ext uri="{FF2B5EF4-FFF2-40B4-BE49-F238E27FC236}">
                    <a16:creationId xmlns:a16="http://schemas.microsoft.com/office/drawing/2014/main" id="{266C075D-60D8-395F-A456-6AB27FEC2F95}"/>
                  </a:ext>
                </a:extLst>
              </p:cNvPr>
              <p:cNvGrpSpPr/>
              <p:nvPr/>
            </p:nvGrpSpPr>
            <p:grpSpPr>
              <a:xfrm>
                <a:off x="6804248" y="1412400"/>
                <a:ext cx="3456403" cy="2585742"/>
                <a:chOff x="7824173" y="1108539"/>
                <a:chExt cx="3456403" cy="2585742"/>
              </a:xfrm>
            </p:grpSpPr>
            <p:pic>
              <p:nvPicPr>
                <p:cNvPr id="2051" name="図 2050">
                  <a:extLst>
                    <a:ext uri="{FF2B5EF4-FFF2-40B4-BE49-F238E27FC236}">
                      <a16:creationId xmlns:a16="http://schemas.microsoft.com/office/drawing/2014/main" id="{3F30DFDA-066D-9526-B14E-00138BF34CB4}"/>
                    </a:ext>
                  </a:extLst>
                </p:cNvPr>
                <p:cNvPicPr>
                  <a:picLocks noChangeAspect="1"/>
                </p:cNvPicPr>
                <p:nvPr/>
              </p:nvPicPr>
              <p:blipFill>
                <a:blip r:embed="rId4"/>
                <a:stretch>
                  <a:fillRect/>
                </a:stretch>
              </p:blipFill>
              <p:spPr>
                <a:xfrm>
                  <a:off x="7824173" y="1209893"/>
                  <a:ext cx="3456403" cy="2484388"/>
                </a:xfrm>
                <a:prstGeom prst="rect">
                  <a:avLst/>
                </a:prstGeom>
              </p:spPr>
            </p:pic>
            <p:sp>
              <p:nvSpPr>
                <p:cNvPr id="2052" name="テキスト ボックス 2051">
                  <a:extLst>
                    <a:ext uri="{FF2B5EF4-FFF2-40B4-BE49-F238E27FC236}">
                      <a16:creationId xmlns:a16="http://schemas.microsoft.com/office/drawing/2014/main" id="{5E9B9672-78D4-FB59-B27E-2F784579473A}"/>
                    </a:ext>
                  </a:extLst>
                </p:cNvPr>
                <p:cNvSpPr txBox="1"/>
                <p:nvPr/>
              </p:nvSpPr>
              <p:spPr>
                <a:xfrm rot="16200000">
                  <a:off x="7785577" y="2483958"/>
                  <a:ext cx="1645002" cy="230832"/>
                </a:xfrm>
                <a:prstGeom prst="rect">
                  <a:avLst/>
                </a:prstGeom>
                <a:solidFill>
                  <a:schemeClr val="bg1"/>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Number of remaining neutrons</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53" name="テキスト ボックス 2052">
                  <a:extLst>
                    <a:ext uri="{FF2B5EF4-FFF2-40B4-BE49-F238E27FC236}">
                      <a16:creationId xmlns:a16="http://schemas.microsoft.com/office/drawing/2014/main" id="{65973624-AD53-628B-D500-4755CD0833A8}"/>
                    </a:ext>
                  </a:extLst>
                </p:cNvPr>
                <p:cNvSpPr txBox="1"/>
                <p:nvPr/>
              </p:nvSpPr>
              <p:spPr>
                <a:xfrm>
                  <a:off x="9879712" y="3230545"/>
                  <a:ext cx="418704"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Time</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54" name="テキスト ボックス 2053">
                  <a:extLst>
                    <a:ext uri="{FF2B5EF4-FFF2-40B4-BE49-F238E27FC236}">
                      <a16:creationId xmlns:a16="http://schemas.microsoft.com/office/drawing/2014/main" id="{A4F1ACD4-0E07-8997-6C45-BBD52FCAB6D4}"/>
                    </a:ext>
                  </a:extLst>
                </p:cNvPr>
                <p:cNvSpPr txBox="1"/>
                <p:nvPr/>
              </p:nvSpPr>
              <p:spPr>
                <a:xfrm>
                  <a:off x="9147798" y="3187334"/>
                  <a:ext cx="57740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Neutron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lifetime</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55" name="テキスト ボックス 2054">
                  <a:extLst>
                    <a:ext uri="{FF2B5EF4-FFF2-40B4-BE49-F238E27FC236}">
                      <a16:creationId xmlns:a16="http://schemas.microsoft.com/office/drawing/2014/main" id="{3935ADE5-9D26-8C79-46F5-A3F9DFC853B2}"/>
                    </a:ext>
                  </a:extLst>
                </p:cNvPr>
                <p:cNvSpPr txBox="1"/>
                <p:nvPr/>
              </p:nvSpPr>
              <p:spPr>
                <a:xfrm>
                  <a:off x="8748138" y="2816356"/>
                  <a:ext cx="344966"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1/e</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56" name="テキスト ボックス 256">
                  <a:extLst>
                    <a:ext uri="{FF2B5EF4-FFF2-40B4-BE49-F238E27FC236}">
                      <a16:creationId xmlns:a16="http://schemas.microsoft.com/office/drawing/2014/main" id="{3D8E63D8-1DAE-EF80-1039-A6208CC62702}"/>
                    </a:ext>
                  </a:extLst>
                </p:cNvPr>
                <p:cNvSpPr txBox="1">
                  <a:spLocks/>
                </p:cNvSpPr>
                <p:nvPr/>
              </p:nvSpPr>
              <p:spPr>
                <a:xfrm>
                  <a:off x="8367571" y="1108539"/>
                  <a:ext cx="2041034" cy="330511"/>
                </a:xfrm>
                <a:prstGeom prst="rect">
                  <a:avLst/>
                </a:prstGeom>
                <a:noFill/>
                <a:ln w="6350">
                  <a:no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Disappearance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Storage method</a:t>
                  </a:r>
                  <a:endParaRPr kumimoji="1" lang="ja-JP" altLang="en-US" sz="16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grpSp>
            <p:nvGrpSpPr>
              <p:cNvPr id="2057" name="グループ化 2056">
                <a:extLst>
                  <a:ext uri="{FF2B5EF4-FFF2-40B4-BE49-F238E27FC236}">
                    <a16:creationId xmlns:a16="http://schemas.microsoft.com/office/drawing/2014/main" id="{E0F43EFA-9010-9415-987A-B1F5277F45B1}"/>
                  </a:ext>
                </a:extLst>
              </p:cNvPr>
              <p:cNvGrpSpPr/>
              <p:nvPr/>
            </p:nvGrpSpPr>
            <p:grpSpPr>
              <a:xfrm>
                <a:off x="-249640" y="1239763"/>
                <a:ext cx="3311419" cy="2314628"/>
                <a:chOff x="-524711" y="1111994"/>
                <a:chExt cx="3311419" cy="2314628"/>
              </a:xfrm>
            </p:grpSpPr>
            <p:pic>
              <p:nvPicPr>
                <p:cNvPr id="2058" name="図 2057">
                  <a:extLst>
                    <a:ext uri="{FF2B5EF4-FFF2-40B4-BE49-F238E27FC236}">
                      <a16:creationId xmlns:a16="http://schemas.microsoft.com/office/drawing/2014/main" id="{AC8E3BE8-A28A-1E91-AE34-FE9DFDD39FE4}"/>
                    </a:ext>
                  </a:extLst>
                </p:cNvPr>
                <p:cNvPicPr>
                  <a:picLocks noChangeAspect="1"/>
                </p:cNvPicPr>
                <p:nvPr/>
              </p:nvPicPr>
              <p:blipFill>
                <a:blip r:embed="rId5"/>
                <a:stretch>
                  <a:fillRect/>
                </a:stretch>
              </p:blipFill>
              <p:spPr>
                <a:xfrm>
                  <a:off x="239463" y="1700594"/>
                  <a:ext cx="2547245" cy="1726028"/>
                </a:xfrm>
                <a:prstGeom prst="rect">
                  <a:avLst/>
                </a:prstGeom>
              </p:spPr>
            </p:pic>
            <p:pic>
              <p:nvPicPr>
                <p:cNvPr id="2059" name="図 2058">
                  <a:extLst>
                    <a:ext uri="{FF2B5EF4-FFF2-40B4-BE49-F238E27FC236}">
                      <a16:creationId xmlns:a16="http://schemas.microsoft.com/office/drawing/2014/main" id="{A9543009-638A-E2BE-A72E-322C8E69DE2B}"/>
                    </a:ext>
                  </a:extLst>
                </p:cNvPr>
                <p:cNvPicPr>
                  <a:picLocks noChangeAspect="1"/>
                </p:cNvPicPr>
                <p:nvPr/>
              </p:nvPicPr>
              <p:blipFill>
                <a:blip r:embed="rId6"/>
                <a:stretch>
                  <a:fillRect/>
                </a:stretch>
              </p:blipFill>
              <p:spPr>
                <a:xfrm>
                  <a:off x="-524711" y="2463257"/>
                  <a:ext cx="1298741" cy="811915"/>
                </a:xfrm>
                <a:prstGeom prst="rect">
                  <a:avLst/>
                </a:prstGeom>
                <a:solidFill>
                  <a:schemeClr val="bg1"/>
                </a:solidFill>
              </p:spPr>
            </p:pic>
            <p:sp>
              <p:nvSpPr>
                <p:cNvPr id="2060" name="テキスト ボックス 2059">
                  <a:extLst>
                    <a:ext uri="{FF2B5EF4-FFF2-40B4-BE49-F238E27FC236}">
                      <a16:creationId xmlns:a16="http://schemas.microsoft.com/office/drawing/2014/main" id="{137EBAF8-9B5B-E6A4-5D04-A7BD0BE489D1}"/>
                    </a:ext>
                  </a:extLst>
                </p:cNvPr>
                <p:cNvSpPr txBox="1"/>
                <p:nvPr/>
              </p:nvSpPr>
              <p:spPr>
                <a:xfrm>
                  <a:off x="88223" y="2423117"/>
                  <a:ext cx="49564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Detect</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61" name="テキスト ボックス 2060">
                  <a:extLst>
                    <a:ext uri="{FF2B5EF4-FFF2-40B4-BE49-F238E27FC236}">
                      <a16:creationId xmlns:a16="http://schemas.microsoft.com/office/drawing/2014/main" id="{82C858C9-648A-123F-B27C-E5075B680718}"/>
                    </a:ext>
                  </a:extLst>
                </p:cNvPr>
                <p:cNvSpPr txBox="1"/>
                <p:nvPr/>
              </p:nvSpPr>
              <p:spPr>
                <a:xfrm>
                  <a:off x="181490" y="3145640"/>
                  <a:ext cx="445956"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Inject</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62" name="テキスト ボックス 2061">
                  <a:extLst>
                    <a:ext uri="{FF2B5EF4-FFF2-40B4-BE49-F238E27FC236}">
                      <a16:creationId xmlns:a16="http://schemas.microsoft.com/office/drawing/2014/main" id="{C52116A8-D8B2-28DB-3839-331FE64B0A91}"/>
                    </a:ext>
                  </a:extLst>
                </p:cNvPr>
                <p:cNvSpPr txBox="1"/>
                <p:nvPr/>
              </p:nvSpPr>
              <p:spPr>
                <a:xfrm rot="15781237">
                  <a:off x="255876" y="2502211"/>
                  <a:ext cx="1099981" cy="369332"/>
                </a:xfrm>
                <a:prstGeom prst="rect">
                  <a:avLst/>
                </a:prstGeom>
                <a:solidFill>
                  <a:schemeClr val="bg1"/>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1" u="none" strike="noStrike" kern="1200" cap="none" spc="0" normalizeH="0" baseline="0" noProof="0" dirty="0">
                      <a:ln>
                        <a:noFill/>
                      </a:ln>
                      <a:solidFill>
                        <a:prstClr val="black"/>
                      </a:solidFill>
                      <a:effectLst/>
                      <a:uLnTx/>
                      <a:uFillTx/>
                      <a:latin typeface="Yu Mincho" panose="02020400000000000000" pitchFamily="18" charset="-128"/>
                      <a:ea typeface="Yu Mincho" panose="02020400000000000000" pitchFamily="18" charset="-128"/>
                      <a:cs typeface="+mn-cs"/>
                    </a:rPr>
                    <a:t>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Neutron dwell time</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63" name="テキスト ボックス 2062">
                  <a:extLst>
                    <a:ext uri="{FF2B5EF4-FFF2-40B4-BE49-F238E27FC236}">
                      <a16:creationId xmlns:a16="http://schemas.microsoft.com/office/drawing/2014/main" id="{CBADB1D5-B49E-AC19-21CB-42C2DC7A3207}"/>
                    </a:ext>
                  </a:extLst>
                </p:cNvPr>
                <p:cNvSpPr txBox="1"/>
                <p:nvPr/>
              </p:nvSpPr>
              <p:spPr>
                <a:xfrm rot="21418808">
                  <a:off x="1175021" y="1781134"/>
                  <a:ext cx="596638"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Detector</a:t>
                  </a:r>
                  <a:endParaRPr kumimoji="1" lang="ja-JP" altLang="en-US" sz="9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64" name="テキスト ボックス 256">
                  <a:extLst>
                    <a:ext uri="{FF2B5EF4-FFF2-40B4-BE49-F238E27FC236}">
                      <a16:creationId xmlns:a16="http://schemas.microsoft.com/office/drawing/2014/main" id="{519D99C8-2BD1-0D5C-7ACD-FB34980999ED}"/>
                    </a:ext>
                  </a:extLst>
                </p:cNvPr>
                <p:cNvSpPr txBox="1">
                  <a:spLocks/>
                </p:cNvSpPr>
                <p:nvPr/>
              </p:nvSpPr>
              <p:spPr>
                <a:xfrm>
                  <a:off x="-125545" y="1111994"/>
                  <a:ext cx="2041034" cy="330511"/>
                </a:xfrm>
                <a:prstGeom prst="rect">
                  <a:avLst/>
                </a:prstGeom>
                <a:noFill/>
                <a:ln w="6350">
                  <a:no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Decay</a:t>
                  </a:r>
                  <a:r>
                    <a:rPr kumimoji="1" lang="en-US" altLang="ja-JP"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Beam method</a:t>
                  </a:r>
                  <a:endParaRPr kumimoji="1" lang="ja-JP" altLang="en-US" sz="16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grpSp>
        <p:sp>
          <p:nvSpPr>
            <p:cNvPr id="2066" name="左矢印 2065">
              <a:extLst>
                <a:ext uri="{FF2B5EF4-FFF2-40B4-BE49-F238E27FC236}">
                  <a16:creationId xmlns:a16="http://schemas.microsoft.com/office/drawing/2014/main" id="{C39435A4-EFD9-F56F-1E54-536E28B53F8F}"/>
                </a:ext>
              </a:extLst>
            </p:cNvPr>
            <p:cNvSpPr/>
            <p:nvPr/>
          </p:nvSpPr>
          <p:spPr>
            <a:xfrm>
              <a:off x="6992887" y="3140968"/>
              <a:ext cx="209417" cy="244652"/>
            </a:xfrm>
            <a:prstGeom prst="leftArrow">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67" name="左矢印 2066">
              <a:extLst>
                <a:ext uri="{FF2B5EF4-FFF2-40B4-BE49-F238E27FC236}">
                  <a16:creationId xmlns:a16="http://schemas.microsoft.com/office/drawing/2014/main" id="{9BC51DD6-84C6-9100-1210-D8905BF5549F}"/>
                </a:ext>
              </a:extLst>
            </p:cNvPr>
            <p:cNvSpPr/>
            <p:nvPr/>
          </p:nvSpPr>
          <p:spPr>
            <a:xfrm rot="10800000">
              <a:off x="2460836" y="2708920"/>
              <a:ext cx="209417" cy="244652"/>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pic>
        <p:nvPicPr>
          <p:cNvPr id="2068" name="コンテンツ プレースホルダー 5" descr="屋内, テーブル, キッチン, いっぱい が含まれている画像&#10;&#10;自動的に生成された説明">
            <a:extLst>
              <a:ext uri="{FF2B5EF4-FFF2-40B4-BE49-F238E27FC236}">
                <a16:creationId xmlns:a16="http://schemas.microsoft.com/office/drawing/2014/main" id="{1D2E106D-035E-188F-87DE-40FA5C68B4F9}"/>
              </a:ext>
            </a:extLst>
          </p:cNvPr>
          <p:cNvPicPr>
            <a:picLocks noGrp="1" noChangeAspect="1"/>
          </p:cNvPicPr>
          <p:nvPr>
            <p:ph idx="1"/>
          </p:nvPr>
        </p:nvPicPr>
        <p:blipFill rotWithShape="1">
          <a:blip r:embed="rId7">
            <a:extLst>
              <a:ext uri="{28A0092B-C50C-407E-A947-70E740481C1C}">
                <a14:useLocalDpi xmlns:a14="http://schemas.microsoft.com/office/drawing/2010/main" val="0"/>
              </a:ext>
            </a:extLst>
          </a:blip>
          <a:srcRect l="23036" t="5948" r="16897" b="39737"/>
          <a:stretch/>
        </p:blipFill>
        <p:spPr>
          <a:xfrm>
            <a:off x="6926113" y="4468179"/>
            <a:ext cx="1791689" cy="2161040"/>
          </a:xfrm>
        </p:spPr>
      </p:pic>
      <p:sp>
        <p:nvSpPr>
          <p:cNvPr id="2069" name="テキスト ボックス 2068">
            <a:extLst>
              <a:ext uri="{FF2B5EF4-FFF2-40B4-BE49-F238E27FC236}">
                <a16:creationId xmlns:a16="http://schemas.microsoft.com/office/drawing/2014/main" id="{8726E338-4460-5F18-2125-C8A9372EEE9B}"/>
              </a:ext>
            </a:extLst>
          </p:cNvPr>
          <p:cNvSpPr txBox="1"/>
          <p:nvPr/>
        </p:nvSpPr>
        <p:spPr>
          <a:xfrm>
            <a:off x="135140" y="561454"/>
            <a:ext cx="8939049" cy="923330"/>
          </a:xfrm>
          <a:prstGeom prst="rect">
            <a:avLst/>
          </a:prstGeom>
          <a:noFill/>
          <a:ln w="1905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The neutron lifetime differs significantly between measurement of </a:t>
            </a:r>
            <a:r>
              <a:rPr kumimoji="1" lang="en" altLang="ja-JP" sz="1800" b="0" i="0" u="none" strike="noStrike" kern="1200" cap="none" spc="0" normalizeH="0" baseline="0" noProof="0" dirty="0">
                <a:ln>
                  <a:noFill/>
                </a:ln>
                <a:solidFill>
                  <a:srgbClr val="FF0000"/>
                </a:solidFill>
                <a:effectLst/>
                <a:uLnTx/>
                <a:uFillTx/>
                <a:latin typeface="Söhne"/>
                <a:ea typeface="ＭＳ Ｐゴシック" panose="020B0600070205080204" pitchFamily="50" charset="-128"/>
                <a:cs typeface="+mn-cs"/>
              </a:rPr>
              <a:t>decay </a:t>
            </a: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and </a:t>
            </a:r>
            <a:r>
              <a:rPr kumimoji="1" lang="en" altLang="ja-JP" sz="1800" b="0" i="0" u="none" strike="noStrike" kern="1200" cap="none" spc="0" normalizeH="0" baseline="0" noProof="0" dirty="0">
                <a:ln>
                  <a:noFill/>
                </a:ln>
                <a:solidFill>
                  <a:srgbClr val="0070C0"/>
                </a:solidFill>
                <a:effectLst/>
                <a:uLnTx/>
                <a:uFillTx/>
                <a:latin typeface="Söhne"/>
                <a:ea typeface="ＭＳ Ｐゴシック" panose="020B0600070205080204" pitchFamily="50" charset="-128"/>
                <a:cs typeface="+mn-cs"/>
              </a:rPr>
              <a:t>disappearance</a:t>
            </a: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This discrepancy is known as the “</a:t>
            </a:r>
            <a:r>
              <a:rPr kumimoji="1" lang="en" altLang="ja-JP" sz="1800" b="1" i="0" u="none" strike="noStrike" kern="1200" cap="none" spc="0" normalizeH="0" baseline="0" noProof="0" dirty="0">
                <a:ln>
                  <a:noFill/>
                </a:ln>
                <a:solidFill>
                  <a:prstClr val="black"/>
                </a:solidFill>
                <a:effectLst/>
                <a:uLnTx/>
                <a:uFillTx/>
                <a:latin typeface="Söhne"/>
                <a:ea typeface="ＭＳ Ｐゴシック" panose="020B0600070205080204" pitchFamily="50" charset="-128"/>
                <a:cs typeface="+mn-cs"/>
              </a:rPr>
              <a:t>neutron lifetime puzzle”</a:t>
            </a: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a:t>
            </a: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It is still an open question, whether some errors of experiment, or indicating new physics.</a:t>
            </a: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pSp>
        <p:nvGrpSpPr>
          <p:cNvPr id="2070" name="グループ化 2069">
            <a:extLst>
              <a:ext uri="{FF2B5EF4-FFF2-40B4-BE49-F238E27FC236}">
                <a16:creationId xmlns:a16="http://schemas.microsoft.com/office/drawing/2014/main" id="{FFA2DC98-E571-C5B0-3706-A630BFBCC125}"/>
              </a:ext>
            </a:extLst>
          </p:cNvPr>
          <p:cNvGrpSpPr/>
          <p:nvPr/>
        </p:nvGrpSpPr>
        <p:grpSpPr>
          <a:xfrm>
            <a:off x="1596595" y="4149080"/>
            <a:ext cx="4637814" cy="1289620"/>
            <a:chOff x="1616791" y="810264"/>
            <a:chExt cx="5905500" cy="1782564"/>
          </a:xfrm>
        </p:grpSpPr>
        <p:pic>
          <p:nvPicPr>
            <p:cNvPr id="2071" name="図 2070">
              <a:extLst>
                <a:ext uri="{FF2B5EF4-FFF2-40B4-BE49-F238E27FC236}">
                  <a16:creationId xmlns:a16="http://schemas.microsoft.com/office/drawing/2014/main" id="{FB237D14-AD3A-67D6-0045-C9C3DE28D2B0}"/>
                </a:ext>
              </a:extLst>
            </p:cNvPr>
            <p:cNvPicPr>
              <a:picLocks noChangeAspect="1"/>
            </p:cNvPicPr>
            <p:nvPr/>
          </p:nvPicPr>
          <p:blipFill rotWithShape="1">
            <a:blip r:embed="rId8"/>
            <a:srcRect l="8839" t="17452" b="33548"/>
            <a:stretch/>
          </p:blipFill>
          <p:spPr>
            <a:xfrm>
              <a:off x="1616791" y="896248"/>
              <a:ext cx="5905500" cy="1696580"/>
            </a:xfrm>
            <a:prstGeom prst="rect">
              <a:avLst/>
            </a:prstGeom>
          </p:spPr>
        </p:pic>
        <p:sp>
          <p:nvSpPr>
            <p:cNvPr id="2072" name="テキスト ボックス 2071">
              <a:extLst>
                <a:ext uri="{FF2B5EF4-FFF2-40B4-BE49-F238E27FC236}">
                  <a16:creationId xmlns:a16="http://schemas.microsoft.com/office/drawing/2014/main" id="{AC240416-CC79-16E0-70EA-DC08015309F9}"/>
                </a:ext>
              </a:extLst>
            </p:cNvPr>
            <p:cNvSpPr txBox="1"/>
            <p:nvPr/>
          </p:nvSpPr>
          <p:spPr>
            <a:xfrm>
              <a:off x="3442510" y="2128469"/>
              <a:ext cx="557784" cy="2977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(SFC)</a:t>
              </a:r>
              <a:endParaRPr kumimoji="1" lang="ja-JP" altLang="en-US" sz="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73" name="Right Arrow 2">
              <a:extLst>
                <a:ext uri="{FF2B5EF4-FFF2-40B4-BE49-F238E27FC236}">
                  <a16:creationId xmlns:a16="http://schemas.microsoft.com/office/drawing/2014/main" id="{32753F57-067F-5CFB-9F65-5EF90202505B}"/>
                </a:ext>
              </a:extLst>
            </p:cNvPr>
            <p:cNvSpPr/>
            <p:nvPr/>
          </p:nvSpPr>
          <p:spPr>
            <a:xfrm rot="21293939">
              <a:off x="1618314" y="1600723"/>
              <a:ext cx="1072413" cy="82023"/>
            </a:xfrm>
            <a:prstGeom prst="rightArrow">
              <a:avLst/>
            </a:prstGeom>
            <a:solidFill>
              <a:schemeClr val="accent1">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JP" sz="12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74" name="TextBox 7">
              <a:extLst>
                <a:ext uri="{FF2B5EF4-FFF2-40B4-BE49-F238E27FC236}">
                  <a16:creationId xmlns:a16="http://schemas.microsoft.com/office/drawing/2014/main" id="{04DEF9B9-1869-4A84-1CA1-80405C1424DD}"/>
                </a:ext>
              </a:extLst>
            </p:cNvPr>
            <p:cNvSpPr txBox="1"/>
            <p:nvPr/>
          </p:nvSpPr>
          <p:spPr>
            <a:xfrm>
              <a:off x="2098769" y="947541"/>
              <a:ext cx="2426710" cy="3509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sz="1050" b="0" i="0" u="none" strike="noStrike" kern="1200" cap="none" spc="0" normalizeH="0" baseline="0" noProof="0" dirty="0">
                  <a:ln>
                    <a:noFill/>
                  </a:ln>
                  <a:solidFill>
                    <a:prstClr val="black"/>
                  </a:solidFill>
                  <a:effectLst/>
                  <a:uLnTx/>
                  <a:uFillTx/>
                  <a:latin typeface="Calibri"/>
                  <a:ea typeface="+mn-ea"/>
                  <a:cs typeface="+mn-cs"/>
                </a:rPr>
                <a:t>Cold n</a:t>
              </a:r>
              <a:r>
                <a:rPr kumimoji="1" lang="en-JP" sz="1050" b="0" i="0" u="none" strike="noStrike" kern="1200" cap="none" spc="0" normalizeH="0" baseline="0" noProof="0">
                  <a:ln>
                    <a:noFill/>
                  </a:ln>
                  <a:solidFill>
                    <a:prstClr val="black"/>
                  </a:solidFill>
                  <a:effectLst/>
                  <a:uLnTx/>
                  <a:uFillTx/>
                  <a:latin typeface="Calibri"/>
                  <a:ea typeface="+mn-ea"/>
                  <a:cs typeface="+mn-cs"/>
                </a:rPr>
                <a:t>eutron </a:t>
              </a:r>
              <a:r>
                <a:rPr kumimoji="1" lang="en-JP" sz="1050" b="0" i="0" u="none" strike="noStrike" kern="1200" cap="none" spc="0" normalizeH="0" baseline="0" noProof="0" dirty="0">
                  <a:ln>
                    <a:noFill/>
                  </a:ln>
                  <a:solidFill>
                    <a:prstClr val="black"/>
                  </a:solidFill>
                  <a:effectLst/>
                  <a:uLnTx/>
                  <a:uFillTx/>
                  <a:latin typeface="Calibri"/>
                  <a:ea typeface="+mn-ea"/>
                  <a:cs typeface="+mn-cs"/>
                </a:rPr>
                <a:t>beam (polarized)</a:t>
              </a:r>
            </a:p>
          </p:txBody>
        </p:sp>
        <p:cxnSp>
          <p:nvCxnSpPr>
            <p:cNvPr id="2075" name="Straight Arrow Connector 15">
              <a:extLst>
                <a:ext uri="{FF2B5EF4-FFF2-40B4-BE49-F238E27FC236}">
                  <a16:creationId xmlns:a16="http://schemas.microsoft.com/office/drawing/2014/main" id="{AB69C82F-C65C-99C2-C5E4-DFE28F36E595}"/>
                </a:ext>
              </a:extLst>
            </p:cNvPr>
            <p:cNvCxnSpPr>
              <a:cxnSpLocks/>
            </p:cNvCxnSpPr>
            <p:nvPr/>
          </p:nvCxnSpPr>
          <p:spPr>
            <a:xfrm flipH="1">
              <a:off x="2225458" y="1222784"/>
              <a:ext cx="95917" cy="296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76" name="Straight Connector 18">
              <a:extLst>
                <a:ext uri="{FF2B5EF4-FFF2-40B4-BE49-F238E27FC236}">
                  <a16:creationId xmlns:a16="http://schemas.microsoft.com/office/drawing/2014/main" id="{80218591-B94F-AC8A-EA2D-C1F70C41A4E6}"/>
                </a:ext>
              </a:extLst>
            </p:cNvPr>
            <p:cNvCxnSpPr>
              <a:cxnSpLocks/>
            </p:cNvCxnSpPr>
            <p:nvPr/>
          </p:nvCxnSpPr>
          <p:spPr>
            <a:xfrm flipV="1">
              <a:off x="2710235" y="1510802"/>
              <a:ext cx="666216" cy="6636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077" name="Right Arrow 24">
              <a:extLst>
                <a:ext uri="{FF2B5EF4-FFF2-40B4-BE49-F238E27FC236}">
                  <a16:creationId xmlns:a16="http://schemas.microsoft.com/office/drawing/2014/main" id="{DB2948E4-41B5-36C8-5477-85358CAC4901}"/>
                </a:ext>
              </a:extLst>
            </p:cNvPr>
            <p:cNvSpPr/>
            <p:nvPr/>
          </p:nvSpPr>
          <p:spPr>
            <a:xfrm rot="214249">
              <a:off x="2707287" y="1590016"/>
              <a:ext cx="928359" cy="80840"/>
            </a:xfrm>
            <a:prstGeom prst="rightArrow">
              <a:avLst/>
            </a:prstGeom>
            <a:solidFill>
              <a:schemeClr val="accent1">
                <a:alpha val="67088"/>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JP" sz="12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78" name="Right Arrow 25">
              <a:extLst>
                <a:ext uri="{FF2B5EF4-FFF2-40B4-BE49-F238E27FC236}">
                  <a16:creationId xmlns:a16="http://schemas.microsoft.com/office/drawing/2014/main" id="{39469302-297C-7CCC-D2F9-7C8EE8995DA2}"/>
                </a:ext>
              </a:extLst>
            </p:cNvPr>
            <p:cNvSpPr/>
            <p:nvPr/>
          </p:nvSpPr>
          <p:spPr>
            <a:xfrm>
              <a:off x="3714732" y="1617489"/>
              <a:ext cx="1496914" cy="80840"/>
            </a:xfrm>
            <a:prstGeom prst="rightArrow">
              <a:avLst/>
            </a:prstGeom>
            <a:solidFill>
              <a:schemeClr val="accent1">
                <a:alpha val="67088"/>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JP" sz="12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2079" name="Straight Connector 26">
              <a:extLst>
                <a:ext uri="{FF2B5EF4-FFF2-40B4-BE49-F238E27FC236}">
                  <a16:creationId xmlns:a16="http://schemas.microsoft.com/office/drawing/2014/main" id="{457369C9-5455-CD99-FAB0-74717BB0A9A4}"/>
                </a:ext>
              </a:extLst>
            </p:cNvPr>
            <p:cNvCxnSpPr>
              <a:cxnSpLocks/>
            </p:cNvCxnSpPr>
            <p:nvPr/>
          </p:nvCxnSpPr>
          <p:spPr>
            <a:xfrm>
              <a:off x="3591597" y="1688241"/>
              <a:ext cx="639510" cy="59325"/>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080" name="Oval 28">
              <a:extLst>
                <a:ext uri="{FF2B5EF4-FFF2-40B4-BE49-F238E27FC236}">
                  <a16:creationId xmlns:a16="http://schemas.microsoft.com/office/drawing/2014/main" id="{51A4A225-9E13-ED0A-C528-0124E6F2B5B6}"/>
                </a:ext>
              </a:extLst>
            </p:cNvPr>
            <p:cNvSpPr/>
            <p:nvPr/>
          </p:nvSpPr>
          <p:spPr>
            <a:xfrm>
              <a:off x="5563496" y="1616213"/>
              <a:ext cx="664333" cy="541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JP" sz="1200" b="0" i="0" u="none" strike="noStrike" kern="1200" cap="none" spc="0" normalizeH="0" baseline="0" noProof="0">
                <a:ln>
                  <a:noFill/>
                </a:ln>
                <a:solidFill>
                  <a:prstClr val="white"/>
                </a:solidFill>
                <a:effectLst/>
                <a:uLnTx/>
                <a:uFillTx/>
                <a:latin typeface="Calibri"/>
                <a:ea typeface="+mn-ea"/>
                <a:cs typeface="+mn-cs"/>
              </a:endParaRPr>
            </a:p>
          </p:txBody>
        </p:sp>
        <p:cxnSp>
          <p:nvCxnSpPr>
            <p:cNvPr id="2081" name="Straight Arrow Connector 29">
              <a:extLst>
                <a:ext uri="{FF2B5EF4-FFF2-40B4-BE49-F238E27FC236}">
                  <a16:creationId xmlns:a16="http://schemas.microsoft.com/office/drawing/2014/main" id="{7B34E0CB-9844-B5AB-0AC5-2D3E80DF15ED}"/>
                </a:ext>
              </a:extLst>
            </p:cNvPr>
            <p:cNvCxnSpPr>
              <a:cxnSpLocks/>
            </p:cNvCxnSpPr>
            <p:nvPr/>
          </p:nvCxnSpPr>
          <p:spPr>
            <a:xfrm flipH="1">
              <a:off x="5799745" y="1053130"/>
              <a:ext cx="217596" cy="534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82" name="TextBox 31">
              <a:extLst>
                <a:ext uri="{FF2B5EF4-FFF2-40B4-BE49-F238E27FC236}">
                  <a16:creationId xmlns:a16="http://schemas.microsoft.com/office/drawing/2014/main" id="{7BBC5CDD-8F36-DA9E-11F2-EED173C27DCD}"/>
                </a:ext>
              </a:extLst>
            </p:cNvPr>
            <p:cNvSpPr txBox="1"/>
            <p:nvPr/>
          </p:nvSpPr>
          <p:spPr>
            <a:xfrm>
              <a:off x="5005958" y="810264"/>
              <a:ext cx="1910500" cy="361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JP" sz="1050" b="0" i="0" u="none" strike="noStrike" kern="1200" cap="none" spc="0" normalizeH="0" baseline="0" noProof="0" dirty="0">
                  <a:ln>
                    <a:noFill/>
                  </a:ln>
                  <a:solidFill>
                    <a:prstClr val="black"/>
                  </a:solidFill>
                  <a:effectLst/>
                  <a:uLnTx/>
                  <a:uFillTx/>
                  <a:latin typeface="Calibri"/>
                  <a:ea typeface="+mn-ea"/>
                  <a:cs typeface="+mn-cs"/>
                </a:rPr>
                <a:t>Neutron beam bunch</a:t>
              </a:r>
            </a:p>
          </p:txBody>
        </p:sp>
      </p:grpSp>
      <p:pic>
        <p:nvPicPr>
          <p:cNvPr id="2084" name="図 2083">
            <a:extLst>
              <a:ext uri="{FF2B5EF4-FFF2-40B4-BE49-F238E27FC236}">
                <a16:creationId xmlns:a16="http://schemas.microsoft.com/office/drawing/2014/main" id="{1ECC7A1C-623E-6EAE-8C86-E8C0159BB6B9}"/>
              </a:ext>
            </a:extLst>
          </p:cNvPr>
          <p:cNvPicPr>
            <a:picLocks noChangeAspect="1"/>
          </p:cNvPicPr>
          <p:nvPr/>
        </p:nvPicPr>
        <p:blipFill>
          <a:blip r:embed="rId9"/>
          <a:stretch>
            <a:fillRect/>
          </a:stretch>
        </p:blipFill>
        <p:spPr>
          <a:xfrm>
            <a:off x="4409800" y="5364414"/>
            <a:ext cx="2697649" cy="1382451"/>
          </a:xfrm>
          <a:prstGeom prst="rect">
            <a:avLst/>
          </a:prstGeom>
        </p:spPr>
      </p:pic>
      <p:sp>
        <p:nvSpPr>
          <p:cNvPr id="2086" name="テキスト ボックス 2085">
            <a:extLst>
              <a:ext uri="{FF2B5EF4-FFF2-40B4-BE49-F238E27FC236}">
                <a16:creationId xmlns:a16="http://schemas.microsoft.com/office/drawing/2014/main" id="{609F68A9-6351-A567-684B-951FF1885BB6}"/>
              </a:ext>
            </a:extLst>
          </p:cNvPr>
          <p:cNvSpPr txBox="1"/>
          <p:nvPr/>
        </p:nvSpPr>
        <p:spPr>
          <a:xfrm>
            <a:off x="-2424" y="5568999"/>
            <a:ext cx="4574424" cy="120032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To solve the neutron lifetime puzzle, a new type of experiment is on-going at a neutron beam line in J-PARC.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Goal: measurement with ~1 s accuracy</a:t>
            </a:r>
            <a:endParaRPr kumimoji="1" lang="ja-JP" altLang="en-US" sz="1800" b="1" i="0" u="sng"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091" name="角丸四角形 2090">
            <a:extLst>
              <a:ext uri="{FF2B5EF4-FFF2-40B4-BE49-F238E27FC236}">
                <a16:creationId xmlns:a16="http://schemas.microsoft.com/office/drawing/2014/main" id="{97CE3AE4-A61C-C103-1186-57185600891E}"/>
              </a:ext>
            </a:extLst>
          </p:cNvPr>
          <p:cNvSpPr/>
          <p:nvPr/>
        </p:nvSpPr>
        <p:spPr>
          <a:xfrm>
            <a:off x="69811" y="548680"/>
            <a:ext cx="9004378" cy="1008112"/>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 name="フッター プレースホルダー 2">
            <a:extLst>
              <a:ext uri="{FF2B5EF4-FFF2-40B4-BE49-F238E27FC236}">
                <a16:creationId xmlns:a16="http://schemas.microsoft.com/office/drawing/2014/main" id="{34BC9916-EB65-8940-DD5A-18D61793E1F7}"/>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2536770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9BDB11-FBBF-80D1-C7DE-AFF0577F52FF}"/>
              </a:ext>
            </a:extLst>
          </p:cNvPr>
          <p:cNvSpPr>
            <a:spLocks noGrp="1"/>
          </p:cNvSpPr>
          <p:nvPr>
            <p:ph type="title"/>
          </p:nvPr>
        </p:nvSpPr>
        <p:spPr>
          <a:xfrm>
            <a:off x="433207" y="-47477"/>
            <a:ext cx="8229600" cy="606921"/>
          </a:xfrm>
        </p:spPr>
        <p:txBody>
          <a:bodyPr>
            <a:noAutofit/>
          </a:bodyPr>
          <a:lstStyle/>
          <a:p>
            <a:r>
              <a:rPr kumimoji="1" lang="en-US" altLang="ja-JP" sz="3600" dirty="0"/>
              <a:t>Neutron Interferometer</a:t>
            </a:r>
            <a:endParaRPr kumimoji="1" lang="ja-JP" altLang="en-US" sz="3600"/>
          </a:p>
        </p:txBody>
      </p:sp>
      <p:pic>
        <p:nvPicPr>
          <p:cNvPr id="3" name="図 2">
            <a:extLst>
              <a:ext uri="{FF2B5EF4-FFF2-40B4-BE49-F238E27FC236}">
                <a16:creationId xmlns:a16="http://schemas.microsoft.com/office/drawing/2014/main" id="{A5B61494-4D29-A2FB-2A6C-BFA0A97BB9CF}"/>
              </a:ext>
            </a:extLst>
          </p:cNvPr>
          <p:cNvPicPr>
            <a:picLocks noChangeAspect="1"/>
          </p:cNvPicPr>
          <p:nvPr/>
        </p:nvPicPr>
        <p:blipFill>
          <a:blip r:embed="rId2"/>
          <a:stretch>
            <a:fillRect/>
          </a:stretch>
        </p:blipFill>
        <p:spPr>
          <a:xfrm>
            <a:off x="-164984" y="1920980"/>
            <a:ext cx="6048673" cy="3066980"/>
          </a:xfrm>
          <a:prstGeom prst="rect">
            <a:avLst/>
          </a:prstGeom>
        </p:spPr>
      </p:pic>
      <p:pic>
        <p:nvPicPr>
          <p:cNvPr id="4" name="イメージ" descr="イメージ">
            <a:extLst>
              <a:ext uri="{FF2B5EF4-FFF2-40B4-BE49-F238E27FC236}">
                <a16:creationId xmlns:a16="http://schemas.microsoft.com/office/drawing/2014/main" id="{0FF57563-FF66-B4DC-C9F4-700D5F6E7919}"/>
              </a:ext>
            </a:extLst>
          </p:cNvPr>
          <p:cNvPicPr>
            <a:picLocks noChangeAspect="1"/>
          </p:cNvPicPr>
          <p:nvPr/>
        </p:nvPicPr>
        <p:blipFill>
          <a:blip r:embed="rId3"/>
          <a:srcRect t="14593" r="66548" b="47424"/>
          <a:stretch>
            <a:fillRect/>
          </a:stretch>
        </p:blipFill>
        <p:spPr>
          <a:xfrm>
            <a:off x="5971242" y="4337710"/>
            <a:ext cx="2723339" cy="2043618"/>
          </a:xfrm>
          <a:prstGeom prst="rect">
            <a:avLst/>
          </a:prstGeom>
          <a:ln w="12700">
            <a:miter lim="400000"/>
          </a:ln>
        </p:spPr>
      </p:pic>
      <p:pic>
        <p:nvPicPr>
          <p:cNvPr id="5" name="図 4">
            <a:extLst>
              <a:ext uri="{FF2B5EF4-FFF2-40B4-BE49-F238E27FC236}">
                <a16:creationId xmlns:a16="http://schemas.microsoft.com/office/drawing/2014/main" id="{D1B3D6EB-9DCC-6EA8-1FFF-8D42517074A8}"/>
              </a:ext>
            </a:extLst>
          </p:cNvPr>
          <p:cNvPicPr>
            <a:picLocks noChangeAspect="1"/>
          </p:cNvPicPr>
          <p:nvPr/>
        </p:nvPicPr>
        <p:blipFill>
          <a:blip r:embed="rId4"/>
          <a:stretch>
            <a:fillRect/>
          </a:stretch>
        </p:blipFill>
        <p:spPr>
          <a:xfrm>
            <a:off x="5445463" y="1920980"/>
            <a:ext cx="3774898" cy="2444124"/>
          </a:xfrm>
          <a:prstGeom prst="rect">
            <a:avLst/>
          </a:prstGeom>
        </p:spPr>
      </p:pic>
      <p:sp>
        <p:nvSpPr>
          <p:cNvPr id="7" name="テキスト ボックス 6">
            <a:extLst>
              <a:ext uri="{FF2B5EF4-FFF2-40B4-BE49-F238E27FC236}">
                <a16:creationId xmlns:a16="http://schemas.microsoft.com/office/drawing/2014/main" id="{7D7782C9-8530-FFC3-E0DE-8EE62072D65A}"/>
              </a:ext>
            </a:extLst>
          </p:cNvPr>
          <p:cNvSpPr txBox="1"/>
          <p:nvPr/>
        </p:nvSpPr>
        <p:spPr>
          <a:xfrm>
            <a:off x="135140" y="548680"/>
            <a:ext cx="5836102" cy="1200329"/>
          </a:xfrm>
          <a:prstGeom prst="rect">
            <a:avLst/>
          </a:prstGeom>
          <a:noFill/>
          <a:ln w="1905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Neutron interferometers can precisely measure interactions with neutron as phase differences. The newly developed </a:t>
            </a:r>
            <a:r>
              <a:rPr kumimoji="1" lang="en" altLang="ja-JP" sz="1800" b="0" i="0" u="none" strike="noStrike" kern="1200" cap="none" spc="0" normalizeH="0" baseline="0" noProof="0" dirty="0">
                <a:ln>
                  <a:noFill/>
                </a:ln>
                <a:solidFill>
                  <a:srgbClr val="FF0000"/>
                </a:solidFill>
                <a:effectLst/>
                <a:uLnTx/>
                <a:uFillTx/>
                <a:latin typeface="Söhne"/>
                <a:ea typeface="ＭＳ Ｐゴシック" panose="020B0600070205080204" pitchFamily="50" charset="-128"/>
                <a:cs typeface="+mn-cs"/>
              </a:rPr>
              <a:t>multilayer interferometer </a:t>
            </a:r>
            <a:r>
              <a:rPr kumimoji="1" lang="en" altLang="ja-JP" sz="1800" b="0" i="0" u="none" strike="noStrike" kern="1200" cap="none" spc="0" normalizeH="0" baseline="0" noProof="0" dirty="0">
                <a:ln>
                  <a:noFill/>
                </a:ln>
                <a:solidFill>
                  <a:srgbClr val="374151"/>
                </a:solidFill>
                <a:effectLst/>
                <a:uLnTx/>
                <a:uFillTx/>
                <a:latin typeface="Söhne"/>
                <a:ea typeface="ＭＳ Ｐゴシック" panose="020B0600070205080204" pitchFamily="50" charset="-128"/>
                <a:cs typeface="+mn-cs"/>
              </a:rPr>
              <a:t>with a pulsed neutron source can use  wide wavelength, simultaneously.</a:t>
            </a:r>
          </a:p>
        </p:txBody>
      </p:sp>
      <p:sp>
        <p:nvSpPr>
          <p:cNvPr id="8" name="角丸四角形 7">
            <a:extLst>
              <a:ext uri="{FF2B5EF4-FFF2-40B4-BE49-F238E27FC236}">
                <a16:creationId xmlns:a16="http://schemas.microsoft.com/office/drawing/2014/main" id="{5289B40F-A8C7-8E48-309F-218CBD347E42}"/>
              </a:ext>
            </a:extLst>
          </p:cNvPr>
          <p:cNvSpPr/>
          <p:nvPr/>
        </p:nvSpPr>
        <p:spPr>
          <a:xfrm>
            <a:off x="69811" y="533326"/>
            <a:ext cx="9004378" cy="1239490"/>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9" name="図 8">
            <a:extLst>
              <a:ext uri="{FF2B5EF4-FFF2-40B4-BE49-F238E27FC236}">
                <a16:creationId xmlns:a16="http://schemas.microsoft.com/office/drawing/2014/main" id="{9EAE256E-4BA6-A4AD-9BCD-E6C561E214E7}"/>
              </a:ext>
            </a:extLst>
          </p:cNvPr>
          <p:cNvPicPr>
            <a:picLocks noChangeAspect="1"/>
          </p:cNvPicPr>
          <p:nvPr/>
        </p:nvPicPr>
        <p:blipFill>
          <a:blip r:embed="rId5"/>
          <a:stretch>
            <a:fillRect/>
          </a:stretch>
        </p:blipFill>
        <p:spPr>
          <a:xfrm>
            <a:off x="6031923" y="806913"/>
            <a:ext cx="2795347" cy="644691"/>
          </a:xfrm>
          <a:prstGeom prst="rect">
            <a:avLst/>
          </a:prstGeom>
        </p:spPr>
      </p:pic>
      <p:sp>
        <p:nvSpPr>
          <p:cNvPr id="10" name="テキスト ボックス 9">
            <a:extLst>
              <a:ext uri="{FF2B5EF4-FFF2-40B4-BE49-F238E27FC236}">
                <a16:creationId xmlns:a16="http://schemas.microsoft.com/office/drawing/2014/main" id="{1F74BB41-8DE6-B001-E269-F922921CDD2A}"/>
              </a:ext>
            </a:extLst>
          </p:cNvPr>
          <p:cNvSpPr txBox="1"/>
          <p:nvPr/>
        </p:nvSpPr>
        <p:spPr>
          <a:xfrm>
            <a:off x="5924073" y="6488668"/>
            <a:ext cx="316835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1"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T. Fujiie et al., arXiv:2308.01922</a:t>
            </a:r>
          </a:p>
        </p:txBody>
      </p:sp>
      <p:sp>
        <p:nvSpPr>
          <p:cNvPr id="13" name="テキスト ボックス 12">
            <a:extLst>
              <a:ext uri="{FF2B5EF4-FFF2-40B4-BE49-F238E27FC236}">
                <a16:creationId xmlns:a16="http://schemas.microsoft.com/office/drawing/2014/main" id="{DAB3B64A-C0C7-383D-DF80-4410345A6BF9}"/>
              </a:ext>
            </a:extLst>
          </p:cNvPr>
          <p:cNvSpPr txBox="1"/>
          <p:nvPr/>
        </p:nvSpPr>
        <p:spPr>
          <a:xfrm>
            <a:off x="69811" y="5136124"/>
            <a:ext cx="5705980" cy="1754326"/>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Oscillation by interference of neutrons were clearly observed (visibility ~70%).</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Phase shift by inserting sample in a path was measured.</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a:t>
            </a: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successfully measured scattering length.</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Further wavelength extension is planned to increase statistics by a factor of 20.</a:t>
            </a:r>
          </a:p>
        </p:txBody>
      </p:sp>
      <p:sp>
        <p:nvSpPr>
          <p:cNvPr id="15" name="テキスト ボックス 14">
            <a:extLst>
              <a:ext uri="{FF2B5EF4-FFF2-40B4-BE49-F238E27FC236}">
                <a16:creationId xmlns:a16="http://schemas.microsoft.com/office/drawing/2014/main" id="{400CD913-A92C-0E46-2041-350087369517}"/>
              </a:ext>
            </a:extLst>
          </p:cNvPr>
          <p:cNvSpPr txBox="1"/>
          <p:nvPr/>
        </p:nvSpPr>
        <p:spPr>
          <a:xfrm>
            <a:off x="6832365" y="4214361"/>
            <a:ext cx="18870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Phase shift with Si</a:t>
            </a: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A5130265-A1F5-4A35-1EAD-D46660271983}"/>
              </a:ext>
            </a:extLst>
          </p:cNvPr>
          <p:cNvSpPr txBox="1"/>
          <p:nvPr/>
        </p:nvSpPr>
        <p:spPr>
          <a:xfrm>
            <a:off x="6156176" y="1827619"/>
            <a:ext cx="180947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Oscillation in TOF</a:t>
            </a: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フッター プレースホルダー 5">
            <a:extLst>
              <a:ext uri="{FF2B5EF4-FFF2-40B4-BE49-F238E27FC236}">
                <a16:creationId xmlns:a16="http://schemas.microsoft.com/office/drawing/2014/main" id="{B2BB1385-E781-C3CB-92DD-8A17377615CC}"/>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955728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8"/>
          <p:cNvSpPr>
            <a:spLocks noChangeArrowheads="1"/>
          </p:cNvSpPr>
          <p:nvPr/>
        </p:nvSpPr>
        <p:spPr bwMode="auto">
          <a:xfrm>
            <a:off x="0" y="0"/>
            <a:ext cx="9144000" cy="692150"/>
          </a:xfrm>
          <a:prstGeom prst="rect">
            <a:avLst/>
          </a:prstGeom>
          <a:gradFill rotWithShape="0">
            <a:gsLst>
              <a:gs pos="0">
                <a:srgbClr val="D60093"/>
              </a:gs>
              <a:gs pos="100000">
                <a:srgbClr val="FF5BCC"/>
              </a:gs>
            </a:gsLst>
            <a:lin ang="0" scaled="1"/>
          </a:gradFill>
          <a:ln w="9525">
            <a:noFill/>
            <a:miter lim="800000"/>
            <a:headEnd/>
            <a:tailEnd/>
          </a:ln>
        </p:spPr>
        <p:txBody>
          <a:bodyPr wrap="none" anchor="ctr"/>
          <a:lstStyle/>
          <a:p>
            <a:pPr marL="719138" fontAlgn="auto">
              <a:spcBef>
                <a:spcPts val="0"/>
              </a:spcBef>
              <a:spcAft>
                <a:spcPts val="0"/>
              </a:spcAft>
              <a:defRPr/>
            </a:pPr>
            <a:r>
              <a:rPr kumimoji="0" lang="en-US" altLang="ja-JP" sz="2800" b="1" kern="0" dirty="0">
                <a:solidFill>
                  <a:schemeClr val="bg1"/>
                </a:solidFill>
                <a:latin typeface="+mn-lt"/>
              </a:rPr>
              <a:t>Versatile Quantum Beams for Microscopic World</a:t>
            </a:r>
            <a:endParaRPr kumimoji="0" lang="ja-JP" altLang="en-US" sz="2800" b="1" kern="0" dirty="0">
              <a:solidFill>
                <a:schemeClr val="bg1"/>
              </a:solidFill>
              <a:latin typeface="+mn-lt"/>
            </a:endParaRPr>
          </a:p>
        </p:txBody>
      </p:sp>
      <p:sp>
        <p:nvSpPr>
          <p:cNvPr id="4" name="Oval 49"/>
          <p:cNvSpPr>
            <a:spLocks noChangeAspect="1" noChangeArrowheads="1"/>
          </p:cNvSpPr>
          <p:nvPr/>
        </p:nvSpPr>
        <p:spPr bwMode="auto">
          <a:xfrm>
            <a:off x="8" y="20"/>
            <a:ext cx="684213" cy="684213"/>
          </a:xfrm>
          <a:prstGeom prst="ellipse">
            <a:avLst/>
          </a:prstGeom>
          <a:gradFill rotWithShape="0">
            <a:gsLst>
              <a:gs pos="0">
                <a:srgbClr val="FFDDF4"/>
              </a:gs>
              <a:gs pos="100000">
                <a:srgbClr val="D60093"/>
              </a:gs>
            </a:gsLst>
            <a:path path="shape">
              <a:fillToRect l="50000" t="50000" r="50000" b="50000"/>
            </a:path>
          </a:gradFill>
          <a:ln w="19050">
            <a:solidFill>
              <a:srgbClr val="FFFFFF"/>
            </a:solidFill>
            <a:round/>
            <a:headEnd/>
            <a:tailEnd/>
          </a:ln>
        </p:spPr>
        <p:txBody>
          <a:bodyPr wrap="none" anchor="ctr"/>
          <a:lstStyle/>
          <a:p>
            <a:pPr fontAlgn="auto">
              <a:spcBef>
                <a:spcPts val="0"/>
              </a:spcBef>
              <a:spcAft>
                <a:spcPts val="0"/>
              </a:spcAft>
              <a:defRPr/>
            </a:pPr>
            <a:endParaRPr kumimoji="0" lang="ja-JP" altLang="en-US" kern="0">
              <a:solidFill>
                <a:sysClr val="windowText" lastClr="000000"/>
              </a:solidFill>
            </a:endParaRPr>
          </a:p>
        </p:txBody>
      </p:sp>
      <p:sp>
        <p:nvSpPr>
          <p:cNvPr id="6" name="Rectangle 2"/>
          <p:cNvSpPr txBox="1">
            <a:spLocks noChangeArrowheads="1"/>
          </p:cNvSpPr>
          <p:nvPr/>
        </p:nvSpPr>
        <p:spPr>
          <a:xfrm>
            <a:off x="250825" y="6065838"/>
            <a:ext cx="8713788" cy="792162"/>
          </a:xfrm>
          <a:prstGeom prst="rect">
            <a:avLst/>
          </a:prstGeom>
        </p:spPr>
        <p:txBody>
          <a:bodyPr/>
          <a:lstStyle/>
          <a:p>
            <a:pPr algn="ctr" defTabSz="4176431" fontAlgn="auto">
              <a:spcAft>
                <a:spcPts val="0"/>
              </a:spcAft>
              <a:defRPr/>
            </a:pPr>
            <a:r>
              <a:rPr lang="en-US" altLang="ja-JP" sz="2400" b="1" dirty="0">
                <a:solidFill>
                  <a:srgbClr val="0070C0"/>
                </a:solidFill>
                <a:latin typeface="+mn-lt"/>
                <a:ea typeface="AR P丸ゴシック体E" pitchFamily="50" charset="-128"/>
                <a:cs typeface="+mj-cs"/>
              </a:rPr>
              <a:t>Variety of secondary particles generated with  </a:t>
            </a:r>
            <a:br>
              <a:rPr lang="en-US" altLang="ja-JP" sz="2400" b="1" dirty="0">
                <a:solidFill>
                  <a:srgbClr val="0070C0"/>
                </a:solidFill>
                <a:latin typeface="+mn-lt"/>
                <a:ea typeface="AR P丸ゴシック体E" pitchFamily="50" charset="-128"/>
                <a:cs typeface="+mj-cs"/>
              </a:rPr>
            </a:br>
            <a:r>
              <a:rPr lang="en-US" altLang="ja-JP" sz="2400" b="1" dirty="0">
                <a:solidFill>
                  <a:srgbClr val="0070C0"/>
                </a:solidFill>
                <a:latin typeface="+mn-lt"/>
                <a:ea typeface="AR P丸ゴシック体E" pitchFamily="50" charset="-128"/>
                <a:cs typeface="+mj-cs"/>
              </a:rPr>
              <a:t>high-energy and high-intensity protons </a:t>
            </a:r>
          </a:p>
        </p:txBody>
      </p:sp>
      <p:sp>
        <p:nvSpPr>
          <p:cNvPr id="14" name="Rectangle 50"/>
          <p:cNvSpPr>
            <a:spLocks noChangeArrowheads="1"/>
          </p:cNvSpPr>
          <p:nvPr/>
        </p:nvSpPr>
        <p:spPr bwMode="auto">
          <a:xfrm>
            <a:off x="817553" y="1428751"/>
            <a:ext cx="7508915" cy="584775"/>
          </a:xfrm>
          <a:prstGeom prst="rect">
            <a:avLst/>
          </a:prstGeom>
          <a:noFill/>
          <a:ln w="9525" algn="ctr">
            <a:noFill/>
            <a:miter lim="800000"/>
            <a:headEnd/>
            <a:tailEnd/>
          </a:ln>
        </p:spPr>
        <p:txBody>
          <a:bodyPr wrap="none">
            <a:spAutoFit/>
          </a:bodyPr>
          <a:lstStyle/>
          <a:p>
            <a:r>
              <a:rPr lang="en-US" altLang="ja-JP" sz="3200" u="sng" dirty="0">
                <a:solidFill>
                  <a:srgbClr val="0066CC"/>
                </a:solidFill>
                <a:latin typeface="+mn-lt"/>
              </a:rPr>
              <a:t>J</a:t>
            </a:r>
            <a:r>
              <a:rPr lang="en-US" altLang="ja-JP" sz="3200" dirty="0">
                <a:latin typeface="+mn-lt"/>
              </a:rPr>
              <a:t>apan </a:t>
            </a:r>
            <a:r>
              <a:rPr lang="en-US" altLang="ja-JP" sz="3200" u="sng" dirty="0">
                <a:solidFill>
                  <a:srgbClr val="0066CC"/>
                </a:solidFill>
                <a:latin typeface="+mn-lt"/>
              </a:rPr>
              <a:t>P</a:t>
            </a:r>
            <a:r>
              <a:rPr lang="en-US" altLang="ja-JP" sz="3200" dirty="0">
                <a:latin typeface="+mn-lt"/>
              </a:rPr>
              <a:t>roton </a:t>
            </a:r>
            <a:r>
              <a:rPr lang="en-US" altLang="ja-JP" sz="3200" u="sng" dirty="0">
                <a:solidFill>
                  <a:srgbClr val="0066CC"/>
                </a:solidFill>
                <a:latin typeface="+mn-lt"/>
              </a:rPr>
              <a:t>A</a:t>
            </a:r>
            <a:r>
              <a:rPr lang="en-US" altLang="ja-JP" sz="3200" dirty="0">
                <a:latin typeface="+mn-lt"/>
              </a:rPr>
              <a:t>ccelerator </a:t>
            </a:r>
            <a:r>
              <a:rPr lang="en-US" altLang="ja-JP" sz="3200" u="sng" dirty="0">
                <a:solidFill>
                  <a:srgbClr val="0066CC"/>
                </a:solidFill>
                <a:latin typeface="+mn-lt"/>
              </a:rPr>
              <a:t>R</a:t>
            </a:r>
            <a:r>
              <a:rPr lang="en-US" altLang="ja-JP" sz="3200" dirty="0">
                <a:latin typeface="+mn-lt"/>
              </a:rPr>
              <a:t>esearch </a:t>
            </a:r>
            <a:r>
              <a:rPr lang="en-US" altLang="ja-JP" sz="3200" u="sng" dirty="0">
                <a:solidFill>
                  <a:srgbClr val="0066CC"/>
                </a:solidFill>
                <a:latin typeface="+mn-lt"/>
              </a:rPr>
              <a:t>C</a:t>
            </a:r>
            <a:r>
              <a:rPr lang="en-US" altLang="ja-JP" sz="3200" dirty="0">
                <a:latin typeface="+mn-lt"/>
              </a:rPr>
              <a:t>omplex</a:t>
            </a:r>
          </a:p>
        </p:txBody>
      </p:sp>
      <p:pic>
        <p:nvPicPr>
          <p:cNvPr id="8199" name="Picture 14" descr="マークカラー_白淵"/>
          <p:cNvPicPr>
            <a:picLocks noChangeAspect="1" noChangeArrowheads="1"/>
          </p:cNvPicPr>
          <p:nvPr/>
        </p:nvPicPr>
        <p:blipFill>
          <a:blip r:embed="rId2"/>
          <a:srcRect/>
          <a:stretch>
            <a:fillRect/>
          </a:stretch>
        </p:blipFill>
        <p:spPr bwMode="auto">
          <a:xfrm>
            <a:off x="3000385" y="836633"/>
            <a:ext cx="708025" cy="636587"/>
          </a:xfrm>
          <a:prstGeom prst="rect">
            <a:avLst/>
          </a:prstGeom>
          <a:noFill/>
          <a:ln w="9525">
            <a:noFill/>
            <a:miter lim="800000"/>
            <a:headEnd/>
            <a:tailEnd/>
          </a:ln>
        </p:spPr>
      </p:pic>
      <p:pic>
        <p:nvPicPr>
          <p:cNvPr id="8200" name="Picture 5" descr="無題"/>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851279" y="933450"/>
            <a:ext cx="2519363" cy="509588"/>
          </a:xfrm>
          <a:prstGeom prst="rect">
            <a:avLst/>
          </a:prstGeom>
          <a:noFill/>
          <a:ln w="9525">
            <a:noFill/>
            <a:miter lim="800000"/>
            <a:headEnd/>
            <a:tailEnd/>
          </a:ln>
        </p:spPr>
      </p:pic>
      <p:sp>
        <p:nvSpPr>
          <p:cNvPr id="18" name="Rectangle 50"/>
          <p:cNvSpPr>
            <a:spLocks noChangeArrowheads="1"/>
          </p:cNvSpPr>
          <p:nvPr/>
        </p:nvSpPr>
        <p:spPr bwMode="auto">
          <a:xfrm>
            <a:off x="1313762" y="2133620"/>
            <a:ext cx="6516488" cy="917575"/>
          </a:xfrm>
          <a:prstGeom prst="rect">
            <a:avLst/>
          </a:prstGeom>
          <a:noFill/>
          <a:ln w="15875" algn="ctr">
            <a:solidFill>
              <a:schemeClr val="accent1">
                <a:lumMod val="75000"/>
              </a:schemeClr>
            </a:solidFill>
            <a:miter lim="800000"/>
            <a:headEnd/>
            <a:tailEnd/>
          </a:ln>
          <a:effectLst/>
        </p:spPr>
        <p:txBody>
          <a:bodyPr wrap="square" tIns="90000">
            <a:spAutoFit/>
          </a:bodyPr>
          <a:lstStyle/>
          <a:p>
            <a:pPr>
              <a:lnSpc>
                <a:spcPts val="3000"/>
              </a:lnSpc>
              <a:defRPr/>
            </a:pPr>
            <a:r>
              <a:rPr lang="en-US" altLang="ja-JP" sz="3200" b="1" dirty="0">
                <a:solidFill>
                  <a:srgbClr val="0070C0"/>
                </a:solidFill>
                <a:latin typeface="+mn-lt"/>
              </a:rPr>
              <a:t>Power-frontier accelerators and</a:t>
            </a:r>
            <a:br>
              <a:rPr lang="en-US" altLang="ja-JP" sz="3200" b="1" dirty="0">
                <a:solidFill>
                  <a:srgbClr val="0070C0"/>
                </a:solidFill>
                <a:latin typeface="+mn-lt"/>
              </a:rPr>
            </a:br>
            <a:r>
              <a:rPr lang="en-US" altLang="ja-JP" sz="3200" b="1" dirty="0">
                <a:solidFill>
                  <a:srgbClr val="0070C0"/>
                </a:solidFill>
                <a:latin typeface="+mn-lt"/>
              </a:rPr>
              <a:t>                 </a:t>
            </a:r>
            <a:r>
              <a:rPr lang="en-US" altLang="ja-JP" sz="3200" b="1" dirty="0">
                <a:solidFill>
                  <a:srgbClr val="0070C0"/>
                </a:solidFill>
                <a:latin typeface="+mn-lt"/>
                <a:ea typeface="AR P丸ゴシック体E" pitchFamily="50" charset="-128"/>
              </a:rPr>
              <a:t>multi-purpose user facilities</a:t>
            </a:r>
            <a:endParaRPr lang="en-US" altLang="ja-JP" sz="3200" b="1" dirty="0">
              <a:solidFill>
                <a:srgbClr val="0070C0"/>
              </a:solidFill>
              <a:latin typeface="+mn-lt"/>
            </a:endParaRPr>
          </a:p>
        </p:txBody>
      </p:sp>
      <p:grpSp>
        <p:nvGrpSpPr>
          <p:cNvPr id="2" name="グループ化 1">
            <a:extLst>
              <a:ext uri="{FF2B5EF4-FFF2-40B4-BE49-F238E27FC236}">
                <a16:creationId xmlns:a16="http://schemas.microsoft.com/office/drawing/2014/main" id="{D5BD3548-63A1-4D35-8C72-BACC649F7FBA}"/>
              </a:ext>
            </a:extLst>
          </p:cNvPr>
          <p:cNvGrpSpPr/>
          <p:nvPr/>
        </p:nvGrpSpPr>
        <p:grpSpPr>
          <a:xfrm>
            <a:off x="2061265" y="3175265"/>
            <a:ext cx="5768985" cy="2895614"/>
            <a:chOff x="1547813" y="3141669"/>
            <a:chExt cx="5768985" cy="2895614"/>
          </a:xfrm>
        </p:grpSpPr>
        <p:sp>
          <p:nvSpPr>
            <p:cNvPr id="8202" name="Line 3"/>
            <p:cNvSpPr>
              <a:spLocks noChangeShapeType="1"/>
            </p:cNvSpPr>
            <p:nvPr/>
          </p:nvSpPr>
          <p:spPr bwMode="auto">
            <a:xfrm flipV="1">
              <a:off x="3429068" y="5295744"/>
              <a:ext cx="0" cy="117294"/>
            </a:xfrm>
            <a:prstGeom prst="line">
              <a:avLst/>
            </a:prstGeom>
            <a:noFill/>
            <a:ln w="19050">
              <a:noFill/>
              <a:miter lim="800000"/>
              <a:headEnd/>
              <a:tailEnd type="triangle" w="med" len="med"/>
            </a:ln>
          </p:spPr>
          <p:txBody>
            <a:bodyPr wrap="none" anchor="ctr"/>
            <a:lstStyle/>
            <a:p>
              <a:endParaRPr lang="ja-JP" altLang="en-US"/>
            </a:p>
          </p:txBody>
        </p:sp>
        <p:pic>
          <p:nvPicPr>
            <p:cNvPr id="8203" name="Picture 4"/>
            <p:cNvPicPr>
              <a:picLocks noChangeAspect="1" noChangeArrowheads="1"/>
            </p:cNvPicPr>
            <p:nvPr/>
          </p:nvPicPr>
          <p:blipFill>
            <a:blip r:embed="rId4"/>
            <a:srcRect/>
            <a:stretch>
              <a:fillRect/>
            </a:stretch>
          </p:blipFill>
          <p:spPr bwMode="auto">
            <a:xfrm>
              <a:off x="4239149" y="3383518"/>
              <a:ext cx="2857341" cy="2653765"/>
            </a:xfrm>
            <a:prstGeom prst="rect">
              <a:avLst/>
            </a:prstGeom>
            <a:noFill/>
            <a:ln w="9525">
              <a:noFill/>
              <a:miter lim="800000"/>
              <a:headEnd/>
              <a:tailEnd/>
            </a:ln>
          </p:spPr>
        </p:pic>
        <p:pic>
          <p:nvPicPr>
            <p:cNvPr id="8204" name="Picture 5"/>
            <p:cNvPicPr>
              <a:picLocks noChangeAspect="1" noChangeArrowheads="1"/>
            </p:cNvPicPr>
            <p:nvPr/>
          </p:nvPicPr>
          <p:blipFill>
            <a:blip r:embed="rId5"/>
            <a:srcRect/>
            <a:stretch>
              <a:fillRect/>
            </a:stretch>
          </p:blipFill>
          <p:spPr bwMode="auto">
            <a:xfrm>
              <a:off x="2334044" y="3625352"/>
              <a:ext cx="2042673" cy="1804721"/>
            </a:xfrm>
            <a:prstGeom prst="rect">
              <a:avLst/>
            </a:prstGeom>
            <a:noFill/>
            <a:ln w="9525">
              <a:noFill/>
              <a:miter lim="800000"/>
              <a:headEnd/>
              <a:tailEnd/>
            </a:ln>
          </p:spPr>
        </p:pic>
        <p:grpSp>
          <p:nvGrpSpPr>
            <p:cNvPr id="8205" name="Group 8"/>
            <p:cNvGrpSpPr>
              <a:grpSpLocks noChangeAspect="1"/>
            </p:cNvGrpSpPr>
            <p:nvPr/>
          </p:nvGrpSpPr>
          <p:grpSpPr bwMode="auto">
            <a:xfrm>
              <a:off x="1547813" y="4653129"/>
              <a:ext cx="1561338" cy="846380"/>
              <a:chOff x="634" y="2190"/>
              <a:chExt cx="1171" cy="635"/>
            </a:xfrm>
          </p:grpSpPr>
          <p:pic>
            <p:nvPicPr>
              <p:cNvPr id="8207" name="Picture 9"/>
              <p:cNvPicPr>
                <a:picLocks noChangeAspect="1" noChangeArrowheads="1"/>
              </p:cNvPicPr>
              <p:nvPr/>
            </p:nvPicPr>
            <p:blipFill>
              <a:blip r:embed="rId6"/>
              <a:srcRect/>
              <a:stretch>
                <a:fillRect/>
              </a:stretch>
            </p:blipFill>
            <p:spPr bwMode="auto">
              <a:xfrm>
                <a:off x="634" y="2190"/>
                <a:ext cx="1171" cy="635"/>
              </a:xfrm>
              <a:prstGeom prst="rect">
                <a:avLst/>
              </a:prstGeom>
              <a:noFill/>
              <a:ln w="9525">
                <a:noFill/>
                <a:miter lim="800000"/>
                <a:headEnd/>
                <a:tailEnd/>
              </a:ln>
            </p:spPr>
          </p:pic>
          <p:sp>
            <p:nvSpPr>
              <p:cNvPr id="8208" name="Rectangle 10"/>
              <p:cNvSpPr>
                <a:spLocks noChangeArrowheads="1"/>
              </p:cNvSpPr>
              <p:nvPr/>
            </p:nvSpPr>
            <p:spPr bwMode="auto">
              <a:xfrm>
                <a:off x="1008" y="2208"/>
                <a:ext cx="795" cy="207"/>
              </a:xfrm>
              <a:prstGeom prst="rect">
                <a:avLst/>
              </a:prstGeom>
              <a:solidFill>
                <a:schemeClr val="bg1"/>
              </a:solidFill>
              <a:ln w="12700">
                <a:solidFill>
                  <a:schemeClr val="bg1"/>
                </a:solidFill>
                <a:miter lim="800000"/>
                <a:headEnd/>
                <a:tailEnd/>
              </a:ln>
            </p:spPr>
            <p:txBody>
              <a:bodyPr wrap="none" anchor="ctr"/>
              <a:lstStyle/>
              <a:p>
                <a:endParaRPr lang="ja-JP" altLang="en-US">
                  <a:latin typeface="Calibri" pitchFamily="34" charset="0"/>
                </a:endParaRPr>
              </a:p>
            </p:txBody>
          </p:sp>
          <p:sp>
            <p:nvSpPr>
              <p:cNvPr id="8209" name="Line 11"/>
              <p:cNvSpPr>
                <a:spLocks noChangeShapeType="1"/>
              </p:cNvSpPr>
              <p:nvPr/>
            </p:nvSpPr>
            <p:spPr bwMode="auto">
              <a:xfrm>
                <a:off x="1024" y="2304"/>
                <a:ext cx="720" cy="0"/>
              </a:xfrm>
              <a:prstGeom prst="line">
                <a:avLst/>
              </a:prstGeom>
              <a:noFill/>
              <a:ln w="152400">
                <a:solidFill>
                  <a:srgbClr val="FF1E00"/>
                </a:solidFill>
                <a:round/>
                <a:headEnd/>
                <a:tailEnd type="triangle" w="sm" len="med"/>
              </a:ln>
            </p:spPr>
            <p:txBody>
              <a:bodyPr wrap="none" anchor="ctr"/>
              <a:lstStyle/>
              <a:p>
                <a:endParaRPr lang="ja-JP" altLang="en-US"/>
              </a:p>
            </p:txBody>
          </p:sp>
        </p:grpSp>
        <p:pic>
          <p:nvPicPr>
            <p:cNvPr id="8206" name="Picture 17"/>
            <p:cNvPicPr>
              <a:picLocks noChangeAspect="1" noChangeArrowheads="1"/>
            </p:cNvPicPr>
            <p:nvPr/>
          </p:nvPicPr>
          <p:blipFill>
            <a:blip r:embed="rId7"/>
            <a:srcRect/>
            <a:stretch>
              <a:fillRect/>
            </a:stretch>
          </p:blipFill>
          <p:spPr bwMode="auto">
            <a:xfrm>
              <a:off x="5539459" y="3141669"/>
              <a:ext cx="1777339" cy="1046311"/>
            </a:xfrm>
            <a:prstGeom prst="rect">
              <a:avLst/>
            </a:prstGeom>
            <a:noFill/>
            <a:ln w="9525">
              <a:noFill/>
              <a:miter lim="800000"/>
              <a:headEnd/>
              <a:tailEnd/>
            </a:ln>
          </p:spPr>
        </p:pic>
        <p:sp>
          <p:nvSpPr>
            <p:cNvPr id="19" name="テキスト ボックス 18"/>
            <p:cNvSpPr txBox="1"/>
            <p:nvPr/>
          </p:nvSpPr>
          <p:spPr>
            <a:xfrm>
              <a:off x="2843809" y="5589240"/>
              <a:ext cx="1296144" cy="369332"/>
            </a:xfrm>
            <a:prstGeom prst="rect">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path path="circle">
                <a:fillToRect l="50000" t="50000" r="50000" b="50000"/>
              </a:path>
              <a:tileRect/>
            </a:gradFill>
          </p:spPr>
          <p:txBody>
            <a:bodyPr wrap="square">
              <a:spAutoFit/>
            </a:bodyPr>
            <a:lstStyle/>
            <a:p>
              <a:pPr algn="ctr">
                <a:defRPr/>
              </a:pPr>
              <a:r>
                <a:rPr lang="en-US" altLang="ja-JP" b="1" dirty="0" err="1">
                  <a:solidFill>
                    <a:srgbClr val="339966"/>
                  </a:solidFill>
                  <a:latin typeface="+mn-lt"/>
                  <a:ea typeface="HG丸ｺﾞｼｯｸM-PRO" pitchFamily="50" charset="-128"/>
                </a:rPr>
                <a:t>spallation</a:t>
              </a:r>
              <a:r>
                <a:rPr lang="en-US" altLang="ja-JP" b="1" dirty="0">
                  <a:solidFill>
                    <a:srgbClr val="339966"/>
                  </a:solidFill>
                  <a:latin typeface="+mn-lt"/>
                  <a:ea typeface="HG丸ｺﾞｼｯｸM-PRO" pitchFamily="50" charset="-128"/>
                </a:rPr>
                <a:t> </a:t>
              </a:r>
              <a:endParaRPr lang="ja-JP" altLang="en-US" b="1" dirty="0">
                <a:solidFill>
                  <a:srgbClr val="339966"/>
                </a:solidFill>
                <a:latin typeface="+mn-lt"/>
                <a:ea typeface="HG丸ｺﾞｼｯｸM-PRO" pitchFamily="50" charset="-128"/>
              </a:endParaRPr>
            </a:p>
          </p:txBody>
        </p:sp>
      </p:grpSp>
      <p:sp>
        <p:nvSpPr>
          <p:cNvPr id="21" name="テキスト ボックス 20">
            <a:extLst>
              <a:ext uri="{FF2B5EF4-FFF2-40B4-BE49-F238E27FC236}">
                <a16:creationId xmlns:a16="http://schemas.microsoft.com/office/drawing/2014/main" id="{75ACF5C5-0A70-49F4-94A0-74FD16893544}"/>
              </a:ext>
            </a:extLst>
          </p:cNvPr>
          <p:cNvSpPr txBox="1"/>
          <p:nvPr/>
        </p:nvSpPr>
        <p:spPr>
          <a:xfrm>
            <a:off x="77883" y="3110121"/>
            <a:ext cx="2503384" cy="1200329"/>
          </a:xfrm>
          <a:prstGeom prst="rect">
            <a:avLst/>
          </a:prstGeom>
          <a:noFill/>
        </p:spPr>
        <p:txBody>
          <a:bodyPr wrap="square">
            <a:spAutoFit/>
          </a:bodyPr>
          <a:lstStyle/>
          <a:p>
            <a:r>
              <a:rPr lang="en-US" altLang="ja-JP" dirty="0">
                <a:effectLst>
                  <a:outerShdw blurRad="50800" dist="38100" dir="2700000" algn="tl" rotWithShape="0">
                    <a:srgbClr val="000000">
                      <a:alpha val="43000"/>
                    </a:srgbClr>
                  </a:outerShdw>
                </a:effectLst>
              </a:rPr>
              <a:t>Jointly operated by two organizations:</a:t>
            </a:r>
          </a:p>
          <a:p>
            <a:pPr lvl="1"/>
            <a:r>
              <a:rPr lang="en-US" altLang="ja-JP" dirty="0">
                <a:effectLst>
                  <a:outerShdw blurRad="50800" dist="38100" dir="2700000" algn="tl" rotWithShape="0">
                    <a:srgbClr val="000000">
                      <a:alpha val="43000"/>
                    </a:srgbClr>
                  </a:outerShdw>
                </a:effectLst>
              </a:rPr>
              <a:t>KEK</a:t>
            </a:r>
            <a:r>
              <a:rPr lang="en-US" altLang="en-US" dirty="0">
                <a:effectLst>
                  <a:outerShdw blurRad="50800" dist="38100" dir="2700000" algn="tl" rotWithShape="0">
                    <a:srgbClr val="000000">
                      <a:alpha val="43000"/>
                    </a:srgbClr>
                  </a:outerShdw>
                </a:effectLst>
              </a:rPr>
              <a:t>, and </a:t>
            </a:r>
            <a:endParaRPr lang="en-US" altLang="ja-JP" dirty="0">
              <a:effectLst>
                <a:outerShdw blurRad="50800" dist="38100" dir="2700000" algn="tl" rotWithShape="0">
                  <a:srgbClr val="000000">
                    <a:alpha val="43000"/>
                  </a:srgbClr>
                </a:outerShdw>
              </a:effectLst>
            </a:endParaRPr>
          </a:p>
          <a:p>
            <a:pPr lvl="1"/>
            <a:r>
              <a:rPr lang="en-US" altLang="ja-JP" dirty="0">
                <a:effectLst>
                  <a:outerShdw blurRad="50800" dist="38100" dir="2700000" algn="tl" rotWithShape="0">
                    <a:srgbClr val="000000">
                      <a:alpha val="43000"/>
                    </a:srgbClr>
                  </a:outerShdw>
                </a:effectLst>
              </a:rPr>
              <a:t>JAEA</a:t>
            </a:r>
          </a:p>
        </p:txBody>
      </p:sp>
      <p:pic>
        <p:nvPicPr>
          <p:cNvPr id="22" name="Picture 11">
            <a:extLst>
              <a:ext uri="{FF2B5EF4-FFF2-40B4-BE49-F238E27FC236}">
                <a16:creationId xmlns:a16="http://schemas.microsoft.com/office/drawing/2014/main" id="{0C6E89FB-D3D7-4A3C-970C-18A757B7EE49}"/>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348700" y="685869"/>
            <a:ext cx="1615913" cy="751339"/>
          </a:xfrm>
          <a:prstGeom prst="rect">
            <a:avLst/>
          </a:prstGeom>
          <a:noFill/>
          <a:ln w="9525">
            <a:noFill/>
            <a:miter lim="800000"/>
            <a:headEnd/>
            <a:tailEnd/>
          </a:ln>
        </p:spPr>
      </p:pic>
      <p:pic>
        <p:nvPicPr>
          <p:cNvPr id="23" name="Picture 10">
            <a:extLst>
              <a:ext uri="{FF2B5EF4-FFF2-40B4-BE49-F238E27FC236}">
                <a16:creationId xmlns:a16="http://schemas.microsoft.com/office/drawing/2014/main" id="{8446B114-06F7-45C5-9556-881F0B8E31B2}"/>
              </a:ext>
            </a:extLst>
          </p:cNvPr>
          <p:cNvPicPr>
            <a:picLocks noChangeAspect="1" noChangeArrowheads="1"/>
          </p:cNvPicPr>
          <p:nvPr/>
        </p:nvPicPr>
        <p:blipFill>
          <a:blip r:embed="rId9"/>
          <a:srcRect/>
          <a:stretch>
            <a:fillRect/>
          </a:stretch>
        </p:blipFill>
        <p:spPr bwMode="auto">
          <a:xfrm>
            <a:off x="107525" y="733078"/>
            <a:ext cx="1153391" cy="658838"/>
          </a:xfrm>
          <a:prstGeom prst="rect">
            <a:avLst/>
          </a:prstGeom>
          <a:noFill/>
          <a:ln w="9525">
            <a:noFill/>
            <a:miter lim="800000"/>
            <a:headEnd/>
            <a:tailEnd/>
          </a:ln>
        </p:spPr>
      </p:pic>
      <p:sp>
        <p:nvSpPr>
          <p:cNvPr id="7" name="フッター プレースホルダー 6">
            <a:extLst>
              <a:ext uri="{FF2B5EF4-FFF2-40B4-BE49-F238E27FC236}">
                <a16:creationId xmlns:a16="http://schemas.microsoft.com/office/drawing/2014/main" id="{B40532FD-CB3F-736D-E5CF-885BDF73FB73}"/>
              </a:ext>
            </a:extLst>
          </p:cNvPr>
          <p:cNvSpPr>
            <a:spLocks noGrp="1"/>
          </p:cNvSpPr>
          <p:nvPr>
            <p:ph type="ftr" sz="quarter" idx="11"/>
          </p:nvPr>
        </p:nvSpPr>
        <p:spPr/>
        <p:txBody>
          <a:bodyPr/>
          <a:lstStyle/>
          <a:p>
            <a:r>
              <a:rPr kumimoji="1" lang="en-US" altLang="ja-JP"/>
              <a:t>BRIDGE2023</a:t>
            </a:r>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20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bg/>
                                          </p:spTgt>
                                        </p:tgtEl>
                                        <p:attrNameLst>
                                          <p:attrName>style.visibility</p:attrName>
                                        </p:attrNameLst>
                                      </p:cBhvr>
                                      <p:to>
                                        <p:strVal val="visible"/>
                                      </p:to>
                                    </p:set>
                                    <p:animEffect transition="in" filter="fade">
                                      <p:cBhvr>
                                        <p:cTn id="12" dur="2000"/>
                                        <p:tgtEl>
                                          <p:spTgt spid="18">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fade">
                                      <p:cBhvr>
                                        <p:cTn id="15" dur="2000"/>
                                        <p:tgtEl>
                                          <p:spTgt spid="1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40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build="p"/>
      <p:bldP spid="18"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イメージ" descr="イメージ"/>
          <p:cNvPicPr>
            <a:picLocks noChangeAspect="1"/>
          </p:cNvPicPr>
          <p:nvPr/>
        </p:nvPicPr>
        <p:blipFill>
          <a:blip r:embed="rId2"/>
          <a:stretch>
            <a:fillRect/>
          </a:stretch>
        </p:blipFill>
        <p:spPr>
          <a:xfrm>
            <a:off x="7230618" y="-14061"/>
            <a:ext cx="1792850" cy="496656"/>
          </a:xfrm>
          <a:prstGeom prst="rect">
            <a:avLst/>
          </a:prstGeom>
          <a:ln w="12700">
            <a:miter lim="400000"/>
          </a:ln>
        </p:spPr>
      </p:pic>
      <p:sp>
        <p:nvSpPr>
          <p:cNvPr id="153" name="1. Optical Test"/>
          <p:cNvSpPr txBox="1"/>
          <p:nvPr/>
        </p:nvSpPr>
        <p:spPr>
          <a:xfrm>
            <a:off x="3686583" y="1956347"/>
            <a:ext cx="1270155" cy="267060"/>
          </a:xfrm>
          <a:prstGeom prst="rect">
            <a:avLst/>
          </a:prstGeom>
          <a:solidFill>
            <a:srgbClr val="00213A"/>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321468">
              <a:defRPr sz="3000" b="1">
                <a:solidFill>
                  <a:srgbClr val="FFFC79"/>
                </a:solidFill>
                <a:latin typeface="Helvetica CY Plain"/>
                <a:ea typeface="Helvetica CY Plain"/>
                <a:cs typeface="Helvetica CY Plain"/>
                <a:sym typeface="Helvetica CY Plain"/>
              </a:defRPr>
            </a:lvl1pPr>
          </a:lstStyle>
          <a:p>
            <a:pPr marL="0" marR="0" lvl="0" indent="0" algn="l" defTabSz="321468" rtl="0" eaLnBrk="1" fontAlgn="auto" latinLnBrk="0" hangingPunct="1">
              <a:lnSpc>
                <a:spcPct val="100000"/>
              </a:lnSpc>
              <a:spcBef>
                <a:spcPts val="0"/>
              </a:spcBef>
              <a:spcAft>
                <a:spcPts val="0"/>
              </a:spcAft>
              <a:buClrTx/>
              <a:buSzTx/>
              <a:buFontTx/>
              <a:buNone/>
              <a:tabLst/>
              <a:defRPr/>
            </a:pPr>
            <a:r>
              <a:rPr kumimoji="1" sz="1406" b="1" i="0" u="none" strike="noStrike" kern="1200" cap="none" spc="0" normalizeH="0" baseline="0" noProof="0">
                <a:ln>
                  <a:noFill/>
                </a:ln>
                <a:solidFill>
                  <a:srgbClr val="FFFC79"/>
                </a:solidFill>
                <a:effectLst/>
                <a:uLnTx/>
                <a:uFillTx/>
                <a:latin typeface="Helvetica CY Plain"/>
                <a:sym typeface="Helvetica CY Plain"/>
              </a:rPr>
              <a:t>1. Optical Test</a:t>
            </a:r>
          </a:p>
        </p:txBody>
      </p:sp>
      <p:sp>
        <p:nvSpPr>
          <p:cNvPr id="154" name="2. Enhancement"/>
          <p:cNvSpPr txBox="1"/>
          <p:nvPr/>
        </p:nvSpPr>
        <p:spPr>
          <a:xfrm>
            <a:off x="3698515" y="2458099"/>
            <a:ext cx="1437317" cy="267060"/>
          </a:xfrm>
          <a:prstGeom prst="rect">
            <a:avLst/>
          </a:prstGeom>
          <a:solidFill>
            <a:srgbClr val="00213A"/>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321468">
              <a:defRPr sz="3000" b="1">
                <a:solidFill>
                  <a:srgbClr val="FFFC79"/>
                </a:solidFill>
                <a:latin typeface="Helvetica CY Plain"/>
                <a:ea typeface="Helvetica CY Plain"/>
                <a:cs typeface="Helvetica CY Plain"/>
                <a:sym typeface="Helvetica CY Plain"/>
              </a:defRPr>
            </a:lvl1pPr>
          </a:lstStyle>
          <a:p>
            <a:pPr marL="0" marR="0" lvl="0" indent="0" algn="l" defTabSz="321468" rtl="0" eaLnBrk="1" fontAlgn="auto" latinLnBrk="0" hangingPunct="1">
              <a:lnSpc>
                <a:spcPct val="100000"/>
              </a:lnSpc>
              <a:spcBef>
                <a:spcPts val="0"/>
              </a:spcBef>
              <a:spcAft>
                <a:spcPts val="0"/>
              </a:spcAft>
              <a:buClrTx/>
              <a:buSzTx/>
              <a:buFontTx/>
              <a:buNone/>
              <a:tabLst/>
              <a:defRPr/>
            </a:pPr>
            <a:r>
              <a:rPr kumimoji="1" sz="1406" b="1" i="0" u="none" strike="noStrike" kern="1200" cap="none" spc="0" normalizeH="0" baseline="0" noProof="0">
                <a:ln>
                  <a:noFill/>
                </a:ln>
                <a:solidFill>
                  <a:srgbClr val="FFFC79"/>
                </a:solidFill>
                <a:effectLst/>
                <a:uLnTx/>
                <a:uFillTx/>
                <a:latin typeface="Helvetica CY Plain"/>
                <a:sym typeface="Helvetica CY Plain"/>
              </a:rPr>
              <a:t>2. Enhancement</a:t>
            </a:r>
          </a:p>
        </p:txBody>
      </p:sp>
      <p:sp>
        <p:nvSpPr>
          <p:cNvPr id="155" name="3. New Type of New Physics Search"/>
          <p:cNvSpPr txBox="1"/>
          <p:nvPr/>
        </p:nvSpPr>
        <p:spPr>
          <a:xfrm>
            <a:off x="3674651" y="2956103"/>
            <a:ext cx="3108800" cy="267060"/>
          </a:xfrm>
          <a:prstGeom prst="rect">
            <a:avLst/>
          </a:prstGeom>
          <a:solidFill>
            <a:srgbClr val="00213A"/>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321468">
              <a:defRPr sz="3000" b="1">
                <a:solidFill>
                  <a:srgbClr val="FFFC79"/>
                </a:solidFill>
                <a:latin typeface="Helvetica CY Plain"/>
                <a:ea typeface="Helvetica CY Plain"/>
                <a:cs typeface="Helvetica CY Plain"/>
                <a:sym typeface="Helvetica CY Plain"/>
              </a:defRPr>
            </a:lvl1pPr>
          </a:lstStyle>
          <a:p>
            <a:pPr marL="0" marR="0" lvl="0" indent="0" algn="l" defTabSz="321468" rtl="0" eaLnBrk="1" fontAlgn="auto" latinLnBrk="0" hangingPunct="1">
              <a:lnSpc>
                <a:spcPct val="100000"/>
              </a:lnSpc>
              <a:spcBef>
                <a:spcPts val="0"/>
              </a:spcBef>
              <a:spcAft>
                <a:spcPts val="0"/>
              </a:spcAft>
              <a:buClrTx/>
              <a:buSzTx/>
              <a:buFontTx/>
              <a:buNone/>
              <a:tabLst/>
              <a:defRPr/>
            </a:pPr>
            <a:r>
              <a:rPr kumimoji="1" sz="1406" b="1" i="0" u="none" strike="noStrike" kern="1200" cap="none" spc="0" normalizeH="0" baseline="0" noProof="0">
                <a:ln>
                  <a:noFill/>
                </a:ln>
                <a:solidFill>
                  <a:srgbClr val="FFFC79"/>
                </a:solidFill>
                <a:effectLst/>
                <a:uLnTx/>
                <a:uFillTx/>
                <a:latin typeface="Helvetica CY Plain"/>
                <a:sym typeface="Helvetica CY Plain"/>
              </a:rPr>
              <a:t>3. New Type of New Physics Search</a:t>
            </a:r>
          </a:p>
        </p:txBody>
      </p:sp>
      <p:sp>
        <p:nvSpPr>
          <p:cNvPr id="156" name="final-state interaction free"/>
          <p:cNvSpPr txBox="1"/>
          <p:nvPr/>
        </p:nvSpPr>
        <p:spPr>
          <a:xfrm>
            <a:off x="5594036" y="1932512"/>
            <a:ext cx="2256451" cy="2670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30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1406" b="1" i="0" u="none" strike="noStrike" kern="1200" cap="none" spc="0" normalizeH="0" baseline="0" noProof="0">
                <a:ln>
                  <a:noFill/>
                </a:ln>
                <a:solidFill>
                  <a:srgbClr val="000000"/>
                </a:solidFill>
                <a:effectLst/>
                <a:uLnTx/>
                <a:uFillTx/>
                <a:latin typeface="Helvetica CY Plain"/>
                <a:sym typeface="Helvetica CY Plain"/>
              </a:rPr>
              <a:t>final-state interaction free</a:t>
            </a:r>
          </a:p>
        </p:txBody>
      </p:sp>
      <p:sp>
        <p:nvSpPr>
          <p:cNvPr id="157" name="106 times enhancement"/>
          <p:cNvSpPr txBox="1"/>
          <p:nvPr/>
        </p:nvSpPr>
        <p:spPr>
          <a:xfrm>
            <a:off x="5728048" y="2432375"/>
            <a:ext cx="2041648" cy="2670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3000" b="1">
                <a:solidFill>
                  <a:srgbClr val="000000"/>
                </a:solidFill>
                <a:latin typeface="Helvetica CY Plain"/>
                <a:ea typeface="Helvetica CY Plain"/>
                <a:cs typeface="Helvetica CY Plain"/>
                <a:sym typeface="Helvetica CY Plain"/>
              </a:defRPr>
            </a:pPr>
            <a:r>
              <a:rPr kumimoji="1" sz="1406" b="1" i="0" u="none" strike="noStrike" kern="1200" cap="none" spc="0" normalizeH="0" baseline="0" noProof="0" dirty="0">
                <a:ln>
                  <a:noFill/>
                </a:ln>
                <a:solidFill>
                  <a:srgbClr val="000000"/>
                </a:solidFill>
                <a:effectLst/>
                <a:uLnTx/>
                <a:uFillTx/>
                <a:latin typeface="Helvetica CY Plain"/>
                <a:sym typeface="Helvetica CY Plain"/>
              </a:rPr>
              <a:t>10</a:t>
            </a:r>
            <a:r>
              <a:rPr kumimoji="1" sz="1406" b="1" i="0" u="none" strike="noStrike" kern="1200" cap="none" spc="0" normalizeH="0" baseline="31999" noProof="0" dirty="0">
                <a:ln>
                  <a:noFill/>
                </a:ln>
                <a:solidFill>
                  <a:srgbClr val="000000"/>
                </a:solidFill>
                <a:effectLst/>
                <a:uLnTx/>
                <a:uFillTx/>
                <a:latin typeface="Helvetica CY Plain"/>
                <a:sym typeface="Helvetica CY Plain"/>
              </a:rPr>
              <a:t>6 </a:t>
            </a:r>
            <a:r>
              <a:rPr kumimoji="1" sz="1406" b="1" i="0" u="none" strike="noStrike" kern="1200" cap="none" spc="0" normalizeH="0" baseline="0" noProof="0" dirty="0">
                <a:ln>
                  <a:noFill/>
                </a:ln>
                <a:solidFill>
                  <a:srgbClr val="000000"/>
                </a:solidFill>
                <a:effectLst/>
                <a:uLnTx/>
                <a:uFillTx/>
                <a:latin typeface="Helvetica CY Plain"/>
                <a:sym typeface="Helvetica CY Plain"/>
              </a:rPr>
              <a:t>times enhancement</a:t>
            </a:r>
          </a:p>
        </p:txBody>
      </p:sp>
      <p:sp>
        <p:nvSpPr>
          <p:cNvPr id="158" name="chromo-EDM"/>
          <p:cNvSpPr txBox="1"/>
          <p:nvPr/>
        </p:nvSpPr>
        <p:spPr>
          <a:xfrm>
            <a:off x="7591147" y="2956103"/>
            <a:ext cx="1174424" cy="2670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30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1406" b="1" i="0" u="none" strike="noStrike" kern="1200" cap="none" spc="0" normalizeH="0" baseline="0" noProof="0">
                <a:ln>
                  <a:noFill/>
                </a:ln>
                <a:solidFill>
                  <a:srgbClr val="000000"/>
                </a:solidFill>
                <a:effectLst/>
                <a:uLnTx/>
                <a:uFillTx/>
                <a:latin typeface="Helvetica CY Plain"/>
                <a:sym typeface="Helvetica CY Plain"/>
              </a:rPr>
              <a:t>chromo-EDM</a:t>
            </a:r>
          </a:p>
        </p:txBody>
      </p:sp>
      <p:sp>
        <p:nvSpPr>
          <p:cNvPr id="159" name="T-violation search using compound nuclei"/>
          <p:cNvSpPr txBox="1"/>
          <p:nvPr/>
        </p:nvSpPr>
        <p:spPr>
          <a:xfrm>
            <a:off x="230716" y="66631"/>
            <a:ext cx="6654199" cy="7143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lvl1pPr algn="l">
              <a:lnSpc>
                <a:spcPct val="80000"/>
              </a:lnSpc>
              <a:defRPr sz="4100" spc="-82">
                <a:solidFill>
                  <a:srgbClr val="000000"/>
                </a:solidFill>
                <a:latin typeface="Helvetica"/>
                <a:ea typeface="Helvetica"/>
                <a:cs typeface="Helvetica"/>
                <a:sym typeface="Helvetica"/>
              </a:defRPr>
            </a:lvl1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1" sz="2800" b="0" i="0" u="none" strike="noStrike" kern="1200" cap="none" spc="-82" normalizeH="0" baseline="0" noProof="0" dirty="0">
                <a:ln>
                  <a:noFill/>
                </a:ln>
                <a:solidFill>
                  <a:srgbClr val="000000"/>
                </a:solidFill>
                <a:effectLst/>
                <a:uLnTx/>
                <a:uFillTx/>
                <a:latin typeface="Helvetica"/>
                <a:cs typeface="Helvetica"/>
                <a:sym typeface="Helvetica"/>
              </a:rPr>
              <a:t>T-violation search using compound nuclei</a:t>
            </a:r>
          </a:p>
        </p:txBody>
      </p:sp>
      <p:sp>
        <p:nvSpPr>
          <p:cNvPr id="160" name="角丸四角形"/>
          <p:cNvSpPr/>
          <p:nvPr/>
        </p:nvSpPr>
        <p:spPr>
          <a:xfrm>
            <a:off x="106917" y="560300"/>
            <a:ext cx="8971789" cy="1181155"/>
          </a:xfrm>
          <a:prstGeom prst="roundRect">
            <a:avLst>
              <a:gd name="adj" fmla="val 15840"/>
            </a:avLst>
          </a:prstGeom>
          <a:ln w="38100">
            <a:solidFill>
              <a:schemeClr val="accent3"/>
            </a:solidFill>
            <a:miter lim="400000"/>
          </a:ln>
        </p:spPr>
        <p:txBody>
          <a:bodyPr lIns="35719" tIns="35719" rIns="35719" bIns="35719" anchor="ctr"/>
          <a:lstStyle/>
          <a:p>
            <a:pPr marL="0" marR="0" lvl="0" indent="0" algn="l" defTabSz="410751" rtl="0" eaLnBrk="1" fontAlgn="auto" latinLnBrk="0" hangingPunct="1">
              <a:lnSpc>
                <a:spcPct val="100000"/>
              </a:lnSpc>
              <a:spcBef>
                <a:spcPts val="0"/>
              </a:spcBef>
              <a:spcAft>
                <a:spcPts val="0"/>
              </a:spcAft>
              <a:buClrTx/>
              <a:buSzTx/>
              <a:buFontTx/>
              <a:buNone/>
              <a:tabLst/>
              <a:defRPr sz="2200">
                <a:solidFill>
                  <a:srgbClr val="FFFFFF"/>
                </a:solidFill>
              </a:defRPr>
            </a:pPr>
            <a:endParaRPr kumimoji="1" sz="1547" b="0" i="0" u="none" strike="noStrike" kern="1200" cap="none" spc="0" normalizeH="0" baseline="0" noProof="0">
              <a:ln>
                <a:noFill/>
              </a:ln>
              <a:solidFill>
                <a:srgbClr val="FFFFFF"/>
              </a:solidFill>
              <a:effectLst/>
              <a:uLnTx/>
              <a:uFillTx/>
              <a:latin typeface="Calibri"/>
              <a:ea typeface="+mn-ea"/>
              <a:cs typeface="+mn-cs"/>
            </a:endParaRPr>
          </a:p>
        </p:txBody>
      </p:sp>
      <p:sp>
        <p:nvSpPr>
          <p:cNvPr id="161" name="P-odd and T-odd interactions can be largely enhanced in neutron induced compound nuclei…"/>
          <p:cNvSpPr txBox="1"/>
          <p:nvPr/>
        </p:nvSpPr>
        <p:spPr>
          <a:xfrm>
            <a:off x="231602" y="598224"/>
            <a:ext cx="8821514" cy="11439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2146" rIns="32146">
            <a:spAutoFit/>
          </a:bodyPr>
          <a:lstStyle/>
          <a:p>
            <a:pPr marL="0" marR="0" lvl="0" indent="0" algn="l" defTabSz="410751" rtl="0" eaLnBrk="1" fontAlgn="auto" latinLnBrk="0" hangingPunct="1">
              <a:lnSpc>
                <a:spcPts val="1969"/>
              </a:lnSpc>
              <a:spcBef>
                <a:spcPts val="211"/>
              </a:spcBef>
              <a:spcAft>
                <a:spcPts val="0"/>
              </a:spcAft>
              <a:buClrTx/>
              <a:buSzTx/>
              <a:buFontTx/>
              <a:buNone/>
              <a:tabLst>
                <a:tab pos="857220" algn="l"/>
              </a:tabLst>
              <a:defRPr sz="2400">
                <a:solidFill>
                  <a:srgbClr val="000000"/>
                </a:solidFill>
                <a:latin typeface="Helvetica"/>
                <a:ea typeface="Helvetica"/>
                <a:cs typeface="Helvetica"/>
                <a:sym typeface="Helvetica"/>
              </a:defRPr>
            </a:pPr>
            <a:r>
              <a:rPr kumimoji="1" sz="1687" b="0" i="0" u="none" strike="noStrike" kern="1200" cap="none" spc="0" normalizeH="0" baseline="0" noProof="0" dirty="0">
                <a:ln>
                  <a:noFill/>
                </a:ln>
                <a:solidFill>
                  <a:srgbClr val="000000"/>
                </a:solidFill>
                <a:effectLst/>
                <a:uLnTx/>
                <a:uFillTx/>
                <a:latin typeface="Helvetica"/>
                <a:cs typeface="Helvetica"/>
                <a:sym typeface="Helvetica"/>
              </a:rPr>
              <a:t>P-odd and T-odd interactions can be largely enhanced in neutron induced compound nuclei</a:t>
            </a:r>
          </a:p>
          <a:p>
            <a:pPr marL="0" marR="0" lvl="0" indent="0" algn="l" defTabSz="410751" rtl="0" eaLnBrk="1" fontAlgn="auto" latinLnBrk="0" hangingPunct="1">
              <a:lnSpc>
                <a:spcPts val="1969"/>
              </a:lnSpc>
              <a:spcBef>
                <a:spcPts val="211"/>
              </a:spcBef>
              <a:spcAft>
                <a:spcPts val="0"/>
              </a:spcAft>
              <a:buClrTx/>
              <a:buSzTx/>
              <a:buFontTx/>
              <a:buNone/>
              <a:tabLst>
                <a:tab pos="857220" algn="l"/>
              </a:tabLst>
              <a:defRPr sz="2400">
                <a:solidFill>
                  <a:srgbClr val="000000"/>
                </a:solidFill>
                <a:latin typeface="Helvetica"/>
                <a:ea typeface="Helvetica"/>
                <a:cs typeface="Helvetica"/>
                <a:sym typeface="Helvetica"/>
              </a:defRPr>
            </a:pPr>
            <a:r>
              <a:rPr kumimoji="1" sz="1687" b="0" i="0" u="none" strike="noStrike" kern="1200" cap="none" spc="0" normalizeH="0" baseline="0" noProof="0" dirty="0">
                <a:ln>
                  <a:noFill/>
                </a:ln>
                <a:solidFill>
                  <a:srgbClr val="000000"/>
                </a:solidFill>
                <a:effectLst/>
                <a:uLnTx/>
                <a:uFillTx/>
                <a:latin typeface="Helvetica"/>
                <a:cs typeface="Helvetica"/>
                <a:sym typeface="Helvetica"/>
              </a:rPr>
              <a:t>New T-violation search experiment based on optical behavior of neutron can be performed without final state interaction. The fundamental study and development of polarized target and neutron polarization device are ongoing. </a:t>
            </a:r>
          </a:p>
        </p:txBody>
      </p:sp>
      <p:grpSp>
        <p:nvGrpSpPr>
          <p:cNvPr id="185" name="グループ"/>
          <p:cNvGrpSpPr/>
          <p:nvPr/>
        </p:nvGrpSpPr>
        <p:grpSpPr>
          <a:xfrm>
            <a:off x="329819" y="2160824"/>
            <a:ext cx="3225530" cy="1139306"/>
            <a:chOff x="0" y="0"/>
            <a:chExt cx="4587419" cy="1620345"/>
          </a:xfrm>
        </p:grpSpPr>
        <p:sp>
          <p:nvSpPr>
            <p:cNvPr id="162" name="線"/>
            <p:cNvSpPr/>
            <p:nvPr/>
          </p:nvSpPr>
          <p:spPr>
            <a:xfrm>
              <a:off x="106969" y="957221"/>
              <a:ext cx="2344321" cy="1"/>
            </a:xfrm>
            <a:prstGeom prst="line">
              <a:avLst/>
            </a:prstGeom>
            <a:noFill/>
            <a:ln w="12700"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63" name="線"/>
            <p:cNvSpPr/>
            <p:nvPr/>
          </p:nvSpPr>
          <p:spPr>
            <a:xfrm>
              <a:off x="2784779" y="956021"/>
              <a:ext cx="1802641" cy="1"/>
            </a:xfrm>
            <a:prstGeom prst="line">
              <a:avLst/>
            </a:prstGeom>
            <a:noFill/>
            <a:ln w="12700" cap="flat">
              <a:solidFill>
                <a:srgbClr val="000000"/>
              </a:solidFill>
              <a:prstDash val="solid"/>
              <a:miter lim="400000"/>
              <a:tailEnd type="stealth" w="med" len="med"/>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64" name="矢印"/>
            <p:cNvSpPr/>
            <p:nvPr/>
          </p:nvSpPr>
          <p:spPr>
            <a:xfrm>
              <a:off x="708032" y="896350"/>
              <a:ext cx="1507697" cy="142587"/>
            </a:xfrm>
            <a:prstGeom prst="rightArrow">
              <a:avLst>
                <a:gd name="adj1" fmla="val 37880"/>
                <a:gd name="adj2" fmla="val 343958"/>
              </a:avLst>
            </a:prstGeom>
            <a:solidFill>
              <a:srgbClr val="FF2600"/>
            </a:soli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65" name="円形"/>
            <p:cNvSpPr/>
            <p:nvPr/>
          </p:nvSpPr>
          <p:spPr>
            <a:xfrm>
              <a:off x="466150" y="810717"/>
              <a:ext cx="305687" cy="305687"/>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66" name="矢印"/>
            <p:cNvSpPr/>
            <p:nvPr/>
          </p:nvSpPr>
          <p:spPr>
            <a:xfrm rot="8100000">
              <a:off x="-53490" y="1247800"/>
              <a:ext cx="709485" cy="142586"/>
            </a:xfrm>
            <a:prstGeom prst="rightArrow">
              <a:avLst>
                <a:gd name="adj1" fmla="val 45223"/>
                <a:gd name="adj2" fmla="val 128646"/>
              </a:avLst>
            </a:prstGeom>
            <a:solidFill>
              <a:srgbClr val="FFFB00"/>
            </a:soli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67" name="矢印"/>
            <p:cNvSpPr/>
            <p:nvPr/>
          </p:nvSpPr>
          <p:spPr>
            <a:xfrm rot="16200000">
              <a:off x="2163593" y="344053"/>
              <a:ext cx="826494" cy="138387"/>
            </a:xfrm>
            <a:prstGeom prst="rightArrow">
              <a:avLst>
                <a:gd name="adj1" fmla="val 37880"/>
                <a:gd name="adj2" fmla="val 343958"/>
              </a:avLst>
            </a:prstGeom>
            <a:solidFill>
              <a:srgbClr val="011993"/>
            </a:soli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grpSp>
          <p:nvGrpSpPr>
            <p:cNvPr id="184" name="グループ"/>
            <p:cNvGrpSpPr/>
            <p:nvPr/>
          </p:nvGrpSpPr>
          <p:grpSpPr>
            <a:xfrm>
              <a:off x="2265267" y="655304"/>
              <a:ext cx="627346" cy="624679"/>
              <a:chOff x="0" y="0"/>
              <a:chExt cx="627344" cy="624678"/>
            </a:xfrm>
          </p:grpSpPr>
          <p:sp>
            <p:nvSpPr>
              <p:cNvPr id="168" name="円形"/>
              <p:cNvSpPr/>
              <p:nvPr/>
            </p:nvSpPr>
            <p:spPr>
              <a:xfrm>
                <a:off x="296761" y="29451"/>
                <a:ext cx="244486" cy="244486"/>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69" name="円形"/>
              <p:cNvSpPr/>
              <p:nvPr/>
            </p:nvSpPr>
            <p:spPr>
              <a:xfrm>
                <a:off x="191739" y="0"/>
                <a:ext cx="244487"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0" name="円形"/>
              <p:cNvSpPr/>
              <p:nvPr/>
            </p:nvSpPr>
            <p:spPr>
              <a:xfrm>
                <a:off x="33461" y="297193"/>
                <a:ext cx="244487"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1" name="円形"/>
              <p:cNvSpPr/>
              <p:nvPr/>
            </p:nvSpPr>
            <p:spPr>
              <a:xfrm>
                <a:off x="365461" y="294629"/>
                <a:ext cx="244487"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2" name="円形"/>
              <p:cNvSpPr/>
              <p:nvPr/>
            </p:nvSpPr>
            <p:spPr>
              <a:xfrm>
                <a:off x="296761" y="358773"/>
                <a:ext cx="244486" cy="244487"/>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3" name="円形"/>
              <p:cNvSpPr/>
              <p:nvPr/>
            </p:nvSpPr>
            <p:spPr>
              <a:xfrm>
                <a:off x="0" y="195451"/>
                <a:ext cx="244486" cy="244486"/>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4" name="円形"/>
              <p:cNvSpPr/>
              <p:nvPr/>
            </p:nvSpPr>
            <p:spPr>
              <a:xfrm>
                <a:off x="91803" y="361451"/>
                <a:ext cx="244487" cy="244486"/>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5" name="円形"/>
              <p:cNvSpPr/>
              <p:nvPr/>
            </p:nvSpPr>
            <p:spPr>
              <a:xfrm>
                <a:off x="382859" y="192773"/>
                <a:ext cx="244486" cy="244487"/>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6" name="円形"/>
              <p:cNvSpPr/>
              <p:nvPr/>
            </p:nvSpPr>
            <p:spPr>
              <a:xfrm>
                <a:off x="91803" y="29451"/>
                <a:ext cx="244487" cy="244486"/>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7" name="円形"/>
              <p:cNvSpPr/>
              <p:nvPr/>
            </p:nvSpPr>
            <p:spPr>
              <a:xfrm>
                <a:off x="25429" y="95048"/>
                <a:ext cx="244486"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8" name="円形"/>
              <p:cNvSpPr/>
              <p:nvPr/>
            </p:nvSpPr>
            <p:spPr>
              <a:xfrm>
                <a:off x="365461" y="91031"/>
                <a:ext cx="244487" cy="244487"/>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79" name="円形"/>
              <p:cNvSpPr/>
              <p:nvPr/>
            </p:nvSpPr>
            <p:spPr>
              <a:xfrm>
                <a:off x="195445" y="380193"/>
                <a:ext cx="244487"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80" name="円形"/>
              <p:cNvSpPr/>
              <p:nvPr/>
            </p:nvSpPr>
            <p:spPr>
              <a:xfrm>
                <a:off x="195445" y="98644"/>
                <a:ext cx="244487"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1875" r="33542" b="68124"/>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81" name="円形"/>
              <p:cNvSpPr/>
              <p:nvPr/>
            </p:nvSpPr>
            <p:spPr>
              <a:xfrm>
                <a:off x="91803" y="194112"/>
                <a:ext cx="244487" cy="244486"/>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82" name="円形"/>
              <p:cNvSpPr/>
              <p:nvPr/>
            </p:nvSpPr>
            <p:spPr>
              <a:xfrm>
                <a:off x="204255" y="276902"/>
                <a:ext cx="244486" cy="244486"/>
              </a:xfrm>
              <a:prstGeom prst="ellipse">
                <a:avLst/>
              </a:prstGeom>
              <a:gradFill flip="none" rotWithShape="1">
                <a:gsLst>
                  <a:gs pos="0">
                    <a:srgbClr val="73FDFF"/>
                  </a:gs>
                  <a:gs pos="32484">
                    <a:srgbClr val="3C98FF"/>
                  </a:gs>
                  <a:gs pos="53712">
                    <a:srgbClr val="0433FF"/>
                  </a:gs>
                  <a:gs pos="100000">
                    <a:srgbClr val="011993"/>
                  </a:gs>
                </a:gsLst>
                <a:path path="shape">
                  <a:fillToRect l="66457" t="31875" r="33542" b="68124"/>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183" name="円形"/>
              <p:cNvSpPr/>
              <p:nvPr/>
            </p:nvSpPr>
            <p:spPr>
              <a:xfrm>
                <a:off x="296761" y="194112"/>
                <a:ext cx="244486" cy="244486"/>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grpSp>
      </p:grpSp>
      <p:sp>
        <p:nvSpPr>
          <p:cNvPr id="186" name="T-odd cross section:"/>
          <p:cNvSpPr txBox="1"/>
          <p:nvPr/>
        </p:nvSpPr>
        <p:spPr>
          <a:xfrm>
            <a:off x="164766" y="1886267"/>
            <a:ext cx="1681742" cy="2455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26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1266" b="1" i="0" u="none" strike="noStrike" kern="1200" cap="none" spc="0" normalizeH="0" baseline="0" noProof="0" dirty="0">
                <a:ln>
                  <a:noFill/>
                </a:ln>
                <a:solidFill>
                  <a:srgbClr val="000000"/>
                </a:solidFill>
                <a:effectLst/>
                <a:uLnTx/>
                <a:uFillTx/>
                <a:latin typeface="Helvetica CY Plain"/>
                <a:sym typeface="Helvetica CY Plain"/>
              </a:rPr>
              <a:t>T-odd cross section: </a:t>
            </a:r>
          </a:p>
        </p:txBody>
      </p:sp>
      <p:pic>
        <p:nvPicPr>
          <p:cNvPr id="187" name="イメージ" descr="イメージ"/>
          <p:cNvPicPr>
            <a:picLocks noChangeAspect="1"/>
          </p:cNvPicPr>
          <p:nvPr/>
        </p:nvPicPr>
        <p:blipFill>
          <a:blip r:embed="rId3"/>
          <a:stretch>
            <a:fillRect/>
          </a:stretch>
        </p:blipFill>
        <p:spPr>
          <a:xfrm>
            <a:off x="740768" y="5268421"/>
            <a:ext cx="1358542" cy="1026981"/>
          </a:xfrm>
          <a:prstGeom prst="rect">
            <a:avLst/>
          </a:prstGeom>
          <a:ln w="12700">
            <a:miter lim="400000"/>
          </a:ln>
        </p:spPr>
      </p:pic>
      <p:pic>
        <p:nvPicPr>
          <p:cNvPr id="188" name="イメージ" descr="イメージ"/>
          <p:cNvPicPr>
            <a:picLocks noChangeAspect="1"/>
          </p:cNvPicPr>
          <p:nvPr/>
        </p:nvPicPr>
        <p:blipFill>
          <a:blip r:embed="rId4">
            <a:extLst>
              <a:ext uri="{28A0092B-C50C-407E-A947-70E740481C1C}">
                <a14:useLocalDpi xmlns:a14="http://schemas.microsoft.com/office/drawing/2010/main"/>
              </a:ext>
            </a:extLst>
          </a:blip>
          <a:srcRect/>
          <a:stretch>
            <a:fillRect/>
          </a:stretch>
        </p:blipFill>
        <p:spPr>
          <a:xfrm>
            <a:off x="920359" y="3931632"/>
            <a:ext cx="1065729" cy="1126940"/>
          </a:xfrm>
          <a:prstGeom prst="rect">
            <a:avLst/>
          </a:prstGeom>
          <a:ln w="12700">
            <a:miter lim="400000"/>
          </a:ln>
        </p:spPr>
      </p:pic>
      <p:sp>
        <p:nvSpPr>
          <p:cNvPr id="189" name="Polarized target : LaAlO3"/>
          <p:cNvSpPr txBox="1"/>
          <p:nvPr/>
        </p:nvSpPr>
        <p:spPr>
          <a:xfrm>
            <a:off x="605449" y="4801866"/>
            <a:ext cx="2161874" cy="267060"/>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2300" b="1">
                <a:solidFill>
                  <a:srgbClr val="000000"/>
                </a:solidFill>
                <a:latin typeface="Helvetica CY Plain"/>
                <a:ea typeface="Helvetica CY Plain"/>
                <a:cs typeface="Helvetica CY Plain"/>
                <a:sym typeface="Helvetica CY Plain"/>
              </a:defRPr>
            </a:pPr>
            <a:r>
              <a:rPr kumimoji="1" sz="1406" b="1" i="0" u="none" strike="noStrike" kern="1200" cap="none" spc="0" normalizeH="0" baseline="0" noProof="0" dirty="0">
                <a:ln>
                  <a:noFill/>
                </a:ln>
                <a:solidFill>
                  <a:srgbClr val="000000"/>
                </a:solidFill>
                <a:effectLst/>
                <a:uLnTx/>
                <a:uFillTx/>
                <a:latin typeface="Helvetica CY Plain"/>
                <a:sym typeface="Helvetica CY Plain"/>
              </a:rPr>
              <a:t>Polarized target : LaAlO</a:t>
            </a:r>
            <a:r>
              <a:rPr kumimoji="1" sz="1406" b="1" i="0" u="none" strike="noStrike" kern="1200" cap="none" spc="0" normalizeH="0" baseline="-5999" noProof="0" dirty="0">
                <a:ln>
                  <a:noFill/>
                </a:ln>
                <a:solidFill>
                  <a:srgbClr val="000000"/>
                </a:solidFill>
                <a:effectLst/>
                <a:uLnTx/>
                <a:uFillTx/>
                <a:latin typeface="Helvetica CY Plain"/>
                <a:sym typeface="Helvetica CY Plain"/>
              </a:rPr>
              <a:t>3</a:t>
            </a:r>
          </a:p>
        </p:txBody>
      </p:sp>
      <p:sp>
        <p:nvSpPr>
          <p:cNvPr id="190" name="3He neutron polarizer"/>
          <p:cNvSpPr txBox="1"/>
          <p:nvPr/>
        </p:nvSpPr>
        <p:spPr>
          <a:xfrm>
            <a:off x="576307" y="6217888"/>
            <a:ext cx="2227596" cy="31034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2500" b="1">
                <a:solidFill>
                  <a:srgbClr val="000000"/>
                </a:solidFill>
                <a:latin typeface="Helvetica CY Plain"/>
                <a:ea typeface="Helvetica CY Plain"/>
                <a:cs typeface="Helvetica CY Plain"/>
                <a:sym typeface="Helvetica CY Plain"/>
              </a:defRPr>
            </a:pPr>
            <a:r>
              <a:rPr kumimoji="1" sz="1687" b="1" i="0" u="none" strike="noStrike" kern="1200" cap="none" spc="0" normalizeH="0" baseline="31999" noProof="0" dirty="0">
                <a:ln>
                  <a:noFill/>
                </a:ln>
                <a:solidFill>
                  <a:srgbClr val="000000"/>
                </a:solidFill>
                <a:effectLst/>
                <a:uLnTx/>
                <a:uFillTx/>
                <a:latin typeface="Helvetica CY Plain"/>
                <a:sym typeface="Helvetica CY Plain"/>
              </a:rPr>
              <a:t>3</a:t>
            </a:r>
            <a:r>
              <a:rPr kumimoji="1" sz="1687" b="1" i="0" u="none" strike="noStrike" kern="1200" cap="none" spc="0" normalizeH="0" baseline="0" noProof="0" dirty="0">
                <a:ln>
                  <a:noFill/>
                </a:ln>
                <a:solidFill>
                  <a:srgbClr val="000000"/>
                </a:solidFill>
                <a:effectLst/>
                <a:uLnTx/>
                <a:uFillTx/>
                <a:latin typeface="Helvetica CY Plain"/>
                <a:sym typeface="Helvetica CY Plain"/>
              </a:rPr>
              <a:t>He neutron polarizer</a:t>
            </a:r>
          </a:p>
        </p:txBody>
      </p:sp>
      <p:sp>
        <p:nvSpPr>
          <p:cNvPr id="191" name="角丸四角形"/>
          <p:cNvSpPr/>
          <p:nvPr/>
        </p:nvSpPr>
        <p:spPr>
          <a:xfrm>
            <a:off x="240293" y="3778656"/>
            <a:ext cx="2549550" cy="2938017"/>
          </a:xfrm>
          <a:prstGeom prst="roundRect">
            <a:avLst>
              <a:gd name="adj" fmla="val 7883"/>
            </a:avLst>
          </a:prstGeom>
          <a:ln w="38100">
            <a:solidFill>
              <a:srgbClr val="000000"/>
            </a:solidFill>
            <a:miter lim="400000"/>
          </a:ln>
        </p:spPr>
        <p:txBody>
          <a:bodyPr lIns="35719" tIns="35719" rIns="35719" bIns="35719" anchor="ctr"/>
          <a:lstStyle/>
          <a:p>
            <a:pPr marL="0" marR="0" lvl="0" indent="0" algn="l" defTabSz="410751" rtl="0" eaLnBrk="1" fontAlgn="auto" latinLnBrk="0" hangingPunct="1">
              <a:lnSpc>
                <a:spcPct val="100000"/>
              </a:lnSpc>
              <a:spcBef>
                <a:spcPts val="0"/>
              </a:spcBef>
              <a:spcAft>
                <a:spcPts val="0"/>
              </a:spcAft>
              <a:buClrTx/>
              <a:buSzTx/>
              <a:buFontTx/>
              <a:buNone/>
              <a:tabLst/>
              <a:defRPr sz="2200">
                <a:solidFill>
                  <a:srgbClr val="000000"/>
                </a:solidFill>
              </a:defRPr>
            </a:pPr>
            <a:endParaRPr kumimoji="1" sz="1547" b="0" i="0" u="none" strike="noStrike" kern="1200" cap="none" spc="0" normalizeH="0" baseline="0" noProof="0">
              <a:ln>
                <a:noFill/>
              </a:ln>
              <a:solidFill>
                <a:srgbClr val="000000"/>
              </a:solidFill>
              <a:effectLst/>
              <a:uLnTx/>
              <a:uFillTx/>
              <a:latin typeface="Calibri"/>
              <a:ea typeface="+mn-ea"/>
              <a:cs typeface="+mn-cs"/>
            </a:endParaRPr>
          </a:p>
        </p:txBody>
      </p:sp>
      <p:sp>
        <p:nvSpPr>
          <p:cNvPr id="192" name="Development"/>
          <p:cNvSpPr txBox="1"/>
          <p:nvPr/>
        </p:nvSpPr>
        <p:spPr>
          <a:xfrm>
            <a:off x="860037" y="3621378"/>
            <a:ext cx="1068626" cy="245515"/>
          </a:xfrm>
          <a:prstGeom prst="rect">
            <a:avLst/>
          </a:prstGeom>
          <a:solidFill>
            <a:srgbClr val="FFFFFF"/>
          </a:solidFill>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26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1266" b="1" i="0" u="none" strike="noStrike" kern="1200" cap="none" spc="0" normalizeH="0" baseline="0" noProof="0" dirty="0">
                <a:ln>
                  <a:noFill/>
                </a:ln>
                <a:solidFill>
                  <a:srgbClr val="000000"/>
                </a:solidFill>
                <a:effectLst/>
                <a:uLnTx/>
                <a:uFillTx/>
                <a:latin typeface="Helvetica CY Plain"/>
                <a:sym typeface="Helvetica CY Plain"/>
              </a:rPr>
              <a:t>Development</a:t>
            </a:r>
          </a:p>
        </p:txBody>
      </p:sp>
      <p:sp>
        <p:nvSpPr>
          <p:cNvPr id="193" name="K. Ishizaki et al. NIM A1020, 165845 (2021)"/>
          <p:cNvSpPr txBox="1"/>
          <p:nvPr/>
        </p:nvSpPr>
        <p:spPr>
          <a:xfrm>
            <a:off x="444972" y="5074800"/>
            <a:ext cx="1716817" cy="180307"/>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marL="0" marR="0" lvl="0" indent="0" algn="l" defTabSz="410751" rtl="0" eaLnBrk="1" fontAlgn="auto" latinLnBrk="0" hangingPunct="1">
              <a:lnSpc>
                <a:spcPct val="100000"/>
              </a:lnSpc>
              <a:spcBef>
                <a:spcPts val="0"/>
              </a:spcBef>
              <a:spcAft>
                <a:spcPts val="0"/>
              </a:spcAft>
              <a:buClrTx/>
              <a:buSzTx/>
              <a:buFontTx/>
              <a:buNone/>
              <a:tabLst/>
              <a:defRPr sz="1200">
                <a:solidFill>
                  <a:srgbClr val="000000"/>
                </a:solidFill>
                <a:latin typeface="Times Roman"/>
                <a:ea typeface="Times Roman"/>
                <a:cs typeface="Times Roman"/>
                <a:sym typeface="Times Roman"/>
              </a:defRPr>
            </a:pPr>
            <a:r>
              <a:rPr kumimoji="1" sz="703" b="0" i="0" u="none" strike="noStrike" kern="1200" cap="none" spc="0" normalizeH="0" baseline="0" noProof="0">
                <a:ln>
                  <a:noFill/>
                </a:ln>
                <a:solidFill>
                  <a:srgbClr val="000000"/>
                </a:solidFill>
                <a:effectLst/>
                <a:uLnTx/>
                <a:uFillTx/>
                <a:latin typeface="Times Roman"/>
                <a:sym typeface="Times Roman"/>
              </a:rPr>
              <a:t>K. Ishizaki </a:t>
            </a:r>
            <a:r>
              <a:rPr kumimoji="1" sz="703" b="0" i="1" u="none" strike="noStrike" kern="1200" cap="none" spc="0" normalizeH="0" baseline="0" noProof="0">
                <a:ln>
                  <a:noFill/>
                </a:ln>
                <a:solidFill>
                  <a:srgbClr val="000000"/>
                </a:solidFill>
                <a:effectLst/>
                <a:uLnTx/>
                <a:uFillTx/>
                <a:latin typeface="Times Roman"/>
                <a:sym typeface="Times Roman"/>
              </a:rPr>
              <a:t>et al</a:t>
            </a:r>
            <a:r>
              <a:rPr kumimoji="1" sz="703" b="0" i="0" u="none" strike="noStrike" kern="1200" cap="none" spc="0" normalizeH="0" baseline="0" noProof="0">
                <a:ln>
                  <a:noFill/>
                </a:ln>
                <a:solidFill>
                  <a:srgbClr val="000000"/>
                </a:solidFill>
                <a:effectLst/>
                <a:uLnTx/>
                <a:uFillTx/>
                <a:latin typeface="Times Roman"/>
                <a:sym typeface="Times Roman"/>
              </a:rPr>
              <a:t>. NIM A1020, 165845 (2021)</a:t>
            </a:r>
          </a:p>
        </p:txBody>
      </p:sp>
      <p:sp>
        <p:nvSpPr>
          <p:cNvPr id="195" name="角丸四角形"/>
          <p:cNvSpPr/>
          <p:nvPr/>
        </p:nvSpPr>
        <p:spPr>
          <a:xfrm>
            <a:off x="3157905" y="3791889"/>
            <a:ext cx="2590671" cy="2904960"/>
          </a:xfrm>
          <a:prstGeom prst="roundRect">
            <a:avLst>
              <a:gd name="adj" fmla="val 7758"/>
            </a:avLst>
          </a:prstGeom>
          <a:noFill/>
          <a:ln w="38100" cap="flat">
            <a:solidFill>
              <a:srgbClr val="000000"/>
            </a:solidFill>
            <a:prstDash val="solid"/>
            <a:miter lim="400000"/>
          </a:ln>
          <a:effectLst/>
        </p:spPr>
        <p:txBody>
          <a:bodyPr wrap="square" lIns="35719" tIns="35719" rIns="35719" bIns="35719" numCol="1" anchor="ctr">
            <a:noAutofit/>
          </a:bodyPr>
          <a:lstStyle/>
          <a:p>
            <a:pPr marL="0" marR="0" lvl="0" indent="0" algn="l" defTabSz="410751" rtl="0" eaLnBrk="1" fontAlgn="auto" latinLnBrk="0" hangingPunct="1">
              <a:lnSpc>
                <a:spcPct val="100000"/>
              </a:lnSpc>
              <a:spcBef>
                <a:spcPts val="0"/>
              </a:spcBef>
              <a:spcAft>
                <a:spcPts val="0"/>
              </a:spcAft>
              <a:buClrTx/>
              <a:buSzTx/>
              <a:buFontTx/>
              <a:buNone/>
              <a:tabLst/>
              <a:defRPr sz="2200">
                <a:solidFill>
                  <a:srgbClr val="FFFFFF"/>
                </a:solidFill>
              </a:defRPr>
            </a:pPr>
            <a:endParaRPr kumimoji="1" sz="1547" b="0" i="0" u="none" strike="noStrike" kern="1200" cap="none" spc="0" normalizeH="0" baseline="0" noProof="0">
              <a:ln>
                <a:noFill/>
              </a:ln>
              <a:solidFill>
                <a:srgbClr val="FFFFFF"/>
              </a:solidFill>
              <a:effectLst/>
              <a:uLnTx/>
              <a:uFillTx/>
              <a:latin typeface="Calibri"/>
              <a:ea typeface="+mn-ea"/>
              <a:cs typeface="+mn-cs"/>
            </a:endParaRPr>
          </a:p>
        </p:txBody>
      </p:sp>
      <p:pic>
        <p:nvPicPr>
          <p:cNvPr id="197" name="イメージ" descr="イメージ"/>
          <p:cNvPicPr>
            <a:picLocks noChangeAspect="1"/>
          </p:cNvPicPr>
          <p:nvPr/>
        </p:nvPicPr>
        <p:blipFill>
          <a:blip r:embed="rId5">
            <a:extLst>
              <a:ext uri="{28A0092B-C50C-407E-A947-70E740481C1C}">
                <a14:useLocalDpi xmlns:a14="http://schemas.microsoft.com/office/drawing/2010/main"/>
              </a:ext>
            </a:extLst>
          </a:blip>
          <a:srcRect/>
          <a:stretch>
            <a:fillRect/>
          </a:stretch>
        </p:blipFill>
        <p:spPr>
          <a:xfrm>
            <a:off x="3532651" y="4199913"/>
            <a:ext cx="1871893" cy="1121117"/>
          </a:xfrm>
          <a:prstGeom prst="rect">
            <a:avLst/>
          </a:prstGeom>
          <a:ln w="12700" cap="flat">
            <a:noFill/>
            <a:miter lim="400000"/>
          </a:ln>
          <a:effectLst/>
        </p:spPr>
      </p:pic>
      <p:sp>
        <p:nvSpPr>
          <p:cNvPr id="198" name="γ-ray yield"/>
          <p:cNvSpPr txBox="1"/>
          <p:nvPr/>
        </p:nvSpPr>
        <p:spPr>
          <a:xfrm rot="16200000">
            <a:off x="3024426" y="4636857"/>
            <a:ext cx="771339" cy="261512"/>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lvl1pPr defTabSz="584200">
              <a:defRPr>
                <a:solidFill>
                  <a:srgbClr val="000000"/>
                </a:solidFill>
                <a:latin typeface="Times New Roman"/>
                <a:ea typeface="Times New Roman"/>
                <a:cs typeface="Times New Roman"/>
                <a:sym typeface="Times New Roman"/>
              </a:defRPr>
            </a:lvl1pPr>
          </a:lstStyle>
          <a:p>
            <a:pPr marL="0" marR="0" lvl="0" indent="0" algn="l" defTabSz="584200" rtl="0" eaLnBrk="1" fontAlgn="auto" latinLnBrk="0" hangingPunct="1">
              <a:lnSpc>
                <a:spcPct val="100000"/>
              </a:lnSpc>
              <a:spcBef>
                <a:spcPts val="0"/>
              </a:spcBef>
              <a:spcAft>
                <a:spcPts val="0"/>
              </a:spcAft>
              <a:buClrTx/>
              <a:buSzTx/>
              <a:buFontTx/>
              <a:buNone/>
              <a:tabLst/>
              <a:defRPr/>
            </a:pPr>
            <a:r>
              <a:rPr kumimoji="1" sz="773" b="0" i="0" u="none" strike="noStrike" kern="1200" cap="none" spc="0" normalizeH="0" baseline="0" noProof="0">
                <a:ln>
                  <a:noFill/>
                </a:ln>
                <a:solidFill>
                  <a:srgbClr val="000000"/>
                </a:solidFill>
                <a:effectLst/>
                <a:uLnTx/>
                <a:uFillTx/>
                <a:latin typeface="Times New Roman"/>
                <a:cs typeface="Times New Roman"/>
                <a:sym typeface="Times New Roman"/>
              </a:rPr>
              <a:t>γ-ray yield</a:t>
            </a:r>
          </a:p>
        </p:txBody>
      </p:sp>
      <p:pic>
        <p:nvPicPr>
          <p:cNvPr id="199" name="イメージ" descr="イメージ"/>
          <p:cNvPicPr>
            <a:picLocks noChangeAspect="1"/>
          </p:cNvPicPr>
          <p:nvPr/>
        </p:nvPicPr>
        <p:blipFill>
          <a:blip r:embed="rId6">
            <a:extLst>
              <a:ext uri="{28A0092B-C50C-407E-A947-70E740481C1C}">
                <a14:useLocalDpi xmlns:a14="http://schemas.microsoft.com/office/drawing/2010/main"/>
              </a:ext>
            </a:extLst>
          </a:blip>
          <a:srcRect/>
          <a:stretch>
            <a:fillRect/>
          </a:stretch>
        </p:blipFill>
        <p:spPr>
          <a:xfrm>
            <a:off x="3511763" y="5319368"/>
            <a:ext cx="1871893" cy="243560"/>
          </a:xfrm>
          <a:prstGeom prst="rect">
            <a:avLst/>
          </a:prstGeom>
          <a:ln w="12700" cap="flat">
            <a:noFill/>
            <a:miter lim="400000"/>
          </a:ln>
          <a:effectLst/>
        </p:spPr>
      </p:pic>
      <p:sp>
        <p:nvSpPr>
          <p:cNvPr id="200" name="Neutron spin dependent asymmetry"/>
          <p:cNvSpPr/>
          <p:nvPr/>
        </p:nvSpPr>
        <p:spPr>
          <a:xfrm>
            <a:off x="3310880" y="4058442"/>
            <a:ext cx="892969" cy="892969"/>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numCol="1" anchor="ctr">
            <a:spAutoFit/>
          </a:bodyPr>
          <a:lstStyle>
            <a:lvl1pPr algn="l" defTabSz="410765">
              <a:defRPr sz="18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844" b="1" i="0" u="none" strike="noStrike" kern="1200" cap="none" spc="0" normalizeH="0" baseline="0" noProof="0" dirty="0">
                <a:ln>
                  <a:noFill/>
                </a:ln>
                <a:solidFill>
                  <a:srgbClr val="000000"/>
                </a:solidFill>
                <a:effectLst/>
                <a:uLnTx/>
                <a:uFillTx/>
                <a:latin typeface="Helvetica CY Plain"/>
                <a:sym typeface="Helvetica CY Plain"/>
              </a:rPr>
              <a:t>Neutron spin dependent asymmetry</a:t>
            </a:r>
          </a:p>
        </p:txBody>
      </p:sp>
      <p:sp>
        <p:nvSpPr>
          <p:cNvPr id="201" name="T. Yamamoto et al. Phys. Rev. C. 101, 064624 (2020)"/>
          <p:cNvSpPr/>
          <p:nvPr/>
        </p:nvSpPr>
        <p:spPr>
          <a:xfrm>
            <a:off x="3595909" y="5595583"/>
            <a:ext cx="892969" cy="892969"/>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p>
            <a:pPr marL="0" marR="0" lvl="0" indent="0" algn="l" defTabSz="410751" rtl="0" eaLnBrk="1" fontAlgn="auto" latinLnBrk="0" hangingPunct="1">
              <a:lnSpc>
                <a:spcPts val="1687"/>
              </a:lnSpc>
              <a:spcBef>
                <a:spcPts val="0"/>
              </a:spcBef>
              <a:spcAft>
                <a:spcPts val="0"/>
              </a:spcAft>
              <a:buClrTx/>
              <a:buSzTx/>
              <a:buFontTx/>
              <a:buNone/>
              <a:tabLst/>
              <a:defRPr sz="1000">
                <a:solidFill>
                  <a:srgbClr val="000000"/>
                </a:solidFill>
                <a:latin typeface="Times Roman"/>
                <a:ea typeface="Times Roman"/>
                <a:cs typeface="Times Roman"/>
                <a:sym typeface="Times Roman"/>
              </a:defRPr>
            </a:pPr>
            <a:r>
              <a:rPr kumimoji="1" sz="633" b="0" i="0" u="none" strike="noStrike" kern="1200" cap="none" spc="0" normalizeH="0" baseline="0" noProof="0" dirty="0">
                <a:ln>
                  <a:noFill/>
                </a:ln>
                <a:solidFill>
                  <a:srgbClr val="000000"/>
                </a:solidFill>
                <a:effectLst/>
                <a:uLnTx/>
                <a:uFillTx/>
                <a:latin typeface="Times Roman"/>
                <a:sym typeface="Times Roman"/>
              </a:rPr>
              <a:t>T. Yamamoto </a:t>
            </a:r>
            <a:r>
              <a:rPr kumimoji="1" sz="633" b="0" i="1" u="none" strike="noStrike" kern="1200" cap="none" spc="0" normalizeH="0" baseline="0" noProof="0" dirty="0">
                <a:ln>
                  <a:noFill/>
                </a:ln>
                <a:solidFill>
                  <a:srgbClr val="000000"/>
                </a:solidFill>
                <a:effectLst/>
                <a:uLnTx/>
                <a:uFillTx/>
                <a:latin typeface="Times Roman"/>
                <a:sym typeface="Times Roman"/>
              </a:rPr>
              <a:t>et al.</a:t>
            </a:r>
            <a:r>
              <a:rPr kumimoji="1" sz="633" b="0" i="0" u="none" strike="noStrike" kern="1200" cap="none" spc="0" normalizeH="0" baseline="0" noProof="0" dirty="0">
                <a:ln>
                  <a:noFill/>
                </a:ln>
                <a:solidFill>
                  <a:srgbClr val="000000"/>
                </a:solidFill>
                <a:effectLst/>
                <a:uLnTx/>
                <a:uFillTx/>
                <a:latin typeface="Times Roman"/>
                <a:sym typeface="Times Roman"/>
              </a:rPr>
              <a:t> Phys. Rev. C. 101, 064624 (2020)</a:t>
            </a:r>
          </a:p>
        </p:txBody>
      </p:sp>
      <p:sp>
        <p:nvSpPr>
          <p:cNvPr id="202" name="Enhancement factor was determined using (n,γ) reaction…"/>
          <p:cNvSpPr/>
          <p:nvPr/>
        </p:nvSpPr>
        <p:spPr>
          <a:xfrm>
            <a:off x="3314585" y="5692401"/>
            <a:ext cx="2372686" cy="102470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114" tIns="25114" rIns="25114" bIns="25114" numCol="1"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2000" b="1">
                <a:solidFill>
                  <a:srgbClr val="000000"/>
                </a:solidFill>
                <a:latin typeface="Helvetica CY Plain"/>
                <a:ea typeface="Helvetica CY Plain"/>
                <a:cs typeface="Helvetica CY Plain"/>
                <a:sym typeface="Helvetica CY Plain"/>
              </a:defRPr>
            </a:pPr>
            <a:r>
              <a:rPr kumimoji="1" sz="1266" b="1" i="0" u="none" strike="noStrike" kern="1200" cap="none" spc="0" normalizeH="0" baseline="0" noProof="0" dirty="0">
                <a:ln>
                  <a:noFill/>
                </a:ln>
                <a:solidFill>
                  <a:srgbClr val="FF0000"/>
                </a:solidFill>
                <a:effectLst/>
                <a:uLnTx/>
                <a:uFillTx/>
                <a:latin typeface="Helvetica CY Plain"/>
                <a:sym typeface="Helvetica CY Plain"/>
              </a:rPr>
              <a:t>Enhancement factor was determined using (</a:t>
            </a:r>
            <a:r>
              <a:rPr kumimoji="1" sz="1266" b="1" i="0" u="none" strike="noStrike" kern="1200" cap="none" spc="0" normalizeH="0" baseline="0" noProof="0" dirty="0" err="1">
                <a:ln>
                  <a:noFill/>
                </a:ln>
                <a:solidFill>
                  <a:srgbClr val="FF0000"/>
                </a:solidFill>
                <a:effectLst/>
                <a:uLnTx/>
                <a:uFillTx/>
                <a:latin typeface="Helvetica CY Plain"/>
                <a:sym typeface="Helvetica CY Plain"/>
              </a:rPr>
              <a:t>n,</a:t>
            </a:r>
            <a:r>
              <a:rPr kumimoji="1" lang="en-US" altLang="ja-JP" sz="1266" b="1" i="0" u="none" strike="noStrike" kern="1200" cap="none" spc="0" normalizeH="0" baseline="0" noProof="0" dirty="0" err="1">
                <a:ln>
                  <a:noFill/>
                </a:ln>
                <a:solidFill>
                  <a:srgbClr val="FF0000"/>
                </a:solidFill>
                <a:effectLst/>
                <a:uLnTx/>
                <a:uFillTx/>
                <a:latin typeface="Helvetica CY Plain"/>
                <a:sym typeface="Helvetica CY Plain"/>
              </a:rPr>
              <a:t>γ</a:t>
            </a:r>
            <a:r>
              <a:rPr kumimoji="1" sz="1266" b="1" i="0" u="none" strike="noStrike" kern="1200" cap="none" spc="0" normalizeH="0" baseline="0" noProof="0" dirty="0">
                <a:ln>
                  <a:noFill/>
                </a:ln>
                <a:solidFill>
                  <a:srgbClr val="FF0000"/>
                </a:solidFill>
                <a:effectLst/>
                <a:uLnTx/>
                <a:uFillTx/>
                <a:latin typeface="Helvetica CY Plain"/>
                <a:sym typeface="Helvetica CY Plain"/>
              </a:rPr>
              <a:t>) reaction</a:t>
            </a:r>
          </a:p>
          <a:p>
            <a:pPr marL="0" marR="0" lvl="0" indent="0" algn="l" defTabSz="288809" rtl="0" eaLnBrk="1" fontAlgn="auto" latinLnBrk="0" hangingPunct="1">
              <a:lnSpc>
                <a:spcPct val="100000"/>
              </a:lnSpc>
              <a:spcBef>
                <a:spcPts val="0"/>
              </a:spcBef>
              <a:spcAft>
                <a:spcPts val="0"/>
              </a:spcAft>
              <a:buClrTx/>
              <a:buSzTx/>
              <a:buFontTx/>
              <a:buNone/>
              <a:tabLst/>
              <a:defRPr sz="2000" b="1">
                <a:solidFill>
                  <a:srgbClr val="4BACC6">
                    <a:hueOff val="-82419"/>
                    <a:satOff val="-9513"/>
                    <a:lumOff val="-16343"/>
                  </a:srgbClr>
                </a:solidFill>
                <a:latin typeface="Helvetica CY Plain"/>
                <a:ea typeface="Helvetica CY Plain"/>
                <a:cs typeface="Helvetica CY Plain"/>
                <a:sym typeface="Helvetica CY Plain"/>
              </a:defRPr>
            </a:pPr>
            <a:r>
              <a:rPr kumimoji="1" sz="1266" b="1" i="0" u="none" strike="noStrike" kern="1200" cap="none" spc="0" normalizeH="0" baseline="0" noProof="0" dirty="0">
                <a:ln>
                  <a:noFill/>
                </a:ln>
                <a:solidFill>
                  <a:srgbClr val="FF0000"/>
                </a:solidFill>
                <a:effectLst/>
                <a:uLnTx/>
                <a:uFillTx/>
                <a:latin typeface="Helvetica CY Plain"/>
                <a:sym typeface="Helvetica CY Plain"/>
              </a:rPr>
              <a:t>→T-violation enhancement in </a:t>
            </a:r>
            <a:r>
              <a:rPr kumimoji="1" sz="1266" b="1" i="0" u="none" strike="noStrike" kern="1200" cap="none" spc="0" normalizeH="0" baseline="31999" noProof="0" dirty="0">
                <a:ln>
                  <a:noFill/>
                </a:ln>
                <a:solidFill>
                  <a:srgbClr val="FF0000"/>
                </a:solidFill>
                <a:effectLst/>
                <a:uLnTx/>
                <a:uFillTx/>
                <a:latin typeface="Helvetica CY Plain"/>
                <a:sym typeface="Helvetica CY Plain"/>
              </a:rPr>
              <a:t>139</a:t>
            </a:r>
            <a:r>
              <a:rPr kumimoji="1" sz="1266" b="1" i="0" u="none" strike="noStrike" kern="1200" cap="none" spc="0" normalizeH="0" baseline="0" noProof="0" dirty="0">
                <a:ln>
                  <a:noFill/>
                </a:ln>
                <a:solidFill>
                  <a:srgbClr val="FF0000"/>
                </a:solidFill>
                <a:effectLst/>
                <a:uLnTx/>
                <a:uFillTx/>
                <a:latin typeface="Helvetica CY Plain"/>
                <a:sym typeface="Helvetica CY Plain"/>
              </a:rPr>
              <a:t>La+n : 10</a:t>
            </a:r>
            <a:r>
              <a:rPr kumimoji="1" sz="1266" b="1" i="0" u="none" strike="noStrike" kern="1200" cap="none" spc="0" normalizeH="0" baseline="31999" noProof="0" dirty="0">
                <a:ln>
                  <a:noFill/>
                </a:ln>
                <a:solidFill>
                  <a:srgbClr val="FF0000"/>
                </a:solidFill>
                <a:effectLst/>
                <a:uLnTx/>
                <a:uFillTx/>
                <a:latin typeface="Helvetica CY Plain"/>
                <a:sym typeface="Helvetica CY Plain"/>
              </a:rPr>
              <a:t>6 </a:t>
            </a:r>
            <a:r>
              <a:rPr kumimoji="1" sz="1266" b="1" i="0" u="none" strike="noStrike" kern="1200" cap="none" spc="0" normalizeH="0" baseline="0" noProof="0" dirty="0">
                <a:ln>
                  <a:noFill/>
                </a:ln>
                <a:solidFill>
                  <a:srgbClr val="FF0000"/>
                </a:solidFill>
                <a:effectLst/>
                <a:uLnTx/>
                <a:uFillTx/>
                <a:latin typeface="Helvetica CY Plain"/>
                <a:sym typeface="Helvetica CY Plain"/>
              </a:rPr>
              <a:t>times!</a:t>
            </a:r>
          </a:p>
        </p:txBody>
      </p:sp>
      <p:sp>
        <p:nvSpPr>
          <p:cNvPr id="204" name="角丸四角形"/>
          <p:cNvSpPr/>
          <p:nvPr/>
        </p:nvSpPr>
        <p:spPr>
          <a:xfrm>
            <a:off x="6116638" y="3794457"/>
            <a:ext cx="2882996" cy="2875053"/>
          </a:xfrm>
          <a:prstGeom prst="roundRect">
            <a:avLst>
              <a:gd name="adj" fmla="val 6991"/>
            </a:avLst>
          </a:prstGeom>
          <a:ln w="38100">
            <a:solidFill>
              <a:srgbClr val="000000"/>
            </a:solidFill>
            <a:miter lim="400000"/>
          </a:ln>
        </p:spPr>
        <p:txBody>
          <a:bodyPr lIns="35719" tIns="35719" rIns="35719" bIns="35719" anchor="ctr"/>
          <a:lstStyle/>
          <a:p>
            <a:pPr marL="0" marR="0" lvl="0" indent="0" algn="l" defTabSz="410751" rtl="0" eaLnBrk="1" fontAlgn="auto" latinLnBrk="0" hangingPunct="1">
              <a:lnSpc>
                <a:spcPct val="100000"/>
              </a:lnSpc>
              <a:spcBef>
                <a:spcPts val="0"/>
              </a:spcBef>
              <a:spcAft>
                <a:spcPts val="0"/>
              </a:spcAft>
              <a:buClrTx/>
              <a:buSzTx/>
              <a:buFontTx/>
              <a:buNone/>
              <a:tabLst/>
              <a:defRPr sz="2200">
                <a:solidFill>
                  <a:srgbClr val="FFFFFF"/>
                </a:solidFill>
              </a:defRPr>
            </a:pPr>
            <a:endParaRPr kumimoji="1" sz="1547" b="0" i="0" u="none" strike="noStrike" kern="1200" cap="none" spc="0" normalizeH="0" baseline="0" noProof="0">
              <a:ln>
                <a:noFill/>
              </a:ln>
              <a:solidFill>
                <a:srgbClr val="FFFFFF"/>
              </a:solidFill>
              <a:effectLst/>
              <a:uLnTx/>
              <a:uFillTx/>
              <a:latin typeface="Calibri"/>
              <a:ea typeface="+mn-ea"/>
              <a:cs typeface="+mn-cs"/>
            </a:endParaRPr>
          </a:p>
        </p:txBody>
      </p:sp>
      <p:sp>
        <p:nvSpPr>
          <p:cNvPr id="205" name="Experiment with…"/>
          <p:cNvSpPr txBox="1"/>
          <p:nvPr/>
        </p:nvSpPr>
        <p:spPr>
          <a:xfrm>
            <a:off x="6280798" y="3523458"/>
            <a:ext cx="2251642" cy="481606"/>
          </a:xfrm>
          <a:prstGeom prst="rect">
            <a:avLst/>
          </a:prstGeom>
          <a:solidFill>
            <a:srgbClr val="FFFFFF"/>
          </a:solidFill>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2400" b="1">
                <a:solidFill>
                  <a:srgbClr val="000000"/>
                </a:solidFill>
                <a:latin typeface="Helvetica CY Plain"/>
                <a:ea typeface="Helvetica CY Plain"/>
                <a:cs typeface="Helvetica CY Plain"/>
                <a:sym typeface="Helvetica CY Plain"/>
              </a:defRPr>
            </a:pPr>
            <a:r>
              <a:rPr kumimoji="1" sz="1400" b="1" i="0" u="none" strike="noStrike" kern="1200" cap="none" spc="0" normalizeH="0" baseline="0" noProof="0" dirty="0">
                <a:ln>
                  <a:noFill/>
                </a:ln>
                <a:solidFill>
                  <a:srgbClr val="000000"/>
                </a:solidFill>
                <a:effectLst/>
                <a:uLnTx/>
                <a:uFillTx/>
                <a:latin typeface="Helvetica CY Plain"/>
                <a:sym typeface="Helvetica CY Plain"/>
              </a:rPr>
              <a:t>Experiment with</a:t>
            </a:r>
          </a:p>
          <a:p>
            <a:pPr marL="0" marR="0" lvl="0" indent="0" algn="l" defTabSz="288809" rtl="0" eaLnBrk="1" fontAlgn="auto" latinLnBrk="0" hangingPunct="1">
              <a:lnSpc>
                <a:spcPct val="100000"/>
              </a:lnSpc>
              <a:spcBef>
                <a:spcPts val="0"/>
              </a:spcBef>
              <a:spcAft>
                <a:spcPts val="0"/>
              </a:spcAft>
              <a:buClrTx/>
              <a:buSzTx/>
              <a:buFontTx/>
              <a:buNone/>
              <a:tabLst/>
              <a:defRPr sz="2400" b="1">
                <a:solidFill>
                  <a:srgbClr val="000000"/>
                </a:solidFill>
                <a:latin typeface="Helvetica CY Plain"/>
                <a:ea typeface="Helvetica CY Plain"/>
                <a:cs typeface="Helvetica CY Plain"/>
                <a:sym typeface="Helvetica CY Plain"/>
              </a:defRPr>
            </a:pPr>
            <a:r>
              <a:rPr kumimoji="1" sz="1400" b="1" i="0" u="none" strike="noStrike" kern="1200" cap="none" spc="0" normalizeH="0" baseline="0" noProof="0" dirty="0">
                <a:ln>
                  <a:noFill/>
                </a:ln>
                <a:solidFill>
                  <a:srgbClr val="000000"/>
                </a:solidFill>
                <a:effectLst/>
                <a:uLnTx/>
                <a:uFillTx/>
                <a:latin typeface="Helvetica CY Plain"/>
                <a:sym typeface="Helvetica CY Plain"/>
              </a:rPr>
              <a:t>polarized target + neutron</a:t>
            </a:r>
          </a:p>
        </p:txBody>
      </p:sp>
      <p:pic>
        <p:nvPicPr>
          <p:cNvPr id="206" name="イメージ" descr="イメージ"/>
          <p:cNvPicPr>
            <a:picLocks noChangeAspect="1"/>
          </p:cNvPicPr>
          <p:nvPr/>
        </p:nvPicPr>
        <p:blipFill>
          <a:blip r:embed="rId7">
            <a:extLst>
              <a:ext uri="{28A0092B-C50C-407E-A947-70E740481C1C}">
                <a14:useLocalDpi xmlns:a14="http://schemas.microsoft.com/office/drawing/2010/main"/>
              </a:ext>
            </a:extLst>
          </a:blip>
          <a:srcRect/>
          <a:stretch>
            <a:fillRect/>
          </a:stretch>
        </p:blipFill>
        <p:spPr>
          <a:xfrm>
            <a:off x="6446334" y="4406450"/>
            <a:ext cx="1956899" cy="1537104"/>
          </a:xfrm>
          <a:prstGeom prst="rect">
            <a:avLst/>
          </a:prstGeom>
          <a:ln w="12700">
            <a:miter lim="400000"/>
          </a:ln>
        </p:spPr>
      </p:pic>
      <p:sp>
        <p:nvSpPr>
          <p:cNvPr id="207" name="w/ 139La polarization"/>
          <p:cNvSpPr txBox="1"/>
          <p:nvPr/>
        </p:nvSpPr>
        <p:spPr>
          <a:xfrm>
            <a:off x="7156194" y="4753043"/>
            <a:ext cx="893898" cy="164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1300">
                <a:solidFill>
                  <a:srgbClr val="000000"/>
                </a:solidFill>
                <a:latin typeface="Helvetica"/>
                <a:ea typeface="Helvetica"/>
                <a:cs typeface="Helvetica"/>
                <a:sym typeface="Helvetica"/>
              </a:defRPr>
            </a:pPr>
            <a:r>
              <a:rPr kumimoji="1" sz="738" b="0" i="0" u="none" strike="noStrike" kern="1200" cap="none" spc="0" normalizeH="0" baseline="0" noProof="0">
                <a:ln>
                  <a:noFill/>
                </a:ln>
                <a:solidFill>
                  <a:srgbClr val="000000"/>
                </a:solidFill>
                <a:effectLst/>
                <a:uLnTx/>
                <a:uFillTx/>
                <a:latin typeface="Helvetica"/>
                <a:cs typeface="Helvetica"/>
                <a:sym typeface="Helvetica"/>
              </a:rPr>
              <a:t>w/ </a:t>
            </a:r>
            <a:r>
              <a:rPr kumimoji="1" sz="738" b="0" i="0" u="none" strike="noStrike" kern="1200" cap="none" spc="0" normalizeH="0" baseline="31999" noProof="0">
                <a:ln>
                  <a:noFill/>
                </a:ln>
                <a:solidFill>
                  <a:srgbClr val="000000"/>
                </a:solidFill>
                <a:effectLst/>
                <a:uLnTx/>
                <a:uFillTx/>
                <a:latin typeface="Helvetica"/>
                <a:cs typeface="Helvetica"/>
                <a:sym typeface="Helvetica"/>
              </a:rPr>
              <a:t>139</a:t>
            </a:r>
            <a:r>
              <a:rPr kumimoji="1" sz="738" b="0" i="0" u="none" strike="noStrike" kern="1200" cap="none" spc="0" normalizeH="0" baseline="0" noProof="0">
                <a:ln>
                  <a:noFill/>
                </a:ln>
                <a:solidFill>
                  <a:srgbClr val="000000"/>
                </a:solidFill>
                <a:effectLst/>
                <a:uLnTx/>
                <a:uFillTx/>
                <a:latin typeface="Helvetica"/>
                <a:cs typeface="Helvetica"/>
                <a:sym typeface="Helvetica"/>
              </a:rPr>
              <a:t>La polarization</a:t>
            </a:r>
          </a:p>
        </p:txBody>
      </p:sp>
      <p:sp>
        <p:nvSpPr>
          <p:cNvPr id="208" name="w/o 139La polarization"/>
          <p:cNvSpPr txBox="1"/>
          <p:nvPr/>
        </p:nvSpPr>
        <p:spPr>
          <a:xfrm>
            <a:off x="7261545" y="5761615"/>
            <a:ext cx="946798" cy="164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1400">
                <a:solidFill>
                  <a:srgbClr val="000000"/>
                </a:solidFill>
                <a:latin typeface="Helvetica"/>
                <a:ea typeface="Helvetica"/>
                <a:cs typeface="Helvetica"/>
                <a:sym typeface="Helvetica"/>
              </a:defRPr>
            </a:pPr>
            <a:r>
              <a:rPr kumimoji="1" sz="738" b="0" i="0" u="none" strike="noStrike" kern="1200" cap="none" spc="0" normalizeH="0" baseline="0" noProof="0">
                <a:ln>
                  <a:noFill/>
                </a:ln>
                <a:solidFill>
                  <a:srgbClr val="000000"/>
                </a:solidFill>
                <a:effectLst/>
                <a:uLnTx/>
                <a:uFillTx/>
                <a:latin typeface="Helvetica"/>
                <a:cs typeface="Helvetica"/>
                <a:sym typeface="Helvetica"/>
              </a:rPr>
              <a:t>w/o </a:t>
            </a:r>
            <a:r>
              <a:rPr kumimoji="1" sz="738" b="0" i="0" u="none" strike="noStrike" kern="1200" cap="none" spc="0" normalizeH="0" baseline="31999" noProof="0">
                <a:ln>
                  <a:noFill/>
                </a:ln>
                <a:solidFill>
                  <a:srgbClr val="000000"/>
                </a:solidFill>
                <a:effectLst/>
                <a:uLnTx/>
                <a:uFillTx/>
                <a:latin typeface="Helvetica"/>
                <a:cs typeface="Helvetica"/>
                <a:sym typeface="Helvetica"/>
              </a:rPr>
              <a:t>139</a:t>
            </a:r>
            <a:r>
              <a:rPr kumimoji="1" sz="738" b="0" i="0" u="none" strike="noStrike" kern="1200" cap="none" spc="0" normalizeH="0" baseline="0" noProof="0">
                <a:ln>
                  <a:noFill/>
                </a:ln>
                <a:solidFill>
                  <a:srgbClr val="000000"/>
                </a:solidFill>
                <a:effectLst/>
                <a:uLnTx/>
                <a:uFillTx/>
                <a:latin typeface="Helvetica"/>
                <a:cs typeface="Helvetica"/>
                <a:sym typeface="Helvetica"/>
              </a:rPr>
              <a:t>La polarization</a:t>
            </a:r>
          </a:p>
        </p:txBody>
      </p:sp>
      <p:sp>
        <p:nvSpPr>
          <p:cNvPr id="209" name="Spin dependent asymmetry"/>
          <p:cNvSpPr txBox="1"/>
          <p:nvPr/>
        </p:nvSpPr>
        <p:spPr>
          <a:xfrm rot="16200000">
            <a:off x="5387646" y="5149209"/>
            <a:ext cx="1800970" cy="261512"/>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defTabSz="584200">
              <a:defRPr>
                <a:solidFill>
                  <a:srgbClr val="000000"/>
                </a:solidFill>
                <a:latin typeface="Times New Roman"/>
                <a:ea typeface="Times New Roman"/>
                <a:cs typeface="Times New Roman"/>
                <a:sym typeface="Times New Roman"/>
              </a:defRPr>
            </a:lvl1pPr>
          </a:lstStyle>
          <a:p>
            <a:pPr marL="0" marR="0" lvl="0" indent="0" algn="l" defTabSz="584200" rtl="0" eaLnBrk="1" fontAlgn="auto" latinLnBrk="0" hangingPunct="1">
              <a:lnSpc>
                <a:spcPct val="100000"/>
              </a:lnSpc>
              <a:spcBef>
                <a:spcPts val="0"/>
              </a:spcBef>
              <a:spcAft>
                <a:spcPts val="0"/>
              </a:spcAft>
              <a:buClrTx/>
              <a:buSzTx/>
              <a:buFontTx/>
              <a:buNone/>
              <a:tabLst/>
              <a:defRPr/>
            </a:pPr>
            <a:r>
              <a:rPr kumimoji="1" sz="773" b="0" i="0" u="none" strike="noStrike" kern="1200" cap="none" spc="0" normalizeH="0" baseline="0" noProof="0">
                <a:ln>
                  <a:noFill/>
                </a:ln>
                <a:solidFill>
                  <a:srgbClr val="000000"/>
                </a:solidFill>
                <a:effectLst/>
                <a:uLnTx/>
                <a:uFillTx/>
                <a:latin typeface="Times New Roman"/>
                <a:cs typeface="Times New Roman"/>
                <a:sym typeface="Times New Roman"/>
              </a:rPr>
              <a:t>Spin dependent asymmetry</a:t>
            </a:r>
          </a:p>
        </p:txBody>
      </p:sp>
      <p:sp>
        <p:nvSpPr>
          <p:cNvPr id="210" name="Spin dependent cross section of 139La+n was successfully observed !"/>
          <p:cNvSpPr txBox="1"/>
          <p:nvPr/>
        </p:nvSpPr>
        <p:spPr>
          <a:xfrm>
            <a:off x="6330033" y="6069220"/>
            <a:ext cx="2522226" cy="6351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1800" b="1">
                <a:solidFill>
                  <a:srgbClr val="4BACC6">
                    <a:hueOff val="-82419"/>
                    <a:satOff val="-9513"/>
                    <a:lumOff val="-16343"/>
                  </a:srgbClr>
                </a:solidFill>
                <a:latin typeface="Helvetica CY Plain"/>
                <a:ea typeface="Helvetica CY Plain"/>
                <a:cs typeface="Helvetica CY Plain"/>
                <a:sym typeface="Helvetica CY Plain"/>
              </a:defRPr>
            </a:pPr>
            <a:r>
              <a:rPr kumimoji="1" sz="1266" b="1" i="0" u="none" strike="noStrike" kern="1200" cap="none" spc="0" normalizeH="0" baseline="0" noProof="0" dirty="0">
                <a:ln>
                  <a:noFill/>
                </a:ln>
                <a:solidFill>
                  <a:srgbClr val="FF0000"/>
                </a:solidFill>
                <a:effectLst/>
                <a:uLnTx/>
                <a:uFillTx/>
                <a:latin typeface="Helvetica CY Plain"/>
                <a:sym typeface="Helvetica CY Plain"/>
              </a:rPr>
              <a:t>Spin dependent cross section of </a:t>
            </a:r>
            <a:r>
              <a:rPr kumimoji="1" sz="1266" b="1" i="0" u="none" strike="noStrike" kern="1200" cap="none" spc="0" normalizeH="0" baseline="31999" noProof="0" dirty="0">
                <a:ln>
                  <a:noFill/>
                </a:ln>
                <a:solidFill>
                  <a:srgbClr val="FF0000"/>
                </a:solidFill>
                <a:effectLst/>
                <a:uLnTx/>
                <a:uFillTx/>
                <a:latin typeface="Helvetica CY Plain"/>
                <a:sym typeface="Helvetica CY Plain"/>
              </a:rPr>
              <a:t>139</a:t>
            </a:r>
            <a:r>
              <a:rPr kumimoji="1" sz="1266" b="1" i="0" u="none" strike="noStrike" kern="1200" cap="none" spc="0" normalizeH="0" baseline="0" noProof="0" dirty="0">
                <a:ln>
                  <a:noFill/>
                </a:ln>
                <a:solidFill>
                  <a:srgbClr val="FF0000"/>
                </a:solidFill>
                <a:effectLst/>
                <a:uLnTx/>
                <a:uFillTx/>
                <a:latin typeface="Helvetica CY Plain"/>
                <a:sym typeface="Helvetica CY Plain"/>
              </a:rPr>
              <a:t>La+n was successfully observed !</a:t>
            </a:r>
          </a:p>
        </p:txBody>
      </p:sp>
      <p:grpSp>
        <p:nvGrpSpPr>
          <p:cNvPr id="234" name="グループ"/>
          <p:cNvGrpSpPr/>
          <p:nvPr/>
        </p:nvGrpSpPr>
        <p:grpSpPr>
          <a:xfrm>
            <a:off x="6310173" y="4058436"/>
            <a:ext cx="1052329" cy="376137"/>
            <a:chOff x="0" y="0"/>
            <a:chExt cx="1496643" cy="534950"/>
          </a:xfrm>
        </p:grpSpPr>
        <p:sp>
          <p:nvSpPr>
            <p:cNvPr id="211" name="線"/>
            <p:cNvSpPr/>
            <p:nvPr/>
          </p:nvSpPr>
          <p:spPr>
            <a:xfrm>
              <a:off x="0" y="384651"/>
              <a:ext cx="1091668" cy="1"/>
            </a:xfrm>
            <a:prstGeom prst="line">
              <a:avLst/>
            </a:prstGeom>
            <a:noFill/>
            <a:ln w="12700"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2" name="線"/>
            <p:cNvSpPr/>
            <p:nvPr/>
          </p:nvSpPr>
          <p:spPr>
            <a:xfrm>
              <a:off x="1246962" y="384093"/>
              <a:ext cx="249682" cy="1"/>
            </a:xfrm>
            <a:prstGeom prst="line">
              <a:avLst/>
            </a:prstGeom>
            <a:noFill/>
            <a:ln w="12700" cap="flat">
              <a:solidFill>
                <a:srgbClr val="000000"/>
              </a:solidFill>
              <a:prstDash val="solid"/>
              <a:miter lim="400000"/>
              <a:tailEnd type="stealth" w="med" len="med"/>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3" name="矢印"/>
            <p:cNvSpPr/>
            <p:nvPr/>
          </p:nvSpPr>
          <p:spPr>
            <a:xfrm>
              <a:off x="279894" y="356306"/>
              <a:ext cx="702082" cy="66398"/>
            </a:xfrm>
            <a:prstGeom prst="rightArrow">
              <a:avLst>
                <a:gd name="adj1" fmla="val 37880"/>
                <a:gd name="adj2" fmla="val 343958"/>
              </a:avLst>
            </a:prstGeom>
            <a:solidFill>
              <a:srgbClr val="FF2600"/>
            </a:soli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4" name="円形"/>
            <p:cNvSpPr/>
            <p:nvPr/>
          </p:nvSpPr>
          <p:spPr>
            <a:xfrm>
              <a:off x="167258" y="316430"/>
              <a:ext cx="142348" cy="142348"/>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5" name="矢印"/>
            <p:cNvSpPr/>
            <p:nvPr/>
          </p:nvSpPr>
          <p:spPr>
            <a:xfrm rot="16200000">
              <a:off x="142241" y="195519"/>
              <a:ext cx="184434" cy="70034"/>
            </a:xfrm>
            <a:prstGeom prst="rightArrow">
              <a:avLst>
                <a:gd name="adj1" fmla="val 45223"/>
                <a:gd name="adj2" fmla="val 121968"/>
              </a:avLst>
            </a:prstGeom>
            <a:solidFill>
              <a:srgbClr val="FFFB00"/>
            </a:soli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6" name="矢印"/>
            <p:cNvSpPr/>
            <p:nvPr/>
          </p:nvSpPr>
          <p:spPr>
            <a:xfrm rot="16200000">
              <a:off x="1012750" y="92310"/>
              <a:ext cx="303338" cy="118717"/>
            </a:xfrm>
            <a:prstGeom prst="rightArrow">
              <a:avLst>
                <a:gd name="adj1" fmla="val 37880"/>
                <a:gd name="adj2" fmla="val 116936"/>
              </a:avLst>
            </a:prstGeom>
            <a:solidFill>
              <a:srgbClr val="011993"/>
            </a:solidFill>
            <a:ln w="3175" cap="flat">
              <a:solidFill>
                <a:srgbClr val="0000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grpSp>
          <p:nvGrpSpPr>
            <p:cNvPr id="233" name="グループ"/>
            <p:cNvGrpSpPr/>
            <p:nvPr/>
          </p:nvGrpSpPr>
          <p:grpSpPr>
            <a:xfrm>
              <a:off x="1005043" y="244059"/>
              <a:ext cx="292134" cy="290892"/>
              <a:chOff x="0" y="0"/>
              <a:chExt cx="292132" cy="290890"/>
            </a:xfrm>
          </p:grpSpPr>
          <p:sp>
            <p:nvSpPr>
              <p:cNvPr id="217" name="円形"/>
              <p:cNvSpPr/>
              <p:nvPr/>
            </p:nvSpPr>
            <p:spPr>
              <a:xfrm>
                <a:off x="138191" y="13714"/>
                <a:ext cx="113849"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8" name="円形"/>
              <p:cNvSpPr/>
              <p:nvPr/>
            </p:nvSpPr>
            <p:spPr>
              <a:xfrm>
                <a:off x="89286" y="0"/>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19" name="円形"/>
              <p:cNvSpPr/>
              <p:nvPr/>
            </p:nvSpPr>
            <p:spPr>
              <a:xfrm>
                <a:off x="15582" y="138392"/>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0" name="円形"/>
              <p:cNvSpPr/>
              <p:nvPr/>
            </p:nvSpPr>
            <p:spPr>
              <a:xfrm>
                <a:off x="170182" y="137198"/>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1" name="円形"/>
              <p:cNvSpPr/>
              <p:nvPr/>
            </p:nvSpPr>
            <p:spPr>
              <a:xfrm>
                <a:off x="138191" y="167068"/>
                <a:ext cx="113849"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2" name="円形"/>
              <p:cNvSpPr/>
              <p:nvPr/>
            </p:nvSpPr>
            <p:spPr>
              <a:xfrm>
                <a:off x="0" y="91014"/>
                <a:ext cx="113849" cy="113850"/>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3" name="円形"/>
              <p:cNvSpPr/>
              <p:nvPr/>
            </p:nvSpPr>
            <p:spPr>
              <a:xfrm>
                <a:off x="42749" y="168315"/>
                <a:ext cx="113850"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4" name="円形"/>
              <p:cNvSpPr/>
              <p:nvPr/>
            </p:nvSpPr>
            <p:spPr>
              <a:xfrm>
                <a:off x="178284" y="89768"/>
                <a:ext cx="113849"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5" name="円形"/>
              <p:cNvSpPr/>
              <p:nvPr/>
            </p:nvSpPr>
            <p:spPr>
              <a:xfrm>
                <a:off x="42749" y="13714"/>
                <a:ext cx="113850"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6" name="円形"/>
              <p:cNvSpPr/>
              <p:nvPr/>
            </p:nvSpPr>
            <p:spPr>
              <a:xfrm>
                <a:off x="11841" y="44260"/>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7" name="円形"/>
              <p:cNvSpPr/>
              <p:nvPr/>
            </p:nvSpPr>
            <p:spPr>
              <a:xfrm>
                <a:off x="170182" y="42390"/>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8" name="円形"/>
              <p:cNvSpPr/>
              <p:nvPr/>
            </p:nvSpPr>
            <p:spPr>
              <a:xfrm>
                <a:off x="91012" y="177042"/>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4113" r="33542" b="65886"/>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29" name="円形"/>
              <p:cNvSpPr/>
              <p:nvPr/>
            </p:nvSpPr>
            <p:spPr>
              <a:xfrm>
                <a:off x="91012" y="45935"/>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1875" r="33542" b="68124"/>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30" name="円形"/>
              <p:cNvSpPr/>
              <p:nvPr/>
            </p:nvSpPr>
            <p:spPr>
              <a:xfrm>
                <a:off x="42749" y="90391"/>
                <a:ext cx="113850"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31" name="円形"/>
              <p:cNvSpPr/>
              <p:nvPr/>
            </p:nvSpPr>
            <p:spPr>
              <a:xfrm>
                <a:off x="95114" y="128943"/>
                <a:ext cx="113849" cy="113849"/>
              </a:xfrm>
              <a:prstGeom prst="ellipse">
                <a:avLst/>
              </a:prstGeom>
              <a:gradFill flip="none" rotWithShape="1">
                <a:gsLst>
                  <a:gs pos="0">
                    <a:srgbClr val="73FDFF"/>
                  </a:gs>
                  <a:gs pos="32484">
                    <a:srgbClr val="3C98FF"/>
                  </a:gs>
                  <a:gs pos="53712">
                    <a:srgbClr val="0433FF"/>
                  </a:gs>
                  <a:gs pos="100000">
                    <a:srgbClr val="011993"/>
                  </a:gs>
                </a:gsLst>
                <a:path path="shape">
                  <a:fillToRect l="66457" t="31875" r="33542" b="68124"/>
                </a:path>
              </a:gradFill>
              <a:ln w="3175" cap="flat">
                <a:solidFill>
                  <a:srgbClr val="0433FF"/>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sp>
            <p:nvSpPr>
              <p:cNvPr id="232" name="円形"/>
              <p:cNvSpPr/>
              <p:nvPr/>
            </p:nvSpPr>
            <p:spPr>
              <a:xfrm>
                <a:off x="138191" y="90391"/>
                <a:ext cx="113849" cy="113849"/>
              </a:xfrm>
              <a:prstGeom prst="ellipse">
                <a:avLst/>
              </a:prstGeom>
              <a:gradFill flip="none" rotWithShape="1">
                <a:gsLst>
                  <a:gs pos="0">
                    <a:srgbClr val="FFD479"/>
                  </a:gs>
                  <a:gs pos="32484">
                    <a:srgbClr val="FF7D3C"/>
                  </a:gs>
                  <a:gs pos="53712">
                    <a:srgbClr val="FF2600"/>
                  </a:gs>
                  <a:gs pos="100000">
                    <a:srgbClr val="941100"/>
                  </a:gs>
                </a:gsLst>
                <a:path path="shape">
                  <a:fillToRect l="66457" t="34113" r="33542" b="65886"/>
                </a:path>
              </a:gradFill>
              <a:ln w="3175" cap="flat">
                <a:solidFill>
                  <a:srgbClr val="945200"/>
                </a:solidFill>
                <a:prstDash val="solid"/>
                <a:miter lim="400000"/>
              </a:ln>
              <a:effectLst/>
            </p:spPr>
            <p:txBody>
              <a:bodyPr wrap="square" lIns="25114" tIns="25114" rIns="25114" bIns="25114" numCol="1" anchor="ctr">
                <a:noAutofit/>
              </a:bodyPr>
              <a:lstStyle/>
              <a:p>
                <a:pPr marL="0" marR="0" lvl="0" indent="0" algn="l" defTabSz="288809" rtl="0" eaLnBrk="1" fontAlgn="auto" latinLnBrk="0" hangingPunct="1">
                  <a:lnSpc>
                    <a:spcPts val="2320"/>
                  </a:lnSpc>
                  <a:spcBef>
                    <a:spcPts val="0"/>
                  </a:spcBef>
                  <a:spcAft>
                    <a:spcPts val="0"/>
                  </a:spcAft>
                  <a:buClrTx/>
                  <a:buSzTx/>
                  <a:buFontTx/>
                  <a:buNone/>
                  <a:tabLst>
                    <a:tab pos="526833" algn="l"/>
                  </a:tabLst>
                  <a:defRPr sz="280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kumimoji="1" sz="1266" b="0" i="0" u="none" strike="noStrike" kern="1200" cap="none" spc="0" normalizeH="0" baseline="0" noProof="0">
                  <a:ln>
                    <a:noFill/>
                  </a:ln>
                  <a:solidFill>
                    <a:srgbClr val="000000"/>
                  </a:solidFill>
                  <a:effectLst>
                    <a:outerShdw blurRad="38100" dist="12700" dir="5400000" rotWithShape="0">
                      <a:srgbClr val="000000">
                        <a:alpha val="50000"/>
                      </a:srgbClr>
                    </a:outerShdw>
                  </a:effectLst>
                  <a:uLnTx/>
                  <a:uFillTx/>
                  <a:latin typeface="Gill Sans"/>
                  <a:sym typeface="Gill Sans"/>
                </a:endParaRPr>
              </a:p>
            </p:txBody>
          </p:sp>
        </p:grpSp>
      </p:grpSp>
      <mc:AlternateContent xmlns:mc="http://schemas.openxmlformats.org/markup-compatibility/2006" xmlns:a14="http://schemas.microsoft.com/office/drawing/2010/main">
        <mc:Choice Requires="a14">
          <p:sp>
            <p:nvSpPr>
              <p:cNvPr id="235" name="方程式"/>
              <p:cNvSpPr txBox="1"/>
              <p:nvPr/>
            </p:nvSpPr>
            <p:spPr>
              <a:xfrm>
                <a:off x="8405123" y="4299707"/>
                <a:ext cx="320024" cy="194797"/>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𝜎</m:t>
                      </m:r>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𝐼</m:t>
                      </m:r>
                    </m:oMath>
                  </m:oMathPara>
                </a14:m>
                <a:endParaRPr kumimoji="1" sz="1266" b="0" i="0" u="none" strike="noStrike" kern="1200" cap="none" spc="0" normalizeH="0" baseline="0" noProof="0">
                  <a:ln>
                    <a:noFill/>
                  </a:ln>
                  <a:solidFill>
                    <a:srgbClr val="000000"/>
                  </a:solidFill>
                  <a:effectLst/>
                  <a:uLnTx/>
                  <a:uFillTx/>
                  <a:latin typeface="Calibri"/>
                  <a:ea typeface="+mn-ea"/>
                  <a:cs typeface="+mn-cs"/>
                </a:endParaRPr>
              </a:p>
            </p:txBody>
          </p:sp>
        </mc:Choice>
        <mc:Fallback xmlns="">
          <p:sp>
            <p:nvSpPr>
              <p:cNvPr id="235" name="方程式"/>
              <p:cNvSpPr txBox="1">
                <a:spLocks noRot="1" noChangeAspect="1" noMove="1" noResize="1" noEditPoints="1" noAdjustHandles="1" noChangeArrowheads="1" noChangeShapeType="1" noTextEdit="1"/>
              </p:cNvSpPr>
              <p:nvPr/>
            </p:nvSpPr>
            <p:spPr>
              <a:xfrm>
                <a:off x="8405123" y="4299707"/>
                <a:ext cx="320024" cy="194797"/>
              </a:xfrm>
              <a:prstGeom prst="rect">
                <a:avLst/>
              </a:prstGeom>
              <a:blipFill>
                <a:blip r:embed="rId8"/>
                <a:stretch>
                  <a:fillRect l="-3846" r="-11538" b="-6250"/>
                </a:stretch>
              </a:blipFill>
              <a:ln w="12700">
                <a:miter lim="400000"/>
              </a:ln>
            </p:spPr>
            <p:txBody>
              <a:bodyPr/>
              <a:lstStyle/>
              <a:p>
                <a:r>
                  <a:rPr lang="ja-JP" altLang="en-US">
                    <a:noFill/>
                  </a:rPr>
                  <a:t> </a:t>
                </a:r>
              </a:p>
            </p:txBody>
          </p:sp>
        </mc:Fallback>
      </mc:AlternateContent>
      <p:sp>
        <p:nvSpPr>
          <p:cNvPr id="236" name="T-even spin dependent cross section:"/>
          <p:cNvSpPr txBox="1"/>
          <p:nvPr/>
        </p:nvSpPr>
        <p:spPr>
          <a:xfrm>
            <a:off x="7436732" y="4104541"/>
            <a:ext cx="1342180" cy="2886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114" tIns="25114" rIns="25114" bIns="25114" anchor="ctr">
            <a:spAutoFit/>
          </a:bodyPr>
          <a:lstStyle>
            <a:lvl1pPr algn="l" defTabSz="410765">
              <a:defRPr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773" b="1" i="0" u="none" strike="noStrike" kern="1200" cap="none" spc="0" normalizeH="0" baseline="0" noProof="0" dirty="0">
                <a:ln>
                  <a:noFill/>
                </a:ln>
                <a:solidFill>
                  <a:srgbClr val="000000"/>
                </a:solidFill>
                <a:effectLst/>
                <a:uLnTx/>
                <a:uFillTx/>
                <a:latin typeface="Helvetica CY Plain"/>
                <a:sym typeface="Helvetica CY Plain"/>
              </a:rPr>
              <a:t>T-even spin dependent cross section: </a:t>
            </a:r>
          </a:p>
        </p:txBody>
      </p:sp>
      <p:sp>
        <p:nvSpPr>
          <p:cNvPr id="237" name="線"/>
          <p:cNvSpPr/>
          <p:nvPr/>
        </p:nvSpPr>
        <p:spPr>
          <a:xfrm>
            <a:off x="7571650" y="4933506"/>
            <a:ext cx="215404" cy="126856"/>
          </a:xfrm>
          <a:prstGeom prst="line">
            <a:avLst/>
          </a:prstGeom>
          <a:ln w="25400">
            <a:solidFill>
              <a:srgbClr val="000000"/>
            </a:solidFill>
            <a:miter lim="400000"/>
            <a:tailEnd type="triangle"/>
          </a:ln>
        </p:spPr>
        <p:txBody>
          <a:bodyPr lIns="35719" tIns="35719" rIns="35719" bIns="35719"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sz="773" b="0" i="0" u="none" strike="noStrike" kern="1200" cap="none" spc="0" normalizeH="0" baseline="0" noProof="0">
              <a:ln>
                <a:noFill/>
              </a:ln>
              <a:solidFill>
                <a:prstClr val="black"/>
              </a:solidFill>
              <a:effectLst/>
              <a:uLnTx/>
              <a:uFillTx/>
              <a:latin typeface="Calibri"/>
              <a:ea typeface="+mn-ea"/>
              <a:cs typeface="+mn-cs"/>
            </a:endParaRPr>
          </a:p>
        </p:txBody>
      </p:sp>
      <p:sp>
        <p:nvSpPr>
          <p:cNvPr id="238" name="線"/>
          <p:cNvSpPr/>
          <p:nvPr/>
        </p:nvSpPr>
        <p:spPr>
          <a:xfrm flipH="1" flipV="1">
            <a:off x="7172699" y="5769215"/>
            <a:ext cx="109886" cy="133208"/>
          </a:xfrm>
          <a:prstGeom prst="line">
            <a:avLst/>
          </a:prstGeom>
          <a:ln w="25400">
            <a:solidFill>
              <a:srgbClr val="000000"/>
            </a:solidFill>
            <a:miter lim="400000"/>
            <a:tailEnd type="triangle"/>
          </a:ln>
        </p:spPr>
        <p:txBody>
          <a:bodyPr lIns="35719" tIns="35719" rIns="35719" bIns="35719"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sz="773" b="0" i="0" u="none" strike="noStrike" kern="1200" cap="none" spc="0" normalizeH="0" baseline="0" noProof="0">
              <a:ln>
                <a:noFill/>
              </a:ln>
              <a:solidFill>
                <a:prstClr val="black"/>
              </a:solidFill>
              <a:effectLst/>
              <a:uLnTx/>
              <a:uFillTx/>
              <a:latin typeface="Calibri"/>
              <a:ea typeface="+mn-ea"/>
              <a:cs typeface="+mn-cs"/>
            </a:endParaRPr>
          </a:p>
        </p:txBody>
      </p:sp>
      <p:sp>
        <p:nvSpPr>
          <p:cNvPr id="239" name="~30% 139La polarization"/>
          <p:cNvSpPr txBox="1"/>
          <p:nvPr/>
        </p:nvSpPr>
        <p:spPr>
          <a:xfrm>
            <a:off x="1814660" y="4324997"/>
            <a:ext cx="960720" cy="4403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114" tIns="25114" rIns="25114" bIns="25114" anchor="ctr">
            <a:spAutoFit/>
          </a:bodyPr>
          <a:lstStyle/>
          <a:p>
            <a:pPr marL="0" marR="0" lvl="0" indent="0" algn="l" defTabSz="288809" rtl="0" eaLnBrk="1" fontAlgn="auto" latinLnBrk="0" hangingPunct="1">
              <a:lnSpc>
                <a:spcPct val="100000"/>
              </a:lnSpc>
              <a:spcBef>
                <a:spcPts val="0"/>
              </a:spcBef>
              <a:spcAft>
                <a:spcPts val="0"/>
              </a:spcAft>
              <a:buClrTx/>
              <a:buSzTx/>
              <a:buFontTx/>
              <a:buNone/>
              <a:tabLst/>
              <a:defRPr sz="1800" b="1">
                <a:solidFill>
                  <a:srgbClr val="4BACC6">
                    <a:hueOff val="-82419"/>
                    <a:satOff val="-9513"/>
                    <a:lumOff val="-16343"/>
                  </a:srgbClr>
                </a:solidFill>
                <a:latin typeface="Helvetica CY Plain"/>
                <a:ea typeface="Helvetica CY Plain"/>
                <a:cs typeface="Helvetica CY Plain"/>
                <a:sym typeface="Helvetica CY Plain"/>
              </a:defRPr>
            </a:pPr>
            <a:r>
              <a:rPr kumimoji="1" sz="1266" b="1" i="0" u="none" strike="noStrike" kern="1200" cap="none" spc="0" normalizeH="0" baseline="0" noProof="0" dirty="0">
                <a:ln>
                  <a:noFill/>
                </a:ln>
                <a:solidFill>
                  <a:srgbClr val="FF0000"/>
                </a:solidFill>
                <a:effectLst/>
                <a:uLnTx/>
                <a:uFillTx/>
                <a:latin typeface="Helvetica CY Plain"/>
                <a:sym typeface="Helvetica CY Plain"/>
              </a:rPr>
              <a:t>~30% </a:t>
            </a:r>
            <a:r>
              <a:rPr kumimoji="1" sz="1266" b="1" i="0" u="none" strike="noStrike" kern="1200" cap="none" spc="0" normalizeH="0" baseline="31999" noProof="0" dirty="0">
                <a:ln>
                  <a:noFill/>
                </a:ln>
                <a:solidFill>
                  <a:srgbClr val="FF0000"/>
                </a:solidFill>
                <a:effectLst/>
                <a:uLnTx/>
                <a:uFillTx/>
                <a:latin typeface="Helvetica CY Plain"/>
                <a:sym typeface="Helvetica CY Plain"/>
              </a:rPr>
              <a:t>139</a:t>
            </a:r>
            <a:r>
              <a:rPr kumimoji="1" sz="1266" b="1" i="0" u="none" strike="noStrike" kern="1200" cap="none" spc="0" normalizeH="0" baseline="0" noProof="0" dirty="0">
                <a:ln>
                  <a:noFill/>
                </a:ln>
                <a:solidFill>
                  <a:srgbClr val="FF0000"/>
                </a:solidFill>
                <a:effectLst/>
                <a:uLnTx/>
                <a:uFillTx/>
                <a:latin typeface="Helvetica CY Plain"/>
                <a:sym typeface="Helvetica CY Plain"/>
              </a:rPr>
              <a:t>La polarization</a:t>
            </a:r>
          </a:p>
        </p:txBody>
      </p:sp>
      <p:sp>
        <p:nvSpPr>
          <p:cNvPr id="240" name="~40% neutron polarization"/>
          <p:cNvSpPr txBox="1"/>
          <p:nvPr/>
        </p:nvSpPr>
        <p:spPr>
          <a:xfrm>
            <a:off x="1813432" y="5781465"/>
            <a:ext cx="960719" cy="3105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114" tIns="25114" rIns="25114" bIns="25114" anchor="ctr">
            <a:spAutoFit/>
          </a:bodyPr>
          <a:lstStyle>
            <a:lvl1pPr algn="l" defTabSz="410765">
              <a:defRPr sz="1800" b="1">
                <a:solidFill>
                  <a:schemeClr val="accent5">
                    <a:hueOff val="-82419"/>
                    <a:satOff val="-9513"/>
                    <a:lumOff val="-16343"/>
                  </a:schemeClr>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844" b="1" i="0" u="none" strike="noStrike" kern="1200" cap="none" spc="0" normalizeH="0" baseline="0" noProof="0" dirty="0">
                <a:ln>
                  <a:noFill/>
                </a:ln>
                <a:solidFill>
                  <a:srgbClr val="FF0000"/>
                </a:solidFill>
                <a:effectLst/>
                <a:uLnTx/>
                <a:uFillTx/>
                <a:latin typeface="Helvetica CY Plain"/>
                <a:sym typeface="Helvetica CY Plain"/>
              </a:rPr>
              <a:t>~40% neutron polarization</a:t>
            </a:r>
          </a:p>
        </p:txBody>
      </p:sp>
      <p:sp>
        <p:nvSpPr>
          <p:cNvPr id="241" name="T. Okudaira et al, arXiv:2309.08905 (2023)"/>
          <p:cNvSpPr txBox="1"/>
          <p:nvPr/>
        </p:nvSpPr>
        <p:spPr>
          <a:xfrm>
            <a:off x="7259557" y="6491799"/>
            <a:ext cx="1490794" cy="1695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marL="0" marR="0" lvl="0" indent="0" algn="l" defTabSz="410751" rtl="0" eaLnBrk="1" fontAlgn="auto" latinLnBrk="0" hangingPunct="1">
              <a:lnSpc>
                <a:spcPct val="100000"/>
              </a:lnSpc>
              <a:spcBef>
                <a:spcPts val="0"/>
              </a:spcBef>
              <a:spcAft>
                <a:spcPts val="0"/>
              </a:spcAft>
              <a:buClrTx/>
              <a:buSzTx/>
              <a:buFontTx/>
              <a:buNone/>
              <a:tabLst/>
              <a:defRPr sz="1000">
                <a:solidFill>
                  <a:srgbClr val="000000"/>
                </a:solidFill>
                <a:latin typeface="Times New Roman"/>
                <a:ea typeface="Times New Roman"/>
                <a:cs typeface="Times New Roman"/>
                <a:sym typeface="Times New Roman"/>
              </a:defRPr>
            </a:pPr>
            <a:r>
              <a:rPr kumimoji="1" sz="633" b="0" i="0" u="none" strike="noStrike" kern="1200" cap="none" spc="0" normalizeH="0" baseline="0" noProof="0" dirty="0">
                <a:ln>
                  <a:noFill/>
                </a:ln>
                <a:solidFill>
                  <a:srgbClr val="000000"/>
                </a:solidFill>
                <a:effectLst/>
                <a:uLnTx/>
                <a:uFillTx/>
                <a:latin typeface="Times New Roman"/>
                <a:cs typeface="Times New Roman"/>
                <a:sym typeface="Times New Roman"/>
              </a:rPr>
              <a:t>T. </a:t>
            </a:r>
            <a:r>
              <a:rPr kumimoji="1" sz="633" b="0" i="0" u="none" strike="noStrike" kern="1200" cap="none" spc="0" normalizeH="0" baseline="0" noProof="0" dirty="0" err="1">
                <a:ln>
                  <a:noFill/>
                </a:ln>
                <a:solidFill>
                  <a:srgbClr val="000000"/>
                </a:solidFill>
                <a:effectLst/>
                <a:uLnTx/>
                <a:uFillTx/>
                <a:latin typeface="Times New Roman"/>
                <a:cs typeface="Times New Roman"/>
                <a:sym typeface="Times New Roman"/>
              </a:rPr>
              <a:t>Okudaira</a:t>
            </a:r>
            <a:r>
              <a:rPr kumimoji="1" sz="633" b="0" i="0" u="none" strike="noStrike" kern="1200" cap="none" spc="0" normalizeH="0" baseline="0" noProof="0" dirty="0">
                <a:ln>
                  <a:noFill/>
                </a:ln>
                <a:solidFill>
                  <a:srgbClr val="000000"/>
                </a:solidFill>
                <a:effectLst/>
                <a:uLnTx/>
                <a:uFillTx/>
                <a:latin typeface="Times New Roman"/>
                <a:cs typeface="Times New Roman"/>
                <a:sym typeface="Times New Roman"/>
              </a:rPr>
              <a:t> </a:t>
            </a:r>
            <a:r>
              <a:rPr kumimoji="1" sz="633" b="0" i="1" u="none" strike="noStrike" kern="1200" cap="none" spc="0" normalizeH="0" baseline="0" noProof="0" dirty="0">
                <a:ln>
                  <a:noFill/>
                </a:ln>
                <a:solidFill>
                  <a:srgbClr val="000000"/>
                </a:solidFill>
                <a:effectLst/>
                <a:uLnTx/>
                <a:uFillTx/>
                <a:latin typeface="Times New Roman"/>
                <a:cs typeface="Times New Roman"/>
                <a:sym typeface="Times New Roman"/>
              </a:rPr>
              <a:t>et al</a:t>
            </a:r>
            <a:r>
              <a:rPr kumimoji="1" sz="633" b="0" i="0" u="none" strike="noStrike" kern="1200" cap="none" spc="0" normalizeH="0" baseline="0" noProof="0" dirty="0">
                <a:ln>
                  <a:noFill/>
                </a:ln>
                <a:solidFill>
                  <a:srgbClr val="000000"/>
                </a:solidFill>
                <a:effectLst/>
                <a:uLnTx/>
                <a:uFillTx/>
                <a:latin typeface="Times New Roman"/>
                <a:cs typeface="Times New Roman"/>
                <a:sym typeface="Times New Roman"/>
              </a:rPr>
              <a:t>, arXiv:2309.08905 (2023)</a:t>
            </a:r>
          </a:p>
        </p:txBody>
      </p:sp>
      <mc:AlternateContent xmlns:mc="http://schemas.openxmlformats.org/markup-compatibility/2006" xmlns:a14="http://schemas.microsoft.com/office/drawing/2010/main">
        <mc:Choice Requires="a14">
          <p:sp>
            <p:nvSpPr>
              <p:cNvPr id="242" name="方程式"/>
              <p:cNvSpPr txBox="1"/>
              <p:nvPr/>
            </p:nvSpPr>
            <p:spPr>
              <a:xfrm>
                <a:off x="2257231" y="2180540"/>
                <a:ext cx="138307" cy="259623"/>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687"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𝐼</m:t>
                      </m:r>
                    </m:oMath>
                  </m:oMathPara>
                </a14:m>
                <a:endParaRPr kumimoji="1" sz="1687" b="0" i="0" u="none" strike="noStrike" kern="1200" cap="none" spc="0" normalizeH="0" baseline="0" noProof="0">
                  <a:ln>
                    <a:noFill/>
                  </a:ln>
                  <a:solidFill>
                    <a:srgbClr val="000000"/>
                  </a:solidFill>
                  <a:effectLst/>
                  <a:uLnTx/>
                  <a:uFillTx/>
                  <a:latin typeface="Calibri"/>
                  <a:ea typeface="+mn-ea"/>
                  <a:cs typeface="+mn-cs"/>
                </a:endParaRPr>
              </a:p>
            </p:txBody>
          </p:sp>
        </mc:Choice>
        <mc:Fallback xmlns="">
          <p:sp>
            <p:nvSpPr>
              <p:cNvPr id="242" name="方程式"/>
              <p:cNvSpPr txBox="1">
                <a:spLocks noRot="1" noChangeAspect="1" noMove="1" noResize="1" noEditPoints="1" noAdjustHandles="1" noChangeArrowheads="1" noChangeShapeType="1" noTextEdit="1"/>
              </p:cNvSpPr>
              <p:nvPr/>
            </p:nvSpPr>
            <p:spPr>
              <a:xfrm>
                <a:off x="2257231" y="2180540"/>
                <a:ext cx="138307" cy="259623"/>
              </a:xfrm>
              <a:prstGeom prst="rect">
                <a:avLst/>
              </a:prstGeom>
              <a:blipFill>
                <a:blip r:embed="rId9"/>
                <a:stretch>
                  <a:fillRect l="-33333" r="-25000" b="-9524"/>
                </a:stretch>
              </a:blipFill>
              <a:ln w="12700">
                <a:miter lim="400000"/>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3" name="方程式"/>
              <p:cNvSpPr txBox="1"/>
              <p:nvPr/>
            </p:nvSpPr>
            <p:spPr>
              <a:xfrm>
                <a:off x="681706" y="3042767"/>
                <a:ext cx="150298" cy="216341"/>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40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𝜎</m:t>
                      </m:r>
                    </m:oMath>
                  </m:oMathPara>
                </a14:m>
                <a:endParaRPr kumimoji="1" sz="1406" b="0" i="0" u="none" strike="noStrike" kern="1200" cap="none" spc="0" normalizeH="0" baseline="0" noProof="0">
                  <a:ln>
                    <a:noFill/>
                  </a:ln>
                  <a:solidFill>
                    <a:srgbClr val="000000"/>
                  </a:solidFill>
                  <a:effectLst/>
                  <a:uLnTx/>
                  <a:uFillTx/>
                  <a:latin typeface="Calibri"/>
                  <a:ea typeface="+mn-ea"/>
                  <a:cs typeface="+mn-cs"/>
                </a:endParaRPr>
              </a:p>
            </p:txBody>
          </p:sp>
        </mc:Choice>
        <mc:Fallback xmlns="">
          <p:sp>
            <p:nvSpPr>
              <p:cNvPr id="243" name="方程式"/>
              <p:cNvSpPr txBox="1">
                <a:spLocks noRot="1" noChangeAspect="1" noMove="1" noResize="1" noEditPoints="1" noAdjustHandles="1" noChangeArrowheads="1" noChangeShapeType="1" noTextEdit="1"/>
              </p:cNvSpPr>
              <p:nvPr/>
            </p:nvSpPr>
            <p:spPr>
              <a:xfrm>
                <a:off x="681706" y="3042767"/>
                <a:ext cx="150298" cy="216341"/>
              </a:xfrm>
              <a:prstGeom prst="rect">
                <a:avLst/>
              </a:prstGeom>
              <a:blipFill>
                <a:blip r:embed="rId10"/>
                <a:stretch>
                  <a:fillRect l="-15385" r="-15385"/>
                </a:stretch>
              </a:blipFill>
              <a:ln w="12700">
                <a:miter lim="400000"/>
              </a:ln>
            </p:spPr>
            <p:txBody>
              <a:bodyPr/>
              <a:lstStyle/>
              <a:p>
                <a:r>
                  <a:rPr lang="ja-JP" altLang="en-US">
                    <a:noFill/>
                  </a:rPr>
                  <a:t> </a:t>
                </a:r>
              </a:p>
            </p:txBody>
          </p:sp>
        </mc:Fallback>
      </mc:AlternateContent>
      <p:sp>
        <p:nvSpPr>
          <p:cNvPr id="244" name="Polarized neutron"/>
          <p:cNvSpPr txBox="1"/>
          <p:nvPr/>
        </p:nvSpPr>
        <p:spPr>
          <a:xfrm>
            <a:off x="163192" y="2281025"/>
            <a:ext cx="1269001" cy="2238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21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1125" b="1" i="0" u="none" strike="noStrike" kern="1200" cap="none" spc="0" normalizeH="0" baseline="0" noProof="0">
                <a:ln>
                  <a:noFill/>
                </a:ln>
                <a:solidFill>
                  <a:srgbClr val="000000"/>
                </a:solidFill>
                <a:effectLst/>
                <a:uLnTx/>
                <a:uFillTx/>
                <a:latin typeface="Helvetica CY Plain"/>
                <a:sym typeface="Helvetica CY Plain"/>
              </a:rPr>
              <a:t>Polarized neutron</a:t>
            </a:r>
          </a:p>
        </p:txBody>
      </p:sp>
      <p:sp>
        <p:nvSpPr>
          <p:cNvPr id="245" name="Polarized taget"/>
          <p:cNvSpPr txBox="1"/>
          <p:nvPr/>
        </p:nvSpPr>
        <p:spPr>
          <a:xfrm>
            <a:off x="2389498" y="2427782"/>
            <a:ext cx="1076640" cy="2238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21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sz="1125" b="1" i="0" u="none" strike="noStrike" kern="1200" cap="none" spc="0" normalizeH="0" baseline="0" noProof="0">
                <a:ln>
                  <a:noFill/>
                </a:ln>
                <a:solidFill>
                  <a:srgbClr val="000000"/>
                </a:solidFill>
                <a:effectLst/>
                <a:uLnTx/>
                <a:uFillTx/>
                <a:latin typeface="Helvetica CY Plain"/>
                <a:sym typeface="Helvetica CY Plain"/>
              </a:rPr>
              <a:t>Polarized taget</a:t>
            </a:r>
          </a:p>
        </p:txBody>
      </p:sp>
      <mc:AlternateContent xmlns:mc="http://schemas.openxmlformats.org/markup-compatibility/2006" xmlns:a14="http://schemas.microsoft.com/office/drawing/2010/main">
        <mc:Choice Requires="a14">
          <p:sp>
            <p:nvSpPr>
              <p:cNvPr id="246" name="方程式"/>
              <p:cNvSpPr txBox="1"/>
              <p:nvPr/>
            </p:nvSpPr>
            <p:spPr>
              <a:xfrm>
                <a:off x="1328904" y="2541763"/>
                <a:ext cx="144720" cy="216341"/>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40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𝑘</m:t>
                      </m:r>
                    </m:oMath>
                  </m:oMathPara>
                </a14:m>
                <a:endParaRPr kumimoji="1" sz="1406" b="0" i="0" u="none" strike="noStrike" kern="1200" cap="none" spc="0" normalizeH="0" baseline="0" noProof="0" dirty="0">
                  <a:ln>
                    <a:noFill/>
                  </a:ln>
                  <a:solidFill>
                    <a:srgbClr val="000000"/>
                  </a:solidFill>
                  <a:effectLst/>
                  <a:uLnTx/>
                  <a:uFillTx/>
                  <a:latin typeface="Calibri"/>
                  <a:ea typeface="+mn-ea"/>
                  <a:cs typeface="+mn-cs"/>
                </a:endParaRPr>
              </a:p>
            </p:txBody>
          </p:sp>
        </mc:Choice>
        <mc:Fallback xmlns="">
          <p:sp>
            <p:nvSpPr>
              <p:cNvPr id="246" name="方程式"/>
              <p:cNvSpPr txBox="1">
                <a:spLocks noRot="1" noChangeAspect="1" noMove="1" noResize="1" noEditPoints="1" noAdjustHandles="1" noChangeArrowheads="1" noChangeShapeType="1" noTextEdit="1"/>
              </p:cNvSpPr>
              <p:nvPr/>
            </p:nvSpPr>
            <p:spPr>
              <a:xfrm>
                <a:off x="1328904" y="2541763"/>
                <a:ext cx="144720" cy="216341"/>
              </a:xfrm>
              <a:prstGeom prst="rect">
                <a:avLst/>
              </a:prstGeom>
              <a:blipFill>
                <a:blip r:embed="rId11"/>
                <a:stretch>
                  <a:fillRect l="-30769" r="-23077" b="-11765"/>
                </a:stretch>
              </a:blipFill>
              <a:ln w="12700">
                <a:miter lim="400000"/>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7" name="方程式"/>
              <p:cNvSpPr txBox="1"/>
              <p:nvPr/>
            </p:nvSpPr>
            <p:spPr>
              <a:xfrm>
                <a:off x="1056793" y="2975369"/>
                <a:ext cx="985783" cy="194797"/>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𝑙</m:t>
                      </m:r>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=0,1,(2,..)</m:t>
                      </m:r>
                    </m:oMath>
                  </m:oMathPara>
                </a14:m>
                <a:endParaRPr kumimoji="1" sz="1266" b="0" i="0" u="none" strike="noStrike" kern="1200" cap="none" spc="0" normalizeH="0" baseline="0" noProof="0" dirty="0">
                  <a:ln>
                    <a:noFill/>
                  </a:ln>
                  <a:solidFill>
                    <a:srgbClr val="000000"/>
                  </a:solidFill>
                  <a:effectLst/>
                  <a:uLnTx/>
                  <a:uFillTx/>
                  <a:latin typeface="Calibri"/>
                  <a:ea typeface="+mn-ea"/>
                  <a:cs typeface="+mn-cs"/>
                </a:endParaRPr>
              </a:p>
            </p:txBody>
          </p:sp>
        </mc:Choice>
        <mc:Fallback xmlns="">
          <p:sp>
            <p:nvSpPr>
              <p:cNvPr id="247" name="方程式"/>
              <p:cNvSpPr txBox="1">
                <a:spLocks noRot="1" noChangeAspect="1" noMove="1" noResize="1" noEditPoints="1" noAdjustHandles="1" noChangeArrowheads="1" noChangeShapeType="1" noTextEdit="1"/>
              </p:cNvSpPr>
              <p:nvPr/>
            </p:nvSpPr>
            <p:spPr>
              <a:xfrm>
                <a:off x="1056793" y="2975369"/>
                <a:ext cx="985783" cy="194797"/>
              </a:xfrm>
              <a:prstGeom prst="rect">
                <a:avLst/>
              </a:prstGeom>
              <a:blipFill>
                <a:blip r:embed="rId12"/>
                <a:stretch>
                  <a:fillRect l="-3846" r="-6410" b="-37500"/>
                </a:stretch>
              </a:blipFill>
              <a:ln w="12700">
                <a:miter lim="400000"/>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8" name="方程式"/>
              <p:cNvSpPr txBox="1"/>
              <p:nvPr/>
            </p:nvSpPr>
            <p:spPr>
              <a:xfrm>
                <a:off x="2082547" y="3109087"/>
                <a:ext cx="1365117" cy="194797"/>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r>
                  <a:rPr kumimoji="1" lang="en-US" sz="1266" b="0" i="0" u="none" strike="noStrike" kern="1200" cap="none" spc="0" normalizeH="0" baseline="30000" noProof="0" dirty="0">
                    <a:ln>
                      <a:noFill/>
                    </a:ln>
                    <a:solidFill>
                      <a:srgbClr val="000000"/>
                    </a:solidFill>
                    <a:effectLst/>
                    <a:uLnTx/>
                    <a:uFillTx/>
                    <a:latin typeface="Times" pitchFamily="2" charset="0"/>
                    <a:ea typeface="+mn-ea"/>
                    <a:cs typeface="+mn-cs"/>
                  </a:rPr>
                  <a:t>139</a:t>
                </a:r>
                <a14:m>
                  <m:oMath xmlns:m="http://schemas.openxmlformats.org/officeDocument/2006/math">
                    <m:r>
                      <m:rPr>
                        <m:sty m:val="p"/>
                      </m:rP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La</m:t>
                    </m:r>
                    <m:sSup>
                      <m:sSupPr>
                        <m:ctrlP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pPr>
                      <m:e>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e>
                      <m:sup>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131</m:t>
                        </m:r>
                      </m:sup>
                    </m:sSup>
                    <m:r>
                      <m:rPr>
                        <m:sty m:val="p"/>
                      </m:rP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Xe</m:t>
                    </m:r>
                    <m:sSup>
                      <m:sSupPr>
                        <m:ctrlP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pPr>
                      <m:e>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e>
                      <m:sup>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117</m:t>
                        </m:r>
                      </m:sup>
                    </m:sSup>
                    <m:r>
                      <m:rPr>
                        <m:sty m:val="p"/>
                      </m:rP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Sn</m:t>
                    </m:r>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oMath>
                </a14:m>
                <a:endParaRPr kumimoji="1" sz="1266" b="0" i="0" u="none" strike="noStrike" kern="1200" cap="none" spc="0" normalizeH="0" baseline="0" noProof="0" dirty="0">
                  <a:ln>
                    <a:noFill/>
                  </a:ln>
                  <a:solidFill>
                    <a:srgbClr val="000000"/>
                  </a:solidFill>
                  <a:effectLst/>
                  <a:uLnTx/>
                  <a:uFillTx/>
                  <a:latin typeface="Calibri"/>
                  <a:ea typeface="+mn-ea"/>
                  <a:cs typeface="+mn-cs"/>
                </a:endParaRPr>
              </a:p>
            </p:txBody>
          </p:sp>
        </mc:Choice>
        <mc:Fallback xmlns="">
          <p:sp>
            <p:nvSpPr>
              <p:cNvPr id="248" name="方程式"/>
              <p:cNvSpPr txBox="1">
                <a:spLocks noRot="1" noChangeAspect="1" noMove="1" noResize="1" noEditPoints="1" noAdjustHandles="1" noChangeArrowheads="1" noChangeShapeType="1" noTextEdit="1"/>
              </p:cNvSpPr>
              <p:nvPr/>
            </p:nvSpPr>
            <p:spPr>
              <a:xfrm>
                <a:off x="2082547" y="3109087"/>
                <a:ext cx="1365117" cy="194797"/>
              </a:xfrm>
              <a:prstGeom prst="rect">
                <a:avLst/>
              </a:prstGeom>
              <a:blipFill>
                <a:blip r:embed="rId13"/>
                <a:stretch>
                  <a:fillRect l="-5556" t="-17647" b="-5882"/>
                </a:stretch>
              </a:blipFill>
              <a:ln w="12700">
                <a:miter lim="400000"/>
              </a:ln>
            </p:spPr>
            <p:txBody>
              <a:bodyPr/>
              <a:lstStyle/>
              <a:p>
                <a:r>
                  <a:rPr lang="ja-JP" altLang="en-US">
                    <a:noFill/>
                  </a:rPr>
                  <a:t> </a:t>
                </a:r>
              </a:p>
            </p:txBody>
          </p:sp>
        </mc:Fallback>
      </mc:AlternateContent>
      <p:pic>
        <p:nvPicPr>
          <p:cNvPr id="249" name="イメージ" descr="イメージ"/>
          <p:cNvPicPr>
            <a:picLocks noChangeAspect="1"/>
          </p:cNvPicPr>
          <p:nvPr/>
        </p:nvPicPr>
        <p:blipFill>
          <a:blip r:embed="rId14">
            <a:extLst>
              <a:ext uri="{28A0092B-C50C-407E-A947-70E740481C1C}">
                <a14:useLocalDpi xmlns:a14="http://schemas.microsoft.com/office/drawing/2010/main"/>
              </a:ext>
            </a:extLst>
          </a:blip>
          <a:srcRect/>
          <a:stretch>
            <a:fillRect/>
          </a:stretch>
        </p:blipFill>
        <p:spPr>
          <a:xfrm>
            <a:off x="6526701" y="6036748"/>
            <a:ext cx="2139149" cy="101094"/>
          </a:xfrm>
          <a:prstGeom prst="rect">
            <a:avLst/>
          </a:prstGeom>
          <a:ln w="12700">
            <a:miter lim="400000"/>
          </a:ln>
        </p:spPr>
      </p:pic>
      <mc:AlternateContent xmlns:mc="http://schemas.openxmlformats.org/markup-compatibility/2006" xmlns:a14="http://schemas.microsoft.com/office/drawing/2010/main">
        <mc:Choice Requires="a14">
          <p:sp>
            <p:nvSpPr>
              <p:cNvPr id="250" name="方程式"/>
              <p:cNvSpPr txBox="1"/>
              <p:nvPr/>
            </p:nvSpPr>
            <p:spPr>
              <a:xfrm>
                <a:off x="2193083" y="1772448"/>
                <a:ext cx="1034770" cy="303032"/>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969"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𝜎</m:t>
                      </m:r>
                      <m:r>
                        <a:rPr kumimoji="1" sz="1969"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1" sz="1969"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𝑘</m:t>
                      </m:r>
                      <m:r>
                        <a:rPr kumimoji="1" sz="1969"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1" sz="1969"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𝐼</m:t>
                      </m:r>
                      <m:r>
                        <a:rPr kumimoji="1" sz="1969"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oMath>
                  </m:oMathPara>
                </a14:m>
                <a:endParaRPr kumimoji="1" sz="1969" b="0" i="0" u="none" strike="noStrike" kern="1200" cap="none" spc="0" normalizeH="0" baseline="0" noProof="0" dirty="0">
                  <a:ln>
                    <a:noFill/>
                  </a:ln>
                  <a:solidFill>
                    <a:srgbClr val="000000"/>
                  </a:solidFill>
                  <a:effectLst/>
                  <a:uLnTx/>
                  <a:uFillTx/>
                  <a:latin typeface="Calibri"/>
                  <a:ea typeface="+mn-ea"/>
                  <a:cs typeface="+mn-cs"/>
                </a:endParaRPr>
              </a:p>
            </p:txBody>
          </p:sp>
        </mc:Choice>
        <mc:Fallback xmlns="">
          <p:sp>
            <p:nvSpPr>
              <p:cNvPr id="250" name="方程式"/>
              <p:cNvSpPr txBox="1">
                <a:spLocks noRot="1" noChangeAspect="1" noMove="1" noResize="1" noEditPoints="1" noAdjustHandles="1" noChangeArrowheads="1" noChangeShapeType="1" noTextEdit="1"/>
              </p:cNvSpPr>
              <p:nvPr/>
            </p:nvSpPr>
            <p:spPr>
              <a:xfrm>
                <a:off x="2193083" y="1772448"/>
                <a:ext cx="1034770" cy="303032"/>
              </a:xfrm>
              <a:prstGeom prst="rect">
                <a:avLst/>
              </a:prstGeom>
              <a:blipFill>
                <a:blip r:embed="rId15"/>
                <a:stretch>
                  <a:fillRect l="-2410" t="-4000" r="-7229" b="-28000"/>
                </a:stretch>
              </a:blipFill>
              <a:ln w="12700">
                <a:miter lim="400000"/>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1" name="方程式"/>
              <p:cNvSpPr txBox="1"/>
              <p:nvPr/>
            </p:nvSpPr>
            <p:spPr>
              <a:xfrm>
                <a:off x="6535128" y="4105268"/>
                <a:ext cx="135422" cy="194797"/>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𝜎</m:t>
                      </m:r>
                    </m:oMath>
                  </m:oMathPara>
                </a14:m>
                <a:endParaRPr kumimoji="1" sz="1266" b="0" i="0" u="none" strike="noStrike" kern="1200" cap="none" spc="0" normalizeH="0" baseline="0" noProof="0" dirty="0">
                  <a:ln>
                    <a:noFill/>
                  </a:ln>
                  <a:solidFill>
                    <a:srgbClr val="000000"/>
                  </a:solidFill>
                  <a:effectLst/>
                  <a:uLnTx/>
                  <a:uFillTx/>
                  <a:latin typeface="Calibri"/>
                  <a:ea typeface="+mn-ea"/>
                  <a:cs typeface="+mn-cs"/>
                </a:endParaRPr>
              </a:p>
            </p:txBody>
          </p:sp>
        </mc:Choice>
        <mc:Fallback xmlns="">
          <p:sp>
            <p:nvSpPr>
              <p:cNvPr id="251" name="方程式"/>
              <p:cNvSpPr txBox="1">
                <a:spLocks noRot="1" noChangeAspect="1" noMove="1" noResize="1" noEditPoints="1" noAdjustHandles="1" noChangeArrowheads="1" noChangeShapeType="1" noTextEdit="1"/>
              </p:cNvSpPr>
              <p:nvPr/>
            </p:nvSpPr>
            <p:spPr>
              <a:xfrm>
                <a:off x="6535128" y="4105268"/>
                <a:ext cx="135422" cy="194797"/>
              </a:xfrm>
              <a:prstGeom prst="rect">
                <a:avLst/>
              </a:prstGeom>
              <a:blipFill>
                <a:blip r:embed="rId16"/>
                <a:stretch>
                  <a:fillRect l="-16667" r="-8333"/>
                </a:stretch>
              </a:blipFill>
              <a:ln w="12700">
                <a:miter lim="400000"/>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2" name="方程式"/>
              <p:cNvSpPr txBox="1"/>
              <p:nvPr/>
            </p:nvSpPr>
            <p:spPr>
              <a:xfrm>
                <a:off x="6978671" y="4038965"/>
                <a:ext cx="102912" cy="194797"/>
              </a:xfrm>
              <a:prstGeom prst="rect">
                <a:avLst/>
              </a:prstGeom>
              <a:ln w="12700">
                <a:miter lim="400000"/>
              </a:ln>
            </p:spPr>
            <p:txBody>
              <a:bodyPr wrap="none" lIns="0" tIns="0" rIns="0" bIns="0">
                <a:spAutoFit/>
              </a:bodyPr>
              <a:lstStyle/>
              <a:p>
                <a:pPr marL="0" marR="0" lvl="0" indent="0" algn="l" defTabSz="642915" rtl="0" eaLnBrk="1" fontAlgn="auto" latinLnBrk="1" hangingPunct="1">
                  <a:lnSpc>
                    <a:spcPct val="100000"/>
                  </a:lnSpc>
                  <a:spcBef>
                    <a:spcPts val="0"/>
                  </a:spcBef>
                  <a:spcAft>
                    <a:spcPts val="0"/>
                  </a:spcAft>
                  <a:buClrTx/>
                  <a:buSzTx/>
                  <a:buFontTx/>
                  <a:buNone/>
                  <a:tabLst/>
                  <a:defRPr sz="1800">
                    <a:solidFill>
                      <a:srgbClr val="000000"/>
                    </a:solidFill>
                  </a:defRPr>
                </a:pPr>
                <a14:m>
                  <m:oMathPara xmlns:m="http://schemas.openxmlformats.org/officeDocument/2006/math">
                    <m:oMathParaPr>
                      <m:jc m:val="centerGroup"/>
                    </m:oMathParaPr>
                    <m:oMath xmlns:m="http://schemas.openxmlformats.org/officeDocument/2006/math">
                      <m:r>
                        <a:rPr kumimoji="1" sz="1266"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𝐼</m:t>
                      </m:r>
                    </m:oMath>
                  </m:oMathPara>
                </a14:m>
                <a:endParaRPr kumimoji="1" sz="1266" b="0" i="0" u="none" strike="noStrike" kern="1200" cap="none" spc="0" normalizeH="0" baseline="0" noProof="0">
                  <a:ln>
                    <a:noFill/>
                  </a:ln>
                  <a:solidFill>
                    <a:srgbClr val="000000"/>
                  </a:solidFill>
                  <a:effectLst/>
                  <a:uLnTx/>
                  <a:uFillTx/>
                  <a:latin typeface="Calibri"/>
                  <a:ea typeface="+mn-ea"/>
                  <a:cs typeface="+mn-cs"/>
                </a:endParaRPr>
              </a:p>
            </p:txBody>
          </p:sp>
        </mc:Choice>
        <mc:Fallback xmlns="">
          <p:sp>
            <p:nvSpPr>
              <p:cNvPr id="252" name="方程式"/>
              <p:cNvSpPr txBox="1">
                <a:spLocks noRot="1" noChangeAspect="1" noMove="1" noResize="1" noEditPoints="1" noAdjustHandles="1" noChangeArrowheads="1" noChangeShapeType="1" noTextEdit="1"/>
              </p:cNvSpPr>
              <p:nvPr/>
            </p:nvSpPr>
            <p:spPr>
              <a:xfrm>
                <a:off x="6978671" y="4038965"/>
                <a:ext cx="102912" cy="194797"/>
              </a:xfrm>
              <a:prstGeom prst="rect">
                <a:avLst/>
              </a:prstGeom>
              <a:blipFill>
                <a:blip r:embed="rId17"/>
                <a:stretch>
                  <a:fillRect l="-33333" r="-22222" b="-6250"/>
                </a:stretch>
              </a:blipFill>
              <a:ln w="12700">
                <a:miter lim="400000"/>
              </a:ln>
            </p:spPr>
            <p:txBody>
              <a:bodyPr/>
              <a:lstStyle/>
              <a:p>
                <a:r>
                  <a:rPr lang="ja-JP" altLang="en-US">
                    <a:noFill/>
                  </a:rPr>
                  <a:t> </a:t>
                </a:r>
              </a:p>
            </p:txBody>
          </p:sp>
        </mc:Fallback>
      </mc:AlternateContent>
      <p:sp>
        <p:nvSpPr>
          <p:cNvPr id="3" name="Development">
            <a:extLst>
              <a:ext uri="{FF2B5EF4-FFF2-40B4-BE49-F238E27FC236}">
                <a16:creationId xmlns:a16="http://schemas.microsoft.com/office/drawing/2014/main" id="{D7E799E6-AE7B-FA4A-2F90-2A651CD9FA9B}"/>
              </a:ext>
            </a:extLst>
          </p:cNvPr>
          <p:cNvSpPr txBox="1"/>
          <p:nvPr/>
        </p:nvSpPr>
        <p:spPr>
          <a:xfrm>
            <a:off x="3270901" y="3621409"/>
            <a:ext cx="2051266" cy="245515"/>
          </a:xfrm>
          <a:prstGeom prst="rect">
            <a:avLst/>
          </a:prstGeom>
          <a:solidFill>
            <a:srgbClr val="FFFFFF"/>
          </a:solidFill>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114" tIns="25114" rIns="25114" bIns="25114" anchor="ctr">
            <a:spAutoFit/>
          </a:bodyPr>
          <a:lstStyle>
            <a:lvl1pPr algn="l" defTabSz="410765">
              <a:defRPr sz="2600" b="1">
                <a:solidFill>
                  <a:srgbClr val="000000"/>
                </a:solidFill>
                <a:latin typeface="Helvetica CY Plain"/>
                <a:ea typeface="Helvetica CY Plain"/>
                <a:cs typeface="Helvetica CY Plain"/>
                <a:sym typeface="Helvetica CY Plain"/>
              </a:defRPr>
            </a:lvl1pPr>
          </a:lstStyle>
          <a:p>
            <a:pPr marL="0" marR="0" lvl="0" indent="0" algn="l" defTabSz="410765" rtl="0" eaLnBrk="1" fontAlgn="auto" latinLnBrk="0" hangingPunct="1">
              <a:lnSpc>
                <a:spcPct val="100000"/>
              </a:lnSpc>
              <a:spcBef>
                <a:spcPts val="0"/>
              </a:spcBef>
              <a:spcAft>
                <a:spcPts val="0"/>
              </a:spcAft>
              <a:buClrTx/>
              <a:buSzTx/>
              <a:buFontTx/>
              <a:buNone/>
              <a:tabLst/>
              <a:defRPr/>
            </a:pPr>
            <a:r>
              <a:rPr kumimoji="1" lang="en-US" sz="1266" b="1" i="0" u="none" strike="noStrike" kern="1200" cap="none" spc="0" normalizeH="0" baseline="0" noProof="0" dirty="0">
                <a:ln>
                  <a:noFill/>
                </a:ln>
                <a:solidFill>
                  <a:srgbClr val="000000"/>
                </a:solidFill>
                <a:effectLst/>
                <a:uLnTx/>
                <a:uFillTx/>
                <a:latin typeface="Helvetica CY Plain"/>
                <a:sym typeface="Helvetica CY Plain"/>
              </a:rPr>
              <a:t>Enhancement mechanism</a:t>
            </a:r>
            <a:endParaRPr kumimoji="1" sz="1266" b="1" i="0" u="none" strike="noStrike" kern="1200" cap="none" spc="0" normalizeH="0" baseline="0" noProof="0" dirty="0">
              <a:ln>
                <a:noFill/>
              </a:ln>
              <a:solidFill>
                <a:srgbClr val="000000"/>
              </a:solidFill>
              <a:effectLst/>
              <a:uLnTx/>
              <a:uFillTx/>
              <a:latin typeface="Helvetica CY Plain"/>
              <a:sym typeface="Helvetica CY Plain"/>
            </a:endParaRPr>
          </a:p>
        </p:txBody>
      </p:sp>
      <p:sp>
        <p:nvSpPr>
          <p:cNvPr id="194" name="T. Okudaira et. al. , NIM A 977, 164301 (2020)"/>
          <p:cNvSpPr txBox="1"/>
          <p:nvPr/>
        </p:nvSpPr>
        <p:spPr>
          <a:xfrm>
            <a:off x="398607" y="6492203"/>
            <a:ext cx="1822615" cy="180307"/>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marL="0" marR="0" lvl="0" indent="0" algn="l" defTabSz="410751" rtl="0" eaLnBrk="1" fontAlgn="auto" latinLnBrk="0" hangingPunct="1">
              <a:lnSpc>
                <a:spcPct val="100000"/>
              </a:lnSpc>
              <a:spcBef>
                <a:spcPts val="0"/>
              </a:spcBef>
              <a:spcAft>
                <a:spcPts val="0"/>
              </a:spcAft>
              <a:buClrTx/>
              <a:buSzTx/>
              <a:buFontTx/>
              <a:buNone/>
              <a:tabLst/>
              <a:defRPr sz="1200">
                <a:solidFill>
                  <a:srgbClr val="000000"/>
                </a:solidFill>
                <a:latin typeface="Times Roman"/>
                <a:ea typeface="Times Roman"/>
                <a:cs typeface="Times Roman"/>
                <a:sym typeface="Times Roman"/>
              </a:defRPr>
            </a:pPr>
            <a:r>
              <a:rPr kumimoji="1" sz="703" b="0" i="0" u="none" strike="noStrike" kern="1200" cap="none" spc="0" normalizeH="0" baseline="0" noProof="0" dirty="0">
                <a:ln>
                  <a:noFill/>
                </a:ln>
                <a:solidFill>
                  <a:srgbClr val="000000"/>
                </a:solidFill>
                <a:effectLst/>
                <a:uLnTx/>
                <a:uFillTx/>
                <a:latin typeface="Times Roman"/>
                <a:sym typeface="Times Roman"/>
              </a:rPr>
              <a:t> T. </a:t>
            </a:r>
            <a:r>
              <a:rPr kumimoji="1" sz="703" b="0" i="0" u="none" strike="noStrike" kern="1200" cap="none" spc="0" normalizeH="0" baseline="0" noProof="0" dirty="0" err="1">
                <a:ln>
                  <a:noFill/>
                </a:ln>
                <a:solidFill>
                  <a:srgbClr val="000000"/>
                </a:solidFill>
                <a:effectLst/>
                <a:uLnTx/>
                <a:uFillTx/>
                <a:latin typeface="Times Roman"/>
                <a:sym typeface="Times Roman"/>
              </a:rPr>
              <a:t>Okudaira</a:t>
            </a:r>
            <a:r>
              <a:rPr kumimoji="1" sz="703" b="0" i="0" u="none" strike="noStrike" kern="1200" cap="none" spc="0" normalizeH="0" baseline="0" noProof="0" dirty="0">
                <a:ln>
                  <a:noFill/>
                </a:ln>
                <a:solidFill>
                  <a:srgbClr val="000000"/>
                </a:solidFill>
                <a:effectLst/>
                <a:uLnTx/>
                <a:uFillTx/>
                <a:latin typeface="Times Roman"/>
                <a:sym typeface="Times Roman"/>
              </a:rPr>
              <a:t> </a:t>
            </a:r>
            <a:r>
              <a:rPr kumimoji="1" sz="703" b="0" i="1" u="none" strike="noStrike" kern="1200" cap="none" spc="0" normalizeH="0" baseline="0" noProof="0" dirty="0">
                <a:ln>
                  <a:noFill/>
                </a:ln>
                <a:solidFill>
                  <a:srgbClr val="000000"/>
                </a:solidFill>
                <a:effectLst/>
                <a:uLnTx/>
                <a:uFillTx/>
                <a:latin typeface="Times Roman"/>
                <a:sym typeface="Times Roman"/>
              </a:rPr>
              <a:t>et. al.</a:t>
            </a:r>
            <a:r>
              <a:rPr kumimoji="1" sz="703" b="0" i="0" u="none" strike="noStrike" kern="1200" cap="none" spc="0" normalizeH="0" baseline="0" noProof="0" dirty="0">
                <a:ln>
                  <a:noFill/>
                </a:ln>
                <a:solidFill>
                  <a:srgbClr val="000000"/>
                </a:solidFill>
                <a:effectLst/>
                <a:uLnTx/>
                <a:uFillTx/>
                <a:latin typeface="Times Roman"/>
                <a:sym typeface="Times Roman"/>
              </a:rPr>
              <a:t> , NIM A 977, 164301 (2020)</a:t>
            </a:r>
          </a:p>
        </p:txBody>
      </p:sp>
    </p:spTree>
    <p:extLst>
      <p:ext uri="{BB962C8B-B14F-4D97-AF65-F5344CB8AC3E}">
        <p14:creationId xmlns:p14="http://schemas.microsoft.com/office/powerpoint/2010/main" val="51026762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1D3D56-5212-6941-8D31-72C87FB655B5}"/>
              </a:ext>
            </a:extLst>
          </p:cNvPr>
          <p:cNvPicPr>
            <a:picLocks noChangeAspect="1"/>
          </p:cNvPicPr>
          <p:nvPr/>
        </p:nvPicPr>
        <p:blipFill>
          <a:blip r:embed="rId2"/>
          <a:stretch>
            <a:fillRect/>
          </a:stretch>
        </p:blipFill>
        <p:spPr>
          <a:xfrm>
            <a:off x="9113" y="762905"/>
            <a:ext cx="9134888" cy="6095095"/>
          </a:xfrm>
          <a:prstGeom prst="rect">
            <a:avLst/>
          </a:prstGeom>
        </p:spPr>
      </p:pic>
      <p:sp>
        <p:nvSpPr>
          <p:cNvPr id="7" name="Google Shape;402;p36">
            <a:extLst>
              <a:ext uri="{FF2B5EF4-FFF2-40B4-BE49-F238E27FC236}">
                <a16:creationId xmlns:a16="http://schemas.microsoft.com/office/drawing/2014/main" id="{C0F03C40-BE3E-624C-BD2A-E1E53BDF82B8}"/>
              </a:ext>
            </a:extLst>
          </p:cNvPr>
          <p:cNvSpPr txBox="1">
            <a:spLocks/>
          </p:cNvSpPr>
          <p:nvPr/>
        </p:nvSpPr>
        <p:spPr>
          <a:xfrm>
            <a:off x="382900" y="57737"/>
            <a:ext cx="8378200" cy="1486055"/>
          </a:xfrm>
          <a:prstGeom prst="rect">
            <a:avLst/>
          </a:prstGeom>
          <a:solidFill>
            <a:sysClr val="windowText" lastClr="000000">
              <a:lumMod val="85000"/>
              <a:lumOff val="15000"/>
              <a:alpha val="70000"/>
            </a:sysClr>
          </a:solidFill>
        </p:spPr>
        <p:txBody>
          <a:bodyPr spcFirstLastPara="1" vert="horz" wrap="square" lIns="91425" tIns="91425" rIns="91425" bIns="91425" rtlCol="0" anchor="t" anchorCtr="0">
            <a:noAutofit/>
          </a:bodyPr>
          <a:lstStyle>
            <a:lvl1pPr lvl="0" algn="r" defTabSz="914306" rtl="0" eaLnBrk="1" latinLnBrk="0" hangingPunct="1">
              <a:spcBef>
                <a:spcPts val="0"/>
              </a:spcBef>
              <a:spcAft>
                <a:spcPts val="0"/>
              </a:spcAft>
              <a:buSzPts val="5200"/>
              <a:buNone/>
              <a:defRPr kumimoji="1" sz="3700" kern="1200">
                <a:solidFill>
                  <a:schemeClr val="bg1"/>
                </a:solidFill>
                <a:latin typeface="+mj-lt"/>
                <a:ea typeface="+mj-ea"/>
                <a:cs typeface="+mj-cs"/>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pPr algn="ctr" defTabSz="914400">
              <a:buSzTx/>
            </a:pPr>
            <a:r>
              <a:rPr lang="en-US" sz="3200" b="1" dirty="0">
                <a:solidFill>
                  <a:sysClr val="window" lastClr="FFFFFF"/>
                </a:solidFill>
                <a:latin typeface="Corbel"/>
              </a:rPr>
              <a:t>Advanced instrumentations with neutron optical devices at J-PARC</a:t>
            </a:r>
            <a:endParaRPr kumimoji="0" lang="en-US" sz="1600" b="1" dirty="0">
              <a:solidFill>
                <a:prstClr val="black"/>
              </a:solidFill>
              <a:latin typeface="Calibri" panose="020F0502020204030204"/>
              <a:ea typeface="+mn-ea"/>
              <a:cs typeface="+mn-cs"/>
            </a:endParaRPr>
          </a:p>
          <a:p>
            <a:pPr algn="l"/>
            <a:endParaRPr lang="en-US" sz="800" b="1" dirty="0">
              <a:solidFill>
                <a:sysClr val="window" lastClr="FFFFFF"/>
              </a:solidFill>
              <a:latin typeface="Corbel"/>
            </a:endParaRPr>
          </a:p>
          <a:p>
            <a:pPr algn="l"/>
            <a:r>
              <a:rPr lang="en-US" sz="2000" b="1" dirty="0">
                <a:solidFill>
                  <a:sysClr val="window" lastClr="FFFFFF"/>
                </a:solidFill>
                <a:latin typeface="Corbel"/>
              </a:rPr>
              <a:t>- Dr. Masako Yamada @KEK/ MLF, J-PARC Center</a:t>
            </a:r>
          </a:p>
          <a:p>
            <a:pPr algn="l"/>
            <a:endParaRPr kumimoji="1" lang="en-US" sz="3700" b="1" i="0" u="none" strike="noStrike" kern="1200" cap="none" spc="0" normalizeH="0" baseline="0" noProof="0" dirty="0">
              <a:ln>
                <a:noFill/>
              </a:ln>
              <a:solidFill>
                <a:sysClr val="window" lastClr="FFFFFF"/>
              </a:solidFill>
              <a:effectLst/>
              <a:uLnTx/>
              <a:uFillTx/>
              <a:latin typeface="Corbel"/>
              <a:ea typeface="+mj-ea"/>
              <a:cs typeface="+mj-cs"/>
            </a:endParaRPr>
          </a:p>
        </p:txBody>
      </p:sp>
      <p:pic>
        <p:nvPicPr>
          <p:cNvPr id="8" name="Picture 7">
            <a:extLst>
              <a:ext uri="{FF2B5EF4-FFF2-40B4-BE49-F238E27FC236}">
                <a16:creationId xmlns:a16="http://schemas.microsoft.com/office/drawing/2014/main" id="{8146F163-6EAE-564A-B263-7F2900BCA8B4}"/>
              </a:ext>
            </a:extLst>
          </p:cNvPr>
          <p:cNvPicPr>
            <a:picLocks noChangeAspect="1"/>
          </p:cNvPicPr>
          <p:nvPr/>
        </p:nvPicPr>
        <p:blipFill>
          <a:blip r:embed="rId3"/>
          <a:stretch>
            <a:fillRect/>
          </a:stretch>
        </p:blipFill>
        <p:spPr>
          <a:xfrm rot="347090">
            <a:off x="7634571" y="624020"/>
            <a:ext cx="948298" cy="959325"/>
          </a:xfrm>
          <a:prstGeom prst="ellipse">
            <a:avLst/>
          </a:prstGeom>
        </p:spPr>
      </p:pic>
      <p:sp>
        <p:nvSpPr>
          <p:cNvPr id="10" name="TextBox 9">
            <a:extLst>
              <a:ext uri="{FF2B5EF4-FFF2-40B4-BE49-F238E27FC236}">
                <a16:creationId xmlns:a16="http://schemas.microsoft.com/office/drawing/2014/main" id="{3CA48A7C-B0B0-6C46-A9D3-578D86C19AA2}"/>
              </a:ext>
            </a:extLst>
          </p:cNvPr>
          <p:cNvSpPr txBox="1"/>
          <p:nvPr/>
        </p:nvSpPr>
        <p:spPr>
          <a:xfrm>
            <a:off x="642646" y="1543792"/>
            <a:ext cx="2965788" cy="646331"/>
          </a:xfrm>
          <a:prstGeom prst="rect">
            <a:avLst/>
          </a:prstGeom>
          <a:noFill/>
        </p:spPr>
        <p:txBody>
          <a:bodyPr wrap="square" rtlCol="0">
            <a:spAutoFit/>
          </a:bodyPr>
          <a:lstStyle/>
          <a:p>
            <a:r>
              <a:rPr lang="en-US" dirty="0">
                <a:solidFill>
                  <a:schemeClr val="bg1"/>
                </a:solidFill>
              </a:rPr>
              <a:t>On going project b/w PSI-KEK</a:t>
            </a:r>
          </a:p>
          <a:p>
            <a:r>
              <a:rPr lang="en-US" dirty="0">
                <a:solidFill>
                  <a:schemeClr val="bg1"/>
                </a:solidFill>
              </a:rPr>
              <a:t>A</a:t>
            </a:r>
          </a:p>
        </p:txBody>
      </p:sp>
      <p:grpSp>
        <p:nvGrpSpPr>
          <p:cNvPr id="75" name="Group 74">
            <a:extLst>
              <a:ext uri="{FF2B5EF4-FFF2-40B4-BE49-F238E27FC236}">
                <a16:creationId xmlns:a16="http://schemas.microsoft.com/office/drawing/2014/main" id="{AF930372-B069-1245-A4FD-0CD2EDB1DE3E}"/>
              </a:ext>
            </a:extLst>
          </p:cNvPr>
          <p:cNvGrpSpPr/>
          <p:nvPr/>
        </p:nvGrpSpPr>
        <p:grpSpPr>
          <a:xfrm>
            <a:off x="3045696" y="4290919"/>
            <a:ext cx="2786901" cy="2528061"/>
            <a:chOff x="5826956" y="1660256"/>
            <a:chExt cx="2786901" cy="2528061"/>
          </a:xfrm>
        </p:grpSpPr>
        <p:sp>
          <p:nvSpPr>
            <p:cNvPr id="17" name="Rounded Rectangle 16">
              <a:extLst>
                <a:ext uri="{FF2B5EF4-FFF2-40B4-BE49-F238E27FC236}">
                  <a16:creationId xmlns:a16="http://schemas.microsoft.com/office/drawing/2014/main" id="{8EAE1178-85C7-5B42-BE8C-383AA0FBA94C}"/>
                </a:ext>
              </a:extLst>
            </p:cNvPr>
            <p:cNvSpPr/>
            <p:nvPr/>
          </p:nvSpPr>
          <p:spPr>
            <a:xfrm>
              <a:off x="5826956" y="1669781"/>
              <a:ext cx="2786901" cy="2518536"/>
            </a:xfrm>
            <a:prstGeom prst="roundRect">
              <a:avLst/>
            </a:prstGeom>
            <a:noFill/>
            <a:ln w="38100">
              <a:solidFill>
                <a:srgbClr val="40AB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C7EDE626-272F-2648-AD8F-BCA11B723002}"/>
                </a:ext>
              </a:extLst>
            </p:cNvPr>
            <p:cNvGrpSpPr/>
            <p:nvPr/>
          </p:nvGrpSpPr>
          <p:grpSpPr>
            <a:xfrm>
              <a:off x="6063444" y="2346255"/>
              <a:ext cx="2467347" cy="1798987"/>
              <a:chOff x="539552" y="1177135"/>
              <a:chExt cx="7848872" cy="5722753"/>
            </a:xfrm>
          </p:grpSpPr>
          <p:pic>
            <p:nvPicPr>
              <p:cNvPr id="24" name="Picture 4" descr="C:\Users\user\Desktop\DIRECTION\プレゼン資料\P1030493trimini.jpg">
                <a:extLst>
                  <a:ext uri="{FF2B5EF4-FFF2-40B4-BE49-F238E27FC236}">
                    <a16:creationId xmlns:a16="http://schemas.microsoft.com/office/drawing/2014/main" id="{E471AC6E-58CD-CB43-A23A-B057C912CD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279" b="1876"/>
              <a:stretch/>
            </p:blipFill>
            <p:spPr bwMode="auto">
              <a:xfrm>
                <a:off x="992267" y="1177135"/>
                <a:ext cx="6783370" cy="5722753"/>
              </a:xfrm>
              <a:prstGeom prst="rect">
                <a:avLst/>
              </a:prstGeom>
              <a:noFill/>
              <a:extLst>
                <a:ext uri="{909E8E84-426E-40DD-AFC4-6F175D3DCCD1}">
                  <a14:hiddenFill xmlns:a14="http://schemas.microsoft.com/office/drawing/2010/main">
                    <a:solidFill>
                      <a:srgbClr val="FFFFFF"/>
                    </a:solidFill>
                  </a14:hiddenFill>
                </a:ext>
              </a:extLst>
            </p:spPr>
          </p:pic>
          <p:sp>
            <p:nvSpPr>
              <p:cNvPr id="25" name="角丸四角形 7">
                <a:extLst>
                  <a:ext uri="{FF2B5EF4-FFF2-40B4-BE49-F238E27FC236}">
                    <a16:creationId xmlns:a16="http://schemas.microsoft.com/office/drawing/2014/main" id="{DA9D973A-26BC-E44E-808E-FEFD38CAA7C4}"/>
                  </a:ext>
                </a:extLst>
              </p:cNvPr>
              <p:cNvSpPr/>
              <p:nvPr/>
            </p:nvSpPr>
            <p:spPr>
              <a:xfrm>
                <a:off x="3851920" y="4293096"/>
                <a:ext cx="1368152" cy="936104"/>
              </a:xfrm>
              <a:prstGeom prst="roundRect">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700" baseline="30000" dirty="0">
                    <a:solidFill>
                      <a:srgbClr val="0000FF"/>
                    </a:solidFill>
                  </a:rPr>
                  <a:t>3</a:t>
                </a:r>
                <a:r>
                  <a:rPr kumimoji="1" lang="en-US" altLang="ja-JP" sz="700" dirty="0">
                    <a:solidFill>
                      <a:srgbClr val="0000FF"/>
                    </a:solidFill>
                  </a:rPr>
                  <a:t>He cell</a:t>
                </a:r>
                <a:endParaRPr kumimoji="1" lang="ja-JP" altLang="en-US" sz="700" dirty="0">
                  <a:solidFill>
                    <a:srgbClr val="0000FF"/>
                  </a:solidFill>
                </a:endParaRPr>
              </a:p>
            </p:txBody>
          </p:sp>
          <p:sp>
            <p:nvSpPr>
              <p:cNvPr id="26" name="テキスト ボックス 8">
                <a:extLst>
                  <a:ext uri="{FF2B5EF4-FFF2-40B4-BE49-F238E27FC236}">
                    <a16:creationId xmlns:a16="http://schemas.microsoft.com/office/drawing/2014/main" id="{2ACBDBC4-8D0F-E942-ACD8-8D35B9E6F6B4}"/>
                  </a:ext>
                </a:extLst>
              </p:cNvPr>
              <p:cNvSpPr txBox="1"/>
              <p:nvPr/>
            </p:nvSpPr>
            <p:spPr>
              <a:xfrm>
                <a:off x="6372199" y="2420888"/>
                <a:ext cx="1027917" cy="542694"/>
              </a:xfrm>
              <a:prstGeom prst="rect">
                <a:avLst/>
              </a:prstGeom>
              <a:solidFill>
                <a:schemeClr val="bg1"/>
              </a:solidFill>
              <a:ln>
                <a:solidFill>
                  <a:srgbClr val="0000FF"/>
                </a:solidFill>
              </a:ln>
            </p:spPr>
            <p:txBody>
              <a:bodyPr wrap="none" rtlCol="0">
                <a:spAutoFit/>
              </a:bodyPr>
              <a:lstStyle/>
              <a:p>
                <a:r>
                  <a:rPr kumimoji="1" lang="en-US" altLang="ja-JP" sz="600" dirty="0">
                    <a:solidFill>
                      <a:srgbClr val="0000FF"/>
                    </a:solidFill>
                  </a:rPr>
                  <a:t>Laser</a:t>
                </a:r>
                <a:endParaRPr kumimoji="1" lang="ja-JP" altLang="en-US" sz="600" dirty="0">
                  <a:solidFill>
                    <a:srgbClr val="0000FF"/>
                  </a:solidFill>
                </a:endParaRPr>
              </a:p>
            </p:txBody>
          </p:sp>
          <p:sp>
            <p:nvSpPr>
              <p:cNvPr id="27" name="テキスト ボックス 24">
                <a:extLst>
                  <a:ext uri="{FF2B5EF4-FFF2-40B4-BE49-F238E27FC236}">
                    <a16:creationId xmlns:a16="http://schemas.microsoft.com/office/drawing/2014/main" id="{5323DCC7-BED3-1140-BF2F-9A19AEEB1446}"/>
                  </a:ext>
                </a:extLst>
              </p:cNvPr>
              <p:cNvSpPr txBox="1"/>
              <p:nvPr/>
            </p:nvSpPr>
            <p:spPr>
              <a:xfrm>
                <a:off x="3707904" y="1556793"/>
                <a:ext cx="1965381" cy="542694"/>
              </a:xfrm>
              <a:prstGeom prst="rect">
                <a:avLst/>
              </a:prstGeom>
              <a:solidFill>
                <a:schemeClr val="bg1"/>
              </a:solidFill>
              <a:ln>
                <a:solidFill>
                  <a:srgbClr val="0000FF"/>
                </a:solidFill>
              </a:ln>
            </p:spPr>
            <p:txBody>
              <a:bodyPr wrap="none" rtlCol="0">
                <a:spAutoFit/>
              </a:bodyPr>
              <a:lstStyle/>
              <a:p>
                <a:r>
                  <a:rPr kumimoji="1" lang="en-US" altLang="ja-JP" sz="600" dirty="0">
                    <a:solidFill>
                      <a:srgbClr val="0000FF"/>
                    </a:solidFill>
                  </a:rPr>
                  <a:t>Lenses</a:t>
                </a:r>
                <a:r>
                  <a:rPr lang="ja-JP" altLang="en-US" sz="600" dirty="0">
                    <a:solidFill>
                      <a:srgbClr val="0000FF"/>
                    </a:solidFill>
                  </a:rPr>
                  <a:t> </a:t>
                </a:r>
                <a:r>
                  <a:rPr lang="en-US" altLang="ja-JP" sz="600" dirty="0">
                    <a:solidFill>
                      <a:srgbClr val="0000FF"/>
                    </a:solidFill>
                  </a:rPr>
                  <a:t>&amp; optics</a:t>
                </a:r>
                <a:endParaRPr kumimoji="1" lang="ja-JP" altLang="en-US" sz="600" dirty="0">
                  <a:solidFill>
                    <a:srgbClr val="0000FF"/>
                  </a:solidFill>
                </a:endParaRPr>
              </a:p>
            </p:txBody>
          </p:sp>
          <p:sp>
            <p:nvSpPr>
              <p:cNvPr id="28" name="右矢印 9">
                <a:extLst>
                  <a:ext uri="{FF2B5EF4-FFF2-40B4-BE49-F238E27FC236}">
                    <a16:creationId xmlns:a16="http://schemas.microsoft.com/office/drawing/2014/main" id="{A2435F47-14F7-5041-AC28-B4CC0EC512B8}"/>
                  </a:ext>
                </a:extLst>
              </p:cNvPr>
              <p:cNvSpPr/>
              <p:nvPr/>
            </p:nvSpPr>
            <p:spPr>
              <a:xfrm flipH="1">
                <a:off x="2699792" y="2492896"/>
                <a:ext cx="3096344" cy="288032"/>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
              </a:p>
            </p:txBody>
          </p:sp>
          <p:sp>
            <p:nvSpPr>
              <p:cNvPr id="29" name="右矢印 25">
                <a:extLst>
                  <a:ext uri="{FF2B5EF4-FFF2-40B4-BE49-F238E27FC236}">
                    <a16:creationId xmlns:a16="http://schemas.microsoft.com/office/drawing/2014/main" id="{73162E37-30DD-D742-91ED-236CDB437972}"/>
                  </a:ext>
                </a:extLst>
              </p:cNvPr>
              <p:cNvSpPr/>
              <p:nvPr/>
            </p:nvSpPr>
            <p:spPr>
              <a:xfrm rot="16200000" flipH="1">
                <a:off x="1547664" y="3573016"/>
                <a:ext cx="2016224" cy="288032"/>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
              </a:p>
            </p:txBody>
          </p:sp>
          <p:sp>
            <p:nvSpPr>
              <p:cNvPr id="30" name="右矢印 26">
                <a:extLst>
                  <a:ext uri="{FF2B5EF4-FFF2-40B4-BE49-F238E27FC236}">
                    <a16:creationId xmlns:a16="http://schemas.microsoft.com/office/drawing/2014/main" id="{9D802788-3847-0645-B051-6A36DFF47E61}"/>
                  </a:ext>
                </a:extLst>
              </p:cNvPr>
              <p:cNvSpPr/>
              <p:nvPr/>
            </p:nvSpPr>
            <p:spPr>
              <a:xfrm rot="10800000" flipH="1">
                <a:off x="2627784" y="4653136"/>
                <a:ext cx="1152128" cy="288032"/>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
              </a:p>
            </p:txBody>
          </p:sp>
          <p:sp>
            <p:nvSpPr>
              <p:cNvPr id="31" name="テキスト ボックス 19">
                <a:extLst>
                  <a:ext uri="{FF2B5EF4-FFF2-40B4-BE49-F238E27FC236}">
                    <a16:creationId xmlns:a16="http://schemas.microsoft.com/office/drawing/2014/main" id="{4E8C725B-34EC-C04A-8762-1C21ADBB06DB}"/>
                  </a:ext>
                </a:extLst>
              </p:cNvPr>
              <p:cNvSpPr txBox="1"/>
              <p:nvPr/>
            </p:nvSpPr>
            <p:spPr>
              <a:xfrm>
                <a:off x="4932041" y="3212976"/>
                <a:ext cx="2069020" cy="542694"/>
              </a:xfrm>
              <a:prstGeom prst="rect">
                <a:avLst/>
              </a:prstGeom>
              <a:solidFill>
                <a:schemeClr val="bg1"/>
              </a:solidFill>
              <a:ln>
                <a:solidFill>
                  <a:srgbClr val="0000FF"/>
                </a:solidFill>
              </a:ln>
            </p:spPr>
            <p:txBody>
              <a:bodyPr wrap="none" rtlCol="0">
                <a:spAutoFit/>
              </a:bodyPr>
              <a:lstStyle/>
              <a:p>
                <a:r>
                  <a:rPr kumimoji="1" lang="en-US" altLang="ja-JP" sz="600" dirty="0">
                    <a:solidFill>
                      <a:srgbClr val="0000FF"/>
                    </a:solidFill>
                  </a:rPr>
                  <a:t>To spectrometer</a:t>
                </a:r>
                <a:endParaRPr kumimoji="1" lang="ja-JP" altLang="en-US" sz="600" dirty="0">
                  <a:solidFill>
                    <a:srgbClr val="0000FF"/>
                  </a:solidFill>
                </a:endParaRPr>
              </a:p>
            </p:txBody>
          </p:sp>
          <p:sp>
            <p:nvSpPr>
              <p:cNvPr id="32" name="右矢印 23">
                <a:extLst>
                  <a:ext uri="{FF2B5EF4-FFF2-40B4-BE49-F238E27FC236}">
                    <a16:creationId xmlns:a16="http://schemas.microsoft.com/office/drawing/2014/main" id="{3B8C5177-F8A0-0445-887F-BC7CD4E3786E}"/>
                  </a:ext>
                </a:extLst>
              </p:cNvPr>
              <p:cNvSpPr/>
              <p:nvPr/>
            </p:nvSpPr>
            <p:spPr>
              <a:xfrm>
                <a:off x="539552" y="4365104"/>
                <a:ext cx="3240360" cy="792088"/>
              </a:xfrm>
              <a:prstGeom prst="rightArrow">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500" b="1" dirty="0">
                    <a:solidFill>
                      <a:srgbClr val="C00000"/>
                    </a:solidFill>
                  </a:rPr>
                  <a:t>Unpolarized neutron beam</a:t>
                </a:r>
                <a:endParaRPr kumimoji="1" lang="ja-JP" altLang="en-US" sz="500" b="1" dirty="0">
                  <a:solidFill>
                    <a:srgbClr val="C00000"/>
                  </a:solidFill>
                </a:endParaRPr>
              </a:p>
            </p:txBody>
          </p:sp>
          <p:sp>
            <p:nvSpPr>
              <p:cNvPr id="33" name="右矢印 20">
                <a:extLst>
                  <a:ext uri="{FF2B5EF4-FFF2-40B4-BE49-F238E27FC236}">
                    <a16:creationId xmlns:a16="http://schemas.microsoft.com/office/drawing/2014/main" id="{C4E10455-5070-2E46-8BB2-947969835D02}"/>
                  </a:ext>
                </a:extLst>
              </p:cNvPr>
              <p:cNvSpPr/>
              <p:nvPr/>
            </p:nvSpPr>
            <p:spPr>
              <a:xfrm>
                <a:off x="5364088" y="4365104"/>
                <a:ext cx="3024336" cy="792088"/>
              </a:xfrm>
              <a:prstGeom prst="rightArrow">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500" b="1" dirty="0">
                    <a:solidFill>
                      <a:srgbClr val="C00000"/>
                    </a:solidFill>
                  </a:rPr>
                  <a:t>Po</a:t>
                </a:r>
                <a:r>
                  <a:rPr kumimoji="1" lang="en-US" altLang="ja-JP" sz="500" b="1" dirty="0">
                    <a:solidFill>
                      <a:srgbClr val="C00000"/>
                    </a:solidFill>
                  </a:rPr>
                  <a:t>larized neutron beam</a:t>
                </a:r>
                <a:endParaRPr kumimoji="1" lang="ja-JP" altLang="en-US" sz="500" b="1" dirty="0">
                  <a:solidFill>
                    <a:srgbClr val="C00000"/>
                  </a:solidFill>
                </a:endParaRPr>
              </a:p>
            </p:txBody>
          </p:sp>
          <p:sp>
            <p:nvSpPr>
              <p:cNvPr id="34" name="テキスト ボックス 27">
                <a:extLst>
                  <a:ext uri="{FF2B5EF4-FFF2-40B4-BE49-F238E27FC236}">
                    <a16:creationId xmlns:a16="http://schemas.microsoft.com/office/drawing/2014/main" id="{33320A32-2901-DA46-9B0B-D56A1A98758C}"/>
                  </a:ext>
                </a:extLst>
              </p:cNvPr>
              <p:cNvSpPr txBox="1"/>
              <p:nvPr/>
            </p:nvSpPr>
            <p:spPr>
              <a:xfrm>
                <a:off x="2483768" y="5877271"/>
                <a:ext cx="3373935" cy="542694"/>
              </a:xfrm>
              <a:prstGeom prst="rect">
                <a:avLst/>
              </a:prstGeom>
              <a:solidFill>
                <a:schemeClr val="bg1"/>
              </a:solidFill>
              <a:ln>
                <a:solidFill>
                  <a:srgbClr val="0000FF"/>
                </a:solidFill>
              </a:ln>
            </p:spPr>
            <p:txBody>
              <a:bodyPr wrap="none" rtlCol="0">
                <a:spAutoFit/>
              </a:bodyPr>
              <a:lstStyle/>
              <a:p>
                <a:r>
                  <a:rPr kumimoji="1" lang="en-US" altLang="ja-JP" sz="600" dirty="0">
                    <a:solidFill>
                      <a:srgbClr val="0000FF"/>
                    </a:solidFill>
                  </a:rPr>
                  <a:t>Magnetically shielded solenoid</a:t>
                </a:r>
                <a:endParaRPr kumimoji="1" lang="ja-JP" altLang="en-US" sz="600" dirty="0">
                  <a:solidFill>
                    <a:srgbClr val="0000FF"/>
                  </a:solidFill>
                </a:endParaRPr>
              </a:p>
            </p:txBody>
          </p:sp>
          <p:grpSp>
            <p:nvGrpSpPr>
              <p:cNvPr id="35" name="グループ化 29">
                <a:extLst>
                  <a:ext uri="{FF2B5EF4-FFF2-40B4-BE49-F238E27FC236}">
                    <a16:creationId xmlns:a16="http://schemas.microsoft.com/office/drawing/2014/main" id="{FB7DB8FC-84CE-314C-B985-045B3EA937A4}"/>
                  </a:ext>
                </a:extLst>
              </p:cNvPr>
              <p:cNvGrpSpPr/>
              <p:nvPr/>
            </p:nvGrpSpPr>
            <p:grpSpPr>
              <a:xfrm>
                <a:off x="1835696" y="6093277"/>
                <a:ext cx="5256584" cy="587919"/>
                <a:chOff x="1835696" y="6093296"/>
                <a:chExt cx="5256584" cy="587922"/>
              </a:xfrm>
            </p:grpSpPr>
            <p:cxnSp>
              <p:nvCxnSpPr>
                <p:cNvPr id="36" name="直線矢印コネクタ 30">
                  <a:extLst>
                    <a:ext uri="{FF2B5EF4-FFF2-40B4-BE49-F238E27FC236}">
                      <a16:creationId xmlns:a16="http://schemas.microsoft.com/office/drawing/2014/main" id="{944FEA1E-268B-364A-BC13-6F19699B8BB0}"/>
                    </a:ext>
                  </a:extLst>
                </p:cNvPr>
                <p:cNvCxnSpPr/>
                <p:nvPr/>
              </p:nvCxnSpPr>
              <p:spPr>
                <a:xfrm>
                  <a:off x="1835696" y="6525344"/>
                  <a:ext cx="5256584" cy="0"/>
                </a:xfrm>
                <a:prstGeom prst="straightConnector1">
                  <a:avLst/>
                </a:prstGeom>
                <a:ln w="19050">
                  <a:solidFill>
                    <a:srgbClr val="C00000"/>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37" name="テキスト ボックス 31">
                  <a:extLst>
                    <a:ext uri="{FF2B5EF4-FFF2-40B4-BE49-F238E27FC236}">
                      <a16:creationId xmlns:a16="http://schemas.microsoft.com/office/drawing/2014/main" id="{0AA0C1DC-4C0C-C04A-A328-7537931FF468}"/>
                    </a:ext>
                  </a:extLst>
                </p:cNvPr>
                <p:cNvSpPr txBox="1"/>
                <p:nvPr/>
              </p:nvSpPr>
              <p:spPr>
                <a:xfrm>
                  <a:off x="3932920" y="6093296"/>
                  <a:ext cx="1192795" cy="587922"/>
                </a:xfrm>
                <a:prstGeom prst="rect">
                  <a:avLst/>
                </a:prstGeom>
                <a:noFill/>
              </p:spPr>
              <p:txBody>
                <a:bodyPr wrap="none" rtlCol="0">
                  <a:spAutoFit/>
                </a:bodyPr>
                <a:lstStyle/>
                <a:p>
                  <a:r>
                    <a:rPr kumimoji="1" lang="en-US" altLang="ja-JP" sz="700" b="1" dirty="0">
                      <a:solidFill>
                        <a:srgbClr val="C00000"/>
                      </a:solidFill>
                    </a:rPr>
                    <a:t>60 cm</a:t>
                  </a:r>
                  <a:endParaRPr kumimoji="1" lang="ja-JP" altLang="en-US" sz="700" b="1" dirty="0">
                    <a:solidFill>
                      <a:srgbClr val="C00000"/>
                    </a:solidFill>
                  </a:endParaRPr>
                </a:p>
              </p:txBody>
            </p:sp>
          </p:grpSp>
        </p:grpSp>
        <p:sp>
          <p:nvSpPr>
            <p:cNvPr id="67" name="タイトル 1">
              <a:extLst>
                <a:ext uri="{FF2B5EF4-FFF2-40B4-BE49-F238E27FC236}">
                  <a16:creationId xmlns:a16="http://schemas.microsoft.com/office/drawing/2014/main" id="{DA390FF0-7918-C545-B482-6255C3CDD5BB}"/>
                </a:ext>
              </a:extLst>
            </p:cNvPr>
            <p:cNvSpPr txBox="1">
              <a:spLocks/>
            </p:cNvSpPr>
            <p:nvPr/>
          </p:nvSpPr>
          <p:spPr>
            <a:xfrm>
              <a:off x="5949566" y="1660256"/>
              <a:ext cx="2581225" cy="57708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ja-JP" sz="1200" b="1" i="1" dirty="0">
                  <a:latin typeface="Arial" panose="020B0604020202020204" pitchFamily="34" charset="0"/>
                  <a:cs typeface="Arial" panose="020B0604020202020204" pitchFamily="34" charset="0"/>
                </a:rPr>
                <a:t>“</a:t>
              </a:r>
              <a:r>
                <a:rPr lang="en-US" altLang="ja-JP" sz="1200" b="1" i="1" dirty="0">
                  <a:solidFill>
                    <a:srgbClr val="0432FF"/>
                  </a:solidFill>
                  <a:latin typeface="Arial" panose="020B0604020202020204" pitchFamily="34" charset="0"/>
                  <a:cs typeface="Arial" panose="020B0604020202020204" pitchFamily="34" charset="0"/>
                </a:rPr>
                <a:t>Polarizing high energy </a:t>
              </a:r>
              <a:r>
                <a:rPr lang="en-US" altLang="ja-JP" sz="1200" b="1" i="1" dirty="0" err="1">
                  <a:solidFill>
                    <a:srgbClr val="0432FF"/>
                  </a:solidFill>
                  <a:latin typeface="Arial" panose="020B0604020202020204" pitchFamily="34" charset="0"/>
                  <a:cs typeface="Arial" panose="020B0604020202020204" pitchFamily="34" charset="0"/>
                </a:rPr>
                <a:t>neutrons</a:t>
              </a:r>
              <a:r>
                <a:rPr kumimoji="1" lang="en-US" altLang="ja-JP" sz="1200" b="1" dirty="0" err="1">
                  <a:latin typeface="Arial" panose="020B0604020202020204" pitchFamily="34" charset="0"/>
                  <a:cs typeface="Arial" panose="020B0604020202020204" pitchFamily="34" charset="0"/>
                </a:rPr>
                <a:t>@POLANO</a:t>
              </a:r>
              <a:r>
                <a:rPr kumimoji="1" lang="en-US" altLang="ja-JP" sz="1200" b="1" dirty="0">
                  <a:latin typeface="Arial" panose="020B0604020202020204" pitchFamily="34" charset="0"/>
                  <a:cs typeface="Arial" panose="020B0604020202020204" pitchFamily="34" charset="0"/>
                </a:rPr>
                <a:t>(BL23)”</a:t>
              </a:r>
            </a:p>
            <a:p>
              <a:r>
                <a:rPr lang="en-US" altLang="ja-JP" sz="1100" b="1" i="1" dirty="0">
                  <a:latin typeface="Arial" panose="020B0604020202020204" pitchFamily="34" charset="0"/>
                  <a:cs typeface="Arial" panose="020B0604020202020204" pitchFamily="34" charset="0"/>
                </a:rPr>
                <a:t>using</a:t>
              </a:r>
              <a:r>
                <a:rPr lang="en-US" altLang="ja-JP" sz="1100" i="1" dirty="0">
                  <a:latin typeface="Arial" panose="020B0604020202020204" pitchFamily="34" charset="0"/>
                  <a:cs typeface="Arial" panose="020B0604020202020204" pitchFamily="34" charset="0"/>
                </a:rPr>
                <a:t> </a:t>
              </a:r>
              <a:endParaRPr lang="en-US" altLang="ja-JP" sz="1100" dirty="0">
                <a:latin typeface="Arial" panose="020B0604020202020204" pitchFamily="34" charset="0"/>
                <a:cs typeface="Arial" panose="020B0604020202020204" pitchFamily="34" charset="0"/>
              </a:endParaRPr>
            </a:p>
          </p:txBody>
        </p:sp>
      </p:grpSp>
      <p:grpSp>
        <p:nvGrpSpPr>
          <p:cNvPr id="76" name="Group 75">
            <a:extLst>
              <a:ext uri="{FF2B5EF4-FFF2-40B4-BE49-F238E27FC236}">
                <a16:creationId xmlns:a16="http://schemas.microsoft.com/office/drawing/2014/main" id="{D6FC8F6D-A619-AB45-9692-150E85024AEC}"/>
              </a:ext>
            </a:extLst>
          </p:cNvPr>
          <p:cNvGrpSpPr/>
          <p:nvPr/>
        </p:nvGrpSpPr>
        <p:grpSpPr>
          <a:xfrm>
            <a:off x="5884142" y="4290919"/>
            <a:ext cx="3148429" cy="2531088"/>
            <a:chOff x="5120710" y="4320257"/>
            <a:chExt cx="3148429" cy="2531088"/>
          </a:xfrm>
        </p:grpSpPr>
        <p:sp>
          <p:nvSpPr>
            <p:cNvPr id="18" name="Rounded Rectangle 17">
              <a:extLst>
                <a:ext uri="{FF2B5EF4-FFF2-40B4-BE49-F238E27FC236}">
                  <a16:creationId xmlns:a16="http://schemas.microsoft.com/office/drawing/2014/main" id="{719B0512-C9D5-DF49-ACC3-399DAA6912DB}"/>
                </a:ext>
              </a:extLst>
            </p:cNvPr>
            <p:cNvSpPr/>
            <p:nvPr/>
          </p:nvSpPr>
          <p:spPr>
            <a:xfrm>
              <a:off x="5120710" y="4320257"/>
              <a:ext cx="3148429" cy="251853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39" name="Picture 38">
              <a:extLst>
                <a:ext uri="{FF2B5EF4-FFF2-40B4-BE49-F238E27FC236}">
                  <a16:creationId xmlns:a16="http://schemas.microsoft.com/office/drawing/2014/main" id="{94C4C7D1-E8C5-6846-8CBA-1769EF1C318E}"/>
                </a:ext>
              </a:extLst>
            </p:cNvPr>
            <p:cNvPicPr>
              <a:picLocks noChangeAspect="1"/>
            </p:cNvPicPr>
            <p:nvPr/>
          </p:nvPicPr>
          <p:blipFill>
            <a:blip r:embed="rId5"/>
            <a:stretch>
              <a:fillRect/>
            </a:stretch>
          </p:blipFill>
          <p:spPr>
            <a:xfrm>
              <a:off x="5169825" y="5016304"/>
              <a:ext cx="3037309" cy="1835041"/>
            </a:xfrm>
            <a:prstGeom prst="rect">
              <a:avLst/>
            </a:prstGeom>
          </p:spPr>
        </p:pic>
      </p:grpSp>
      <p:grpSp>
        <p:nvGrpSpPr>
          <p:cNvPr id="73" name="Group 72">
            <a:extLst>
              <a:ext uri="{FF2B5EF4-FFF2-40B4-BE49-F238E27FC236}">
                <a16:creationId xmlns:a16="http://schemas.microsoft.com/office/drawing/2014/main" id="{7982A63F-1035-A84A-9538-454CEDB44588}"/>
              </a:ext>
            </a:extLst>
          </p:cNvPr>
          <p:cNvGrpSpPr/>
          <p:nvPr/>
        </p:nvGrpSpPr>
        <p:grpSpPr>
          <a:xfrm>
            <a:off x="67875" y="4290919"/>
            <a:ext cx="2950211" cy="2532901"/>
            <a:chOff x="-212664" y="1692503"/>
            <a:chExt cx="2907004" cy="2532901"/>
          </a:xfrm>
        </p:grpSpPr>
        <p:pic>
          <p:nvPicPr>
            <p:cNvPr id="9" name="Picture 8">
              <a:extLst>
                <a:ext uri="{FF2B5EF4-FFF2-40B4-BE49-F238E27FC236}">
                  <a16:creationId xmlns:a16="http://schemas.microsoft.com/office/drawing/2014/main" id="{6BB57B0B-1C25-DF48-A056-61D9E0CDF60D}"/>
                </a:ext>
              </a:extLst>
            </p:cNvPr>
            <p:cNvPicPr>
              <a:picLocks noChangeAspect="1"/>
            </p:cNvPicPr>
            <p:nvPr/>
          </p:nvPicPr>
          <p:blipFill rotWithShape="1">
            <a:blip r:embed="rId6"/>
            <a:srcRect b="6084"/>
            <a:stretch/>
          </p:blipFill>
          <p:spPr>
            <a:xfrm>
              <a:off x="-91344" y="2466828"/>
              <a:ext cx="2604531" cy="1758576"/>
            </a:xfrm>
            <a:prstGeom prst="rect">
              <a:avLst/>
            </a:prstGeom>
          </p:spPr>
        </p:pic>
        <p:sp>
          <p:nvSpPr>
            <p:cNvPr id="13" name="Rounded Rectangle 12">
              <a:extLst>
                <a:ext uri="{FF2B5EF4-FFF2-40B4-BE49-F238E27FC236}">
                  <a16:creationId xmlns:a16="http://schemas.microsoft.com/office/drawing/2014/main" id="{BC66BB92-04E9-484D-9841-2071ABFC41EF}"/>
                </a:ext>
              </a:extLst>
            </p:cNvPr>
            <p:cNvSpPr/>
            <p:nvPr/>
          </p:nvSpPr>
          <p:spPr>
            <a:xfrm>
              <a:off x="-212664" y="1692503"/>
              <a:ext cx="2865617" cy="2518536"/>
            </a:xfrm>
            <a:prstGeom prst="roundRect">
              <a:avLst/>
            </a:prstGeom>
            <a:noFill/>
            <a:ln w="38100">
              <a:solidFill>
                <a:srgbClr val="FF40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タイトル 1">
              <a:extLst>
                <a:ext uri="{FF2B5EF4-FFF2-40B4-BE49-F238E27FC236}">
                  <a16:creationId xmlns:a16="http://schemas.microsoft.com/office/drawing/2014/main" id="{9387CD86-13C3-E54B-876D-DDBD8D8BA257}"/>
                </a:ext>
              </a:extLst>
            </p:cNvPr>
            <p:cNvSpPr txBox="1">
              <a:spLocks/>
            </p:cNvSpPr>
            <p:nvPr/>
          </p:nvSpPr>
          <p:spPr>
            <a:xfrm>
              <a:off x="-151567" y="1767511"/>
              <a:ext cx="2845907" cy="874855"/>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ja-JP" sz="1200" b="1" i="1" dirty="0">
                  <a:latin typeface="Arial" panose="020B0604020202020204" pitchFamily="34" charset="0"/>
                  <a:cs typeface="Arial" panose="020B0604020202020204" pitchFamily="34" charset="0"/>
                </a:rPr>
                <a:t>“</a:t>
              </a:r>
              <a:r>
                <a:rPr lang="en-US" altLang="ja-JP" sz="1200" b="1" i="1" dirty="0">
                  <a:solidFill>
                    <a:srgbClr val="0432FF"/>
                  </a:solidFill>
                  <a:latin typeface="Arial" panose="020B0604020202020204" pitchFamily="34" charset="0"/>
                  <a:cs typeface="Arial" panose="020B0604020202020204" pitchFamily="34" charset="0"/>
                </a:rPr>
                <a:t>High-S/N</a:t>
              </a:r>
              <a:r>
                <a:rPr lang="en-US" altLang="ja-JP" sz="1200" b="1" i="1" dirty="0">
                  <a:latin typeface="Arial" panose="020B0604020202020204" pitchFamily="34" charset="0"/>
                  <a:cs typeface="Arial" panose="020B0604020202020204" pitchFamily="34" charset="0"/>
                </a:rPr>
                <a:t> setup for a Small Sample in Pressure Cell” @DMC (SINQ)</a:t>
              </a:r>
            </a:p>
            <a:p>
              <a:r>
                <a:rPr lang="en-US" altLang="ja-JP" sz="1100" b="1" i="1" dirty="0">
                  <a:latin typeface="Arial" panose="020B0604020202020204" pitchFamily="34" charset="0"/>
                  <a:cs typeface="Arial" panose="020B0604020202020204" pitchFamily="34" charset="0"/>
                </a:rPr>
                <a:t>using</a:t>
              </a:r>
              <a:r>
                <a:rPr lang="en-US" altLang="ja-JP" sz="1100" i="1" dirty="0">
                  <a:latin typeface="Arial" panose="020B0604020202020204" pitchFamily="34" charset="0"/>
                  <a:cs typeface="Arial" panose="020B0604020202020204" pitchFamily="34" charset="0"/>
                </a:rPr>
                <a:t> a focusing elliptic mirror +3D-printed collimator </a:t>
              </a:r>
              <a:r>
                <a:rPr kumimoji="1" lang="en-US" altLang="ja-JP" sz="1050" dirty="0">
                  <a:latin typeface="Arial" panose="020B0604020202020204" pitchFamily="34" charset="0"/>
                  <a:cs typeface="Arial" panose="020B0604020202020204" pitchFamily="34" charset="0"/>
                </a:rPr>
                <a:t>@DMC (SINQ)</a:t>
              </a:r>
              <a:endParaRPr kumimoji="1" lang="ja-JP" altLang="en-US" sz="1050"/>
            </a:p>
            <a:p>
              <a:pPr algn="ctr"/>
              <a:endParaRPr lang="en-US" altLang="ja-JP" sz="1050" i="1" dirty="0">
                <a:latin typeface="Arial" panose="020B0604020202020204" pitchFamily="34" charset="0"/>
                <a:cs typeface="Arial" panose="020B0604020202020204" pitchFamily="34" charset="0"/>
              </a:endParaRPr>
            </a:p>
          </p:txBody>
        </p:sp>
      </p:grpSp>
      <p:grpSp>
        <p:nvGrpSpPr>
          <p:cNvPr id="74" name="Group 73">
            <a:extLst>
              <a:ext uri="{FF2B5EF4-FFF2-40B4-BE49-F238E27FC236}">
                <a16:creationId xmlns:a16="http://schemas.microsoft.com/office/drawing/2014/main" id="{55F01B6E-4AC9-2A43-89D1-38B0240CDC4B}"/>
              </a:ext>
            </a:extLst>
          </p:cNvPr>
          <p:cNvGrpSpPr/>
          <p:nvPr/>
        </p:nvGrpSpPr>
        <p:grpSpPr>
          <a:xfrm>
            <a:off x="4909704" y="1665797"/>
            <a:ext cx="3853851" cy="2518536"/>
            <a:chOff x="2913128" y="1669781"/>
            <a:chExt cx="3853851" cy="2518536"/>
          </a:xfrm>
        </p:grpSpPr>
        <p:pic>
          <p:nvPicPr>
            <p:cNvPr id="14" name="図 3">
              <a:extLst>
                <a:ext uri="{FF2B5EF4-FFF2-40B4-BE49-F238E27FC236}">
                  <a16:creationId xmlns:a16="http://schemas.microsoft.com/office/drawing/2014/main" id="{7A836D4C-0AE5-994D-B9CA-FE4456A52EE7}"/>
                </a:ext>
              </a:extLst>
            </p:cNvPr>
            <p:cNvPicPr>
              <a:picLocks noChangeAspect="1"/>
            </p:cNvPicPr>
            <p:nvPr/>
          </p:nvPicPr>
          <p:blipFill rotWithShape="1">
            <a:blip r:embed="rId7"/>
            <a:srcRect l="569"/>
            <a:stretch/>
          </p:blipFill>
          <p:spPr>
            <a:xfrm>
              <a:off x="3643621" y="2337846"/>
              <a:ext cx="2859176" cy="1808392"/>
            </a:xfrm>
            <a:prstGeom prst="rect">
              <a:avLst/>
            </a:prstGeom>
          </p:spPr>
        </p:pic>
        <p:sp>
          <p:nvSpPr>
            <p:cNvPr id="16" name="Rounded Rectangle 15">
              <a:extLst>
                <a:ext uri="{FF2B5EF4-FFF2-40B4-BE49-F238E27FC236}">
                  <a16:creationId xmlns:a16="http://schemas.microsoft.com/office/drawing/2014/main" id="{BADD7EC1-C9EE-3649-8501-927E56636FE0}"/>
                </a:ext>
              </a:extLst>
            </p:cNvPr>
            <p:cNvSpPr/>
            <p:nvPr/>
          </p:nvSpPr>
          <p:spPr>
            <a:xfrm>
              <a:off x="2913128" y="1669781"/>
              <a:ext cx="3853851" cy="2518536"/>
            </a:xfrm>
            <a:prstGeom prst="roundRect">
              <a:avLst/>
            </a:prstGeom>
            <a:noFill/>
            <a:ln w="38100">
              <a:solidFill>
                <a:srgbClr val="40AB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タイトル 1">
              <a:extLst>
                <a:ext uri="{FF2B5EF4-FFF2-40B4-BE49-F238E27FC236}">
                  <a16:creationId xmlns:a16="http://schemas.microsoft.com/office/drawing/2014/main" id="{5BB659C1-BA64-B245-9AB8-3FBB11048F4A}"/>
                </a:ext>
              </a:extLst>
            </p:cNvPr>
            <p:cNvSpPr txBox="1">
              <a:spLocks/>
            </p:cNvSpPr>
            <p:nvPr/>
          </p:nvSpPr>
          <p:spPr>
            <a:xfrm>
              <a:off x="3020872" y="1696285"/>
              <a:ext cx="3589862" cy="75713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ja-JP" sz="1200" b="1" i="1" dirty="0">
                  <a:latin typeface="Arial" panose="020B0604020202020204" pitchFamily="34" charset="0"/>
                  <a:cs typeface="Arial" panose="020B0604020202020204" pitchFamily="34" charset="0"/>
                </a:rPr>
                <a:t>“</a:t>
              </a:r>
              <a:r>
                <a:rPr lang="en-US" altLang="ja-JP" sz="1200" b="1" i="1" dirty="0">
                  <a:solidFill>
                    <a:srgbClr val="0432FF"/>
                  </a:solidFill>
                  <a:latin typeface="Arial" panose="020B0604020202020204" pitchFamily="34" charset="0"/>
                  <a:cs typeface="Arial" panose="020B0604020202020204" pitchFamily="34" charset="0"/>
                </a:rPr>
                <a:t>A high-resolution</a:t>
              </a:r>
              <a:r>
                <a:rPr lang="en-US" altLang="ja-JP" sz="1200" b="1" i="1" dirty="0">
                  <a:latin typeface="Arial" panose="020B0604020202020204" pitchFamily="34" charset="0"/>
                  <a:cs typeface="Arial" panose="020B0604020202020204" pitchFamily="34" charset="0"/>
                </a:rPr>
                <a:t> Neutron Resonance Spin Echo spectrometer” @VIN-ROSE(BL06)</a:t>
              </a:r>
            </a:p>
            <a:p>
              <a:pPr algn="ctr"/>
              <a:r>
                <a:rPr lang="en-US" altLang="ja-JP" sz="1200" b="1" i="1" dirty="0">
                  <a:latin typeface="Arial" panose="020B0604020202020204" pitchFamily="34" charset="0"/>
                  <a:cs typeface="Arial" panose="020B0604020202020204" pitchFamily="34" charset="0"/>
                </a:rPr>
                <a:t>using </a:t>
              </a:r>
              <a:r>
                <a:rPr lang="en-US" altLang="ja-JP" sz="1200" i="1" u="sng" dirty="0">
                  <a:latin typeface="Arial" panose="020B0604020202020204" pitchFamily="34" charset="0"/>
                  <a:cs typeface="Arial" panose="020B0604020202020204" pitchFamily="34" charset="0"/>
                </a:rPr>
                <a:t>a large ellipsoidal neutron-focusing super-</a:t>
              </a:r>
            </a:p>
            <a:p>
              <a:pPr algn="ctr"/>
              <a:r>
                <a:rPr lang="en-US" altLang="ja-JP" sz="1200" i="1" u="sng" dirty="0">
                  <a:latin typeface="Arial" panose="020B0604020202020204" pitchFamily="34" charset="0"/>
                  <a:cs typeface="Arial" panose="020B0604020202020204" pitchFamily="34" charset="0"/>
                </a:rPr>
                <a:t>mirror in a full figure of revolution</a:t>
              </a:r>
              <a:r>
                <a:rPr lang="en-US" altLang="ja-JP" sz="1200" b="1" i="1" dirty="0">
                  <a:latin typeface="Arial" panose="020B0604020202020204" pitchFamily="34" charset="0"/>
                  <a:cs typeface="Arial" panose="020B0604020202020204" pitchFamily="34" charset="0"/>
                </a:rPr>
                <a:t>”</a:t>
              </a:r>
              <a:endParaRPr kumimoji="1" lang="ja-JP" altLang="en-US" sz="1100"/>
            </a:p>
          </p:txBody>
        </p:sp>
      </p:grpSp>
      <p:grpSp>
        <p:nvGrpSpPr>
          <p:cNvPr id="79" name="Group 78">
            <a:extLst>
              <a:ext uri="{FF2B5EF4-FFF2-40B4-BE49-F238E27FC236}">
                <a16:creationId xmlns:a16="http://schemas.microsoft.com/office/drawing/2014/main" id="{6CC3455F-5B74-CC4A-882B-2E95BDE1220D}"/>
              </a:ext>
            </a:extLst>
          </p:cNvPr>
          <p:cNvGrpSpPr/>
          <p:nvPr/>
        </p:nvGrpSpPr>
        <p:grpSpPr>
          <a:xfrm>
            <a:off x="355801" y="1665797"/>
            <a:ext cx="4093655" cy="2518536"/>
            <a:chOff x="597615" y="4320257"/>
            <a:chExt cx="4093655" cy="2518536"/>
          </a:xfrm>
        </p:grpSpPr>
        <p:grpSp>
          <p:nvGrpSpPr>
            <p:cNvPr id="72" name="Group 71">
              <a:extLst>
                <a:ext uri="{FF2B5EF4-FFF2-40B4-BE49-F238E27FC236}">
                  <a16:creationId xmlns:a16="http://schemas.microsoft.com/office/drawing/2014/main" id="{5B2C3AB7-56B2-0B41-9CD4-C8BF722B9C13}"/>
                </a:ext>
              </a:extLst>
            </p:cNvPr>
            <p:cNvGrpSpPr/>
            <p:nvPr/>
          </p:nvGrpSpPr>
          <p:grpSpPr>
            <a:xfrm>
              <a:off x="597615" y="4320257"/>
              <a:ext cx="4093655" cy="2518536"/>
              <a:chOff x="597615" y="4320257"/>
              <a:chExt cx="4093655" cy="2518536"/>
            </a:xfrm>
          </p:grpSpPr>
          <p:sp>
            <p:nvSpPr>
              <p:cNvPr id="15" name="Rounded Rectangle 14">
                <a:extLst>
                  <a:ext uri="{FF2B5EF4-FFF2-40B4-BE49-F238E27FC236}">
                    <a16:creationId xmlns:a16="http://schemas.microsoft.com/office/drawing/2014/main" id="{083CBFD2-AB9A-654C-8389-D86D86E237C1}"/>
                  </a:ext>
                </a:extLst>
              </p:cNvPr>
              <p:cNvSpPr/>
              <p:nvPr/>
            </p:nvSpPr>
            <p:spPr>
              <a:xfrm>
                <a:off x="597615" y="4320257"/>
                <a:ext cx="4093655" cy="2518536"/>
              </a:xfrm>
              <a:prstGeom prst="roundRect">
                <a:avLst/>
              </a:prstGeom>
              <a:noFill/>
              <a:ln w="38100">
                <a:solidFill>
                  <a:srgbClr val="40AB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20" name="Picture 19">
                <a:extLst>
                  <a:ext uri="{FF2B5EF4-FFF2-40B4-BE49-F238E27FC236}">
                    <a16:creationId xmlns:a16="http://schemas.microsoft.com/office/drawing/2014/main" id="{0F072FF1-0C4F-B44E-8D8A-208426F0D96A}"/>
                  </a:ext>
                </a:extLst>
              </p:cNvPr>
              <p:cNvPicPr>
                <a:picLocks noChangeAspect="1"/>
              </p:cNvPicPr>
              <p:nvPr/>
            </p:nvPicPr>
            <p:blipFill rotWithShape="1">
              <a:blip r:embed="rId8">
                <a:extLst>
                  <a:ext uri="{28A0092B-C50C-407E-A947-70E740481C1C}">
                    <a14:useLocalDpi xmlns:a14="http://schemas.microsoft.com/office/drawing/2010/main" val="0"/>
                  </a:ext>
                </a:extLst>
              </a:blip>
              <a:srcRect l="7199" t="55887" r="10344" b="18522"/>
              <a:stretch/>
            </p:blipFill>
            <p:spPr>
              <a:xfrm>
                <a:off x="741398" y="4911642"/>
                <a:ext cx="3845019" cy="1750644"/>
              </a:xfrm>
              <a:prstGeom prst="rect">
                <a:avLst/>
              </a:prstGeom>
            </p:spPr>
          </p:pic>
        </p:grpSp>
        <p:sp>
          <p:nvSpPr>
            <p:cNvPr id="78" name="タイトル 1">
              <a:extLst>
                <a:ext uri="{FF2B5EF4-FFF2-40B4-BE49-F238E27FC236}">
                  <a16:creationId xmlns:a16="http://schemas.microsoft.com/office/drawing/2014/main" id="{C6B9F020-11C6-484F-A7B8-D2105AF5E218}"/>
                </a:ext>
              </a:extLst>
            </p:cNvPr>
            <p:cNvSpPr txBox="1">
              <a:spLocks/>
            </p:cNvSpPr>
            <p:nvPr/>
          </p:nvSpPr>
          <p:spPr>
            <a:xfrm>
              <a:off x="699867" y="4342475"/>
              <a:ext cx="3886550" cy="5909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ja-JP" sz="1200" b="1" i="1" dirty="0">
                  <a:latin typeface="Arial" panose="020B0604020202020204" pitchFamily="34" charset="0"/>
                  <a:cs typeface="Arial" panose="020B0604020202020204" pitchFamily="34" charset="0"/>
                </a:rPr>
                <a:t>“</a:t>
              </a:r>
              <a:r>
                <a:rPr lang="en-US" altLang="ja-JP" sz="1200" b="1" i="1" dirty="0">
                  <a:solidFill>
                    <a:srgbClr val="0432FF"/>
                  </a:solidFill>
                  <a:latin typeface="Arial" panose="020B0604020202020204" pitchFamily="34" charset="0"/>
                  <a:cs typeface="Arial" panose="020B0604020202020204" pitchFamily="34" charset="0"/>
                </a:rPr>
                <a:t>A time-slicing measurement</a:t>
              </a:r>
              <a:r>
                <a:rPr lang="en-US" altLang="ja-JP" sz="1200" b="1" i="1" dirty="0">
                  <a:latin typeface="Arial" panose="020B0604020202020204" pitchFamily="34" charset="0"/>
                  <a:cs typeface="Arial" panose="020B0604020202020204" pitchFamily="34" charset="0"/>
                </a:rPr>
                <a:t> with </a:t>
              </a:r>
              <a:r>
                <a:rPr lang="en-US" altLang="ja-JP" sz="1200" b="1" i="1" dirty="0">
                  <a:solidFill>
                    <a:srgbClr val="C00000"/>
                  </a:solidFill>
                  <a:latin typeface="Arial" panose="020B0604020202020204" pitchFamily="34" charset="0"/>
                  <a:cs typeface="Arial" panose="020B0604020202020204" pitchFamily="34" charset="0"/>
                </a:rPr>
                <a:t>Multi-Incident-angle Neutron </a:t>
              </a:r>
              <a:r>
                <a:rPr lang="en-US" altLang="ja-JP" sz="1200" b="1" i="1" dirty="0" err="1">
                  <a:solidFill>
                    <a:srgbClr val="C00000"/>
                  </a:solidFill>
                  <a:latin typeface="Arial" panose="020B0604020202020204" pitchFamily="34" charset="0"/>
                  <a:cs typeface="Arial" panose="020B0604020202020204" pitchFamily="34" charset="0"/>
                </a:rPr>
                <a:t>Reflectometry</a:t>
              </a:r>
              <a:r>
                <a:rPr lang="en-US" altLang="ja-JP" sz="1200" b="1" i="1" dirty="0" err="1">
                  <a:latin typeface="Arial" panose="020B0604020202020204" pitchFamily="34" charset="0"/>
                  <a:cs typeface="Arial" panose="020B0604020202020204" pitchFamily="34" charset="0"/>
                </a:rPr>
                <a:t>”@SOFIA</a:t>
              </a:r>
              <a:r>
                <a:rPr lang="en-US" altLang="ja-JP" sz="1200" b="1" i="1" dirty="0">
                  <a:latin typeface="Arial" panose="020B0604020202020204" pitchFamily="34" charset="0"/>
                  <a:cs typeface="Arial" panose="020B0604020202020204" pitchFamily="34" charset="0"/>
                </a:rPr>
                <a:t>(BL!6)</a:t>
              </a:r>
            </a:p>
            <a:p>
              <a:pPr algn="ctr"/>
              <a:r>
                <a:rPr lang="en-US" altLang="ja-JP" sz="1200" b="1" i="1" dirty="0">
                  <a:latin typeface="Arial" panose="020B0604020202020204" pitchFamily="34" charset="0"/>
                  <a:cs typeface="Arial" panose="020B0604020202020204" pitchFamily="34" charset="0"/>
                </a:rPr>
                <a:t>using </a:t>
              </a:r>
              <a:r>
                <a:rPr lang="en-US" altLang="ja-JP" sz="1200" i="1" u="sng" dirty="0">
                  <a:latin typeface="Arial" panose="020B0604020202020204" pitchFamily="34" charset="0"/>
                  <a:cs typeface="Arial" panose="020B0604020202020204" pitchFamily="34" charset="0"/>
                </a:rPr>
                <a:t>a pair of focusing elliptic supermirrors</a:t>
              </a:r>
              <a:endParaRPr lang="en-US" altLang="ja-JP" sz="1200" b="1" i="1" u="sng" dirty="0">
                <a:latin typeface="Arial" panose="020B0604020202020204" pitchFamily="34" charset="0"/>
                <a:cs typeface="Arial" panose="020B0604020202020204" pitchFamily="34" charset="0"/>
              </a:endParaRPr>
            </a:p>
          </p:txBody>
        </p:sp>
      </p:grpSp>
      <p:sp>
        <p:nvSpPr>
          <p:cNvPr id="80" name="タイトル 1">
            <a:extLst>
              <a:ext uri="{FF2B5EF4-FFF2-40B4-BE49-F238E27FC236}">
                <a16:creationId xmlns:a16="http://schemas.microsoft.com/office/drawing/2014/main" id="{45DB8AF4-7040-304D-B172-42782C348882}"/>
              </a:ext>
            </a:extLst>
          </p:cNvPr>
          <p:cNvSpPr txBox="1">
            <a:spLocks/>
          </p:cNvSpPr>
          <p:nvPr/>
        </p:nvSpPr>
        <p:spPr>
          <a:xfrm>
            <a:off x="6024819" y="4287489"/>
            <a:ext cx="2875454" cy="5909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ja-JP" sz="1200" b="1" i="1" dirty="0">
                <a:latin typeface="Arial" panose="020B0604020202020204" pitchFamily="34" charset="0"/>
                <a:cs typeface="Arial" panose="020B0604020202020204" pitchFamily="34" charset="0"/>
              </a:rPr>
              <a:t>“</a:t>
            </a:r>
            <a:r>
              <a:rPr lang="en-US" altLang="ja-JP" sz="1200" b="1" i="1" dirty="0">
                <a:solidFill>
                  <a:srgbClr val="0432FF"/>
                </a:solidFill>
                <a:latin typeface="Arial" panose="020B0604020202020204" pitchFamily="34" charset="0"/>
                <a:cs typeface="Arial" panose="020B0604020202020204" pitchFamily="34" charset="0"/>
              </a:rPr>
              <a:t>Improved performance</a:t>
            </a:r>
            <a:r>
              <a:rPr lang="en-US" altLang="ja-JP" sz="1200" b="1" i="1" dirty="0">
                <a:latin typeface="Arial" panose="020B0604020202020204" pitchFamily="34" charset="0"/>
                <a:cs typeface="Arial" panose="020B0604020202020204" pitchFamily="34" charset="0"/>
              </a:rPr>
              <a:t> of </a:t>
            </a:r>
            <a:r>
              <a:rPr lang="en-US" altLang="ja-JP" sz="1200" b="1" i="1" dirty="0">
                <a:solidFill>
                  <a:srgbClr val="C00000"/>
                </a:solidFill>
                <a:latin typeface="Arial" panose="020B0604020202020204" pitchFamily="34" charset="0"/>
                <a:cs typeface="Arial" panose="020B0604020202020204" pitchFamily="34" charset="0"/>
              </a:rPr>
              <a:t>wide bandwidth neutron-spin polarizer </a:t>
            </a:r>
            <a:r>
              <a:rPr lang="en-US" altLang="ja-JP" sz="1200" b="1" i="1" dirty="0">
                <a:latin typeface="Arial" panose="020B0604020202020204" pitchFamily="34" charset="0"/>
                <a:cs typeface="Arial" panose="020B0604020202020204" pitchFamily="34" charset="0"/>
              </a:rPr>
              <a:t>due to                                            </a:t>
            </a:r>
            <a:r>
              <a:rPr lang="en-US" altLang="ja-JP" sz="1050" b="1" i="1" dirty="0">
                <a:latin typeface="Arial" panose="020B0604020202020204" pitchFamily="34" charset="0"/>
                <a:cs typeface="Arial" panose="020B0604020202020204" pitchFamily="34" charset="0"/>
              </a:rPr>
              <a:t>”</a:t>
            </a:r>
            <a:endParaRPr lang="en-US" altLang="ja-JP" sz="1200" b="1" i="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911A4FF-C768-3746-A9B4-5676CC088266}"/>
              </a:ext>
            </a:extLst>
          </p:cNvPr>
          <p:cNvSpPr txBox="1"/>
          <p:nvPr/>
        </p:nvSpPr>
        <p:spPr>
          <a:xfrm>
            <a:off x="1364212" y="2433611"/>
            <a:ext cx="1484416" cy="2616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a:t>Focusing elliptic guide</a:t>
            </a:r>
          </a:p>
        </p:txBody>
      </p:sp>
      <p:sp>
        <p:nvSpPr>
          <p:cNvPr id="43" name="TextBox 42">
            <a:extLst>
              <a:ext uri="{FF2B5EF4-FFF2-40B4-BE49-F238E27FC236}">
                <a16:creationId xmlns:a16="http://schemas.microsoft.com/office/drawing/2014/main" id="{80ABAE1B-7D4D-3848-BD1B-5C2D2D2D7270}"/>
              </a:ext>
            </a:extLst>
          </p:cNvPr>
          <p:cNvSpPr txBox="1"/>
          <p:nvPr/>
        </p:nvSpPr>
        <p:spPr>
          <a:xfrm>
            <a:off x="1840675" y="3416364"/>
            <a:ext cx="1441509" cy="430887"/>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1100" b="1" dirty="0"/>
              <a:t>a pair of fine focusing elliptic mirrors</a:t>
            </a:r>
          </a:p>
        </p:txBody>
      </p:sp>
      <p:cxnSp>
        <p:nvCxnSpPr>
          <p:cNvPr id="6" name="Straight Arrow Connector 5">
            <a:extLst>
              <a:ext uri="{FF2B5EF4-FFF2-40B4-BE49-F238E27FC236}">
                <a16:creationId xmlns:a16="http://schemas.microsoft.com/office/drawing/2014/main" id="{FF84EA6A-549E-D340-80CD-231054E3198D}"/>
              </a:ext>
            </a:extLst>
          </p:cNvPr>
          <p:cNvCxnSpPr/>
          <p:nvPr/>
        </p:nvCxnSpPr>
        <p:spPr>
          <a:xfrm flipV="1">
            <a:off x="1221708" y="2872860"/>
            <a:ext cx="285008" cy="379823"/>
          </a:xfrm>
          <a:prstGeom prst="straightConnector1">
            <a:avLst/>
          </a:prstGeom>
          <a:ln w="127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512C2A3-9661-2847-A264-993480408D18}"/>
              </a:ext>
            </a:extLst>
          </p:cNvPr>
          <p:cNvCxnSpPr>
            <a:cxnSpLocks/>
          </p:cNvCxnSpPr>
          <p:nvPr/>
        </p:nvCxnSpPr>
        <p:spPr>
          <a:xfrm flipV="1">
            <a:off x="2401328" y="3315152"/>
            <a:ext cx="276953" cy="101212"/>
          </a:xfrm>
          <a:prstGeom prst="straightConnector1">
            <a:avLst/>
          </a:prstGeom>
          <a:ln w="127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F59AF7C6-710B-AD47-B2F9-7B6086BD83D2}"/>
              </a:ext>
            </a:extLst>
          </p:cNvPr>
          <p:cNvCxnSpPr>
            <a:cxnSpLocks/>
          </p:cNvCxnSpPr>
          <p:nvPr/>
        </p:nvCxnSpPr>
        <p:spPr>
          <a:xfrm flipV="1">
            <a:off x="3288517" y="3631807"/>
            <a:ext cx="319917" cy="126314"/>
          </a:xfrm>
          <a:prstGeom prst="straightConnector1">
            <a:avLst/>
          </a:prstGeom>
          <a:ln w="127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F61DF7B-F7CF-D943-AF28-01285FA16682}"/>
              </a:ext>
            </a:extLst>
          </p:cNvPr>
          <p:cNvSpPr txBox="1"/>
          <p:nvPr/>
        </p:nvSpPr>
        <p:spPr>
          <a:xfrm>
            <a:off x="5636838" y="2080369"/>
            <a:ext cx="2865894" cy="43088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100" b="1" dirty="0"/>
              <a:t>a large ellipsoidal neutron-focusing super-</a:t>
            </a:r>
          </a:p>
          <a:p>
            <a:r>
              <a:rPr lang="en-US" sz="1100" b="1" dirty="0"/>
              <a:t>mirror in a full figure of revolution</a:t>
            </a:r>
          </a:p>
        </p:txBody>
      </p:sp>
      <p:sp>
        <p:nvSpPr>
          <p:cNvPr id="53" name="TextBox 52">
            <a:extLst>
              <a:ext uri="{FF2B5EF4-FFF2-40B4-BE49-F238E27FC236}">
                <a16:creationId xmlns:a16="http://schemas.microsoft.com/office/drawing/2014/main" id="{47C91AF6-1909-7441-B1DE-2AC9DE5BD19C}"/>
              </a:ext>
            </a:extLst>
          </p:cNvPr>
          <p:cNvSpPr txBox="1"/>
          <p:nvPr/>
        </p:nvSpPr>
        <p:spPr>
          <a:xfrm>
            <a:off x="262743" y="5435809"/>
            <a:ext cx="1097615" cy="43088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100" b="1" dirty="0"/>
              <a:t>focusing elliptic </a:t>
            </a:r>
            <a:r>
              <a:rPr lang="en-US" sz="1100" b="1" dirty="0" err="1"/>
              <a:t>morror</a:t>
            </a:r>
            <a:endParaRPr lang="en-US" sz="1100" b="1" dirty="0"/>
          </a:p>
        </p:txBody>
      </p:sp>
      <p:sp>
        <p:nvSpPr>
          <p:cNvPr id="54" name="TextBox 53">
            <a:extLst>
              <a:ext uri="{FF2B5EF4-FFF2-40B4-BE49-F238E27FC236}">
                <a16:creationId xmlns:a16="http://schemas.microsoft.com/office/drawing/2014/main" id="{2039DB32-95C1-914A-8C11-4514B1D8C71E}"/>
              </a:ext>
            </a:extLst>
          </p:cNvPr>
          <p:cNvSpPr txBox="1"/>
          <p:nvPr/>
        </p:nvSpPr>
        <p:spPr>
          <a:xfrm>
            <a:off x="1983999" y="5172730"/>
            <a:ext cx="949228" cy="60016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100" b="1" dirty="0"/>
              <a:t>3D collimator in Pressure cell</a:t>
            </a:r>
          </a:p>
        </p:txBody>
      </p:sp>
      <p:cxnSp>
        <p:nvCxnSpPr>
          <p:cNvPr id="55" name="Straight Arrow Connector 54">
            <a:extLst>
              <a:ext uri="{FF2B5EF4-FFF2-40B4-BE49-F238E27FC236}">
                <a16:creationId xmlns:a16="http://schemas.microsoft.com/office/drawing/2014/main" id="{AB418376-7EFD-0B4E-BA28-DAFC7DB510A5}"/>
              </a:ext>
            </a:extLst>
          </p:cNvPr>
          <p:cNvCxnSpPr>
            <a:cxnSpLocks/>
            <a:stCxn id="53" idx="2"/>
          </p:cNvCxnSpPr>
          <p:nvPr/>
        </p:nvCxnSpPr>
        <p:spPr>
          <a:xfrm>
            <a:off x="811551" y="5866696"/>
            <a:ext cx="53627" cy="202927"/>
          </a:xfrm>
          <a:prstGeom prst="straightConnector1">
            <a:avLst/>
          </a:prstGeom>
          <a:ln w="127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D17B0D0C-F625-AF40-B0A6-BE0E54EA6A04}"/>
              </a:ext>
            </a:extLst>
          </p:cNvPr>
          <p:cNvCxnSpPr>
            <a:cxnSpLocks/>
            <a:stCxn id="54" idx="1"/>
          </p:cNvCxnSpPr>
          <p:nvPr/>
        </p:nvCxnSpPr>
        <p:spPr>
          <a:xfrm flipH="1">
            <a:off x="1603079" y="5472812"/>
            <a:ext cx="380920" cy="534914"/>
          </a:xfrm>
          <a:prstGeom prst="straightConnector1">
            <a:avLst/>
          </a:prstGeom>
          <a:ln w="127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3CE97269-A898-4D40-AB8E-F934E06D6D62}"/>
              </a:ext>
            </a:extLst>
          </p:cNvPr>
          <p:cNvSpPr txBox="1"/>
          <p:nvPr/>
        </p:nvSpPr>
        <p:spPr>
          <a:xfrm>
            <a:off x="3640974" y="4696048"/>
            <a:ext cx="2135245" cy="43088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altLang="ja-JP" sz="1100" b="1" dirty="0"/>
              <a:t>a in-situ polarized 3He neutron spin filter</a:t>
            </a:r>
            <a:endParaRPr lang="en-US" sz="1100" b="1" dirty="0"/>
          </a:p>
        </p:txBody>
      </p:sp>
      <p:sp>
        <p:nvSpPr>
          <p:cNvPr id="62" name="TextBox 61">
            <a:extLst>
              <a:ext uri="{FF2B5EF4-FFF2-40B4-BE49-F238E27FC236}">
                <a16:creationId xmlns:a16="http://schemas.microsoft.com/office/drawing/2014/main" id="{56758655-AEDD-4A4D-B1CD-9A5AC115E828}"/>
              </a:ext>
            </a:extLst>
          </p:cNvPr>
          <p:cNvSpPr txBox="1"/>
          <p:nvPr/>
        </p:nvSpPr>
        <p:spPr>
          <a:xfrm>
            <a:off x="6763787" y="4673630"/>
            <a:ext cx="2206780" cy="26161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altLang="ja-JP" sz="1100" b="1" dirty="0"/>
              <a:t>ferromagnetic interlayer exchange</a:t>
            </a:r>
            <a:endParaRPr lang="en-US" sz="1100" b="1" dirty="0"/>
          </a:p>
        </p:txBody>
      </p:sp>
      <p:sp>
        <p:nvSpPr>
          <p:cNvPr id="63" name="TextBox 62">
            <a:extLst>
              <a:ext uri="{FF2B5EF4-FFF2-40B4-BE49-F238E27FC236}">
                <a16:creationId xmlns:a16="http://schemas.microsoft.com/office/drawing/2014/main" id="{DC00AE24-BF3F-E94E-9D4C-DFBC0E34D0E1}"/>
              </a:ext>
            </a:extLst>
          </p:cNvPr>
          <p:cNvSpPr txBox="1"/>
          <p:nvPr/>
        </p:nvSpPr>
        <p:spPr>
          <a:xfrm>
            <a:off x="8272339" y="4920979"/>
            <a:ext cx="767149" cy="26161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altLang="ja-JP" sz="1100" b="1" dirty="0"/>
              <a:t>coupling</a:t>
            </a:r>
            <a:endParaRPr lang="en-US" sz="1100" b="1" dirty="0"/>
          </a:p>
        </p:txBody>
      </p:sp>
    </p:spTree>
    <p:extLst>
      <p:ext uri="{BB962C8B-B14F-4D97-AF65-F5344CB8AC3E}">
        <p14:creationId xmlns:p14="http://schemas.microsoft.com/office/powerpoint/2010/main" val="178837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12F02C7A-A2FD-2B33-B240-25069F4ADB36}"/>
              </a:ext>
            </a:extLst>
          </p:cNvPr>
          <p:cNvSpPr>
            <a:spLocks noGrp="1"/>
          </p:cNvSpPr>
          <p:nvPr>
            <p:ph type="title"/>
          </p:nvPr>
        </p:nvSpPr>
        <p:spPr>
          <a:xfrm>
            <a:off x="628650" y="7566"/>
            <a:ext cx="7886700" cy="1325563"/>
          </a:xfrm>
        </p:spPr>
        <p:txBody>
          <a:bodyPr/>
          <a:lstStyle/>
          <a:p>
            <a:r>
              <a:rPr lang="en-US" altLang="ja-JP" dirty="0"/>
              <a:t>TUCAN Project</a:t>
            </a:r>
            <a:endParaRPr lang="ja-JP" altLang="en-US" dirty="0"/>
          </a:p>
        </p:txBody>
      </p:sp>
      <p:pic>
        <p:nvPicPr>
          <p:cNvPr id="7" name="コンテンツ プレースホルダー 6" descr="ダイアグラム&#10;&#10;自動的に生成された説明">
            <a:extLst>
              <a:ext uri="{FF2B5EF4-FFF2-40B4-BE49-F238E27FC236}">
                <a16:creationId xmlns:a16="http://schemas.microsoft.com/office/drawing/2014/main" id="{8A9FB7B1-60D2-0625-3522-AF4331EB39E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5490" b="8492"/>
          <a:stretch/>
        </p:blipFill>
        <p:spPr>
          <a:xfrm>
            <a:off x="273025" y="3295119"/>
            <a:ext cx="4552988" cy="2212539"/>
          </a:xfrm>
        </p:spPr>
      </p:pic>
      <p:sp>
        <p:nvSpPr>
          <p:cNvPr id="8" name="テキスト ボックス 7">
            <a:extLst>
              <a:ext uri="{FF2B5EF4-FFF2-40B4-BE49-F238E27FC236}">
                <a16:creationId xmlns:a16="http://schemas.microsoft.com/office/drawing/2014/main" id="{E29B9623-3988-3FAF-CB61-23E81F56E023}"/>
              </a:ext>
            </a:extLst>
          </p:cNvPr>
          <p:cNvSpPr txBox="1"/>
          <p:nvPr/>
        </p:nvSpPr>
        <p:spPr>
          <a:xfrm>
            <a:off x="273025" y="1296464"/>
            <a:ext cx="4621367" cy="1954381"/>
          </a:xfrm>
          <a:prstGeom prst="rect">
            <a:avLst/>
          </a:prstGeom>
          <a:noFill/>
        </p:spPr>
        <p:txBody>
          <a:bodyPr wrap="square" rtlCol="0">
            <a:spAutoFit/>
          </a:bodyPr>
          <a:lstStyle/>
          <a:p>
            <a:r>
              <a:rPr lang="en-US" altLang="ja-JP" sz="1600" b="1" u="sng" dirty="0"/>
              <a:t>T</a:t>
            </a:r>
            <a:r>
              <a:rPr lang="en-US" altLang="ja-JP" sz="1600" b="1" dirty="0"/>
              <a:t>RIUMF </a:t>
            </a:r>
            <a:r>
              <a:rPr lang="en-US" altLang="ja-JP" sz="1600" b="1" u="sng" dirty="0"/>
              <a:t>U</a:t>
            </a:r>
            <a:r>
              <a:rPr lang="en-US" altLang="ja-JP" sz="1600" b="1" dirty="0"/>
              <a:t>ltra-</a:t>
            </a:r>
            <a:r>
              <a:rPr lang="en-US" altLang="ja-JP" sz="1600" b="1" u="sng" dirty="0"/>
              <a:t>C</a:t>
            </a:r>
            <a:r>
              <a:rPr lang="en-US" altLang="ja-JP" sz="1600" b="1" dirty="0"/>
              <a:t>old </a:t>
            </a:r>
            <a:r>
              <a:rPr lang="en-US" altLang="ja-JP" sz="1600" b="1" u="sng" dirty="0"/>
              <a:t>A</a:t>
            </a:r>
            <a:r>
              <a:rPr lang="en-US" altLang="ja-JP" sz="1600" b="1" dirty="0"/>
              <a:t>dvanced </a:t>
            </a:r>
            <a:r>
              <a:rPr lang="en-US" altLang="ja-JP" sz="1600" b="1" u="sng" dirty="0"/>
              <a:t>N</a:t>
            </a:r>
            <a:r>
              <a:rPr lang="en-US" altLang="ja-JP" sz="1600" b="1" dirty="0"/>
              <a:t>eutron </a:t>
            </a:r>
          </a:p>
          <a:p>
            <a:r>
              <a:rPr lang="en-US" altLang="ja-JP" sz="1600" dirty="0"/>
              <a:t>	Japan-Canada Collaborative Research</a:t>
            </a:r>
          </a:p>
          <a:p>
            <a:endParaRPr lang="en-US" altLang="ja-JP" sz="900" dirty="0"/>
          </a:p>
          <a:p>
            <a:r>
              <a:rPr lang="en-US" altLang="ja-JP" sz="1600" b="1" dirty="0"/>
              <a:t>Goal of TUCAN</a:t>
            </a:r>
          </a:p>
          <a:p>
            <a:pPr marL="214313" indent="-214313">
              <a:buFont typeface="Arial" panose="020B0604020202020204" pitchFamily="34" charset="0"/>
              <a:buChar char="•"/>
            </a:pPr>
            <a:r>
              <a:rPr lang="en-US" altLang="ja-JP" sz="1600" dirty="0"/>
              <a:t>Construct the world-leading Ultra Cold Neutron source</a:t>
            </a:r>
          </a:p>
          <a:p>
            <a:pPr marL="214313" indent="-214313">
              <a:buFont typeface="Arial" panose="020B0604020202020204" pitchFamily="34" charset="0"/>
              <a:buChar char="•"/>
            </a:pPr>
            <a:r>
              <a:rPr lang="en-US" altLang="ja-JP" sz="1600" dirty="0"/>
              <a:t>To search the neutron EDM with the precision of 10</a:t>
            </a:r>
            <a:r>
              <a:rPr lang="en-US" altLang="ja-JP" sz="1600" baseline="30000" dirty="0"/>
              <a:t>−27</a:t>
            </a:r>
            <a:r>
              <a:rPr lang="en-US" altLang="ja-JP" sz="1600" dirty="0"/>
              <a:t> </a:t>
            </a:r>
            <a:r>
              <a:rPr lang="ja-JP" altLang="en-US" sz="1600" dirty="0"/>
              <a:t>𝑒⋅𝑐𝑚</a:t>
            </a:r>
          </a:p>
        </p:txBody>
      </p:sp>
      <p:sp>
        <p:nvSpPr>
          <p:cNvPr id="9" name="テキスト ボックス 8">
            <a:extLst>
              <a:ext uri="{FF2B5EF4-FFF2-40B4-BE49-F238E27FC236}">
                <a16:creationId xmlns:a16="http://schemas.microsoft.com/office/drawing/2014/main" id="{325FCAE2-31CC-1026-0850-BE24FC407AD1}"/>
              </a:ext>
            </a:extLst>
          </p:cNvPr>
          <p:cNvSpPr txBox="1"/>
          <p:nvPr/>
        </p:nvSpPr>
        <p:spPr>
          <a:xfrm>
            <a:off x="520701" y="5653707"/>
            <a:ext cx="4088852" cy="830997"/>
          </a:xfrm>
          <a:prstGeom prst="rect">
            <a:avLst/>
          </a:prstGeom>
          <a:noFill/>
        </p:spPr>
        <p:txBody>
          <a:bodyPr wrap="square" rtlCol="0">
            <a:spAutoFit/>
          </a:bodyPr>
          <a:lstStyle/>
          <a:p>
            <a:pPr algn="ctr"/>
            <a:r>
              <a:rPr lang="en-US" altLang="ja-JP" sz="1600" dirty="0"/>
              <a:t>TUCAN Source Overview</a:t>
            </a:r>
          </a:p>
          <a:p>
            <a:pPr algn="ctr"/>
            <a:r>
              <a:rPr lang="en-US" altLang="ja-JP" sz="1600" dirty="0"/>
              <a:t>Combination of a spallation neutron source</a:t>
            </a:r>
          </a:p>
          <a:p>
            <a:pPr algn="ctr"/>
            <a:r>
              <a:rPr lang="en-US" altLang="ja-JP" sz="1600" dirty="0"/>
              <a:t> and superfluid helium UCN converter</a:t>
            </a:r>
            <a:endParaRPr lang="ja-JP" altLang="en-US" sz="1600" dirty="0"/>
          </a:p>
        </p:txBody>
      </p:sp>
      <p:pic>
        <p:nvPicPr>
          <p:cNvPr id="16" name="グラフィックス 15">
            <a:extLst>
              <a:ext uri="{FF2B5EF4-FFF2-40B4-BE49-F238E27FC236}">
                <a16:creationId xmlns:a16="http://schemas.microsoft.com/office/drawing/2014/main" id="{F9F84E7F-9C13-46EE-EEFF-7ADA69BC7F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71863" y="2403872"/>
            <a:ext cx="2200275" cy="2050256"/>
          </a:xfrm>
          <a:prstGeom prst="rect">
            <a:avLst/>
          </a:prstGeom>
        </p:spPr>
      </p:pic>
      <p:pic>
        <p:nvPicPr>
          <p:cNvPr id="19" name="Picture 4">
            <a:extLst>
              <a:ext uri="{FF2B5EF4-FFF2-40B4-BE49-F238E27FC236}">
                <a16:creationId xmlns:a16="http://schemas.microsoft.com/office/drawing/2014/main" id="{405ACAC3-CC05-E73A-D0FB-E03D726C5CF0}"/>
              </a:ext>
            </a:extLst>
          </p:cNvPr>
          <p:cNvPicPr>
            <a:picLocks noChangeAspect="1"/>
          </p:cNvPicPr>
          <p:nvPr/>
        </p:nvPicPr>
        <p:blipFill rotWithShape="1">
          <a:blip r:embed="rId5"/>
          <a:srcRect b="30142"/>
          <a:stretch/>
        </p:blipFill>
        <p:spPr>
          <a:xfrm>
            <a:off x="8180019" y="207836"/>
            <a:ext cx="963981" cy="925022"/>
          </a:xfrm>
          <a:prstGeom prst="rect">
            <a:avLst/>
          </a:prstGeom>
          <a:solidFill>
            <a:schemeClr val="bg1"/>
          </a:solidFill>
        </p:spPr>
      </p:pic>
      <p:sp>
        <p:nvSpPr>
          <p:cNvPr id="20" name="テキスト ボックス 19">
            <a:extLst>
              <a:ext uri="{FF2B5EF4-FFF2-40B4-BE49-F238E27FC236}">
                <a16:creationId xmlns:a16="http://schemas.microsoft.com/office/drawing/2014/main" id="{D633E9F9-9F19-FBFE-71B8-41CD111A38E9}"/>
              </a:ext>
            </a:extLst>
          </p:cNvPr>
          <p:cNvSpPr txBox="1"/>
          <p:nvPr/>
        </p:nvSpPr>
        <p:spPr>
          <a:xfrm>
            <a:off x="5002342" y="1296464"/>
            <a:ext cx="4141657" cy="4108817"/>
          </a:xfrm>
          <a:prstGeom prst="rect">
            <a:avLst/>
          </a:prstGeom>
          <a:noFill/>
        </p:spPr>
        <p:txBody>
          <a:bodyPr wrap="square" rtlCol="0">
            <a:spAutoFit/>
          </a:bodyPr>
          <a:lstStyle/>
          <a:p>
            <a:r>
              <a:rPr lang="en-US" altLang="ja-JP" sz="1600" b="1" dirty="0"/>
              <a:t>Expected performance</a:t>
            </a:r>
          </a:p>
          <a:p>
            <a:pPr algn="l"/>
            <a:r>
              <a:rPr lang="en-US" altLang="ja-JP" sz="1600" b="1" dirty="0">
                <a:latin typeface="KozGoPr6N-Regular"/>
              </a:rPr>
              <a:t>UCN Source</a:t>
            </a:r>
          </a:p>
          <a:p>
            <a:pPr marL="214313" indent="-214313">
              <a:buFont typeface="Arial" panose="020B0604020202020204" pitchFamily="34" charset="0"/>
              <a:buChar char="•"/>
            </a:pPr>
            <a:r>
              <a:rPr lang="en-US" altLang="ja-JP" sz="1600" dirty="0">
                <a:latin typeface="KozGoPr6N-Regular"/>
              </a:rPr>
              <a:t>Production rate		</a:t>
            </a:r>
            <a:r>
              <a:rPr lang="en-US" altLang="ja-JP" sz="1600" dirty="0">
                <a:solidFill>
                  <a:srgbClr val="FF0000"/>
                </a:solidFill>
                <a:latin typeface="KozGoPr6N-Regular"/>
              </a:rPr>
              <a:t>1.4×10</a:t>
            </a:r>
            <a:r>
              <a:rPr lang="en-US" altLang="ja-JP" sz="1600" baseline="30000" dirty="0">
                <a:solidFill>
                  <a:srgbClr val="FF0000"/>
                </a:solidFill>
                <a:latin typeface="KozGoPr6N-Regular"/>
              </a:rPr>
              <a:t>7</a:t>
            </a:r>
            <a:r>
              <a:rPr lang="en-US" altLang="ja-JP" sz="1600" dirty="0">
                <a:solidFill>
                  <a:srgbClr val="FF0000"/>
                </a:solidFill>
                <a:latin typeface="KozGoPr6N-Regular"/>
              </a:rPr>
              <a:t> UCN/sec</a:t>
            </a:r>
          </a:p>
          <a:p>
            <a:pPr marL="214313" indent="-214313">
              <a:buFont typeface="Arial" panose="020B0604020202020204" pitchFamily="34" charset="0"/>
              <a:buChar char="•"/>
            </a:pPr>
            <a:r>
              <a:rPr lang="en-US" altLang="ja-JP" sz="1600" dirty="0">
                <a:latin typeface="KozGoPr6N-Regular"/>
              </a:rPr>
              <a:t>Source storage lifetime 	</a:t>
            </a:r>
            <a:r>
              <a:rPr lang="en-US" altLang="ja-JP" sz="1600" dirty="0">
                <a:solidFill>
                  <a:srgbClr val="FF0000"/>
                </a:solidFill>
                <a:latin typeface="KozGoPr6N-Regular"/>
              </a:rPr>
              <a:t>28 sec</a:t>
            </a:r>
          </a:p>
          <a:p>
            <a:pPr marL="214313" indent="-214313">
              <a:buFont typeface="Arial" panose="020B0604020202020204" pitchFamily="34" charset="0"/>
              <a:buChar char="•"/>
            </a:pPr>
            <a:r>
              <a:rPr lang="en-US" altLang="ja-JP" sz="1600" dirty="0">
                <a:latin typeface="KozGoPr6N-Regular"/>
              </a:rPr>
              <a:t>UCN density in the source </a:t>
            </a:r>
            <a:r>
              <a:rPr lang="en-US" altLang="ja-JP" sz="1600" dirty="0">
                <a:solidFill>
                  <a:srgbClr val="FF0000"/>
                </a:solidFill>
                <a:latin typeface="KozGoPr6N-Regular"/>
              </a:rPr>
              <a:t>3×10</a:t>
            </a:r>
            <a:r>
              <a:rPr lang="en-US" altLang="ja-JP" sz="1600" baseline="30000" dirty="0">
                <a:solidFill>
                  <a:srgbClr val="FF0000"/>
                </a:solidFill>
                <a:latin typeface="KozGoPr6N-Regular"/>
              </a:rPr>
              <a:t>3</a:t>
            </a:r>
            <a:r>
              <a:rPr lang="en-US" altLang="ja-JP" sz="1600" dirty="0">
                <a:solidFill>
                  <a:srgbClr val="FF0000"/>
                </a:solidFill>
                <a:latin typeface="KozGoPr6N-Regular"/>
              </a:rPr>
              <a:t> UCN/cc</a:t>
            </a:r>
          </a:p>
          <a:p>
            <a:pPr marL="214313" indent="-214313">
              <a:buFont typeface="Arial" panose="020B0604020202020204" pitchFamily="34" charset="0"/>
              <a:buChar char="•"/>
            </a:pPr>
            <a:r>
              <a:rPr lang="en-US" altLang="ja-JP" sz="1600" dirty="0">
                <a:latin typeface="KozGoPr6N-Regular"/>
              </a:rPr>
              <a:t>Total number in the source </a:t>
            </a:r>
            <a:r>
              <a:rPr lang="en-US" altLang="ja-JP" sz="1600" dirty="0">
                <a:solidFill>
                  <a:srgbClr val="FF0000"/>
                </a:solidFill>
                <a:latin typeface="KozGoPr6N-Regular"/>
              </a:rPr>
              <a:t>3×10</a:t>
            </a:r>
            <a:r>
              <a:rPr lang="en-US" altLang="ja-JP" sz="1600" baseline="30000" dirty="0">
                <a:solidFill>
                  <a:srgbClr val="FF0000"/>
                </a:solidFill>
                <a:latin typeface="KozGoPr6N-Regular"/>
              </a:rPr>
              <a:t>8</a:t>
            </a:r>
            <a:r>
              <a:rPr lang="en-US" altLang="ja-JP" sz="1600" dirty="0">
                <a:solidFill>
                  <a:srgbClr val="FF0000"/>
                </a:solidFill>
                <a:latin typeface="KozGoPr6N-Regular"/>
              </a:rPr>
              <a:t> UCN</a:t>
            </a:r>
          </a:p>
          <a:p>
            <a:pPr algn="l"/>
            <a:r>
              <a:rPr lang="en-US" altLang="ja-JP" sz="1600" b="1" dirty="0">
                <a:latin typeface="KozGoPr6N-Regular"/>
              </a:rPr>
              <a:t>EDM measurement</a:t>
            </a:r>
          </a:p>
          <a:p>
            <a:pPr marL="214313" indent="-214313">
              <a:buFont typeface="Arial" panose="020B0604020202020204" pitchFamily="34" charset="0"/>
              <a:buChar char="•"/>
            </a:pPr>
            <a:r>
              <a:rPr lang="en-US" altLang="ja-JP" sz="1600" dirty="0">
                <a:latin typeface="KozGoPr6N-Regular"/>
              </a:rPr>
              <a:t>Initial density in EDM </a:t>
            </a:r>
            <a:r>
              <a:rPr lang="en-US" altLang="ja-JP" sz="1600" dirty="0" err="1">
                <a:latin typeface="KozGoPr6N-Regular"/>
              </a:rPr>
              <a:t>cel</a:t>
            </a:r>
            <a:r>
              <a:rPr lang="en-US" altLang="ja-JP" sz="1600" dirty="0">
                <a:latin typeface="KozGoPr6N-Regular"/>
              </a:rPr>
              <a:t> </a:t>
            </a:r>
            <a:r>
              <a:rPr lang="en-US" altLang="ja-JP" sz="1600" dirty="0">
                <a:solidFill>
                  <a:srgbClr val="FF0000"/>
                </a:solidFill>
                <a:latin typeface="KozGoPr6N-Regular"/>
              </a:rPr>
              <a:t>200 Pol. UCN/cc</a:t>
            </a:r>
          </a:p>
          <a:p>
            <a:pPr marL="214313" indent="-214313">
              <a:buFont typeface="Arial" panose="020B0604020202020204" pitchFamily="34" charset="0"/>
              <a:buChar char="•"/>
            </a:pPr>
            <a:r>
              <a:rPr lang="en-US" altLang="ja-JP" sz="1600" dirty="0">
                <a:latin typeface="KozGoPr6N-Regular"/>
              </a:rPr>
              <a:t>To reach statistical sensitivity of </a:t>
            </a:r>
            <a:r>
              <a:rPr lang="en-US" altLang="ja-JP" sz="1600" dirty="0" err="1">
                <a:latin typeface="KozGoPr6N-Regular"/>
              </a:rPr>
              <a:t>σ</a:t>
            </a:r>
            <a:r>
              <a:rPr lang="en-US" altLang="ja-JP" sz="1600" baseline="-25000" dirty="0" err="1">
                <a:latin typeface="KozGoPr6N-Regular"/>
              </a:rPr>
              <a:t>d</a:t>
            </a:r>
            <a:r>
              <a:rPr lang="en-US" altLang="ja-JP" sz="1600" dirty="0">
                <a:latin typeface="KozGoPr6N-Regular"/>
              </a:rPr>
              <a:t> = 10</a:t>
            </a:r>
            <a:r>
              <a:rPr lang="en-US" altLang="ja-JP" sz="1600" baseline="30000" dirty="0">
                <a:latin typeface="KozGoPr6N-Regular"/>
              </a:rPr>
              <a:t>-27</a:t>
            </a:r>
            <a:r>
              <a:rPr lang="en-US" altLang="ja-JP" sz="1600" dirty="0">
                <a:latin typeface="KozGoPr6N-Regular"/>
              </a:rPr>
              <a:t> </a:t>
            </a:r>
            <a:r>
              <a:rPr lang="en-US" altLang="ja-JP" sz="1600" dirty="0" err="1">
                <a:latin typeface="KozGoPr6N-Regular"/>
              </a:rPr>
              <a:t>ecm</a:t>
            </a:r>
            <a:r>
              <a:rPr lang="en-US" altLang="ja-JP" sz="1600" dirty="0">
                <a:latin typeface="KozGoPr6N-Regular"/>
              </a:rPr>
              <a:t>                                     </a:t>
            </a:r>
            <a:r>
              <a:rPr lang="en-US" altLang="ja-JP" sz="1600" b="1" dirty="0">
                <a:solidFill>
                  <a:srgbClr val="FF0000"/>
                </a:solidFill>
                <a:latin typeface="KozGoPr6N-Regular"/>
              </a:rPr>
              <a:t>400 MT day</a:t>
            </a:r>
            <a:endParaRPr lang="en-US" altLang="ja-JP" sz="1600" b="1" dirty="0">
              <a:solidFill>
                <a:srgbClr val="FF0000"/>
              </a:solidFill>
            </a:endParaRPr>
          </a:p>
          <a:p>
            <a:endParaRPr lang="en-US" altLang="ja-JP" sz="500" b="1" dirty="0"/>
          </a:p>
          <a:p>
            <a:pPr algn="l"/>
            <a:r>
              <a:rPr lang="en-US" altLang="ja-JP" sz="1600" b="1" dirty="0">
                <a:latin typeface="KozGoPr6N-Regular"/>
              </a:rPr>
              <a:t>Helium Cryostat System</a:t>
            </a:r>
          </a:p>
          <a:p>
            <a:pPr marL="214313" indent="-214313">
              <a:buFont typeface="Arial" panose="020B0604020202020204" pitchFamily="34" charset="0"/>
              <a:buChar char="•"/>
            </a:pPr>
            <a:r>
              <a:rPr lang="en-US" altLang="ja-JP" sz="1600" dirty="0">
                <a:latin typeface="KozGoPr6N-Regular"/>
              </a:rPr>
              <a:t>Cooling Power 9.6 W</a:t>
            </a:r>
          </a:p>
          <a:p>
            <a:pPr marL="214313" indent="-214313">
              <a:buFont typeface="Arial" panose="020B0604020202020204" pitchFamily="34" charset="0"/>
              <a:buChar char="•"/>
            </a:pPr>
            <a:r>
              <a:rPr lang="en-US" altLang="ja-JP" sz="1600" dirty="0">
                <a:latin typeface="KozGoPr6N-Regular"/>
              </a:rPr>
              <a:t>liquid 3He temperature 0.8 K</a:t>
            </a:r>
          </a:p>
          <a:p>
            <a:pPr marL="214313" indent="-214313">
              <a:buFont typeface="Arial" panose="020B0604020202020204" pitchFamily="34" charset="0"/>
              <a:buChar char="•"/>
            </a:pPr>
            <a:r>
              <a:rPr lang="en-US" altLang="ja-JP" sz="1600" dirty="0">
                <a:latin typeface="KozGoPr6N-Regular"/>
              </a:rPr>
              <a:t>He-II temperature</a:t>
            </a:r>
          </a:p>
          <a:p>
            <a:pPr marL="557213" lvl="1" indent="-214313">
              <a:buFont typeface="Arial" panose="020B0604020202020204" pitchFamily="34" charset="0"/>
              <a:buChar char="•"/>
            </a:pPr>
            <a:r>
              <a:rPr lang="en-US" altLang="ja-JP" sz="1600" dirty="0">
                <a:latin typeface="KozGoPr6N-Regular"/>
              </a:rPr>
              <a:t>1.0 K @ HEX</a:t>
            </a:r>
          </a:p>
          <a:p>
            <a:pPr marL="557213" lvl="1" indent="-214313">
              <a:buFont typeface="Arial" panose="020B0604020202020204" pitchFamily="34" charset="0"/>
              <a:buChar char="•"/>
            </a:pPr>
            <a:r>
              <a:rPr lang="en-US" altLang="ja-JP" sz="1600" dirty="0">
                <a:latin typeface="KozGoPr6N-Regular"/>
              </a:rPr>
              <a:t>1.1 K @ production volume</a:t>
            </a:r>
            <a:endParaRPr lang="ja-JP" altLang="en-US" sz="1600" dirty="0"/>
          </a:p>
        </p:txBody>
      </p:sp>
      <p:sp>
        <p:nvSpPr>
          <p:cNvPr id="21" name="テキスト ボックス 20">
            <a:extLst>
              <a:ext uri="{FF2B5EF4-FFF2-40B4-BE49-F238E27FC236}">
                <a16:creationId xmlns:a16="http://schemas.microsoft.com/office/drawing/2014/main" id="{7E4BD14F-52F0-2D9B-44A9-60613D46EB9C}"/>
              </a:ext>
            </a:extLst>
          </p:cNvPr>
          <p:cNvSpPr txBox="1"/>
          <p:nvPr/>
        </p:nvSpPr>
        <p:spPr>
          <a:xfrm>
            <a:off x="4717503" y="5907622"/>
            <a:ext cx="4193777" cy="323165"/>
          </a:xfrm>
          <a:prstGeom prst="rect">
            <a:avLst/>
          </a:prstGeom>
          <a:noFill/>
        </p:spPr>
        <p:txBody>
          <a:bodyPr wrap="none" rtlCol="0">
            <a:spAutoFit/>
          </a:bodyPr>
          <a:lstStyle/>
          <a:p>
            <a:r>
              <a:rPr lang="en-US" altLang="ja-JP" sz="1500" dirty="0">
                <a:solidFill>
                  <a:srgbClr val="FF33CC"/>
                </a:solidFill>
                <a:latin typeface="HGP創英角ﾎﾟｯﾌﾟ体" panose="040B0A00000000000000" pitchFamily="50" charset="-128"/>
                <a:ea typeface="HGP創英角ﾎﾟｯﾌﾟ体" panose="040B0A00000000000000" pitchFamily="50" charset="-128"/>
              </a:rPr>
              <a:t>First UCN production is scheduled in 2024!!</a:t>
            </a:r>
            <a:endParaRPr lang="ja-JP" altLang="en-US" sz="1500" dirty="0">
              <a:solidFill>
                <a:srgbClr val="FF33CC"/>
              </a:solidFill>
              <a:latin typeface="HGP創英角ﾎﾟｯﾌﾟ体" panose="040B0A00000000000000" pitchFamily="50" charset="-128"/>
              <a:ea typeface="HGP創英角ﾎﾟｯﾌﾟ体" panose="040B0A00000000000000" pitchFamily="50" charset="-128"/>
            </a:endParaRPr>
          </a:p>
        </p:txBody>
      </p:sp>
      <p:sp>
        <p:nvSpPr>
          <p:cNvPr id="2" name="フッター プレースホルダー 1">
            <a:extLst>
              <a:ext uri="{FF2B5EF4-FFF2-40B4-BE49-F238E27FC236}">
                <a16:creationId xmlns:a16="http://schemas.microsoft.com/office/drawing/2014/main" id="{60EB8814-EBBD-3368-FFF4-756167B82CE9}"/>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195820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E46F84-5DC3-769C-2D7E-70A37472964E}"/>
              </a:ext>
            </a:extLst>
          </p:cNvPr>
          <p:cNvSpPr>
            <a:spLocks noGrp="1"/>
          </p:cNvSpPr>
          <p:nvPr>
            <p:ph type="title"/>
          </p:nvPr>
        </p:nvSpPr>
        <p:spPr>
          <a:xfrm>
            <a:off x="628650" y="42185"/>
            <a:ext cx="7378212" cy="1325563"/>
          </a:xfrm>
        </p:spPr>
        <p:txBody>
          <a:bodyPr>
            <a:normAutofit fontScale="90000"/>
          </a:bodyPr>
          <a:lstStyle/>
          <a:p>
            <a:r>
              <a:rPr lang="en-US" altLang="ja-JP" dirty="0"/>
              <a:t>Cryogenic System Development at KEK</a:t>
            </a:r>
            <a:endParaRPr kumimoji="1" lang="ja-JP" altLang="en-US" dirty="0"/>
          </a:p>
        </p:txBody>
      </p:sp>
      <p:sp>
        <p:nvSpPr>
          <p:cNvPr id="3" name="コンテンツ プレースホルダー 2">
            <a:extLst>
              <a:ext uri="{FF2B5EF4-FFF2-40B4-BE49-F238E27FC236}">
                <a16:creationId xmlns:a16="http://schemas.microsoft.com/office/drawing/2014/main" id="{DC5CE891-0855-9BD7-B8E5-5B038BCD9566}"/>
              </a:ext>
            </a:extLst>
          </p:cNvPr>
          <p:cNvSpPr>
            <a:spLocks noGrp="1"/>
          </p:cNvSpPr>
          <p:nvPr>
            <p:ph idx="1"/>
          </p:nvPr>
        </p:nvSpPr>
        <p:spPr>
          <a:xfrm>
            <a:off x="758942" y="1278686"/>
            <a:ext cx="7619643" cy="1192725"/>
          </a:xfrm>
        </p:spPr>
        <p:txBody>
          <a:bodyPr>
            <a:noAutofit/>
          </a:bodyPr>
          <a:lstStyle/>
          <a:p>
            <a:pPr marL="0" indent="0">
              <a:lnSpc>
                <a:spcPct val="120000"/>
              </a:lnSpc>
              <a:spcBef>
                <a:spcPts val="0"/>
              </a:spcBef>
              <a:buNone/>
            </a:pPr>
            <a:r>
              <a:rPr kumimoji="1" lang="en-US" altLang="ja-JP" sz="2400" dirty="0"/>
              <a:t>KEK is responsible for the superfluid helium cooling</a:t>
            </a:r>
          </a:p>
          <a:p>
            <a:pPr lvl="1">
              <a:lnSpc>
                <a:spcPct val="120000"/>
              </a:lnSpc>
              <a:spcBef>
                <a:spcPts val="0"/>
              </a:spcBef>
            </a:pPr>
            <a:r>
              <a:rPr lang="en-US" altLang="ja-JP" sz="2000" dirty="0"/>
              <a:t>To suppress UCN loss by phonon up-scattering, superfluid helium needs to be kept around 1.0 K</a:t>
            </a:r>
            <a:endParaRPr kumimoji="1" lang="ja-JP" altLang="en-US" sz="2000" dirty="0"/>
          </a:p>
        </p:txBody>
      </p:sp>
      <p:grpSp>
        <p:nvGrpSpPr>
          <p:cNvPr id="11" name="グループ化 10">
            <a:extLst>
              <a:ext uri="{FF2B5EF4-FFF2-40B4-BE49-F238E27FC236}">
                <a16:creationId xmlns:a16="http://schemas.microsoft.com/office/drawing/2014/main" id="{8A559308-4F7A-DDB7-1F62-1181AECD382B}"/>
              </a:ext>
            </a:extLst>
          </p:cNvPr>
          <p:cNvGrpSpPr/>
          <p:nvPr/>
        </p:nvGrpSpPr>
        <p:grpSpPr>
          <a:xfrm>
            <a:off x="569369" y="3290796"/>
            <a:ext cx="1912678" cy="2895591"/>
            <a:chOff x="5414488" y="1051099"/>
            <a:chExt cx="3918363" cy="6464587"/>
          </a:xfrm>
        </p:grpSpPr>
        <p:grpSp>
          <p:nvGrpSpPr>
            <p:cNvPr id="13" name="グループ化 12">
              <a:extLst>
                <a:ext uri="{FF2B5EF4-FFF2-40B4-BE49-F238E27FC236}">
                  <a16:creationId xmlns:a16="http://schemas.microsoft.com/office/drawing/2014/main" id="{72AC3AA7-AB93-DAAE-8750-459BA06F3B2B}"/>
                </a:ext>
              </a:extLst>
            </p:cNvPr>
            <p:cNvGrpSpPr/>
            <p:nvPr/>
          </p:nvGrpSpPr>
          <p:grpSpPr>
            <a:xfrm>
              <a:off x="5414488" y="1051099"/>
              <a:ext cx="3918363" cy="6464587"/>
              <a:chOff x="5414488" y="1051099"/>
              <a:chExt cx="3918363" cy="6464587"/>
            </a:xfrm>
          </p:grpSpPr>
          <p:grpSp>
            <p:nvGrpSpPr>
              <p:cNvPr id="16" name="グループ化 15">
                <a:extLst>
                  <a:ext uri="{FF2B5EF4-FFF2-40B4-BE49-F238E27FC236}">
                    <a16:creationId xmlns:a16="http://schemas.microsoft.com/office/drawing/2014/main" id="{D34C5693-B2AF-515E-6EF8-50757964FD30}"/>
                  </a:ext>
                </a:extLst>
              </p:cNvPr>
              <p:cNvGrpSpPr/>
              <p:nvPr/>
            </p:nvGrpSpPr>
            <p:grpSpPr>
              <a:xfrm>
                <a:off x="5414488" y="1051099"/>
                <a:ext cx="3918363" cy="6464587"/>
                <a:chOff x="8881040" y="18779"/>
                <a:chExt cx="3286570" cy="5054558"/>
              </a:xfrm>
            </p:grpSpPr>
            <p:pic>
              <p:nvPicPr>
                <p:cNvPr id="18" name="図 17">
                  <a:extLst>
                    <a:ext uri="{FF2B5EF4-FFF2-40B4-BE49-F238E27FC236}">
                      <a16:creationId xmlns:a16="http://schemas.microsoft.com/office/drawing/2014/main" id="{B9C10259-9586-4306-E310-C3B6F0E4AB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179"/>
                <a:stretch/>
              </p:blipFill>
              <p:spPr>
                <a:xfrm>
                  <a:off x="8881040" y="18779"/>
                  <a:ext cx="3286570" cy="4409052"/>
                </a:xfrm>
                <a:prstGeom prst="rect">
                  <a:avLst/>
                </a:prstGeom>
              </p:spPr>
            </p:pic>
            <p:sp>
              <p:nvSpPr>
                <p:cNvPr id="19" name="テキスト ボックス 18">
                  <a:extLst>
                    <a:ext uri="{FF2B5EF4-FFF2-40B4-BE49-F238E27FC236}">
                      <a16:creationId xmlns:a16="http://schemas.microsoft.com/office/drawing/2014/main" id="{7470CACC-BAD3-330B-2118-41D5CB27DC44}"/>
                    </a:ext>
                  </a:extLst>
                </p:cNvPr>
                <p:cNvSpPr txBox="1"/>
                <p:nvPr/>
              </p:nvSpPr>
              <p:spPr>
                <a:xfrm>
                  <a:off x="9206785" y="4536080"/>
                  <a:ext cx="2373678" cy="537257"/>
                </a:xfrm>
                <a:prstGeom prst="rect">
                  <a:avLst/>
                </a:prstGeom>
                <a:noFill/>
              </p:spPr>
              <p:txBody>
                <a:bodyPr wrap="square" rtlCol="0">
                  <a:spAutoFit/>
                </a:bodyPr>
                <a:lstStyle/>
                <a:p>
                  <a:pPr algn="ctr"/>
                  <a:r>
                    <a:rPr lang="en-US" altLang="ja-JP" sz="1400" dirty="0"/>
                    <a:t>Flow diagram</a:t>
                  </a:r>
                  <a:endParaRPr lang="ja-JP" altLang="en-US" sz="1400" dirty="0"/>
                </a:p>
              </p:txBody>
            </p:sp>
          </p:grpSp>
          <p:sp>
            <p:nvSpPr>
              <p:cNvPr id="17" name="正方形/長方形 16">
                <a:extLst>
                  <a:ext uri="{FF2B5EF4-FFF2-40B4-BE49-F238E27FC236}">
                    <a16:creationId xmlns:a16="http://schemas.microsoft.com/office/drawing/2014/main" id="{B23FAD8B-D5F5-CB5A-F1D2-4E9E13469714}"/>
                  </a:ext>
                </a:extLst>
              </p:cNvPr>
              <p:cNvSpPr/>
              <p:nvPr/>
            </p:nvSpPr>
            <p:spPr>
              <a:xfrm>
                <a:off x="7236357" y="5969358"/>
                <a:ext cx="503846" cy="141667"/>
              </a:xfrm>
              <a:prstGeom prst="rect">
                <a:avLst/>
              </a:prstGeom>
              <a:solidFill>
                <a:srgbClr val="E74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cxnSp>
          <p:nvCxnSpPr>
            <p:cNvPr id="14" name="直線矢印コネクタ 13">
              <a:extLst>
                <a:ext uri="{FF2B5EF4-FFF2-40B4-BE49-F238E27FC236}">
                  <a16:creationId xmlns:a16="http://schemas.microsoft.com/office/drawing/2014/main" id="{41C1F4AF-C858-8726-01B0-F9DB49303FB2}"/>
                </a:ext>
              </a:extLst>
            </p:cNvPr>
            <p:cNvCxnSpPr>
              <a:cxnSpLocks/>
            </p:cNvCxnSpPr>
            <p:nvPr/>
          </p:nvCxnSpPr>
          <p:spPr>
            <a:xfrm flipH="1">
              <a:off x="8709858" y="5286459"/>
              <a:ext cx="81245" cy="424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0" name="テキスト ボックス 19">
            <a:extLst>
              <a:ext uri="{FF2B5EF4-FFF2-40B4-BE49-F238E27FC236}">
                <a16:creationId xmlns:a16="http://schemas.microsoft.com/office/drawing/2014/main" id="{14650E9E-24CB-5D72-243B-9F9435C13824}"/>
              </a:ext>
            </a:extLst>
          </p:cNvPr>
          <p:cNvSpPr txBox="1"/>
          <p:nvPr/>
        </p:nvSpPr>
        <p:spPr>
          <a:xfrm>
            <a:off x="911207" y="2658789"/>
            <a:ext cx="2618602" cy="584775"/>
          </a:xfrm>
          <a:prstGeom prst="rect">
            <a:avLst/>
          </a:prstGeom>
          <a:noFill/>
        </p:spPr>
        <p:txBody>
          <a:bodyPr wrap="none" rtlCol="0">
            <a:spAutoFit/>
          </a:bodyPr>
          <a:lstStyle/>
          <a:p>
            <a:pPr algn="ctr"/>
            <a:r>
              <a:rPr lang="en-US" altLang="ja-JP" sz="1600" b="1" dirty="0"/>
              <a:t>Helium-3 cryostat</a:t>
            </a:r>
          </a:p>
          <a:p>
            <a:pPr algn="ctr"/>
            <a:r>
              <a:rPr lang="en-US" altLang="ja-JP" sz="1600" dirty="0"/>
              <a:t>Cooling power: 10 W @ 0.8 K</a:t>
            </a:r>
            <a:endParaRPr lang="ja-JP" altLang="en-US" sz="1600" dirty="0"/>
          </a:p>
        </p:txBody>
      </p:sp>
      <p:pic>
        <p:nvPicPr>
          <p:cNvPr id="28" name="図 27" descr="屋内, テーブル, 座る, キッチン が含まれている画像&#10;&#10;自動的に生成された説明">
            <a:extLst>
              <a:ext uri="{FF2B5EF4-FFF2-40B4-BE49-F238E27FC236}">
                <a16:creationId xmlns:a16="http://schemas.microsoft.com/office/drawing/2014/main" id="{C3CFCD40-5AB2-A647-D5BA-3F981AD723DE}"/>
              </a:ext>
            </a:extLst>
          </p:cNvPr>
          <p:cNvPicPr>
            <a:picLocks noChangeAspect="1"/>
          </p:cNvPicPr>
          <p:nvPr/>
        </p:nvPicPr>
        <p:blipFill rotWithShape="1">
          <a:blip r:embed="rId3">
            <a:extLst>
              <a:ext uri="{28A0092B-C50C-407E-A947-70E740481C1C}">
                <a14:useLocalDpi xmlns:a14="http://schemas.microsoft.com/office/drawing/2010/main" val="0"/>
              </a:ext>
            </a:extLst>
          </a:blip>
          <a:srcRect l="8955" t="22052" r="5324" b="34918"/>
          <a:stretch/>
        </p:blipFill>
        <p:spPr>
          <a:xfrm rot="5400000">
            <a:off x="1851749" y="4119808"/>
            <a:ext cx="2522357" cy="949643"/>
          </a:xfrm>
          <a:prstGeom prst="rect">
            <a:avLst/>
          </a:prstGeom>
        </p:spPr>
      </p:pic>
      <p:sp>
        <p:nvSpPr>
          <p:cNvPr id="29" name="テキスト ボックス 28">
            <a:extLst>
              <a:ext uri="{FF2B5EF4-FFF2-40B4-BE49-F238E27FC236}">
                <a16:creationId xmlns:a16="http://schemas.microsoft.com/office/drawing/2014/main" id="{76CC7F9C-BF11-60CF-ADEF-95AF4AB064D0}"/>
              </a:ext>
            </a:extLst>
          </p:cNvPr>
          <p:cNvSpPr txBox="1"/>
          <p:nvPr/>
        </p:nvSpPr>
        <p:spPr>
          <a:xfrm>
            <a:off x="4591706" y="2706022"/>
            <a:ext cx="3961085" cy="584775"/>
          </a:xfrm>
          <a:prstGeom prst="rect">
            <a:avLst/>
          </a:prstGeom>
          <a:noFill/>
        </p:spPr>
        <p:txBody>
          <a:bodyPr wrap="none" rtlCol="0">
            <a:spAutoFit/>
          </a:bodyPr>
          <a:lstStyle/>
          <a:p>
            <a:pPr algn="ctr"/>
            <a:r>
              <a:rPr lang="en-US" altLang="ja-JP" sz="1600" b="1" dirty="0"/>
              <a:t>Main Heat Exchanger</a:t>
            </a:r>
          </a:p>
          <a:p>
            <a:pPr algn="ctr"/>
            <a:r>
              <a:rPr lang="en-US" altLang="ja-JP" sz="1600" dirty="0"/>
              <a:t>Cooldown superfluid helium by the liquid </a:t>
            </a:r>
            <a:r>
              <a:rPr lang="en-US" altLang="ja-JP" sz="1600" baseline="30000" dirty="0"/>
              <a:t>3</a:t>
            </a:r>
            <a:r>
              <a:rPr lang="en-US" altLang="ja-JP" sz="1600" dirty="0"/>
              <a:t>He</a:t>
            </a:r>
          </a:p>
        </p:txBody>
      </p:sp>
      <p:pic>
        <p:nvPicPr>
          <p:cNvPr id="31" name="図 30">
            <a:extLst>
              <a:ext uri="{FF2B5EF4-FFF2-40B4-BE49-F238E27FC236}">
                <a16:creationId xmlns:a16="http://schemas.microsoft.com/office/drawing/2014/main" id="{7DC75E57-4018-E12C-46B9-9FCC1CFA81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7208" y="3516458"/>
            <a:ext cx="4650083" cy="2074589"/>
          </a:xfrm>
          <a:prstGeom prst="rect">
            <a:avLst/>
          </a:prstGeom>
        </p:spPr>
      </p:pic>
      <p:sp>
        <p:nvSpPr>
          <p:cNvPr id="32" name="四角形: 角を丸くする 31">
            <a:extLst>
              <a:ext uri="{FF2B5EF4-FFF2-40B4-BE49-F238E27FC236}">
                <a16:creationId xmlns:a16="http://schemas.microsoft.com/office/drawing/2014/main" id="{D36714C8-9B04-6701-65F7-82597CA10ABA}"/>
              </a:ext>
            </a:extLst>
          </p:cNvPr>
          <p:cNvSpPr/>
          <p:nvPr/>
        </p:nvSpPr>
        <p:spPr>
          <a:xfrm>
            <a:off x="305642" y="2660852"/>
            <a:ext cx="3686329" cy="3587548"/>
          </a:xfrm>
          <a:prstGeom prst="round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ja-JP" altLang="en-US" sz="1350"/>
          </a:p>
        </p:txBody>
      </p:sp>
      <p:sp>
        <p:nvSpPr>
          <p:cNvPr id="33" name="四角形: 角を丸くする 32">
            <a:extLst>
              <a:ext uri="{FF2B5EF4-FFF2-40B4-BE49-F238E27FC236}">
                <a16:creationId xmlns:a16="http://schemas.microsoft.com/office/drawing/2014/main" id="{5D37EFF1-BA4F-CDB0-FD99-5A259CA54099}"/>
              </a:ext>
            </a:extLst>
          </p:cNvPr>
          <p:cNvSpPr/>
          <p:nvPr/>
        </p:nvSpPr>
        <p:spPr>
          <a:xfrm>
            <a:off x="4106270" y="2639525"/>
            <a:ext cx="4931960" cy="3587548"/>
          </a:xfrm>
          <a:prstGeom prst="round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ja-JP" altLang="en-US" sz="1350"/>
          </a:p>
        </p:txBody>
      </p:sp>
      <p:pic>
        <p:nvPicPr>
          <p:cNvPr id="34" name="Picture 4">
            <a:extLst>
              <a:ext uri="{FF2B5EF4-FFF2-40B4-BE49-F238E27FC236}">
                <a16:creationId xmlns:a16="http://schemas.microsoft.com/office/drawing/2014/main" id="{463930E5-7AD0-298E-501F-8BFE01088D9F}"/>
              </a:ext>
            </a:extLst>
          </p:cNvPr>
          <p:cNvPicPr>
            <a:picLocks noChangeAspect="1"/>
          </p:cNvPicPr>
          <p:nvPr/>
        </p:nvPicPr>
        <p:blipFill rotWithShape="1">
          <a:blip r:embed="rId5"/>
          <a:srcRect b="30142"/>
          <a:stretch/>
        </p:blipFill>
        <p:spPr>
          <a:xfrm>
            <a:off x="8180019" y="204355"/>
            <a:ext cx="963981" cy="925022"/>
          </a:xfrm>
          <a:prstGeom prst="rect">
            <a:avLst/>
          </a:prstGeom>
          <a:solidFill>
            <a:schemeClr val="bg1"/>
          </a:solidFill>
        </p:spPr>
      </p:pic>
      <p:sp>
        <p:nvSpPr>
          <p:cNvPr id="36" name="テキスト ボックス 35">
            <a:extLst>
              <a:ext uri="{FF2B5EF4-FFF2-40B4-BE49-F238E27FC236}">
                <a16:creationId xmlns:a16="http://schemas.microsoft.com/office/drawing/2014/main" id="{557BB3FA-CA9F-18DD-748E-8D96EF4FE601}"/>
              </a:ext>
            </a:extLst>
          </p:cNvPr>
          <p:cNvSpPr txBox="1"/>
          <p:nvPr/>
        </p:nvSpPr>
        <p:spPr>
          <a:xfrm>
            <a:off x="4185312" y="6333142"/>
            <a:ext cx="4773871" cy="430887"/>
          </a:xfrm>
          <a:prstGeom prst="rect">
            <a:avLst/>
          </a:prstGeom>
          <a:solidFill>
            <a:srgbClr val="92D050"/>
          </a:solidFill>
        </p:spPr>
        <p:txBody>
          <a:bodyPr wrap="none" rtlCol="0">
            <a:spAutoFit/>
          </a:bodyPr>
          <a:lstStyle/>
          <a:p>
            <a:r>
              <a:rPr lang="en-US" altLang="ja-JP" sz="2200" dirty="0"/>
              <a:t>Details are presented in poster session!!</a:t>
            </a:r>
            <a:endParaRPr lang="ja-JP" altLang="en-US" sz="2200" dirty="0"/>
          </a:p>
        </p:txBody>
      </p:sp>
      <p:sp>
        <p:nvSpPr>
          <p:cNvPr id="4" name="フッター プレースホルダー 3">
            <a:extLst>
              <a:ext uri="{FF2B5EF4-FFF2-40B4-BE49-F238E27FC236}">
                <a16:creationId xmlns:a16="http://schemas.microsoft.com/office/drawing/2014/main" id="{152CCEA5-F032-8283-6F23-3428B77D8301}"/>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768968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63FB035C-2812-A832-D5FD-EDFC778DFEA1}"/>
              </a:ext>
            </a:extLst>
          </p:cNvPr>
          <p:cNvSpPr>
            <a:spLocks noGrp="1"/>
          </p:cNvSpPr>
          <p:nvPr>
            <p:ph type="ctrTitle"/>
          </p:nvPr>
        </p:nvSpPr>
        <p:spPr/>
        <p:txBody>
          <a:bodyPr/>
          <a:lstStyle/>
          <a:p>
            <a:r>
              <a:rPr lang="en-US" altLang="ja-JP" dirty="0"/>
              <a:t>Experiments at Hadron Experimental Facility</a:t>
            </a:r>
            <a:endParaRPr lang="ja-JP" altLang="en-US" dirty="0"/>
          </a:p>
        </p:txBody>
      </p:sp>
      <p:sp>
        <p:nvSpPr>
          <p:cNvPr id="6" name="字幕 5">
            <a:extLst>
              <a:ext uri="{FF2B5EF4-FFF2-40B4-BE49-F238E27FC236}">
                <a16:creationId xmlns:a16="http://schemas.microsoft.com/office/drawing/2014/main" id="{D6C94BCD-6AEF-1D84-F9C4-AEF4AF444372}"/>
              </a:ext>
            </a:extLst>
          </p:cNvPr>
          <p:cNvSpPr>
            <a:spLocks noGrp="1"/>
          </p:cNvSpPr>
          <p:nvPr>
            <p:ph type="subTitle" idx="1"/>
          </p:nvPr>
        </p:nvSpPr>
        <p:spPr/>
        <p:txBody>
          <a:bodyPr/>
          <a:lstStyle/>
          <a:p>
            <a:endParaRPr lang="ja-JP" altLang="en-US"/>
          </a:p>
        </p:txBody>
      </p:sp>
      <p:sp>
        <p:nvSpPr>
          <p:cNvPr id="2" name="フッター プレースホルダー 1">
            <a:extLst>
              <a:ext uri="{FF2B5EF4-FFF2-40B4-BE49-F238E27FC236}">
                <a16:creationId xmlns:a16="http://schemas.microsoft.com/office/drawing/2014/main" id="{ACAEE623-6399-55DF-34C6-5E953B0F231D}"/>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296322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図 34">
            <a:extLst>
              <a:ext uri="{FF2B5EF4-FFF2-40B4-BE49-F238E27FC236}">
                <a16:creationId xmlns:a16="http://schemas.microsoft.com/office/drawing/2014/main" id="{1E6B09AE-0614-081C-8DE5-C556E1AB8A6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382929" y="2457418"/>
            <a:ext cx="5993106" cy="3554660"/>
          </a:xfrm>
          <a:prstGeom prst="rect">
            <a:avLst/>
          </a:prstGeom>
        </p:spPr>
      </p:pic>
      <p:grpSp>
        <p:nvGrpSpPr>
          <p:cNvPr id="16" name="Group 34">
            <a:extLst>
              <a:ext uri="{FF2B5EF4-FFF2-40B4-BE49-F238E27FC236}">
                <a16:creationId xmlns:a16="http://schemas.microsoft.com/office/drawing/2014/main" id="{33EE19EC-54DA-5FD2-B839-26FC89AA2394}"/>
              </a:ext>
            </a:extLst>
          </p:cNvPr>
          <p:cNvGrpSpPr>
            <a:grpSpLocks/>
          </p:cNvGrpSpPr>
          <p:nvPr/>
        </p:nvGrpSpPr>
        <p:grpSpPr bwMode="auto">
          <a:xfrm>
            <a:off x="7770192" y="3515991"/>
            <a:ext cx="1341685" cy="1032465"/>
            <a:chOff x="-1186" y="4719"/>
            <a:chExt cx="1378" cy="1067"/>
          </a:xfrm>
        </p:grpSpPr>
        <p:sp>
          <p:nvSpPr>
            <p:cNvPr id="24" name="Rectangle 35">
              <a:extLst>
                <a:ext uri="{FF2B5EF4-FFF2-40B4-BE49-F238E27FC236}">
                  <a16:creationId xmlns:a16="http://schemas.microsoft.com/office/drawing/2014/main" id="{71927468-A56C-60C6-CAF3-58FE4BDF870A}"/>
                </a:ext>
              </a:extLst>
            </p:cNvPr>
            <p:cNvSpPr>
              <a:spLocks/>
            </p:cNvSpPr>
            <p:nvPr/>
          </p:nvSpPr>
          <p:spPr bwMode="auto">
            <a:xfrm>
              <a:off x="-1186" y="4756"/>
              <a:ext cx="1378" cy="1029"/>
            </a:xfrm>
            <a:prstGeom prst="rect">
              <a:avLst/>
            </a:prstGeom>
            <a:solidFill>
              <a:srgbClr val="FFFFFF"/>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lvl1pPr eaLnBrk="0" hangingPunct="0">
                <a:spcBef>
                  <a:spcPct val="20000"/>
                </a:spcBef>
                <a:buClr>
                  <a:schemeClr val="bg2"/>
                </a:buClr>
                <a:buSzPct val="75000"/>
                <a:buFont typeface="Wingdings" pitchFamily="2" charset="2"/>
                <a:buChar char="n"/>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lr>
                  <a:schemeClr val="accent2"/>
                </a:buClr>
                <a:buSzPct val="80000"/>
                <a:buFont typeface="Wingdings" pitchFamily="2" charset="2"/>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lr>
                  <a:schemeClr val="bg2"/>
                </a:buClr>
                <a:buSzPct val="65000"/>
                <a:buFont typeface="Wingdings" pitchFamily="2" charset="2"/>
                <a:buChar char="n"/>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lr>
                  <a:schemeClr val="accent2"/>
                </a:buClr>
                <a:buSzPct val="70000"/>
                <a:buFont typeface="Wingdings" pitchFamily="2" charset="2"/>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lr>
                  <a:schemeClr val="bg2"/>
                </a:buClr>
                <a:buFont typeface="Wingdings" pitchFamily="2" charset="2"/>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lr>
                  <a:schemeClr val="bg2"/>
                </a:buClr>
                <a:buFont typeface="Wingdings" pitchFamily="2" charset="2"/>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lr>
                  <a:schemeClr val="bg2"/>
                </a:buClr>
                <a:buFont typeface="Wingdings" pitchFamily="2" charset="2"/>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lr>
                  <a:schemeClr val="bg2"/>
                </a:buClr>
                <a:buFont typeface="Wingdings" pitchFamily="2" charset="2"/>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lr>
                  <a:schemeClr val="bg2"/>
                </a:buClr>
                <a:buFont typeface="Wingdings" pitchFamily="2" charset="2"/>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ClrTx/>
                <a:buSzTx/>
                <a:buFontTx/>
                <a:buNone/>
              </a:pPr>
              <a:endParaRPr lang="ja-JP" altLang="ja-JP" sz="1800">
                <a:solidFill>
                  <a:srgbClr val="FFFFFF"/>
                </a:solidFill>
              </a:endParaRPr>
            </a:p>
          </p:txBody>
        </p:sp>
        <p:pic>
          <p:nvPicPr>
            <p:cNvPr id="26" name="Picture 36">
              <a:extLst>
                <a:ext uri="{FF2B5EF4-FFF2-40B4-BE49-F238E27FC236}">
                  <a16:creationId xmlns:a16="http://schemas.microsoft.com/office/drawing/2014/main" id="{ED951F61-E053-8A93-3B36-5A784A1E8E7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l="11021" t="16499" r="11623" b="12224"/>
            <a:stretch>
              <a:fillRect/>
            </a:stretch>
          </p:blipFill>
          <p:spPr bwMode="auto">
            <a:xfrm>
              <a:off x="-1158" y="4719"/>
              <a:ext cx="1158" cy="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30" name="Picture 37">
              <a:extLst>
                <a:ext uri="{FF2B5EF4-FFF2-40B4-BE49-F238E27FC236}">
                  <a16:creationId xmlns:a16="http://schemas.microsoft.com/office/drawing/2014/main" id="{172BE4B0-3036-77EF-2BB8-E862BA83C3B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03" y="4939"/>
              <a:ext cx="1166" cy="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7" name="テキスト ボックス 6">
            <a:extLst>
              <a:ext uri="{FF2B5EF4-FFF2-40B4-BE49-F238E27FC236}">
                <a16:creationId xmlns:a16="http://schemas.microsoft.com/office/drawing/2014/main" id="{F1DBE96F-9153-44F1-91E9-503D7F7BD5BF}"/>
              </a:ext>
            </a:extLst>
          </p:cNvPr>
          <p:cNvSpPr txBox="1"/>
          <p:nvPr/>
        </p:nvSpPr>
        <p:spPr>
          <a:xfrm>
            <a:off x="295215" y="4060209"/>
            <a:ext cx="1087714" cy="323165"/>
          </a:xfrm>
          <a:prstGeom prst="rect">
            <a:avLst/>
          </a:prstGeom>
          <a:solidFill>
            <a:srgbClr val="0070C0"/>
          </a:solidFill>
          <a:effectLst/>
          <a:scene3d>
            <a:camera prst="orthographicFront"/>
            <a:lightRig rig="threePt" dir="t"/>
          </a:scene3d>
          <a:sp3d>
            <a:bevelT/>
          </a:sp3d>
        </p:spPr>
        <p:txBody>
          <a:bodyPr wrap="square" rtlCol="0">
            <a:spAutoFit/>
          </a:bodyPr>
          <a:lstStyle/>
          <a:p>
            <a:r>
              <a:rPr lang="en-US" altLang="ja-JP" sz="1500" b="1" dirty="0">
                <a:solidFill>
                  <a:schemeClr val="bg1"/>
                </a:solidFill>
                <a:latin typeface="Arial" panose="020B0604020202020204" pitchFamily="34" charset="0"/>
                <a:cs typeface="Arial" panose="020B0604020202020204" pitchFamily="34" charset="0"/>
              </a:rPr>
              <a:t>T1 target</a:t>
            </a:r>
            <a:endParaRPr lang="ja-JP" altLang="en-US" sz="1500" b="1" dirty="0">
              <a:solidFill>
                <a:schemeClr val="bg1"/>
              </a:solidFill>
              <a:latin typeface="Arial" panose="020B0604020202020204" pitchFamily="34" charset="0"/>
              <a:cs typeface="Arial" panose="020B0604020202020204" pitchFamily="34" charset="0"/>
            </a:endParaRPr>
          </a:p>
        </p:txBody>
      </p:sp>
      <p:sp>
        <p:nvSpPr>
          <p:cNvPr id="11" name="テキスト ボックス 10">
            <a:extLst>
              <a:ext uri="{FF2B5EF4-FFF2-40B4-BE49-F238E27FC236}">
                <a16:creationId xmlns:a16="http://schemas.microsoft.com/office/drawing/2014/main" id="{B8F9F6B7-0F72-4CA0-81A0-E8809299C893}"/>
              </a:ext>
            </a:extLst>
          </p:cNvPr>
          <p:cNvSpPr txBox="1"/>
          <p:nvPr/>
        </p:nvSpPr>
        <p:spPr>
          <a:xfrm>
            <a:off x="5525133" y="3705287"/>
            <a:ext cx="540802" cy="415498"/>
          </a:xfrm>
          <a:prstGeom prst="rect">
            <a:avLst/>
          </a:prstGeom>
          <a:solidFill>
            <a:srgbClr val="00B050"/>
          </a:solidFill>
          <a:effectLst/>
          <a:scene3d>
            <a:camera prst="orthographicFront"/>
            <a:lightRig rig="threePt" dir="t"/>
          </a:scene3d>
          <a:sp3d>
            <a:bevelT/>
          </a:sp3d>
        </p:spPr>
        <p:txBody>
          <a:bodyPr wrap="square" rtlCol="0">
            <a:spAutoFit/>
          </a:bodyPr>
          <a:lstStyle/>
          <a:p>
            <a:pPr algn="ctr"/>
            <a:r>
              <a:rPr lang="en-US" altLang="ja-JP" sz="2100" b="1" dirty="0">
                <a:solidFill>
                  <a:schemeClr val="bg1"/>
                </a:solidFill>
                <a:latin typeface="Arial" panose="020B0604020202020204" pitchFamily="34" charset="0"/>
                <a:cs typeface="Arial" panose="020B0604020202020204" pitchFamily="34" charset="0"/>
              </a:rPr>
              <a:t>KL</a:t>
            </a:r>
            <a:endParaRPr lang="ja-JP" altLang="en-US" sz="2100" b="1" dirty="0">
              <a:solidFill>
                <a:schemeClr val="bg1"/>
              </a:solidFill>
              <a:latin typeface="Arial" panose="020B0604020202020204" pitchFamily="34" charset="0"/>
              <a:cs typeface="Arial" panose="020B0604020202020204" pitchFamily="34" charset="0"/>
            </a:endParaRPr>
          </a:p>
        </p:txBody>
      </p:sp>
      <p:sp>
        <p:nvSpPr>
          <p:cNvPr id="12" name="テキスト ボックス 11">
            <a:extLst>
              <a:ext uri="{FF2B5EF4-FFF2-40B4-BE49-F238E27FC236}">
                <a16:creationId xmlns:a16="http://schemas.microsoft.com/office/drawing/2014/main" id="{7C94CCA1-3E88-4E91-AD6B-474FEF3A0508}"/>
              </a:ext>
            </a:extLst>
          </p:cNvPr>
          <p:cNvSpPr txBox="1"/>
          <p:nvPr/>
        </p:nvSpPr>
        <p:spPr>
          <a:xfrm>
            <a:off x="5594324" y="4289398"/>
            <a:ext cx="1007758" cy="415498"/>
          </a:xfrm>
          <a:prstGeom prst="rect">
            <a:avLst/>
          </a:prstGeom>
          <a:solidFill>
            <a:srgbClr val="00B050"/>
          </a:solidFill>
          <a:effectLst/>
          <a:scene3d>
            <a:camera prst="orthographicFront"/>
            <a:lightRig rig="threePt" dir="t"/>
          </a:scene3d>
          <a:sp3d>
            <a:bevelT/>
          </a:sp3d>
        </p:spPr>
        <p:txBody>
          <a:bodyPr wrap="square" rtlCol="0">
            <a:spAutoFit/>
          </a:bodyPr>
          <a:lstStyle/>
          <a:p>
            <a:pPr algn="ctr"/>
            <a:r>
              <a:rPr lang="en-US" altLang="ja-JP" sz="2100" b="1" dirty="0">
                <a:solidFill>
                  <a:schemeClr val="bg1"/>
                </a:solidFill>
                <a:latin typeface="Arial" panose="020B0604020202020204" pitchFamily="34" charset="0"/>
                <a:cs typeface="Arial" panose="020B0604020202020204" pitchFamily="34" charset="0"/>
              </a:rPr>
              <a:t>high-p</a:t>
            </a:r>
            <a:endParaRPr lang="ja-JP" altLang="en-US" sz="2100" b="1" dirty="0">
              <a:solidFill>
                <a:schemeClr val="bg1"/>
              </a:solidFill>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38EFFEC3-FBE6-47FF-8EA3-84C3ACA0597B}"/>
              </a:ext>
            </a:extLst>
          </p:cNvPr>
          <p:cNvSpPr txBox="1"/>
          <p:nvPr/>
        </p:nvSpPr>
        <p:spPr>
          <a:xfrm>
            <a:off x="4935009" y="5416065"/>
            <a:ext cx="1180247" cy="415498"/>
          </a:xfrm>
          <a:prstGeom prst="rect">
            <a:avLst/>
          </a:prstGeom>
          <a:solidFill>
            <a:srgbClr val="00B050"/>
          </a:solidFill>
          <a:effectLst/>
          <a:scene3d>
            <a:camera prst="orthographicFront"/>
            <a:lightRig rig="threePt" dir="t"/>
          </a:scene3d>
          <a:sp3d>
            <a:bevelT/>
          </a:sp3d>
        </p:spPr>
        <p:txBody>
          <a:bodyPr wrap="square" rtlCol="0">
            <a:spAutoFit/>
          </a:bodyPr>
          <a:lstStyle/>
          <a:p>
            <a:pPr algn="ctr"/>
            <a:r>
              <a:rPr lang="en-US" altLang="ja-JP" sz="2100" b="1" dirty="0">
                <a:solidFill>
                  <a:schemeClr val="bg1"/>
                </a:solidFill>
                <a:latin typeface="Arial" panose="020B0604020202020204" pitchFamily="34" charset="0"/>
                <a:cs typeface="Arial" panose="020B0604020202020204" pitchFamily="34" charset="0"/>
              </a:rPr>
              <a:t>COMET</a:t>
            </a:r>
            <a:endParaRPr lang="ja-JP" altLang="en-US" sz="2100" b="1" dirty="0">
              <a:solidFill>
                <a:schemeClr val="bg1"/>
              </a:solidFill>
              <a:latin typeface="Arial" panose="020B0604020202020204" pitchFamily="34" charset="0"/>
              <a:cs typeface="Arial" panose="020B0604020202020204" pitchFamily="34" charset="0"/>
            </a:endParaRPr>
          </a:p>
        </p:txBody>
      </p:sp>
      <p:sp>
        <p:nvSpPr>
          <p:cNvPr id="9" name="テキスト ボックス 8">
            <a:extLst>
              <a:ext uri="{FF2B5EF4-FFF2-40B4-BE49-F238E27FC236}">
                <a16:creationId xmlns:a16="http://schemas.microsoft.com/office/drawing/2014/main" id="{393FB5CC-C3D8-445B-8875-8140EA479F61}"/>
              </a:ext>
            </a:extLst>
          </p:cNvPr>
          <p:cNvSpPr txBox="1"/>
          <p:nvPr/>
        </p:nvSpPr>
        <p:spPr>
          <a:xfrm>
            <a:off x="3062773" y="3221103"/>
            <a:ext cx="1152259" cy="415498"/>
          </a:xfrm>
          <a:prstGeom prst="rect">
            <a:avLst/>
          </a:prstGeom>
          <a:solidFill>
            <a:srgbClr val="00B050"/>
          </a:solidFill>
          <a:effectLst/>
          <a:scene3d>
            <a:camera prst="orthographicFront"/>
            <a:lightRig rig="threePt" dir="t"/>
          </a:scene3d>
          <a:sp3d>
            <a:bevelT/>
          </a:sp3d>
        </p:spPr>
        <p:txBody>
          <a:bodyPr wrap="square" rtlCol="0">
            <a:spAutoFit/>
          </a:bodyPr>
          <a:lstStyle/>
          <a:p>
            <a:pPr algn="ctr"/>
            <a:r>
              <a:rPr lang="en-US" altLang="ja-JP" sz="2100" b="1" dirty="0">
                <a:solidFill>
                  <a:schemeClr val="bg1"/>
                </a:solidFill>
                <a:latin typeface="Arial" panose="020B0604020202020204" pitchFamily="34" charset="0"/>
                <a:cs typeface="Arial" panose="020B0604020202020204" pitchFamily="34" charset="0"/>
              </a:rPr>
              <a:t>K1.8BR</a:t>
            </a:r>
            <a:endParaRPr lang="ja-JP" altLang="en-US" sz="2100" b="1" dirty="0">
              <a:solidFill>
                <a:schemeClr val="bg1"/>
              </a:solidFill>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93FF421A-99A6-4EA9-BAED-F966BE6CA64D}"/>
              </a:ext>
            </a:extLst>
          </p:cNvPr>
          <p:cNvSpPr txBox="1"/>
          <p:nvPr/>
        </p:nvSpPr>
        <p:spPr>
          <a:xfrm>
            <a:off x="4488999" y="2521338"/>
            <a:ext cx="840233" cy="415498"/>
          </a:xfrm>
          <a:prstGeom prst="rect">
            <a:avLst/>
          </a:prstGeom>
          <a:solidFill>
            <a:srgbClr val="00B050"/>
          </a:solidFill>
          <a:effectLst/>
          <a:scene3d>
            <a:camera prst="orthographicFront"/>
            <a:lightRig rig="threePt" dir="t"/>
          </a:scene3d>
          <a:sp3d>
            <a:bevelT/>
          </a:sp3d>
        </p:spPr>
        <p:txBody>
          <a:bodyPr wrap="square" rtlCol="0">
            <a:spAutoFit/>
          </a:bodyPr>
          <a:lstStyle/>
          <a:p>
            <a:pPr algn="ctr"/>
            <a:r>
              <a:rPr lang="en-US" altLang="ja-JP" sz="2100" b="1" dirty="0">
                <a:solidFill>
                  <a:schemeClr val="bg1"/>
                </a:solidFill>
                <a:latin typeface="Arial" panose="020B0604020202020204" pitchFamily="34" charset="0"/>
                <a:cs typeface="Arial" panose="020B0604020202020204" pitchFamily="34" charset="0"/>
              </a:rPr>
              <a:t>K1.8</a:t>
            </a:r>
            <a:endParaRPr lang="ja-JP" altLang="en-US" sz="2100" b="1" dirty="0">
              <a:solidFill>
                <a:schemeClr val="bg1"/>
              </a:solidFill>
              <a:latin typeface="Arial" panose="020B0604020202020204" pitchFamily="34" charset="0"/>
              <a:cs typeface="Arial" panose="020B0604020202020204" pitchFamily="34" charset="0"/>
            </a:endParaRPr>
          </a:p>
        </p:txBody>
      </p:sp>
      <p:sp>
        <p:nvSpPr>
          <p:cNvPr id="2" name="タイトル 1">
            <a:extLst>
              <a:ext uri="{FF2B5EF4-FFF2-40B4-BE49-F238E27FC236}">
                <a16:creationId xmlns:a16="http://schemas.microsoft.com/office/drawing/2014/main" id="{D7361A46-B3E9-441B-8F21-9AEC59604C9A}"/>
              </a:ext>
            </a:extLst>
          </p:cNvPr>
          <p:cNvSpPr>
            <a:spLocks noGrp="1"/>
          </p:cNvSpPr>
          <p:nvPr>
            <p:ph type="title"/>
          </p:nvPr>
        </p:nvSpPr>
        <p:spPr>
          <a:xfrm>
            <a:off x="0" y="0"/>
            <a:ext cx="9143999" cy="1327374"/>
          </a:xfrm>
        </p:spPr>
        <p:txBody>
          <a:bodyPr>
            <a:normAutofit/>
          </a:bodyPr>
          <a:lstStyle/>
          <a:p>
            <a:pPr algn="ctr"/>
            <a:r>
              <a:rPr kumimoji="1" lang="en-US" altLang="ja-JP" b="1" dirty="0">
                <a:latin typeface="Arial" panose="020B0604020202020204" pitchFamily="34" charset="0"/>
                <a:cs typeface="Arial" panose="020B0604020202020204" pitchFamily="34" charset="0"/>
              </a:rPr>
              <a:t>Hadron Experimental Facility</a:t>
            </a:r>
            <a:endParaRPr kumimoji="1" lang="ja-JP" altLang="en-US" b="1" dirty="0">
              <a:latin typeface="Arial" panose="020B0604020202020204" pitchFamily="34" charset="0"/>
              <a:cs typeface="Arial" panose="020B0604020202020204" pitchFamily="34" charset="0"/>
            </a:endParaRPr>
          </a:p>
        </p:txBody>
      </p:sp>
      <p:sp>
        <p:nvSpPr>
          <p:cNvPr id="5" name="矢印: 右 4">
            <a:extLst>
              <a:ext uri="{FF2B5EF4-FFF2-40B4-BE49-F238E27FC236}">
                <a16:creationId xmlns:a16="http://schemas.microsoft.com/office/drawing/2014/main" id="{ECF8F171-776B-4ED0-85C3-B2A723D30089}"/>
              </a:ext>
            </a:extLst>
          </p:cNvPr>
          <p:cNvSpPr/>
          <p:nvPr/>
        </p:nvSpPr>
        <p:spPr>
          <a:xfrm rot="20373158">
            <a:off x="2374821" y="4800567"/>
            <a:ext cx="519205" cy="201440"/>
          </a:xfrm>
          <a:prstGeom prst="rightArrow">
            <a:avLst>
              <a:gd name="adj1" fmla="val 33364"/>
              <a:gd name="adj2" fmla="val 8919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BBBD16F9-03DC-4AEE-90C8-6A3A1054A7EC}"/>
              </a:ext>
            </a:extLst>
          </p:cNvPr>
          <p:cNvSpPr txBox="1"/>
          <p:nvPr/>
        </p:nvSpPr>
        <p:spPr>
          <a:xfrm>
            <a:off x="191304" y="5607818"/>
            <a:ext cx="2292615" cy="830997"/>
          </a:xfrm>
          <a:prstGeom prst="rect">
            <a:avLst/>
          </a:prstGeom>
          <a:solidFill>
            <a:srgbClr val="FFFFFF">
              <a:alpha val="65098"/>
            </a:srgbClr>
          </a:solidFill>
        </p:spPr>
        <p:txBody>
          <a:bodyPr wrap="none" rtlCol="0">
            <a:spAutoFit/>
          </a:bodyPr>
          <a:lstStyle/>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30GeV proton beam</a:t>
            </a:r>
          </a:p>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Slow extraction</a:t>
            </a:r>
          </a:p>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65kW achieved</a:t>
            </a:r>
            <a:endParaRPr lang="ja-JP" altLang="en-US" sz="1600" dirty="0">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11F17760-BE0A-4F73-9946-B1D8F943CDC0}"/>
              </a:ext>
            </a:extLst>
          </p:cNvPr>
          <p:cNvSpPr txBox="1"/>
          <p:nvPr/>
        </p:nvSpPr>
        <p:spPr>
          <a:xfrm>
            <a:off x="1133642" y="3067173"/>
            <a:ext cx="1892220" cy="830997"/>
          </a:xfrm>
          <a:prstGeom prst="rect">
            <a:avLst/>
          </a:prstGeom>
          <a:solidFill>
            <a:srgbClr val="FFFFFF">
              <a:alpha val="65098"/>
            </a:srgbClr>
          </a:solidFill>
        </p:spPr>
        <p:txBody>
          <a:bodyPr wrap="square" rtlCol="0">
            <a:spAutoFit/>
          </a:bodyPr>
          <a:lstStyle/>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&lt; 1.1 GeV/c</a:t>
            </a:r>
          </a:p>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 5x10</a:t>
            </a:r>
            <a:r>
              <a:rPr lang="en-US" altLang="ja-JP" sz="1600" baseline="30000" dirty="0">
                <a:latin typeface="Arial" panose="020B0604020202020204" pitchFamily="34" charset="0"/>
                <a:cs typeface="Arial" panose="020B0604020202020204" pitchFamily="34" charset="0"/>
              </a:rPr>
              <a:t>5</a:t>
            </a:r>
            <a:r>
              <a:rPr lang="en-US" altLang="ja-JP" sz="1600" dirty="0">
                <a:latin typeface="Arial" panose="020B0604020202020204" pitchFamily="34" charset="0"/>
                <a:cs typeface="Arial" panose="020B0604020202020204" pitchFamily="34" charset="0"/>
              </a:rPr>
              <a:t> K</a:t>
            </a:r>
            <a:r>
              <a:rPr lang="en-US" altLang="ja-JP" sz="1600" baseline="30000" dirty="0">
                <a:latin typeface="Arial" panose="020B0604020202020204" pitchFamily="34" charset="0"/>
                <a:cs typeface="Arial" panose="020B0604020202020204" pitchFamily="34" charset="0"/>
              </a:rPr>
              <a:t>-</a:t>
            </a:r>
            <a:r>
              <a:rPr lang="en-US" altLang="ja-JP" sz="1600" dirty="0">
                <a:latin typeface="Arial" panose="020B0604020202020204" pitchFamily="34" charset="0"/>
                <a:cs typeface="Arial" panose="020B0604020202020204" pitchFamily="34" charset="0"/>
              </a:rPr>
              <a:t>/spill</a:t>
            </a:r>
          </a:p>
          <a:p>
            <a:pPr marL="257175" indent="-257175">
              <a:buFont typeface="Wingdings" panose="05000000000000000000" pitchFamily="2" charset="2"/>
              <a:buChar char="Ø"/>
            </a:pPr>
            <a:r>
              <a:rPr lang="en-US" altLang="ja-JP" sz="1600" b="1" dirty="0">
                <a:highlight>
                  <a:srgbClr val="FFFF00"/>
                </a:highlight>
                <a:latin typeface="Arial" panose="020B0604020202020204" pitchFamily="34" charset="0"/>
                <a:cs typeface="Arial" panose="020B0604020202020204" pitchFamily="34" charset="0"/>
              </a:rPr>
              <a:t>Kaon in nuclei</a:t>
            </a:r>
            <a:endParaRPr lang="ja-JP" altLang="en-US" sz="1600" b="1" dirty="0">
              <a:highlight>
                <a:srgbClr val="FFFF00"/>
              </a:highlight>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0733EDC6-689D-4ADD-91DF-1541C1CB5E91}"/>
              </a:ext>
            </a:extLst>
          </p:cNvPr>
          <p:cNvSpPr txBox="1"/>
          <p:nvPr/>
        </p:nvSpPr>
        <p:spPr>
          <a:xfrm>
            <a:off x="5350897" y="2060552"/>
            <a:ext cx="3010761" cy="830997"/>
          </a:xfrm>
          <a:prstGeom prst="rect">
            <a:avLst/>
          </a:prstGeom>
          <a:noFill/>
        </p:spPr>
        <p:txBody>
          <a:bodyPr wrap="none" rtlCol="0">
            <a:spAutoFit/>
          </a:bodyPr>
          <a:lstStyle/>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&lt; 2.0 GeV/c</a:t>
            </a:r>
          </a:p>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 10</a:t>
            </a:r>
            <a:r>
              <a:rPr lang="en-US" altLang="ja-JP" sz="1600" baseline="30000" dirty="0">
                <a:latin typeface="Arial" panose="020B0604020202020204" pitchFamily="34" charset="0"/>
                <a:cs typeface="Arial" panose="020B0604020202020204" pitchFamily="34" charset="0"/>
              </a:rPr>
              <a:t>6</a:t>
            </a:r>
            <a:r>
              <a:rPr lang="en-US" altLang="ja-JP" sz="1600" dirty="0">
                <a:latin typeface="Arial" panose="020B0604020202020204" pitchFamily="34" charset="0"/>
                <a:cs typeface="Arial" panose="020B0604020202020204" pitchFamily="34" charset="0"/>
              </a:rPr>
              <a:t> K</a:t>
            </a:r>
            <a:r>
              <a:rPr lang="en-US" altLang="ja-JP" sz="1600" baseline="30000" dirty="0">
                <a:latin typeface="Arial" panose="020B0604020202020204" pitchFamily="34" charset="0"/>
                <a:cs typeface="Arial" panose="020B0604020202020204" pitchFamily="34" charset="0"/>
              </a:rPr>
              <a:t>-</a:t>
            </a:r>
            <a:r>
              <a:rPr lang="en-US" altLang="ja-JP" sz="1600" dirty="0">
                <a:latin typeface="Arial" panose="020B0604020202020204" pitchFamily="34" charset="0"/>
                <a:cs typeface="Arial" panose="020B0604020202020204" pitchFamily="34" charset="0"/>
              </a:rPr>
              <a:t>/spill</a:t>
            </a:r>
          </a:p>
          <a:p>
            <a:pPr marL="257175" indent="-257175">
              <a:buFont typeface="Wingdings" panose="05000000000000000000" pitchFamily="2" charset="2"/>
              <a:buChar char="Ø"/>
            </a:pPr>
            <a:r>
              <a:rPr lang="en-US" altLang="ja-JP" sz="1600" b="1" dirty="0">
                <a:highlight>
                  <a:srgbClr val="FFFF00"/>
                </a:highlight>
                <a:latin typeface="Arial" panose="020B0604020202020204" pitchFamily="34" charset="0"/>
                <a:cs typeface="Arial" panose="020B0604020202020204" pitchFamily="34" charset="0"/>
              </a:rPr>
              <a:t>S=-1 and S=-2 </a:t>
            </a:r>
            <a:r>
              <a:rPr lang="en-US" altLang="ja-JP" sz="1600" b="1" dirty="0" err="1">
                <a:highlight>
                  <a:srgbClr val="FFFF00"/>
                </a:highlight>
                <a:latin typeface="Arial" panose="020B0604020202020204" pitchFamily="34" charset="0"/>
                <a:cs typeface="Arial" panose="020B0604020202020204" pitchFamily="34" charset="0"/>
              </a:rPr>
              <a:t>hypernuclei</a:t>
            </a:r>
            <a:endParaRPr lang="ja-JP" altLang="en-US" sz="1600" b="1" dirty="0">
              <a:highlight>
                <a:srgbClr val="FFFF00"/>
              </a:highlight>
              <a:latin typeface="Arial" panose="020B0604020202020204" pitchFamily="34" charset="0"/>
              <a:cs typeface="Arial" panose="020B0604020202020204" pitchFamily="34" charset="0"/>
            </a:endParaRPr>
          </a:p>
        </p:txBody>
      </p:sp>
      <p:sp>
        <p:nvSpPr>
          <p:cNvPr id="32" name="正方形/長方形 31">
            <a:extLst>
              <a:ext uri="{FF2B5EF4-FFF2-40B4-BE49-F238E27FC236}">
                <a16:creationId xmlns:a16="http://schemas.microsoft.com/office/drawing/2014/main" id="{ED850DEC-6C01-1E7C-1EE3-0B3AC3E1D3AD}"/>
              </a:ext>
            </a:extLst>
          </p:cNvPr>
          <p:cNvSpPr/>
          <p:nvPr/>
        </p:nvSpPr>
        <p:spPr>
          <a:xfrm>
            <a:off x="6364221" y="3094901"/>
            <a:ext cx="1388371" cy="761747"/>
          </a:xfrm>
          <a:prstGeom prst="rect">
            <a:avLst/>
          </a:prstGeom>
          <a:solidFill>
            <a:srgbClr val="FFFFFF">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nvGrpSpPr>
          <p:cNvPr id="21" name="グループ化 20">
            <a:extLst>
              <a:ext uri="{FF2B5EF4-FFF2-40B4-BE49-F238E27FC236}">
                <a16:creationId xmlns:a16="http://schemas.microsoft.com/office/drawing/2014/main" id="{01C19C04-8261-4832-AFCC-0178B0F3A68B}"/>
              </a:ext>
            </a:extLst>
          </p:cNvPr>
          <p:cNvGrpSpPr/>
          <p:nvPr/>
        </p:nvGrpSpPr>
        <p:grpSpPr>
          <a:xfrm>
            <a:off x="6346207" y="3057386"/>
            <a:ext cx="2828018" cy="846899"/>
            <a:chOff x="8324186" y="2419781"/>
            <a:chExt cx="3770691" cy="1129199"/>
          </a:xfrm>
        </p:grpSpPr>
        <p:sp>
          <p:nvSpPr>
            <p:cNvPr id="18" name="正方形/長方形 17">
              <a:extLst>
                <a:ext uri="{FF2B5EF4-FFF2-40B4-BE49-F238E27FC236}">
                  <a16:creationId xmlns:a16="http://schemas.microsoft.com/office/drawing/2014/main" id="{56092020-A226-4801-A45A-C424DA079B13}"/>
                </a:ext>
              </a:extLst>
            </p:cNvPr>
            <p:cNvSpPr/>
            <p:nvPr/>
          </p:nvSpPr>
          <p:spPr>
            <a:xfrm>
              <a:off x="8683810" y="3082070"/>
              <a:ext cx="1410769" cy="3732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F185FBAA-9206-440C-AFE5-E9D6B79D7BAC}"/>
                    </a:ext>
                  </a:extLst>
                </p:cNvPr>
                <p:cNvSpPr txBox="1"/>
                <p:nvPr/>
              </p:nvSpPr>
              <p:spPr>
                <a:xfrm>
                  <a:off x="8324186" y="2419781"/>
                  <a:ext cx="3770691" cy="1129199"/>
                </a:xfrm>
                <a:prstGeom prst="rect">
                  <a:avLst/>
                </a:prstGeom>
                <a:noFill/>
              </p:spPr>
              <p:txBody>
                <a:bodyPr wrap="none" rtlCol="0">
                  <a:spAutoFit/>
                </a:bodyPr>
                <a:lstStyle/>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16 deg extraction</a:t>
                  </a:r>
                </a:p>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 2.1 GeV/c ~ 10</a:t>
                  </a:r>
                  <a:r>
                    <a:rPr lang="en-US" altLang="ja-JP" sz="1600" baseline="30000" dirty="0">
                      <a:latin typeface="Arial" panose="020B0604020202020204" pitchFamily="34" charset="0"/>
                      <a:cs typeface="Arial" panose="020B0604020202020204" pitchFamily="34" charset="0"/>
                    </a:rPr>
                    <a:t>7</a:t>
                  </a:r>
                  <a:r>
                    <a:rPr lang="en-US" altLang="ja-JP" sz="1600" dirty="0">
                      <a:latin typeface="Arial" panose="020B0604020202020204" pitchFamily="34" charset="0"/>
                      <a:cs typeface="Arial" panose="020B0604020202020204" pitchFamily="34" charset="0"/>
                    </a:rPr>
                    <a:t> K</a:t>
                  </a:r>
                  <a:r>
                    <a:rPr lang="en-US" altLang="ja-JP" sz="1600" baseline="30000" dirty="0">
                      <a:latin typeface="Arial" panose="020B0604020202020204" pitchFamily="34" charset="0"/>
                      <a:cs typeface="Arial" panose="020B0604020202020204" pitchFamily="34" charset="0"/>
                    </a:rPr>
                    <a:t>0</a:t>
                  </a:r>
                  <a:r>
                    <a:rPr lang="en-US" altLang="ja-JP" sz="1600" baseline="-25000" dirty="0">
                      <a:latin typeface="Arial" panose="020B0604020202020204" pitchFamily="34" charset="0"/>
                      <a:cs typeface="Arial" panose="020B0604020202020204" pitchFamily="34" charset="0"/>
                    </a:rPr>
                    <a:t>L</a:t>
                  </a:r>
                  <a:r>
                    <a:rPr lang="en-US" altLang="ja-JP" sz="1600" dirty="0">
                      <a:latin typeface="Arial" panose="020B0604020202020204" pitchFamily="34" charset="0"/>
                      <a:cs typeface="Arial" panose="020B0604020202020204" pitchFamily="34" charset="0"/>
                    </a:rPr>
                    <a:t>/spill</a:t>
                  </a:r>
                </a:p>
                <a:p>
                  <a:pPr marL="257175" indent="-257175">
                    <a:buFont typeface="Wingdings" panose="05000000000000000000" pitchFamily="2" charset="2"/>
                    <a:buChar char="Ø"/>
                  </a:pPr>
                  <a14:m>
                    <m:oMath xmlns:m="http://schemas.openxmlformats.org/officeDocument/2006/math">
                      <m:sSup>
                        <m:sSupPr>
                          <m:ctrlPr>
                            <a:rPr lang="en-US" altLang="ja-JP" sz="1600" b="1" i="1">
                              <a:latin typeface="Cambria Math" panose="02040503050406030204" pitchFamily="18" charset="0"/>
                            </a:rPr>
                          </m:ctrlPr>
                        </m:sSupPr>
                        <m:e>
                          <m:sSubSup>
                            <m:sSubSupPr>
                              <m:ctrlPr>
                                <a:rPr lang="en-US" altLang="ja-JP" sz="1600" b="1" i="1">
                                  <a:latin typeface="Cambria Math" panose="02040503050406030204" pitchFamily="18" charset="0"/>
                                </a:rPr>
                              </m:ctrlPr>
                            </m:sSubSupPr>
                            <m:e>
                              <m:r>
                                <a:rPr lang="en-US" altLang="ja-JP" sz="1600" b="1" i="1">
                                  <a:latin typeface="Cambria Math" panose="02040503050406030204" pitchFamily="18" charset="0"/>
                                </a:rPr>
                                <m:t>𝑲</m:t>
                              </m:r>
                            </m:e>
                            <m:sub>
                              <m:r>
                                <a:rPr lang="en-US" altLang="ja-JP" sz="1600" b="1" i="1">
                                  <a:latin typeface="Cambria Math" panose="02040503050406030204" pitchFamily="18" charset="0"/>
                                </a:rPr>
                                <m:t>𝑳</m:t>
                              </m:r>
                            </m:sub>
                            <m:sup>
                              <m:r>
                                <a:rPr lang="en-US" altLang="ja-JP" sz="1600" b="1" i="1">
                                  <a:latin typeface="Cambria Math" panose="02040503050406030204" pitchFamily="18" charset="0"/>
                                </a:rPr>
                                <m:t>𝟎</m:t>
                              </m:r>
                            </m:sup>
                          </m:sSubSup>
                          <m:r>
                            <a:rPr lang="ja-JP" altLang="en-US" sz="1600" b="1" i="1">
                              <a:latin typeface="Cambria Math" panose="02040503050406030204" pitchFamily="18" charset="0"/>
                            </a:rPr>
                            <m:t>→</m:t>
                          </m:r>
                          <m:r>
                            <a:rPr lang="ja-JP" altLang="en-US" sz="1600" b="1" i="1">
                              <a:latin typeface="Cambria Math" panose="02040503050406030204" pitchFamily="18" charset="0"/>
                            </a:rPr>
                            <m:t>𝝅</m:t>
                          </m:r>
                        </m:e>
                        <m:sup>
                          <m:r>
                            <a:rPr lang="en-US" altLang="ja-JP" sz="1600" b="1" i="1">
                              <a:latin typeface="Cambria Math" panose="02040503050406030204" pitchFamily="18" charset="0"/>
                            </a:rPr>
                            <m:t>𝟎</m:t>
                          </m:r>
                        </m:sup>
                      </m:sSup>
                      <m:r>
                        <a:rPr lang="ja-JP" altLang="en-US" sz="1600" b="1" i="1">
                          <a:latin typeface="Cambria Math" panose="02040503050406030204" pitchFamily="18" charset="0"/>
                        </a:rPr>
                        <m:t>𝝂</m:t>
                      </m:r>
                      <m:acc>
                        <m:accPr>
                          <m:chr m:val="̅"/>
                          <m:ctrlPr>
                            <a:rPr lang="ja-JP" altLang="en-US" sz="1600" b="1" i="1">
                              <a:latin typeface="Cambria Math" panose="02040503050406030204" pitchFamily="18" charset="0"/>
                            </a:rPr>
                          </m:ctrlPr>
                        </m:accPr>
                        <m:e>
                          <m:r>
                            <a:rPr lang="ja-JP" altLang="en-US" sz="1600" b="1" i="1">
                              <a:latin typeface="Cambria Math" panose="02040503050406030204" pitchFamily="18" charset="0"/>
                            </a:rPr>
                            <m:t>𝝂</m:t>
                          </m:r>
                        </m:e>
                      </m:acc>
                    </m:oMath>
                  </a14:m>
                  <a:endParaRPr lang="ja-JP" altLang="en-US" sz="1600" b="1" dirty="0">
                    <a:latin typeface="Arial" panose="020B0604020202020204" pitchFamily="34" charset="0"/>
                    <a:cs typeface="Arial" panose="020B0604020202020204" pitchFamily="34" charset="0"/>
                  </a:endParaRPr>
                </a:p>
              </p:txBody>
            </p:sp>
          </mc:Choice>
          <mc:Fallback xmlns="">
            <p:sp>
              <p:nvSpPr>
                <p:cNvPr id="20" name="テキスト ボックス 19">
                  <a:extLst>
                    <a:ext uri="{FF2B5EF4-FFF2-40B4-BE49-F238E27FC236}">
                      <a16:creationId xmlns:a16="http://schemas.microsoft.com/office/drawing/2014/main" id="{F185FBAA-9206-440C-AFE5-E9D6B79D7BAC}"/>
                    </a:ext>
                  </a:extLst>
                </p:cNvPr>
                <p:cNvSpPr txBox="1">
                  <a:spLocks noRot="1" noChangeAspect="1" noMove="1" noResize="1" noEditPoints="1" noAdjustHandles="1" noChangeArrowheads="1" noChangeShapeType="1" noTextEdit="1"/>
                </p:cNvSpPr>
                <p:nvPr/>
              </p:nvSpPr>
              <p:spPr>
                <a:xfrm>
                  <a:off x="8324186" y="2419781"/>
                  <a:ext cx="3770691" cy="1129199"/>
                </a:xfrm>
                <a:prstGeom prst="rect">
                  <a:avLst/>
                </a:prstGeom>
                <a:blipFill>
                  <a:blip r:embed="rId5"/>
                  <a:stretch>
                    <a:fillRect l="-862" t="-2174" b="-7246"/>
                  </a:stretch>
                </a:blipFill>
              </p:spPr>
              <p:txBody>
                <a:bodyPr/>
                <a:lstStyle/>
                <a:p>
                  <a:r>
                    <a:rPr lang="ja-JP" altLang="en-US">
                      <a:noFill/>
                    </a:rPr>
                    <a:t> </a:t>
                  </a:r>
                </a:p>
              </p:txBody>
            </p:sp>
          </mc:Fallback>
        </mc:AlternateContent>
      </p:grpSp>
      <p:sp>
        <p:nvSpPr>
          <p:cNvPr id="34" name="正方形/長方形 33">
            <a:extLst>
              <a:ext uri="{FF2B5EF4-FFF2-40B4-BE49-F238E27FC236}">
                <a16:creationId xmlns:a16="http://schemas.microsoft.com/office/drawing/2014/main" id="{976CCB18-ABFD-14BD-D1CE-C2E9FD441C75}"/>
              </a:ext>
            </a:extLst>
          </p:cNvPr>
          <p:cNvSpPr/>
          <p:nvPr/>
        </p:nvSpPr>
        <p:spPr>
          <a:xfrm>
            <a:off x="6631603" y="4472263"/>
            <a:ext cx="837182" cy="530805"/>
          </a:xfrm>
          <a:prstGeom prst="rect">
            <a:avLst/>
          </a:prstGeom>
          <a:solidFill>
            <a:srgbClr val="FFFFFF">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2" name="テキスト ボックス 21">
            <a:extLst>
              <a:ext uri="{FF2B5EF4-FFF2-40B4-BE49-F238E27FC236}">
                <a16:creationId xmlns:a16="http://schemas.microsoft.com/office/drawing/2014/main" id="{0F0EB8F8-DA9B-46B7-8D75-BE10D17A5C4D}"/>
              </a:ext>
            </a:extLst>
          </p:cNvPr>
          <p:cNvSpPr txBox="1"/>
          <p:nvPr/>
        </p:nvSpPr>
        <p:spPr>
          <a:xfrm>
            <a:off x="378445" y="4403818"/>
            <a:ext cx="1471878" cy="584775"/>
          </a:xfrm>
          <a:prstGeom prst="rect">
            <a:avLst/>
          </a:prstGeom>
          <a:noFill/>
        </p:spPr>
        <p:txBody>
          <a:bodyPr wrap="none" rtlCol="0">
            <a:spAutoFit/>
          </a:bodyPr>
          <a:lstStyle/>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Gold target</a:t>
            </a:r>
          </a:p>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max 95 kW</a:t>
            </a:r>
          </a:p>
        </p:txBody>
      </p:sp>
      <p:sp>
        <p:nvSpPr>
          <p:cNvPr id="23" name="テキスト ボックス 22">
            <a:extLst>
              <a:ext uri="{FF2B5EF4-FFF2-40B4-BE49-F238E27FC236}">
                <a16:creationId xmlns:a16="http://schemas.microsoft.com/office/drawing/2014/main" id="{CF9B3003-5052-4FE3-A33A-6D299C6C9C8F}"/>
              </a:ext>
            </a:extLst>
          </p:cNvPr>
          <p:cNvSpPr txBox="1"/>
          <p:nvPr/>
        </p:nvSpPr>
        <p:spPr>
          <a:xfrm>
            <a:off x="6661019" y="4453116"/>
            <a:ext cx="2450858" cy="584775"/>
          </a:xfrm>
          <a:prstGeom prst="rect">
            <a:avLst/>
          </a:prstGeom>
          <a:noFill/>
        </p:spPr>
        <p:txBody>
          <a:bodyPr wrap="square" rtlCol="0">
            <a:spAutoFit/>
          </a:bodyPr>
          <a:lstStyle/>
          <a:p>
            <a:pPr marL="257175" indent="-257175">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30 GeV proton ~ 10</a:t>
            </a:r>
            <a:r>
              <a:rPr lang="en-US" altLang="ja-JP" sz="1600" baseline="30000" dirty="0">
                <a:latin typeface="Arial" panose="020B0604020202020204" pitchFamily="34" charset="0"/>
                <a:cs typeface="Arial" panose="020B0604020202020204" pitchFamily="34" charset="0"/>
              </a:rPr>
              <a:t>10</a:t>
            </a:r>
            <a:endParaRPr lang="en-US" altLang="ja-JP" sz="1600" dirty="0">
              <a:latin typeface="Arial" panose="020B0604020202020204" pitchFamily="34" charset="0"/>
              <a:cs typeface="Arial" panose="020B0604020202020204" pitchFamily="34" charset="0"/>
            </a:endParaRPr>
          </a:p>
          <a:p>
            <a:pPr marL="257175" indent="-257175">
              <a:buFont typeface="Wingdings" panose="05000000000000000000" pitchFamily="2" charset="2"/>
              <a:buChar char="Ø"/>
            </a:pPr>
            <a:r>
              <a:rPr lang="en-US" altLang="ja-JP" sz="1600" b="1" dirty="0">
                <a:highlight>
                  <a:srgbClr val="FFFF00"/>
                </a:highlight>
                <a:latin typeface="Arial" panose="020B0604020202020204" pitchFamily="34" charset="0"/>
                <a:cs typeface="Arial" panose="020B0604020202020204" pitchFamily="34" charset="0"/>
              </a:rPr>
              <a:t>Hadron physics</a:t>
            </a:r>
          </a:p>
        </p:txBody>
      </p:sp>
      <p:sp>
        <p:nvSpPr>
          <p:cNvPr id="25" name="テキスト ボックス 24">
            <a:extLst>
              <a:ext uri="{FF2B5EF4-FFF2-40B4-BE49-F238E27FC236}">
                <a16:creationId xmlns:a16="http://schemas.microsoft.com/office/drawing/2014/main" id="{05BE14CC-E555-4E71-9598-5C8D6A378234}"/>
              </a:ext>
            </a:extLst>
          </p:cNvPr>
          <p:cNvSpPr txBox="1"/>
          <p:nvPr/>
        </p:nvSpPr>
        <p:spPr>
          <a:xfrm>
            <a:off x="5329232" y="5918413"/>
            <a:ext cx="1896673" cy="584775"/>
          </a:xfrm>
          <a:prstGeom prst="rect">
            <a:avLst/>
          </a:prstGeom>
          <a:noFill/>
        </p:spPr>
        <p:txBody>
          <a:bodyPr wrap="none" rtlCol="0">
            <a:spAutoFit/>
          </a:bodyPr>
          <a:lstStyle/>
          <a:p>
            <a:pPr marL="257175" indent="-257175">
              <a:buFont typeface="Wingdings" panose="05000000000000000000" pitchFamily="2" charset="2"/>
              <a:buChar char="Ø"/>
            </a:pPr>
            <a:r>
              <a:rPr lang="en-US" altLang="ja-JP" sz="1600" dirty="0">
                <a:latin typeface="Symbol" panose="05050102010706020507" pitchFamily="18" charset="2"/>
                <a:cs typeface="Arial" panose="020B0604020202020204" pitchFamily="34" charset="0"/>
              </a:rPr>
              <a:t>m</a:t>
            </a:r>
            <a:r>
              <a:rPr lang="en-US" altLang="ja-JP" sz="1600" baseline="30000" dirty="0">
                <a:latin typeface="Symbol" panose="05050102010706020507" pitchFamily="18" charset="2"/>
                <a:cs typeface="Arial" panose="020B0604020202020204" pitchFamily="34" charset="0"/>
              </a:rPr>
              <a:t>-</a:t>
            </a:r>
            <a:r>
              <a:rPr lang="en-US" altLang="ja-JP" sz="1600" dirty="0">
                <a:latin typeface="Arial" panose="020B0604020202020204" pitchFamily="34" charset="0"/>
                <a:cs typeface="Arial" panose="020B0604020202020204" pitchFamily="34" charset="0"/>
              </a:rPr>
              <a:t> beam</a:t>
            </a:r>
          </a:p>
          <a:p>
            <a:pPr marL="257175" indent="-257175">
              <a:buFont typeface="Wingdings" panose="05000000000000000000" pitchFamily="2" charset="2"/>
              <a:buChar char="Ø"/>
            </a:pPr>
            <a:r>
              <a:rPr lang="en-US" altLang="ja-JP" sz="1600" b="1" dirty="0">
                <a:highlight>
                  <a:srgbClr val="FFFF00"/>
                </a:highlight>
                <a:latin typeface="Symbol" panose="05050102010706020507" pitchFamily="18" charset="2"/>
                <a:cs typeface="Arial" panose="020B0604020202020204" pitchFamily="34" charset="0"/>
              </a:rPr>
              <a:t>m</a:t>
            </a:r>
            <a:r>
              <a:rPr lang="en-US" altLang="ja-JP" sz="1600" b="1" dirty="0">
                <a:highlight>
                  <a:srgbClr val="FFFF00"/>
                </a:highlight>
                <a:latin typeface="Arial" panose="020B0604020202020204" pitchFamily="34" charset="0"/>
                <a:cs typeface="Arial" panose="020B0604020202020204" pitchFamily="34" charset="0"/>
              </a:rPr>
              <a:t>-e conversion</a:t>
            </a:r>
            <a:endParaRPr lang="ja-JP" altLang="en-US" sz="1600" b="1" dirty="0">
              <a:highlight>
                <a:srgbClr val="FFFF00"/>
              </a:highlight>
              <a:latin typeface="Arial" panose="020B0604020202020204" pitchFamily="34" charset="0"/>
              <a:cs typeface="Arial" panose="020B0604020202020204" pitchFamily="34" charset="0"/>
            </a:endParaRPr>
          </a:p>
        </p:txBody>
      </p:sp>
      <p:pic>
        <p:nvPicPr>
          <p:cNvPr id="27" name="図 26">
            <a:extLst>
              <a:ext uri="{FF2B5EF4-FFF2-40B4-BE49-F238E27FC236}">
                <a16:creationId xmlns:a16="http://schemas.microsoft.com/office/drawing/2014/main" id="{F64C123A-DDBF-4C6B-A3D4-1F1250B02720}"/>
              </a:ext>
            </a:extLst>
          </p:cNvPr>
          <p:cNvPicPr>
            <a:picLocks noChangeAspect="1"/>
          </p:cNvPicPr>
          <p:nvPr/>
        </p:nvPicPr>
        <p:blipFill>
          <a:blip r:embed="rId6"/>
          <a:stretch>
            <a:fillRect/>
          </a:stretch>
        </p:blipFill>
        <p:spPr>
          <a:xfrm>
            <a:off x="49695" y="3067173"/>
            <a:ext cx="1087714" cy="761747"/>
          </a:xfrm>
          <a:prstGeom prst="rect">
            <a:avLst/>
          </a:prstGeom>
        </p:spPr>
      </p:pic>
      <p:pic>
        <p:nvPicPr>
          <p:cNvPr id="7170" name="Picture 2" descr="Origin of the proton mass">
            <a:extLst>
              <a:ext uri="{FF2B5EF4-FFF2-40B4-BE49-F238E27FC236}">
                <a16:creationId xmlns:a16="http://schemas.microsoft.com/office/drawing/2014/main" id="{A6DB75F4-1CA8-4D4E-8803-3D94ADACC9C2}"/>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22472" y="5039043"/>
            <a:ext cx="1363895" cy="99569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The COMET Experiment: Search for Muon to electron conversion at J-PARC">
            <a:extLst>
              <a:ext uri="{FF2B5EF4-FFF2-40B4-BE49-F238E27FC236}">
                <a16:creationId xmlns:a16="http://schemas.microsoft.com/office/drawing/2014/main" id="{0A43D619-1A37-4361-A835-68FBC5BCED8B}"/>
              </a:ext>
            </a:extLst>
          </p:cNvPr>
          <p:cNvPicPr>
            <a:picLocks noChangeAspect="1" noChangeArrowheads="1"/>
          </p:cNvPicPr>
          <p:nvPr/>
        </p:nvPicPr>
        <p:blipFill>
          <a:blip r:embed="rId8">
            <a:clrChange>
              <a:clrFrom>
                <a:srgbClr val="EFF0F4"/>
              </a:clrFrom>
              <a:clrTo>
                <a:srgbClr val="EFF0F4">
                  <a:alpha val="0"/>
                </a:srgbClr>
              </a:clrTo>
            </a:clrChange>
            <a:extLst>
              <a:ext uri="{28A0092B-C50C-407E-A947-70E740481C1C}">
                <a14:useLocalDpi xmlns:a14="http://schemas.microsoft.com/office/drawing/2010/main"/>
              </a:ext>
            </a:extLst>
          </a:blip>
          <a:srcRect/>
          <a:stretch>
            <a:fillRect/>
          </a:stretch>
        </p:blipFill>
        <p:spPr bwMode="auto">
          <a:xfrm>
            <a:off x="6518875" y="5411987"/>
            <a:ext cx="949909" cy="71151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4" descr="Xhypernucleus">
            <a:extLst>
              <a:ext uri="{FF2B5EF4-FFF2-40B4-BE49-F238E27FC236}">
                <a16:creationId xmlns:a16="http://schemas.microsoft.com/office/drawing/2014/main" id="{247955BB-1708-492F-840A-FB5FF95AE8FC}"/>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13333" y="1124230"/>
            <a:ext cx="982175" cy="957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テキスト ボックス 32">
            <a:extLst>
              <a:ext uri="{FF2B5EF4-FFF2-40B4-BE49-F238E27FC236}">
                <a16:creationId xmlns:a16="http://schemas.microsoft.com/office/drawing/2014/main" id="{B40F6322-6B33-12BF-8AF2-3EAAE2AF7EFA}"/>
              </a:ext>
            </a:extLst>
          </p:cNvPr>
          <p:cNvSpPr txBox="1"/>
          <p:nvPr/>
        </p:nvSpPr>
        <p:spPr>
          <a:xfrm>
            <a:off x="4341369" y="1251447"/>
            <a:ext cx="3168313" cy="307777"/>
          </a:xfrm>
          <a:prstGeom prst="rect">
            <a:avLst/>
          </a:prstGeom>
          <a:noFill/>
        </p:spPr>
        <p:txBody>
          <a:bodyPr wrap="square" rtlCol="0">
            <a:spAutoFit/>
          </a:bodyPr>
          <a:lstStyle/>
          <a:p>
            <a:r>
              <a:rPr lang="en-US" altLang="ja-JP" sz="1400" dirty="0">
                <a:solidFill>
                  <a:srgbClr val="0070C0"/>
                </a:solidFill>
                <a:latin typeface="Arial" panose="020B0604020202020204" pitchFamily="34" charset="0"/>
                <a:cs typeface="Arial" panose="020B0604020202020204" pitchFamily="34" charset="0"/>
              </a:rPr>
              <a:t>Overview</a:t>
            </a:r>
            <a:r>
              <a:rPr lang="en-US" altLang="ja-JP" sz="1400" dirty="0">
                <a:latin typeface="Arial" panose="020B0604020202020204" pitchFamily="34" charset="0"/>
                <a:cs typeface="Arial" panose="020B0604020202020204" pitchFamily="34" charset="0"/>
              </a:rPr>
              <a:t>: Poster No.5 by </a:t>
            </a:r>
            <a:r>
              <a:rPr lang="en-US" altLang="ja-JP" sz="1400" dirty="0" err="1">
                <a:latin typeface="Arial" panose="020B0604020202020204" pitchFamily="34" charset="0"/>
                <a:cs typeface="Arial" panose="020B0604020202020204" pitchFamily="34" charset="0"/>
              </a:rPr>
              <a:t>S.Sawada</a:t>
            </a:r>
            <a:endParaRPr lang="ja-JP" altLang="en-US" sz="1400" dirty="0">
              <a:latin typeface="Arial" panose="020B0604020202020204" pitchFamily="34" charset="0"/>
              <a:cs typeface="Arial" panose="020B0604020202020204" pitchFamily="34" charset="0"/>
            </a:endParaRPr>
          </a:p>
        </p:txBody>
      </p:sp>
      <p:sp>
        <p:nvSpPr>
          <p:cNvPr id="3" name="矢印: 右 2">
            <a:extLst>
              <a:ext uri="{FF2B5EF4-FFF2-40B4-BE49-F238E27FC236}">
                <a16:creationId xmlns:a16="http://schemas.microsoft.com/office/drawing/2014/main" id="{FF965F56-67BC-EE32-B52F-9069B8B5EF40}"/>
              </a:ext>
            </a:extLst>
          </p:cNvPr>
          <p:cNvSpPr/>
          <p:nvPr/>
        </p:nvSpPr>
        <p:spPr>
          <a:xfrm>
            <a:off x="3992557" y="1278377"/>
            <a:ext cx="351422" cy="25391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cxnSp>
        <p:nvCxnSpPr>
          <p:cNvPr id="29" name="直線矢印コネクタ 28">
            <a:extLst>
              <a:ext uri="{FF2B5EF4-FFF2-40B4-BE49-F238E27FC236}">
                <a16:creationId xmlns:a16="http://schemas.microsoft.com/office/drawing/2014/main" id="{6AA886B7-3A3B-9017-EB7C-F10932A1E87D}"/>
              </a:ext>
            </a:extLst>
          </p:cNvPr>
          <p:cNvCxnSpPr>
            <a:cxnSpLocks/>
            <a:stCxn id="7" idx="3"/>
          </p:cNvCxnSpPr>
          <p:nvPr/>
        </p:nvCxnSpPr>
        <p:spPr>
          <a:xfrm>
            <a:off x="1382929" y="4221792"/>
            <a:ext cx="2071471" cy="325696"/>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0" name="矢印: 右 39">
            <a:extLst>
              <a:ext uri="{FF2B5EF4-FFF2-40B4-BE49-F238E27FC236}">
                <a16:creationId xmlns:a16="http://schemas.microsoft.com/office/drawing/2014/main" id="{A42BF465-C450-81A8-BF6E-2CB735060D87}"/>
              </a:ext>
            </a:extLst>
          </p:cNvPr>
          <p:cNvSpPr/>
          <p:nvPr/>
        </p:nvSpPr>
        <p:spPr>
          <a:xfrm rot="20648704">
            <a:off x="2525928" y="5054703"/>
            <a:ext cx="519205" cy="201440"/>
          </a:xfrm>
          <a:prstGeom prst="rightArrow">
            <a:avLst>
              <a:gd name="adj1" fmla="val 33364"/>
              <a:gd name="adj2" fmla="val 8919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a:latin typeface="Arial" panose="020B0604020202020204" pitchFamily="34" charset="0"/>
              <a:cs typeface="Arial" panose="020B0604020202020204" pitchFamily="34" charset="0"/>
            </a:endParaRPr>
          </a:p>
        </p:txBody>
      </p:sp>
      <p:sp>
        <p:nvSpPr>
          <p:cNvPr id="53" name="四角形: 角を丸くする 52">
            <a:extLst>
              <a:ext uri="{FF2B5EF4-FFF2-40B4-BE49-F238E27FC236}">
                <a16:creationId xmlns:a16="http://schemas.microsoft.com/office/drawing/2014/main" id="{B652577F-2CD5-1D54-43E2-C20732FF4C05}"/>
              </a:ext>
            </a:extLst>
          </p:cNvPr>
          <p:cNvSpPr/>
          <p:nvPr/>
        </p:nvSpPr>
        <p:spPr>
          <a:xfrm>
            <a:off x="140438" y="1124229"/>
            <a:ext cx="3508950" cy="1451833"/>
          </a:xfrm>
          <a:prstGeom prst="roundRect">
            <a:avLst>
              <a:gd name="adj" fmla="val 8770"/>
            </a:avLst>
          </a:prstGeom>
          <a:solidFill>
            <a:schemeClr val="accent4">
              <a:lumMod val="20000"/>
              <a:lumOff val="80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nvGrpSpPr>
          <p:cNvPr id="52" name="グループ化 51">
            <a:extLst>
              <a:ext uri="{FF2B5EF4-FFF2-40B4-BE49-F238E27FC236}">
                <a16:creationId xmlns:a16="http://schemas.microsoft.com/office/drawing/2014/main" id="{C9DFE52C-8013-F603-2773-6C4223D344C5}"/>
              </a:ext>
            </a:extLst>
          </p:cNvPr>
          <p:cNvGrpSpPr/>
          <p:nvPr/>
        </p:nvGrpSpPr>
        <p:grpSpPr>
          <a:xfrm>
            <a:off x="140438" y="863880"/>
            <a:ext cx="3487437" cy="1690506"/>
            <a:chOff x="209968" y="-7915"/>
            <a:chExt cx="4649916" cy="2254008"/>
          </a:xfrm>
        </p:grpSpPr>
        <p:pic>
          <p:nvPicPr>
            <p:cNvPr id="38" name="図 37">
              <a:extLst>
                <a:ext uri="{FF2B5EF4-FFF2-40B4-BE49-F238E27FC236}">
                  <a16:creationId xmlns:a16="http://schemas.microsoft.com/office/drawing/2014/main" id="{B6666BEB-78A5-F696-C6BC-9581CCD38428}"/>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754995">
              <a:off x="288581" y="-7915"/>
              <a:ext cx="4504831" cy="2254008"/>
            </a:xfrm>
            <a:prstGeom prst="rect">
              <a:avLst/>
            </a:prstGeom>
          </p:spPr>
        </p:pic>
        <p:cxnSp>
          <p:nvCxnSpPr>
            <p:cNvPr id="14" name="直線矢印コネクタ 13">
              <a:extLst>
                <a:ext uri="{FF2B5EF4-FFF2-40B4-BE49-F238E27FC236}">
                  <a16:creationId xmlns:a16="http://schemas.microsoft.com/office/drawing/2014/main" id="{730FB976-5DAF-4C18-B31C-5F0A10DAF90C}"/>
                </a:ext>
              </a:extLst>
            </p:cNvPr>
            <p:cNvCxnSpPr>
              <a:cxnSpLocks/>
            </p:cNvCxnSpPr>
            <p:nvPr/>
          </p:nvCxnSpPr>
          <p:spPr>
            <a:xfrm flipV="1">
              <a:off x="3957732" y="1340014"/>
              <a:ext cx="883180" cy="194417"/>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5989C371-87DE-464D-A4C7-C0AAE781B65F}"/>
                </a:ext>
              </a:extLst>
            </p:cNvPr>
            <p:cNvSpPr txBox="1"/>
            <p:nvPr/>
          </p:nvSpPr>
          <p:spPr>
            <a:xfrm rot="21005192">
              <a:off x="4088532" y="1350883"/>
              <a:ext cx="771352" cy="430887"/>
            </a:xfrm>
            <a:prstGeom prst="rect">
              <a:avLst/>
            </a:prstGeom>
            <a:noFill/>
          </p:spPr>
          <p:txBody>
            <a:bodyPr wrap="square" rtlCol="0">
              <a:spAutoFit/>
            </a:bodyPr>
            <a:lstStyle/>
            <a:p>
              <a:pPr algn="ctr"/>
              <a:r>
                <a:rPr lang="en-US" altLang="ja-JP" sz="1500" b="1" dirty="0">
                  <a:solidFill>
                    <a:srgbClr val="FF0000"/>
                  </a:solidFill>
                  <a:latin typeface="Arial" panose="020B0604020202020204" pitchFamily="34" charset="0"/>
                  <a:cs typeface="Arial" panose="020B0604020202020204" pitchFamily="34" charset="0"/>
                </a:rPr>
                <a:t>56m</a:t>
              </a:r>
              <a:endParaRPr lang="ja-JP" altLang="en-US" sz="1500" b="1" dirty="0">
                <a:solidFill>
                  <a:srgbClr val="FF0000"/>
                </a:solidFill>
                <a:latin typeface="Arial" panose="020B0604020202020204" pitchFamily="34" charset="0"/>
                <a:cs typeface="Arial" panose="020B0604020202020204" pitchFamily="34" charset="0"/>
              </a:endParaRPr>
            </a:p>
          </p:txBody>
        </p:sp>
        <p:cxnSp>
          <p:nvCxnSpPr>
            <p:cNvPr id="42" name="直線矢印コネクタ 41">
              <a:extLst>
                <a:ext uri="{FF2B5EF4-FFF2-40B4-BE49-F238E27FC236}">
                  <a16:creationId xmlns:a16="http://schemas.microsoft.com/office/drawing/2014/main" id="{EB7BEF1F-EB84-B602-44F6-693143A915E1}"/>
                </a:ext>
              </a:extLst>
            </p:cNvPr>
            <p:cNvCxnSpPr>
              <a:cxnSpLocks/>
            </p:cNvCxnSpPr>
            <p:nvPr/>
          </p:nvCxnSpPr>
          <p:spPr>
            <a:xfrm flipV="1">
              <a:off x="620175" y="1525963"/>
              <a:ext cx="3337557" cy="625947"/>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0" name="テキスト ボックス 49">
              <a:extLst>
                <a:ext uri="{FF2B5EF4-FFF2-40B4-BE49-F238E27FC236}">
                  <a16:creationId xmlns:a16="http://schemas.microsoft.com/office/drawing/2014/main" id="{422F322A-9F58-D140-4B79-097A1C6DC984}"/>
                </a:ext>
              </a:extLst>
            </p:cNvPr>
            <p:cNvSpPr txBox="1"/>
            <p:nvPr/>
          </p:nvSpPr>
          <p:spPr>
            <a:xfrm rot="21005192">
              <a:off x="2348091" y="1664543"/>
              <a:ext cx="932588" cy="430887"/>
            </a:xfrm>
            <a:prstGeom prst="rect">
              <a:avLst/>
            </a:prstGeom>
            <a:noFill/>
          </p:spPr>
          <p:txBody>
            <a:bodyPr wrap="square" rtlCol="0">
              <a:spAutoFit/>
            </a:bodyPr>
            <a:lstStyle/>
            <a:p>
              <a:pPr algn="ctr"/>
              <a:r>
                <a:rPr lang="en-US" altLang="ja-JP" sz="1500" b="1" dirty="0">
                  <a:solidFill>
                    <a:srgbClr val="FF0000"/>
                  </a:solidFill>
                  <a:latin typeface="Arial" panose="020B0604020202020204" pitchFamily="34" charset="0"/>
                  <a:cs typeface="Arial" panose="020B0604020202020204" pitchFamily="34" charset="0"/>
                </a:rPr>
                <a:t>200m</a:t>
              </a:r>
              <a:endParaRPr lang="ja-JP" altLang="en-US" sz="1500" b="1" dirty="0">
                <a:solidFill>
                  <a:srgbClr val="FF0000"/>
                </a:solidFill>
                <a:latin typeface="Arial" panose="020B0604020202020204" pitchFamily="34" charset="0"/>
                <a:cs typeface="Arial" panose="020B0604020202020204" pitchFamily="34" charset="0"/>
              </a:endParaRPr>
            </a:p>
          </p:txBody>
        </p:sp>
        <p:sp>
          <p:nvSpPr>
            <p:cNvPr id="51" name="テキスト ボックス 50">
              <a:extLst>
                <a:ext uri="{FF2B5EF4-FFF2-40B4-BE49-F238E27FC236}">
                  <a16:creationId xmlns:a16="http://schemas.microsoft.com/office/drawing/2014/main" id="{ADDA8AAC-7D9B-A185-ACE9-D565250F9F25}"/>
                </a:ext>
              </a:extLst>
            </p:cNvPr>
            <p:cNvSpPr txBox="1"/>
            <p:nvPr/>
          </p:nvSpPr>
          <p:spPr>
            <a:xfrm>
              <a:off x="209968" y="633965"/>
              <a:ext cx="1774768" cy="430887"/>
            </a:xfrm>
            <a:prstGeom prst="rect">
              <a:avLst/>
            </a:prstGeom>
            <a:noFill/>
          </p:spPr>
          <p:txBody>
            <a:bodyPr wrap="square" rtlCol="0">
              <a:spAutoFit/>
            </a:bodyPr>
            <a:lstStyle/>
            <a:p>
              <a:pPr algn="ctr"/>
              <a:r>
                <a:rPr lang="en-US" altLang="ja-JP" sz="1500" b="1" dirty="0">
                  <a:solidFill>
                    <a:srgbClr val="FF0000"/>
                  </a:solidFill>
                  <a:latin typeface="Arial" panose="020B0604020202020204" pitchFamily="34" charset="0"/>
                  <a:cs typeface="Arial" panose="020B0604020202020204" pitchFamily="34" charset="0"/>
                </a:rPr>
                <a:t>Main Ring</a:t>
              </a:r>
              <a:endParaRPr lang="ja-JP" altLang="en-US" sz="1500" b="1" dirty="0">
                <a:solidFill>
                  <a:srgbClr val="FF0000"/>
                </a:solidFill>
                <a:latin typeface="Arial" panose="020B0604020202020204" pitchFamily="34" charset="0"/>
                <a:cs typeface="Arial" panose="020B0604020202020204" pitchFamily="34" charset="0"/>
              </a:endParaRPr>
            </a:p>
          </p:txBody>
        </p:sp>
      </p:grpSp>
      <p:sp>
        <p:nvSpPr>
          <p:cNvPr id="4" name="フッター プレースホルダー 3">
            <a:extLst>
              <a:ext uri="{FF2B5EF4-FFF2-40B4-BE49-F238E27FC236}">
                <a16:creationId xmlns:a16="http://schemas.microsoft.com/office/drawing/2014/main" id="{996EFEB8-358B-C689-B746-3652B3B8F06A}"/>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2169533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1545D5-54CD-C6AB-AC7F-FCC5ADC4EB0C}"/>
              </a:ext>
            </a:extLst>
          </p:cNvPr>
          <p:cNvSpPr>
            <a:spLocks noGrp="1"/>
          </p:cNvSpPr>
          <p:nvPr>
            <p:ph type="title"/>
          </p:nvPr>
        </p:nvSpPr>
        <p:spPr>
          <a:xfrm>
            <a:off x="0" y="0"/>
            <a:ext cx="9144000" cy="1295525"/>
          </a:xfrm>
        </p:spPr>
        <p:txBody>
          <a:bodyPr>
            <a:noAutofit/>
          </a:bodyPr>
          <a:lstStyle/>
          <a:p>
            <a:pPr algn="ctr"/>
            <a:r>
              <a:rPr lang="en-US" altLang="ja-JP" sz="3600" b="1" dirty="0">
                <a:latin typeface="Arial" panose="020B0604020202020204" pitchFamily="34" charset="0"/>
                <a:cs typeface="Arial" panose="020B0604020202020204" pitchFamily="34" charset="0"/>
              </a:rPr>
              <a:t>Development of Beam Line Components</a:t>
            </a:r>
            <a:endParaRPr lang="ja-JP" altLang="en-US" sz="3600" b="1" dirty="0">
              <a:latin typeface="Arial" panose="020B0604020202020204" pitchFamily="34" charset="0"/>
              <a:cs typeface="Arial" panose="020B0604020202020204" pitchFamily="34" charset="0"/>
            </a:endParaRPr>
          </a:p>
        </p:txBody>
      </p:sp>
      <p:pic>
        <p:nvPicPr>
          <p:cNvPr id="4" name="図 3">
            <a:extLst>
              <a:ext uri="{FF2B5EF4-FFF2-40B4-BE49-F238E27FC236}">
                <a16:creationId xmlns:a16="http://schemas.microsoft.com/office/drawing/2014/main" id="{BE3928C8-9993-013C-282E-552B90F95102}"/>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a:off x="73219" y="1470344"/>
            <a:ext cx="2176162" cy="1773770"/>
          </a:xfrm>
          <a:prstGeom prst="rect">
            <a:avLst/>
          </a:prstGeom>
        </p:spPr>
      </p:pic>
      <p:pic>
        <p:nvPicPr>
          <p:cNvPr id="5" name="図 4">
            <a:extLst>
              <a:ext uri="{FF2B5EF4-FFF2-40B4-BE49-F238E27FC236}">
                <a16:creationId xmlns:a16="http://schemas.microsoft.com/office/drawing/2014/main" id="{FD449578-8A9E-6FAF-8C67-64BEC6DFDD6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219507" y="1440114"/>
            <a:ext cx="2182046" cy="1801383"/>
          </a:xfrm>
          <a:prstGeom prst="rect">
            <a:avLst/>
          </a:prstGeom>
        </p:spPr>
      </p:pic>
      <p:sp>
        <p:nvSpPr>
          <p:cNvPr id="6" name="テキスト ボックス 5">
            <a:extLst>
              <a:ext uri="{FF2B5EF4-FFF2-40B4-BE49-F238E27FC236}">
                <a16:creationId xmlns:a16="http://schemas.microsoft.com/office/drawing/2014/main" id="{049F983E-7AD6-23B1-0E3F-1DEAFB7E0A1F}"/>
              </a:ext>
            </a:extLst>
          </p:cNvPr>
          <p:cNvSpPr txBox="1"/>
          <p:nvPr/>
        </p:nvSpPr>
        <p:spPr>
          <a:xfrm>
            <a:off x="1401316" y="1248731"/>
            <a:ext cx="1957834" cy="323165"/>
          </a:xfrm>
          <a:prstGeom prst="rect">
            <a:avLst/>
          </a:prstGeom>
          <a:solidFill>
            <a:srgbClr val="FFFF00"/>
          </a:solidFill>
          <a:effectLst/>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altLang="ja-JP" sz="1500" b="1" dirty="0">
                <a:solidFill>
                  <a:srgbClr val="0070C0"/>
                </a:solidFill>
                <a:latin typeface="Arial" panose="020B0604020202020204" pitchFamily="34" charset="0"/>
                <a:cs typeface="Arial" panose="020B0604020202020204" pitchFamily="34" charset="0"/>
              </a:rPr>
              <a:t>Production target</a:t>
            </a:r>
            <a:endParaRPr lang="ja-JP" altLang="en-US" sz="1500" b="1" dirty="0">
              <a:solidFill>
                <a:srgbClr val="0070C0"/>
              </a:solidFill>
              <a:latin typeface="Arial" panose="020B0604020202020204" pitchFamily="34" charset="0"/>
              <a:cs typeface="Arial" panose="020B0604020202020204" pitchFamily="34" charset="0"/>
            </a:endParaRPr>
          </a:p>
        </p:txBody>
      </p:sp>
      <p:pic>
        <p:nvPicPr>
          <p:cNvPr id="10" name="Picture 4" descr="DSC04415">
            <a:extLst>
              <a:ext uri="{FF2B5EF4-FFF2-40B4-BE49-F238E27FC236}">
                <a16:creationId xmlns:a16="http://schemas.microsoft.com/office/drawing/2014/main" id="{C6B41275-C143-47A0-5B9D-B1B0D2BF9157}"/>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a:xfrm>
            <a:off x="66576" y="4476922"/>
            <a:ext cx="2275024" cy="1697746"/>
          </a:xfrm>
          <a:prstGeom prst="rect">
            <a:avLst/>
          </a:prstGeom>
          <a:noFill/>
          <a:ln>
            <a:noFill/>
          </a:ln>
        </p:spPr>
      </p:pic>
      <p:pic>
        <p:nvPicPr>
          <p:cNvPr id="11" name="Picture 3" descr="DSC04430">
            <a:extLst>
              <a:ext uri="{FF2B5EF4-FFF2-40B4-BE49-F238E27FC236}">
                <a16:creationId xmlns:a16="http://schemas.microsoft.com/office/drawing/2014/main" id="{27DAD090-4932-6715-DD12-2185F7A2E19C}"/>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a:xfrm>
            <a:off x="2326710" y="4465565"/>
            <a:ext cx="2102720" cy="1700573"/>
          </a:xfrm>
          <a:prstGeom prst="rect">
            <a:avLst/>
          </a:prstGeom>
        </p:spPr>
      </p:pic>
      <p:sp>
        <p:nvSpPr>
          <p:cNvPr id="15" name="テキスト ボックス 14">
            <a:extLst>
              <a:ext uri="{FF2B5EF4-FFF2-40B4-BE49-F238E27FC236}">
                <a16:creationId xmlns:a16="http://schemas.microsoft.com/office/drawing/2014/main" id="{618F491B-243F-2949-E1A5-82E749E1D00E}"/>
              </a:ext>
            </a:extLst>
          </p:cNvPr>
          <p:cNvSpPr txBox="1"/>
          <p:nvPr/>
        </p:nvSpPr>
        <p:spPr>
          <a:xfrm>
            <a:off x="1635229" y="4286719"/>
            <a:ext cx="1398335" cy="323165"/>
          </a:xfrm>
          <a:prstGeom prst="rect">
            <a:avLst/>
          </a:prstGeom>
          <a:solidFill>
            <a:srgbClr val="FFFF00"/>
          </a:solidFill>
          <a:effectLst/>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altLang="ja-JP" sz="1500" b="1" dirty="0">
                <a:solidFill>
                  <a:srgbClr val="0070C0"/>
                </a:solidFill>
                <a:latin typeface="Arial" panose="020B0604020202020204" pitchFamily="34" charset="0"/>
                <a:cs typeface="Arial" panose="020B0604020202020204" pitchFamily="34" charset="0"/>
              </a:rPr>
              <a:t>Beam dump</a:t>
            </a:r>
            <a:endParaRPr lang="ja-JP" altLang="en-US" sz="1500" b="1" dirty="0">
              <a:solidFill>
                <a:srgbClr val="0070C0"/>
              </a:solidFill>
              <a:latin typeface="Arial" panose="020B0604020202020204" pitchFamily="34" charset="0"/>
              <a:cs typeface="Arial" panose="020B0604020202020204" pitchFamily="34" charset="0"/>
            </a:endParaRPr>
          </a:p>
        </p:txBody>
      </p:sp>
      <p:sp>
        <p:nvSpPr>
          <p:cNvPr id="17" name="矢印: 右 16">
            <a:extLst>
              <a:ext uri="{FF2B5EF4-FFF2-40B4-BE49-F238E27FC236}">
                <a16:creationId xmlns:a16="http://schemas.microsoft.com/office/drawing/2014/main" id="{9DF4A60F-A09E-C797-4D3D-288987AB816E}"/>
              </a:ext>
            </a:extLst>
          </p:cNvPr>
          <p:cNvSpPr/>
          <p:nvPr/>
        </p:nvSpPr>
        <p:spPr>
          <a:xfrm>
            <a:off x="73219" y="6255801"/>
            <a:ext cx="351422" cy="25391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nvGrpSpPr>
          <p:cNvPr id="32" name="グループ化 31">
            <a:extLst>
              <a:ext uri="{FF2B5EF4-FFF2-40B4-BE49-F238E27FC236}">
                <a16:creationId xmlns:a16="http://schemas.microsoft.com/office/drawing/2014/main" id="{3CBB9225-47CA-D104-1127-62D193FB21FC}"/>
              </a:ext>
            </a:extLst>
          </p:cNvPr>
          <p:cNvGrpSpPr/>
          <p:nvPr/>
        </p:nvGrpSpPr>
        <p:grpSpPr>
          <a:xfrm>
            <a:off x="6948020" y="1440115"/>
            <a:ext cx="2068394" cy="2864569"/>
            <a:chOff x="9266976" y="-21440"/>
            <a:chExt cx="4953814" cy="6860656"/>
          </a:xfrm>
        </p:grpSpPr>
        <p:pic>
          <p:nvPicPr>
            <p:cNvPr id="21" name="Picture 4" descr="P6190348">
              <a:extLst>
                <a:ext uri="{FF2B5EF4-FFF2-40B4-BE49-F238E27FC236}">
                  <a16:creationId xmlns:a16="http://schemas.microsoft.com/office/drawing/2014/main" id="{E0E50A89-8D6D-B448-38E2-8C9DBC7ADE93}"/>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9266976" y="-21440"/>
              <a:ext cx="4189998" cy="6857999"/>
            </a:xfrm>
            <a:prstGeom prst="rect">
              <a:avLst/>
            </a:prstGeom>
            <a:noFill/>
            <a:ln w="9525">
              <a:noFill/>
              <a:miter lim="800000"/>
              <a:headEnd/>
              <a:tailEnd/>
            </a:ln>
          </p:spPr>
        </p:pic>
        <p:sp>
          <p:nvSpPr>
            <p:cNvPr id="22" name="Line 5">
              <a:extLst>
                <a:ext uri="{FF2B5EF4-FFF2-40B4-BE49-F238E27FC236}">
                  <a16:creationId xmlns:a16="http://schemas.microsoft.com/office/drawing/2014/main" id="{E6FC2E53-E2D7-2B57-967C-B1B74BA8370A}"/>
                </a:ext>
              </a:extLst>
            </p:cNvPr>
            <p:cNvSpPr>
              <a:spLocks noChangeShapeType="1"/>
            </p:cNvSpPr>
            <p:nvPr/>
          </p:nvSpPr>
          <p:spPr bwMode="auto">
            <a:xfrm flipH="1">
              <a:off x="10254944" y="1462873"/>
              <a:ext cx="144464" cy="5373687"/>
            </a:xfrm>
            <a:prstGeom prst="line">
              <a:avLst/>
            </a:prstGeom>
            <a:noFill/>
            <a:ln w="28575">
              <a:solidFill>
                <a:schemeClr val="bg1"/>
              </a:solidFill>
              <a:round/>
              <a:headEnd type="stealth" w="lg" len="lg"/>
              <a:tailEnd type="stealth" w="lg" len="lg"/>
            </a:ln>
          </p:spPr>
          <p:txBody>
            <a:bodyPr lIns="68577" tIns="34287" rIns="68577" bIns="34287"/>
            <a:lstStyle/>
            <a:p>
              <a:pPr fontAlgn="base">
                <a:spcBef>
                  <a:spcPct val="0"/>
                </a:spcBef>
                <a:spcAft>
                  <a:spcPct val="0"/>
                </a:spcAft>
              </a:pPr>
              <a:endParaRPr lang="ja-JP" altLang="en-US" sz="1350">
                <a:solidFill>
                  <a:srgbClr val="000000"/>
                </a:solidFill>
              </a:endParaRPr>
            </a:p>
          </p:txBody>
        </p:sp>
        <p:sp>
          <p:nvSpPr>
            <p:cNvPr id="23" name="Text Box 6">
              <a:extLst>
                <a:ext uri="{FF2B5EF4-FFF2-40B4-BE49-F238E27FC236}">
                  <a16:creationId xmlns:a16="http://schemas.microsoft.com/office/drawing/2014/main" id="{ACAB0E25-7547-C173-D2A7-814CE4466074}"/>
                </a:ext>
              </a:extLst>
            </p:cNvPr>
            <p:cNvSpPr txBox="1">
              <a:spLocks noChangeArrowheads="1"/>
            </p:cNvSpPr>
            <p:nvPr/>
          </p:nvSpPr>
          <p:spPr bwMode="auto">
            <a:xfrm>
              <a:off x="9493510" y="3110424"/>
              <a:ext cx="998245" cy="663400"/>
            </a:xfrm>
            <a:prstGeom prst="rect">
              <a:avLst/>
            </a:prstGeom>
            <a:noFill/>
            <a:ln w="9525">
              <a:noFill/>
              <a:miter lim="800000"/>
              <a:headEnd/>
              <a:tailEnd/>
            </a:ln>
          </p:spPr>
          <p:txBody>
            <a:bodyPr wrap="square" lIns="68577" tIns="34287" rIns="68577" bIns="34287">
              <a:spAutoFit/>
            </a:bodyPr>
            <a:lstStyle/>
            <a:p>
              <a:pPr fontAlgn="base">
                <a:spcBef>
                  <a:spcPct val="50000"/>
                </a:spcBef>
                <a:spcAft>
                  <a:spcPct val="0"/>
                </a:spcAft>
              </a:pPr>
              <a:r>
                <a:rPr lang="en-US" altLang="ja-JP" sz="1350" b="1" dirty="0">
                  <a:solidFill>
                    <a:schemeClr val="bg1"/>
                  </a:solidFill>
                  <a:effectLst>
                    <a:outerShdw blurRad="38100" dist="38100" dir="2700000" algn="tl">
                      <a:srgbClr val="000000">
                        <a:alpha val="43137"/>
                      </a:srgbClr>
                    </a:outerShdw>
                  </a:effectLst>
                </a:rPr>
                <a:t>5m</a:t>
              </a:r>
            </a:p>
          </p:txBody>
        </p:sp>
        <p:sp>
          <p:nvSpPr>
            <p:cNvPr id="24" name="テキスト ボックス 23">
              <a:extLst>
                <a:ext uri="{FF2B5EF4-FFF2-40B4-BE49-F238E27FC236}">
                  <a16:creationId xmlns:a16="http://schemas.microsoft.com/office/drawing/2014/main" id="{99B12F7F-1D01-8368-3902-0091926C9BD8}"/>
                </a:ext>
              </a:extLst>
            </p:cNvPr>
            <p:cNvSpPr txBox="1"/>
            <p:nvPr/>
          </p:nvSpPr>
          <p:spPr>
            <a:xfrm>
              <a:off x="12037003" y="5291250"/>
              <a:ext cx="2084471" cy="1547966"/>
            </a:xfrm>
            <a:prstGeom prst="rect">
              <a:avLst/>
            </a:prstGeom>
            <a:solidFill>
              <a:schemeClr val="bg1"/>
            </a:solidFill>
          </p:spPr>
          <p:txBody>
            <a:bodyPr wrap="square" rtlCol="0">
              <a:spAutoFit/>
            </a:bodyPr>
            <a:lstStyle/>
            <a:p>
              <a:pPr algn="l"/>
              <a:r>
                <a:rPr lang="en-US" altLang="ja-JP" sz="1200" dirty="0">
                  <a:latin typeface="Arial" panose="020B0604020202020204" pitchFamily="34" charset="0"/>
                  <a:ea typeface="BIZ UDPゴシック" panose="020B0400000000000000" pitchFamily="50" charset="-128"/>
                  <a:cs typeface="Arial" panose="020B0604020202020204" pitchFamily="34" charset="0"/>
                </a:rPr>
                <a:t>Mineral insulation magnet</a:t>
              </a:r>
              <a:endParaRPr lang="ja-JP" altLang="en-US" sz="1200" dirty="0">
                <a:latin typeface="Arial" panose="020B0604020202020204" pitchFamily="34" charset="0"/>
                <a:ea typeface="BIZ UDPゴシック" panose="020B0400000000000000" pitchFamily="50" charset="-128"/>
                <a:cs typeface="Arial" panose="020B0604020202020204" pitchFamily="34" charset="0"/>
              </a:endParaRPr>
            </a:p>
          </p:txBody>
        </p:sp>
        <p:sp>
          <p:nvSpPr>
            <p:cNvPr id="25" name="テキスト ボックス 24">
              <a:extLst>
                <a:ext uri="{FF2B5EF4-FFF2-40B4-BE49-F238E27FC236}">
                  <a16:creationId xmlns:a16="http://schemas.microsoft.com/office/drawing/2014/main" id="{2B23DC40-9770-CE54-46DB-51D689176369}"/>
                </a:ext>
              </a:extLst>
            </p:cNvPr>
            <p:cNvSpPr txBox="1"/>
            <p:nvPr/>
          </p:nvSpPr>
          <p:spPr>
            <a:xfrm>
              <a:off x="12273409" y="2848489"/>
              <a:ext cx="1386056" cy="1105690"/>
            </a:xfrm>
            <a:prstGeom prst="rect">
              <a:avLst/>
            </a:prstGeom>
            <a:solidFill>
              <a:schemeClr val="bg1"/>
            </a:solidFill>
          </p:spPr>
          <p:txBody>
            <a:bodyPr wrap="square" rtlCol="0">
              <a:spAutoFit/>
            </a:bodyPr>
            <a:lstStyle/>
            <a:p>
              <a:pPr algn="l"/>
              <a:r>
                <a:rPr lang="en-US" altLang="ja-JP" sz="1200" dirty="0">
                  <a:latin typeface="Arial" panose="020B0604020202020204" pitchFamily="34" charset="0"/>
                  <a:ea typeface="BIZ UDPゴシック" panose="020B0400000000000000" pitchFamily="50" charset="-128"/>
                  <a:cs typeface="Arial" panose="020B0604020202020204" pitchFamily="34" charset="0"/>
                </a:rPr>
                <a:t>Iron shield</a:t>
              </a:r>
              <a:endParaRPr lang="ja-JP" altLang="en-US" sz="1200" dirty="0">
                <a:latin typeface="Arial" panose="020B0604020202020204" pitchFamily="34" charset="0"/>
                <a:ea typeface="BIZ UDPゴシック" panose="020B0400000000000000" pitchFamily="50" charset="-128"/>
                <a:cs typeface="Arial" panose="020B0604020202020204" pitchFamily="34" charset="0"/>
              </a:endParaRPr>
            </a:p>
          </p:txBody>
        </p:sp>
        <p:sp>
          <p:nvSpPr>
            <p:cNvPr id="27" name="テキスト ボックス 26">
              <a:extLst>
                <a:ext uri="{FF2B5EF4-FFF2-40B4-BE49-F238E27FC236}">
                  <a16:creationId xmlns:a16="http://schemas.microsoft.com/office/drawing/2014/main" id="{DF8561B9-C012-B9C4-984E-632C2F8BFFFE}"/>
                </a:ext>
              </a:extLst>
            </p:cNvPr>
            <p:cNvSpPr txBox="1"/>
            <p:nvPr/>
          </p:nvSpPr>
          <p:spPr>
            <a:xfrm>
              <a:off x="12037003" y="251830"/>
              <a:ext cx="2183787" cy="1105690"/>
            </a:xfrm>
            <a:prstGeom prst="rect">
              <a:avLst/>
            </a:prstGeom>
            <a:solidFill>
              <a:schemeClr val="bg1"/>
            </a:solidFill>
          </p:spPr>
          <p:txBody>
            <a:bodyPr wrap="square" rtlCol="0">
              <a:spAutoFit/>
            </a:bodyPr>
            <a:lstStyle/>
            <a:p>
              <a:pPr algn="l"/>
              <a:r>
                <a:rPr lang="en-US" altLang="ja-JP" sz="1200" dirty="0">
                  <a:latin typeface="Arial" panose="020B0604020202020204" pitchFamily="34" charset="0"/>
                  <a:ea typeface="BIZ UDPゴシック" panose="020B0400000000000000" pitchFamily="50" charset="-128"/>
                  <a:cs typeface="Arial" panose="020B0604020202020204" pitchFamily="34" charset="0"/>
                </a:rPr>
                <a:t>Manifolds,</a:t>
              </a:r>
            </a:p>
            <a:p>
              <a:pPr algn="l"/>
              <a:r>
                <a:rPr lang="en-US" altLang="ja-JP" sz="1200" dirty="0">
                  <a:latin typeface="Arial" panose="020B0604020202020204" pitchFamily="34" charset="0"/>
                  <a:ea typeface="BIZ UDPゴシック" panose="020B0400000000000000" pitchFamily="50" charset="-128"/>
                  <a:cs typeface="Arial" panose="020B0604020202020204" pitchFamily="34" charset="0"/>
                </a:rPr>
                <a:t>Electrodes</a:t>
              </a:r>
              <a:endParaRPr lang="ja-JP" altLang="en-US" sz="1200" dirty="0">
                <a:latin typeface="Arial" panose="020B0604020202020204" pitchFamily="34" charset="0"/>
                <a:ea typeface="BIZ UDPゴシック" panose="020B0400000000000000" pitchFamily="50" charset="-128"/>
                <a:cs typeface="Arial" panose="020B0604020202020204" pitchFamily="34" charset="0"/>
              </a:endParaRPr>
            </a:p>
          </p:txBody>
        </p:sp>
        <p:cxnSp>
          <p:nvCxnSpPr>
            <p:cNvPr id="29" name="直線矢印コネクタ 28">
              <a:extLst>
                <a:ext uri="{FF2B5EF4-FFF2-40B4-BE49-F238E27FC236}">
                  <a16:creationId xmlns:a16="http://schemas.microsoft.com/office/drawing/2014/main" id="{0131BEE7-F4F9-944C-F64C-E44534DF8648}"/>
                </a:ext>
              </a:extLst>
            </p:cNvPr>
            <p:cNvCxnSpPr>
              <a:cxnSpLocks/>
              <a:stCxn id="27" idx="1"/>
            </p:cNvCxnSpPr>
            <p:nvPr/>
          </p:nvCxnSpPr>
          <p:spPr>
            <a:xfrm flipH="1" flipV="1">
              <a:off x="11438508" y="652744"/>
              <a:ext cx="598495" cy="151932"/>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19EC20C6-3A41-47C4-02E4-6D45B6FF3914}"/>
                </a:ext>
              </a:extLst>
            </p:cNvPr>
            <p:cNvCxnSpPr>
              <a:cxnSpLocks/>
              <a:stCxn id="25" idx="1"/>
            </p:cNvCxnSpPr>
            <p:nvPr/>
          </p:nvCxnSpPr>
          <p:spPr>
            <a:xfrm flipH="1" flipV="1">
              <a:off x="11601713" y="3366732"/>
              <a:ext cx="671696" cy="34603"/>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81EAC936-185F-C70A-E2CD-15E94AEF0DAE}"/>
                </a:ext>
              </a:extLst>
            </p:cNvPr>
            <p:cNvCxnSpPr>
              <a:cxnSpLocks/>
              <a:stCxn id="24" idx="1"/>
            </p:cNvCxnSpPr>
            <p:nvPr/>
          </p:nvCxnSpPr>
          <p:spPr>
            <a:xfrm flipH="1" flipV="1">
              <a:off x="11438508" y="6037591"/>
              <a:ext cx="598495" cy="27643"/>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グループ化 47">
            <a:extLst>
              <a:ext uri="{FF2B5EF4-FFF2-40B4-BE49-F238E27FC236}">
                <a16:creationId xmlns:a16="http://schemas.microsoft.com/office/drawing/2014/main" id="{5E461E8D-65A9-3574-A168-4F8F188F8771}"/>
              </a:ext>
            </a:extLst>
          </p:cNvPr>
          <p:cNvGrpSpPr/>
          <p:nvPr/>
        </p:nvGrpSpPr>
        <p:grpSpPr>
          <a:xfrm>
            <a:off x="4903304" y="1440115"/>
            <a:ext cx="1749474" cy="2884862"/>
            <a:chOff x="6265373" y="1596628"/>
            <a:chExt cx="2318600" cy="3823344"/>
          </a:xfrm>
        </p:grpSpPr>
        <p:pic>
          <p:nvPicPr>
            <p:cNvPr id="19" name="図 18">
              <a:extLst>
                <a:ext uri="{FF2B5EF4-FFF2-40B4-BE49-F238E27FC236}">
                  <a16:creationId xmlns:a16="http://schemas.microsoft.com/office/drawing/2014/main" id="{A18D206E-34ED-F047-0EF7-9483F3320E16}"/>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rot="5400000">
              <a:off x="5527186" y="2334815"/>
              <a:ext cx="3794973" cy="2318600"/>
            </a:xfrm>
            <a:prstGeom prst="rect">
              <a:avLst/>
            </a:prstGeom>
          </p:spPr>
        </p:pic>
        <p:sp>
          <p:nvSpPr>
            <p:cNvPr id="33" name="テキスト ボックス 32">
              <a:extLst>
                <a:ext uri="{FF2B5EF4-FFF2-40B4-BE49-F238E27FC236}">
                  <a16:creationId xmlns:a16="http://schemas.microsoft.com/office/drawing/2014/main" id="{FD42AF9A-2028-B29A-D252-B098AD7DCD54}"/>
                </a:ext>
              </a:extLst>
            </p:cNvPr>
            <p:cNvSpPr txBox="1"/>
            <p:nvPr/>
          </p:nvSpPr>
          <p:spPr>
            <a:xfrm>
              <a:off x="6783900" y="5022270"/>
              <a:ext cx="1469717" cy="397702"/>
            </a:xfrm>
            <a:prstGeom prst="rect">
              <a:avLst/>
            </a:prstGeom>
            <a:noFill/>
          </p:spPr>
          <p:txBody>
            <a:bodyPr wrap="square" rtlCol="0">
              <a:spAutoFit/>
            </a:bodyPr>
            <a:lstStyle/>
            <a:p>
              <a:r>
                <a:rPr lang="en-US" altLang="ja-JP"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Pillow seal</a:t>
              </a:r>
              <a:endParaRPr lang="ja-JP" altLang="en-US"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4" name="Text Box 6">
              <a:extLst>
                <a:ext uri="{FF2B5EF4-FFF2-40B4-BE49-F238E27FC236}">
                  <a16:creationId xmlns:a16="http://schemas.microsoft.com/office/drawing/2014/main" id="{6E2536B8-0243-75C6-0ABF-3494EB137F0A}"/>
                </a:ext>
              </a:extLst>
            </p:cNvPr>
            <p:cNvSpPr txBox="1">
              <a:spLocks noChangeArrowheads="1"/>
            </p:cNvSpPr>
            <p:nvPr/>
          </p:nvSpPr>
          <p:spPr bwMode="auto">
            <a:xfrm>
              <a:off x="6915268" y="3942158"/>
              <a:ext cx="1191827" cy="367102"/>
            </a:xfrm>
            <a:prstGeom prst="rect">
              <a:avLst/>
            </a:prstGeom>
            <a:noFill/>
            <a:ln w="9525">
              <a:noFill/>
              <a:miter lim="800000"/>
              <a:headEnd/>
              <a:tailEnd/>
            </a:ln>
          </p:spPr>
          <p:txBody>
            <a:bodyPr wrap="square" lIns="68577" tIns="34287" rIns="68577" bIns="34287">
              <a:spAutoFit/>
            </a:bodyPr>
            <a:lstStyle/>
            <a:p>
              <a:pPr fontAlgn="base">
                <a:spcBef>
                  <a:spcPct val="50000"/>
                </a:spcBef>
                <a:spcAft>
                  <a:spcPct val="0"/>
                </a:spcAft>
              </a:pPr>
              <a:r>
                <a:rPr lang="en-US" altLang="ja-JP" sz="1350" b="1" dirty="0">
                  <a:solidFill>
                    <a:schemeClr val="bg1"/>
                  </a:solidFill>
                  <a:effectLst>
                    <a:outerShdw blurRad="38100" dist="38100" dir="2700000" algn="tl">
                      <a:srgbClr val="000000">
                        <a:alpha val="43137"/>
                      </a:srgbClr>
                    </a:outerShdw>
                  </a:effectLst>
                  <a:latin typeface="Symbol" panose="05050102010706020507" pitchFamily="18" charset="2"/>
                  <a:cs typeface="Arial" panose="020B0604020202020204" pitchFamily="34" charset="0"/>
                </a:rPr>
                <a:t>f</a:t>
              </a:r>
              <a:r>
                <a:rPr lang="en-US" altLang="ja-JP"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500mm</a:t>
              </a:r>
            </a:p>
          </p:txBody>
        </p:sp>
        <p:sp>
          <p:nvSpPr>
            <p:cNvPr id="35" name="Line 5">
              <a:extLst>
                <a:ext uri="{FF2B5EF4-FFF2-40B4-BE49-F238E27FC236}">
                  <a16:creationId xmlns:a16="http://schemas.microsoft.com/office/drawing/2014/main" id="{5CB570E1-5B96-7309-A734-E3D075C5A77B}"/>
                </a:ext>
              </a:extLst>
            </p:cNvPr>
            <p:cNvSpPr>
              <a:spLocks noChangeShapeType="1"/>
            </p:cNvSpPr>
            <p:nvPr/>
          </p:nvSpPr>
          <p:spPr bwMode="auto">
            <a:xfrm flipH="1">
              <a:off x="6783691" y="4261143"/>
              <a:ext cx="1260000" cy="1"/>
            </a:xfrm>
            <a:prstGeom prst="line">
              <a:avLst/>
            </a:prstGeom>
            <a:noFill/>
            <a:ln w="28575">
              <a:solidFill>
                <a:schemeClr val="bg1"/>
              </a:solidFill>
              <a:round/>
              <a:headEnd type="stealth" w="lg" len="lg"/>
              <a:tailEnd type="stealth" w="lg" len="lg"/>
            </a:ln>
          </p:spPr>
          <p:txBody>
            <a:bodyPr lIns="68577" tIns="34287" rIns="68577" bIns="34287"/>
            <a:lstStyle/>
            <a:p>
              <a:pPr fontAlgn="base">
                <a:spcBef>
                  <a:spcPct val="0"/>
                </a:spcBef>
                <a:spcAft>
                  <a:spcPct val="0"/>
                </a:spcAft>
              </a:pPr>
              <a:endParaRPr lang="ja-JP" altLang="en-US" sz="1350">
                <a:solidFill>
                  <a:srgbClr val="000000"/>
                </a:solidFill>
              </a:endParaRPr>
            </a:p>
          </p:txBody>
        </p:sp>
      </p:grpSp>
      <p:sp>
        <p:nvSpPr>
          <p:cNvPr id="36" name="Text Box 6">
            <a:extLst>
              <a:ext uri="{FF2B5EF4-FFF2-40B4-BE49-F238E27FC236}">
                <a16:creationId xmlns:a16="http://schemas.microsoft.com/office/drawing/2014/main" id="{0BCC1598-43FE-7441-0689-F2E696DAC3D1}"/>
              </a:ext>
            </a:extLst>
          </p:cNvPr>
          <p:cNvSpPr txBox="1">
            <a:spLocks noChangeArrowheads="1"/>
          </p:cNvSpPr>
          <p:nvPr/>
        </p:nvSpPr>
        <p:spPr bwMode="auto">
          <a:xfrm>
            <a:off x="3071383" y="5480866"/>
            <a:ext cx="893870" cy="276993"/>
          </a:xfrm>
          <a:prstGeom prst="rect">
            <a:avLst/>
          </a:prstGeom>
          <a:noFill/>
          <a:ln w="9525">
            <a:noFill/>
            <a:miter lim="800000"/>
            <a:headEnd/>
            <a:tailEnd/>
          </a:ln>
        </p:spPr>
        <p:txBody>
          <a:bodyPr wrap="square" lIns="68577" tIns="34287" rIns="68577" bIns="34287">
            <a:spAutoFit/>
          </a:bodyPr>
          <a:lstStyle/>
          <a:p>
            <a:pPr fontAlgn="base">
              <a:spcBef>
                <a:spcPct val="50000"/>
              </a:spcBef>
              <a:spcAft>
                <a:spcPct val="0"/>
              </a:spcAft>
            </a:pPr>
            <a:r>
              <a:rPr lang="en-US" altLang="ja-JP"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330mm</a:t>
            </a:r>
          </a:p>
        </p:txBody>
      </p:sp>
      <p:sp>
        <p:nvSpPr>
          <p:cNvPr id="37" name="Line 5">
            <a:extLst>
              <a:ext uri="{FF2B5EF4-FFF2-40B4-BE49-F238E27FC236}">
                <a16:creationId xmlns:a16="http://schemas.microsoft.com/office/drawing/2014/main" id="{7503AA09-5EF1-C27B-0959-017626E967F3}"/>
              </a:ext>
            </a:extLst>
          </p:cNvPr>
          <p:cNvSpPr>
            <a:spLocks noChangeShapeType="1"/>
          </p:cNvSpPr>
          <p:nvPr/>
        </p:nvSpPr>
        <p:spPr bwMode="auto">
          <a:xfrm flipH="1">
            <a:off x="2834496" y="5523756"/>
            <a:ext cx="1203710" cy="0"/>
          </a:xfrm>
          <a:prstGeom prst="line">
            <a:avLst/>
          </a:prstGeom>
          <a:noFill/>
          <a:ln w="28575">
            <a:solidFill>
              <a:schemeClr val="bg1"/>
            </a:solidFill>
            <a:round/>
            <a:headEnd type="stealth" w="lg" len="lg"/>
            <a:tailEnd type="stealth" w="lg" len="lg"/>
          </a:ln>
        </p:spPr>
        <p:txBody>
          <a:bodyPr lIns="68577" tIns="34287" rIns="68577" bIns="34287"/>
          <a:lstStyle/>
          <a:p>
            <a:pPr fontAlgn="base">
              <a:spcBef>
                <a:spcPct val="0"/>
              </a:spcBef>
              <a:spcAft>
                <a:spcPct val="0"/>
              </a:spcAft>
            </a:pPr>
            <a:endParaRPr lang="ja-JP" altLang="en-US" sz="1350">
              <a:solidFill>
                <a:srgbClr val="000000"/>
              </a:solidFill>
            </a:endParaRPr>
          </a:p>
        </p:txBody>
      </p:sp>
      <p:sp>
        <p:nvSpPr>
          <p:cNvPr id="38" name="Text Box 6">
            <a:extLst>
              <a:ext uri="{FF2B5EF4-FFF2-40B4-BE49-F238E27FC236}">
                <a16:creationId xmlns:a16="http://schemas.microsoft.com/office/drawing/2014/main" id="{62142452-547A-27EF-57B7-87898785D707}"/>
              </a:ext>
            </a:extLst>
          </p:cNvPr>
          <p:cNvSpPr txBox="1">
            <a:spLocks noChangeArrowheads="1"/>
          </p:cNvSpPr>
          <p:nvPr/>
        </p:nvSpPr>
        <p:spPr bwMode="auto">
          <a:xfrm>
            <a:off x="224294" y="4973660"/>
            <a:ext cx="893870" cy="276993"/>
          </a:xfrm>
          <a:prstGeom prst="rect">
            <a:avLst/>
          </a:prstGeom>
          <a:noFill/>
          <a:ln w="9525">
            <a:noFill/>
            <a:miter lim="800000"/>
            <a:headEnd/>
            <a:tailEnd/>
          </a:ln>
        </p:spPr>
        <p:txBody>
          <a:bodyPr wrap="square" lIns="68577" tIns="34287" rIns="68577" bIns="34287">
            <a:spAutoFit/>
          </a:bodyPr>
          <a:lstStyle/>
          <a:p>
            <a:pPr fontAlgn="base">
              <a:spcBef>
                <a:spcPct val="50000"/>
              </a:spcBef>
              <a:spcAft>
                <a:spcPct val="0"/>
              </a:spcAft>
            </a:pPr>
            <a:r>
              <a:rPr lang="en-US" altLang="ja-JP"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5m</a:t>
            </a:r>
          </a:p>
        </p:txBody>
      </p:sp>
      <p:sp>
        <p:nvSpPr>
          <p:cNvPr id="39" name="Line 5">
            <a:extLst>
              <a:ext uri="{FF2B5EF4-FFF2-40B4-BE49-F238E27FC236}">
                <a16:creationId xmlns:a16="http://schemas.microsoft.com/office/drawing/2014/main" id="{6B2D7964-1469-16C4-CAE0-ACD46CA202B9}"/>
              </a:ext>
            </a:extLst>
          </p:cNvPr>
          <p:cNvSpPr>
            <a:spLocks noChangeShapeType="1"/>
          </p:cNvSpPr>
          <p:nvPr/>
        </p:nvSpPr>
        <p:spPr bwMode="auto">
          <a:xfrm flipH="1" flipV="1">
            <a:off x="238879" y="4743302"/>
            <a:ext cx="514131" cy="553488"/>
          </a:xfrm>
          <a:prstGeom prst="line">
            <a:avLst/>
          </a:prstGeom>
          <a:noFill/>
          <a:ln w="28575">
            <a:solidFill>
              <a:schemeClr val="bg1"/>
            </a:solidFill>
            <a:round/>
            <a:headEnd type="stealth" w="lg" len="lg"/>
            <a:tailEnd type="stealth" w="lg" len="lg"/>
          </a:ln>
        </p:spPr>
        <p:txBody>
          <a:bodyPr lIns="68577" tIns="34287" rIns="68577" bIns="34287"/>
          <a:lstStyle/>
          <a:p>
            <a:pPr fontAlgn="base">
              <a:spcBef>
                <a:spcPct val="0"/>
              </a:spcBef>
              <a:spcAft>
                <a:spcPct val="0"/>
              </a:spcAft>
            </a:pPr>
            <a:endParaRPr lang="ja-JP" altLang="en-US" sz="1350">
              <a:solidFill>
                <a:srgbClr val="000000"/>
              </a:solidFill>
            </a:endParaRPr>
          </a:p>
        </p:txBody>
      </p:sp>
      <p:sp>
        <p:nvSpPr>
          <p:cNvPr id="49" name="テキスト ボックス 48">
            <a:extLst>
              <a:ext uri="{FF2B5EF4-FFF2-40B4-BE49-F238E27FC236}">
                <a16:creationId xmlns:a16="http://schemas.microsoft.com/office/drawing/2014/main" id="{4AF1CCB2-6782-8913-0271-155785C5442A}"/>
              </a:ext>
            </a:extLst>
          </p:cNvPr>
          <p:cNvSpPr txBox="1"/>
          <p:nvPr/>
        </p:nvSpPr>
        <p:spPr>
          <a:xfrm>
            <a:off x="7421800" y="1248731"/>
            <a:ext cx="865823" cy="323165"/>
          </a:xfrm>
          <a:prstGeom prst="rect">
            <a:avLst/>
          </a:prstGeom>
          <a:solidFill>
            <a:srgbClr val="FFFF00"/>
          </a:solidFill>
          <a:effectLst/>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altLang="ja-JP" sz="1500" b="1" dirty="0">
                <a:solidFill>
                  <a:srgbClr val="0070C0"/>
                </a:solidFill>
                <a:latin typeface="Arial" panose="020B0604020202020204" pitchFamily="34" charset="0"/>
                <a:cs typeface="Arial" panose="020B0604020202020204" pitchFamily="34" charset="0"/>
              </a:rPr>
              <a:t>Magnet</a:t>
            </a:r>
          </a:p>
        </p:txBody>
      </p:sp>
      <p:pic>
        <p:nvPicPr>
          <p:cNvPr id="3" name="図 2">
            <a:extLst>
              <a:ext uri="{FF2B5EF4-FFF2-40B4-BE49-F238E27FC236}">
                <a16:creationId xmlns:a16="http://schemas.microsoft.com/office/drawing/2014/main" id="{A057895B-CAE4-49F0-34DF-B43D49A8BCEE}"/>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5018737" y="4832434"/>
            <a:ext cx="2333990" cy="1681224"/>
          </a:xfrm>
          <a:prstGeom prst="rect">
            <a:avLst/>
          </a:prstGeom>
        </p:spPr>
      </p:pic>
      <p:sp>
        <p:nvSpPr>
          <p:cNvPr id="20" name="テキスト ボックス 19">
            <a:extLst>
              <a:ext uri="{FF2B5EF4-FFF2-40B4-BE49-F238E27FC236}">
                <a16:creationId xmlns:a16="http://schemas.microsoft.com/office/drawing/2014/main" id="{91862115-2B28-B374-DB7B-12B8BA81D8E5}"/>
              </a:ext>
            </a:extLst>
          </p:cNvPr>
          <p:cNvSpPr txBox="1"/>
          <p:nvPr/>
        </p:nvSpPr>
        <p:spPr>
          <a:xfrm>
            <a:off x="4944629" y="1248731"/>
            <a:ext cx="1674740" cy="323165"/>
          </a:xfrm>
          <a:prstGeom prst="rect">
            <a:avLst/>
          </a:prstGeom>
          <a:solidFill>
            <a:srgbClr val="FFFF00"/>
          </a:solidFill>
          <a:effectLst/>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altLang="ja-JP" sz="1500" b="1" dirty="0">
                <a:solidFill>
                  <a:srgbClr val="0070C0"/>
                </a:solidFill>
                <a:latin typeface="Arial" panose="020B0604020202020204" pitchFamily="34" charset="0"/>
                <a:cs typeface="Arial" panose="020B0604020202020204" pitchFamily="34" charset="0"/>
              </a:rPr>
              <a:t>Vacuum devices</a:t>
            </a:r>
          </a:p>
        </p:txBody>
      </p:sp>
      <p:sp>
        <p:nvSpPr>
          <p:cNvPr id="42" name="テキスト ボックス 41">
            <a:extLst>
              <a:ext uri="{FF2B5EF4-FFF2-40B4-BE49-F238E27FC236}">
                <a16:creationId xmlns:a16="http://schemas.microsoft.com/office/drawing/2014/main" id="{032B1650-8418-4F9F-055D-49344809C205}"/>
              </a:ext>
            </a:extLst>
          </p:cNvPr>
          <p:cNvSpPr txBox="1"/>
          <p:nvPr/>
        </p:nvSpPr>
        <p:spPr>
          <a:xfrm>
            <a:off x="4547548" y="4526360"/>
            <a:ext cx="896035" cy="553998"/>
          </a:xfrm>
          <a:prstGeom prst="rect">
            <a:avLst/>
          </a:prstGeom>
          <a:solidFill>
            <a:srgbClr val="FFFF00"/>
          </a:solidFill>
          <a:effectLst/>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wrap="square" lIns="0" rIns="0" rtlCol="0">
            <a:spAutoFit/>
          </a:bodyPr>
          <a:lstStyle/>
          <a:p>
            <a:pPr algn="ctr"/>
            <a:r>
              <a:rPr lang="en-US" altLang="ja-JP" sz="1500" b="1" dirty="0">
                <a:solidFill>
                  <a:srgbClr val="0070C0"/>
                </a:solidFill>
                <a:latin typeface="Arial" panose="020B0604020202020204" pitchFamily="34" charset="0"/>
                <a:cs typeface="Arial" panose="020B0604020202020204" pitchFamily="34" charset="0"/>
              </a:rPr>
              <a:t>Beam monitors</a:t>
            </a:r>
          </a:p>
        </p:txBody>
      </p:sp>
      <p:sp>
        <p:nvSpPr>
          <p:cNvPr id="43" name="テキスト ボックス 42">
            <a:extLst>
              <a:ext uri="{FF2B5EF4-FFF2-40B4-BE49-F238E27FC236}">
                <a16:creationId xmlns:a16="http://schemas.microsoft.com/office/drawing/2014/main" id="{8994F4C1-DFD2-022D-5CB0-5BD0A91BBEE1}"/>
              </a:ext>
            </a:extLst>
          </p:cNvPr>
          <p:cNvSpPr txBox="1"/>
          <p:nvPr/>
        </p:nvSpPr>
        <p:spPr>
          <a:xfrm>
            <a:off x="509770" y="3527603"/>
            <a:ext cx="4225235" cy="461665"/>
          </a:xfrm>
          <a:prstGeom prst="rect">
            <a:avLst/>
          </a:prstGeom>
          <a:noFill/>
        </p:spPr>
        <p:txBody>
          <a:bodyPr wrap="square" rIns="0" rtlCol="0">
            <a:spAutoFit/>
          </a:bodyPr>
          <a:lstStyle/>
          <a:p>
            <a:r>
              <a:rPr lang="en-US" altLang="ja-JP" sz="1200" dirty="0">
                <a:solidFill>
                  <a:srgbClr val="0070C0"/>
                </a:solidFill>
                <a:latin typeface="Arial" panose="020B0604020202020204" pitchFamily="34" charset="0"/>
                <a:cs typeface="Arial" panose="020B0604020202020204" pitchFamily="34" charset="0"/>
              </a:rPr>
              <a:t>Development of rotating target</a:t>
            </a:r>
            <a:r>
              <a:rPr lang="en-US" altLang="ja-JP" sz="1200" dirty="0">
                <a:latin typeface="Arial" panose="020B0604020202020204" pitchFamily="34" charset="0"/>
                <a:cs typeface="Arial" panose="020B0604020202020204" pitchFamily="34" charset="0"/>
              </a:rPr>
              <a:t>: Poster No.3 by </a:t>
            </a:r>
            <a:r>
              <a:rPr lang="en-US" altLang="ja-JP" sz="1200" dirty="0" err="1">
                <a:latin typeface="Arial" panose="020B0604020202020204" pitchFamily="34" charset="0"/>
                <a:cs typeface="Arial" panose="020B0604020202020204" pitchFamily="34" charset="0"/>
              </a:rPr>
              <a:t>H.Takahashi</a:t>
            </a:r>
            <a:endParaRPr lang="en-US" altLang="ja-JP" sz="1200" dirty="0">
              <a:latin typeface="Arial" panose="020B0604020202020204" pitchFamily="34" charset="0"/>
              <a:cs typeface="Arial" panose="020B0604020202020204" pitchFamily="34" charset="0"/>
            </a:endParaRPr>
          </a:p>
          <a:p>
            <a:r>
              <a:rPr lang="en-US" altLang="ja-JP" sz="1200" dirty="0">
                <a:solidFill>
                  <a:srgbClr val="0070C0"/>
                </a:solidFill>
                <a:latin typeface="Arial" panose="020B0604020202020204" pitchFamily="34" charset="0"/>
                <a:cs typeface="Arial" panose="020B0604020202020204" pitchFamily="34" charset="0"/>
              </a:rPr>
              <a:t>Development of displacement sensor</a:t>
            </a:r>
            <a:r>
              <a:rPr lang="en-US" altLang="ja-JP" sz="1200" dirty="0">
                <a:latin typeface="Arial" panose="020B0604020202020204" pitchFamily="34" charset="0"/>
                <a:cs typeface="Arial" panose="020B0604020202020204" pitchFamily="34" charset="0"/>
              </a:rPr>
              <a:t>: Poster No.9 by </a:t>
            </a:r>
            <a:r>
              <a:rPr lang="en-US" altLang="ja-JP" sz="1200" dirty="0" err="1">
                <a:latin typeface="Arial" panose="020B0604020202020204" pitchFamily="34" charset="0"/>
                <a:cs typeface="Arial" panose="020B0604020202020204" pitchFamily="34" charset="0"/>
              </a:rPr>
              <a:t>F.Muto</a:t>
            </a:r>
            <a:endParaRPr lang="ja-JP" altLang="en-US" sz="1200" dirty="0">
              <a:latin typeface="Arial" panose="020B0604020202020204" pitchFamily="34" charset="0"/>
              <a:cs typeface="Arial" panose="020B0604020202020204" pitchFamily="34" charset="0"/>
            </a:endParaRPr>
          </a:p>
        </p:txBody>
      </p:sp>
      <p:sp>
        <p:nvSpPr>
          <p:cNvPr id="44" name="テキスト ボックス 43">
            <a:extLst>
              <a:ext uri="{FF2B5EF4-FFF2-40B4-BE49-F238E27FC236}">
                <a16:creationId xmlns:a16="http://schemas.microsoft.com/office/drawing/2014/main" id="{40147AAB-641D-E805-BEC8-77D7344B33EE}"/>
              </a:ext>
            </a:extLst>
          </p:cNvPr>
          <p:cNvSpPr txBox="1"/>
          <p:nvPr/>
        </p:nvSpPr>
        <p:spPr>
          <a:xfrm>
            <a:off x="424641" y="6244260"/>
            <a:ext cx="3415590" cy="276999"/>
          </a:xfrm>
          <a:prstGeom prst="rect">
            <a:avLst/>
          </a:prstGeom>
          <a:noFill/>
        </p:spPr>
        <p:txBody>
          <a:bodyPr wrap="square" rtlCol="0">
            <a:spAutoFit/>
          </a:bodyPr>
          <a:lstStyle/>
          <a:p>
            <a:r>
              <a:rPr lang="en-US" altLang="ja-JP" sz="1200" dirty="0">
                <a:solidFill>
                  <a:srgbClr val="0070C0"/>
                </a:solidFill>
                <a:latin typeface="Arial" panose="020B0604020202020204" pitchFamily="34" charset="0"/>
                <a:cs typeface="Arial" panose="020B0604020202020204" pitchFamily="34" charset="0"/>
              </a:rPr>
              <a:t>Status of beam dump</a:t>
            </a:r>
            <a:r>
              <a:rPr lang="en-US" altLang="ja-JP" sz="1200" dirty="0">
                <a:latin typeface="Arial" panose="020B0604020202020204" pitchFamily="34" charset="0"/>
                <a:cs typeface="Arial" panose="020B0604020202020204" pitchFamily="34" charset="0"/>
              </a:rPr>
              <a:t>: Poster No.7 by </a:t>
            </a:r>
            <a:r>
              <a:rPr lang="en-US" altLang="ja-JP" sz="1200" dirty="0" err="1">
                <a:latin typeface="Arial" panose="020B0604020202020204" pitchFamily="34" charset="0"/>
                <a:cs typeface="Arial" panose="020B0604020202020204" pitchFamily="34" charset="0"/>
              </a:rPr>
              <a:t>K.Agari</a:t>
            </a:r>
            <a:endParaRPr lang="ja-JP" altLang="en-US" sz="1200" dirty="0">
              <a:latin typeface="Arial" panose="020B0604020202020204" pitchFamily="34" charset="0"/>
              <a:cs typeface="Arial" panose="020B0604020202020204" pitchFamily="34" charset="0"/>
            </a:endParaRPr>
          </a:p>
        </p:txBody>
      </p:sp>
      <p:sp>
        <p:nvSpPr>
          <p:cNvPr id="45" name="矢印: 右 44">
            <a:extLst>
              <a:ext uri="{FF2B5EF4-FFF2-40B4-BE49-F238E27FC236}">
                <a16:creationId xmlns:a16="http://schemas.microsoft.com/office/drawing/2014/main" id="{D737F599-FFF5-E3A3-A1D8-31EEDA85A984}"/>
              </a:ext>
            </a:extLst>
          </p:cNvPr>
          <p:cNvSpPr/>
          <p:nvPr/>
        </p:nvSpPr>
        <p:spPr>
          <a:xfrm>
            <a:off x="71814" y="3631477"/>
            <a:ext cx="351422" cy="25391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47" name="テキスト ボックス 46">
            <a:extLst>
              <a:ext uri="{FF2B5EF4-FFF2-40B4-BE49-F238E27FC236}">
                <a16:creationId xmlns:a16="http://schemas.microsoft.com/office/drawing/2014/main" id="{1999884B-6B43-D488-B8D7-564740B03E1A}"/>
              </a:ext>
            </a:extLst>
          </p:cNvPr>
          <p:cNvSpPr txBox="1"/>
          <p:nvPr/>
        </p:nvSpPr>
        <p:spPr>
          <a:xfrm>
            <a:off x="4525211" y="5867327"/>
            <a:ext cx="1234239" cy="646331"/>
          </a:xfrm>
          <a:prstGeom prst="rect">
            <a:avLst/>
          </a:prstGeom>
          <a:solidFill>
            <a:schemeClr val="bg1"/>
          </a:solidFill>
        </p:spPr>
        <p:txBody>
          <a:bodyPr wrap="square" rtlCol="0">
            <a:spAutoFit/>
          </a:bodyPr>
          <a:lstStyle/>
          <a:p>
            <a:pPr algn="l"/>
            <a:r>
              <a:rPr lang="en-US" altLang="ja-JP" sz="1200" dirty="0">
                <a:latin typeface="Arial" panose="020B0604020202020204" pitchFamily="34" charset="0"/>
                <a:ea typeface="BIZ UDPゴシック" panose="020B0400000000000000" pitchFamily="50" charset="-128"/>
                <a:cs typeface="Arial" panose="020B0604020202020204" pitchFamily="34" charset="0"/>
              </a:rPr>
              <a:t>Nondestructive</a:t>
            </a:r>
            <a:r>
              <a:rPr lang="ja-JP" altLang="en-US" sz="1200" dirty="0">
                <a:latin typeface="Arial" panose="020B0604020202020204" pitchFamily="34" charset="0"/>
                <a:ea typeface="BIZ UDPゴシック" panose="020B0400000000000000" pitchFamily="50" charset="-128"/>
                <a:cs typeface="Arial" panose="020B0604020202020204" pitchFamily="34" charset="0"/>
              </a:rPr>
              <a:t> </a:t>
            </a:r>
            <a:r>
              <a:rPr lang="en-US" altLang="ja-JP" sz="1200" dirty="0">
                <a:latin typeface="Arial" panose="020B0604020202020204" pitchFamily="34" charset="0"/>
                <a:ea typeface="BIZ UDPゴシック" panose="020B0400000000000000" pitchFamily="50" charset="-128"/>
                <a:cs typeface="Arial" panose="020B0604020202020204" pitchFamily="34" charset="0"/>
              </a:rPr>
              <a:t>beam</a:t>
            </a:r>
            <a:r>
              <a:rPr lang="ja-JP" altLang="en-US" sz="1200" dirty="0">
                <a:latin typeface="Arial" panose="020B0604020202020204" pitchFamily="34" charset="0"/>
                <a:ea typeface="BIZ UDPゴシック" panose="020B0400000000000000" pitchFamily="50" charset="-128"/>
                <a:cs typeface="Arial" panose="020B0604020202020204" pitchFamily="34" charset="0"/>
              </a:rPr>
              <a:t> </a:t>
            </a:r>
            <a:r>
              <a:rPr lang="en-US" altLang="ja-JP" sz="1200" dirty="0">
                <a:latin typeface="Arial" panose="020B0604020202020204" pitchFamily="34" charset="0"/>
                <a:ea typeface="BIZ UDPゴシック" panose="020B0400000000000000" pitchFamily="50" charset="-128"/>
                <a:cs typeface="Arial" panose="020B0604020202020204" pitchFamily="34" charset="0"/>
              </a:rPr>
              <a:t>profile</a:t>
            </a:r>
            <a:r>
              <a:rPr lang="ja-JP" altLang="en-US" sz="1200" dirty="0">
                <a:latin typeface="Arial" panose="020B0604020202020204" pitchFamily="34" charset="0"/>
                <a:ea typeface="BIZ UDPゴシック" panose="020B0400000000000000" pitchFamily="50" charset="-128"/>
                <a:cs typeface="Arial" panose="020B0604020202020204" pitchFamily="34" charset="0"/>
              </a:rPr>
              <a:t> </a:t>
            </a:r>
            <a:r>
              <a:rPr lang="en-US" altLang="ja-JP" sz="1200" dirty="0">
                <a:latin typeface="Arial" panose="020B0604020202020204" pitchFamily="34" charset="0"/>
                <a:ea typeface="BIZ UDPゴシック" panose="020B0400000000000000" pitchFamily="50" charset="-128"/>
                <a:cs typeface="Arial" panose="020B0604020202020204" pitchFamily="34" charset="0"/>
              </a:rPr>
              <a:t>monitor</a:t>
            </a:r>
          </a:p>
        </p:txBody>
      </p:sp>
      <p:sp>
        <p:nvSpPr>
          <p:cNvPr id="52" name="Text Box 6">
            <a:extLst>
              <a:ext uri="{FF2B5EF4-FFF2-40B4-BE49-F238E27FC236}">
                <a16:creationId xmlns:a16="http://schemas.microsoft.com/office/drawing/2014/main" id="{9E3EAFAF-760A-40D4-549B-AE9D2845C4E3}"/>
              </a:ext>
            </a:extLst>
          </p:cNvPr>
          <p:cNvSpPr txBox="1">
            <a:spLocks noChangeArrowheads="1"/>
          </p:cNvSpPr>
          <p:nvPr/>
        </p:nvSpPr>
        <p:spPr bwMode="auto">
          <a:xfrm>
            <a:off x="2878697" y="2225500"/>
            <a:ext cx="893870" cy="276993"/>
          </a:xfrm>
          <a:prstGeom prst="rect">
            <a:avLst/>
          </a:prstGeom>
          <a:noFill/>
          <a:ln w="9525">
            <a:noFill/>
            <a:miter lim="800000"/>
            <a:headEnd/>
            <a:tailEnd/>
          </a:ln>
        </p:spPr>
        <p:txBody>
          <a:bodyPr wrap="square" lIns="68577" tIns="34287" rIns="68577" bIns="34287">
            <a:spAutoFit/>
          </a:bodyPr>
          <a:lstStyle/>
          <a:p>
            <a:pPr fontAlgn="base">
              <a:spcBef>
                <a:spcPct val="50000"/>
              </a:spcBef>
              <a:spcAft>
                <a:spcPct val="0"/>
              </a:spcAft>
            </a:pPr>
            <a:r>
              <a:rPr lang="en-US" altLang="ja-JP" sz="1350" b="1" dirty="0">
                <a:solidFill>
                  <a:schemeClr val="bg1"/>
                </a:solidFill>
                <a:effectLst>
                  <a:outerShdw blurRad="38100" dist="38100" dir="2700000" algn="tl">
                    <a:srgbClr val="000000">
                      <a:alpha val="43137"/>
                    </a:srgbClr>
                  </a:outerShdw>
                </a:effectLst>
                <a:latin typeface="Symbol" panose="05050102010706020507" pitchFamily="18" charset="2"/>
                <a:cs typeface="Arial" panose="020B0604020202020204" pitchFamily="34" charset="0"/>
              </a:rPr>
              <a:t>f</a:t>
            </a:r>
            <a:r>
              <a:rPr lang="en-US" altLang="ja-JP"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350mm</a:t>
            </a:r>
          </a:p>
        </p:txBody>
      </p:sp>
      <p:sp>
        <p:nvSpPr>
          <p:cNvPr id="53" name="Line 5">
            <a:extLst>
              <a:ext uri="{FF2B5EF4-FFF2-40B4-BE49-F238E27FC236}">
                <a16:creationId xmlns:a16="http://schemas.microsoft.com/office/drawing/2014/main" id="{85DD42E7-D601-8522-2D65-1616C0ADFD3F}"/>
              </a:ext>
            </a:extLst>
          </p:cNvPr>
          <p:cNvSpPr>
            <a:spLocks noChangeShapeType="1"/>
          </p:cNvSpPr>
          <p:nvPr/>
        </p:nvSpPr>
        <p:spPr bwMode="auto">
          <a:xfrm flipH="1" flipV="1">
            <a:off x="2289160" y="2225501"/>
            <a:ext cx="2051618" cy="81752"/>
          </a:xfrm>
          <a:prstGeom prst="line">
            <a:avLst/>
          </a:prstGeom>
          <a:noFill/>
          <a:ln w="28575">
            <a:solidFill>
              <a:schemeClr val="bg1"/>
            </a:solidFill>
            <a:round/>
            <a:headEnd type="stealth" w="lg" len="lg"/>
            <a:tailEnd type="stealth" w="lg" len="lg"/>
          </a:ln>
        </p:spPr>
        <p:txBody>
          <a:bodyPr lIns="68577" tIns="34287" rIns="68577" bIns="34287"/>
          <a:lstStyle/>
          <a:p>
            <a:pPr fontAlgn="base">
              <a:spcBef>
                <a:spcPct val="0"/>
              </a:spcBef>
              <a:spcAft>
                <a:spcPct val="0"/>
              </a:spcAft>
            </a:pPr>
            <a:endParaRPr lang="ja-JP" altLang="en-US" sz="1350">
              <a:solidFill>
                <a:srgbClr val="000000"/>
              </a:solidFill>
            </a:endParaRPr>
          </a:p>
        </p:txBody>
      </p:sp>
      <p:grpSp>
        <p:nvGrpSpPr>
          <p:cNvPr id="13" name="グラフィックス 7">
            <a:extLst>
              <a:ext uri="{FF2B5EF4-FFF2-40B4-BE49-F238E27FC236}">
                <a16:creationId xmlns:a16="http://schemas.microsoft.com/office/drawing/2014/main" id="{35221622-4D52-564C-A021-1E9CB54FF586}"/>
              </a:ext>
            </a:extLst>
          </p:cNvPr>
          <p:cNvGrpSpPr/>
          <p:nvPr/>
        </p:nvGrpSpPr>
        <p:grpSpPr>
          <a:xfrm>
            <a:off x="7714124" y="5332402"/>
            <a:ext cx="1082237" cy="571429"/>
            <a:chOff x="10386155" y="5535616"/>
            <a:chExt cx="1442983" cy="761905"/>
          </a:xfrm>
          <a:solidFill>
            <a:srgbClr val="18334B"/>
          </a:solidFill>
        </p:grpSpPr>
        <p:sp>
          <p:nvSpPr>
            <p:cNvPr id="14" name="フリーフォーム: 図形 13">
              <a:extLst>
                <a:ext uri="{FF2B5EF4-FFF2-40B4-BE49-F238E27FC236}">
                  <a16:creationId xmlns:a16="http://schemas.microsoft.com/office/drawing/2014/main" id="{A0E8AF55-0306-A7FE-0679-BCDD95493A53}"/>
                </a:ext>
              </a:extLst>
            </p:cNvPr>
            <p:cNvSpPr/>
            <p:nvPr/>
          </p:nvSpPr>
          <p:spPr>
            <a:xfrm>
              <a:off x="11541572" y="5535616"/>
              <a:ext cx="287511" cy="399492"/>
            </a:xfrm>
            <a:custGeom>
              <a:avLst/>
              <a:gdLst>
                <a:gd name="connsiteX0" fmla="*/ 54 w 287511"/>
                <a:gd name="connsiteY0" fmla="*/ 343959 h 399492"/>
                <a:gd name="connsiteX1" fmla="*/ 49640 w 287511"/>
                <a:gd name="connsiteY1" fmla="*/ 284282 h 399492"/>
                <a:gd name="connsiteX2" fmla="*/ 144691 w 287511"/>
                <a:gd name="connsiteY2" fmla="*/ 324462 h 399492"/>
                <a:gd name="connsiteX3" fmla="*/ 198420 w 287511"/>
                <a:gd name="connsiteY3" fmla="*/ 287229 h 399492"/>
                <a:gd name="connsiteX4" fmla="*/ 142962 w 287511"/>
                <a:gd name="connsiteY4" fmla="*/ 241112 h 399492"/>
                <a:gd name="connsiteX5" fmla="*/ 92789 w 287511"/>
                <a:gd name="connsiteY5" fmla="*/ 219864 h 399492"/>
                <a:gd name="connsiteX6" fmla="*/ 15430 w 287511"/>
                <a:gd name="connsiteY6" fmla="*/ 114657 h 399492"/>
                <a:gd name="connsiteX7" fmla="*/ 152444 w 287511"/>
                <a:gd name="connsiteY7" fmla="*/ 0 h 399492"/>
                <a:gd name="connsiteX8" fmla="*/ 276409 w 287511"/>
                <a:gd name="connsiteY8" fmla="*/ 50815 h 399492"/>
                <a:gd name="connsiteX9" fmla="*/ 232119 w 287511"/>
                <a:gd name="connsiteY9" fmla="*/ 105783 h 399492"/>
                <a:gd name="connsiteX10" fmla="*/ 152368 w 287511"/>
                <a:gd name="connsiteY10" fmla="*/ 75042 h 399492"/>
                <a:gd name="connsiteX11" fmla="*/ 103347 w 287511"/>
                <a:gd name="connsiteY11" fmla="*/ 109915 h 399492"/>
                <a:gd name="connsiteX12" fmla="*/ 161807 w 287511"/>
                <a:gd name="connsiteY12" fmla="*/ 155413 h 399492"/>
                <a:gd name="connsiteX13" fmla="*/ 211393 w 287511"/>
                <a:gd name="connsiteY13" fmla="*/ 175508 h 399492"/>
                <a:gd name="connsiteX14" fmla="*/ 287511 w 287511"/>
                <a:gd name="connsiteY14" fmla="*/ 280117 h 399492"/>
                <a:gd name="connsiteX15" fmla="*/ 142277 w 287511"/>
                <a:gd name="connsiteY15" fmla="*/ 399493 h 399492"/>
                <a:gd name="connsiteX16" fmla="*/ 0 w 287511"/>
                <a:gd name="connsiteY16" fmla="*/ 343937 h 399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7511" h="399492">
                  <a:moveTo>
                    <a:pt x="54" y="343959"/>
                  </a:moveTo>
                  <a:lnTo>
                    <a:pt x="49640" y="284282"/>
                  </a:lnTo>
                  <a:cubicBezTo>
                    <a:pt x="77391" y="307911"/>
                    <a:pt x="112808" y="324462"/>
                    <a:pt x="144691" y="324462"/>
                  </a:cubicBezTo>
                  <a:cubicBezTo>
                    <a:pt x="180695" y="324462"/>
                    <a:pt x="198420" y="310271"/>
                    <a:pt x="198420" y="287229"/>
                  </a:cubicBezTo>
                  <a:cubicBezTo>
                    <a:pt x="198420" y="262990"/>
                    <a:pt x="176574" y="255324"/>
                    <a:pt x="142962" y="241112"/>
                  </a:cubicBezTo>
                  <a:lnTo>
                    <a:pt x="92789" y="219864"/>
                  </a:lnTo>
                  <a:cubicBezTo>
                    <a:pt x="53218" y="203890"/>
                    <a:pt x="15430" y="170789"/>
                    <a:pt x="15430" y="114657"/>
                  </a:cubicBezTo>
                  <a:cubicBezTo>
                    <a:pt x="15430" y="50815"/>
                    <a:pt x="72117" y="0"/>
                    <a:pt x="152444" y="0"/>
                  </a:cubicBezTo>
                  <a:cubicBezTo>
                    <a:pt x="196723" y="0"/>
                    <a:pt x="243352" y="17725"/>
                    <a:pt x="276409" y="50815"/>
                  </a:cubicBezTo>
                  <a:lnTo>
                    <a:pt x="232119" y="105783"/>
                  </a:lnTo>
                  <a:cubicBezTo>
                    <a:pt x="206695" y="86275"/>
                    <a:pt x="183066" y="75042"/>
                    <a:pt x="152368" y="75042"/>
                  </a:cubicBezTo>
                  <a:cubicBezTo>
                    <a:pt x="122258" y="75042"/>
                    <a:pt x="103347" y="88026"/>
                    <a:pt x="103347" y="109915"/>
                  </a:cubicBezTo>
                  <a:cubicBezTo>
                    <a:pt x="103347" y="133545"/>
                    <a:pt x="128760" y="141820"/>
                    <a:pt x="161807" y="155413"/>
                  </a:cubicBezTo>
                  <a:lnTo>
                    <a:pt x="211393" y="175508"/>
                  </a:lnTo>
                  <a:cubicBezTo>
                    <a:pt x="258053" y="194429"/>
                    <a:pt x="287511" y="225746"/>
                    <a:pt x="287511" y="280117"/>
                  </a:cubicBezTo>
                  <a:cubicBezTo>
                    <a:pt x="287511" y="343937"/>
                    <a:pt x="234370" y="399493"/>
                    <a:pt x="142277" y="399493"/>
                  </a:cubicBezTo>
                  <a:cubicBezTo>
                    <a:pt x="92104" y="399493"/>
                    <a:pt x="38973" y="380572"/>
                    <a:pt x="0" y="343937"/>
                  </a:cubicBezTo>
                </a:path>
              </a:pathLst>
            </a:custGeom>
            <a:solidFill>
              <a:srgbClr val="18334B"/>
            </a:solidFill>
            <a:ln w="1084" cap="flat">
              <a:noFill/>
              <a:prstDash val="solid"/>
              <a:miter/>
            </a:ln>
          </p:spPr>
          <p:txBody>
            <a:bodyPr rtlCol="0" anchor="ctr"/>
            <a:lstStyle/>
            <a:p>
              <a:endParaRPr lang="ja-JP" altLang="en-US" sz="1350"/>
            </a:p>
          </p:txBody>
        </p:sp>
        <p:sp>
          <p:nvSpPr>
            <p:cNvPr id="16" name="フリーフォーム: 図形 15">
              <a:extLst>
                <a:ext uri="{FF2B5EF4-FFF2-40B4-BE49-F238E27FC236}">
                  <a16:creationId xmlns:a16="http://schemas.microsoft.com/office/drawing/2014/main" id="{7E9D4D51-358B-B4F7-25B6-2AD36A37BF95}"/>
                </a:ext>
              </a:extLst>
            </p:cNvPr>
            <p:cNvSpPr/>
            <p:nvPr/>
          </p:nvSpPr>
          <p:spPr>
            <a:xfrm>
              <a:off x="11221036" y="5535627"/>
              <a:ext cx="303496" cy="399482"/>
            </a:xfrm>
            <a:custGeom>
              <a:avLst/>
              <a:gdLst>
                <a:gd name="connsiteX0" fmla="*/ 0 w 303496"/>
                <a:gd name="connsiteY0" fmla="*/ 202095 h 399482"/>
                <a:gd name="connsiteX1" fmla="*/ 181848 w 303496"/>
                <a:gd name="connsiteY1" fmla="*/ 0 h 399482"/>
                <a:gd name="connsiteX2" fmla="*/ 297537 w 303496"/>
                <a:gd name="connsiteY2" fmla="*/ 50228 h 399482"/>
                <a:gd name="connsiteX3" fmla="*/ 251496 w 303496"/>
                <a:gd name="connsiteY3" fmla="*/ 105772 h 399482"/>
                <a:gd name="connsiteX4" fmla="*/ 183598 w 303496"/>
                <a:gd name="connsiteY4" fmla="*/ 75031 h 399482"/>
                <a:gd name="connsiteX5" fmla="*/ 89157 w 303496"/>
                <a:gd name="connsiteY5" fmla="*/ 199127 h 399482"/>
                <a:gd name="connsiteX6" fmla="*/ 182402 w 303496"/>
                <a:gd name="connsiteY6" fmla="*/ 324418 h 399482"/>
                <a:gd name="connsiteX7" fmla="*/ 257434 w 303496"/>
                <a:gd name="connsiteY7" fmla="*/ 288370 h 399482"/>
                <a:gd name="connsiteX8" fmla="*/ 303496 w 303496"/>
                <a:gd name="connsiteY8" fmla="*/ 342741 h 399482"/>
                <a:gd name="connsiteX9" fmla="*/ 178923 w 303496"/>
                <a:gd name="connsiteY9" fmla="*/ 399482 h 399482"/>
                <a:gd name="connsiteX10" fmla="*/ 43 w 303496"/>
                <a:gd name="connsiteY10" fmla="*/ 202074 h 399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3496" h="399482">
                  <a:moveTo>
                    <a:pt x="0" y="202095"/>
                  </a:moveTo>
                  <a:cubicBezTo>
                    <a:pt x="0" y="74466"/>
                    <a:pt x="84405" y="0"/>
                    <a:pt x="181848" y="0"/>
                  </a:cubicBezTo>
                  <a:cubicBezTo>
                    <a:pt x="231434" y="0"/>
                    <a:pt x="271570" y="23640"/>
                    <a:pt x="297537" y="50228"/>
                  </a:cubicBezTo>
                  <a:lnTo>
                    <a:pt x="251496" y="105772"/>
                  </a:lnTo>
                  <a:cubicBezTo>
                    <a:pt x="232010" y="88080"/>
                    <a:pt x="211349" y="75031"/>
                    <a:pt x="183598" y="75031"/>
                  </a:cubicBezTo>
                  <a:cubicBezTo>
                    <a:pt x="131055" y="75031"/>
                    <a:pt x="89157" y="121692"/>
                    <a:pt x="89157" y="199127"/>
                  </a:cubicBezTo>
                  <a:cubicBezTo>
                    <a:pt x="89157" y="278312"/>
                    <a:pt x="125737" y="324418"/>
                    <a:pt x="182402" y="324418"/>
                  </a:cubicBezTo>
                  <a:cubicBezTo>
                    <a:pt x="213709" y="324418"/>
                    <a:pt x="238480" y="308455"/>
                    <a:pt x="257434" y="288370"/>
                  </a:cubicBezTo>
                  <a:lnTo>
                    <a:pt x="303496" y="342741"/>
                  </a:lnTo>
                  <a:cubicBezTo>
                    <a:pt x="271603" y="379974"/>
                    <a:pt x="229074" y="399482"/>
                    <a:pt x="178923" y="399482"/>
                  </a:cubicBezTo>
                  <a:cubicBezTo>
                    <a:pt x="81512" y="399482"/>
                    <a:pt x="43" y="331508"/>
                    <a:pt x="43" y="202074"/>
                  </a:cubicBezTo>
                </a:path>
              </a:pathLst>
            </a:custGeom>
            <a:solidFill>
              <a:srgbClr val="18334B"/>
            </a:solidFill>
            <a:ln w="1084" cap="flat">
              <a:noFill/>
              <a:prstDash val="solid"/>
              <a:miter/>
            </a:ln>
          </p:spPr>
          <p:txBody>
            <a:bodyPr rtlCol="0" anchor="ctr"/>
            <a:lstStyle/>
            <a:p>
              <a:endParaRPr lang="ja-JP" altLang="en-US" sz="1350"/>
            </a:p>
          </p:txBody>
        </p:sp>
        <p:sp>
          <p:nvSpPr>
            <p:cNvPr id="18" name="フリーフォーム: 図形 17">
              <a:extLst>
                <a:ext uri="{FF2B5EF4-FFF2-40B4-BE49-F238E27FC236}">
                  <a16:creationId xmlns:a16="http://schemas.microsoft.com/office/drawing/2014/main" id="{7E10DEFD-AFBD-9BCB-C182-BF078BFB520D}"/>
                </a:ext>
              </a:extLst>
            </p:cNvPr>
            <p:cNvSpPr/>
            <p:nvPr/>
          </p:nvSpPr>
          <p:spPr>
            <a:xfrm>
              <a:off x="11061600" y="5542706"/>
              <a:ext cx="86786" cy="385345"/>
            </a:xfrm>
            <a:custGeom>
              <a:avLst/>
              <a:gdLst>
                <a:gd name="connsiteX0" fmla="*/ 0 w 86786"/>
                <a:gd name="connsiteY0" fmla="*/ 0 h 385345"/>
                <a:gd name="connsiteX1" fmla="*/ 86786 w 86786"/>
                <a:gd name="connsiteY1" fmla="*/ 0 h 385345"/>
                <a:gd name="connsiteX2" fmla="*/ 86786 w 86786"/>
                <a:gd name="connsiteY2" fmla="*/ 385346 h 385345"/>
                <a:gd name="connsiteX3" fmla="*/ 0 w 86786"/>
                <a:gd name="connsiteY3" fmla="*/ 385346 h 385345"/>
              </a:gdLst>
              <a:ahLst/>
              <a:cxnLst>
                <a:cxn ang="0">
                  <a:pos x="connsiteX0" y="connsiteY0"/>
                </a:cxn>
                <a:cxn ang="0">
                  <a:pos x="connsiteX1" y="connsiteY1"/>
                </a:cxn>
                <a:cxn ang="0">
                  <a:pos x="connsiteX2" y="connsiteY2"/>
                </a:cxn>
                <a:cxn ang="0">
                  <a:pos x="connsiteX3" y="connsiteY3"/>
                </a:cxn>
              </a:cxnLst>
              <a:rect l="l" t="t" r="r" b="b"/>
              <a:pathLst>
                <a:path w="86786" h="385345">
                  <a:moveTo>
                    <a:pt x="0" y="0"/>
                  </a:moveTo>
                  <a:lnTo>
                    <a:pt x="86786" y="0"/>
                  </a:lnTo>
                  <a:lnTo>
                    <a:pt x="86786" y="385346"/>
                  </a:lnTo>
                  <a:lnTo>
                    <a:pt x="0" y="385346"/>
                  </a:lnTo>
                  <a:close/>
                </a:path>
              </a:pathLst>
            </a:custGeom>
            <a:solidFill>
              <a:srgbClr val="18334B"/>
            </a:solidFill>
            <a:ln w="1084" cap="flat">
              <a:noFill/>
              <a:prstDash val="solid"/>
              <a:miter/>
            </a:ln>
          </p:spPr>
          <p:txBody>
            <a:bodyPr rtlCol="0" anchor="ctr"/>
            <a:lstStyle/>
            <a:p>
              <a:endParaRPr lang="ja-JP" altLang="en-US" sz="1350"/>
            </a:p>
          </p:txBody>
        </p:sp>
        <p:sp>
          <p:nvSpPr>
            <p:cNvPr id="26" name="フリーフォーム: 図形 25">
              <a:extLst>
                <a:ext uri="{FF2B5EF4-FFF2-40B4-BE49-F238E27FC236}">
                  <a16:creationId xmlns:a16="http://schemas.microsoft.com/office/drawing/2014/main" id="{B018B501-50B9-E1EF-A335-78E19636DBDB}"/>
                </a:ext>
              </a:extLst>
            </p:cNvPr>
            <p:cNvSpPr/>
            <p:nvPr/>
          </p:nvSpPr>
          <p:spPr>
            <a:xfrm>
              <a:off x="10709724" y="5542706"/>
              <a:ext cx="285119" cy="385334"/>
            </a:xfrm>
            <a:custGeom>
              <a:avLst/>
              <a:gdLst>
                <a:gd name="connsiteX0" fmla="*/ 129282 w 285119"/>
                <a:gd name="connsiteY0" fmla="*/ 185567 h 385334"/>
                <a:gd name="connsiteX1" fmla="*/ 200127 w 285119"/>
                <a:gd name="connsiteY1" fmla="*/ 124106 h 385334"/>
                <a:gd name="connsiteX2" fmla="*/ 126912 w 285119"/>
                <a:gd name="connsiteY2" fmla="*/ 69138 h 385334"/>
                <a:gd name="connsiteX3" fmla="*/ 86754 w 285119"/>
                <a:gd name="connsiteY3" fmla="*/ 69138 h 385334"/>
                <a:gd name="connsiteX4" fmla="*/ 86754 w 285119"/>
                <a:gd name="connsiteY4" fmla="*/ 185567 h 385334"/>
                <a:gd name="connsiteX5" fmla="*/ 0 w 285119"/>
                <a:gd name="connsiteY5" fmla="*/ 0 h 385334"/>
                <a:gd name="connsiteX6" fmla="*/ 132218 w 285119"/>
                <a:gd name="connsiteY6" fmla="*/ 0 h 385334"/>
                <a:gd name="connsiteX7" fmla="*/ 285119 w 285119"/>
                <a:gd name="connsiteY7" fmla="*/ 124106 h 385334"/>
                <a:gd name="connsiteX8" fmla="*/ 134578 w 285119"/>
                <a:gd name="connsiteY8" fmla="*/ 254715 h 385334"/>
                <a:gd name="connsiteX9" fmla="*/ 86732 w 285119"/>
                <a:gd name="connsiteY9" fmla="*/ 254715 h 385334"/>
                <a:gd name="connsiteX10" fmla="*/ 86732 w 285119"/>
                <a:gd name="connsiteY10" fmla="*/ 385335 h 385334"/>
                <a:gd name="connsiteX11" fmla="*/ 0 w 285119"/>
                <a:gd name="connsiteY11" fmla="*/ 385335 h 385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5119" h="385334">
                  <a:moveTo>
                    <a:pt x="129282" y="185567"/>
                  </a:moveTo>
                  <a:cubicBezTo>
                    <a:pt x="177128" y="185567"/>
                    <a:pt x="200127" y="164286"/>
                    <a:pt x="200127" y="124106"/>
                  </a:cubicBezTo>
                  <a:cubicBezTo>
                    <a:pt x="200127" y="83926"/>
                    <a:pt x="174138" y="69138"/>
                    <a:pt x="126912" y="69138"/>
                  </a:cubicBezTo>
                  <a:lnTo>
                    <a:pt x="86754" y="69138"/>
                  </a:lnTo>
                  <a:lnTo>
                    <a:pt x="86754" y="185567"/>
                  </a:lnTo>
                  <a:close/>
                  <a:moveTo>
                    <a:pt x="0" y="0"/>
                  </a:moveTo>
                  <a:lnTo>
                    <a:pt x="132218" y="0"/>
                  </a:lnTo>
                  <a:cubicBezTo>
                    <a:pt x="216645" y="0"/>
                    <a:pt x="285119" y="30741"/>
                    <a:pt x="285119" y="124106"/>
                  </a:cubicBezTo>
                  <a:cubicBezTo>
                    <a:pt x="285119" y="214524"/>
                    <a:pt x="216058" y="254715"/>
                    <a:pt x="134578" y="254715"/>
                  </a:cubicBezTo>
                  <a:lnTo>
                    <a:pt x="86732" y="254715"/>
                  </a:lnTo>
                  <a:lnTo>
                    <a:pt x="86732" y="385335"/>
                  </a:lnTo>
                  <a:lnTo>
                    <a:pt x="0" y="385335"/>
                  </a:lnTo>
                  <a:close/>
                </a:path>
              </a:pathLst>
            </a:custGeom>
            <a:solidFill>
              <a:srgbClr val="18334B"/>
            </a:solidFill>
            <a:ln w="1084" cap="flat">
              <a:noFill/>
              <a:prstDash val="solid"/>
              <a:miter/>
            </a:ln>
          </p:spPr>
          <p:txBody>
            <a:bodyPr rtlCol="0" anchor="ctr"/>
            <a:lstStyle/>
            <a:p>
              <a:endParaRPr lang="ja-JP" altLang="en-US" sz="1350"/>
            </a:p>
          </p:txBody>
        </p:sp>
        <p:sp>
          <p:nvSpPr>
            <p:cNvPr id="28" name="フリーフォーム: 図形 27">
              <a:extLst>
                <a:ext uri="{FF2B5EF4-FFF2-40B4-BE49-F238E27FC236}">
                  <a16:creationId xmlns:a16="http://schemas.microsoft.com/office/drawing/2014/main" id="{137A8449-4528-BE5E-3A85-619E117E8271}"/>
                </a:ext>
              </a:extLst>
            </p:cNvPr>
            <p:cNvSpPr/>
            <p:nvPr/>
          </p:nvSpPr>
          <p:spPr>
            <a:xfrm>
              <a:off x="10386155" y="5542706"/>
              <a:ext cx="246776" cy="385334"/>
            </a:xfrm>
            <a:custGeom>
              <a:avLst/>
              <a:gdLst>
                <a:gd name="connsiteX0" fmla="*/ 0 w 246776"/>
                <a:gd name="connsiteY0" fmla="*/ 0 h 385334"/>
                <a:gd name="connsiteX1" fmla="*/ 0 w 246776"/>
                <a:gd name="connsiteY1" fmla="*/ 385335 h 385334"/>
                <a:gd name="connsiteX2" fmla="*/ 246777 w 246776"/>
                <a:gd name="connsiteY2" fmla="*/ 385335 h 385334"/>
                <a:gd name="connsiteX3" fmla="*/ 246777 w 246776"/>
                <a:gd name="connsiteY3" fmla="*/ 312054 h 385334"/>
                <a:gd name="connsiteX4" fmla="*/ 86786 w 246776"/>
                <a:gd name="connsiteY4" fmla="*/ 312054 h 385334"/>
                <a:gd name="connsiteX5" fmla="*/ 86786 w 246776"/>
                <a:gd name="connsiteY5" fmla="*/ 223387 h 385334"/>
                <a:gd name="connsiteX6" fmla="*/ 217841 w 246776"/>
                <a:gd name="connsiteY6" fmla="*/ 223387 h 385334"/>
                <a:gd name="connsiteX7" fmla="*/ 217841 w 246776"/>
                <a:gd name="connsiteY7" fmla="*/ 150693 h 385334"/>
                <a:gd name="connsiteX8" fmla="*/ 86786 w 246776"/>
                <a:gd name="connsiteY8" fmla="*/ 150693 h 385334"/>
                <a:gd name="connsiteX9" fmla="*/ 86786 w 246776"/>
                <a:gd name="connsiteY9" fmla="*/ 73281 h 385334"/>
                <a:gd name="connsiteX10" fmla="*/ 240872 w 246776"/>
                <a:gd name="connsiteY10" fmla="*/ 73281 h 385334"/>
                <a:gd name="connsiteX11" fmla="*/ 240872 w 246776"/>
                <a:gd name="connsiteY11" fmla="*/ 0 h 385334"/>
                <a:gd name="connsiteX12" fmla="*/ 0 w 246776"/>
                <a:gd name="connsiteY12" fmla="*/ 0 h 385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6776" h="385334">
                  <a:moveTo>
                    <a:pt x="0" y="0"/>
                  </a:moveTo>
                  <a:lnTo>
                    <a:pt x="0" y="385335"/>
                  </a:lnTo>
                  <a:lnTo>
                    <a:pt x="246777" y="385335"/>
                  </a:lnTo>
                  <a:lnTo>
                    <a:pt x="246777" y="312054"/>
                  </a:lnTo>
                  <a:lnTo>
                    <a:pt x="86786" y="312054"/>
                  </a:lnTo>
                  <a:lnTo>
                    <a:pt x="86786" y="223387"/>
                  </a:lnTo>
                  <a:lnTo>
                    <a:pt x="217841" y="223387"/>
                  </a:lnTo>
                  <a:lnTo>
                    <a:pt x="217841" y="150693"/>
                  </a:lnTo>
                  <a:lnTo>
                    <a:pt x="86786" y="150693"/>
                  </a:lnTo>
                  <a:lnTo>
                    <a:pt x="86786" y="73281"/>
                  </a:lnTo>
                  <a:lnTo>
                    <a:pt x="240872" y="73281"/>
                  </a:lnTo>
                  <a:lnTo>
                    <a:pt x="240872" y="0"/>
                  </a:lnTo>
                  <a:lnTo>
                    <a:pt x="0" y="0"/>
                  </a:lnTo>
                  <a:close/>
                </a:path>
              </a:pathLst>
            </a:custGeom>
            <a:solidFill>
              <a:srgbClr val="18334B"/>
            </a:solidFill>
            <a:ln w="1084" cap="flat">
              <a:noFill/>
              <a:prstDash val="solid"/>
              <a:miter/>
            </a:ln>
          </p:spPr>
          <p:txBody>
            <a:bodyPr rtlCol="0" anchor="ctr"/>
            <a:lstStyle/>
            <a:p>
              <a:endParaRPr lang="ja-JP" altLang="en-US" sz="1350"/>
            </a:p>
          </p:txBody>
        </p:sp>
        <p:sp>
          <p:nvSpPr>
            <p:cNvPr id="40" name="フリーフォーム: 図形 39">
              <a:extLst>
                <a:ext uri="{FF2B5EF4-FFF2-40B4-BE49-F238E27FC236}">
                  <a16:creationId xmlns:a16="http://schemas.microsoft.com/office/drawing/2014/main" id="{3B2F6084-496A-0189-C2B1-346F558B03AD}"/>
                </a:ext>
              </a:extLst>
            </p:cNvPr>
            <p:cNvSpPr/>
            <p:nvPr/>
          </p:nvSpPr>
          <p:spPr>
            <a:xfrm>
              <a:off x="10386155" y="5993709"/>
              <a:ext cx="1442983" cy="303811"/>
            </a:xfrm>
            <a:custGeom>
              <a:avLst/>
              <a:gdLst>
                <a:gd name="connsiteX0" fmla="*/ 1179090 w 1442983"/>
                <a:gd name="connsiteY0" fmla="*/ 0 h 303811"/>
                <a:gd name="connsiteX1" fmla="*/ 1179090 w 1442983"/>
                <a:gd name="connsiteY1" fmla="*/ 226649 h 303811"/>
                <a:gd name="connsiteX2" fmla="*/ 1101471 w 1442983"/>
                <a:gd name="connsiteY2" fmla="*/ 226649 h 303811"/>
                <a:gd name="connsiteX3" fmla="*/ 1101471 w 1442983"/>
                <a:gd name="connsiteY3" fmla="*/ 0 h 303811"/>
                <a:gd name="connsiteX4" fmla="*/ 837567 w 1442983"/>
                <a:gd name="connsiteY4" fmla="*/ 0 h 303811"/>
                <a:gd name="connsiteX5" fmla="*/ 837567 w 1442983"/>
                <a:gd name="connsiteY5" fmla="*/ 226649 h 303811"/>
                <a:gd name="connsiteX6" fmla="*/ 760133 w 1442983"/>
                <a:gd name="connsiteY6" fmla="*/ 226649 h 303811"/>
                <a:gd name="connsiteX7" fmla="*/ 760133 w 1442983"/>
                <a:gd name="connsiteY7" fmla="*/ 0 h 303811"/>
                <a:gd name="connsiteX8" fmla="*/ 0 w 1442983"/>
                <a:gd name="connsiteY8" fmla="*/ 0 h 303811"/>
                <a:gd name="connsiteX9" fmla="*/ 0 w 1442983"/>
                <a:gd name="connsiteY9" fmla="*/ 303812 h 303811"/>
                <a:gd name="connsiteX10" fmla="*/ 263893 w 1442983"/>
                <a:gd name="connsiteY10" fmla="*/ 303812 h 303811"/>
                <a:gd name="connsiteX11" fmla="*/ 263893 w 1442983"/>
                <a:gd name="connsiteY11" fmla="*/ 77163 h 303811"/>
                <a:gd name="connsiteX12" fmla="*/ 341523 w 1442983"/>
                <a:gd name="connsiteY12" fmla="*/ 77163 h 303811"/>
                <a:gd name="connsiteX13" fmla="*/ 341523 w 1442983"/>
                <a:gd name="connsiteY13" fmla="*/ 303812 h 303811"/>
                <a:gd name="connsiteX14" fmla="*/ 605394 w 1442983"/>
                <a:gd name="connsiteY14" fmla="*/ 303812 h 303811"/>
                <a:gd name="connsiteX15" fmla="*/ 605394 w 1442983"/>
                <a:gd name="connsiteY15" fmla="*/ 77163 h 303811"/>
                <a:gd name="connsiteX16" fmla="*/ 682992 w 1442983"/>
                <a:gd name="connsiteY16" fmla="*/ 77163 h 303811"/>
                <a:gd name="connsiteX17" fmla="*/ 682992 w 1442983"/>
                <a:gd name="connsiteY17" fmla="*/ 303812 h 303811"/>
                <a:gd name="connsiteX18" fmla="*/ 1442983 w 1442983"/>
                <a:gd name="connsiteY18" fmla="*/ 303812 h 303811"/>
                <a:gd name="connsiteX19" fmla="*/ 1442983 w 1442983"/>
                <a:gd name="connsiteY19" fmla="*/ 0 h 303811"/>
                <a:gd name="connsiteX20" fmla="*/ 1179090 w 1442983"/>
                <a:gd name="connsiteY20" fmla="*/ 0 h 303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42983" h="303811">
                  <a:moveTo>
                    <a:pt x="1179090" y="0"/>
                  </a:moveTo>
                  <a:lnTo>
                    <a:pt x="1179090" y="226649"/>
                  </a:lnTo>
                  <a:lnTo>
                    <a:pt x="1101471" y="226649"/>
                  </a:lnTo>
                  <a:lnTo>
                    <a:pt x="1101471" y="0"/>
                  </a:lnTo>
                  <a:lnTo>
                    <a:pt x="837567" y="0"/>
                  </a:lnTo>
                  <a:lnTo>
                    <a:pt x="837567" y="226649"/>
                  </a:lnTo>
                  <a:lnTo>
                    <a:pt x="760133" y="226649"/>
                  </a:lnTo>
                  <a:lnTo>
                    <a:pt x="760133" y="0"/>
                  </a:lnTo>
                  <a:lnTo>
                    <a:pt x="0" y="0"/>
                  </a:lnTo>
                  <a:lnTo>
                    <a:pt x="0" y="303812"/>
                  </a:lnTo>
                  <a:lnTo>
                    <a:pt x="263893" y="303812"/>
                  </a:lnTo>
                  <a:lnTo>
                    <a:pt x="263893" y="77163"/>
                  </a:lnTo>
                  <a:lnTo>
                    <a:pt x="341523" y="77163"/>
                  </a:lnTo>
                  <a:lnTo>
                    <a:pt x="341523" y="303812"/>
                  </a:lnTo>
                  <a:lnTo>
                    <a:pt x="605394" y="303812"/>
                  </a:lnTo>
                  <a:lnTo>
                    <a:pt x="605394" y="77163"/>
                  </a:lnTo>
                  <a:lnTo>
                    <a:pt x="682992" y="77163"/>
                  </a:lnTo>
                  <a:lnTo>
                    <a:pt x="682992" y="303812"/>
                  </a:lnTo>
                  <a:lnTo>
                    <a:pt x="1442983" y="303812"/>
                  </a:lnTo>
                  <a:lnTo>
                    <a:pt x="1442983" y="0"/>
                  </a:lnTo>
                  <a:lnTo>
                    <a:pt x="1179090" y="0"/>
                  </a:lnTo>
                  <a:close/>
                </a:path>
              </a:pathLst>
            </a:custGeom>
            <a:solidFill>
              <a:srgbClr val="18334B"/>
            </a:solidFill>
            <a:ln w="1084" cap="flat">
              <a:noFill/>
              <a:prstDash val="solid"/>
              <a:miter/>
            </a:ln>
          </p:spPr>
          <p:txBody>
            <a:bodyPr rtlCol="0" anchor="ctr"/>
            <a:lstStyle/>
            <a:p>
              <a:endParaRPr lang="ja-JP" altLang="en-US" sz="1350"/>
            </a:p>
          </p:txBody>
        </p:sp>
      </p:grpSp>
      <p:sp>
        <p:nvSpPr>
          <p:cNvPr id="9" name="テキスト ボックス 8">
            <a:extLst>
              <a:ext uri="{FF2B5EF4-FFF2-40B4-BE49-F238E27FC236}">
                <a16:creationId xmlns:a16="http://schemas.microsoft.com/office/drawing/2014/main" id="{881687EC-BB98-B96F-1246-CDA6EB765E0D}"/>
              </a:ext>
            </a:extLst>
          </p:cNvPr>
          <p:cNvSpPr txBox="1"/>
          <p:nvPr/>
        </p:nvSpPr>
        <p:spPr>
          <a:xfrm>
            <a:off x="7385732" y="4526360"/>
            <a:ext cx="1739020" cy="553998"/>
          </a:xfrm>
          <a:prstGeom prst="rect">
            <a:avLst/>
          </a:prstGeom>
          <a:solidFill>
            <a:srgbClr val="FFFF00"/>
          </a:solidFill>
          <a:effectLst/>
          <a:scene3d>
            <a:camera prst="orthographicFront"/>
            <a:lightRig rig="threePt" dir="t"/>
          </a:scene3d>
          <a:sp3d>
            <a:bevelT/>
          </a:sp3d>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altLang="ja-JP" sz="1500" b="1" dirty="0">
                <a:solidFill>
                  <a:srgbClr val="0070C0"/>
                </a:solidFill>
                <a:latin typeface="Arial" panose="020B0604020202020204" pitchFamily="34" charset="0"/>
                <a:cs typeface="Arial" panose="020B0604020202020204" pitchFamily="34" charset="0"/>
              </a:rPr>
              <a:t>Beam control &amp; Safety interlocks</a:t>
            </a:r>
          </a:p>
        </p:txBody>
      </p:sp>
      <p:sp>
        <p:nvSpPr>
          <p:cNvPr id="12" name="テキスト ボックス 11">
            <a:extLst>
              <a:ext uri="{FF2B5EF4-FFF2-40B4-BE49-F238E27FC236}">
                <a16:creationId xmlns:a16="http://schemas.microsoft.com/office/drawing/2014/main" id="{9CDFBBE2-22B1-AC3F-49B5-C0803F148FA4}"/>
              </a:ext>
            </a:extLst>
          </p:cNvPr>
          <p:cNvSpPr txBox="1"/>
          <p:nvPr/>
        </p:nvSpPr>
        <p:spPr>
          <a:xfrm>
            <a:off x="7465591" y="6051993"/>
            <a:ext cx="1579303" cy="461665"/>
          </a:xfrm>
          <a:prstGeom prst="rect">
            <a:avLst/>
          </a:prstGeom>
          <a:noFill/>
        </p:spPr>
        <p:txBody>
          <a:bodyPr wrap="square" rtlCol="0">
            <a:spAutoFit/>
          </a:bodyPr>
          <a:lstStyle/>
          <a:p>
            <a:pPr algn="l"/>
            <a:r>
              <a:rPr lang="en-US" altLang="ja-JP" sz="1200" dirty="0">
                <a:latin typeface="Arial" panose="020B0604020202020204" pitchFamily="34" charset="0"/>
                <a:ea typeface="BIZ UDPゴシック" panose="020B0400000000000000" pitchFamily="50" charset="-128"/>
                <a:cs typeface="Arial" panose="020B0604020202020204" pitchFamily="34" charset="0"/>
              </a:rPr>
              <a:t>Main control system is based on EPICS</a:t>
            </a:r>
          </a:p>
        </p:txBody>
      </p:sp>
      <p:sp>
        <p:nvSpPr>
          <p:cNvPr id="7" name="フッター プレースホルダー 6">
            <a:extLst>
              <a:ext uri="{FF2B5EF4-FFF2-40B4-BE49-F238E27FC236}">
                <a16:creationId xmlns:a16="http://schemas.microsoft.com/office/drawing/2014/main" id="{40E8B95F-542D-E92C-1773-642F9BA5E463}"/>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763504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7788" y="-4680"/>
            <a:ext cx="8229600" cy="600090"/>
          </a:xfrm>
        </p:spPr>
        <p:txBody>
          <a:bodyPr>
            <a:normAutofit fontScale="90000"/>
          </a:bodyPr>
          <a:lstStyle/>
          <a:p>
            <a:r>
              <a:rPr kumimoji="1" lang="en-US" altLang="ja-JP" dirty="0"/>
              <a:t>COMET experiment</a:t>
            </a:r>
            <a:endParaRPr kumimoji="1" lang="ja-JP" altLang="en-US" dirty="0"/>
          </a:p>
        </p:txBody>
      </p:sp>
      <p:sp>
        <p:nvSpPr>
          <p:cNvPr id="4" name="コンテンツ プレースホルダー 3"/>
          <p:cNvSpPr>
            <a:spLocks noGrp="1"/>
          </p:cNvSpPr>
          <p:nvPr>
            <p:ph sz="half" idx="2"/>
          </p:nvPr>
        </p:nvSpPr>
        <p:spPr>
          <a:xfrm>
            <a:off x="54214" y="635024"/>
            <a:ext cx="5664415" cy="2272671"/>
          </a:xfrm>
        </p:spPr>
        <p:txBody>
          <a:bodyPr>
            <a:normAutofit/>
          </a:bodyPr>
          <a:lstStyle/>
          <a:p>
            <a:r>
              <a:rPr lang="en-US" altLang="ja-JP" dirty="0" err="1">
                <a:latin typeface="Symbol" charset="2"/>
                <a:cs typeface="Symbol" charset="2"/>
              </a:rPr>
              <a:t>m</a:t>
            </a:r>
            <a:r>
              <a:rPr lang="en-US" altLang="ja-JP" dirty="0" err="1">
                <a:sym typeface="Wingdings"/>
              </a:rPr>
              <a:t></a:t>
            </a:r>
            <a:r>
              <a:rPr lang="en-US" altLang="ja-JP" dirty="0" err="1"/>
              <a:t>e</a:t>
            </a:r>
            <a:r>
              <a:rPr lang="en-US" altLang="ja-JP" dirty="0"/>
              <a:t> conversion search </a:t>
            </a:r>
            <a:r>
              <a:rPr lang="el-GR" altLang="ja-JP" dirty="0"/>
              <a:t>μ</a:t>
            </a:r>
            <a:r>
              <a:rPr lang="el-GR" altLang="ja-JP" baseline="30000" dirty="0"/>
              <a:t>−</a:t>
            </a:r>
            <a:r>
              <a:rPr lang="el-GR" altLang="ja-JP" dirty="0"/>
              <a:t>+</a:t>
            </a:r>
            <a:r>
              <a:rPr lang="en-US" altLang="ja-JP" dirty="0"/>
              <a:t>(A,Z)</a:t>
            </a:r>
            <a:r>
              <a:rPr lang="el-GR" altLang="ja-JP" dirty="0">
                <a:latin typeface="Wingdings"/>
              </a:rPr>
              <a:t>à</a:t>
            </a:r>
            <a:r>
              <a:rPr lang="en-US" altLang="ja-JP" dirty="0">
                <a:latin typeface="Times"/>
                <a:cs typeface="Times"/>
              </a:rPr>
              <a:t>e</a:t>
            </a:r>
            <a:r>
              <a:rPr lang="el-GR" altLang="ja-JP" baseline="30000" dirty="0"/>
              <a:t>−</a:t>
            </a:r>
            <a:r>
              <a:rPr lang="el-GR" altLang="ja-JP" dirty="0"/>
              <a:t>+(</a:t>
            </a:r>
            <a:r>
              <a:rPr lang="el-GR" altLang="ja-JP" i="1" dirty="0"/>
              <a:t>A</a:t>
            </a:r>
            <a:r>
              <a:rPr lang="el-GR" altLang="ja-JP" dirty="0"/>
              <a:t>,</a:t>
            </a:r>
            <a:r>
              <a:rPr lang="el-GR" altLang="ja-JP" i="1" dirty="0"/>
              <a:t>Z</a:t>
            </a:r>
            <a:r>
              <a:rPr lang="el-GR" altLang="ja-JP" dirty="0"/>
              <a:t>) </a:t>
            </a:r>
            <a:endParaRPr lang="en-US" altLang="ja-JP" dirty="0"/>
          </a:p>
          <a:p>
            <a:pPr lvl="1"/>
            <a:r>
              <a:rPr lang="en-US" altLang="ja-JP" dirty="0">
                <a:ea typeface="ＭＳ Ｐゴシック" panose="020B0600070205080204" pitchFamily="50" charset="-128"/>
              </a:rPr>
              <a:t>Very</a:t>
            </a:r>
            <a:r>
              <a:rPr lang="ja-JP" altLang="en-US" dirty="0">
                <a:ea typeface="ＭＳ Ｐゴシック" panose="020B0600070205080204" pitchFamily="50" charset="-128"/>
              </a:rPr>
              <a:t> </a:t>
            </a:r>
            <a:r>
              <a:rPr lang="en-US" altLang="ja-JP" dirty="0">
                <a:ea typeface="ＭＳ Ｐゴシック" panose="020B0600070205080204" pitchFamily="50" charset="-128"/>
              </a:rPr>
              <a:t>small</a:t>
            </a:r>
            <a:r>
              <a:rPr lang="ja-JP" altLang="en-US" dirty="0">
                <a:ea typeface="ＭＳ Ｐゴシック" panose="020B0600070205080204" pitchFamily="50" charset="-128"/>
              </a:rPr>
              <a:t> </a:t>
            </a:r>
            <a:r>
              <a:rPr lang="en-US" altLang="ja-JP" dirty="0">
                <a:ea typeface="ＭＳ Ｐゴシック" panose="020B0600070205080204" pitchFamily="50" charset="-128"/>
              </a:rPr>
              <a:t>O(10</a:t>
            </a:r>
            <a:r>
              <a:rPr lang="en-US" altLang="ja-JP" baseline="30000" dirty="0">
                <a:ea typeface="ＭＳ Ｐゴシック" panose="020B0600070205080204" pitchFamily="50" charset="-128"/>
              </a:rPr>
              <a:t>-54</a:t>
            </a:r>
            <a:r>
              <a:rPr lang="en-US" altLang="ja-JP" dirty="0">
                <a:ea typeface="ＭＳ Ｐゴシック" panose="020B0600070205080204" pitchFamily="50" charset="-128"/>
              </a:rPr>
              <a:t>) in SM</a:t>
            </a:r>
            <a:r>
              <a:rPr lang="ja-JP" altLang="en-US" dirty="0">
                <a:ea typeface="ＭＳ Ｐゴシック" panose="020B0600070205080204" pitchFamily="50" charset="-128"/>
              </a:rPr>
              <a:t> </a:t>
            </a:r>
            <a:endParaRPr lang="en-US" altLang="ja-JP" dirty="0">
              <a:ea typeface="ＭＳ Ｐゴシック" panose="020B0600070205080204" pitchFamily="50" charset="-128"/>
            </a:endParaRPr>
          </a:p>
          <a:p>
            <a:pPr lvl="1"/>
            <a:r>
              <a:rPr lang="en-US" altLang="ja-JP" b="1" dirty="0">
                <a:solidFill>
                  <a:srgbClr val="FF0000"/>
                </a:solidFill>
                <a:latin typeface="Arial" panose="020B0604020202020204" pitchFamily="34" charset="0"/>
                <a:cs typeface="Arial" panose="020B0604020202020204" pitchFamily="34" charset="0"/>
              </a:rPr>
              <a:t>Discovery = New Physics!</a:t>
            </a:r>
            <a:endParaRPr lang="en-US" altLang="ja-JP" b="1" baseline="30000" dirty="0">
              <a:solidFill>
                <a:srgbClr val="FF0000"/>
              </a:solidFill>
              <a:latin typeface="Arial" panose="020B0604020202020204" pitchFamily="34" charset="0"/>
              <a:cs typeface="Arial" panose="020B0604020202020204" pitchFamily="34" charset="0"/>
            </a:endParaRPr>
          </a:p>
          <a:p>
            <a:r>
              <a:rPr lang="en-US" altLang="ja-JP" dirty="0"/>
              <a:t>First c</a:t>
            </a:r>
            <a:r>
              <a:rPr kumimoji="1" lang="en-US" altLang="ja-JP" dirty="0"/>
              <a:t>ommissioning in FY2022</a:t>
            </a:r>
          </a:p>
        </p:txBody>
      </p:sp>
      <p:sp>
        <p:nvSpPr>
          <p:cNvPr id="11" name="テキスト ボックス 10"/>
          <p:cNvSpPr txBox="1"/>
          <p:nvPr/>
        </p:nvSpPr>
        <p:spPr>
          <a:xfrm>
            <a:off x="-193436" y="1875620"/>
            <a:ext cx="1846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2E2E48"/>
              </a:solidFill>
              <a:effectLst/>
              <a:uLnTx/>
              <a:uFillTx/>
              <a:latin typeface="Times New Roman"/>
              <a:ea typeface="ＭＳ Ｐゴシック"/>
              <a:cs typeface="+mn-cs"/>
            </a:endParaRPr>
          </a:p>
        </p:txBody>
      </p:sp>
      <p:grpSp>
        <p:nvGrpSpPr>
          <p:cNvPr id="19" name="図形グループ 18"/>
          <p:cNvGrpSpPr/>
          <p:nvPr/>
        </p:nvGrpSpPr>
        <p:grpSpPr>
          <a:xfrm>
            <a:off x="5314296" y="4591047"/>
            <a:ext cx="1588929" cy="1944977"/>
            <a:chOff x="3425412" y="3465272"/>
            <a:chExt cx="1588929" cy="1944977"/>
          </a:xfrm>
        </p:grpSpPr>
        <p:pic>
          <p:nvPicPr>
            <p:cNvPr id="13" name="図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25412" y="3465272"/>
              <a:ext cx="1588929" cy="1944977"/>
            </a:xfrm>
            <a:prstGeom prst="rect">
              <a:avLst/>
            </a:prstGeom>
          </p:spPr>
        </p:pic>
        <p:sp>
          <p:nvSpPr>
            <p:cNvPr id="14" name="正方形/長方形 13"/>
            <p:cNvSpPr/>
            <p:nvPr/>
          </p:nvSpPr>
          <p:spPr bwMode="auto">
            <a:xfrm rot="2193755">
              <a:off x="4401997" y="5232706"/>
              <a:ext cx="56335" cy="59632"/>
            </a:xfrm>
            <a:prstGeom prst="rect">
              <a:avLst/>
            </a:prstGeom>
            <a:solidFill>
              <a:srgbClr val="FF0000"/>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a:ln>
                  <a:noFill/>
                </a:ln>
                <a:solidFill>
                  <a:srgbClr val="2E2E48"/>
                </a:solidFill>
                <a:effectLst/>
                <a:uLnTx/>
                <a:uFillTx/>
                <a:latin typeface="Times New Roman" pitchFamily="18" charset="0"/>
                <a:ea typeface="ＭＳ Ｐゴシック" pitchFamily="50" charset="-128"/>
                <a:cs typeface="+mn-cs"/>
              </a:endParaRPr>
            </a:p>
          </p:txBody>
        </p:sp>
        <p:sp>
          <p:nvSpPr>
            <p:cNvPr id="15" name="正方形/長方形 14"/>
            <p:cNvSpPr/>
            <p:nvPr/>
          </p:nvSpPr>
          <p:spPr bwMode="auto">
            <a:xfrm rot="21040060">
              <a:off x="4277760" y="3968288"/>
              <a:ext cx="236538" cy="45719"/>
            </a:xfrm>
            <a:prstGeom prst="rect">
              <a:avLst/>
            </a:prstGeom>
            <a:solidFill>
              <a:srgbClr val="FF0000"/>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a:ln>
                  <a:noFill/>
                </a:ln>
                <a:solidFill>
                  <a:srgbClr val="2E2E48"/>
                </a:solidFill>
                <a:effectLst/>
                <a:uLnTx/>
                <a:uFillTx/>
                <a:latin typeface="Times New Roman" pitchFamily="18" charset="0"/>
                <a:ea typeface="ＭＳ Ｐゴシック" pitchFamily="50" charset="-128"/>
                <a:cs typeface="+mn-cs"/>
              </a:endParaRPr>
            </a:p>
          </p:txBody>
        </p:sp>
      </p:grpSp>
      <p:sp>
        <p:nvSpPr>
          <p:cNvPr id="30" name="四角形吹き出し 29"/>
          <p:cNvSpPr/>
          <p:nvPr/>
        </p:nvSpPr>
        <p:spPr bwMode="auto">
          <a:xfrm>
            <a:off x="3319489" y="4810210"/>
            <a:ext cx="1868522" cy="1904330"/>
          </a:xfrm>
          <a:prstGeom prst="wedgeRectCallout">
            <a:avLst>
              <a:gd name="adj1" fmla="val 109176"/>
              <a:gd name="adj2" fmla="val 33326"/>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a:ln>
                <a:noFill/>
              </a:ln>
              <a:solidFill>
                <a:srgbClr val="2E2E48"/>
              </a:solidFill>
              <a:effectLst/>
              <a:uLnTx/>
              <a:uFillTx/>
              <a:latin typeface="Times New Roman" pitchFamily="18" charset="0"/>
              <a:ea typeface="ＭＳ Ｐゴシック" pitchFamily="50" charset="-128"/>
              <a:cs typeface="+mn-cs"/>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63898" y="4854195"/>
            <a:ext cx="1785206" cy="1816361"/>
          </a:xfrm>
          <a:prstGeom prst="rect">
            <a:avLst/>
          </a:prstGeom>
        </p:spPr>
      </p:pic>
      <p:pic>
        <p:nvPicPr>
          <p:cNvPr id="34" name="図 33">
            <a:extLst>
              <a:ext uri="{FF2B5EF4-FFF2-40B4-BE49-F238E27FC236}">
                <a16:creationId xmlns:a16="http://schemas.microsoft.com/office/drawing/2014/main" id="{3199A6C0-478A-4EE6-94CA-7757E7D0AC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86420" y="2940911"/>
            <a:ext cx="2624925" cy="1650135"/>
          </a:xfrm>
          <a:prstGeom prst="rect">
            <a:avLst/>
          </a:prstGeom>
        </p:spPr>
      </p:pic>
      <p:pic>
        <p:nvPicPr>
          <p:cNvPr id="32" name="図 31">
            <a:extLst>
              <a:ext uri="{FF2B5EF4-FFF2-40B4-BE49-F238E27FC236}">
                <a16:creationId xmlns:a16="http://schemas.microsoft.com/office/drawing/2014/main" id="{133C0F41-5316-45CF-B686-CEC46B95FBF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866908" y="3352800"/>
            <a:ext cx="1388622" cy="1040442"/>
          </a:xfrm>
          <a:prstGeom prst="rect">
            <a:avLst/>
          </a:prstGeom>
        </p:spPr>
      </p:pic>
      <p:pic>
        <p:nvPicPr>
          <p:cNvPr id="35" name="図 34">
            <a:extLst>
              <a:ext uri="{FF2B5EF4-FFF2-40B4-BE49-F238E27FC236}">
                <a16:creationId xmlns:a16="http://schemas.microsoft.com/office/drawing/2014/main" id="{620F0F29-F2B0-4976-9B67-FB71CB7DD41C}"/>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926559" y="2051264"/>
            <a:ext cx="1620935" cy="1214505"/>
          </a:xfrm>
          <a:prstGeom prst="rect">
            <a:avLst/>
          </a:prstGeom>
        </p:spPr>
      </p:pic>
      <p:sp>
        <p:nvSpPr>
          <p:cNvPr id="37" name="テキスト ボックス 36">
            <a:extLst>
              <a:ext uri="{FF2B5EF4-FFF2-40B4-BE49-F238E27FC236}">
                <a16:creationId xmlns:a16="http://schemas.microsoft.com/office/drawing/2014/main" id="{63A318BD-237F-488C-A8FA-D7CD8989C313}"/>
              </a:ext>
            </a:extLst>
          </p:cNvPr>
          <p:cNvSpPr txBox="1"/>
          <p:nvPr/>
        </p:nvSpPr>
        <p:spPr>
          <a:xfrm>
            <a:off x="6319048" y="1561735"/>
            <a:ext cx="2113662" cy="369332"/>
          </a:xfrm>
          <a:prstGeom prst="rect">
            <a:avLst/>
          </a:prstGeom>
          <a:noFill/>
          <a:ln w="12700" cmpd="sng">
            <a:solidFill>
              <a:schemeClr val="accent6"/>
            </a:solidFill>
          </a:ln>
        </p:spPr>
        <p:txBody>
          <a:bodyPr wrap="square" rtlCol="0">
            <a:spAutoFit/>
          </a:bodyPr>
          <a:lstStyle/>
          <a:p>
            <a:pPr marL="0" marR="0" lvl="0" indent="0" algn="l" defTabSz="457164" rtl="0" eaLnBrk="1" fontAlgn="auto" latinLnBrk="0" hangingPunct="1">
              <a:lnSpc>
                <a:spcPct val="100000"/>
              </a:lnSpc>
              <a:spcBef>
                <a:spcPts val="0"/>
              </a:spcBef>
              <a:spcAft>
                <a:spcPts val="0"/>
              </a:spcAft>
              <a:buClrTx/>
              <a:buSzTx/>
              <a:buFontTx/>
              <a:buNone/>
              <a:tabLst/>
              <a:defRPr/>
            </a:pPr>
            <a:r>
              <a:rPr kumimoji="1" lang="en-US" sz="1800" b="0" i="0" u="none" strike="noStrike" kern="1200" cap="none" spc="0" normalizeH="0" baseline="0" noProof="0" dirty="0">
                <a:ln>
                  <a:noFill/>
                </a:ln>
                <a:solidFill>
                  <a:srgbClr val="2E2E48"/>
                </a:solidFill>
                <a:effectLst/>
                <a:uLnTx/>
                <a:uFillTx/>
                <a:latin typeface="Times New Roman"/>
                <a:ea typeface="ＭＳ Ｐゴシック"/>
                <a:cs typeface="+mn-cs"/>
              </a:rPr>
              <a:t>COMET Hall</a:t>
            </a:r>
          </a:p>
        </p:txBody>
      </p:sp>
      <p:pic>
        <p:nvPicPr>
          <p:cNvPr id="5" name="図 4">
            <a:extLst>
              <a:ext uri="{FF2B5EF4-FFF2-40B4-BE49-F238E27FC236}">
                <a16:creationId xmlns:a16="http://schemas.microsoft.com/office/drawing/2014/main" id="{DDEB876F-89B4-4E9C-B7ED-EC2A19FBBC10}"/>
              </a:ext>
            </a:extLst>
          </p:cNvPr>
          <p:cNvPicPr>
            <a:picLocks noChangeAspect="1"/>
          </p:cNvPicPr>
          <p:nvPr/>
        </p:nvPicPr>
        <p:blipFill>
          <a:blip r:embed="rId8"/>
          <a:stretch>
            <a:fillRect/>
          </a:stretch>
        </p:blipFill>
        <p:spPr>
          <a:xfrm>
            <a:off x="7547494" y="2092845"/>
            <a:ext cx="1425745" cy="2138618"/>
          </a:xfrm>
          <a:prstGeom prst="rect">
            <a:avLst/>
          </a:prstGeom>
        </p:spPr>
      </p:pic>
      <p:pic>
        <p:nvPicPr>
          <p:cNvPr id="8" name="図 7">
            <a:extLst>
              <a:ext uri="{FF2B5EF4-FFF2-40B4-BE49-F238E27FC236}">
                <a16:creationId xmlns:a16="http://schemas.microsoft.com/office/drawing/2014/main" id="{BAD79DF1-EF8E-470A-966A-AEB067212BC2}"/>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255530" y="4393242"/>
            <a:ext cx="1601637" cy="2028965"/>
          </a:xfrm>
          <a:prstGeom prst="rect">
            <a:avLst/>
          </a:prstGeom>
        </p:spPr>
      </p:pic>
      <p:pic>
        <p:nvPicPr>
          <p:cNvPr id="9" name="図 8" descr="ダイアグラム&#10;&#10;自動的に生成された説明">
            <a:extLst>
              <a:ext uri="{FF2B5EF4-FFF2-40B4-BE49-F238E27FC236}">
                <a16:creationId xmlns:a16="http://schemas.microsoft.com/office/drawing/2014/main" id="{B819EBC3-A404-485E-BD25-40254A8D6537}"/>
              </a:ext>
            </a:extLst>
          </p:cNvPr>
          <p:cNvPicPr>
            <a:picLocks noChangeAspect="1"/>
          </p:cNvPicPr>
          <p:nvPr/>
        </p:nvPicPr>
        <p:blipFill>
          <a:blip r:embed="rId10"/>
          <a:stretch>
            <a:fillRect/>
          </a:stretch>
        </p:blipFill>
        <p:spPr>
          <a:xfrm>
            <a:off x="286833" y="3121324"/>
            <a:ext cx="2409062" cy="3465743"/>
          </a:xfrm>
          <a:prstGeom prst="rect">
            <a:avLst/>
          </a:prstGeom>
        </p:spPr>
      </p:pic>
      <p:sp>
        <p:nvSpPr>
          <p:cNvPr id="3" name="フッター プレースホルダー 2">
            <a:extLst>
              <a:ext uri="{FF2B5EF4-FFF2-40B4-BE49-F238E27FC236}">
                <a16:creationId xmlns:a16="http://schemas.microsoft.com/office/drawing/2014/main" id="{31881772-B26A-099A-9A3B-25435965AE28}"/>
              </a:ext>
            </a:extLst>
          </p:cNvPr>
          <p:cNvSpPr>
            <a:spLocks noGrp="1"/>
          </p:cNvSpPr>
          <p:nvPr>
            <p:ph type="ftr" sz="quarter" idx="11"/>
          </p:nvPr>
        </p:nvSpPr>
        <p:spPr/>
        <p:txBody>
          <a:bodyPr/>
          <a:lstStyle/>
          <a:p>
            <a:r>
              <a:rPr lang="en-US" altLang="ja-JP">
                <a:solidFill>
                  <a:srgbClr val="2E2E48"/>
                </a:solidFill>
              </a:rPr>
              <a:t>BRIDGE2023</a:t>
            </a:r>
          </a:p>
        </p:txBody>
      </p:sp>
    </p:spTree>
    <p:extLst>
      <p:ext uri="{BB962C8B-B14F-4D97-AF65-F5344CB8AC3E}">
        <p14:creationId xmlns:p14="http://schemas.microsoft.com/office/powerpoint/2010/main" val="3951735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25120"/>
          </a:xfrm>
        </p:spPr>
        <p:txBody>
          <a:bodyPr>
            <a:normAutofit fontScale="90000"/>
          </a:bodyPr>
          <a:lstStyle/>
          <a:p>
            <a:r>
              <a:rPr kumimoji="1" lang="en-US" altLang="ja-JP" b="1" dirty="0">
                <a:solidFill>
                  <a:srgbClr val="C00000"/>
                </a:solidFill>
              </a:rPr>
              <a:t>COMET Phase I &amp; II</a:t>
            </a:r>
            <a:endParaRPr kumimoji="1" lang="ja-JP" altLang="en-US" b="1" dirty="0">
              <a:solidFill>
                <a:srgbClr val="C00000"/>
              </a:solidFill>
            </a:endParaRPr>
          </a:p>
        </p:txBody>
      </p:sp>
      <p:sp>
        <p:nvSpPr>
          <p:cNvPr id="6" name="テキスト ボックス 5"/>
          <p:cNvSpPr txBox="1"/>
          <p:nvPr/>
        </p:nvSpPr>
        <p:spPr>
          <a:xfrm>
            <a:off x="4630911" y="1556792"/>
            <a:ext cx="4337592" cy="203132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Proton</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beam</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line</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construction</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lang="en-US" altLang="ja-JP" sz="1400" dirty="0">
                <a:solidFill>
                  <a:prstClr val="black"/>
                </a:solidFill>
                <a:latin typeface="Calibri" panose="020F0502020204030204"/>
                <a:ea typeface="ＭＳ Ｐゴシック" panose="020B0600070205080204" pitchFamily="50" charset="-128"/>
              </a:rPr>
              <a:t>completed</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in</a:t>
            </a:r>
            <a:r>
              <a:rPr lang="ja-JP" altLang="en-US" sz="1400">
                <a:solidFill>
                  <a:prstClr val="black"/>
                </a:solidFill>
                <a:latin typeface="Calibri" panose="020F0502020204030204"/>
                <a:ea typeface="ＭＳ Ｐゴシック" panose="020B0600070205080204" pitchFamily="50" charset="-128"/>
              </a:rPr>
              <a:t> </a:t>
            </a:r>
            <a:r>
              <a:rPr lang="en-US" altLang="ja-JP" sz="1400" b="1" dirty="0">
                <a:solidFill>
                  <a:prstClr val="black"/>
                </a:solidFill>
                <a:latin typeface="Calibri" panose="020F0502020204030204"/>
                <a:ea typeface="ＭＳ Ｐゴシック" panose="020B0600070205080204" pitchFamily="50" charset="-128"/>
              </a:rPr>
              <a:t>FY2021</a:t>
            </a:r>
            <a:endPar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Graphite</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as</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pion</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production</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target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Pion</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lang="en-US" altLang="ja-JP" sz="1400" dirty="0">
                <a:solidFill>
                  <a:prstClr val="black"/>
                </a:solidFill>
                <a:latin typeface="Calibri" panose="020F0502020204030204"/>
                <a:ea typeface="ＭＳ Ｐゴシック" panose="020B0600070205080204" pitchFamily="50" charset="-128"/>
              </a:rPr>
              <a:t>Capture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Solenoid</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construction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is</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in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the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4</a:t>
            </a:r>
            <a:r>
              <a:rPr lang="en-US" altLang="ja-JP" sz="1400" baseline="30000" dirty="0">
                <a:solidFill>
                  <a:prstClr val="black"/>
                </a:solidFill>
                <a:latin typeface="Calibri" panose="020F0502020204030204"/>
                <a:ea typeface="ＭＳ Ｐゴシック" panose="020B0600070205080204" pitchFamily="50" charset="-128"/>
              </a:rPr>
              <a:t>th</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year</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of</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multi-year</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construction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contract</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(FY2020-2023)</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Physics</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Detector</a:t>
            </a:r>
          </a:p>
          <a:p>
            <a:pPr marL="800078" lvl="1" indent="-342900" defTabSz="914400">
              <a:buFont typeface="Arial" panose="020B0604020202020204" pitchFamily="34" charset="0"/>
              <a:buChar char="•"/>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CDC and </a:t>
            </a:r>
            <a:r>
              <a:rPr kumimoji="1" lang="en-US" altLang="ja-JP" sz="1400" b="0" i="0" u="none" strike="noStrike" kern="1200" cap="none" spc="0" normalizeH="0" baseline="0" noProof="0" dirty="0" err="1">
                <a:ln>
                  <a:noFill/>
                </a:ln>
                <a:solidFill>
                  <a:prstClr val="black"/>
                </a:solidFill>
                <a:effectLst/>
                <a:uLnTx/>
                <a:uFillTx/>
                <a:latin typeface="Calibri" panose="020F0502020204030204"/>
                <a:ea typeface="ＭＳ Ｐゴシック" panose="020B0600070205080204" pitchFamily="50" charset="-128"/>
                <a:cs typeface="+mn-cs"/>
              </a:rPr>
              <a:t>hodoscope</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 in </a:t>
            </a:r>
            <a:r>
              <a:rPr lang="en-US" altLang="ja-JP" sz="1400" dirty="0">
                <a:solidFill>
                  <a:prstClr val="black"/>
                </a:solidFill>
                <a:latin typeface="Calibri" panose="020F0502020204030204"/>
                <a:ea typeface="ＭＳ Ｐゴシック" panose="020B0600070205080204" pitchFamily="50" charset="-128"/>
              </a:rPr>
              <a:t>a</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 solenoid</a:t>
            </a:r>
          </a:p>
          <a:p>
            <a:pPr marL="800078" lvl="1" indent="-342900" defTabSz="914400">
              <a:buFont typeface="Arial" panose="020B0604020202020204" pitchFamily="34" charset="0"/>
              <a:buChar char="•"/>
              <a:defRPr/>
            </a:pPr>
            <a:r>
              <a:rPr lang="en-US" altLang="ja-JP" sz="1400" dirty="0">
                <a:solidFill>
                  <a:prstClr val="black"/>
                </a:solidFill>
                <a:latin typeface="Calibri" panose="020F0502020204030204"/>
                <a:ea typeface="ＭＳ Ｐゴシック" panose="020B0600070205080204" pitchFamily="50" charset="-128"/>
              </a:rPr>
              <a:t>Muon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stopping</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target</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(Al)</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at</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the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center</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of</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the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solenoid</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Beam</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engineering</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run</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in FY2022</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and</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physics</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err="1">
                <a:ln>
                  <a:noFill/>
                </a:ln>
                <a:solidFill>
                  <a:prstClr val="black"/>
                </a:solidFill>
                <a:effectLst/>
                <a:uLnTx/>
                <a:uFillTx/>
                <a:latin typeface="Calibri" panose="020F0502020204030204"/>
                <a:ea typeface="ＭＳ Ｐゴシック" panose="020B0600070205080204" pitchFamily="50" charset="-128"/>
                <a:cs typeface="+mn-cs"/>
              </a:rPr>
              <a:t>i</a:t>
            </a:r>
            <a:r>
              <a:rPr lang="en-US" altLang="ja-JP" sz="1400" b="1" u="sng" dirty="0">
                <a:solidFill>
                  <a:prstClr val="black"/>
                </a:solidFill>
                <a:latin typeface="Calibri" panose="020F0502020204030204"/>
                <a:ea typeface="ＭＳ Ｐゴシック" panose="020B0600070205080204" pitchFamily="50" charset="-128"/>
              </a:rPr>
              <a:t>n</a:t>
            </a:r>
            <a:r>
              <a:rPr kumimoji="1" lang="ja-JP" altLang="en-US" sz="1400" b="1" i="0" u="sng"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sng"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FY2024-</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t>
            </a:r>
            <a:endParaRPr kumimoji="1" lang="ja-JP" altLang="en-US"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9" name="テキスト ボックス 8"/>
          <p:cNvSpPr txBox="1"/>
          <p:nvPr/>
        </p:nvSpPr>
        <p:spPr>
          <a:xfrm>
            <a:off x="4615955" y="4221088"/>
            <a:ext cx="4352547" cy="267765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Extension of muon transport solenoid</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to</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cope</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with</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higher</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proton</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beam</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power</a:t>
            </a:r>
          </a:p>
          <a:p>
            <a:pPr marL="742928" lvl="1" indent="-285750" defTabSz="914400">
              <a:buFont typeface="Arial" panose="020B0604020202020204" pitchFamily="34" charset="0"/>
              <a:buChar char="•"/>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More</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efficient</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beam</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background</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suppression</a:t>
            </a:r>
          </a:p>
          <a:p>
            <a:pPr marL="742928" lvl="1" indent="-285750" defTabSz="914400">
              <a:buFont typeface="Arial" panose="020B0604020202020204" pitchFamily="34" charset="0"/>
              <a:buChar char="•"/>
              <a:defRPr/>
            </a:pPr>
            <a:r>
              <a:rPr lang="en-US" altLang="ja-JP" sz="1400" dirty="0">
                <a:solidFill>
                  <a:prstClr val="black"/>
                </a:solidFill>
                <a:latin typeface="Calibri" panose="020F0502020204030204"/>
                <a:ea typeface="ＭＳ Ｐゴシック" panose="020B0600070205080204" pitchFamily="50" charset="-128"/>
              </a:rPr>
              <a:t>Pions</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decay</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to</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muons</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in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longer</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transport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Tungsten</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alloy</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as</a:t>
            </a:r>
            <a:r>
              <a:rPr kumimoji="1" lang="ja-JP" altLang="en-US" sz="140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a</a:t>
            </a:r>
            <a:r>
              <a:rPr kumimoji="1" lang="ja-JP" altLang="en-US" sz="140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pion</a:t>
            </a:r>
            <a:r>
              <a:rPr kumimoji="1" lang="ja-JP" altLang="en-US" sz="140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production</a:t>
            </a:r>
            <a:r>
              <a:rPr kumimoji="1" lang="ja-JP" altLang="en-US" sz="140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target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Electron spectrometer solenoid</a:t>
            </a:r>
            <a:r>
              <a:rPr kumimoji="1" lang="ja-JP" altLang="en-US" sz="1400" b="1"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to</a:t>
            </a:r>
            <a:r>
              <a:rPr kumimoji="1" lang="ja-JP" altLang="en-US" sz="14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rPr>
              <a:t> </a:t>
            </a:r>
            <a:r>
              <a:rPr lang="en-US" altLang="ja-JP" sz="1400" dirty="0">
                <a:solidFill>
                  <a:prstClr val="black"/>
                </a:solidFill>
                <a:latin typeface="Calibri" panose="020F0502020204030204"/>
                <a:ea typeface="ＭＳ Ｐゴシック" panose="020B0600070205080204" pitchFamily="50" charset="-128"/>
              </a:rPr>
              <a:t>suppress</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the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detector</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counting</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rate</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400" dirty="0">
                <a:solidFill>
                  <a:prstClr val="black"/>
                </a:solidFill>
                <a:latin typeface="Calibri" panose="020F0502020204030204"/>
                <a:ea typeface="ＭＳ Ｐゴシック" panose="020B0600070205080204" pitchFamily="50" charset="-128"/>
              </a:rPr>
              <a:t>Physics</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detector</a:t>
            </a:r>
          </a:p>
          <a:p>
            <a:pPr marL="742928" lvl="1" indent="-285750" defTabSz="914400">
              <a:buFont typeface="Arial" panose="020B0604020202020204" pitchFamily="34" charset="0"/>
              <a:buChar char="•"/>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Straw-tube tracker and LYSO calorimeter</a:t>
            </a:r>
          </a:p>
          <a:p>
            <a:pPr marL="742928" lvl="1" indent="-285750" defTabSz="914400">
              <a:buFont typeface="Arial" panose="020B0604020202020204" pitchFamily="34" charset="0"/>
              <a:buChar char="•"/>
              <a:defRPr/>
            </a:pPr>
            <a:r>
              <a:rPr lang="en-US" altLang="ja-JP" sz="1400" dirty="0">
                <a:solidFill>
                  <a:prstClr val="black"/>
                </a:solidFill>
                <a:latin typeface="Calibri" panose="020F0502020204030204"/>
                <a:ea typeface="ＭＳ Ｐゴシック" panose="020B0600070205080204" pitchFamily="50" charset="-128"/>
              </a:rPr>
              <a:t>Muon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stopping</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target</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(Al</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others)</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in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a</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gradient</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magnetic</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field</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for</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the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purpose</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of</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signal</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electron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collection</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with</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a</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magnetic</a:t>
            </a:r>
            <a:r>
              <a:rPr lang="ja-JP" altLang="en-US" sz="1400">
                <a:solidFill>
                  <a:prstClr val="black"/>
                </a:solidFill>
                <a:latin typeface="Calibri" panose="020F0502020204030204"/>
                <a:ea typeface="ＭＳ Ｐゴシック" panose="020B0600070205080204" pitchFamily="50" charset="-128"/>
              </a:rPr>
              <a:t> </a:t>
            </a:r>
            <a:r>
              <a:rPr lang="en-US" altLang="ja-JP" sz="1400" dirty="0">
                <a:solidFill>
                  <a:prstClr val="black"/>
                </a:solidFill>
                <a:latin typeface="Calibri" panose="020F0502020204030204"/>
                <a:ea typeface="ＭＳ Ｐゴシック" panose="020B0600070205080204" pitchFamily="50" charset="-128"/>
              </a:rPr>
              <a:t>lens</a:t>
            </a:r>
            <a:r>
              <a:rPr lang="ja-JP" altLang="en-US" sz="1400">
                <a:solidFill>
                  <a:prstClr val="black"/>
                </a:solidFill>
                <a:latin typeface="Calibri" panose="020F0502020204030204"/>
                <a:ea typeface="ＭＳ Ｐゴシック" panose="020B0600070205080204" pitchFamily="50" charset="-128"/>
              </a:rPr>
              <a:t> </a:t>
            </a:r>
            <a:endParaRPr kumimoji="1" lang="ja-JP" altLang="en-US" sz="1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pic>
        <p:nvPicPr>
          <p:cNvPr id="25" name="160425_Phase-I_CyDet.png" descr="160425_Phase-I_CyDet.png">
            <a:extLst>
              <a:ext uri="{FF2B5EF4-FFF2-40B4-BE49-F238E27FC236}">
                <a16:creationId xmlns:a16="http://schemas.microsoft.com/office/drawing/2014/main" id="{5686056F-B4A6-5C48-96DD-31A05B0952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447" y="1117366"/>
            <a:ext cx="4250470" cy="2670315"/>
          </a:xfrm>
          <a:prstGeom prst="rect">
            <a:avLst/>
          </a:prstGeom>
          <a:ln w="12700">
            <a:miter lim="400000"/>
          </a:ln>
        </p:spPr>
      </p:pic>
      <p:pic>
        <p:nvPicPr>
          <p:cNvPr id="26" name="phase-ii.png" descr="phase-ii.png">
            <a:extLst>
              <a:ext uri="{FF2B5EF4-FFF2-40B4-BE49-F238E27FC236}">
                <a16:creationId xmlns:a16="http://schemas.microsoft.com/office/drawing/2014/main" id="{E6F877ED-AF82-4D4E-A255-5701EF0C9A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4020131"/>
            <a:ext cx="4250451" cy="2654712"/>
          </a:xfrm>
          <a:prstGeom prst="rect">
            <a:avLst/>
          </a:prstGeom>
          <a:ln w="12700">
            <a:miter lim="400000"/>
          </a:ln>
        </p:spPr>
      </p:pic>
      <p:sp>
        <p:nvSpPr>
          <p:cNvPr id="27" name="Pion Capture…">
            <a:extLst>
              <a:ext uri="{FF2B5EF4-FFF2-40B4-BE49-F238E27FC236}">
                <a16:creationId xmlns:a16="http://schemas.microsoft.com/office/drawing/2014/main" id="{4CCFA8F5-D309-294D-9610-94B6B551E8B3}"/>
              </a:ext>
            </a:extLst>
          </p:cNvPr>
          <p:cNvSpPr txBox="1"/>
          <p:nvPr/>
        </p:nvSpPr>
        <p:spPr>
          <a:xfrm>
            <a:off x="2746699" y="3055702"/>
            <a:ext cx="1226297"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dirty="0"/>
              <a:t>Pion Capture</a:t>
            </a:r>
          </a:p>
          <a:p>
            <a:pPr defTabSz="821531">
              <a:defRPr sz="2200">
                <a:latin typeface="ヒラギノ角ゴ ProN W6"/>
                <a:ea typeface="ヒラギノ角ゴ ProN W6"/>
                <a:cs typeface="ヒラギノ角ゴ ProN W6"/>
                <a:sym typeface="ヒラギノ角ゴ ProN W6"/>
              </a:defRPr>
            </a:pPr>
            <a:r>
              <a:rPr sz="1200" dirty="0"/>
              <a:t>Solenoid</a:t>
            </a:r>
          </a:p>
        </p:txBody>
      </p:sp>
      <p:sp>
        <p:nvSpPr>
          <p:cNvPr id="28" name="Muon Transport…">
            <a:extLst>
              <a:ext uri="{FF2B5EF4-FFF2-40B4-BE49-F238E27FC236}">
                <a16:creationId xmlns:a16="http://schemas.microsoft.com/office/drawing/2014/main" id="{B808C212-F694-8340-8418-668BECAD85AA}"/>
              </a:ext>
            </a:extLst>
          </p:cNvPr>
          <p:cNvSpPr txBox="1"/>
          <p:nvPr/>
        </p:nvSpPr>
        <p:spPr>
          <a:xfrm>
            <a:off x="1365487" y="1282391"/>
            <a:ext cx="1490792"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dirty="0"/>
              <a:t>Muon Transport</a:t>
            </a:r>
          </a:p>
          <a:p>
            <a:pPr defTabSz="821531">
              <a:defRPr sz="2200">
                <a:latin typeface="ヒラギノ角ゴ ProN W6"/>
                <a:ea typeface="ヒラギノ角ゴ ProN W6"/>
                <a:cs typeface="ヒラギノ角ゴ ProN W6"/>
                <a:sym typeface="ヒラギノ角ゴ ProN W6"/>
              </a:defRPr>
            </a:pPr>
            <a:r>
              <a:rPr sz="1200" dirty="0"/>
              <a:t>Solenoid</a:t>
            </a:r>
          </a:p>
        </p:txBody>
      </p:sp>
      <p:sp>
        <p:nvSpPr>
          <p:cNvPr id="29" name="μ-e conv.…">
            <a:extLst>
              <a:ext uri="{FF2B5EF4-FFF2-40B4-BE49-F238E27FC236}">
                <a16:creationId xmlns:a16="http://schemas.microsoft.com/office/drawing/2014/main" id="{579E3DEA-5B9D-9B42-BA5B-D279F91333C3}"/>
              </a:ext>
            </a:extLst>
          </p:cNvPr>
          <p:cNvSpPr txBox="1"/>
          <p:nvPr/>
        </p:nvSpPr>
        <p:spPr>
          <a:xfrm>
            <a:off x="1061955" y="3055702"/>
            <a:ext cx="952183"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a:t>μ-e conv.</a:t>
            </a:r>
          </a:p>
          <a:p>
            <a:pPr defTabSz="821531">
              <a:defRPr sz="2200">
                <a:latin typeface="ヒラギノ角ゴ ProN W6"/>
                <a:ea typeface="ヒラギノ角ゴ ProN W6"/>
                <a:cs typeface="ヒラギノ角ゴ ProN W6"/>
                <a:sym typeface="ヒラギノ角ゴ ProN W6"/>
              </a:defRPr>
            </a:pPr>
            <a:r>
              <a:rPr sz="1200"/>
              <a:t>Detector </a:t>
            </a:r>
          </a:p>
        </p:txBody>
      </p:sp>
      <p:sp>
        <p:nvSpPr>
          <p:cNvPr id="30" name="線">
            <a:extLst>
              <a:ext uri="{FF2B5EF4-FFF2-40B4-BE49-F238E27FC236}">
                <a16:creationId xmlns:a16="http://schemas.microsoft.com/office/drawing/2014/main" id="{43379034-CD94-6844-9639-780083B4692A}"/>
              </a:ext>
            </a:extLst>
          </p:cNvPr>
          <p:cNvSpPr/>
          <p:nvPr/>
        </p:nvSpPr>
        <p:spPr>
          <a:xfrm>
            <a:off x="2588391" y="1322442"/>
            <a:ext cx="1034828" cy="1284549"/>
          </a:xfrm>
          <a:prstGeom prst="line">
            <a:avLst/>
          </a:prstGeom>
          <a:ln w="25400">
            <a:solidFill>
              <a:srgbClr val="EE220C"/>
            </a:solidFill>
            <a:miter lim="400000"/>
            <a:tailEnd type="triangle"/>
          </a:ln>
        </p:spPr>
        <p:txBody>
          <a:bodyPr lIns="71437" tIns="71437" rIns="71437" bIns="71437" anchor="ctr"/>
          <a:lstStyle/>
          <a:p>
            <a:pPr defTabSz="821531">
              <a:defRPr sz="3000">
                <a:solidFill>
                  <a:srgbClr val="FFFFFF"/>
                </a:solidFill>
                <a:latin typeface="ヒラギノ角ゴ ProN W3"/>
                <a:ea typeface="ヒラギノ角ゴ ProN W3"/>
                <a:cs typeface="ヒラギノ角ゴ ProN W3"/>
                <a:sym typeface="ヒラギノ角ゴ ProN W3"/>
              </a:defRPr>
            </a:pPr>
            <a:endParaRPr sz="2400"/>
          </a:p>
        </p:txBody>
      </p:sp>
      <p:sp>
        <p:nvSpPr>
          <p:cNvPr id="31" name="Proton Beam">
            <a:extLst>
              <a:ext uri="{FF2B5EF4-FFF2-40B4-BE49-F238E27FC236}">
                <a16:creationId xmlns:a16="http://schemas.microsoft.com/office/drawing/2014/main" id="{7994B0BC-08C7-B143-AA49-C0FAD1730DF7}"/>
              </a:ext>
            </a:extLst>
          </p:cNvPr>
          <p:cNvSpPr txBox="1"/>
          <p:nvPr/>
        </p:nvSpPr>
        <p:spPr>
          <a:xfrm>
            <a:off x="2955486" y="1496822"/>
            <a:ext cx="1161440" cy="3135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lvl1pPr defTabSz="821531">
              <a:defRPr sz="2200">
                <a:solidFill>
                  <a:srgbClr val="EE220C"/>
                </a:solidFill>
                <a:latin typeface="ヒラギノ角ゴ ProN W6"/>
                <a:ea typeface="ヒラギノ角ゴ ProN W6"/>
                <a:cs typeface="ヒラギノ角ゴ ProN W6"/>
                <a:sym typeface="ヒラギノ角ゴ ProN W6"/>
              </a:defRPr>
            </a:lvl1pPr>
          </a:lstStyle>
          <a:p>
            <a:r>
              <a:rPr sz="1100"/>
              <a:t>Proton Beam</a:t>
            </a:r>
          </a:p>
        </p:txBody>
      </p:sp>
      <p:sp>
        <p:nvSpPr>
          <p:cNvPr id="32" name="Phase-I">
            <a:extLst>
              <a:ext uri="{FF2B5EF4-FFF2-40B4-BE49-F238E27FC236}">
                <a16:creationId xmlns:a16="http://schemas.microsoft.com/office/drawing/2014/main" id="{C42638D0-124D-E249-B7E1-763C771FDED6}"/>
              </a:ext>
            </a:extLst>
          </p:cNvPr>
          <p:cNvSpPr txBox="1"/>
          <p:nvPr/>
        </p:nvSpPr>
        <p:spPr>
          <a:xfrm>
            <a:off x="214958" y="1063780"/>
            <a:ext cx="852797" cy="359713"/>
          </a:xfrm>
          <a:prstGeom prst="rect">
            <a:avLst/>
          </a:prstGeom>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defTabSz="821531">
              <a:defRPr sz="3200">
                <a:latin typeface="ヒラギノ角ゴ ProN W6"/>
                <a:ea typeface="ヒラギノ角ゴ ProN W6"/>
                <a:cs typeface="ヒラギノ角ゴ ProN W6"/>
                <a:sym typeface="ヒラギノ角ゴ ProN W6"/>
              </a:defRPr>
            </a:lvl1pPr>
          </a:lstStyle>
          <a:p>
            <a:r>
              <a:rPr sz="1400"/>
              <a:t>Phase-I</a:t>
            </a:r>
          </a:p>
        </p:txBody>
      </p:sp>
      <p:sp>
        <p:nvSpPr>
          <p:cNvPr id="33" name="Phase-II">
            <a:extLst>
              <a:ext uri="{FF2B5EF4-FFF2-40B4-BE49-F238E27FC236}">
                <a16:creationId xmlns:a16="http://schemas.microsoft.com/office/drawing/2014/main" id="{C1B26F41-3F04-F646-B397-4950F038BDB4}"/>
              </a:ext>
            </a:extLst>
          </p:cNvPr>
          <p:cNvSpPr txBox="1"/>
          <p:nvPr/>
        </p:nvSpPr>
        <p:spPr>
          <a:xfrm>
            <a:off x="220721" y="4021418"/>
            <a:ext cx="905696" cy="359713"/>
          </a:xfrm>
          <a:prstGeom prst="rect">
            <a:avLst/>
          </a:prstGeom>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defTabSz="821531">
              <a:defRPr sz="3200">
                <a:latin typeface="ヒラギノ角ゴ ProN W6"/>
                <a:ea typeface="ヒラギノ角ゴ ProN W6"/>
                <a:cs typeface="ヒラギノ角ゴ ProN W6"/>
                <a:sym typeface="ヒラギノ角ゴ ProN W6"/>
              </a:defRPr>
            </a:lvl1pPr>
          </a:lstStyle>
          <a:p>
            <a:r>
              <a:rPr sz="1400"/>
              <a:t>Phase-II</a:t>
            </a:r>
          </a:p>
        </p:txBody>
      </p:sp>
      <p:sp>
        <p:nvSpPr>
          <p:cNvPr id="34" name="μ-e conv.…">
            <a:extLst>
              <a:ext uri="{FF2B5EF4-FFF2-40B4-BE49-F238E27FC236}">
                <a16:creationId xmlns:a16="http://schemas.microsoft.com/office/drawing/2014/main" id="{A3F92942-6852-244C-9940-77FE2FEC19A9}"/>
              </a:ext>
            </a:extLst>
          </p:cNvPr>
          <p:cNvSpPr txBox="1"/>
          <p:nvPr/>
        </p:nvSpPr>
        <p:spPr>
          <a:xfrm>
            <a:off x="255535" y="5019695"/>
            <a:ext cx="952183"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a:t>μ-e conv.</a:t>
            </a:r>
          </a:p>
          <a:p>
            <a:pPr defTabSz="821531">
              <a:defRPr sz="2200">
                <a:latin typeface="ヒラギノ角ゴ ProN W6"/>
                <a:ea typeface="ヒラギノ角ゴ ProN W6"/>
                <a:cs typeface="ヒラギノ角ゴ ProN W6"/>
                <a:sym typeface="ヒラギノ角ゴ ProN W6"/>
              </a:defRPr>
            </a:pPr>
            <a:r>
              <a:rPr sz="1200"/>
              <a:t>Detector </a:t>
            </a:r>
          </a:p>
        </p:txBody>
      </p:sp>
      <p:sp>
        <p:nvSpPr>
          <p:cNvPr id="35" name="Muon Transport…">
            <a:extLst>
              <a:ext uri="{FF2B5EF4-FFF2-40B4-BE49-F238E27FC236}">
                <a16:creationId xmlns:a16="http://schemas.microsoft.com/office/drawing/2014/main" id="{B9A36EC3-338A-DC4C-931C-E130FED47EB6}"/>
              </a:ext>
            </a:extLst>
          </p:cNvPr>
          <p:cNvSpPr txBox="1"/>
          <p:nvPr/>
        </p:nvSpPr>
        <p:spPr>
          <a:xfrm>
            <a:off x="1365487" y="3992146"/>
            <a:ext cx="1490792"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a:t>Muon Transport</a:t>
            </a:r>
          </a:p>
          <a:p>
            <a:pPr defTabSz="821531">
              <a:defRPr sz="2200">
                <a:latin typeface="ヒラギノ角ゴ ProN W6"/>
                <a:ea typeface="ヒラギノ角ゴ ProN W6"/>
                <a:cs typeface="ヒラギノ角ゴ ProN W6"/>
                <a:sym typeface="ヒラギノ角ゴ ProN W6"/>
              </a:defRPr>
            </a:pPr>
            <a:r>
              <a:rPr sz="1200"/>
              <a:t>Solenoid</a:t>
            </a:r>
          </a:p>
        </p:txBody>
      </p:sp>
      <p:sp>
        <p:nvSpPr>
          <p:cNvPr id="36" name="線">
            <a:extLst>
              <a:ext uri="{FF2B5EF4-FFF2-40B4-BE49-F238E27FC236}">
                <a16:creationId xmlns:a16="http://schemas.microsoft.com/office/drawing/2014/main" id="{42124486-E77E-3545-B32B-0DFFEE3BEE02}"/>
              </a:ext>
            </a:extLst>
          </p:cNvPr>
          <p:cNvSpPr/>
          <p:nvPr/>
        </p:nvSpPr>
        <p:spPr>
          <a:xfrm>
            <a:off x="3076005" y="4100915"/>
            <a:ext cx="651008" cy="860960"/>
          </a:xfrm>
          <a:prstGeom prst="line">
            <a:avLst/>
          </a:prstGeom>
          <a:ln w="25400">
            <a:solidFill>
              <a:srgbClr val="EE220C"/>
            </a:solidFill>
            <a:miter lim="400000"/>
            <a:tailEnd type="triangle"/>
          </a:ln>
        </p:spPr>
        <p:txBody>
          <a:bodyPr lIns="71437" tIns="71437" rIns="71437" bIns="71437" anchor="ctr"/>
          <a:lstStyle/>
          <a:p>
            <a:pPr defTabSz="821531">
              <a:defRPr sz="3000">
                <a:solidFill>
                  <a:srgbClr val="FFFFFF"/>
                </a:solidFill>
                <a:latin typeface="ヒラギノ角ゴ ProN W3"/>
                <a:ea typeface="ヒラギノ角ゴ ProN W3"/>
                <a:cs typeface="ヒラギノ角ゴ ProN W3"/>
                <a:sym typeface="ヒラギノ角ゴ ProN W3"/>
              </a:defRPr>
            </a:pPr>
            <a:endParaRPr sz="2400"/>
          </a:p>
        </p:txBody>
      </p:sp>
      <p:sp>
        <p:nvSpPr>
          <p:cNvPr id="37" name="Proton Beam">
            <a:extLst>
              <a:ext uri="{FF2B5EF4-FFF2-40B4-BE49-F238E27FC236}">
                <a16:creationId xmlns:a16="http://schemas.microsoft.com/office/drawing/2014/main" id="{66B1D7E8-C7A0-9A40-9195-A49039B87EDC}"/>
              </a:ext>
            </a:extLst>
          </p:cNvPr>
          <p:cNvSpPr txBox="1"/>
          <p:nvPr/>
        </p:nvSpPr>
        <p:spPr>
          <a:xfrm>
            <a:off x="3240918" y="4034967"/>
            <a:ext cx="1161440" cy="3135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lvl1pPr defTabSz="821531">
              <a:defRPr sz="2200">
                <a:solidFill>
                  <a:srgbClr val="EE220C"/>
                </a:solidFill>
                <a:latin typeface="ヒラギノ角ゴ ProN W6"/>
                <a:ea typeface="ヒラギノ角ゴ ProN W6"/>
                <a:cs typeface="ヒラギノ角ゴ ProN W6"/>
                <a:sym typeface="ヒラギノ角ゴ ProN W6"/>
              </a:defRPr>
            </a:lvl1pPr>
          </a:lstStyle>
          <a:p>
            <a:r>
              <a:rPr sz="1100"/>
              <a:t>Proton Beam</a:t>
            </a:r>
          </a:p>
        </p:txBody>
      </p:sp>
      <p:sp>
        <p:nvSpPr>
          <p:cNvPr id="38" name="Pion Capture…">
            <a:extLst>
              <a:ext uri="{FF2B5EF4-FFF2-40B4-BE49-F238E27FC236}">
                <a16:creationId xmlns:a16="http://schemas.microsoft.com/office/drawing/2014/main" id="{22DDA2C7-7A8D-0E47-ABDA-EF4C9576270A}"/>
              </a:ext>
            </a:extLst>
          </p:cNvPr>
          <p:cNvSpPr txBox="1"/>
          <p:nvPr/>
        </p:nvSpPr>
        <p:spPr>
          <a:xfrm>
            <a:off x="3022965" y="5591732"/>
            <a:ext cx="1226297"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a:t>Pion Capture</a:t>
            </a:r>
          </a:p>
          <a:p>
            <a:pPr defTabSz="821531">
              <a:defRPr sz="2200">
                <a:latin typeface="ヒラギノ角ゴ ProN W6"/>
                <a:ea typeface="ヒラギノ角ゴ ProN W6"/>
                <a:cs typeface="ヒラギノ角ゴ ProN W6"/>
                <a:sym typeface="ヒラギノ角ゴ ProN W6"/>
              </a:defRPr>
            </a:pPr>
            <a:r>
              <a:rPr sz="1200"/>
              <a:t>Solenoid</a:t>
            </a:r>
          </a:p>
        </p:txBody>
      </p:sp>
      <p:sp>
        <p:nvSpPr>
          <p:cNvPr id="39" name="Electron Spec.…">
            <a:extLst>
              <a:ext uri="{FF2B5EF4-FFF2-40B4-BE49-F238E27FC236}">
                <a16:creationId xmlns:a16="http://schemas.microsoft.com/office/drawing/2014/main" id="{B89E06C3-86F9-6C4F-A3A6-4FA935929226}"/>
              </a:ext>
            </a:extLst>
          </p:cNvPr>
          <p:cNvSpPr txBox="1"/>
          <p:nvPr/>
        </p:nvSpPr>
        <p:spPr>
          <a:xfrm>
            <a:off x="2108063" y="6194486"/>
            <a:ext cx="1341713" cy="51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821531">
              <a:defRPr sz="2200">
                <a:latin typeface="ヒラギノ角ゴ ProN W6"/>
                <a:ea typeface="ヒラギノ角ゴ ProN W6"/>
                <a:cs typeface="ヒラギノ角ゴ ProN W6"/>
                <a:sym typeface="ヒラギノ角ゴ ProN W6"/>
              </a:defRPr>
            </a:pPr>
            <a:r>
              <a:rPr sz="1200"/>
              <a:t>Electron Spec.</a:t>
            </a:r>
          </a:p>
          <a:p>
            <a:pPr defTabSz="821531">
              <a:defRPr sz="2200">
                <a:latin typeface="ヒラギノ角ゴ ProN W6"/>
                <a:ea typeface="ヒラギノ角ゴ ProN W6"/>
                <a:cs typeface="ヒラギノ角ゴ ProN W6"/>
                <a:sym typeface="ヒラギノ角ゴ ProN W6"/>
              </a:defRPr>
            </a:pPr>
            <a:r>
              <a:rPr sz="1200"/>
              <a:t>Solenoid</a:t>
            </a:r>
          </a:p>
        </p:txBody>
      </p:sp>
      <p:cxnSp>
        <p:nvCxnSpPr>
          <p:cNvPr id="41" name="直線コネクタ 40">
            <a:extLst>
              <a:ext uri="{FF2B5EF4-FFF2-40B4-BE49-F238E27FC236}">
                <a16:creationId xmlns:a16="http://schemas.microsoft.com/office/drawing/2014/main" id="{267E86DA-670C-7141-99DC-C1190B932B98}"/>
              </a:ext>
            </a:extLst>
          </p:cNvPr>
          <p:cNvCxnSpPr/>
          <p:nvPr/>
        </p:nvCxnSpPr>
        <p:spPr>
          <a:xfrm>
            <a:off x="179512" y="3861048"/>
            <a:ext cx="871296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35651917-35AE-E746-8631-EA499ADFA72C}"/>
              </a:ext>
            </a:extLst>
          </p:cNvPr>
          <p:cNvSpPr txBox="1"/>
          <p:nvPr/>
        </p:nvSpPr>
        <p:spPr>
          <a:xfrm>
            <a:off x="4615956" y="1117366"/>
            <a:ext cx="4187108" cy="369332"/>
          </a:xfrm>
          <a:prstGeom prst="rect">
            <a:avLst/>
          </a:prstGeom>
          <a:noFill/>
          <a:ln>
            <a:solidFill>
              <a:schemeClr val="tx1"/>
            </a:solidFill>
          </a:ln>
        </p:spPr>
        <p:txBody>
          <a:bodyPr wrap="none" rtlCol="0">
            <a:spAutoFit/>
          </a:bodyPr>
          <a:lstStyle/>
          <a:p>
            <a:r>
              <a:rPr kumimoji="1" lang="en-US" altLang="ja-JP" dirty="0"/>
              <a:t>Target Sensitivity &lt;10</a:t>
            </a:r>
            <a:r>
              <a:rPr kumimoji="1" lang="en-US" altLang="ja-JP" baseline="30000" dirty="0"/>
              <a:t>-14</a:t>
            </a:r>
            <a:r>
              <a:rPr kumimoji="1" lang="en-US" altLang="ja-JP" dirty="0"/>
              <a:t> with 3.2kW beam</a:t>
            </a:r>
            <a:endParaRPr kumimoji="1" lang="ja-JP" altLang="en-US"/>
          </a:p>
        </p:txBody>
      </p:sp>
      <p:sp>
        <p:nvSpPr>
          <p:cNvPr id="43" name="テキスト ボックス 42">
            <a:extLst>
              <a:ext uri="{FF2B5EF4-FFF2-40B4-BE49-F238E27FC236}">
                <a16:creationId xmlns:a16="http://schemas.microsoft.com/office/drawing/2014/main" id="{7D7F8D33-67DF-0846-8D9E-91327B46DE41}"/>
              </a:ext>
            </a:extLst>
          </p:cNvPr>
          <p:cNvSpPr txBox="1"/>
          <p:nvPr/>
        </p:nvSpPr>
        <p:spPr>
          <a:xfrm>
            <a:off x="4615956" y="3923764"/>
            <a:ext cx="4081310" cy="369332"/>
          </a:xfrm>
          <a:prstGeom prst="rect">
            <a:avLst/>
          </a:prstGeom>
          <a:noFill/>
          <a:ln>
            <a:solidFill>
              <a:schemeClr val="tx1"/>
            </a:solidFill>
          </a:ln>
        </p:spPr>
        <p:txBody>
          <a:bodyPr wrap="none" rtlCol="0">
            <a:spAutoFit/>
          </a:bodyPr>
          <a:lstStyle/>
          <a:p>
            <a:r>
              <a:rPr kumimoji="1" lang="en-US" altLang="ja-JP" dirty="0"/>
              <a:t>Target Sensitivity &lt;10</a:t>
            </a:r>
            <a:r>
              <a:rPr kumimoji="1" lang="en-US" altLang="ja-JP" baseline="30000" dirty="0"/>
              <a:t>-16</a:t>
            </a:r>
            <a:r>
              <a:rPr kumimoji="1" lang="en-US" altLang="ja-JP" dirty="0"/>
              <a:t> with 56</a:t>
            </a:r>
            <a:r>
              <a:rPr kumimoji="1" lang="ja-JP" altLang="en-US"/>
              <a:t> </a:t>
            </a:r>
            <a:r>
              <a:rPr kumimoji="1" lang="en-US" altLang="ja-JP" dirty="0"/>
              <a:t>kW beam</a:t>
            </a:r>
            <a:endParaRPr kumimoji="1" lang="ja-JP" altLang="en-US"/>
          </a:p>
        </p:txBody>
      </p:sp>
      <p:sp>
        <p:nvSpPr>
          <p:cNvPr id="3" name="フッター プレースホルダー 2">
            <a:extLst>
              <a:ext uri="{FF2B5EF4-FFF2-40B4-BE49-F238E27FC236}">
                <a16:creationId xmlns:a16="http://schemas.microsoft.com/office/drawing/2014/main" id="{F7A1D9D9-9F41-BCD9-37E2-2BAE9AC5427F}"/>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2543004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0573F9-07C0-CD02-3A41-FC26E284DAA7}"/>
              </a:ext>
            </a:extLst>
          </p:cNvPr>
          <p:cNvSpPr>
            <a:spLocks noGrp="1"/>
          </p:cNvSpPr>
          <p:nvPr>
            <p:ph type="title"/>
          </p:nvPr>
        </p:nvSpPr>
        <p:spPr>
          <a:xfrm>
            <a:off x="0" y="18255"/>
            <a:ext cx="9144000" cy="1325563"/>
          </a:xfrm>
        </p:spPr>
        <p:txBody>
          <a:bodyPr>
            <a:normAutofit/>
          </a:bodyPr>
          <a:lstStyle/>
          <a:p>
            <a:r>
              <a:rPr kumimoji="1" lang="en-US" altLang="ja-JP" sz="4000" dirty="0">
                <a:solidFill>
                  <a:srgbClr val="C00000"/>
                </a:solidFill>
              </a:rPr>
              <a:t>COMET Engineering Run</a:t>
            </a:r>
            <a:endParaRPr kumimoji="1" lang="ja-JP" altLang="en-US" sz="4000">
              <a:solidFill>
                <a:srgbClr val="C00000"/>
              </a:solidFill>
            </a:endParaRPr>
          </a:p>
        </p:txBody>
      </p:sp>
      <p:sp>
        <p:nvSpPr>
          <p:cNvPr id="3" name="コンテンツ プレースホルダー 2">
            <a:extLst>
              <a:ext uri="{FF2B5EF4-FFF2-40B4-BE49-F238E27FC236}">
                <a16:creationId xmlns:a16="http://schemas.microsoft.com/office/drawing/2014/main" id="{D6EBDA7F-5580-F39F-8169-8DD650285757}"/>
              </a:ext>
            </a:extLst>
          </p:cNvPr>
          <p:cNvSpPr>
            <a:spLocks noGrp="1"/>
          </p:cNvSpPr>
          <p:nvPr>
            <p:ph idx="1"/>
          </p:nvPr>
        </p:nvSpPr>
        <p:spPr>
          <a:xfrm>
            <a:off x="-1" y="962889"/>
            <a:ext cx="8899407" cy="1518517"/>
          </a:xfrm>
        </p:spPr>
        <p:txBody>
          <a:bodyPr>
            <a:normAutofit lnSpcReduction="10000"/>
          </a:bodyPr>
          <a:lstStyle/>
          <a:p>
            <a:r>
              <a:rPr kumimoji="1" lang="en-US" altLang="ja-JP" sz="2400" dirty="0"/>
              <a:t>Engineering run in Feb.-Mar. 2022 to study,</a:t>
            </a:r>
          </a:p>
          <a:p>
            <a:pPr lvl="1"/>
            <a:r>
              <a:rPr lang="en-US" altLang="ja-JP" sz="2000" dirty="0"/>
              <a:t>New C-Line proton beam property</a:t>
            </a:r>
          </a:p>
          <a:p>
            <a:pPr lvl="1"/>
            <a:r>
              <a:rPr kumimoji="1" lang="en-US" altLang="ja-JP" sz="2000" dirty="0"/>
              <a:t>Pion/muon production </a:t>
            </a:r>
            <a:r>
              <a:rPr lang="en-US" altLang="ja-JP" sz="2000" dirty="0"/>
              <a:t>by 8GeV proton beam injection on graphite</a:t>
            </a:r>
          </a:p>
          <a:p>
            <a:pPr lvl="1"/>
            <a:r>
              <a:rPr lang="en-US" altLang="ja-JP" sz="2000" dirty="0"/>
              <a:t>Charged particle transport through Muon Transport Solenoid (MTS)</a:t>
            </a:r>
            <a:endParaRPr kumimoji="1" lang="ja-JP" altLang="en-US" sz="2000" dirty="0"/>
          </a:p>
          <a:p>
            <a:endParaRPr lang="ja-JP" altLang="en-US" sz="2400" dirty="0"/>
          </a:p>
        </p:txBody>
      </p:sp>
      <p:pic>
        <p:nvPicPr>
          <p:cNvPr id="5" name="図 4" descr="屋内, テーブル, キッチン, 座る が含まれている画像&#10;&#10;自動的に生成された説明">
            <a:extLst>
              <a:ext uri="{FF2B5EF4-FFF2-40B4-BE49-F238E27FC236}">
                <a16:creationId xmlns:a16="http://schemas.microsoft.com/office/drawing/2014/main" id="{D3120A2F-7A8D-68B2-EC3B-80E8427780E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865425" y="2834682"/>
            <a:ext cx="3033981" cy="3947248"/>
          </a:xfrm>
          <a:prstGeom prst="rect">
            <a:avLst/>
          </a:prstGeom>
        </p:spPr>
      </p:pic>
      <p:cxnSp>
        <p:nvCxnSpPr>
          <p:cNvPr id="6" name="直線矢印コネクタ 5">
            <a:extLst>
              <a:ext uri="{FF2B5EF4-FFF2-40B4-BE49-F238E27FC236}">
                <a16:creationId xmlns:a16="http://schemas.microsoft.com/office/drawing/2014/main" id="{A74EE745-6946-4446-DBC3-EC593EE5F591}"/>
              </a:ext>
            </a:extLst>
          </p:cNvPr>
          <p:cNvCxnSpPr>
            <a:cxnSpLocks/>
          </p:cNvCxnSpPr>
          <p:nvPr/>
        </p:nvCxnSpPr>
        <p:spPr>
          <a:xfrm flipH="1">
            <a:off x="7293429" y="4158343"/>
            <a:ext cx="1031966" cy="90569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4BB01E9A-EF50-6914-820F-DA643115B6AA}"/>
              </a:ext>
            </a:extLst>
          </p:cNvPr>
          <p:cNvSpPr txBox="1"/>
          <p:nvPr/>
        </p:nvSpPr>
        <p:spPr>
          <a:xfrm>
            <a:off x="6922744" y="4298558"/>
            <a:ext cx="529312" cy="369332"/>
          </a:xfrm>
          <a:prstGeom prst="rect">
            <a:avLst/>
          </a:prstGeom>
          <a:noFill/>
        </p:spPr>
        <p:txBody>
          <a:bodyPr wrap="none" rtlCol="0">
            <a:spAutoFit/>
          </a:bodyPr>
          <a:lstStyle/>
          <a:p>
            <a:r>
              <a:rPr kumimoji="1" lang="en-US" altLang="ja-JP" dirty="0">
                <a:solidFill>
                  <a:schemeClr val="bg1"/>
                </a:solidFill>
              </a:rPr>
              <a:t>π/</a:t>
            </a:r>
            <a:r>
              <a:rPr kumimoji="1" lang="en-US" altLang="ja-JP" dirty="0" err="1">
                <a:solidFill>
                  <a:schemeClr val="bg1"/>
                </a:solidFill>
              </a:rPr>
              <a:t>μ</a:t>
            </a:r>
            <a:endParaRPr kumimoji="1" lang="ja-JP" altLang="en-US">
              <a:solidFill>
                <a:schemeClr val="bg1"/>
              </a:solidFill>
            </a:endParaRPr>
          </a:p>
        </p:txBody>
      </p:sp>
      <p:cxnSp>
        <p:nvCxnSpPr>
          <p:cNvPr id="8" name="直線矢印コネクタ 7">
            <a:extLst>
              <a:ext uri="{FF2B5EF4-FFF2-40B4-BE49-F238E27FC236}">
                <a16:creationId xmlns:a16="http://schemas.microsoft.com/office/drawing/2014/main" id="{D3773CA0-1008-A55E-FEC9-361141F715EC}"/>
              </a:ext>
            </a:extLst>
          </p:cNvPr>
          <p:cNvCxnSpPr>
            <a:cxnSpLocks/>
          </p:cNvCxnSpPr>
          <p:nvPr/>
        </p:nvCxnSpPr>
        <p:spPr>
          <a:xfrm flipV="1">
            <a:off x="7293429" y="4079966"/>
            <a:ext cx="618308" cy="92638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74276BEA-8DA3-5127-9777-E3BB17320F19}"/>
              </a:ext>
            </a:extLst>
          </p:cNvPr>
          <p:cNvSpPr txBox="1"/>
          <p:nvPr/>
        </p:nvSpPr>
        <p:spPr>
          <a:xfrm>
            <a:off x="8124286" y="4448342"/>
            <a:ext cx="823110" cy="369332"/>
          </a:xfrm>
          <a:prstGeom prst="rect">
            <a:avLst/>
          </a:prstGeom>
          <a:noFill/>
        </p:spPr>
        <p:txBody>
          <a:bodyPr wrap="none" rtlCol="0">
            <a:spAutoFit/>
          </a:bodyPr>
          <a:lstStyle/>
          <a:p>
            <a:r>
              <a:rPr kumimoji="1" lang="en-US" altLang="ja-JP" dirty="0">
                <a:solidFill>
                  <a:schemeClr val="bg1"/>
                </a:solidFill>
              </a:rPr>
              <a:t>proton</a:t>
            </a:r>
            <a:endParaRPr kumimoji="1" lang="ja-JP" altLang="en-US">
              <a:solidFill>
                <a:schemeClr val="bg1"/>
              </a:solidFill>
            </a:endParaRPr>
          </a:p>
        </p:txBody>
      </p:sp>
      <p:sp>
        <p:nvSpPr>
          <p:cNvPr id="10" name="テキスト ボックス 9">
            <a:extLst>
              <a:ext uri="{FF2B5EF4-FFF2-40B4-BE49-F238E27FC236}">
                <a16:creationId xmlns:a16="http://schemas.microsoft.com/office/drawing/2014/main" id="{664368C9-79B1-3B0C-043E-51CB82091A05}"/>
              </a:ext>
            </a:extLst>
          </p:cNvPr>
          <p:cNvSpPr txBox="1"/>
          <p:nvPr/>
        </p:nvSpPr>
        <p:spPr>
          <a:xfrm>
            <a:off x="8040585" y="5317052"/>
            <a:ext cx="1031966" cy="523220"/>
          </a:xfrm>
          <a:prstGeom prst="rect">
            <a:avLst/>
          </a:prstGeom>
          <a:noFill/>
        </p:spPr>
        <p:txBody>
          <a:bodyPr wrap="square" rtlCol="0">
            <a:spAutoFit/>
          </a:bodyPr>
          <a:lstStyle/>
          <a:p>
            <a:r>
              <a:rPr kumimoji="1" lang="en-US" altLang="ja-JP" sz="1400" dirty="0"/>
              <a:t>Graphite</a:t>
            </a:r>
          </a:p>
          <a:p>
            <a:r>
              <a:rPr kumimoji="1" lang="en-US" altLang="ja-JP" sz="1400" dirty="0"/>
              <a:t>Target</a:t>
            </a:r>
            <a:endParaRPr kumimoji="1" lang="ja-JP" altLang="en-US" sz="1400"/>
          </a:p>
        </p:txBody>
      </p:sp>
      <p:cxnSp>
        <p:nvCxnSpPr>
          <p:cNvPr id="11" name="直線矢印コネクタ 10">
            <a:extLst>
              <a:ext uri="{FF2B5EF4-FFF2-40B4-BE49-F238E27FC236}">
                <a16:creationId xmlns:a16="http://schemas.microsoft.com/office/drawing/2014/main" id="{C9DDFAB7-D632-5153-7C10-91CDEBF14471}"/>
              </a:ext>
            </a:extLst>
          </p:cNvPr>
          <p:cNvCxnSpPr>
            <a:cxnSpLocks/>
            <a:stCxn id="10" idx="1"/>
          </p:cNvCxnSpPr>
          <p:nvPr/>
        </p:nvCxnSpPr>
        <p:spPr>
          <a:xfrm flipH="1" flipV="1">
            <a:off x="7293429" y="5142411"/>
            <a:ext cx="747156" cy="43625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684CB5B4-041D-67D2-5BB2-AA6AD33F81F0}"/>
              </a:ext>
            </a:extLst>
          </p:cNvPr>
          <p:cNvSpPr txBox="1"/>
          <p:nvPr/>
        </p:nvSpPr>
        <p:spPr>
          <a:xfrm>
            <a:off x="6099322" y="3789011"/>
            <a:ext cx="1672124" cy="369332"/>
          </a:xfrm>
          <a:prstGeom prst="rect">
            <a:avLst/>
          </a:prstGeom>
          <a:noFill/>
        </p:spPr>
        <p:txBody>
          <a:bodyPr wrap="none" rtlCol="0">
            <a:spAutoFit/>
          </a:bodyPr>
          <a:lstStyle/>
          <a:p>
            <a:r>
              <a:rPr kumimoji="1" lang="en-US" altLang="ja-JP" dirty="0">
                <a:solidFill>
                  <a:schemeClr val="bg1"/>
                </a:solidFill>
              </a:rPr>
              <a:t>Masking system</a:t>
            </a:r>
            <a:endParaRPr kumimoji="1" lang="ja-JP" altLang="en-US">
              <a:solidFill>
                <a:schemeClr val="bg1"/>
              </a:solidFill>
            </a:endParaRPr>
          </a:p>
        </p:txBody>
      </p:sp>
      <p:sp>
        <p:nvSpPr>
          <p:cNvPr id="13" name="テキスト ボックス 12">
            <a:extLst>
              <a:ext uri="{FF2B5EF4-FFF2-40B4-BE49-F238E27FC236}">
                <a16:creationId xmlns:a16="http://schemas.microsoft.com/office/drawing/2014/main" id="{F2093A52-F44C-040D-2DD1-868C650E5D19}"/>
              </a:ext>
            </a:extLst>
          </p:cNvPr>
          <p:cNvSpPr txBox="1"/>
          <p:nvPr/>
        </p:nvSpPr>
        <p:spPr>
          <a:xfrm>
            <a:off x="6873525" y="2834682"/>
            <a:ext cx="1017779" cy="646331"/>
          </a:xfrm>
          <a:prstGeom prst="rect">
            <a:avLst/>
          </a:prstGeom>
          <a:noFill/>
        </p:spPr>
        <p:txBody>
          <a:bodyPr wrap="none" rtlCol="0">
            <a:spAutoFit/>
          </a:bodyPr>
          <a:lstStyle/>
          <a:p>
            <a:r>
              <a:rPr kumimoji="1" lang="en-US" altLang="ja-JP" dirty="0">
                <a:solidFill>
                  <a:schemeClr val="bg1"/>
                </a:solidFill>
              </a:rPr>
              <a:t>MTS</a:t>
            </a:r>
          </a:p>
          <a:p>
            <a:r>
              <a:rPr kumimoji="1" lang="en-US" altLang="ja-JP" dirty="0">
                <a:solidFill>
                  <a:schemeClr val="bg1"/>
                </a:solidFill>
              </a:rPr>
              <a:t>entrance</a:t>
            </a:r>
            <a:endParaRPr kumimoji="1" lang="ja-JP" altLang="en-US">
              <a:solidFill>
                <a:schemeClr val="bg1"/>
              </a:solidFill>
            </a:endParaRPr>
          </a:p>
        </p:txBody>
      </p:sp>
      <p:pic>
        <p:nvPicPr>
          <p:cNvPr id="14" name="図 13" descr="屋内, 座る, バイク, 小さい が含まれている画像&#10;&#10;自動的に生成された説明">
            <a:extLst>
              <a:ext uri="{FF2B5EF4-FFF2-40B4-BE49-F238E27FC236}">
                <a16:creationId xmlns:a16="http://schemas.microsoft.com/office/drawing/2014/main" id="{D7B4E4CA-58A6-8CA7-4ABE-2F4D3DD9D65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622505" y="5825022"/>
            <a:ext cx="1300896" cy="920607"/>
          </a:xfrm>
          <a:prstGeom prst="rect">
            <a:avLst/>
          </a:prstGeom>
        </p:spPr>
      </p:pic>
      <p:pic>
        <p:nvPicPr>
          <p:cNvPr id="18" name="図 17">
            <a:extLst>
              <a:ext uri="{FF2B5EF4-FFF2-40B4-BE49-F238E27FC236}">
                <a16:creationId xmlns:a16="http://schemas.microsoft.com/office/drawing/2014/main" id="{AF51147B-04B3-2682-CF9A-42421B209E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095" y="2316090"/>
            <a:ext cx="4636073" cy="1552752"/>
          </a:xfrm>
          <a:prstGeom prst="rect">
            <a:avLst/>
          </a:prstGeom>
        </p:spPr>
      </p:pic>
      <p:pic>
        <p:nvPicPr>
          <p:cNvPr id="21" name="図 20">
            <a:extLst>
              <a:ext uri="{FF2B5EF4-FFF2-40B4-BE49-F238E27FC236}">
                <a16:creationId xmlns:a16="http://schemas.microsoft.com/office/drawing/2014/main" id="{EBEBC8F7-C807-C985-C629-503D9877D38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66574" y="3994744"/>
            <a:ext cx="2375899" cy="1781924"/>
          </a:xfrm>
          <a:prstGeom prst="rect">
            <a:avLst/>
          </a:prstGeom>
        </p:spPr>
      </p:pic>
      <p:pic>
        <p:nvPicPr>
          <p:cNvPr id="22" name="図 21">
            <a:extLst>
              <a:ext uri="{FF2B5EF4-FFF2-40B4-BE49-F238E27FC236}">
                <a16:creationId xmlns:a16="http://schemas.microsoft.com/office/drawing/2014/main" id="{F9E63B7C-960E-997A-7ADA-0DAF2699551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156131" y="3839211"/>
            <a:ext cx="2225080" cy="1440214"/>
          </a:xfrm>
          <a:prstGeom prst="rect">
            <a:avLst/>
          </a:prstGeom>
        </p:spPr>
      </p:pic>
      <p:sp>
        <p:nvSpPr>
          <p:cNvPr id="25" name="テキスト ボックス 24">
            <a:extLst>
              <a:ext uri="{FF2B5EF4-FFF2-40B4-BE49-F238E27FC236}">
                <a16:creationId xmlns:a16="http://schemas.microsoft.com/office/drawing/2014/main" id="{F3D26D47-CD06-F375-D7F8-7338CB39123E}"/>
              </a:ext>
            </a:extLst>
          </p:cNvPr>
          <p:cNvSpPr txBox="1"/>
          <p:nvPr/>
        </p:nvSpPr>
        <p:spPr>
          <a:xfrm rot="19629332">
            <a:off x="3731257" y="4533423"/>
            <a:ext cx="1256819" cy="369332"/>
          </a:xfrm>
          <a:prstGeom prst="rect">
            <a:avLst/>
          </a:prstGeom>
          <a:noFill/>
        </p:spPr>
        <p:txBody>
          <a:bodyPr wrap="none" rtlCol="0">
            <a:spAutoFit/>
          </a:bodyPr>
          <a:lstStyle/>
          <a:p>
            <a:r>
              <a:rPr kumimoji="1" lang="en-US" altLang="ja-JP" dirty="0">
                <a:solidFill>
                  <a:schemeClr val="accent2">
                    <a:lumMod val="20000"/>
                    <a:lumOff val="80000"/>
                  </a:schemeClr>
                </a:solidFill>
              </a:rPr>
              <a:t>Preliminary</a:t>
            </a:r>
            <a:endParaRPr kumimoji="1" lang="ja-JP" altLang="en-US">
              <a:solidFill>
                <a:schemeClr val="accent2">
                  <a:lumMod val="20000"/>
                  <a:lumOff val="80000"/>
                </a:schemeClr>
              </a:solidFill>
            </a:endParaRPr>
          </a:p>
        </p:txBody>
      </p:sp>
      <p:pic>
        <p:nvPicPr>
          <p:cNvPr id="26" name="図 25">
            <a:extLst>
              <a:ext uri="{FF2B5EF4-FFF2-40B4-BE49-F238E27FC236}">
                <a16:creationId xmlns:a16="http://schemas.microsoft.com/office/drawing/2014/main" id="{6798C1F0-BC5D-A96B-4BA3-39B2872FD87C}"/>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3070174" y="5335345"/>
            <a:ext cx="2339502" cy="1488282"/>
          </a:xfrm>
          <a:prstGeom prst="rect">
            <a:avLst/>
          </a:prstGeom>
        </p:spPr>
      </p:pic>
      <p:sp>
        <p:nvSpPr>
          <p:cNvPr id="27" name="テキスト ボックス 26">
            <a:extLst>
              <a:ext uri="{FF2B5EF4-FFF2-40B4-BE49-F238E27FC236}">
                <a16:creationId xmlns:a16="http://schemas.microsoft.com/office/drawing/2014/main" id="{EEB4E9C1-1555-A65E-9050-DD4A39C81BA9}"/>
              </a:ext>
            </a:extLst>
          </p:cNvPr>
          <p:cNvSpPr txBox="1"/>
          <p:nvPr/>
        </p:nvSpPr>
        <p:spPr>
          <a:xfrm>
            <a:off x="63663" y="5902570"/>
            <a:ext cx="2836739" cy="954107"/>
          </a:xfrm>
          <a:prstGeom prst="rect">
            <a:avLst/>
          </a:prstGeom>
          <a:noFill/>
        </p:spPr>
        <p:txBody>
          <a:bodyPr wrap="none" rtlCol="0">
            <a:spAutoFit/>
          </a:bodyPr>
          <a:lstStyle/>
          <a:p>
            <a:r>
              <a:rPr kumimoji="1" lang="en-US" altLang="ja-JP" sz="1400" dirty="0"/>
              <a:t>Range Counter in the Exp. area for</a:t>
            </a:r>
          </a:p>
          <a:p>
            <a:pPr marL="285750" indent="-285750">
              <a:buFont typeface="Arial" panose="020B0604020202020204" pitchFamily="34" charset="0"/>
              <a:buChar char="•"/>
            </a:pPr>
            <a:r>
              <a:rPr kumimoji="1" lang="en-US" altLang="ja-JP" sz="1400" dirty="0"/>
              <a:t>secondary particle timing</a:t>
            </a:r>
          </a:p>
          <a:p>
            <a:pPr marL="285750" indent="-285750">
              <a:buFont typeface="Arial" panose="020B0604020202020204" pitchFamily="34" charset="0"/>
              <a:buChar char="•"/>
            </a:pPr>
            <a:r>
              <a:rPr kumimoji="1" lang="en-US" altLang="ja-JP" sz="1400" dirty="0"/>
              <a:t>Momentum measurements, and</a:t>
            </a:r>
          </a:p>
          <a:p>
            <a:pPr marL="285750" indent="-285750">
              <a:buFont typeface="Arial" panose="020B0604020202020204" pitchFamily="34" charset="0"/>
              <a:buChar char="•"/>
            </a:pPr>
            <a:r>
              <a:rPr kumimoji="1" lang="en-US" altLang="ja-JP" sz="1400" dirty="0"/>
              <a:t>Particle ID	</a:t>
            </a:r>
          </a:p>
        </p:txBody>
      </p:sp>
      <p:sp>
        <p:nvSpPr>
          <p:cNvPr id="4" name="フッター プレースホルダー 3">
            <a:extLst>
              <a:ext uri="{FF2B5EF4-FFF2-40B4-BE49-F238E27FC236}">
                <a16:creationId xmlns:a16="http://schemas.microsoft.com/office/drawing/2014/main" id="{0E6B4831-BA96-6E47-D0B3-39BDE0FF8934}"/>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011628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2008"/>
          <p:cNvPicPr>
            <a:picLocks noChangeAspect="1" noChangeArrowheads="1"/>
          </p:cNvPicPr>
          <p:nvPr/>
        </p:nvPicPr>
        <p:blipFill>
          <a:blip r:embed="rId4" cstate="print"/>
          <a:srcRect/>
          <a:stretch>
            <a:fillRect/>
          </a:stretch>
        </p:blipFill>
        <p:spPr bwMode="auto">
          <a:xfrm>
            <a:off x="0" y="0"/>
            <a:ext cx="9144000" cy="6856413"/>
          </a:xfrm>
          <a:prstGeom prst="rect">
            <a:avLst/>
          </a:prstGeom>
          <a:noFill/>
          <a:ln w="9525">
            <a:noFill/>
            <a:miter lim="800000"/>
            <a:headEnd/>
            <a:tailEnd/>
          </a:ln>
        </p:spPr>
      </p:pic>
      <p:sp>
        <p:nvSpPr>
          <p:cNvPr id="82947" name="Rectangle 3"/>
          <p:cNvSpPr>
            <a:spLocks noChangeArrowheads="1"/>
          </p:cNvSpPr>
          <p:nvPr/>
        </p:nvSpPr>
        <p:spPr bwMode="auto">
          <a:xfrm>
            <a:off x="6561138" y="131763"/>
            <a:ext cx="2339975" cy="830262"/>
          </a:xfrm>
          <a:prstGeom prst="rect">
            <a:avLst/>
          </a:prstGeom>
          <a:solidFill>
            <a:srgbClr val="000080"/>
          </a:solidFill>
          <a:ln w="28575">
            <a:solidFill>
              <a:schemeClr val="bg1"/>
            </a:solid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a:ln>
                  <a:noFill/>
                </a:ln>
                <a:solidFill>
                  <a:srgbClr val="FFFFFF"/>
                </a:solidFill>
                <a:effectLst/>
                <a:uLnTx/>
                <a:uFillTx/>
                <a:latin typeface="Arial Unicode MS" pitchFamily="50" charset="-128"/>
                <a:ea typeface="Arial Unicode MS" pitchFamily="50" charset="-128"/>
                <a:cs typeface="Arial Unicode MS" pitchFamily="50" charset="-128"/>
              </a:rPr>
              <a:t>J-PARC Facility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a:ln>
                  <a:noFill/>
                </a:ln>
                <a:solidFill>
                  <a:srgbClr val="FFFFFF"/>
                </a:solidFill>
                <a:effectLst/>
                <a:uLnTx/>
                <a:uFillTx/>
                <a:latin typeface="Arial Unicode MS" pitchFamily="50" charset="-128"/>
                <a:ea typeface="Arial Unicode MS" pitchFamily="50" charset="-128"/>
                <a:cs typeface="Arial Unicode MS" pitchFamily="50" charset="-128"/>
              </a:rPr>
              <a:t>(KEK/JAEA</a:t>
            </a:r>
            <a:r>
              <a:rPr kumimoji="0" lang="ja-JP" altLang="en-US" sz="2400" b="1" i="0" u="none" strike="noStrike" kern="1200" cap="none" spc="0" normalizeH="0" baseline="0" noProof="0">
                <a:ln>
                  <a:noFill/>
                </a:ln>
                <a:solidFill>
                  <a:srgbClr val="FFFFFF"/>
                </a:solidFill>
                <a:effectLst/>
                <a:uLnTx/>
                <a:uFillTx/>
                <a:latin typeface="Arial Unicode MS" pitchFamily="50" charset="-128"/>
                <a:ea typeface="Arial Unicode MS" pitchFamily="50" charset="-128"/>
                <a:cs typeface="Arial Unicode MS" pitchFamily="50" charset="-128"/>
              </a:rPr>
              <a:t>）</a:t>
            </a:r>
          </a:p>
        </p:txBody>
      </p:sp>
      <p:sp>
        <p:nvSpPr>
          <p:cNvPr id="82948" name="Text Box 4"/>
          <p:cNvSpPr txBox="1">
            <a:spLocks noChangeArrowheads="1"/>
          </p:cNvSpPr>
          <p:nvPr/>
        </p:nvSpPr>
        <p:spPr bwMode="auto">
          <a:xfrm>
            <a:off x="3194050" y="6559550"/>
            <a:ext cx="3240088" cy="304800"/>
          </a:xfrm>
          <a:prstGeom prst="rect">
            <a:avLst/>
          </a:prstGeom>
          <a:noFill/>
          <a:ln w="9525">
            <a:noFill/>
            <a:miter lim="800000"/>
            <a:headEnd/>
            <a:tailEnd/>
          </a:ln>
        </p:spPr>
        <p:txBody>
          <a:bodyPr lIns="91400" tIns="45701" rIns="91400" bIns="45701">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ja-JP" sz="1400" b="0" i="0" u="none" strike="noStrike" kern="1200" cap="none" spc="0" normalizeH="0" baseline="0" noProof="0">
                <a:ln>
                  <a:noFill/>
                </a:ln>
                <a:solidFill>
                  <a:srgbClr val="FFFFFF"/>
                </a:solidFill>
                <a:effectLst/>
                <a:uLnTx/>
                <a:uFillTx/>
                <a:latin typeface="Arial Unicode MS" pitchFamily="50" charset="-128"/>
                <a:ea typeface="Arial Unicode MS" pitchFamily="50" charset="-128"/>
                <a:cs typeface="Arial Unicode MS" pitchFamily="50" charset="-128"/>
              </a:rPr>
              <a:t>Bird’s eye photo in January of 2008</a:t>
            </a:r>
            <a:endParaRPr kumimoji="0" lang="en-US" altLang="ja-JP" sz="2800" b="0" i="0" u="none" strike="noStrike" kern="1200" cap="none" spc="0" normalizeH="0" baseline="0" noProof="0">
              <a:ln>
                <a:noFill/>
              </a:ln>
              <a:solidFill>
                <a:srgbClr val="FFFFFF"/>
              </a:solidFill>
              <a:effectLst/>
              <a:uLnTx/>
              <a:uFillTx/>
              <a:latin typeface="Arial Unicode MS" pitchFamily="50" charset="-128"/>
              <a:ea typeface="Arial Unicode MS" pitchFamily="50" charset="-128"/>
              <a:cs typeface="Arial Unicode MS" pitchFamily="50" charset="-128"/>
            </a:endParaRPr>
          </a:p>
        </p:txBody>
      </p:sp>
      <p:sp>
        <p:nvSpPr>
          <p:cNvPr id="82949" name="Rectangle 5"/>
          <p:cNvSpPr>
            <a:spLocks noChangeArrowheads="1"/>
          </p:cNvSpPr>
          <p:nvPr/>
        </p:nvSpPr>
        <p:spPr bwMode="auto">
          <a:xfrm>
            <a:off x="6710363" y="933450"/>
            <a:ext cx="2168525" cy="461963"/>
          </a:xfrm>
          <a:prstGeom prst="rect">
            <a:avLst/>
          </a:prstGeom>
          <a:noFill/>
          <a:ln w="12700">
            <a:noFill/>
            <a:miter lim="800000"/>
            <a:headEnd/>
            <a:tailEnd/>
          </a:ln>
        </p:spPr>
        <p:txBody>
          <a:bodyPr wrap="none">
            <a:spAutoFit/>
          </a:bodyPr>
          <a:lstStyle/>
          <a:p>
            <a:pPr marL="0" marR="0" lvl="0" indent="0" algn="ctr" defTabSz="7620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a:ln>
                  <a:noFill/>
                </a:ln>
                <a:solidFill>
                  <a:srgbClr val="FFFFFF"/>
                </a:solidFill>
                <a:effectLst/>
                <a:uLnTx/>
                <a:uFillTx/>
                <a:latin typeface="Arial Unicode MS" pitchFamily="50" charset="-128"/>
                <a:ea typeface="Arial Unicode MS" pitchFamily="50" charset="-128"/>
                <a:cs typeface="Arial Unicode MS" pitchFamily="50" charset="-128"/>
              </a:rPr>
              <a:t>South to North</a:t>
            </a:r>
          </a:p>
        </p:txBody>
      </p:sp>
      <p:grpSp>
        <p:nvGrpSpPr>
          <p:cNvPr id="2" name="Group 7"/>
          <p:cNvGrpSpPr>
            <a:grpSpLocks/>
          </p:cNvGrpSpPr>
          <p:nvPr/>
        </p:nvGrpSpPr>
        <p:grpSpPr bwMode="auto">
          <a:xfrm>
            <a:off x="25400" y="2352675"/>
            <a:ext cx="6858000" cy="4433888"/>
            <a:chOff x="16" y="1482"/>
            <a:chExt cx="4320" cy="2793"/>
          </a:xfrm>
        </p:grpSpPr>
        <p:grpSp>
          <p:nvGrpSpPr>
            <p:cNvPr id="3" name="Group 8"/>
            <p:cNvGrpSpPr>
              <a:grpSpLocks/>
            </p:cNvGrpSpPr>
            <p:nvPr/>
          </p:nvGrpSpPr>
          <p:grpSpPr bwMode="auto">
            <a:xfrm>
              <a:off x="16" y="1482"/>
              <a:ext cx="4320" cy="516"/>
              <a:chOff x="16" y="1482"/>
              <a:chExt cx="4320" cy="516"/>
            </a:xfrm>
          </p:grpSpPr>
          <p:sp>
            <p:nvSpPr>
              <p:cNvPr id="82978" name="Freeform 9"/>
              <p:cNvSpPr>
                <a:spLocks/>
              </p:cNvSpPr>
              <p:nvPr/>
            </p:nvSpPr>
            <p:spPr bwMode="auto">
              <a:xfrm>
                <a:off x="1233" y="1700"/>
                <a:ext cx="3103" cy="244"/>
              </a:xfrm>
              <a:custGeom>
                <a:avLst/>
                <a:gdLst>
                  <a:gd name="T0" fmla="*/ 255 w 3894"/>
                  <a:gd name="T1" fmla="*/ 1 h 408"/>
                  <a:gd name="T2" fmla="*/ 244 w 3894"/>
                  <a:gd name="T3" fmla="*/ 1 h 408"/>
                  <a:gd name="T4" fmla="*/ 229 w 3894"/>
                  <a:gd name="T5" fmla="*/ 1 h 408"/>
                  <a:gd name="T6" fmla="*/ 199 w 3894"/>
                  <a:gd name="T7" fmla="*/ 1 h 408"/>
                  <a:gd name="T8" fmla="*/ 151 w 3894"/>
                  <a:gd name="T9" fmla="*/ 1 h 408"/>
                  <a:gd name="T10" fmla="*/ 99 w 3894"/>
                  <a:gd name="T11" fmla="*/ 1 h 408"/>
                  <a:gd name="T12" fmla="*/ 0 w 3894"/>
                  <a:gd name="T13" fmla="*/ 1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CCECFF"/>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79" name="Text Box 10"/>
              <p:cNvSpPr txBox="1">
                <a:spLocks noChangeArrowheads="1"/>
              </p:cNvSpPr>
              <p:nvPr/>
            </p:nvSpPr>
            <p:spPr bwMode="auto">
              <a:xfrm>
                <a:off x="16" y="1482"/>
                <a:ext cx="1728" cy="516"/>
              </a:xfrm>
              <a:prstGeom prst="rect">
                <a:avLst/>
              </a:prstGeom>
              <a:solidFill>
                <a:srgbClr val="CCFFFF">
                  <a:alpha val="23921"/>
                </a:srgbClr>
              </a:solidFill>
              <a:ln w="19050">
                <a:solidFill>
                  <a:srgbClr val="CCECFF"/>
                </a:solidFill>
                <a:miter lim="800000"/>
                <a:headEnd/>
                <a:tailEnd/>
              </a:ln>
            </p:spPr>
            <p:txBody>
              <a:bodyPr lIns="68386" tIns="34193" rIns="68386" bIns="34193">
                <a:spAutoFit/>
              </a:bodyPr>
              <a:lstStyle/>
              <a:p>
                <a:pPr marL="0" marR="0" lvl="0" indent="0" algn="l" defTabSz="957263" rtl="0" eaLnBrk="1" fontAlgn="auto" latinLnBrk="0" hangingPunct="1">
                  <a:lnSpc>
                    <a:spcPct val="100000"/>
                  </a:lnSpc>
                  <a:spcBef>
                    <a:spcPct val="50000"/>
                  </a:spcBef>
                  <a:spcAft>
                    <a:spcPts val="0"/>
                  </a:spcAft>
                  <a:buClrTx/>
                  <a:buSzTx/>
                  <a:buFontTx/>
                  <a:buNone/>
                  <a:tabLst/>
                  <a:defRPr/>
                </a:pPr>
                <a:r>
                  <a:rPr kumimoji="0" lang="en-US" altLang="ja-JP" sz="2400" b="1" i="0" u="none" strike="noStrike" kern="1200" cap="none" spc="0" normalizeH="0" baseline="0" noProof="0" dirty="0">
                    <a:ln>
                      <a:noFill/>
                    </a:ln>
                    <a:solidFill>
                      <a:srgbClr val="CCECFF"/>
                    </a:solidFill>
                    <a:effectLst/>
                    <a:uLnTx/>
                    <a:uFillTx/>
                    <a:latin typeface="Arial Unicode MS" pitchFamily="50" charset="-128"/>
                    <a:ea typeface="Arial Unicode MS" pitchFamily="50" charset="-128"/>
                    <a:cs typeface="Arial Unicode MS" pitchFamily="50" charset="-128"/>
                  </a:rPr>
                  <a:t>Neutrino Beams</a:t>
                </a:r>
                <a:r>
                  <a:rPr kumimoji="0" lang="ja-JP" altLang="en-US" sz="2400" b="1" i="0" u="none" strike="noStrike" kern="1200" cap="none" spc="0" normalizeH="0" baseline="0" noProof="0" dirty="0">
                    <a:ln>
                      <a:noFill/>
                    </a:ln>
                    <a:solidFill>
                      <a:srgbClr val="CCECFF"/>
                    </a:solidFill>
                    <a:effectLst/>
                    <a:uLnTx/>
                    <a:uFillTx/>
                    <a:latin typeface="Arial Unicode MS" pitchFamily="50" charset="-128"/>
                    <a:ea typeface="Arial Unicode MS" pitchFamily="50" charset="-128"/>
                    <a:cs typeface="Arial Unicode MS" pitchFamily="50" charset="-128"/>
                  </a:rPr>
                  <a:t>　</a:t>
                </a:r>
                <a:r>
                  <a:rPr kumimoji="0" lang="en-US" altLang="ja-JP" sz="2400" b="1" i="0" u="none" strike="noStrike" kern="1200" cap="none" spc="0" normalizeH="0" baseline="0" noProof="0" dirty="0">
                    <a:ln>
                      <a:noFill/>
                    </a:ln>
                    <a:solidFill>
                      <a:srgbClr val="CCECFF"/>
                    </a:solidFill>
                    <a:effectLst/>
                    <a:uLnTx/>
                    <a:uFillTx/>
                    <a:latin typeface="Arial Unicode MS" pitchFamily="50" charset="-128"/>
                    <a:ea typeface="Arial Unicode MS" pitchFamily="50" charset="-128"/>
                    <a:cs typeface="Arial Unicode MS" pitchFamily="50" charset="-128"/>
                  </a:rPr>
                  <a:t>(to </a:t>
                </a:r>
                <a:r>
                  <a:rPr kumimoji="0" lang="en-US" altLang="ja-JP" sz="2400" b="1" i="0" u="none" strike="noStrike" kern="1200" cap="none" spc="0" normalizeH="0" baseline="0" noProof="0" dirty="0" err="1">
                    <a:ln>
                      <a:noFill/>
                    </a:ln>
                    <a:solidFill>
                      <a:srgbClr val="CCECFF"/>
                    </a:solidFill>
                    <a:effectLst/>
                    <a:uLnTx/>
                    <a:uFillTx/>
                    <a:latin typeface="Arial Unicode MS" pitchFamily="50" charset="-128"/>
                    <a:ea typeface="Arial Unicode MS" pitchFamily="50" charset="-128"/>
                    <a:cs typeface="Arial Unicode MS" pitchFamily="50" charset="-128"/>
                  </a:rPr>
                  <a:t>Kamioka</a:t>
                </a:r>
                <a:r>
                  <a:rPr kumimoji="0" lang="en-US" altLang="ja-JP" sz="2400" b="1" i="0" u="none" strike="noStrike" kern="1200" cap="none" spc="0" normalizeH="0" baseline="0" noProof="0" dirty="0">
                    <a:ln>
                      <a:noFill/>
                    </a:ln>
                    <a:solidFill>
                      <a:srgbClr val="CCECFF"/>
                    </a:solidFill>
                    <a:effectLst/>
                    <a:uLnTx/>
                    <a:uFillTx/>
                    <a:latin typeface="Arial Unicode MS" pitchFamily="50" charset="-128"/>
                    <a:ea typeface="Arial Unicode MS" pitchFamily="50" charset="-128"/>
                    <a:cs typeface="Arial Unicode MS" pitchFamily="50" charset="-128"/>
                  </a:rPr>
                  <a:t>)</a:t>
                </a:r>
                <a:endParaRPr kumimoji="0" lang="en-US" altLang="ja-JP" sz="2400" b="0" i="0" u="none" strike="noStrike" kern="1200" cap="none" spc="0" normalizeH="0" baseline="0" noProof="0" dirty="0">
                  <a:ln>
                    <a:noFill/>
                  </a:ln>
                  <a:solidFill>
                    <a:srgbClr val="CCECFF"/>
                  </a:solidFill>
                  <a:effectLst/>
                  <a:uLnTx/>
                  <a:uFillTx/>
                  <a:latin typeface="Arial Unicode MS" pitchFamily="50" charset="-128"/>
                  <a:ea typeface="Arial Unicode MS" pitchFamily="50" charset="-128"/>
                  <a:cs typeface="Arial Unicode MS" pitchFamily="50" charset="-128"/>
                </a:endParaRPr>
              </a:p>
            </p:txBody>
          </p:sp>
        </p:grpSp>
        <p:sp>
          <p:nvSpPr>
            <p:cNvPr id="82976" name="Line 11"/>
            <p:cNvSpPr>
              <a:spLocks noChangeShapeType="1"/>
            </p:cNvSpPr>
            <p:nvPr/>
          </p:nvSpPr>
          <p:spPr bwMode="auto">
            <a:xfrm>
              <a:off x="360" y="4140"/>
              <a:ext cx="267" cy="0"/>
            </a:xfrm>
            <a:prstGeom prst="line">
              <a:avLst/>
            </a:prstGeom>
            <a:noFill/>
            <a:ln w="57150">
              <a:solidFill>
                <a:srgbClr val="CCECFF"/>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77" name="Rectangle 12"/>
            <p:cNvSpPr>
              <a:spLocks noChangeArrowheads="1"/>
            </p:cNvSpPr>
            <p:nvPr/>
          </p:nvSpPr>
          <p:spPr bwMode="auto">
            <a:xfrm>
              <a:off x="551" y="3948"/>
              <a:ext cx="1459" cy="327"/>
            </a:xfrm>
            <a:prstGeom prst="rect">
              <a:avLst/>
            </a:prstGeom>
            <a:noFill/>
            <a:ln w="12700">
              <a:noFill/>
              <a:miter lim="800000"/>
              <a:headEnd/>
              <a:tailEnd/>
            </a:ln>
          </p:spPr>
          <p:txBody>
            <a:bodyPr wrap="none">
              <a:spAutoFit/>
            </a:bodyPr>
            <a:lstStyle/>
            <a:p>
              <a:pPr marL="0" marR="0" lvl="0" indent="0" algn="ctr" defTabSz="762000" rtl="0" eaLnBrk="1" fontAlgn="auto" latinLnBrk="0" hangingPunct="1">
                <a:lnSpc>
                  <a:spcPct val="100000"/>
                </a:lnSpc>
                <a:spcBef>
                  <a:spcPts val="0"/>
                </a:spcBef>
                <a:spcAft>
                  <a:spcPts val="0"/>
                </a:spcAft>
                <a:buClrTx/>
                <a:buSzTx/>
                <a:buFontTx/>
                <a:buNone/>
                <a:tabLst/>
                <a:defRPr/>
              </a:pPr>
              <a:r>
                <a:rPr kumimoji="0" lang="en-US" altLang="ja-JP" sz="2800" b="1" i="0" u="none" strike="noStrike" kern="1200" cap="none" spc="0" normalizeH="0" baseline="0" noProof="0">
                  <a:ln>
                    <a:noFill/>
                  </a:ln>
                  <a:solidFill>
                    <a:srgbClr val="CCECFF"/>
                  </a:solidFill>
                  <a:effectLst/>
                  <a:uLnTx/>
                  <a:uFillTx/>
                  <a:latin typeface="Arial Unicode MS" pitchFamily="50" charset="-128"/>
                  <a:ea typeface="Arial Unicode MS" pitchFamily="50" charset="-128"/>
                  <a:cs typeface="Arial Unicode MS" pitchFamily="50" charset="-128"/>
                </a:rPr>
                <a:t>  </a:t>
              </a:r>
              <a:r>
                <a:rPr kumimoji="0" lang="en-US" altLang="ja-JP" sz="2000" b="1" i="0" u="none" strike="noStrike" kern="1200" cap="none" spc="0" normalizeH="0" baseline="0" noProof="0">
                  <a:ln>
                    <a:noFill/>
                  </a:ln>
                  <a:solidFill>
                    <a:srgbClr val="CCECFF"/>
                  </a:solidFill>
                  <a:effectLst/>
                  <a:uLnTx/>
                  <a:uFillTx/>
                  <a:latin typeface="Arial Unicode MS" pitchFamily="50" charset="-128"/>
                  <a:ea typeface="Arial Unicode MS" pitchFamily="50" charset="-128"/>
                  <a:cs typeface="Arial Unicode MS" pitchFamily="50" charset="-128"/>
                </a:rPr>
                <a:t>JFY2009 Beams</a:t>
              </a:r>
            </a:p>
          </p:txBody>
        </p:sp>
      </p:grpSp>
      <p:grpSp>
        <p:nvGrpSpPr>
          <p:cNvPr id="4" name="Group 13"/>
          <p:cNvGrpSpPr>
            <a:grpSpLocks/>
          </p:cNvGrpSpPr>
          <p:nvPr/>
        </p:nvGrpSpPr>
        <p:grpSpPr bwMode="auto">
          <a:xfrm>
            <a:off x="565150" y="1871663"/>
            <a:ext cx="7165975" cy="4648200"/>
            <a:chOff x="356" y="1179"/>
            <a:chExt cx="4514" cy="2928"/>
          </a:xfrm>
        </p:grpSpPr>
        <p:grpSp>
          <p:nvGrpSpPr>
            <p:cNvPr id="5" name="Group 14"/>
            <p:cNvGrpSpPr>
              <a:grpSpLocks/>
            </p:cNvGrpSpPr>
            <p:nvPr/>
          </p:nvGrpSpPr>
          <p:grpSpPr bwMode="auto">
            <a:xfrm>
              <a:off x="603" y="1179"/>
              <a:ext cx="4267" cy="2740"/>
              <a:chOff x="603" y="1179"/>
              <a:chExt cx="4267" cy="2740"/>
            </a:xfrm>
          </p:grpSpPr>
          <p:sp>
            <p:nvSpPr>
              <p:cNvPr id="82967" name="Text Box 15"/>
              <p:cNvSpPr txBox="1">
                <a:spLocks noChangeArrowheads="1"/>
              </p:cNvSpPr>
              <p:nvPr/>
            </p:nvSpPr>
            <p:spPr bwMode="auto">
              <a:xfrm rot="1200000">
                <a:off x="603" y="2984"/>
                <a:ext cx="1923" cy="294"/>
              </a:xfrm>
              <a:prstGeom prst="rect">
                <a:avLst/>
              </a:prstGeom>
              <a:noFill/>
              <a:ln w="9525">
                <a:noFill/>
                <a:miter lim="800000"/>
                <a:headEnd/>
                <a:tailEnd/>
              </a:ln>
            </p:spPr>
            <p:txBody>
              <a:bodyPr lIns="95740" tIns="47870" rIns="95740" bIns="47870">
                <a:spAutoFit/>
              </a:bodyPr>
              <a:lstStyle/>
              <a:p>
                <a:pPr marL="0" marR="0" lvl="0" indent="0" algn="l" defTabSz="957263" rtl="0" eaLnBrk="1" fontAlgn="auto" latinLnBrk="0" hangingPunct="1">
                  <a:lnSpc>
                    <a:spcPct val="100000"/>
                  </a:lnSpc>
                  <a:spcBef>
                    <a:spcPct val="50000"/>
                  </a:spcBef>
                  <a:spcAft>
                    <a:spcPts val="0"/>
                  </a:spcAft>
                  <a:buClrTx/>
                  <a:buSzTx/>
                  <a:buFontTx/>
                  <a:buNone/>
                  <a:tabLst/>
                  <a:defRPr/>
                </a:pPr>
                <a:r>
                  <a:rPr kumimoji="0" lang="en-US" altLang="ja-JP" sz="2400" b="1" i="0" u="none" strike="noStrike" kern="1200" cap="none" spc="0" normalizeH="0" baseline="0" noProof="0">
                    <a:ln>
                      <a:noFill/>
                    </a:ln>
                    <a:solidFill>
                      <a:srgbClr val="FFFF66"/>
                    </a:solidFill>
                    <a:effectLst/>
                    <a:uLnTx/>
                    <a:uFillTx/>
                    <a:latin typeface="Arial Unicode MS" pitchFamily="50" charset="-128"/>
                    <a:ea typeface="Arial Unicode MS" pitchFamily="50" charset="-128"/>
                    <a:cs typeface="Arial Unicode MS" pitchFamily="50" charset="-128"/>
                  </a:rPr>
                  <a:t>30GeV MR</a:t>
                </a:r>
                <a:endParaRPr kumimoji="0" lang="en-US" altLang="ja-JP" sz="2400" b="1" i="0" u="none" strike="noStrike" kern="1200" cap="none" spc="0" normalizeH="0" baseline="0" noProof="0">
                  <a:ln>
                    <a:noFill/>
                  </a:ln>
                  <a:solidFill>
                    <a:srgbClr val="FFCC66"/>
                  </a:solidFill>
                  <a:effectLst/>
                  <a:uLnTx/>
                  <a:uFillTx/>
                  <a:latin typeface="Arial Unicode MS" pitchFamily="50" charset="-128"/>
                  <a:ea typeface="Arial Unicode MS" pitchFamily="50" charset="-128"/>
                  <a:cs typeface="Arial Unicode MS" pitchFamily="50" charset="-128"/>
                </a:endParaRPr>
              </a:p>
            </p:txBody>
          </p:sp>
          <p:grpSp>
            <p:nvGrpSpPr>
              <p:cNvPr id="6" name="Group 16"/>
              <p:cNvGrpSpPr>
                <a:grpSpLocks/>
              </p:cNvGrpSpPr>
              <p:nvPr/>
            </p:nvGrpSpPr>
            <p:grpSpPr bwMode="auto">
              <a:xfrm>
                <a:off x="908" y="1179"/>
                <a:ext cx="3962" cy="2740"/>
                <a:chOff x="908" y="1179"/>
                <a:chExt cx="3962" cy="2740"/>
              </a:xfrm>
            </p:grpSpPr>
            <p:sp>
              <p:nvSpPr>
                <p:cNvPr id="82969" name="Freeform 17"/>
                <p:cNvSpPr>
                  <a:spLocks/>
                </p:cNvSpPr>
                <p:nvPr/>
              </p:nvSpPr>
              <p:spPr bwMode="auto">
                <a:xfrm>
                  <a:off x="2396" y="1276"/>
                  <a:ext cx="1048" cy="364"/>
                </a:xfrm>
                <a:custGeom>
                  <a:avLst/>
                  <a:gdLst>
                    <a:gd name="T0" fmla="*/ 1048 w 1048"/>
                    <a:gd name="T1" fmla="*/ 0 h 364"/>
                    <a:gd name="T2" fmla="*/ 0 w 1048"/>
                    <a:gd name="T3" fmla="*/ 364 h 364"/>
                    <a:gd name="T4" fmla="*/ 0 60000 65536"/>
                    <a:gd name="T5" fmla="*/ 0 60000 65536"/>
                    <a:gd name="T6" fmla="*/ 0 w 1048"/>
                    <a:gd name="T7" fmla="*/ 0 h 364"/>
                    <a:gd name="T8" fmla="*/ 1048 w 1048"/>
                    <a:gd name="T9" fmla="*/ 364 h 364"/>
                  </a:gdLst>
                  <a:ahLst/>
                  <a:cxnLst>
                    <a:cxn ang="T4">
                      <a:pos x="T0" y="T1"/>
                    </a:cxn>
                    <a:cxn ang="T5">
                      <a:pos x="T2" y="T3"/>
                    </a:cxn>
                  </a:cxnLst>
                  <a:rect l="T6" t="T7" r="T8" b="T9"/>
                  <a:pathLst>
                    <a:path w="1048" h="364">
                      <a:moveTo>
                        <a:pt x="1048" y="0"/>
                      </a:moveTo>
                      <a:lnTo>
                        <a:pt x="0" y="364"/>
                      </a:lnTo>
                    </a:path>
                  </a:pathLst>
                </a:custGeom>
                <a:noFill/>
                <a:ln w="57150">
                  <a:solidFill>
                    <a:srgbClr val="FFFF66"/>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70" name="Freeform 18"/>
                <p:cNvSpPr>
                  <a:spLocks/>
                </p:cNvSpPr>
                <p:nvPr/>
              </p:nvSpPr>
              <p:spPr bwMode="auto">
                <a:xfrm>
                  <a:off x="1908" y="3056"/>
                  <a:ext cx="1956" cy="580"/>
                </a:xfrm>
                <a:custGeom>
                  <a:avLst/>
                  <a:gdLst>
                    <a:gd name="T0" fmla="*/ 0 w 1956"/>
                    <a:gd name="T1" fmla="*/ 0 h 580"/>
                    <a:gd name="T2" fmla="*/ 1956 w 1956"/>
                    <a:gd name="T3" fmla="*/ 580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71" name="Freeform 19"/>
                <p:cNvSpPr>
                  <a:spLocks/>
                </p:cNvSpPr>
                <p:nvPr/>
              </p:nvSpPr>
              <p:spPr bwMode="auto">
                <a:xfrm rot="600000">
                  <a:off x="3059" y="1179"/>
                  <a:ext cx="400" cy="958"/>
                </a:xfrm>
                <a:custGeom>
                  <a:avLst/>
                  <a:gdLst>
                    <a:gd name="T0" fmla="*/ 7 w 578"/>
                    <a:gd name="T1" fmla="*/ 0 h 1033"/>
                    <a:gd name="T2" fmla="*/ 5 w 578"/>
                    <a:gd name="T3" fmla="*/ 40 h 1033"/>
                    <a:gd name="T4" fmla="*/ 1 w 578"/>
                    <a:gd name="T5" fmla="*/ 208 h 1033"/>
                    <a:gd name="T6" fmla="*/ 1 w 578"/>
                    <a:gd name="T7" fmla="*/ 282 h 1033"/>
                    <a:gd name="T8" fmla="*/ 1 w 578"/>
                    <a:gd name="T9" fmla="*/ 386 h 1033"/>
                    <a:gd name="T10" fmla="*/ 2 w 578"/>
                    <a:gd name="T11" fmla="*/ 419 h 1033"/>
                    <a:gd name="T12" fmla="*/ 0 60000 65536"/>
                    <a:gd name="T13" fmla="*/ 0 60000 65536"/>
                    <a:gd name="T14" fmla="*/ 0 60000 65536"/>
                    <a:gd name="T15" fmla="*/ 0 60000 65536"/>
                    <a:gd name="T16" fmla="*/ 0 60000 65536"/>
                    <a:gd name="T17" fmla="*/ 0 60000 65536"/>
                    <a:gd name="T18" fmla="*/ 0 w 578"/>
                    <a:gd name="T19" fmla="*/ 0 h 1033"/>
                    <a:gd name="T20" fmla="*/ 578 w 578"/>
                    <a:gd name="T21" fmla="*/ 1033 h 1033"/>
                  </a:gdLst>
                  <a:ahLst/>
                  <a:cxnLst>
                    <a:cxn ang="T12">
                      <a:pos x="T0" y="T1"/>
                    </a:cxn>
                    <a:cxn ang="T13">
                      <a:pos x="T2" y="T3"/>
                    </a:cxn>
                    <a:cxn ang="T14">
                      <a:pos x="T4" y="T5"/>
                    </a:cxn>
                    <a:cxn ang="T15">
                      <a:pos x="T6" y="T7"/>
                    </a:cxn>
                    <a:cxn ang="T16">
                      <a:pos x="T8" y="T9"/>
                    </a:cxn>
                    <a:cxn ang="T17">
                      <a:pos x="T10" y="T11"/>
                    </a:cxn>
                  </a:cxnLst>
                  <a:rect l="T18" t="T19" r="T20" b="T21"/>
                  <a:pathLst>
                    <a:path w="578" h="1033">
                      <a:moveTo>
                        <a:pt x="578" y="0"/>
                      </a:moveTo>
                      <a:cubicBezTo>
                        <a:pt x="551" y="16"/>
                        <a:pt x="503" y="13"/>
                        <a:pt x="416" y="99"/>
                      </a:cubicBezTo>
                      <a:cubicBezTo>
                        <a:pt x="329" y="185"/>
                        <a:pt x="118" y="414"/>
                        <a:pt x="59" y="514"/>
                      </a:cubicBezTo>
                      <a:cubicBezTo>
                        <a:pt x="0" y="614"/>
                        <a:pt x="51" y="626"/>
                        <a:pt x="64" y="699"/>
                      </a:cubicBezTo>
                      <a:cubicBezTo>
                        <a:pt x="77" y="772"/>
                        <a:pt x="120" y="896"/>
                        <a:pt x="136" y="952"/>
                      </a:cubicBezTo>
                      <a:cubicBezTo>
                        <a:pt x="152" y="1008"/>
                        <a:pt x="154" y="1016"/>
                        <a:pt x="159" y="1033"/>
                      </a:cubicBezTo>
                    </a:path>
                  </a:pathLst>
                </a:custGeom>
                <a:noFill/>
                <a:ln w="57150">
                  <a:solidFill>
                    <a:srgbClr val="FFFF66"/>
                  </a:solidFill>
                  <a:round/>
                  <a:headEnd/>
                  <a:tailEnd type="triangle" w="med" len="me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72" name="Text Box 20"/>
                <p:cNvSpPr txBox="1">
                  <a:spLocks noChangeArrowheads="1"/>
                </p:cNvSpPr>
                <p:nvPr/>
              </p:nvSpPr>
              <p:spPr bwMode="auto">
                <a:xfrm>
                  <a:off x="4018" y="3565"/>
                  <a:ext cx="852" cy="354"/>
                </a:xfrm>
                <a:prstGeom prst="rect">
                  <a:avLst/>
                </a:prstGeom>
                <a:solidFill>
                  <a:srgbClr val="FFB03B">
                    <a:alpha val="32941"/>
                  </a:srgbClr>
                </a:solidFill>
                <a:ln w="19050">
                  <a:solidFill>
                    <a:srgbClr val="FFFF66"/>
                  </a:solidFill>
                  <a:miter lim="800000"/>
                  <a:headEnd/>
                  <a:tailEnd/>
                </a:ln>
              </p:spPr>
              <p:txBody>
                <a:bodyPr wrap="square" lIns="68386" tIns="34193" rIns="68386" bIns="34193">
                  <a:spAutoFit/>
                </a:bodyPr>
                <a:lstStyle/>
                <a:p>
                  <a:pPr marL="0" marR="0" lvl="0" indent="0" algn="ctr" defTabSz="957263" rtl="0" eaLnBrk="1" fontAlgn="auto" latinLnBrk="0" hangingPunct="1">
                    <a:lnSpc>
                      <a:spcPct val="100000"/>
                    </a:lnSpc>
                    <a:spcBef>
                      <a:spcPct val="50000"/>
                    </a:spcBef>
                    <a:spcAft>
                      <a:spcPts val="0"/>
                    </a:spcAft>
                    <a:buClrTx/>
                    <a:buSzTx/>
                    <a:buFontTx/>
                    <a:buNone/>
                    <a:tabLst/>
                    <a:defRPr/>
                  </a:pPr>
                  <a:r>
                    <a:rPr kumimoji="0" lang="en-US" altLang="ja-JP" sz="1600" b="1" i="0" u="none" strike="noStrike" kern="1200" cap="none" spc="0" normalizeH="0" baseline="0" noProof="0" dirty="0">
                      <a:ln>
                        <a:noFill/>
                      </a:ln>
                      <a:solidFill>
                        <a:srgbClr val="FFFF66"/>
                      </a:solidFill>
                      <a:effectLst/>
                      <a:uLnTx/>
                      <a:uFillTx/>
                      <a:latin typeface="Arial Unicode MS" pitchFamily="50" charset="-128"/>
                      <a:ea typeface="Arial Unicode MS" pitchFamily="50" charset="-128"/>
                      <a:cs typeface="Arial Unicode MS" pitchFamily="50" charset="-128"/>
                    </a:rPr>
                    <a:t>Hadron Exp. Facility</a:t>
                  </a:r>
                  <a:endParaRPr kumimoji="0" lang="en-US" altLang="ja-JP" sz="1600" b="0" i="0" u="none" strike="noStrike" kern="1200" cap="none" spc="0" normalizeH="0" baseline="0" noProof="0" dirty="0">
                    <a:ln>
                      <a:noFill/>
                    </a:ln>
                    <a:solidFill>
                      <a:srgbClr val="FFFF66"/>
                    </a:solidFill>
                    <a:effectLst/>
                    <a:uLnTx/>
                    <a:uFillTx/>
                    <a:latin typeface="Arial Unicode MS" pitchFamily="50" charset="-128"/>
                    <a:ea typeface="Arial Unicode MS" pitchFamily="50" charset="-128"/>
                    <a:cs typeface="Arial Unicode MS" pitchFamily="50" charset="-128"/>
                  </a:endParaRPr>
                </a:p>
              </p:txBody>
            </p:sp>
            <p:sp>
              <p:nvSpPr>
                <p:cNvPr id="82973" name="Text Box 21"/>
                <p:cNvSpPr txBox="1">
                  <a:spLocks noChangeArrowheads="1"/>
                </p:cNvSpPr>
                <p:nvPr/>
              </p:nvSpPr>
              <p:spPr bwMode="auto">
                <a:xfrm>
                  <a:off x="2580" y="2100"/>
                  <a:ext cx="1030" cy="257"/>
                </a:xfrm>
                <a:prstGeom prst="rect">
                  <a:avLst/>
                </a:prstGeom>
                <a:solidFill>
                  <a:srgbClr val="FFCC99">
                    <a:alpha val="32941"/>
                  </a:srgbClr>
                </a:solidFill>
                <a:ln w="19050">
                  <a:solidFill>
                    <a:srgbClr val="FFFF66"/>
                  </a:solidFill>
                  <a:miter lim="800000"/>
                  <a:headEnd/>
                  <a:tailEnd/>
                </a:ln>
              </p:spPr>
              <p:txBody>
                <a:bodyPr wrap="square" lIns="68386" tIns="34193" rIns="68386" bIns="34193">
                  <a:spAutoFit/>
                </a:bodyPr>
                <a:lstStyle/>
                <a:p>
                  <a:pPr marL="0" marR="0" lvl="0" indent="0" algn="ctr" defTabSz="957263" rtl="0" eaLnBrk="1" fontAlgn="auto" latinLnBrk="0" hangingPunct="1">
                    <a:lnSpc>
                      <a:spcPct val="100000"/>
                    </a:lnSpc>
                    <a:spcBef>
                      <a:spcPct val="50000"/>
                    </a:spcBef>
                    <a:spcAft>
                      <a:spcPts val="0"/>
                    </a:spcAft>
                    <a:buClrTx/>
                    <a:buSzTx/>
                    <a:buFontTx/>
                    <a:buNone/>
                    <a:tabLst/>
                    <a:defRPr/>
                  </a:pPr>
                  <a:r>
                    <a:rPr kumimoji="0" lang="en-US" altLang="ja-JP" sz="1100" b="1" i="0" u="none" strike="noStrike" kern="1200" cap="none" spc="0" normalizeH="0" baseline="0" noProof="0" dirty="0">
                      <a:ln>
                        <a:noFill/>
                      </a:ln>
                      <a:solidFill>
                        <a:srgbClr val="FF0000"/>
                      </a:solidFill>
                      <a:effectLst/>
                      <a:uLnTx/>
                      <a:uFillTx/>
                      <a:latin typeface="Arial Unicode MS" pitchFamily="50" charset="-128"/>
                      <a:ea typeface="Arial Unicode MS" pitchFamily="50" charset="-128"/>
                      <a:cs typeface="Arial Unicode MS" pitchFamily="50" charset="-128"/>
                    </a:rPr>
                    <a:t>Materials and Life Experimental Facility</a:t>
                  </a:r>
                  <a:endParaRPr kumimoji="0" lang="en-US" altLang="ja-JP" sz="1100" b="0" i="0" u="none" strike="noStrike" kern="1200" cap="none" spc="0" normalizeH="0" baseline="0" noProof="0" dirty="0">
                    <a:ln>
                      <a:noFill/>
                    </a:ln>
                    <a:solidFill>
                      <a:srgbClr val="FF0000"/>
                    </a:solidFill>
                    <a:effectLst/>
                    <a:uLnTx/>
                    <a:uFillTx/>
                    <a:latin typeface="Arial Unicode MS" pitchFamily="50" charset="-128"/>
                    <a:ea typeface="Arial Unicode MS" pitchFamily="50" charset="-128"/>
                    <a:cs typeface="Arial Unicode MS" pitchFamily="50" charset="-128"/>
                  </a:endParaRPr>
                </a:p>
              </p:txBody>
            </p:sp>
            <p:sp>
              <p:nvSpPr>
                <p:cNvPr id="82974" name="Freeform 22"/>
                <p:cNvSpPr>
                  <a:spLocks/>
                </p:cNvSpPr>
                <p:nvPr/>
              </p:nvSpPr>
              <p:spPr bwMode="auto">
                <a:xfrm>
                  <a:off x="908" y="1509"/>
                  <a:ext cx="3643" cy="1787"/>
                </a:xfrm>
                <a:custGeom>
                  <a:avLst/>
                  <a:gdLst>
                    <a:gd name="T0" fmla="*/ 368 w 3643"/>
                    <a:gd name="T1" fmla="*/ 1323 h 1787"/>
                    <a:gd name="T2" fmla="*/ 676 w 3643"/>
                    <a:gd name="T3" fmla="*/ 1447 h 1787"/>
                    <a:gd name="T4" fmla="*/ 1499 w 3643"/>
                    <a:gd name="T5" fmla="*/ 1678 h 1787"/>
                    <a:gd name="T6" fmla="*/ 2332 w 3643"/>
                    <a:gd name="T7" fmla="*/ 1777 h 1787"/>
                    <a:gd name="T8" fmla="*/ 2917 w 3643"/>
                    <a:gd name="T9" fmla="*/ 1730 h 1787"/>
                    <a:gd name="T10" fmla="*/ 3387 w 3643"/>
                    <a:gd name="T11" fmla="*/ 1531 h 1787"/>
                    <a:gd name="T12" fmla="*/ 3629 w 3643"/>
                    <a:gd name="T13" fmla="*/ 1185 h 1787"/>
                    <a:gd name="T14" fmla="*/ 3478 w 3643"/>
                    <a:gd name="T15" fmla="*/ 558 h 1787"/>
                    <a:gd name="T16" fmla="*/ 3238 w 3643"/>
                    <a:gd name="T17" fmla="*/ 249 h 1787"/>
                    <a:gd name="T18" fmla="*/ 2814 w 3643"/>
                    <a:gd name="T19" fmla="*/ 59 h 1787"/>
                    <a:gd name="T20" fmla="*/ 2376 w 3643"/>
                    <a:gd name="T21" fmla="*/ 1 h 1787"/>
                    <a:gd name="T22" fmla="*/ 1852 w 3643"/>
                    <a:gd name="T23" fmla="*/ 48 h 1787"/>
                    <a:gd name="T24" fmla="*/ 1124 w 3643"/>
                    <a:gd name="T25" fmla="*/ 219 h 1787"/>
                    <a:gd name="T26" fmla="*/ 735 w 3643"/>
                    <a:gd name="T27" fmla="*/ 331 h 1787"/>
                    <a:gd name="T28" fmla="*/ 500 w 3643"/>
                    <a:gd name="T29" fmla="*/ 411 h 1787"/>
                    <a:gd name="T30" fmla="*/ 340 w 3643"/>
                    <a:gd name="T31" fmla="*/ 475 h 1787"/>
                    <a:gd name="T32" fmla="*/ 158 w 3643"/>
                    <a:gd name="T33" fmla="*/ 589 h 1787"/>
                    <a:gd name="T34" fmla="*/ 35 w 3643"/>
                    <a:gd name="T35" fmla="*/ 755 h 1787"/>
                    <a:gd name="T36" fmla="*/ 20 w 3643"/>
                    <a:gd name="T37" fmla="*/ 991 h 1787"/>
                    <a:gd name="T38" fmla="*/ 156 w 3643"/>
                    <a:gd name="T39" fmla="*/ 1179 h 1787"/>
                    <a:gd name="T40" fmla="*/ 380 w 3643"/>
                    <a:gd name="T41" fmla="*/ 1327 h 17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43"/>
                    <a:gd name="T64" fmla="*/ 0 h 1787"/>
                    <a:gd name="T65" fmla="*/ 3643 w 3643"/>
                    <a:gd name="T66" fmla="*/ 1787 h 17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43" h="1787">
                      <a:moveTo>
                        <a:pt x="368" y="1323"/>
                      </a:moveTo>
                      <a:cubicBezTo>
                        <a:pt x="419" y="1344"/>
                        <a:pt x="488" y="1388"/>
                        <a:pt x="676" y="1447"/>
                      </a:cubicBezTo>
                      <a:cubicBezTo>
                        <a:pt x="864" y="1506"/>
                        <a:pt x="1223" y="1623"/>
                        <a:pt x="1499" y="1678"/>
                      </a:cubicBezTo>
                      <a:cubicBezTo>
                        <a:pt x="1775" y="1733"/>
                        <a:pt x="2096" y="1769"/>
                        <a:pt x="2332" y="1777"/>
                      </a:cubicBezTo>
                      <a:cubicBezTo>
                        <a:pt x="2569" y="1787"/>
                        <a:pt x="2742" y="1771"/>
                        <a:pt x="2917" y="1730"/>
                      </a:cubicBezTo>
                      <a:cubicBezTo>
                        <a:pt x="3094" y="1690"/>
                        <a:pt x="3268" y="1622"/>
                        <a:pt x="3387" y="1531"/>
                      </a:cubicBezTo>
                      <a:cubicBezTo>
                        <a:pt x="3504" y="1440"/>
                        <a:pt x="3613" y="1348"/>
                        <a:pt x="3629" y="1185"/>
                      </a:cubicBezTo>
                      <a:cubicBezTo>
                        <a:pt x="3643" y="1023"/>
                        <a:pt x="3542" y="713"/>
                        <a:pt x="3478" y="558"/>
                      </a:cubicBezTo>
                      <a:cubicBezTo>
                        <a:pt x="3413" y="401"/>
                        <a:pt x="3350" y="333"/>
                        <a:pt x="3238" y="249"/>
                      </a:cubicBezTo>
                      <a:cubicBezTo>
                        <a:pt x="3128" y="166"/>
                        <a:pt x="2957" y="100"/>
                        <a:pt x="2814" y="59"/>
                      </a:cubicBezTo>
                      <a:cubicBezTo>
                        <a:pt x="2670" y="18"/>
                        <a:pt x="2536" y="4"/>
                        <a:pt x="2376" y="1"/>
                      </a:cubicBezTo>
                      <a:cubicBezTo>
                        <a:pt x="2216" y="0"/>
                        <a:pt x="2060" y="12"/>
                        <a:pt x="1852" y="48"/>
                      </a:cubicBezTo>
                      <a:cubicBezTo>
                        <a:pt x="1644" y="84"/>
                        <a:pt x="1310" y="172"/>
                        <a:pt x="1124" y="219"/>
                      </a:cubicBezTo>
                      <a:cubicBezTo>
                        <a:pt x="938" y="266"/>
                        <a:pt x="839" y="299"/>
                        <a:pt x="735" y="331"/>
                      </a:cubicBezTo>
                      <a:cubicBezTo>
                        <a:pt x="631" y="363"/>
                        <a:pt x="566" y="387"/>
                        <a:pt x="500" y="411"/>
                      </a:cubicBezTo>
                      <a:cubicBezTo>
                        <a:pt x="434" y="435"/>
                        <a:pt x="397" y="445"/>
                        <a:pt x="340" y="475"/>
                      </a:cubicBezTo>
                      <a:cubicBezTo>
                        <a:pt x="283" y="505"/>
                        <a:pt x="209" y="542"/>
                        <a:pt x="158" y="589"/>
                      </a:cubicBezTo>
                      <a:cubicBezTo>
                        <a:pt x="107" y="636"/>
                        <a:pt x="58" y="688"/>
                        <a:pt x="35" y="755"/>
                      </a:cubicBezTo>
                      <a:cubicBezTo>
                        <a:pt x="12" y="822"/>
                        <a:pt x="0" y="920"/>
                        <a:pt x="20" y="991"/>
                      </a:cubicBezTo>
                      <a:cubicBezTo>
                        <a:pt x="40" y="1062"/>
                        <a:pt x="96" y="1123"/>
                        <a:pt x="156" y="1179"/>
                      </a:cubicBezTo>
                      <a:cubicBezTo>
                        <a:pt x="216" y="1235"/>
                        <a:pt x="333" y="1296"/>
                        <a:pt x="380" y="1327"/>
                      </a:cubicBezTo>
                    </a:path>
                  </a:pathLst>
                </a:custGeom>
                <a:noFill/>
                <a:ln w="57150">
                  <a:solidFill>
                    <a:srgbClr val="FFFF66"/>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grpSp>
        </p:grpSp>
        <p:sp>
          <p:nvSpPr>
            <p:cNvPr id="82965" name="Line 23"/>
            <p:cNvSpPr>
              <a:spLocks noChangeShapeType="1"/>
            </p:cNvSpPr>
            <p:nvPr/>
          </p:nvSpPr>
          <p:spPr bwMode="auto">
            <a:xfrm>
              <a:off x="356" y="3960"/>
              <a:ext cx="274" cy="0"/>
            </a:xfrm>
            <a:prstGeom prst="line">
              <a:avLst/>
            </a:prstGeom>
            <a:noFill/>
            <a:ln w="57150">
              <a:solidFill>
                <a:srgbClr val="FFFF66"/>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66" name="Rectangle 24"/>
            <p:cNvSpPr>
              <a:spLocks noChangeArrowheads="1"/>
            </p:cNvSpPr>
            <p:nvPr/>
          </p:nvSpPr>
          <p:spPr bwMode="auto">
            <a:xfrm>
              <a:off x="585" y="3780"/>
              <a:ext cx="1415" cy="327"/>
            </a:xfrm>
            <a:prstGeom prst="rect">
              <a:avLst/>
            </a:prstGeom>
            <a:noFill/>
            <a:ln w="12700">
              <a:noFill/>
              <a:miter lim="800000"/>
              <a:headEnd/>
              <a:tailEnd/>
            </a:ln>
          </p:spPr>
          <p:txBody>
            <a:bodyPr wrap="none">
              <a:spAutoFit/>
            </a:bodyPr>
            <a:lstStyle/>
            <a:p>
              <a:pPr marL="0" marR="0" lvl="0" indent="0" algn="l" defTabSz="762000" rtl="0" eaLnBrk="1" fontAlgn="auto" latinLnBrk="0" hangingPunct="1">
                <a:lnSpc>
                  <a:spcPct val="100000"/>
                </a:lnSpc>
                <a:spcBef>
                  <a:spcPts val="0"/>
                </a:spcBef>
                <a:spcAft>
                  <a:spcPts val="0"/>
                </a:spcAft>
                <a:buClrTx/>
                <a:buSzTx/>
                <a:buFontTx/>
                <a:buNone/>
                <a:tabLst/>
                <a:defRPr/>
              </a:pPr>
              <a:r>
                <a:rPr kumimoji="0" lang="en-US" altLang="ja-JP" sz="2800" b="1" i="0" u="none" strike="noStrike" kern="1200" cap="none" spc="0" normalizeH="0" baseline="0" noProof="0">
                  <a:ln>
                    <a:noFill/>
                  </a:ln>
                  <a:solidFill>
                    <a:srgbClr val="FFFF66"/>
                  </a:solidFill>
                  <a:effectLst/>
                  <a:uLnTx/>
                  <a:uFillTx/>
                  <a:latin typeface="Arial Unicode MS" pitchFamily="50" charset="-128"/>
                  <a:ea typeface="Arial Unicode MS" pitchFamily="50" charset="-128"/>
                  <a:cs typeface="Arial Unicode MS" pitchFamily="50" charset="-128"/>
                </a:rPr>
                <a:t> </a:t>
              </a:r>
              <a:r>
                <a:rPr kumimoji="0" lang="en-US" altLang="ja-JP" sz="800" b="1" i="0" u="none" strike="noStrike" kern="1200" cap="none" spc="0" normalizeH="0" baseline="0" noProof="0">
                  <a:ln>
                    <a:noFill/>
                  </a:ln>
                  <a:solidFill>
                    <a:srgbClr val="FFFF66"/>
                  </a:solidFill>
                  <a:effectLst/>
                  <a:uLnTx/>
                  <a:uFillTx/>
                  <a:latin typeface="Arial Unicode MS" pitchFamily="50" charset="-128"/>
                  <a:ea typeface="Arial Unicode MS" pitchFamily="50" charset="-128"/>
                  <a:cs typeface="Arial Unicode MS" pitchFamily="50" charset="-128"/>
                </a:rPr>
                <a:t> </a:t>
              </a:r>
              <a:r>
                <a:rPr kumimoji="0" lang="en-US" altLang="ja-JP" sz="2000" b="1" i="0" u="none" strike="noStrike" kern="1200" cap="none" spc="0" normalizeH="0" baseline="0" noProof="0">
                  <a:ln>
                    <a:noFill/>
                  </a:ln>
                  <a:solidFill>
                    <a:srgbClr val="FFFF66"/>
                  </a:solidFill>
                  <a:effectLst/>
                  <a:uLnTx/>
                  <a:uFillTx/>
                  <a:latin typeface="Arial Unicode MS" pitchFamily="50" charset="-128"/>
                  <a:ea typeface="Arial Unicode MS" pitchFamily="50" charset="-128"/>
                  <a:cs typeface="Arial Unicode MS" pitchFamily="50" charset="-128"/>
                </a:rPr>
                <a:t>JFY2008 Beams</a:t>
              </a:r>
              <a:endParaRPr kumimoji="0" lang="en-US" altLang="ja-JP" sz="2000" b="1" i="0" u="none" strike="noStrike" kern="1200" cap="none" spc="0" normalizeH="0" baseline="0" noProof="0">
                <a:ln>
                  <a:noFill/>
                </a:ln>
                <a:solidFill>
                  <a:srgbClr val="CCECFF"/>
                </a:solidFill>
                <a:effectLst/>
                <a:uLnTx/>
                <a:uFillTx/>
                <a:latin typeface="Arial Unicode MS" pitchFamily="50" charset="-128"/>
                <a:ea typeface="Arial Unicode MS" pitchFamily="50" charset="-128"/>
                <a:cs typeface="Arial Unicode MS" pitchFamily="50" charset="-128"/>
              </a:endParaRPr>
            </a:p>
          </p:txBody>
        </p:sp>
      </p:grpSp>
      <p:grpSp>
        <p:nvGrpSpPr>
          <p:cNvPr id="7" name="Group 25"/>
          <p:cNvGrpSpPr>
            <a:grpSpLocks/>
          </p:cNvGrpSpPr>
          <p:nvPr/>
        </p:nvGrpSpPr>
        <p:grpSpPr bwMode="auto">
          <a:xfrm>
            <a:off x="381000" y="304800"/>
            <a:ext cx="5326063" cy="6446838"/>
            <a:chOff x="261" y="174"/>
            <a:chExt cx="3355" cy="4061"/>
          </a:xfrm>
        </p:grpSpPr>
        <p:grpSp>
          <p:nvGrpSpPr>
            <p:cNvPr id="8" name="Group 26"/>
            <p:cNvGrpSpPr>
              <a:grpSpLocks/>
            </p:cNvGrpSpPr>
            <p:nvPr/>
          </p:nvGrpSpPr>
          <p:grpSpPr bwMode="auto">
            <a:xfrm>
              <a:off x="261" y="174"/>
              <a:ext cx="3355" cy="4061"/>
              <a:chOff x="261" y="174"/>
              <a:chExt cx="3355" cy="4061"/>
            </a:xfrm>
          </p:grpSpPr>
          <p:grpSp>
            <p:nvGrpSpPr>
              <p:cNvPr id="9" name="Group 27"/>
              <p:cNvGrpSpPr>
                <a:grpSpLocks/>
              </p:cNvGrpSpPr>
              <p:nvPr/>
            </p:nvGrpSpPr>
            <p:grpSpPr bwMode="auto">
              <a:xfrm>
                <a:off x="1723" y="174"/>
                <a:ext cx="1893" cy="1105"/>
                <a:chOff x="1723" y="174"/>
                <a:chExt cx="1893" cy="1105"/>
              </a:xfrm>
            </p:grpSpPr>
            <p:sp>
              <p:nvSpPr>
                <p:cNvPr id="82960" name="Line 28"/>
                <p:cNvSpPr>
                  <a:spLocks noChangeShapeType="1"/>
                </p:cNvSpPr>
                <p:nvPr/>
              </p:nvSpPr>
              <p:spPr bwMode="auto">
                <a:xfrm flipV="1">
                  <a:off x="2335" y="931"/>
                  <a:ext cx="858" cy="5"/>
                </a:xfrm>
                <a:prstGeom prst="line">
                  <a:avLst/>
                </a:prstGeom>
                <a:noFill/>
                <a:ln w="57150">
                  <a:solidFill>
                    <a:srgbClr val="FF6666"/>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61" name="Line 29"/>
                <p:cNvSpPr>
                  <a:spLocks noChangeShapeType="1"/>
                </p:cNvSpPr>
                <p:nvPr/>
              </p:nvSpPr>
              <p:spPr bwMode="auto">
                <a:xfrm flipH="1">
                  <a:off x="2343" y="174"/>
                  <a:ext cx="37" cy="766"/>
                </a:xfrm>
                <a:prstGeom prst="line">
                  <a:avLst/>
                </a:prstGeom>
                <a:noFill/>
                <a:ln w="57150">
                  <a:solidFill>
                    <a:srgbClr val="FF6666"/>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62" name="Text Box 30"/>
                <p:cNvSpPr txBox="1">
                  <a:spLocks noChangeArrowheads="1"/>
                </p:cNvSpPr>
                <p:nvPr/>
              </p:nvSpPr>
              <p:spPr bwMode="auto">
                <a:xfrm>
                  <a:off x="1723" y="938"/>
                  <a:ext cx="1274" cy="235"/>
                </a:xfrm>
                <a:prstGeom prst="rect">
                  <a:avLst/>
                </a:prstGeom>
                <a:noFill/>
                <a:ln w="9525">
                  <a:noFill/>
                  <a:miter lim="800000"/>
                  <a:headEnd/>
                  <a:tailEnd/>
                </a:ln>
              </p:spPr>
              <p:txBody>
                <a:bodyPr lIns="95740" tIns="47870" rIns="95740" bIns="47870">
                  <a:spAutoFit/>
                </a:bodyPr>
                <a:lstStyle/>
                <a:p>
                  <a:pPr marL="0" marR="0" lvl="0" indent="0" algn="l" defTabSz="957263" rtl="0" eaLnBrk="1" fontAlgn="auto" latinLnBrk="0" hangingPunct="1">
                    <a:lnSpc>
                      <a:spcPct val="100000"/>
                    </a:lnSpc>
                    <a:spcBef>
                      <a:spcPct val="50000"/>
                    </a:spcBef>
                    <a:spcAft>
                      <a:spcPts val="0"/>
                    </a:spcAft>
                    <a:buClrTx/>
                    <a:buSzTx/>
                    <a:buFontTx/>
                    <a:buNone/>
                    <a:tabLst/>
                    <a:defRPr/>
                  </a:pPr>
                  <a:r>
                    <a:rPr kumimoji="0" lang="en-US" altLang="ja-JP" sz="1800" b="1" i="0" u="none" strike="noStrike" kern="1200" cap="none" spc="0" normalizeH="0" baseline="0" noProof="0">
                      <a:ln>
                        <a:noFill/>
                      </a:ln>
                      <a:solidFill>
                        <a:srgbClr val="FF6666"/>
                      </a:solidFill>
                      <a:effectLst/>
                      <a:uLnTx/>
                      <a:uFillTx/>
                      <a:latin typeface="Arial Unicode MS" pitchFamily="50" charset="-128"/>
                      <a:ea typeface="Arial Unicode MS" pitchFamily="50" charset="-128"/>
                      <a:cs typeface="Arial Unicode MS" pitchFamily="50" charset="-128"/>
                    </a:rPr>
                    <a:t>3 GeV  RCS</a:t>
                  </a:r>
                  <a:endParaRPr kumimoji="0" lang="en-US" altLang="ja-JP" sz="1800" b="1" i="0" u="none" strike="noStrike" kern="1200" cap="none" spc="0" normalizeH="0" baseline="0" noProof="0">
                    <a:ln>
                      <a:noFill/>
                    </a:ln>
                    <a:solidFill>
                      <a:srgbClr val="FFCC66"/>
                    </a:solidFill>
                    <a:effectLst/>
                    <a:uLnTx/>
                    <a:uFillTx/>
                    <a:latin typeface="Arial Unicode MS" pitchFamily="50" charset="-128"/>
                    <a:ea typeface="Arial Unicode MS" pitchFamily="50" charset="-128"/>
                    <a:cs typeface="Arial Unicode MS" pitchFamily="50" charset="-128"/>
                  </a:endParaRPr>
                </a:p>
              </p:txBody>
            </p:sp>
            <p:sp>
              <p:nvSpPr>
                <p:cNvPr id="82963" name="Oval 31"/>
                <p:cNvSpPr>
                  <a:spLocks noChangeArrowheads="1"/>
                </p:cNvSpPr>
                <p:nvPr/>
              </p:nvSpPr>
              <p:spPr bwMode="auto">
                <a:xfrm>
                  <a:off x="2944" y="922"/>
                  <a:ext cx="672" cy="357"/>
                </a:xfrm>
                <a:prstGeom prst="ellipse">
                  <a:avLst/>
                </a:prstGeom>
                <a:noFill/>
                <a:ln w="57150">
                  <a:solidFill>
                    <a:srgbClr val="FF6666"/>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2400" b="0" i="0" u="none" strike="noStrike" kern="1200" cap="none" spc="0" normalizeH="0" baseline="0" noProof="0">
                    <a:ln>
                      <a:noFill/>
                    </a:ln>
                    <a:solidFill>
                      <a:srgbClr val="000000"/>
                    </a:solidFill>
                    <a:effectLst/>
                    <a:uLnTx/>
                    <a:uFillTx/>
                    <a:latin typeface="Arial Unicode MS" pitchFamily="50" charset="-128"/>
                    <a:ea typeface="Arial Unicode MS" pitchFamily="50" charset="-128"/>
                    <a:cs typeface="Arial Unicode MS" pitchFamily="50" charset="-128"/>
                  </a:endParaRPr>
                </a:p>
              </p:txBody>
            </p:sp>
          </p:grpSp>
          <p:grpSp>
            <p:nvGrpSpPr>
              <p:cNvPr id="10" name="Group 32"/>
              <p:cNvGrpSpPr>
                <a:grpSpLocks/>
              </p:cNvGrpSpPr>
              <p:nvPr/>
            </p:nvGrpSpPr>
            <p:grpSpPr bwMode="auto">
              <a:xfrm>
                <a:off x="261" y="3582"/>
                <a:ext cx="1785" cy="653"/>
                <a:chOff x="261" y="3582"/>
                <a:chExt cx="1785" cy="653"/>
              </a:xfrm>
            </p:grpSpPr>
            <p:sp>
              <p:nvSpPr>
                <p:cNvPr id="82957" name="Rectangle 33"/>
                <p:cNvSpPr>
                  <a:spLocks noChangeArrowheads="1"/>
                </p:cNvSpPr>
                <p:nvPr/>
              </p:nvSpPr>
              <p:spPr bwMode="auto">
                <a:xfrm>
                  <a:off x="696" y="3582"/>
                  <a:ext cx="1326" cy="327"/>
                </a:xfrm>
                <a:prstGeom prst="rect">
                  <a:avLst/>
                </a:prstGeom>
                <a:noFill/>
                <a:ln w="9525">
                  <a:no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800" b="1" i="0" u="none" strike="noStrike" kern="1200" cap="none" spc="0" normalizeH="0" baseline="0" noProof="0">
                      <a:ln>
                        <a:noFill/>
                      </a:ln>
                      <a:solidFill>
                        <a:srgbClr val="FF6666"/>
                      </a:solidFill>
                      <a:effectLst/>
                      <a:uLnTx/>
                      <a:uFillTx/>
                      <a:latin typeface="Arial Unicode MS" pitchFamily="50" charset="-128"/>
                      <a:ea typeface="Arial Unicode MS" pitchFamily="50" charset="-128"/>
                      <a:cs typeface="Arial Unicode MS" pitchFamily="50" charset="-128"/>
                    </a:rPr>
                    <a:t> </a:t>
                  </a:r>
                  <a:r>
                    <a:rPr kumimoji="0" lang="en-US" altLang="ja-JP" sz="2000" b="1" i="0" u="none" strike="noStrike" kern="1200" cap="none" spc="0" normalizeH="0" baseline="0" noProof="0">
                      <a:ln>
                        <a:noFill/>
                      </a:ln>
                      <a:solidFill>
                        <a:srgbClr val="FF6666"/>
                      </a:solidFill>
                      <a:effectLst/>
                      <a:uLnTx/>
                      <a:uFillTx/>
                      <a:latin typeface="Arial Unicode MS" pitchFamily="50" charset="-128"/>
                      <a:ea typeface="Arial Unicode MS" pitchFamily="50" charset="-128"/>
                      <a:cs typeface="Arial Unicode MS" pitchFamily="50" charset="-128"/>
                    </a:rPr>
                    <a:t>CY2007 Beams</a:t>
                  </a:r>
                </a:p>
              </p:txBody>
            </p:sp>
            <p:sp>
              <p:nvSpPr>
                <p:cNvPr id="82958" name="Line 34"/>
                <p:cNvSpPr>
                  <a:spLocks noChangeShapeType="1"/>
                </p:cNvSpPr>
                <p:nvPr/>
              </p:nvSpPr>
              <p:spPr bwMode="auto">
                <a:xfrm>
                  <a:off x="372" y="3770"/>
                  <a:ext cx="267" cy="0"/>
                </a:xfrm>
                <a:prstGeom prst="line">
                  <a:avLst/>
                </a:prstGeom>
                <a:noFill/>
                <a:ln w="57150">
                  <a:solidFill>
                    <a:srgbClr val="FF6666"/>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srgbClr val="2E2E48"/>
                    </a:solidFill>
                    <a:effectLst/>
                    <a:uLnTx/>
                    <a:uFillTx/>
                    <a:latin typeface="Calibri" panose="020F0502020204030204"/>
                    <a:ea typeface="游ゴシック" panose="020B0400000000000000" pitchFamily="50" charset="-128"/>
                    <a:cs typeface="+mn-cs"/>
                  </a:endParaRPr>
                </a:p>
              </p:txBody>
            </p:sp>
            <p:sp>
              <p:nvSpPr>
                <p:cNvPr id="82959" name="Rectangle 35"/>
                <p:cNvSpPr>
                  <a:spLocks noChangeArrowheads="1"/>
                </p:cNvSpPr>
                <p:nvPr/>
              </p:nvSpPr>
              <p:spPr bwMode="auto">
                <a:xfrm>
                  <a:off x="261" y="3643"/>
                  <a:ext cx="1785" cy="592"/>
                </a:xfrm>
                <a:prstGeom prst="rect">
                  <a:avLst/>
                </a:prstGeom>
                <a:noFill/>
                <a:ln w="19050">
                  <a:solidFill>
                    <a:schemeClr val="bg1"/>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2400" b="0" i="0" u="none" strike="noStrike" kern="1200" cap="none" spc="0" normalizeH="0" baseline="0" noProof="0">
                    <a:ln>
                      <a:noFill/>
                    </a:ln>
                    <a:solidFill>
                      <a:srgbClr val="000000"/>
                    </a:solidFill>
                    <a:effectLst/>
                    <a:uLnTx/>
                    <a:uFillTx/>
                    <a:latin typeface="Arial Unicode MS" pitchFamily="50" charset="-128"/>
                    <a:ea typeface="Arial Unicode MS" pitchFamily="50" charset="-128"/>
                    <a:cs typeface="Arial Unicode MS" pitchFamily="50" charset="-128"/>
                  </a:endParaRPr>
                </a:p>
              </p:txBody>
            </p:sp>
          </p:grpSp>
        </p:grpSp>
        <p:sp>
          <p:nvSpPr>
            <p:cNvPr id="82954" name="Rectangle 36"/>
            <p:cNvSpPr>
              <a:spLocks noChangeArrowheads="1"/>
            </p:cNvSpPr>
            <p:nvPr/>
          </p:nvSpPr>
          <p:spPr bwMode="auto">
            <a:xfrm>
              <a:off x="2390" y="255"/>
              <a:ext cx="1027" cy="213"/>
            </a:xfrm>
            <a:prstGeom prst="rect">
              <a:avLst/>
            </a:prstGeom>
            <a:noFill/>
            <a:ln w="12700">
              <a:noFill/>
              <a:miter lim="800000"/>
              <a:headEnd/>
              <a:tailEnd/>
            </a:ln>
          </p:spPr>
          <p:txBody>
            <a:bodyPr wrap="none">
              <a:spAutoFit/>
            </a:bodyPr>
            <a:lstStyle/>
            <a:p>
              <a:pPr marL="0" marR="0" lvl="0" indent="0" algn="ctr" defTabSz="7620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FF6666"/>
                  </a:solidFill>
                  <a:effectLst/>
                  <a:uLnTx/>
                  <a:uFillTx/>
                  <a:latin typeface="Arial Unicode MS" pitchFamily="50" charset="-128"/>
                  <a:ea typeface="Arial Unicode MS" pitchFamily="50" charset="-128"/>
                  <a:cs typeface="Arial Unicode MS" pitchFamily="50" charset="-128"/>
                  <a:sym typeface="Wingdings"/>
                </a:rPr>
                <a:t>400MeV LINAC</a:t>
              </a:r>
              <a:endParaRPr kumimoji="0" lang="en-US" altLang="ja-JP" sz="1600" b="1" i="0" u="none" strike="noStrike" kern="1200" cap="none" spc="0" normalizeH="0" baseline="0" noProof="0" dirty="0">
                <a:ln>
                  <a:noFill/>
                </a:ln>
                <a:solidFill>
                  <a:srgbClr val="FF6666"/>
                </a:solidFill>
                <a:effectLst/>
                <a:uLnTx/>
                <a:uFillTx/>
                <a:latin typeface="Arial Unicode MS" pitchFamily="50" charset="-128"/>
                <a:ea typeface="Arial Unicode MS" pitchFamily="50" charset="-128"/>
                <a:cs typeface="Arial Unicode MS" pitchFamily="50" charset="-128"/>
              </a:endParaRPr>
            </a:p>
          </p:txBody>
        </p:sp>
      </p:grpSp>
      <p:pic>
        <p:nvPicPr>
          <p:cNvPr id="12" name="図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91219" y="2336489"/>
            <a:ext cx="1308343" cy="1759895"/>
          </a:xfrm>
          <a:prstGeom prst="rect">
            <a:avLst/>
          </a:prstGeom>
        </p:spPr>
      </p:pic>
      <p:sp>
        <p:nvSpPr>
          <p:cNvPr id="38" name="テキスト ボックス 37"/>
          <p:cNvSpPr txBox="1"/>
          <p:nvPr/>
        </p:nvSpPr>
        <p:spPr>
          <a:xfrm>
            <a:off x="3486151" y="4010029"/>
            <a:ext cx="2317750" cy="830997"/>
          </a:xfrm>
          <a:prstGeom prst="rect">
            <a:avLst/>
          </a:prstGeom>
          <a:solidFill>
            <a:srgbClr val="FFFF00"/>
          </a:solidFill>
          <a:ln w="28575">
            <a:solidFill>
              <a:srgbClr val="FF3399"/>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Design intensity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   RCS for MLF: 1MW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   MR for PN     : 750kW</a:t>
            </a:r>
          </a:p>
        </p:txBody>
      </p:sp>
      <p:sp>
        <p:nvSpPr>
          <p:cNvPr id="13" name="タイトル 12"/>
          <p:cNvSpPr>
            <a:spLocks noGrp="1"/>
          </p:cNvSpPr>
          <p:nvPr>
            <p:ph type="title" idx="4294967295"/>
          </p:nvPr>
        </p:nvSpPr>
        <p:spPr>
          <a:xfrm>
            <a:off x="0" y="38885"/>
            <a:ext cx="3509961" cy="886627"/>
          </a:xfrm>
          <a:solidFill>
            <a:srgbClr val="FFFF00">
              <a:alpha val="69804"/>
            </a:srgbClr>
          </a:solidFill>
        </p:spPr>
        <p:txBody>
          <a:bodyPr>
            <a:normAutofit/>
          </a:bodyPr>
          <a:lstStyle/>
          <a:p>
            <a:r>
              <a:rPr kumimoji="1" lang="en-US" altLang="ja-JP" sz="2000" b="1" dirty="0"/>
              <a:t>Japan Proton Accelerator Research Complex</a:t>
            </a:r>
            <a:r>
              <a:rPr kumimoji="1" lang="ja-JP" altLang="en-US" sz="2000" b="1" dirty="0"/>
              <a:t>：</a:t>
            </a:r>
            <a:r>
              <a:rPr kumimoji="1" lang="en-US" altLang="ja-JP" sz="2000" b="1" dirty="0">
                <a:solidFill>
                  <a:srgbClr val="FF0000"/>
                </a:solidFill>
              </a:rPr>
              <a:t>J-PARC</a:t>
            </a:r>
          </a:p>
        </p:txBody>
      </p:sp>
      <p:sp>
        <p:nvSpPr>
          <p:cNvPr id="14" name="フッター プレースホルダー 13">
            <a:extLst>
              <a:ext uri="{FF2B5EF4-FFF2-40B4-BE49-F238E27FC236}">
                <a16:creationId xmlns:a16="http://schemas.microsoft.com/office/drawing/2014/main" id="{4D22DF78-846C-23F7-F8F4-89373A74605E}"/>
              </a:ext>
            </a:extLst>
          </p:cNvPr>
          <p:cNvSpPr>
            <a:spLocks noGrp="1"/>
          </p:cNvSpPr>
          <p:nvPr>
            <p:ph type="ftr" sz="quarter" idx="11"/>
          </p:nvPr>
        </p:nvSpPr>
        <p:spPr/>
        <p:txBody>
          <a:bodyPr/>
          <a:lstStyle/>
          <a:p>
            <a:r>
              <a:rPr kumimoji="1" lang="en-US" altLang="ja-JP"/>
              <a:t>BRIDGE2023</a:t>
            </a:r>
            <a:endParaRPr kumimoji="1" lang="ja-JP" altLang="en-US"/>
          </a:p>
        </p:txBody>
      </p:sp>
    </p:spTree>
    <p:custDataLst>
      <p:tags r:id="rId1"/>
    </p:custDataLst>
    <p:extLst>
      <p:ext uri="{BB962C8B-B14F-4D97-AF65-F5344CB8AC3E}">
        <p14:creationId xmlns:p14="http://schemas.microsoft.com/office/powerpoint/2010/main" val="3208816538"/>
      </p:ext>
    </p:extLst>
  </p:cSld>
  <p:clrMapOvr>
    <a:masterClrMapping/>
  </p:clrMapOvr>
  <mc:AlternateContent xmlns:mc="http://schemas.openxmlformats.org/markup-compatibility/2006" xmlns:p14="http://schemas.microsoft.com/office/powerpoint/2010/main">
    <mc:Choice Requires="p14">
      <p:transition spd="slow" p14:dur="2000" advTm="25668"/>
    </mc:Choice>
    <mc:Fallback xmlns="">
      <p:transition spd="slow" advTm="2566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ED07071-4C52-4786-9012-2E2345666693}"/>
              </a:ext>
            </a:extLst>
          </p:cNvPr>
          <p:cNvSpPr>
            <a:spLocks noGrp="1"/>
          </p:cNvSpPr>
          <p:nvPr>
            <p:ph type="title"/>
          </p:nvPr>
        </p:nvSpPr>
        <p:spPr>
          <a:xfrm>
            <a:off x="628650" y="18256"/>
            <a:ext cx="7886700" cy="849846"/>
          </a:xfrm>
        </p:spPr>
        <p:txBody>
          <a:bodyPr/>
          <a:lstStyle/>
          <a:p>
            <a:r>
              <a:rPr lang="en-US" altLang="ja-JP" dirty="0"/>
              <a:t>Summary</a:t>
            </a:r>
            <a:endParaRPr lang="ja-JP" altLang="en-US" dirty="0"/>
          </a:p>
        </p:txBody>
      </p:sp>
      <p:sp>
        <p:nvSpPr>
          <p:cNvPr id="5" name="コンテンツ プレースホルダー 4">
            <a:extLst>
              <a:ext uri="{FF2B5EF4-FFF2-40B4-BE49-F238E27FC236}">
                <a16:creationId xmlns:a16="http://schemas.microsoft.com/office/drawing/2014/main" id="{8E16D3EB-74A9-498E-AA00-2CB1331EE5A0}"/>
              </a:ext>
            </a:extLst>
          </p:cNvPr>
          <p:cNvSpPr>
            <a:spLocks noGrp="1"/>
          </p:cNvSpPr>
          <p:nvPr>
            <p:ph idx="1"/>
          </p:nvPr>
        </p:nvSpPr>
        <p:spPr>
          <a:xfrm>
            <a:off x="272005" y="868102"/>
            <a:ext cx="8542117" cy="5793128"/>
          </a:xfrm>
        </p:spPr>
        <p:txBody>
          <a:bodyPr>
            <a:normAutofit fontScale="92500" lnSpcReduction="20000"/>
          </a:bodyPr>
          <a:lstStyle/>
          <a:p>
            <a:r>
              <a:rPr lang="en-US" altLang="ja-JP" dirty="0"/>
              <a:t>J-PARC is the world leading intensity frontier proton accelerator research complex</a:t>
            </a:r>
          </a:p>
          <a:p>
            <a:pPr lvl="1"/>
            <a:r>
              <a:rPr lang="en-US" altLang="ja-JP" dirty="0"/>
              <a:t>3GeV RCS/MLF: reached at 700kW stable operation</a:t>
            </a:r>
          </a:p>
          <a:p>
            <a:pPr lvl="1"/>
            <a:r>
              <a:rPr lang="en-US" altLang="ja-JP" dirty="0"/>
              <a:t>30GeV MR</a:t>
            </a:r>
          </a:p>
          <a:p>
            <a:pPr lvl="2"/>
            <a:r>
              <a:rPr lang="en-US" altLang="ja-JP" dirty="0"/>
              <a:t>515kW for neutrino</a:t>
            </a:r>
          </a:p>
          <a:p>
            <a:pPr lvl="2"/>
            <a:r>
              <a:rPr lang="en-US" altLang="ja-JP" dirty="0"/>
              <a:t>64kW for hadron</a:t>
            </a:r>
          </a:p>
          <a:p>
            <a:r>
              <a:rPr lang="en-US" altLang="ja-JP" dirty="0"/>
              <a:t>J-PARC is unique facility covering wide range of research fields</a:t>
            </a:r>
          </a:p>
          <a:p>
            <a:pPr lvl="1"/>
            <a:r>
              <a:rPr lang="en-US" altLang="ja-JP" dirty="0"/>
              <a:t>Particle, nuclear physics, material and life sciences and industrial applications, Archeology, planetary science</a:t>
            </a:r>
          </a:p>
          <a:p>
            <a:r>
              <a:rPr lang="en-US" altLang="ja-JP" dirty="0"/>
              <a:t>J-PARC is open to world community for discovery and innovation</a:t>
            </a:r>
          </a:p>
          <a:p>
            <a:r>
              <a:rPr lang="en-US" altLang="ja-JP" dirty="0"/>
              <a:t>Continue to achieve  world leading scientific outcome </a:t>
            </a:r>
            <a:r>
              <a:rPr lang="en-US" altLang="ja-JP" dirty="0" err="1">
                <a:solidFill>
                  <a:schemeClr val="bg1"/>
                </a:solidFill>
              </a:rPr>
              <a:t>riety</a:t>
            </a:r>
            <a:r>
              <a:rPr lang="en-US" altLang="ja-JP" dirty="0">
                <a:solidFill>
                  <a:schemeClr val="bg1"/>
                </a:solidFill>
              </a:rPr>
              <a:t> of future programs</a:t>
            </a:r>
          </a:p>
        </p:txBody>
      </p:sp>
      <p:sp>
        <p:nvSpPr>
          <p:cNvPr id="2" name="フッター プレースホルダー 1">
            <a:extLst>
              <a:ext uri="{FF2B5EF4-FFF2-40B4-BE49-F238E27FC236}">
                <a16:creationId xmlns:a16="http://schemas.microsoft.com/office/drawing/2014/main" id="{055C020E-B114-A31F-A182-BE936B48FD57}"/>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836216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10;&#10;自動的に生成された説明">
            <a:extLst>
              <a:ext uri="{FF2B5EF4-FFF2-40B4-BE49-F238E27FC236}">
                <a16:creationId xmlns:a16="http://schemas.microsoft.com/office/drawing/2014/main" id="{E5874CA1-05ED-CD51-29B9-B27A764B8BC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1693" y="1428981"/>
            <a:ext cx="8440615" cy="4980761"/>
          </a:xfrm>
          <a:prstGeom prst="rect">
            <a:avLst/>
          </a:prstGeom>
        </p:spPr>
      </p:pic>
      <p:sp>
        <p:nvSpPr>
          <p:cNvPr id="11" name="正方形/長方形 10">
            <a:extLst>
              <a:ext uri="{FF2B5EF4-FFF2-40B4-BE49-F238E27FC236}">
                <a16:creationId xmlns:a16="http://schemas.microsoft.com/office/drawing/2014/main" id="{23643922-13A3-4967-8ADE-B952E5DA1F50}"/>
              </a:ext>
            </a:extLst>
          </p:cNvPr>
          <p:cNvSpPr/>
          <p:nvPr/>
        </p:nvSpPr>
        <p:spPr>
          <a:xfrm>
            <a:off x="1992425" y="6135158"/>
            <a:ext cx="2336798" cy="390620"/>
          </a:xfrm>
          <a:prstGeom prst="rect">
            <a:avLst/>
          </a:prstGeom>
        </p:spPr>
        <p:txBody>
          <a:bodyPr wrap="square">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ja-JP" altLang="en-US"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a:t>
            </a:r>
            <a:r>
              <a:rPr kumimoji="0" lang="en-US" altLang="ja-JP"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10</a:t>
            </a:r>
            <a:r>
              <a:rPr kumimoji="0" lang="ja-JP" altLang="en-US"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 </a:t>
            </a:r>
            <a:r>
              <a:rPr kumimoji="0" lang="en-US" altLang="ja-JP"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months interruption </a:t>
            </a:r>
          </a:p>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due to the earthquake</a:t>
            </a:r>
            <a:endParaRPr kumimoji="0" lang="ja-JP" altLang="en-US"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p:txBody>
      </p:sp>
      <p:sp>
        <p:nvSpPr>
          <p:cNvPr id="12" name="左中かっこ 11">
            <a:extLst>
              <a:ext uri="{FF2B5EF4-FFF2-40B4-BE49-F238E27FC236}">
                <a16:creationId xmlns:a16="http://schemas.microsoft.com/office/drawing/2014/main" id="{8273B05C-31B8-4062-BBC0-789273417C4C}"/>
              </a:ext>
            </a:extLst>
          </p:cNvPr>
          <p:cNvSpPr/>
          <p:nvPr/>
        </p:nvSpPr>
        <p:spPr>
          <a:xfrm rot="16200000">
            <a:off x="2639044" y="5875548"/>
            <a:ext cx="203005" cy="319591"/>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22041"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p:txBody>
      </p:sp>
      <p:sp>
        <p:nvSpPr>
          <p:cNvPr id="14" name="正方形/長方形 13">
            <a:extLst>
              <a:ext uri="{FF2B5EF4-FFF2-40B4-BE49-F238E27FC236}">
                <a16:creationId xmlns:a16="http://schemas.microsoft.com/office/drawing/2014/main" id="{BDB38300-6059-437D-A966-CFD3D7079409}"/>
              </a:ext>
            </a:extLst>
          </p:cNvPr>
          <p:cNvSpPr/>
          <p:nvPr/>
        </p:nvSpPr>
        <p:spPr>
          <a:xfrm>
            <a:off x="3480226" y="6145085"/>
            <a:ext cx="1425328" cy="390620"/>
          </a:xfrm>
          <a:prstGeom prst="rect">
            <a:avLst/>
          </a:prstGeom>
        </p:spPr>
        <p:txBody>
          <a:bodyPr wrap="square">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ja-JP" altLang="en-US"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rPr>
              <a:t>～</a:t>
            </a:r>
            <a:r>
              <a:rPr kumimoji="0" lang="en-US" altLang="ja-JP"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rPr>
              <a:t>1</a:t>
            </a:r>
            <a:r>
              <a:rPr kumimoji="0" lang="ja-JP" altLang="en-US"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rPr>
              <a:t> </a:t>
            </a:r>
            <a:r>
              <a:rPr kumimoji="0" lang="en-US" altLang="ja-JP"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rPr>
              <a:t>month interruption </a:t>
            </a:r>
          </a:p>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rPr>
              <a:t>due to the fire in MLF</a:t>
            </a:r>
            <a:endParaRPr kumimoji="0" lang="ja-JP" altLang="en-US" sz="969"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endParaRPr>
          </a:p>
        </p:txBody>
      </p:sp>
      <p:sp>
        <p:nvSpPr>
          <p:cNvPr id="15" name="タイトル 1">
            <a:extLst>
              <a:ext uri="{FF2B5EF4-FFF2-40B4-BE49-F238E27FC236}">
                <a16:creationId xmlns:a16="http://schemas.microsoft.com/office/drawing/2014/main" id="{C3AF82FA-D8CE-48DB-9A3C-06B5B8F85E49}"/>
              </a:ext>
            </a:extLst>
          </p:cNvPr>
          <p:cNvSpPr txBox="1">
            <a:spLocks/>
          </p:cNvSpPr>
          <p:nvPr/>
        </p:nvSpPr>
        <p:spPr>
          <a:xfrm>
            <a:off x="592121" y="263340"/>
            <a:ext cx="7627774" cy="977920"/>
          </a:xfrm>
          <a:prstGeom prst="rect">
            <a:avLst/>
          </a:prstGeom>
        </p:spPr>
        <p:txBody>
          <a:bodyPr vert="horz" lIns="84406" tIns="42203" rIns="84406" bIns="42203"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844083" rtl="0" eaLnBrk="1" fontAlgn="auto" latinLnBrk="0" hangingPunct="1">
              <a:lnSpc>
                <a:spcPct val="100000"/>
              </a:lnSpc>
              <a:spcBef>
                <a:spcPct val="0"/>
              </a:spcBef>
              <a:spcAft>
                <a:spcPts val="0"/>
              </a:spcAft>
              <a:buClrTx/>
              <a:buSzTx/>
              <a:buFontTx/>
              <a:buNone/>
              <a:tabLst/>
              <a:defRPr/>
            </a:pPr>
            <a:r>
              <a:rPr kumimoji="1" lang="en-US" altLang="ja-JP" sz="4062"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j-cs"/>
              </a:rPr>
              <a:t>Beam Power History at MLF</a:t>
            </a:r>
            <a:endParaRPr kumimoji="1" lang="ja-JP" altLang="en-US" sz="4062"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j-cs"/>
            </a:endParaRPr>
          </a:p>
        </p:txBody>
      </p:sp>
      <p:sp>
        <p:nvSpPr>
          <p:cNvPr id="16" name="正方形/長方形 15">
            <a:extLst>
              <a:ext uri="{FF2B5EF4-FFF2-40B4-BE49-F238E27FC236}">
                <a16:creationId xmlns:a16="http://schemas.microsoft.com/office/drawing/2014/main" id="{517F9077-55A7-41E8-A412-213D449E72DB}"/>
              </a:ext>
            </a:extLst>
          </p:cNvPr>
          <p:cNvSpPr/>
          <p:nvPr/>
        </p:nvSpPr>
        <p:spPr>
          <a:xfrm>
            <a:off x="4869634" y="6100929"/>
            <a:ext cx="1455066" cy="425758"/>
          </a:xfrm>
          <a:prstGeom prst="rect">
            <a:avLst/>
          </a:prstGeom>
        </p:spPr>
        <p:txBody>
          <a:bodyPr wrap="square">
            <a:spAutoFit/>
          </a:bodyPr>
          <a:lstStyle/>
          <a:p>
            <a:pPr marL="0" marR="0" lvl="0" indent="0" algn="l" defTabSz="422041" rtl="0" eaLnBrk="1" fontAlgn="auto" latinLnBrk="0" hangingPunct="1">
              <a:lnSpc>
                <a:spcPts val="1292"/>
              </a:lnSpc>
              <a:spcBef>
                <a:spcPts val="0"/>
              </a:spcBef>
              <a:spcAft>
                <a:spcPts val="0"/>
              </a:spcAft>
              <a:buClrTx/>
              <a:buSzTx/>
              <a:buFontTx/>
              <a:buNone/>
              <a:tabLst/>
              <a:defRPr/>
            </a:pPr>
            <a:r>
              <a:rPr kumimoji="0" lang="en-US" altLang="ja-JP" sz="1108"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rPr>
              <a:t>Interruption due to troubles of Hg-target</a:t>
            </a:r>
            <a:endParaRPr kumimoji="0" lang="ja-JP" altLang="en-US" sz="1108"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Arial" panose="020B0604020202020204" pitchFamily="34" charset="0"/>
            </a:endParaRPr>
          </a:p>
        </p:txBody>
      </p:sp>
      <p:cxnSp>
        <p:nvCxnSpPr>
          <p:cNvPr id="18" name="直線矢印コネクタ 17">
            <a:extLst>
              <a:ext uri="{FF2B5EF4-FFF2-40B4-BE49-F238E27FC236}">
                <a16:creationId xmlns:a16="http://schemas.microsoft.com/office/drawing/2014/main" id="{14EAF158-C475-4BA9-AB0E-BACD692C7A4D}"/>
              </a:ext>
            </a:extLst>
          </p:cNvPr>
          <p:cNvCxnSpPr>
            <a:cxnSpLocks/>
          </p:cNvCxnSpPr>
          <p:nvPr/>
        </p:nvCxnSpPr>
        <p:spPr>
          <a:xfrm flipH="1" flipV="1">
            <a:off x="4505643" y="5933840"/>
            <a:ext cx="419799" cy="2787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9AC6CD59-A47B-443A-A7F0-6DF6AB15207C}"/>
              </a:ext>
            </a:extLst>
          </p:cNvPr>
          <p:cNvCxnSpPr/>
          <p:nvPr/>
        </p:nvCxnSpPr>
        <p:spPr>
          <a:xfrm flipH="1" flipV="1">
            <a:off x="4652383" y="5909654"/>
            <a:ext cx="273059" cy="28188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22466169-2E70-4C5F-98F2-2267FA02DBF5}"/>
              </a:ext>
            </a:extLst>
          </p:cNvPr>
          <p:cNvCxnSpPr>
            <a:cxnSpLocks/>
          </p:cNvCxnSpPr>
          <p:nvPr/>
        </p:nvCxnSpPr>
        <p:spPr>
          <a:xfrm flipH="1" flipV="1">
            <a:off x="4205390" y="5922958"/>
            <a:ext cx="1" cy="24272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2C48C1CF-D1E8-4B97-A84F-C90BA33111E4}"/>
              </a:ext>
            </a:extLst>
          </p:cNvPr>
          <p:cNvSpPr txBox="1"/>
          <p:nvPr/>
        </p:nvSpPr>
        <p:spPr>
          <a:xfrm>
            <a:off x="2035647" y="3841202"/>
            <a:ext cx="1074759" cy="322887"/>
          </a:xfrm>
          <a:prstGeom prst="rect">
            <a:avLst/>
          </a:prstGeom>
          <a:noFill/>
        </p:spPr>
        <p:txBody>
          <a:bodyPr wrap="none" lIns="33231" tIns="33231" rIns="33231" bIns="33231" rtlCol="0">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1662" b="1" i="0" u="none" strike="noStrike" kern="1200" cap="none" spc="0" normalizeH="0" baseline="0" noProof="0" dirty="0">
                <a:ln>
                  <a:noFill/>
                </a:ln>
                <a:solidFill>
                  <a:srgbClr val="8064A2">
                    <a:lumMod val="50000"/>
                  </a:srgbClr>
                </a:solidFill>
                <a:effectLst/>
                <a:uLnTx/>
                <a:uFillTx/>
                <a:latin typeface="Calibri" panose="020F0502020204030204"/>
                <a:ea typeface="メイリオ" panose="020B0604030504040204" pitchFamily="50" charset="-128"/>
                <a:cs typeface="+mn-cs"/>
              </a:rPr>
              <a:t>Earthquake</a:t>
            </a:r>
          </a:p>
        </p:txBody>
      </p:sp>
      <p:cxnSp>
        <p:nvCxnSpPr>
          <p:cNvPr id="28" name="直線矢印コネクタ 27">
            <a:extLst>
              <a:ext uri="{FF2B5EF4-FFF2-40B4-BE49-F238E27FC236}">
                <a16:creationId xmlns:a16="http://schemas.microsoft.com/office/drawing/2014/main" id="{210493D2-3D1D-49C6-9914-BFF166821C3A}"/>
              </a:ext>
            </a:extLst>
          </p:cNvPr>
          <p:cNvCxnSpPr/>
          <p:nvPr/>
        </p:nvCxnSpPr>
        <p:spPr>
          <a:xfrm>
            <a:off x="2582874" y="4251219"/>
            <a:ext cx="0" cy="3627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ED4FDB94-4683-4F7A-AB48-8A12D9630B18}"/>
              </a:ext>
            </a:extLst>
          </p:cNvPr>
          <p:cNvSpPr txBox="1"/>
          <p:nvPr/>
        </p:nvSpPr>
        <p:spPr>
          <a:xfrm>
            <a:off x="2721468" y="2705178"/>
            <a:ext cx="1537753" cy="521723"/>
          </a:xfrm>
          <a:prstGeom prst="rect">
            <a:avLst/>
          </a:prstGeom>
          <a:noFill/>
        </p:spPr>
        <p:txBody>
          <a:bodyPr wrap="square" lIns="33231" tIns="33231" rIns="33231" bIns="33231" rtlCol="0">
            <a:spAutoFit/>
          </a:bodyPr>
          <a:lstStyle/>
          <a:p>
            <a:pPr marL="0" marR="0" lvl="0" indent="0" algn="ctr" defTabSz="422041" rtl="0" eaLnBrk="1" fontAlgn="auto" latinLnBrk="0" hangingPunct="1">
              <a:lnSpc>
                <a:spcPct val="100000"/>
              </a:lnSpc>
              <a:spcBef>
                <a:spcPts val="0"/>
              </a:spcBef>
              <a:spcAft>
                <a:spcPts val="0"/>
              </a:spcAft>
              <a:buClrTx/>
              <a:buSzTx/>
              <a:buFontTx/>
              <a:buNone/>
              <a:tabLst/>
              <a:defRPr/>
            </a:pPr>
            <a:r>
              <a:rPr kumimoji="0" lang="en-US" altLang="ja-JP" sz="1477"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Accident </a:t>
            </a:r>
            <a:r>
              <a:rPr kumimoji="0" lang="ja-JP" altLang="en-US" sz="1477"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 </a:t>
            </a:r>
            <a:r>
              <a:rPr kumimoji="0" lang="en-US" altLang="ja-JP" sz="1477"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at </a:t>
            </a:r>
          </a:p>
          <a:p>
            <a:pPr marL="0" marR="0" lvl="0" indent="0" algn="ctr" defTabSz="422041" rtl="0" eaLnBrk="1" fontAlgn="auto" latinLnBrk="0" hangingPunct="1">
              <a:lnSpc>
                <a:spcPct val="100000"/>
              </a:lnSpc>
              <a:spcBef>
                <a:spcPts val="0"/>
              </a:spcBef>
              <a:spcAft>
                <a:spcPts val="0"/>
              </a:spcAft>
              <a:buClrTx/>
              <a:buSzTx/>
              <a:buFontTx/>
              <a:buNone/>
              <a:tabLst/>
              <a:defRPr/>
            </a:pPr>
            <a:r>
              <a:rPr kumimoji="0" lang="en-US" altLang="ja-JP" sz="1477" b="1"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Hadron Facility</a:t>
            </a:r>
          </a:p>
        </p:txBody>
      </p:sp>
      <p:cxnSp>
        <p:nvCxnSpPr>
          <p:cNvPr id="32" name="直線矢印コネクタ 31">
            <a:extLst>
              <a:ext uri="{FF2B5EF4-FFF2-40B4-BE49-F238E27FC236}">
                <a16:creationId xmlns:a16="http://schemas.microsoft.com/office/drawing/2014/main" id="{2307F534-0A85-4C06-8B03-FDD9AD072AF7}"/>
              </a:ext>
            </a:extLst>
          </p:cNvPr>
          <p:cNvCxnSpPr/>
          <p:nvPr/>
        </p:nvCxnSpPr>
        <p:spPr>
          <a:xfrm>
            <a:off x="3525972" y="3250470"/>
            <a:ext cx="0" cy="86904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AA91528F-7E40-433B-9A05-E22BE1C88DCA}"/>
              </a:ext>
            </a:extLst>
          </p:cNvPr>
          <p:cNvSpPr txBox="1"/>
          <p:nvPr/>
        </p:nvSpPr>
        <p:spPr>
          <a:xfrm>
            <a:off x="3412803" y="1080839"/>
            <a:ext cx="2016284" cy="348109"/>
          </a:xfrm>
          <a:prstGeom prst="rect">
            <a:avLst/>
          </a:prstGeom>
          <a:noFill/>
        </p:spPr>
        <p:txBody>
          <a:bodyPr wrap="square" rtlCol="0">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1662" b="1"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1 MW eq. pulse</a:t>
            </a:r>
            <a:endParaRPr kumimoji="0" lang="ja-JP" altLang="en-US" sz="1662" b="1"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endParaRPr>
          </a:p>
        </p:txBody>
      </p:sp>
      <p:sp>
        <p:nvSpPr>
          <p:cNvPr id="34" name="テキスト ボックス 33">
            <a:extLst>
              <a:ext uri="{FF2B5EF4-FFF2-40B4-BE49-F238E27FC236}">
                <a16:creationId xmlns:a16="http://schemas.microsoft.com/office/drawing/2014/main" id="{35DCBD4D-8C9D-4351-A444-6F474B1D9B26}"/>
              </a:ext>
            </a:extLst>
          </p:cNvPr>
          <p:cNvSpPr txBox="1"/>
          <p:nvPr/>
        </p:nvSpPr>
        <p:spPr>
          <a:xfrm>
            <a:off x="4218842" y="2455471"/>
            <a:ext cx="779381" cy="319639"/>
          </a:xfrm>
          <a:prstGeom prst="rect">
            <a:avLst/>
          </a:prstGeom>
          <a:noFill/>
        </p:spPr>
        <p:txBody>
          <a:bodyPr wrap="none" rtlCol="0">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1477" b="1" i="0" u="none" strike="noStrike" kern="1200" cap="none" spc="0" normalizeH="0" baseline="0" noProof="0" dirty="0">
                <a:ln>
                  <a:noFill/>
                </a:ln>
                <a:solidFill>
                  <a:srgbClr val="0070C0"/>
                </a:solidFill>
                <a:effectLst/>
                <a:uLnTx/>
                <a:uFillTx/>
                <a:latin typeface="Calibri" panose="020F0502020204030204"/>
                <a:ea typeface="メイリオ" panose="020B0604030504040204" pitchFamily="50" charset="-128"/>
                <a:cs typeface="+mn-cs"/>
              </a:rPr>
              <a:t>500 kW</a:t>
            </a:r>
            <a:endParaRPr kumimoji="0" lang="ja-JP" altLang="en-US" sz="1477" b="1" i="0" u="none" strike="noStrike" kern="1200" cap="none" spc="0" normalizeH="0" baseline="0" noProof="0" dirty="0">
              <a:ln>
                <a:noFill/>
              </a:ln>
              <a:solidFill>
                <a:srgbClr val="0070C0"/>
              </a:solidFill>
              <a:effectLst/>
              <a:uLnTx/>
              <a:uFillTx/>
              <a:latin typeface="Calibri" panose="020F0502020204030204"/>
              <a:ea typeface="メイリオ" panose="020B0604030504040204" pitchFamily="50" charset="-128"/>
              <a:cs typeface="+mn-cs"/>
            </a:endParaRPr>
          </a:p>
        </p:txBody>
      </p:sp>
      <p:cxnSp>
        <p:nvCxnSpPr>
          <p:cNvPr id="35" name="直線矢印コネクタ 34">
            <a:extLst>
              <a:ext uri="{FF2B5EF4-FFF2-40B4-BE49-F238E27FC236}">
                <a16:creationId xmlns:a16="http://schemas.microsoft.com/office/drawing/2014/main" id="{799A6716-FBEF-4752-956E-BBFA869F78E8}"/>
              </a:ext>
            </a:extLst>
          </p:cNvPr>
          <p:cNvCxnSpPr/>
          <p:nvPr/>
        </p:nvCxnSpPr>
        <p:spPr>
          <a:xfrm>
            <a:off x="4377065" y="2755088"/>
            <a:ext cx="0" cy="480703"/>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9EC83A49-E047-407D-9D11-0B23AB133736}"/>
              </a:ext>
            </a:extLst>
          </p:cNvPr>
          <p:cNvSpPr txBox="1"/>
          <p:nvPr/>
        </p:nvSpPr>
        <p:spPr>
          <a:xfrm>
            <a:off x="5249991" y="1094739"/>
            <a:ext cx="1774238" cy="348109"/>
          </a:xfrm>
          <a:prstGeom prst="rect">
            <a:avLst/>
          </a:prstGeom>
          <a:noFill/>
        </p:spPr>
        <p:txBody>
          <a:bodyPr wrap="square" rtlCol="0">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1662" b="1"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1 MW eq.</a:t>
            </a:r>
            <a:r>
              <a:rPr kumimoji="0" lang="ja-JP" altLang="en-US" sz="1662" b="1"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 </a:t>
            </a:r>
            <a:r>
              <a:rPr kumimoji="0" lang="en-US" altLang="ja-JP" sz="1662" b="1"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beam</a:t>
            </a:r>
            <a:endParaRPr kumimoji="0" lang="ja-JP" altLang="en-US" sz="1662" b="1"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endParaRPr>
          </a:p>
        </p:txBody>
      </p:sp>
      <p:cxnSp>
        <p:nvCxnSpPr>
          <p:cNvPr id="37" name="直線矢印コネクタ 36">
            <a:extLst>
              <a:ext uri="{FF2B5EF4-FFF2-40B4-BE49-F238E27FC236}">
                <a16:creationId xmlns:a16="http://schemas.microsoft.com/office/drawing/2014/main" id="{F6C21C15-2C24-499F-A7EF-A241A06E65FE}"/>
              </a:ext>
            </a:extLst>
          </p:cNvPr>
          <p:cNvCxnSpPr>
            <a:cxnSpLocks/>
          </p:cNvCxnSpPr>
          <p:nvPr/>
        </p:nvCxnSpPr>
        <p:spPr>
          <a:xfrm flipH="1">
            <a:off x="5733230" y="1414553"/>
            <a:ext cx="386157" cy="30114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68094C52-6AFA-4381-921C-EE4D4A2B1E91}"/>
              </a:ext>
            </a:extLst>
          </p:cNvPr>
          <p:cNvCxnSpPr>
            <a:cxnSpLocks/>
          </p:cNvCxnSpPr>
          <p:nvPr/>
        </p:nvCxnSpPr>
        <p:spPr>
          <a:xfrm>
            <a:off x="6119387" y="1414553"/>
            <a:ext cx="0" cy="28971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822463CF-E274-42FF-98F8-D0E6DA8F781E}"/>
              </a:ext>
            </a:extLst>
          </p:cNvPr>
          <p:cNvCxnSpPr>
            <a:cxnSpLocks/>
          </p:cNvCxnSpPr>
          <p:nvPr/>
        </p:nvCxnSpPr>
        <p:spPr>
          <a:xfrm>
            <a:off x="6119388" y="1414553"/>
            <a:ext cx="315081" cy="2627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70E72540-9AF5-4A94-A8B5-39E88070464C}"/>
              </a:ext>
            </a:extLst>
          </p:cNvPr>
          <p:cNvSpPr txBox="1"/>
          <p:nvPr/>
        </p:nvSpPr>
        <p:spPr>
          <a:xfrm>
            <a:off x="7615903" y="6100929"/>
            <a:ext cx="1528097" cy="262829"/>
          </a:xfrm>
          <a:prstGeom prst="rect">
            <a:avLst/>
          </a:prstGeom>
          <a:noFill/>
        </p:spPr>
        <p:txBody>
          <a:bodyPr wrap="square" rtlCol="0">
            <a:spAutoFit/>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108"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 as</a:t>
            </a:r>
            <a:r>
              <a:rPr kumimoji="1" lang="ja-JP" altLang="en-US" sz="1108"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 </a:t>
            </a:r>
            <a:r>
              <a:rPr kumimoji="1" lang="en-US" altLang="ja-JP" sz="1108"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of Feb 8, 2023</a:t>
            </a:r>
            <a:endParaRPr kumimoji="1" lang="ja-JP" altLang="en-US" sz="1108"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p:txBody>
      </p:sp>
      <p:cxnSp>
        <p:nvCxnSpPr>
          <p:cNvPr id="29" name="直線矢印コネクタ 28">
            <a:extLst>
              <a:ext uri="{FF2B5EF4-FFF2-40B4-BE49-F238E27FC236}">
                <a16:creationId xmlns:a16="http://schemas.microsoft.com/office/drawing/2014/main" id="{56674D98-93E2-4F42-AB9F-56A71AB2FB1A}"/>
              </a:ext>
            </a:extLst>
          </p:cNvPr>
          <p:cNvCxnSpPr>
            <a:cxnSpLocks/>
          </p:cNvCxnSpPr>
          <p:nvPr/>
        </p:nvCxnSpPr>
        <p:spPr>
          <a:xfrm>
            <a:off x="7273751" y="1628607"/>
            <a:ext cx="0" cy="319705"/>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05EDE6DC-B7E4-4033-9B7E-DEF4A4747C15}"/>
              </a:ext>
            </a:extLst>
          </p:cNvPr>
          <p:cNvSpPr txBox="1"/>
          <p:nvPr/>
        </p:nvSpPr>
        <p:spPr>
          <a:xfrm>
            <a:off x="6869177" y="1336407"/>
            <a:ext cx="849913" cy="348109"/>
          </a:xfrm>
          <a:prstGeom prst="rect">
            <a:avLst/>
          </a:prstGeom>
          <a:noFill/>
        </p:spPr>
        <p:txBody>
          <a:bodyPr wrap="none" rtlCol="0">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1662" b="1" i="0" u="none" strike="noStrike" kern="1200" cap="none" spc="0" normalizeH="0" baseline="0" noProof="0" dirty="0">
                <a:ln>
                  <a:noFill/>
                </a:ln>
                <a:solidFill>
                  <a:srgbClr val="0070C0"/>
                </a:solidFill>
                <a:effectLst/>
                <a:uLnTx/>
                <a:uFillTx/>
                <a:latin typeface="Calibri" panose="020F0502020204030204"/>
                <a:ea typeface="メイリオ" panose="020B0604030504040204" pitchFamily="50" charset="-128"/>
                <a:cs typeface="+mn-cs"/>
              </a:rPr>
              <a:t>830 kW</a:t>
            </a:r>
            <a:endParaRPr kumimoji="0" lang="ja-JP" altLang="en-US" sz="1662" b="1" i="0" u="none" strike="noStrike" kern="1200" cap="none" spc="0" normalizeH="0" baseline="0" noProof="0" dirty="0">
              <a:ln>
                <a:noFill/>
              </a:ln>
              <a:solidFill>
                <a:srgbClr val="0070C0"/>
              </a:solidFill>
              <a:effectLst/>
              <a:uLnTx/>
              <a:uFillTx/>
              <a:latin typeface="Calibri" panose="020F0502020204030204"/>
              <a:ea typeface="メイリオ" panose="020B0604030504040204" pitchFamily="50" charset="-128"/>
              <a:cs typeface="+mn-cs"/>
            </a:endParaRPr>
          </a:p>
        </p:txBody>
      </p:sp>
      <p:cxnSp>
        <p:nvCxnSpPr>
          <p:cNvPr id="42" name="直線矢印コネクタ 41">
            <a:extLst>
              <a:ext uri="{FF2B5EF4-FFF2-40B4-BE49-F238E27FC236}">
                <a16:creationId xmlns:a16="http://schemas.microsoft.com/office/drawing/2014/main" id="{47BFB494-8405-4B9C-907F-93F867B79C02}"/>
              </a:ext>
            </a:extLst>
          </p:cNvPr>
          <p:cNvCxnSpPr>
            <a:cxnSpLocks/>
          </p:cNvCxnSpPr>
          <p:nvPr/>
        </p:nvCxnSpPr>
        <p:spPr>
          <a:xfrm>
            <a:off x="6821093" y="2096585"/>
            <a:ext cx="0" cy="341835"/>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A2C8A585-0EF2-46B0-9D30-663D11D2320C}"/>
              </a:ext>
            </a:extLst>
          </p:cNvPr>
          <p:cNvSpPr txBox="1"/>
          <p:nvPr/>
        </p:nvSpPr>
        <p:spPr>
          <a:xfrm>
            <a:off x="6500170" y="1809108"/>
            <a:ext cx="779381" cy="319639"/>
          </a:xfrm>
          <a:prstGeom prst="rect">
            <a:avLst/>
          </a:prstGeom>
          <a:noFill/>
        </p:spPr>
        <p:txBody>
          <a:bodyPr wrap="none" rtlCol="0">
            <a:spAutoFit/>
          </a:bodyPr>
          <a:lstStyle/>
          <a:p>
            <a:pPr marL="0" marR="0" lvl="0" indent="0" algn="l" defTabSz="422041" rtl="0" eaLnBrk="1" fontAlgn="auto" latinLnBrk="0" hangingPunct="1">
              <a:lnSpc>
                <a:spcPct val="100000"/>
              </a:lnSpc>
              <a:spcBef>
                <a:spcPts val="0"/>
              </a:spcBef>
              <a:spcAft>
                <a:spcPts val="0"/>
              </a:spcAft>
              <a:buClrTx/>
              <a:buSzTx/>
              <a:buFontTx/>
              <a:buNone/>
              <a:tabLst/>
              <a:defRPr/>
            </a:pPr>
            <a:r>
              <a:rPr kumimoji="0" lang="en-US" altLang="ja-JP" sz="1477" b="1" i="0" u="none" strike="noStrike" kern="1200" cap="none" spc="0" normalizeH="0" baseline="0" noProof="0" dirty="0">
                <a:ln>
                  <a:noFill/>
                </a:ln>
                <a:solidFill>
                  <a:srgbClr val="0070C0"/>
                </a:solidFill>
                <a:effectLst/>
                <a:uLnTx/>
                <a:uFillTx/>
                <a:latin typeface="Calibri" panose="020F0502020204030204"/>
                <a:ea typeface="メイリオ" panose="020B0604030504040204" pitchFamily="50" charset="-128"/>
                <a:cs typeface="+mn-cs"/>
              </a:rPr>
              <a:t>700 kW</a:t>
            </a:r>
            <a:endParaRPr kumimoji="0" lang="ja-JP" altLang="en-US" sz="1477" b="1" i="0" u="none" strike="noStrike" kern="1200" cap="none" spc="0" normalizeH="0" baseline="0" noProof="0" dirty="0">
              <a:ln>
                <a:noFill/>
              </a:ln>
              <a:solidFill>
                <a:srgbClr val="0070C0"/>
              </a:solidFill>
              <a:effectLst/>
              <a:uLnTx/>
              <a:uFillTx/>
              <a:latin typeface="Calibri" panose="020F0502020204030204"/>
              <a:ea typeface="メイリオ" panose="020B0604030504040204" pitchFamily="50" charset="-128"/>
              <a:cs typeface="+mn-cs"/>
            </a:endParaRPr>
          </a:p>
        </p:txBody>
      </p:sp>
      <p:sp>
        <p:nvSpPr>
          <p:cNvPr id="2" name="フッター プレースホルダー 1">
            <a:extLst>
              <a:ext uri="{FF2B5EF4-FFF2-40B4-BE49-F238E27FC236}">
                <a16:creationId xmlns:a16="http://schemas.microsoft.com/office/drawing/2014/main" id="{31E76D56-5480-4B07-7E76-868D72C8BF97}"/>
              </a:ext>
            </a:extLst>
          </p:cNvPr>
          <p:cNvSpPr>
            <a:spLocks noGrp="1"/>
          </p:cNvSpPr>
          <p:nvPr>
            <p:ph type="ftr" sz="quarter" idx="11"/>
          </p:nvPr>
        </p:nvSpPr>
        <p:spPr/>
        <p:txBody>
          <a:bodyPr/>
          <a:lstStyle/>
          <a:p>
            <a:r>
              <a:rPr lang="en-US" altLang="ja-JP">
                <a:solidFill>
                  <a:prstClr val="black">
                    <a:tint val="75000"/>
                  </a:prstClr>
                </a:solidFill>
              </a:rPr>
              <a:t>BRIDGE2023</a:t>
            </a:r>
            <a:endParaRPr lang="ja-JP" altLang="en-US">
              <a:solidFill>
                <a:prstClr val="black">
                  <a:tint val="75000"/>
                </a:prstClr>
              </a:solidFill>
            </a:endParaRPr>
          </a:p>
        </p:txBody>
      </p:sp>
    </p:spTree>
    <p:extLst>
      <p:ext uri="{BB962C8B-B14F-4D97-AF65-F5344CB8AC3E}">
        <p14:creationId xmlns:p14="http://schemas.microsoft.com/office/powerpoint/2010/main" val="1824802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357" y="37071"/>
            <a:ext cx="9060960" cy="811161"/>
          </a:xfrm>
        </p:spPr>
        <p:style>
          <a:lnRef idx="3">
            <a:schemeClr val="lt1"/>
          </a:lnRef>
          <a:fillRef idx="1">
            <a:schemeClr val="accent3"/>
          </a:fillRef>
          <a:effectRef idx="1">
            <a:schemeClr val="accent3"/>
          </a:effectRef>
          <a:fontRef idx="minor">
            <a:schemeClr val="lt1"/>
          </a:fontRef>
        </p:style>
        <p:txBody>
          <a:bodyPr>
            <a:normAutofit/>
          </a:bodyPr>
          <a:lstStyle/>
          <a:p>
            <a:pPr lvl="0">
              <a:spcBef>
                <a:spcPts val="0"/>
              </a:spcBef>
              <a:defRPr/>
            </a:pPr>
            <a:r>
              <a:rPr lang="en-US" altLang="ja-JP" sz="4000" dirty="0"/>
              <a:t>Main ring upgrade</a:t>
            </a:r>
            <a:r>
              <a:rPr lang="ja-JP" altLang="en-US" sz="4000" dirty="0"/>
              <a:t> </a:t>
            </a:r>
            <a:r>
              <a:rPr lang="en-US" altLang="ja-JP" sz="4000" dirty="0"/>
              <a:t>plan</a:t>
            </a:r>
            <a:endParaRPr lang="ja-JP" altLang="en-US" sz="2000" b="1" dirty="0">
              <a:solidFill>
                <a:schemeClr val="bg1"/>
              </a:solidFill>
              <a:ea typeface="游ゴシック" panose="020B0400000000000000" pitchFamily="50" charset="-128"/>
            </a:endParaRPr>
          </a:p>
        </p:txBody>
      </p:sp>
      <p:sp>
        <p:nvSpPr>
          <p:cNvPr id="11" name="コンテンツ プレースホルダー 10">
            <a:extLst>
              <a:ext uri="{FF2B5EF4-FFF2-40B4-BE49-F238E27FC236}">
                <a16:creationId xmlns:a16="http://schemas.microsoft.com/office/drawing/2014/main" id="{30CB0994-FCB7-4317-B866-6E58BE48194E}"/>
              </a:ext>
            </a:extLst>
          </p:cNvPr>
          <p:cNvSpPr>
            <a:spLocks noGrp="1"/>
          </p:cNvSpPr>
          <p:nvPr>
            <p:ph idx="1"/>
          </p:nvPr>
        </p:nvSpPr>
        <p:spPr>
          <a:xfrm>
            <a:off x="-158495" y="1094355"/>
            <a:ext cx="3828288" cy="5569701"/>
          </a:xfrm>
        </p:spPr>
        <p:txBody>
          <a:bodyPr>
            <a:normAutofit fontScale="62500" lnSpcReduction="20000"/>
          </a:bodyPr>
          <a:lstStyle/>
          <a:p>
            <a:pPr marL="260350" lvl="1" indent="0">
              <a:lnSpc>
                <a:spcPct val="120000"/>
              </a:lnSpc>
              <a:spcBef>
                <a:spcPts val="0"/>
              </a:spcBef>
              <a:buNone/>
            </a:pPr>
            <a:r>
              <a:rPr lang="en-US" altLang="ja-JP" sz="5100" b="1" u="sng" dirty="0">
                <a:solidFill>
                  <a:srgbClr val="C00000"/>
                </a:solidFill>
              </a:rPr>
              <a:t>More Rapid Cycle:</a:t>
            </a:r>
          </a:p>
          <a:p>
            <a:pPr marL="261938" lvl="1" indent="0">
              <a:lnSpc>
                <a:spcPct val="120000"/>
              </a:lnSpc>
              <a:spcBef>
                <a:spcPts val="0"/>
              </a:spcBef>
              <a:buNone/>
            </a:pPr>
            <a:r>
              <a:rPr lang="en-US" altLang="ja-JP" sz="3300" dirty="0"/>
              <a:t>2.48</a:t>
            </a:r>
            <a:r>
              <a:rPr lang="ja-JP" altLang="en-US" sz="3300" dirty="0"/>
              <a:t> s</a:t>
            </a:r>
            <a:r>
              <a:rPr lang="en-US" altLang="ja-JP" sz="3300" dirty="0"/>
              <a:t> </a:t>
            </a:r>
            <a:r>
              <a:rPr lang="en-US" altLang="ja-JP" sz="3300" dirty="0">
                <a:sym typeface="Wingdings" panose="05000000000000000000" pitchFamily="2" charset="2"/>
              </a:rPr>
              <a:t> 1.32</a:t>
            </a:r>
            <a:r>
              <a:rPr lang="ja-JP" altLang="en-US" sz="3300" dirty="0">
                <a:sym typeface="Wingdings" panose="05000000000000000000" pitchFamily="2" charset="2"/>
              </a:rPr>
              <a:t> </a:t>
            </a:r>
            <a:r>
              <a:rPr lang="en-US" altLang="ja-JP" sz="3300" dirty="0">
                <a:sym typeface="Wingdings" panose="05000000000000000000" pitchFamily="2" charset="2"/>
              </a:rPr>
              <a:t>s  1.16</a:t>
            </a:r>
            <a:r>
              <a:rPr lang="ja-JP" altLang="en-US" sz="3300" dirty="0">
                <a:sym typeface="Wingdings" panose="05000000000000000000" pitchFamily="2" charset="2"/>
              </a:rPr>
              <a:t> </a:t>
            </a:r>
            <a:r>
              <a:rPr lang="en-US" altLang="ja-JP" sz="3300" dirty="0">
                <a:sym typeface="Wingdings" panose="05000000000000000000" pitchFamily="2" charset="2"/>
              </a:rPr>
              <a:t>s</a:t>
            </a:r>
            <a:endParaRPr lang="en-US" altLang="ja-JP" sz="3300" dirty="0"/>
          </a:p>
          <a:p>
            <a:pPr marL="715963" lvl="2" indent="-179388">
              <a:lnSpc>
                <a:spcPct val="120000"/>
              </a:lnSpc>
              <a:spcBef>
                <a:spcPts val="0"/>
              </a:spcBef>
            </a:pPr>
            <a:r>
              <a:rPr lang="en-US" altLang="ja-JP" sz="3300" dirty="0"/>
              <a:t>Main Power Supply to be renewed</a:t>
            </a:r>
          </a:p>
          <a:p>
            <a:pPr marL="715963" lvl="2" indent="-179388">
              <a:lnSpc>
                <a:spcPct val="120000"/>
              </a:lnSpc>
              <a:spcBef>
                <a:spcPts val="0"/>
              </a:spcBef>
            </a:pPr>
            <a:r>
              <a:rPr lang="en-US" altLang="ja-JP" sz="3300" dirty="0"/>
              <a:t>High gradient RF Cavity</a:t>
            </a:r>
          </a:p>
          <a:p>
            <a:pPr marL="715963" lvl="2" indent="-179388">
              <a:lnSpc>
                <a:spcPct val="120000"/>
              </a:lnSpc>
              <a:spcBef>
                <a:spcPts val="0"/>
              </a:spcBef>
            </a:pPr>
            <a:r>
              <a:rPr lang="en-US" altLang="ja-JP" sz="3300" dirty="0"/>
              <a:t>Improve Collimator</a:t>
            </a:r>
          </a:p>
          <a:p>
            <a:pPr marL="715963" lvl="2" indent="-179388">
              <a:lnSpc>
                <a:spcPct val="120000"/>
              </a:lnSpc>
              <a:spcBef>
                <a:spcPts val="0"/>
              </a:spcBef>
            </a:pPr>
            <a:r>
              <a:rPr lang="en-US" altLang="ja-JP" sz="3300" dirty="0"/>
              <a:t>Rapid cycle pulse magnet for injection/extraction</a:t>
            </a:r>
          </a:p>
          <a:p>
            <a:pPr marL="536575" lvl="2" indent="0">
              <a:lnSpc>
                <a:spcPct val="120000"/>
              </a:lnSpc>
              <a:spcBef>
                <a:spcPts val="0"/>
              </a:spcBef>
              <a:buNone/>
            </a:pPr>
            <a:endParaRPr lang="ja-JP" altLang="en-US" sz="3600" b="1" dirty="0">
              <a:solidFill>
                <a:srgbClr val="C00000"/>
              </a:solidFill>
            </a:endParaRPr>
          </a:p>
          <a:p>
            <a:pPr marL="260350" lvl="1" indent="0">
              <a:lnSpc>
                <a:spcPct val="120000"/>
              </a:lnSpc>
              <a:spcBef>
                <a:spcPts val="0"/>
              </a:spcBef>
              <a:buNone/>
            </a:pPr>
            <a:r>
              <a:rPr lang="en-US" altLang="ja-JP" sz="5100" b="1" u="sng" dirty="0">
                <a:solidFill>
                  <a:srgbClr val="C00000"/>
                </a:solidFill>
              </a:rPr>
              <a:t>More Protons / Pulse</a:t>
            </a:r>
            <a:r>
              <a:rPr lang="ja-JP" altLang="en-US" sz="5100" b="1" u="sng" dirty="0">
                <a:solidFill>
                  <a:srgbClr val="C00000"/>
                </a:solidFill>
              </a:rPr>
              <a:t>：</a:t>
            </a:r>
            <a:endParaRPr lang="en-US" altLang="ja-JP" sz="5100" b="1" u="sng" dirty="0">
              <a:solidFill>
                <a:srgbClr val="C00000"/>
              </a:solidFill>
            </a:endParaRPr>
          </a:p>
          <a:p>
            <a:pPr marL="715963" lvl="2" indent="-276225">
              <a:lnSpc>
                <a:spcPct val="120000"/>
              </a:lnSpc>
              <a:spcBef>
                <a:spcPts val="0"/>
              </a:spcBef>
            </a:pPr>
            <a:r>
              <a:rPr lang="en-US" altLang="ja-JP" sz="3300" dirty="0"/>
              <a:t>Improve RF Power</a:t>
            </a:r>
          </a:p>
          <a:p>
            <a:pPr marL="715963" lvl="2" indent="-276225">
              <a:lnSpc>
                <a:spcPct val="120000"/>
              </a:lnSpc>
              <a:spcBef>
                <a:spcPts val="0"/>
              </a:spcBef>
            </a:pPr>
            <a:r>
              <a:rPr lang="en-US" altLang="ja-JP" sz="3300" dirty="0"/>
              <a:t>More RF Systems</a:t>
            </a:r>
          </a:p>
          <a:p>
            <a:pPr marL="715963" lvl="2" indent="-276225">
              <a:lnSpc>
                <a:spcPct val="120000"/>
              </a:lnSpc>
              <a:spcBef>
                <a:spcPts val="0"/>
              </a:spcBef>
            </a:pPr>
            <a:r>
              <a:rPr lang="en-US" altLang="ja-JP" sz="3300" dirty="0"/>
              <a:t>Stabilize the beam with feedback</a:t>
            </a:r>
            <a:endParaRPr lang="ja-JP" altLang="en-US" sz="3300" dirty="0"/>
          </a:p>
          <a:p>
            <a:pPr>
              <a:lnSpc>
                <a:spcPct val="120000"/>
              </a:lnSpc>
              <a:spcBef>
                <a:spcPts val="0"/>
              </a:spcBef>
            </a:pPr>
            <a:endParaRPr kumimoji="1" lang="ja-JP" altLang="en-US" dirty="0"/>
          </a:p>
        </p:txBody>
      </p:sp>
      <p:pic>
        <p:nvPicPr>
          <p:cNvPr id="5" name="図 4">
            <a:extLst>
              <a:ext uri="{FF2B5EF4-FFF2-40B4-BE49-F238E27FC236}">
                <a16:creationId xmlns:a16="http://schemas.microsoft.com/office/drawing/2014/main" id="{0DE2FB60-B7D7-1E2F-8E34-75817E41894B}"/>
              </a:ext>
            </a:extLst>
          </p:cNvPr>
          <p:cNvPicPr>
            <a:picLocks noChangeAspect="1"/>
          </p:cNvPicPr>
          <p:nvPr/>
        </p:nvPicPr>
        <p:blipFill>
          <a:blip r:embed="rId3"/>
          <a:stretch>
            <a:fillRect/>
          </a:stretch>
        </p:blipFill>
        <p:spPr>
          <a:xfrm>
            <a:off x="3799569" y="1158240"/>
            <a:ext cx="5273748" cy="4273893"/>
          </a:xfrm>
          <a:prstGeom prst="rect">
            <a:avLst/>
          </a:prstGeom>
        </p:spPr>
      </p:pic>
      <p:pic>
        <p:nvPicPr>
          <p:cNvPr id="8" name="図 7">
            <a:extLst>
              <a:ext uri="{FF2B5EF4-FFF2-40B4-BE49-F238E27FC236}">
                <a16:creationId xmlns:a16="http://schemas.microsoft.com/office/drawing/2014/main" id="{27E7B361-0D49-1157-D7D8-937615B19973}"/>
              </a:ext>
            </a:extLst>
          </p:cNvPr>
          <p:cNvPicPr>
            <a:picLocks noChangeAspect="1"/>
          </p:cNvPicPr>
          <p:nvPr/>
        </p:nvPicPr>
        <p:blipFill>
          <a:blip r:embed="rId4"/>
          <a:stretch>
            <a:fillRect/>
          </a:stretch>
        </p:blipFill>
        <p:spPr>
          <a:xfrm>
            <a:off x="4572000" y="5538940"/>
            <a:ext cx="3937780" cy="1319059"/>
          </a:xfrm>
          <a:prstGeom prst="rect">
            <a:avLst/>
          </a:prstGeom>
        </p:spPr>
      </p:pic>
      <p:sp>
        <p:nvSpPr>
          <p:cNvPr id="3" name="フッター プレースホルダー 2">
            <a:extLst>
              <a:ext uri="{FF2B5EF4-FFF2-40B4-BE49-F238E27FC236}">
                <a16:creationId xmlns:a16="http://schemas.microsoft.com/office/drawing/2014/main" id="{602AE7E8-E266-D675-2490-AAC3C53175CB}"/>
              </a:ext>
            </a:extLst>
          </p:cNvPr>
          <p:cNvSpPr>
            <a:spLocks noGrp="1"/>
          </p:cNvSpPr>
          <p:nvPr>
            <p:ph type="ftr" sz="quarter" idx="11"/>
          </p:nvPr>
        </p:nvSpPr>
        <p:spPr/>
        <p:txBody>
          <a:bodyPr/>
          <a:lstStyle/>
          <a:p>
            <a:r>
              <a:rPr kumimoji="1" lang="en-US" altLang="ja-JP"/>
              <a:t>BRIDGE2023</a:t>
            </a:r>
            <a:endParaRPr kumimoji="1" lang="ja-JP" altLang="en-US"/>
          </a:p>
        </p:txBody>
      </p:sp>
    </p:spTree>
    <p:extLst>
      <p:ext uri="{BB962C8B-B14F-4D97-AF65-F5344CB8AC3E}">
        <p14:creationId xmlns:p14="http://schemas.microsoft.com/office/powerpoint/2010/main" val="3973206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雪が積もった住宅街&#10;&#10;低い精度で自動的に生成された説明">
            <a:extLst>
              <a:ext uri="{FF2B5EF4-FFF2-40B4-BE49-F238E27FC236}">
                <a16:creationId xmlns:a16="http://schemas.microsoft.com/office/drawing/2014/main" id="{328810CA-FFBD-4D03-A9A8-CA0F6A8A8BAB}"/>
              </a:ext>
            </a:extLst>
          </p:cNvPr>
          <p:cNvPicPr>
            <a:picLocks noChangeAspect="1"/>
          </p:cNvPicPr>
          <p:nvPr/>
        </p:nvPicPr>
        <p:blipFill rotWithShape="1">
          <a:blip r:embed="rId3"/>
          <a:srcRect t="33246"/>
          <a:stretch/>
        </p:blipFill>
        <p:spPr>
          <a:xfrm>
            <a:off x="75370" y="4615187"/>
            <a:ext cx="4606949" cy="1729860"/>
          </a:xfrm>
          <a:prstGeom prst="rect">
            <a:avLst/>
          </a:prstGeom>
        </p:spPr>
      </p:pic>
      <p:pic>
        <p:nvPicPr>
          <p:cNvPr id="1027" name="Picture 2" descr="MLF_South"/>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6200" y="1219200"/>
            <a:ext cx="46386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2" descr="C:\Users\arai note W8\Documents\あらいくま　note\発表資料　画材\MLF3D_090907\All03.png"/>
          <p:cNvPicPr>
            <a:picLocks noChangeAspect="1" noChangeArrowheads="1"/>
          </p:cNvPicPr>
          <p:nvPr/>
        </p:nvPicPr>
        <p:blipFill>
          <a:blip r:embed="rId5" cstate="print">
            <a:extLst>
              <a:ext uri="{28A0092B-C50C-407E-A947-70E740481C1C}">
                <a14:useLocalDpi xmlns:a14="http://schemas.microsoft.com/office/drawing/2010/main"/>
              </a:ext>
            </a:extLst>
          </a:blip>
          <a:srcRect b="5263"/>
          <a:stretch>
            <a:fillRect/>
          </a:stretch>
        </p:blipFill>
        <p:spPr bwMode="auto">
          <a:xfrm>
            <a:off x="3995738" y="3200400"/>
            <a:ext cx="514826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3"/>
          <p:cNvSpPr>
            <a:spLocks noChangeArrowheads="1"/>
          </p:cNvSpPr>
          <p:nvPr/>
        </p:nvSpPr>
        <p:spPr bwMode="auto">
          <a:xfrm>
            <a:off x="1828800" y="2362200"/>
            <a:ext cx="760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CC440A"/>
                </a:solidFill>
                <a:effectLst/>
                <a:uLnTx/>
                <a:uFillTx/>
                <a:latin typeface="Helvetica" panose="020B0604020202020204" pitchFamily="34" charset="0"/>
                <a:ea typeface="ＭＳ 明朝" panose="02020609040205080304" pitchFamily="17" charset="-128"/>
                <a:cs typeface="+mn-cs"/>
              </a:rPr>
              <a:t>140 m</a:t>
            </a:r>
          </a:p>
        </p:txBody>
      </p:sp>
      <p:sp>
        <p:nvSpPr>
          <p:cNvPr id="1030" name="Line 4"/>
          <p:cNvSpPr>
            <a:spLocks noChangeShapeType="1"/>
          </p:cNvSpPr>
          <p:nvPr/>
        </p:nvSpPr>
        <p:spPr bwMode="auto">
          <a:xfrm flipH="1">
            <a:off x="1408113" y="2074863"/>
            <a:ext cx="2433637" cy="41275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a:ea typeface="ＭＳ Ｐゴシック" panose="020B0600070205080204" pitchFamily="34" charset="-128"/>
              <a:cs typeface="+mn-cs"/>
            </a:endParaRPr>
          </a:p>
        </p:txBody>
      </p:sp>
      <p:sp>
        <p:nvSpPr>
          <p:cNvPr id="1031" name="Rectangle 5"/>
          <p:cNvSpPr>
            <a:spLocks noChangeArrowheads="1"/>
          </p:cNvSpPr>
          <p:nvPr/>
        </p:nvSpPr>
        <p:spPr bwMode="auto">
          <a:xfrm>
            <a:off x="838200" y="2482850"/>
            <a:ext cx="6477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CC440A"/>
                </a:solidFill>
                <a:effectLst/>
                <a:uLnTx/>
                <a:uFillTx/>
                <a:latin typeface="Helvetica" panose="020B0604020202020204" pitchFamily="34" charset="0"/>
                <a:ea typeface="ＭＳ 明朝" panose="02020609040205080304" pitchFamily="17" charset="-128"/>
                <a:cs typeface="+mn-cs"/>
              </a:rPr>
              <a:t>70 m</a:t>
            </a:r>
          </a:p>
        </p:txBody>
      </p:sp>
      <p:sp>
        <p:nvSpPr>
          <p:cNvPr id="1032" name="Line 6"/>
          <p:cNvSpPr>
            <a:spLocks noChangeShapeType="1"/>
          </p:cNvSpPr>
          <p:nvPr/>
        </p:nvSpPr>
        <p:spPr bwMode="auto">
          <a:xfrm>
            <a:off x="765175" y="2743200"/>
            <a:ext cx="2112963" cy="41275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a:ea typeface="ＭＳ Ｐゴシック" panose="020B0600070205080204" pitchFamily="34" charset="-128"/>
              <a:cs typeface="+mn-cs"/>
            </a:endParaRPr>
          </a:p>
        </p:txBody>
      </p:sp>
      <p:sp>
        <p:nvSpPr>
          <p:cNvPr id="1033" name="Rectangle 7"/>
          <p:cNvSpPr>
            <a:spLocks noChangeArrowheads="1"/>
          </p:cNvSpPr>
          <p:nvPr/>
        </p:nvSpPr>
        <p:spPr bwMode="auto">
          <a:xfrm>
            <a:off x="1028700" y="3168650"/>
            <a:ext cx="6477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CC440A"/>
                </a:solidFill>
                <a:effectLst/>
                <a:uLnTx/>
                <a:uFillTx/>
                <a:latin typeface="Helvetica" panose="020B0604020202020204" pitchFamily="34" charset="0"/>
                <a:ea typeface="ＭＳ 明朝" panose="02020609040205080304" pitchFamily="17" charset="-128"/>
                <a:cs typeface="+mn-cs"/>
              </a:rPr>
              <a:t>32 m</a:t>
            </a:r>
          </a:p>
        </p:txBody>
      </p:sp>
      <p:sp>
        <p:nvSpPr>
          <p:cNvPr id="1034" name="Line 8"/>
          <p:cNvSpPr>
            <a:spLocks noChangeShapeType="1"/>
          </p:cNvSpPr>
          <p:nvPr/>
        </p:nvSpPr>
        <p:spPr bwMode="auto">
          <a:xfrm>
            <a:off x="1592263" y="2395538"/>
            <a:ext cx="46037" cy="1147762"/>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a:ea typeface="ＭＳ Ｐゴシック" panose="020B0600070205080204" pitchFamily="34" charset="-128"/>
              <a:cs typeface="+mn-cs"/>
            </a:endParaRPr>
          </a:p>
        </p:txBody>
      </p:sp>
      <p:sp>
        <p:nvSpPr>
          <p:cNvPr id="1036" name="Text Box 35"/>
          <p:cNvSpPr txBox="1">
            <a:spLocks noChangeArrowheads="1"/>
          </p:cNvSpPr>
          <p:nvPr/>
        </p:nvSpPr>
        <p:spPr bwMode="auto">
          <a:xfrm>
            <a:off x="3514725" y="1270000"/>
            <a:ext cx="58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50" charset="-128"/>
                <a:cs typeface="+mn-cs"/>
              </a:rPr>
              <a:t>Liniac</a:t>
            </a:r>
            <a:endParaRPr kumimoji="1" lang="ja-JP" altLang="en-US" sz="12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50" charset="-128"/>
              <a:cs typeface="+mn-cs"/>
            </a:endParaRPr>
          </a:p>
        </p:txBody>
      </p:sp>
      <p:sp>
        <p:nvSpPr>
          <p:cNvPr id="1037" name="Line 36"/>
          <p:cNvSpPr>
            <a:spLocks noChangeShapeType="1"/>
          </p:cNvSpPr>
          <p:nvPr/>
        </p:nvSpPr>
        <p:spPr bwMode="auto">
          <a:xfrm>
            <a:off x="4203700" y="1535113"/>
            <a:ext cx="25400" cy="177800"/>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a:ea typeface="ＭＳ Ｐゴシック" panose="020B0600070205080204" pitchFamily="34" charset="-128"/>
              <a:cs typeface="+mn-cs"/>
            </a:endParaRPr>
          </a:p>
        </p:txBody>
      </p:sp>
      <p:grpSp>
        <p:nvGrpSpPr>
          <p:cNvPr id="1038" name="Group 37"/>
          <p:cNvGrpSpPr>
            <a:grpSpLocks/>
          </p:cNvGrpSpPr>
          <p:nvPr/>
        </p:nvGrpSpPr>
        <p:grpSpPr bwMode="auto">
          <a:xfrm>
            <a:off x="152400" y="7031038"/>
            <a:ext cx="2209800" cy="817562"/>
            <a:chOff x="1344" y="61"/>
            <a:chExt cx="1392" cy="515"/>
          </a:xfrm>
        </p:grpSpPr>
        <p:pic>
          <p:nvPicPr>
            <p:cNvPr id="1076" name="Picture 38" descr="J-PARC"/>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344" y="61"/>
              <a:ext cx="576" cy="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7" name="Picture 39" descr="J-PARC_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824" y="415"/>
              <a:ext cx="912"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9896" name="Text Box 40"/>
          <p:cNvSpPr txBox="1">
            <a:spLocks noChangeArrowheads="1"/>
          </p:cNvSpPr>
          <p:nvPr/>
        </p:nvSpPr>
        <p:spPr bwMode="auto">
          <a:xfrm>
            <a:off x="4724400" y="1848230"/>
            <a:ext cx="2635828" cy="1077208"/>
          </a:xfrm>
          <a:prstGeom prst="rect">
            <a:avLst/>
          </a:prstGeom>
          <a:noFill/>
          <a:ln w="9525">
            <a:noFill/>
            <a:miter lim="800000"/>
            <a:headEnd/>
            <a:tailEnd/>
          </a:ln>
          <a:effectLst/>
        </p:spPr>
        <p:txBody>
          <a:bodyPr wrap="square" lIns="91429" tIns="45715" rIns="91429" bIns="45715">
            <a:spAutoFit/>
          </a:bodyPr>
          <a:lstStyle/>
          <a:p>
            <a:pPr marL="0" marR="0" lvl="0" indent="0" algn="l" defTabSz="914400" rtl="0" eaLnBrk="1" fontAlgn="auto" latinLnBrk="0" hangingPunct="1">
              <a:lnSpc>
                <a:spcPct val="100000"/>
              </a:lnSpc>
              <a:spcBef>
                <a:spcPct val="50000"/>
              </a:spcBef>
              <a:spcAft>
                <a:spcPts val="0"/>
              </a:spcAft>
              <a:buClr>
                <a:srgbClr val="82B5CA"/>
              </a:buClr>
              <a:buSzPct val="70000"/>
              <a:buFont typeface="Wingdings" pitchFamily="2" charset="2"/>
              <a:buNone/>
              <a:tabLst/>
              <a:defRPr/>
            </a:pP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Neutron Source:</a:t>
            </a:r>
            <a:endParaRPr kumimoji="1" lang="ja-JP" altLang="en-US"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ja-JP" altLang="en-US" sz="1600" b="0"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1MW</a:t>
            </a:r>
            <a:endParaRPr kumimoji="1" lang="ja-JP" altLang="en-US"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ja-JP" altLang="en-US" sz="1600" b="0"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Liq. Mercury Target </a:t>
            </a:r>
            <a:endParaRPr kumimoji="1" lang="ja-JP" altLang="en-US"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ja-JP" altLang="en-US" sz="1600" b="0" i="1"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Liq. H</a:t>
            </a:r>
            <a:r>
              <a:rPr kumimoji="1" lang="en-US" altLang="ja-JP" sz="1600" b="0" i="0" u="none" strike="noStrike" kern="1200" cap="none" spc="0" normalizeH="0" baseline="-2500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2</a:t>
            </a: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Moderators</a:t>
            </a:r>
          </a:p>
        </p:txBody>
      </p:sp>
      <p:sp>
        <p:nvSpPr>
          <p:cNvPr id="1040" name="Rectangle 42"/>
          <p:cNvSpPr>
            <a:spLocks noChangeArrowheads="1"/>
          </p:cNvSpPr>
          <p:nvPr/>
        </p:nvSpPr>
        <p:spPr bwMode="auto">
          <a:xfrm>
            <a:off x="0" y="692696"/>
            <a:ext cx="85395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342900" marR="0" lvl="0" indent="-34290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n"/>
              <a:tabLst/>
              <a:defRPr/>
            </a:pPr>
            <a:r>
              <a:rPr kumimoji="1" lang="en-US" altLang="ja-JP"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rPr>
              <a:t>Neutron &amp; Muon Beam Facility for Materials &amp; Life Science</a:t>
            </a:r>
            <a:endParaRPr kumimoji="1" lang="ja-JP" altLang="en-US"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6161" name="Text Box 29"/>
          <p:cNvSpPr txBox="1">
            <a:spLocks noChangeArrowheads="1"/>
          </p:cNvSpPr>
          <p:nvPr/>
        </p:nvSpPr>
        <p:spPr bwMode="auto">
          <a:xfrm>
            <a:off x="8270875" y="3276600"/>
            <a:ext cx="873125" cy="584200"/>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4513" tIns="47256" rIns="94513" bIns="47256">
            <a:spAutoFit/>
          </a:bodyPr>
          <a:lstStyle>
            <a:lvl1pPr defTabSz="94615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9461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Proton </a:t>
            </a:r>
          </a:p>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Beam</a:t>
            </a:r>
          </a:p>
        </p:txBody>
      </p:sp>
      <p:sp>
        <p:nvSpPr>
          <p:cNvPr id="6162" name="Line 3"/>
          <p:cNvSpPr>
            <a:spLocks noChangeShapeType="1"/>
          </p:cNvSpPr>
          <p:nvPr/>
        </p:nvSpPr>
        <p:spPr bwMode="auto">
          <a:xfrm flipH="1">
            <a:off x="7848600" y="3173413"/>
            <a:ext cx="777875" cy="506412"/>
          </a:xfrm>
          <a:prstGeom prst="line">
            <a:avLst/>
          </a:prstGeom>
          <a:noFill/>
          <a:ln w="50800">
            <a:solidFill>
              <a:srgbClr val="FF0000"/>
            </a:solidFill>
            <a:round/>
            <a:headEnd/>
            <a:tailEnd type="triangle" w="med" len="med"/>
          </a:ln>
          <a:extLst>
            <a:ext uri="{909E8E84-426E-40DD-AFC4-6F175D3DCCD1}">
              <a14:hiddenFill xmlns:a14="http://schemas.microsoft.com/office/drawing/2010/main">
                <a:noFill/>
              </a14:hiddenFill>
            </a:ext>
          </a:extLst>
        </p:spPr>
        <p:txBody>
          <a:bodyPr lIns="94513" tIns="47256" rIns="94513" bIns="47256">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a:ea typeface="ＭＳ Ｐゴシック" panose="020B0600070205080204" pitchFamily="34" charset="-128"/>
              <a:cs typeface="+mn-cs"/>
            </a:endParaRPr>
          </a:p>
        </p:txBody>
      </p:sp>
      <p:sp>
        <p:nvSpPr>
          <p:cNvPr id="6163" name="正方形/長方形 82"/>
          <p:cNvSpPr>
            <a:spLocks noChangeArrowheads="1"/>
          </p:cNvSpPr>
          <p:nvPr/>
        </p:nvSpPr>
        <p:spPr bwMode="auto">
          <a:xfrm>
            <a:off x="4191000" y="4724400"/>
            <a:ext cx="1971675" cy="30797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4615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9461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Neutron Target Station</a:t>
            </a:r>
          </a:p>
        </p:txBody>
      </p:sp>
      <p:sp>
        <p:nvSpPr>
          <p:cNvPr id="84" name="正方形/長方形 83"/>
          <p:cNvSpPr/>
          <p:nvPr/>
        </p:nvSpPr>
        <p:spPr>
          <a:xfrm>
            <a:off x="6096000" y="4114800"/>
            <a:ext cx="762000" cy="685800"/>
          </a:xfrm>
          <a:prstGeom prst="rect">
            <a:avLst/>
          </a:prstGeom>
          <a:no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a:ea typeface="ＭＳ Ｐゴシック" panose="020B0600070205080204" pitchFamily="34" charset="-128"/>
              <a:cs typeface="+mn-cs"/>
            </a:endParaRPr>
          </a:p>
        </p:txBody>
      </p:sp>
      <p:sp>
        <p:nvSpPr>
          <p:cNvPr id="85" name="正方形/長方形 84"/>
          <p:cNvSpPr/>
          <p:nvPr/>
        </p:nvSpPr>
        <p:spPr>
          <a:xfrm>
            <a:off x="7239000" y="3505200"/>
            <a:ext cx="381000" cy="609600"/>
          </a:xfrm>
          <a:prstGeom prst="rect">
            <a:avLst/>
          </a:prstGeom>
          <a:noFill/>
          <a:ln w="38100">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a:ea typeface="ＭＳ Ｐゴシック" panose="020B0600070205080204" pitchFamily="34" charset="-128"/>
              <a:cs typeface="+mn-cs"/>
            </a:endParaRPr>
          </a:p>
        </p:txBody>
      </p:sp>
      <p:sp>
        <p:nvSpPr>
          <p:cNvPr id="6166" name="正方形/長方形 85"/>
          <p:cNvSpPr>
            <a:spLocks noChangeArrowheads="1"/>
          </p:cNvSpPr>
          <p:nvPr/>
        </p:nvSpPr>
        <p:spPr bwMode="auto">
          <a:xfrm>
            <a:off x="5791200" y="3200400"/>
            <a:ext cx="1782763" cy="30797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4615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9461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Muon Target Station</a:t>
            </a:r>
          </a:p>
        </p:txBody>
      </p:sp>
      <p:sp>
        <p:nvSpPr>
          <p:cNvPr id="6167" name="正方形/長方形 86"/>
          <p:cNvSpPr>
            <a:spLocks noChangeArrowheads="1"/>
          </p:cNvSpPr>
          <p:nvPr/>
        </p:nvSpPr>
        <p:spPr bwMode="auto">
          <a:xfrm>
            <a:off x="7010400" y="5334000"/>
            <a:ext cx="1878013" cy="307975"/>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4615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9461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1st Experimental Hall</a:t>
            </a:r>
          </a:p>
        </p:txBody>
      </p:sp>
      <p:sp>
        <p:nvSpPr>
          <p:cNvPr id="6168" name="正方形/長方形 87"/>
          <p:cNvSpPr>
            <a:spLocks noChangeArrowheads="1"/>
          </p:cNvSpPr>
          <p:nvPr/>
        </p:nvSpPr>
        <p:spPr bwMode="auto">
          <a:xfrm>
            <a:off x="4724400" y="3581400"/>
            <a:ext cx="1936750" cy="307975"/>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4615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9461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2nd Experimental Hall</a:t>
            </a:r>
          </a:p>
        </p:txBody>
      </p:sp>
      <p:sp>
        <p:nvSpPr>
          <p:cNvPr id="6169" name="正方形/長方形 88"/>
          <p:cNvSpPr>
            <a:spLocks noChangeArrowheads="1"/>
          </p:cNvSpPr>
          <p:nvPr/>
        </p:nvSpPr>
        <p:spPr bwMode="auto">
          <a:xfrm>
            <a:off x="4017963" y="6096000"/>
            <a:ext cx="3297237" cy="52387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4615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9461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94615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4615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23 Beam Ports for Neutron Instruments</a:t>
            </a:r>
          </a:p>
          <a:p>
            <a:pPr marL="0" marR="0" lvl="0" indent="0" algn="l" defTabSz="94615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FFFFFF"/>
                </a:solidFill>
                <a:effectLst/>
                <a:uLnTx/>
                <a:uFillTx/>
                <a:latin typeface="Arial" panose="020B0604020202020204" pitchFamily="34" charset="0"/>
                <a:ea typeface="ＭＳ ゴシック" panose="020B0609070205080204" pitchFamily="49" charset="-128"/>
                <a:cs typeface="+mn-cs"/>
              </a:rPr>
              <a:t>4 Beam Ports for Muon Instruments</a:t>
            </a:r>
          </a:p>
        </p:txBody>
      </p:sp>
      <p:sp>
        <p:nvSpPr>
          <p:cNvPr id="6170" name="Text Box 40"/>
          <p:cNvSpPr txBox="1">
            <a:spLocks noChangeArrowheads="1"/>
          </p:cNvSpPr>
          <p:nvPr/>
        </p:nvSpPr>
        <p:spPr bwMode="auto">
          <a:xfrm>
            <a:off x="4724400" y="1143000"/>
            <a:ext cx="2731076" cy="58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5" rIns="91429" bIns="45715">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ct val="50000"/>
              </a:spcBef>
              <a:spcAft>
                <a:spcPts val="0"/>
              </a:spcAft>
              <a:buClr>
                <a:srgbClr val="82B5CA"/>
              </a:buClr>
              <a:buSzPct val="70000"/>
              <a:buFont typeface="Wingdings" panose="05000000000000000000" pitchFamily="2" charset="2"/>
              <a:buNone/>
              <a:tabLst/>
              <a:defRPr/>
            </a:pP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rPr>
              <a:t>The World Highest-Class Neutron &amp; Muon Sources.</a:t>
            </a:r>
            <a:endParaRPr kumimoji="1" lang="ja-JP" altLang="en-US"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078" name="Rectangle 9"/>
          <p:cNvSpPr>
            <a:spLocks noChangeArrowheads="1"/>
          </p:cNvSpPr>
          <p:nvPr/>
        </p:nvSpPr>
        <p:spPr bwMode="auto">
          <a:xfrm>
            <a:off x="-39617" y="116632"/>
            <a:ext cx="9292137" cy="52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29" tIns="45715" rIns="91429" bIns="45715">
            <a:spAutoFit/>
          </a:bodyPr>
          <a:lstStyle>
            <a:lvl1pPr defTabSz="762000"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defTabSz="76200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defTabSz="7620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defTabSz="7620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defTabSz="7620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defTabSz="7620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7620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7620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7620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7620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srgbClr val="FFFFFF"/>
                </a:solidFill>
                <a:effectLst/>
                <a:uLnTx/>
                <a:uFillTx/>
                <a:latin typeface="Arial Black" panose="020B0A04020102020204" pitchFamily="34" charset="0"/>
                <a:ea typeface="ＭＳ Ｐゴシック" panose="020B0600070205080204" pitchFamily="50" charset="-128"/>
                <a:cs typeface="+mn-cs"/>
              </a:rPr>
              <a:t>Materials &amp; Life Science Experimental Facility</a:t>
            </a:r>
          </a:p>
        </p:txBody>
      </p:sp>
      <p:pic>
        <p:nvPicPr>
          <p:cNvPr id="29" name="Picture 9" descr="水銀ターゲットシステム">
            <a:extLst>
              <a:ext uri="{FF2B5EF4-FFF2-40B4-BE49-F238E27FC236}">
                <a16:creationId xmlns:a16="http://schemas.microsoft.com/office/drawing/2014/main" id="{C345E42D-82CF-4306-B4C2-7D75DD31FB6E}"/>
              </a:ext>
            </a:extLst>
          </p:cNvPr>
          <p:cNvPicPr>
            <a:picLocks noChangeAspect="1" noChangeArrowheads="1"/>
          </p:cNvPicPr>
          <p:nvPr/>
        </p:nvPicPr>
        <p:blipFill>
          <a:blip r:embed="rId8" cstate="print">
            <a:alphaModFix/>
            <a:extLst>
              <a:ext uri="{28A0092B-C50C-407E-A947-70E740481C1C}">
                <a14:useLocalDpi xmlns:a14="http://schemas.microsoft.com/office/drawing/2010/main"/>
              </a:ext>
            </a:extLst>
          </a:blip>
          <a:srcRect/>
          <a:stretch>
            <a:fillRect/>
          </a:stretch>
        </p:blipFill>
        <p:spPr bwMode="auto">
          <a:xfrm>
            <a:off x="2864428" y="2988541"/>
            <a:ext cx="1707572" cy="1280679"/>
          </a:xfrm>
          <a:prstGeom prst="rect">
            <a:avLst/>
          </a:prstGeom>
          <a:noFill/>
          <a:extLst>
            <a:ext uri="{909E8E84-426E-40dd-AFC4-6F175D3DCCD1}">
              <a14:hiddenFill xmlns:a14="http://schemas.microsoft.com/office/drawing/2010/main" xmlns="">
                <a:solidFill>
                  <a:srgbClr val="FFFFFF">
                    <a:alpha val="78999"/>
                  </a:srgbClr>
                </a:solidFill>
              </a14:hiddenFill>
            </a:ext>
          </a:extLst>
        </p:spPr>
      </p:pic>
      <p:pic>
        <p:nvPicPr>
          <p:cNvPr id="32" name="図 31">
            <a:extLst>
              <a:ext uri="{FF2B5EF4-FFF2-40B4-BE49-F238E27FC236}">
                <a16:creationId xmlns:a16="http://schemas.microsoft.com/office/drawing/2014/main" id="{12BD9432-8AE8-4768-9DD1-E03A3F4746C0}"/>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465001" y="810923"/>
            <a:ext cx="1588929" cy="1944977"/>
          </a:xfrm>
          <a:prstGeom prst="rect">
            <a:avLst/>
          </a:prstGeom>
        </p:spPr>
      </p:pic>
      <p:sp>
        <p:nvSpPr>
          <p:cNvPr id="33" name="楕円 32">
            <a:extLst>
              <a:ext uri="{FF2B5EF4-FFF2-40B4-BE49-F238E27FC236}">
                <a16:creationId xmlns:a16="http://schemas.microsoft.com/office/drawing/2014/main" id="{6A59DE07-39CB-487C-8CAE-0E88DBB16E33}"/>
              </a:ext>
            </a:extLst>
          </p:cNvPr>
          <p:cNvSpPr/>
          <p:nvPr/>
        </p:nvSpPr>
        <p:spPr>
          <a:xfrm>
            <a:off x="8062175" y="1076379"/>
            <a:ext cx="474371" cy="739542"/>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noFill/>
            </a:endParaRPr>
          </a:p>
        </p:txBody>
      </p:sp>
    </p:spTree>
    <p:extLst>
      <p:ext uri="{BB962C8B-B14F-4D97-AF65-F5344CB8AC3E}">
        <p14:creationId xmlns:p14="http://schemas.microsoft.com/office/powerpoint/2010/main" val="991230841"/>
      </p:ext>
    </p:extLst>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4"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6188" y="4389767"/>
            <a:ext cx="1485900" cy="2274888"/>
          </a:xfrm>
          <a:prstGeom prst="rect">
            <a:avLst/>
          </a:prstGeom>
          <a:noFill/>
          <a:ln w="9525">
            <a:noFill/>
            <a:miter lim="800000"/>
            <a:headEnd/>
            <a:tailEnd/>
          </a:ln>
        </p:spPr>
      </p:pic>
      <p:sp>
        <p:nvSpPr>
          <p:cNvPr id="2" name="タイトル 1"/>
          <p:cNvSpPr>
            <a:spLocks noGrp="1"/>
          </p:cNvSpPr>
          <p:nvPr>
            <p:ph type="title" idx="4294967295"/>
          </p:nvPr>
        </p:nvSpPr>
        <p:spPr>
          <a:xfrm>
            <a:off x="4891070" y="980728"/>
            <a:ext cx="3835241" cy="936104"/>
          </a:xfrm>
        </p:spPr>
        <p:txBody>
          <a:bodyPr>
            <a:noAutofit/>
          </a:bodyPr>
          <a:lstStyle/>
          <a:p>
            <a:pPr algn="l" eaLnBrk="1" hangingPunct="1">
              <a:defRPr/>
            </a:pPr>
            <a:r>
              <a:rPr lang="en-US" altLang="ja-JP" sz="2800" dirty="0">
                <a:solidFill>
                  <a:srgbClr val="0066CC"/>
                </a:solidFill>
                <a:effectLst>
                  <a:outerShdw blurRad="38100" dist="38100" dir="2700000" algn="tl">
                    <a:srgbClr val="C0C0C0"/>
                  </a:outerShdw>
                </a:effectLst>
                <a:latin typeface="Calibri" pitchFamily="34" charset="0"/>
              </a:rPr>
              <a:t>World Highest Intensity of Neutron Pulse Beam!</a:t>
            </a:r>
          </a:p>
        </p:txBody>
      </p:sp>
      <p:sp>
        <p:nvSpPr>
          <p:cNvPr id="148" name="テキスト ボックス 85"/>
          <p:cNvSpPr txBox="1">
            <a:spLocks noChangeArrowheads="1"/>
          </p:cNvSpPr>
          <p:nvPr/>
        </p:nvSpPr>
        <p:spPr bwMode="auto">
          <a:xfrm rot="16200000">
            <a:off x="4472180" y="5339482"/>
            <a:ext cx="1285399" cy="534893"/>
          </a:xfrm>
          <a:prstGeom prst="rect">
            <a:avLst/>
          </a:prstGeom>
          <a:noFill/>
          <a:ln w="9525">
            <a:noFill/>
            <a:miter lim="800000"/>
            <a:headEnd/>
            <a:tailEnd/>
          </a:ln>
        </p:spPr>
        <p:txBody>
          <a:bodyPr wrap="square" lIns="90428" tIns="45212" rIns="90428" bIns="45212">
            <a:spAutoFit/>
          </a:bodyPr>
          <a:lstStyle/>
          <a:p>
            <a:pPr marL="0" marR="0" lvl="0" indent="0" algn="ctr" defTabSz="450628" rtl="0" eaLnBrk="1" fontAlgn="base" latinLnBrk="0" hangingPunct="1">
              <a:lnSpc>
                <a:spcPct val="100000"/>
              </a:lnSpc>
              <a:spcBef>
                <a:spcPct val="0"/>
              </a:spcBef>
              <a:spcAft>
                <a:spcPct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1,000 kW</a:t>
            </a:r>
            <a:b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b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(2009</a:t>
            </a:r>
            <a:r>
              <a:rPr kumimoji="0" lang="ja-JP" altLang="en-US"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年</a:t>
            </a: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12</a:t>
            </a:r>
            <a:r>
              <a:rPr kumimoji="0" lang="ja-JP" altLang="en-US"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月</a:t>
            </a: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a:t>
            </a:r>
          </a:p>
        </p:txBody>
      </p:sp>
      <p:sp>
        <p:nvSpPr>
          <p:cNvPr id="150" name="テキスト ボックス 87"/>
          <p:cNvSpPr txBox="1">
            <a:spLocks noChangeArrowheads="1"/>
          </p:cNvSpPr>
          <p:nvPr/>
        </p:nvSpPr>
        <p:spPr bwMode="auto">
          <a:xfrm rot="16200000">
            <a:off x="7413618" y="5493682"/>
            <a:ext cx="680779" cy="313294"/>
          </a:xfrm>
          <a:prstGeom prst="rect">
            <a:avLst/>
          </a:prstGeom>
          <a:noFill/>
          <a:ln w="9525">
            <a:noFill/>
            <a:miter lim="800000"/>
            <a:headEnd/>
            <a:tailEnd/>
          </a:ln>
        </p:spPr>
        <p:txBody>
          <a:bodyPr wrap="square" lIns="90428" tIns="45212" rIns="90428" bIns="45212">
            <a:spAutoFit/>
          </a:bodyPr>
          <a:lstStyle/>
          <a:p>
            <a:pPr marL="0" marR="0" lvl="0" indent="0" algn="ctr" defTabSz="450628" rtl="0" eaLnBrk="1" fontAlgn="base" latinLnBrk="0" hangingPunct="1">
              <a:lnSpc>
                <a:spcPct val="100000"/>
              </a:lnSpc>
              <a:spcBef>
                <a:spcPct val="0"/>
              </a:spcBef>
              <a:spcAft>
                <a:spcPct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48kW </a:t>
            </a:r>
          </a:p>
        </p:txBody>
      </p:sp>
      <p:sp>
        <p:nvSpPr>
          <p:cNvPr id="153" name="平行四辺形 152"/>
          <p:cNvSpPr>
            <a:spLocks noChangeAspect="1"/>
          </p:cNvSpPr>
          <p:nvPr/>
        </p:nvSpPr>
        <p:spPr bwMode="auto">
          <a:xfrm rot="19380000">
            <a:off x="8117519" y="6064209"/>
            <a:ext cx="801999" cy="293338"/>
          </a:xfrm>
          <a:prstGeom prst="parallelogram">
            <a:avLst>
              <a:gd name="adj" fmla="val 74494"/>
            </a:avLst>
          </a:prstGeom>
          <a:solidFill>
            <a:srgbClr val="FFFFFF">
              <a:lumMod val="50000"/>
            </a:srgbClr>
          </a:solidFill>
          <a:ln w="9525" cap="flat" cmpd="sng" algn="ctr">
            <a:noFill/>
            <a:prstDash val="solid"/>
            <a:round/>
            <a:headEnd type="none" w="med" len="med"/>
            <a:tailEnd type="none" w="med" len="med"/>
          </a:ln>
          <a:effectLst/>
        </p:spPr>
        <p:txBody>
          <a:bodyPr vert="horz" wrap="square" lIns="90428" tIns="45212" rIns="90428" bIns="45212" numCol="1" rtlCol="0" anchor="t" anchorCtr="0" compatLnSpc="1">
            <a:prstTxWarp prst="textNoShape">
              <a:avLst/>
            </a:prstTxWarp>
          </a:bodyPr>
          <a:lstStyle/>
          <a:p>
            <a:pPr marL="0" marR="0" lvl="0" indent="0" algn="ctr" defTabSz="1417795" rtl="0" eaLnBrk="1" fontAlgn="base" latinLnBrk="0" hangingPunct="1">
              <a:lnSpc>
                <a:spcPct val="100000"/>
              </a:lnSpc>
              <a:spcBef>
                <a:spcPct val="0"/>
              </a:spcBef>
              <a:spcAft>
                <a:spcPct val="0"/>
              </a:spcAft>
              <a:buClrTx/>
              <a:buSzTx/>
              <a:buFontTx/>
              <a:buNone/>
              <a:tabLst/>
              <a:defRPr/>
            </a:pPr>
            <a:endParaRPr kumimoji="0" lang="ja-JP" altLang="en-US" sz="2800" b="0" i="0" u="none" strike="noStrike" kern="0" cap="none" spc="0" normalizeH="0" baseline="0" noProof="0">
              <a:ln>
                <a:noFill/>
              </a:ln>
              <a:solidFill>
                <a:srgbClr val="000000"/>
              </a:solidFill>
              <a:effectLst/>
              <a:uLnTx/>
              <a:uFillTx/>
              <a:latin typeface="Arial" charset="0"/>
              <a:ea typeface="ＭＳ Ｐゴシック" panose="020B0600070205080204" pitchFamily="50" charset="-128"/>
              <a:cs typeface="ＭＳ Ｐゴシック" pitchFamily="-29" charset="-128"/>
              <a:sym typeface="Palatino" charset="0"/>
            </a:endParaRPr>
          </a:p>
        </p:txBody>
      </p:sp>
      <p:sp>
        <p:nvSpPr>
          <p:cNvPr id="30729" name="Text Box 13"/>
          <p:cNvSpPr txBox="1">
            <a:spLocks noChangeArrowheads="1"/>
          </p:cNvSpPr>
          <p:nvPr/>
        </p:nvSpPr>
        <p:spPr bwMode="auto">
          <a:xfrm>
            <a:off x="5358838" y="3456260"/>
            <a:ext cx="1247016" cy="429861"/>
          </a:xfrm>
          <a:prstGeom prst="rect">
            <a:avLst/>
          </a:prstGeom>
          <a:noFill/>
          <a:ln w="9525">
            <a:noFill/>
            <a:miter lim="800000"/>
            <a:headEnd/>
            <a:tailEnd/>
          </a:ln>
        </p:spPr>
        <p:txBody>
          <a:bodyPr wrap="none" lIns="90428" tIns="45212" rIns="90428" bIns="45212">
            <a:spAutoFit/>
          </a:bodyPr>
          <a:lstStyle/>
          <a:p>
            <a:pPr marL="0" marR="0" lvl="0" indent="0" algn="ctr" defTabSz="450628" rtl="0" eaLnBrk="1" fontAlgn="base" latinLnBrk="0" hangingPunct="1">
              <a:lnSpc>
                <a:spcPct val="100000"/>
              </a:lnSpc>
              <a:spcBef>
                <a:spcPct val="0"/>
              </a:spcBef>
              <a:spcAft>
                <a:spcPct val="0"/>
              </a:spcAft>
              <a:buClrTx/>
              <a:buSzTx/>
              <a:buFontTx/>
              <a:buNone/>
              <a:tabLst/>
              <a:defRPr/>
            </a:pPr>
            <a:r>
              <a:rPr kumimoji="0" lang="en-US" altLang="ja-JP" sz="2200" b="0" i="0" u="none" strike="noStrike" kern="1200" cap="none" spc="0" normalizeH="0" baseline="0" noProof="0" dirty="0">
                <a:ln>
                  <a:noFill/>
                </a:ln>
                <a:solidFill>
                  <a:srgbClr val="800080"/>
                </a:solidFill>
                <a:effectLst/>
                <a:uLnTx/>
                <a:uFillTx/>
                <a:latin typeface="Arial" pitchFamily="34" charset="0"/>
                <a:ea typeface="ＭＳ Ｐゴシック" panose="020B0600070205080204" pitchFamily="50" charset="-128"/>
                <a:cs typeface="ＭＳ Ｐゴシック" pitchFamily="-29" charset="-128"/>
                <a:sym typeface="Palatino" charset="0"/>
              </a:rPr>
              <a:t>US-SNS</a:t>
            </a:r>
            <a:endParaRPr kumimoji="0" lang="en-US" altLang="ja-JP" sz="2500" b="0" i="0" u="none" strike="noStrike" kern="1200" cap="none" spc="0" normalizeH="0" baseline="0" noProof="0" dirty="0">
              <a:ln>
                <a:noFill/>
              </a:ln>
              <a:solidFill>
                <a:srgbClr val="800080"/>
              </a:solidFill>
              <a:effectLst/>
              <a:uLnTx/>
              <a:uFillTx/>
              <a:latin typeface="Arial" pitchFamily="34" charset="0"/>
              <a:ea typeface="ＭＳ Ｐゴシック" panose="020B0600070205080204" pitchFamily="50" charset="-128"/>
              <a:cs typeface="ＭＳ Ｐゴシック" pitchFamily="-29" charset="-128"/>
              <a:sym typeface="Palatino" charset="0"/>
            </a:endParaRPr>
          </a:p>
        </p:txBody>
      </p:sp>
      <p:sp>
        <p:nvSpPr>
          <p:cNvPr id="30730" name="Text Box 14"/>
          <p:cNvSpPr txBox="1">
            <a:spLocks noChangeArrowheads="1"/>
          </p:cNvSpPr>
          <p:nvPr/>
        </p:nvSpPr>
        <p:spPr bwMode="auto">
          <a:xfrm>
            <a:off x="7308624" y="4005064"/>
            <a:ext cx="1541712" cy="429861"/>
          </a:xfrm>
          <a:prstGeom prst="rect">
            <a:avLst/>
          </a:prstGeom>
          <a:noFill/>
          <a:ln w="9525">
            <a:noFill/>
            <a:miter lim="800000"/>
            <a:headEnd/>
            <a:tailEnd/>
          </a:ln>
        </p:spPr>
        <p:txBody>
          <a:bodyPr wrap="none" lIns="90428" tIns="45212" rIns="90428" bIns="45212">
            <a:spAutoFit/>
          </a:bodyPr>
          <a:lstStyle/>
          <a:p>
            <a:pPr marL="0" marR="0" lvl="0" indent="0" algn="ctr" defTabSz="450628" rtl="0" eaLnBrk="1" fontAlgn="base" latinLnBrk="0" hangingPunct="1">
              <a:lnSpc>
                <a:spcPct val="100000"/>
              </a:lnSpc>
              <a:spcBef>
                <a:spcPct val="0"/>
              </a:spcBef>
              <a:spcAft>
                <a:spcPct val="0"/>
              </a:spcAft>
              <a:buClrTx/>
              <a:buSzTx/>
              <a:buFontTx/>
              <a:buNone/>
              <a:tabLst/>
              <a:defRPr/>
            </a:pPr>
            <a:r>
              <a:rPr kumimoji="0" lang="en-US" altLang="ja-JP" sz="2200" b="0" i="0" u="none" strike="noStrike" kern="1200" cap="none" spc="0" normalizeH="0" baseline="0" noProof="0" dirty="0">
                <a:ln>
                  <a:noFill/>
                </a:ln>
                <a:solidFill>
                  <a:srgbClr val="006600"/>
                </a:solidFill>
                <a:effectLst/>
                <a:uLnTx/>
                <a:uFillTx/>
                <a:latin typeface="Arial" pitchFamily="34" charset="0"/>
                <a:ea typeface="ＭＳ Ｐゴシック" panose="020B0600070205080204" pitchFamily="50" charset="-128"/>
                <a:cs typeface="ＭＳ Ｐゴシック" pitchFamily="-29" charset="-128"/>
                <a:sym typeface="Palatino" charset="0"/>
              </a:rPr>
              <a:t>ISIS – TS2</a:t>
            </a:r>
            <a:endParaRPr kumimoji="0" lang="en-US" altLang="ja-JP" sz="2500" b="0" i="0" u="none" strike="noStrike" kern="1200" cap="none" spc="0" normalizeH="0" baseline="0" noProof="0" dirty="0">
              <a:ln>
                <a:noFill/>
              </a:ln>
              <a:solidFill>
                <a:srgbClr val="006600"/>
              </a:solidFill>
              <a:effectLst/>
              <a:uLnTx/>
              <a:uFillTx/>
              <a:latin typeface="Arial" pitchFamily="34" charset="0"/>
              <a:ea typeface="ＭＳ Ｐゴシック" panose="020B0600070205080204" pitchFamily="50" charset="-128"/>
              <a:cs typeface="ＭＳ Ｐゴシック" pitchFamily="-29" charset="-128"/>
              <a:sym typeface="Palatino" charset="0"/>
            </a:endParaRPr>
          </a:p>
        </p:txBody>
      </p:sp>
      <p:pic>
        <p:nvPicPr>
          <p:cNvPr id="30731" name="Picture 1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03717" y="2228514"/>
            <a:ext cx="1880434" cy="1182026"/>
          </a:xfrm>
          <a:prstGeom prst="rect">
            <a:avLst/>
          </a:prstGeom>
          <a:noFill/>
          <a:ln w="9525">
            <a:noFill/>
            <a:miter lim="800000"/>
            <a:headEnd/>
            <a:tailEnd/>
          </a:ln>
        </p:spPr>
      </p:pic>
      <p:pic>
        <p:nvPicPr>
          <p:cNvPr id="30732" name="Picture 1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00019" y="2881966"/>
            <a:ext cx="1828973" cy="1061983"/>
          </a:xfrm>
          <a:prstGeom prst="rect">
            <a:avLst/>
          </a:prstGeom>
          <a:noFill/>
          <a:ln w="9525">
            <a:noFill/>
            <a:miter lim="800000"/>
            <a:headEnd/>
            <a:tailEnd/>
          </a:ln>
        </p:spPr>
      </p:pic>
      <p:pic>
        <p:nvPicPr>
          <p:cNvPr id="30808" name="Picture 16" descr="J-PARC_Photo3"/>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6320" y="764896"/>
            <a:ext cx="2574358" cy="1547849"/>
          </a:xfrm>
          <a:prstGeom prst="rect">
            <a:avLst/>
          </a:prstGeom>
          <a:noFill/>
          <a:ln w="9525">
            <a:noFill/>
            <a:miter lim="800000"/>
            <a:headEnd/>
            <a:tailEnd/>
          </a:ln>
        </p:spPr>
      </p:pic>
      <p:sp>
        <p:nvSpPr>
          <p:cNvPr id="30733" name="AutoShape 3"/>
          <p:cNvSpPr>
            <a:spLocks noChangeAspect="1" noChangeArrowheads="1" noTextEdit="1"/>
          </p:cNvSpPr>
          <p:nvPr/>
        </p:nvSpPr>
        <p:spPr bwMode="auto">
          <a:xfrm>
            <a:off x="244599" y="3429000"/>
            <a:ext cx="1665288" cy="2654300"/>
          </a:xfrm>
          <a:prstGeom prst="rect">
            <a:avLst/>
          </a:prstGeom>
          <a:noFill/>
          <a:ln w="9525">
            <a:noFill/>
            <a:miter lim="800000"/>
            <a:headEnd/>
            <a:tailEnd/>
          </a:ln>
        </p:spPr>
        <p:txBody>
          <a:bodyPr lIns="90428" tIns="45212" rIns="90428" bIns="45212"/>
          <a:lstStyle/>
          <a:p>
            <a:pPr marL="0" marR="0" lvl="0" indent="0" algn="ctr" defTabSz="904356" rtl="0" eaLnBrk="1" fontAlgn="base" latinLnBrk="0" hangingPunct="1">
              <a:lnSpc>
                <a:spcPct val="100000"/>
              </a:lnSpc>
              <a:spcBef>
                <a:spcPct val="0"/>
              </a:spcBef>
              <a:spcAft>
                <a:spcPct val="0"/>
              </a:spcAft>
              <a:buClrTx/>
              <a:buSzTx/>
              <a:buFontTx/>
              <a:buNone/>
              <a:tabLst/>
              <a:defRPr/>
            </a:pPr>
            <a:endParaRPr kumimoji="0" lang="ja-JP" altLang="en-US" sz="2200" b="0" i="0" u="none" strike="noStrike" kern="1200" cap="none" spc="0" normalizeH="0" baseline="0" noProof="0">
              <a:ln>
                <a:noFill/>
              </a:ln>
              <a:solidFill>
                <a:prstClr val="black"/>
              </a:solidFill>
              <a:effectLst/>
              <a:uLnTx/>
              <a:uFillTx/>
              <a:latin typeface="Arial" pitchFamily="34" charset="0"/>
              <a:ea typeface="ＭＳ Ｐゴシック" panose="020B0600070205080204" pitchFamily="50" charset="-128"/>
              <a:cs typeface="ＭＳ Ｐゴシック" pitchFamily="-29" charset="-128"/>
              <a:sym typeface="Palatino" charset="0"/>
            </a:endParaRPr>
          </a:p>
        </p:txBody>
      </p:sp>
      <p:sp>
        <p:nvSpPr>
          <p:cNvPr id="146" name="テキスト ボックス 83"/>
          <p:cNvSpPr txBox="1">
            <a:spLocks noChangeArrowheads="1"/>
          </p:cNvSpPr>
          <p:nvPr/>
        </p:nvSpPr>
        <p:spPr bwMode="auto">
          <a:xfrm rot="16200000">
            <a:off x="1820760" y="5235010"/>
            <a:ext cx="1343005" cy="534893"/>
          </a:xfrm>
          <a:prstGeom prst="rect">
            <a:avLst/>
          </a:prstGeom>
          <a:noFill/>
          <a:ln w="9525">
            <a:noFill/>
            <a:miter lim="800000"/>
            <a:headEnd/>
            <a:tailEnd/>
          </a:ln>
        </p:spPr>
        <p:txBody>
          <a:bodyPr wrap="square" lIns="90428" tIns="45212" rIns="90428" bIns="45212">
            <a:spAutoFit/>
          </a:bodyPr>
          <a:lstStyle/>
          <a:p>
            <a:pPr marL="0" marR="0" lvl="0" indent="0" algn="ctr" defTabSz="450628" rtl="0" eaLnBrk="1" fontAlgn="base" latinLnBrk="0" hangingPunct="1">
              <a:lnSpc>
                <a:spcPct val="100000"/>
              </a:lnSpc>
              <a:spcBef>
                <a:spcPct val="0"/>
              </a:spcBef>
              <a:spcAft>
                <a:spcPct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300 kW</a:t>
            </a:r>
            <a:b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b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(2012</a:t>
            </a:r>
            <a:r>
              <a:rPr kumimoji="0" lang="ja-JP" altLang="en-US"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年</a:t>
            </a: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11</a:t>
            </a:r>
            <a:r>
              <a:rPr kumimoji="0" lang="ja-JP" altLang="en-US"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月</a:t>
            </a:r>
            <a:r>
              <a:rPr kumimoji="0" lang="en-US" altLang="ja-JP" sz="1400" b="1" i="0" u="none" strike="noStrike" kern="0" cap="none" spc="0" normalizeH="0" baseline="0" noProof="0" dirty="0">
                <a:ln>
                  <a:noFill/>
                </a:ln>
                <a:solidFill>
                  <a:srgbClr val="FFFFFF"/>
                </a:solidFill>
                <a:effectLst/>
                <a:uLnTx/>
                <a:uFillTx/>
                <a:latin typeface="Arial" pitchFamily="34" charset="0"/>
                <a:ea typeface="ＭＳ Ｐゴシック" panose="020B0600070205080204" pitchFamily="50" charset="-128"/>
                <a:cs typeface="ＭＳ Ｐゴシック" pitchFamily="-29" charset="-128"/>
                <a:sym typeface="Palatino" charset="0"/>
              </a:rPr>
              <a:t>)</a:t>
            </a:r>
          </a:p>
        </p:txBody>
      </p:sp>
      <p:sp>
        <p:nvSpPr>
          <p:cNvPr id="30796" name="Rectangle 103"/>
          <p:cNvSpPr>
            <a:spLocks noChangeArrowheads="1"/>
          </p:cNvSpPr>
          <p:nvPr/>
        </p:nvSpPr>
        <p:spPr bwMode="auto">
          <a:xfrm>
            <a:off x="287114" y="4187848"/>
            <a:ext cx="1580562" cy="215444"/>
          </a:xfrm>
          <a:prstGeom prst="rect">
            <a:avLst/>
          </a:prstGeom>
          <a:noFill/>
          <a:ln w="9525">
            <a:noFill/>
            <a:miter lim="800000"/>
            <a:headEnd/>
            <a:tailEnd/>
          </a:ln>
        </p:spPr>
        <p:txBody>
          <a:bodyPr wrap="none" lIns="0" tIns="0" rIns="0" bIns="0">
            <a:spAutoFit/>
          </a:bodyPr>
          <a:lstStyle/>
          <a:p>
            <a:pPr marL="0" marR="0" lvl="0" indent="0" algn="ctr" defTabSz="902788" rtl="0" eaLnBrk="1" fontAlgn="base" latinLnBrk="0" hangingPunct="1">
              <a:lnSpc>
                <a:spcPct val="100000"/>
              </a:lnSpc>
              <a:spcBef>
                <a:spcPct val="0"/>
              </a:spcBef>
              <a:spcAft>
                <a:spcPct val="0"/>
              </a:spcAft>
              <a:buClrTx/>
              <a:buSzTx/>
              <a:buFontTx/>
              <a:buNone/>
              <a:tabLst/>
              <a:defRPr/>
            </a:pPr>
            <a:r>
              <a:rPr kumimoji="0" lang="en-US" altLang="ja-JP" sz="1400" b="0" i="0" u="none" strike="noStrike" kern="1200" cap="none" spc="0" normalizeH="0" baseline="0" noProof="0" dirty="0">
                <a:ln>
                  <a:noFill/>
                </a:ln>
                <a:solidFill>
                  <a:srgbClr val="000000"/>
                </a:solidFill>
                <a:effectLst/>
                <a:uLnTx/>
                <a:uFillTx/>
                <a:latin typeface="Geneva" pitchFamily="34" charset="0"/>
                <a:ea typeface="ＭＳ Ｐゴシック" panose="020B0600070205080204" pitchFamily="50" charset="-128"/>
                <a:cs typeface="ＭＳ Ｐゴシック" pitchFamily="-29" charset="-128"/>
                <a:sym typeface="Palatino" charset="0"/>
              </a:rPr>
              <a:t>Coupled moderator</a:t>
            </a:r>
            <a:endParaRPr kumimoji="0" lang="ja-JP" altLang="ja-JP" sz="1400" b="0" i="0" u="none" strike="noStrike" kern="1200" cap="none" spc="0" normalizeH="0" baseline="0" noProof="0" dirty="0">
              <a:ln>
                <a:noFill/>
              </a:ln>
              <a:solidFill>
                <a:prstClr val="black"/>
              </a:solidFill>
              <a:effectLst/>
              <a:uLnTx/>
              <a:uFillTx/>
              <a:latin typeface="Arial" pitchFamily="34" charset="0"/>
              <a:ea typeface="ＭＳ Ｐゴシック" panose="020B0600070205080204" pitchFamily="50" charset="-128"/>
              <a:cs typeface="ＭＳ Ｐゴシック" pitchFamily="-29" charset="-128"/>
              <a:sym typeface="Palatino" charset="0"/>
            </a:endParaRPr>
          </a:p>
        </p:txBody>
      </p:sp>
      <p:pic>
        <p:nvPicPr>
          <p:cNvPr id="97" name="図 96"/>
          <p:cNvPicPr/>
          <p:nvPr/>
        </p:nvPicPr>
        <p:blipFill>
          <a:blip r:embed="rId6">
            <a:extLst>
              <a:ext uri="{28A0092B-C50C-407E-A947-70E740481C1C}">
                <a14:useLocalDpi xmlns:a14="http://schemas.microsoft.com/office/drawing/2010/main"/>
              </a:ext>
            </a:extLst>
          </a:blip>
          <a:srcRect/>
          <a:stretch>
            <a:fillRect/>
          </a:stretch>
        </p:blipFill>
        <p:spPr bwMode="auto">
          <a:xfrm>
            <a:off x="73738" y="2609756"/>
            <a:ext cx="2511424" cy="1372872"/>
          </a:xfrm>
          <a:prstGeom prst="rect">
            <a:avLst/>
          </a:prstGeom>
          <a:noFill/>
          <a:ln>
            <a:noFill/>
          </a:ln>
        </p:spPr>
      </p:pic>
      <p:sp>
        <p:nvSpPr>
          <p:cNvPr id="3" name="テキスト ボックス 2"/>
          <p:cNvSpPr txBox="1"/>
          <p:nvPr/>
        </p:nvSpPr>
        <p:spPr>
          <a:xfrm>
            <a:off x="683586" y="764704"/>
            <a:ext cx="1407530" cy="427760"/>
          </a:xfrm>
          <a:prstGeom prst="rect">
            <a:avLst/>
          </a:prstGeom>
          <a:noFill/>
        </p:spPr>
        <p:txBody>
          <a:bodyPr wrap="square" lIns="90428" tIns="45212" rIns="90428" bIns="45212" rtlCol="0">
            <a:spAutoFit/>
          </a:bodyPr>
          <a:lstStyle/>
          <a:p>
            <a:pPr marL="0" marR="0" lvl="0" indent="0" algn="ctr" defTabSz="904356" rtl="0" eaLnBrk="1" fontAlgn="base" latinLnBrk="0" hangingPunct="1">
              <a:lnSpc>
                <a:spcPct val="100000"/>
              </a:lnSpc>
              <a:spcBef>
                <a:spcPct val="0"/>
              </a:spcBef>
              <a:spcAft>
                <a:spcPct val="0"/>
              </a:spcAft>
              <a:buClrTx/>
              <a:buSzTx/>
              <a:buFontTx/>
              <a:buNone/>
              <a:tabLst/>
              <a:defRPr/>
            </a:pPr>
            <a:r>
              <a:rPr kumimoji="0" lang="en-US" altLang="ja-JP" sz="2200" b="1" i="0" u="none" strike="noStrike" kern="1200" cap="none" spc="0" normalizeH="0" baseline="0" noProof="0" dirty="0">
                <a:ln>
                  <a:noFill/>
                </a:ln>
                <a:solidFill>
                  <a:prstClr val="white"/>
                </a:solidFill>
                <a:effectLst/>
                <a:uLnTx/>
                <a:uFillTx/>
                <a:latin typeface="Arial" pitchFamily="34" charset="0"/>
                <a:ea typeface="ＭＳ Ｐゴシック" panose="020B0600070205080204" pitchFamily="50" charset="-128"/>
                <a:cs typeface="ＭＳ Ｐゴシック" pitchFamily="-29" charset="-128"/>
                <a:sym typeface="Palatino" charset="0"/>
              </a:rPr>
              <a:t>J-PARC</a:t>
            </a:r>
            <a:endParaRPr kumimoji="0" lang="ja-JP" altLang="en-US" sz="2200" b="1" i="0" u="none" strike="noStrike" kern="1200" cap="none" spc="0" normalizeH="0" baseline="0" noProof="0" dirty="0">
              <a:ln>
                <a:noFill/>
              </a:ln>
              <a:solidFill>
                <a:prstClr val="white"/>
              </a:solidFill>
              <a:effectLst/>
              <a:uLnTx/>
              <a:uFillTx/>
              <a:latin typeface="Arial" pitchFamily="34" charset="0"/>
              <a:ea typeface="ＭＳ Ｐゴシック" panose="020B0600070205080204" pitchFamily="50" charset="-128"/>
              <a:cs typeface="ＭＳ Ｐゴシック" pitchFamily="-29" charset="-128"/>
              <a:sym typeface="Palatino" charset="0"/>
            </a:endParaRPr>
          </a:p>
        </p:txBody>
      </p:sp>
      <p:sp>
        <p:nvSpPr>
          <p:cNvPr id="99" name="Rectangle 103"/>
          <p:cNvSpPr>
            <a:spLocks noChangeArrowheads="1"/>
          </p:cNvSpPr>
          <p:nvPr/>
        </p:nvSpPr>
        <p:spPr bwMode="auto">
          <a:xfrm>
            <a:off x="92942" y="2666594"/>
            <a:ext cx="1754765" cy="221599"/>
          </a:xfrm>
          <a:prstGeom prst="rect">
            <a:avLst/>
          </a:prstGeom>
          <a:noFill/>
          <a:ln w="9525">
            <a:noFill/>
            <a:miter lim="800000"/>
            <a:headEnd/>
            <a:tailEnd/>
          </a:ln>
        </p:spPr>
        <p:txBody>
          <a:bodyPr wrap="square" lIns="0" tIns="0" rIns="0" bIns="0">
            <a:spAutoFit/>
          </a:bodyPr>
          <a:lstStyle/>
          <a:p>
            <a:pPr marL="0" marR="0" lvl="0" indent="0" algn="ctr" defTabSz="902788" rtl="0" eaLnBrk="1" fontAlgn="base" latinLnBrk="0" hangingPunct="1">
              <a:lnSpc>
                <a:spcPct val="100000"/>
              </a:lnSpc>
              <a:spcBef>
                <a:spcPct val="0"/>
              </a:spcBef>
              <a:spcAft>
                <a:spcPct val="0"/>
              </a:spcAft>
              <a:buClrTx/>
              <a:buSzTx/>
              <a:buFontTx/>
              <a:buNone/>
              <a:tabLst/>
              <a:defRPr/>
            </a:pPr>
            <a:r>
              <a:rPr kumimoji="0" lang="en-US" altLang="ja-JP" sz="1400" b="1" i="0" u="none" strike="noStrike" kern="1200" cap="none" spc="0" normalizeH="0" baseline="0" noProof="0" dirty="0" err="1">
                <a:ln>
                  <a:noFill/>
                </a:ln>
                <a:solidFill>
                  <a:prstClr val="white"/>
                </a:solidFill>
                <a:effectLst/>
                <a:uLnTx/>
                <a:uFillTx/>
                <a:latin typeface="Arial" pitchFamily="34" charset="0"/>
                <a:ea typeface="ＭＳ Ｐゴシック" panose="020B0600070205080204" pitchFamily="50" charset="-128"/>
                <a:cs typeface="ＭＳ Ｐゴシック" pitchFamily="-29" charset="-128"/>
                <a:sym typeface="Palatino" charset="0"/>
              </a:rPr>
              <a:t>Liq</a:t>
            </a:r>
            <a:r>
              <a:rPr kumimoji="0" lang="en-US" altLang="ja-JP" sz="1400" b="1" i="0" u="none" strike="noStrike" kern="1200" cap="none" spc="0" normalizeH="0" baseline="0" noProof="0" dirty="0">
                <a:ln>
                  <a:noFill/>
                </a:ln>
                <a:solidFill>
                  <a:prstClr val="white"/>
                </a:solidFill>
                <a:effectLst/>
                <a:uLnTx/>
                <a:uFillTx/>
                <a:latin typeface="Arial" pitchFamily="34" charset="0"/>
                <a:ea typeface="ＭＳ Ｐゴシック" panose="020B0600070205080204" pitchFamily="50" charset="-128"/>
                <a:cs typeface="ＭＳ Ｐゴシック" pitchFamily="-29" charset="-128"/>
                <a:sym typeface="Palatino" charset="0"/>
              </a:rPr>
              <a:t> Ag target</a:t>
            </a:r>
          </a:p>
        </p:txBody>
      </p:sp>
      <p:sp>
        <p:nvSpPr>
          <p:cNvPr id="100" name="Rectangle 103"/>
          <p:cNvSpPr>
            <a:spLocks noChangeArrowheads="1"/>
          </p:cNvSpPr>
          <p:nvPr/>
        </p:nvSpPr>
        <p:spPr bwMode="auto">
          <a:xfrm>
            <a:off x="192245" y="2341431"/>
            <a:ext cx="2300219" cy="246221"/>
          </a:xfrm>
          <a:prstGeom prst="rect">
            <a:avLst/>
          </a:prstGeom>
          <a:noFill/>
          <a:ln w="9525">
            <a:noFill/>
            <a:miter lim="800000"/>
            <a:headEnd/>
            <a:tailEnd/>
          </a:ln>
        </p:spPr>
        <p:txBody>
          <a:bodyPr wrap="square" lIns="0" tIns="0" rIns="0" bIns="0">
            <a:spAutoFit/>
          </a:bodyPr>
          <a:lstStyle/>
          <a:p>
            <a:pPr marL="0" marR="0" lvl="0" indent="0" algn="ctr" defTabSz="902788" rtl="0" eaLnBrk="1" fontAlgn="base" latinLnBrk="0" hangingPunct="1">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prstClr val="black"/>
                </a:solidFill>
                <a:effectLst/>
                <a:uLnTx/>
                <a:uFillTx/>
                <a:latin typeface="Arial" pitchFamily="34" charset="0"/>
                <a:ea typeface="ＭＳ Ｐゴシック" panose="020B0600070205080204" pitchFamily="50" charset="-128"/>
                <a:cs typeface="ＭＳ Ｐゴシック" pitchFamily="-29" charset="-128"/>
                <a:sym typeface="Palatino" charset="0"/>
              </a:rPr>
              <a:t>JAEA’s technologies</a:t>
            </a:r>
          </a:p>
        </p:txBody>
      </p:sp>
      <p:sp>
        <p:nvSpPr>
          <p:cNvPr id="4" name="右矢印 3"/>
          <p:cNvSpPr/>
          <p:nvPr/>
        </p:nvSpPr>
        <p:spPr>
          <a:xfrm>
            <a:off x="2544835" y="3602383"/>
            <a:ext cx="662473" cy="822002"/>
          </a:xfrm>
          <a:prstGeom prst="rightArrow">
            <a:avLst/>
          </a:prstGeom>
          <a:gradFill>
            <a:gsLst>
              <a:gs pos="0">
                <a:schemeClr val="accent1">
                  <a:tint val="66000"/>
                  <a:satMod val="160000"/>
                </a:schemeClr>
              </a:gs>
              <a:gs pos="40000">
                <a:schemeClr val="accent1">
                  <a:tint val="44500"/>
                  <a:satMod val="160000"/>
                </a:scheme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0428" tIns="45212" rIns="90428" bIns="45212" rtlCol="0" anchor="ctr"/>
          <a:lstStyle/>
          <a:p>
            <a:pPr marL="0" marR="0" lvl="0" indent="0" algn="ctr" defTabSz="904356" rtl="0" eaLnBrk="1" fontAlgn="base" latinLnBrk="0" hangingPunct="1">
              <a:lnSpc>
                <a:spcPct val="100000"/>
              </a:lnSpc>
              <a:spcBef>
                <a:spcPct val="0"/>
              </a:spcBef>
              <a:spcAft>
                <a:spcPct val="0"/>
              </a:spcAft>
              <a:buClrTx/>
              <a:buSzTx/>
              <a:buFontTx/>
              <a:buNone/>
              <a:tabLst/>
              <a:defRPr/>
            </a:pPr>
            <a:endParaRPr kumimoji="0" lang="ja-JP" altLang="en-US" sz="22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sym typeface="Palatino" charset="0"/>
            </a:endParaRPr>
          </a:p>
        </p:txBody>
      </p:sp>
      <p:sp>
        <p:nvSpPr>
          <p:cNvPr id="43" name="テキスト ボックス 83"/>
          <p:cNvSpPr txBox="1">
            <a:spLocks noChangeArrowheads="1"/>
          </p:cNvSpPr>
          <p:nvPr/>
        </p:nvSpPr>
        <p:spPr bwMode="auto">
          <a:xfrm rot="16200000">
            <a:off x="1973644" y="5117773"/>
            <a:ext cx="1153751" cy="430887"/>
          </a:xfrm>
          <a:prstGeom prst="rect">
            <a:avLst/>
          </a:prstGeom>
          <a:noFill/>
          <a:ln w="9525">
            <a:noFill/>
            <a:miter lim="800000"/>
            <a:headEnd/>
            <a:tailEnd/>
          </a:ln>
        </p:spPr>
        <p:txBody>
          <a:bodyPr wrap="square" lIns="0" tIns="0" rIns="0" bIns="0">
            <a:spAutoFit/>
          </a:bodyPr>
          <a:lstStyle/>
          <a:p>
            <a:pPr marL="0" marR="0" lvl="0" indent="0" algn="ctr" defTabSz="316828"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t>400 kW</a:t>
            </a:r>
            <a:br>
              <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br>
            <a:r>
              <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t>(2015</a:t>
            </a: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t>年</a:t>
            </a:r>
            <a:r>
              <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t>3</a:t>
            </a: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t>月</a:t>
            </a:r>
            <a:r>
              <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ヒラギノ明朝 ProN W3" charset="0"/>
                <a:sym typeface="Palatino" charset="0"/>
              </a:rPr>
              <a:t>)</a:t>
            </a:r>
          </a:p>
        </p:txBody>
      </p:sp>
      <p:sp>
        <p:nvSpPr>
          <p:cNvPr id="50" name="タイトル 1"/>
          <p:cNvSpPr txBox="1">
            <a:spLocks/>
          </p:cNvSpPr>
          <p:nvPr/>
        </p:nvSpPr>
        <p:spPr>
          <a:xfrm>
            <a:off x="35496" y="44696"/>
            <a:ext cx="8985648" cy="648000"/>
          </a:xfrm>
          <a:prstGeom prst="rect">
            <a:avLst/>
          </a:prstGeom>
          <a:solidFill>
            <a:srgbClr val="9BBB59"/>
          </a:solidFill>
          <a:ln w="38100" cap="flat">
            <a:solidFill>
              <a:schemeClr val="bg1"/>
            </a:solidFill>
            <a:miter lim="800000"/>
            <a:headEnd/>
            <a:tailEnd/>
          </a:ln>
          <a:effectLst>
            <a:outerShdw blurRad="63500" dist="20000" dir="5400000" rotWithShape="0">
              <a:srgbClr val="000000">
                <a:alpha val="37999"/>
              </a:srgbClr>
            </a:outerShdw>
          </a:effectLst>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799340" marR="0" lvl="0" indent="0" algn="ctr" defTabSz="799340" rtl="0" eaLnBrk="1" fontAlgn="base" latinLnBrk="0" hangingPunct="1">
              <a:lnSpc>
                <a:spcPct val="100000"/>
              </a:lnSpc>
              <a:spcBef>
                <a:spcPct val="0"/>
              </a:spcBef>
              <a:spcAft>
                <a:spcPct val="0"/>
              </a:spcAft>
              <a:buClrTx/>
              <a:buSzTx/>
              <a:buFontTx/>
              <a:buNone/>
              <a:tabLst/>
              <a:defRPr/>
            </a:pPr>
            <a:r>
              <a:rPr kumimoji="0" lang="en-US" altLang="ja-JP" sz="3200" b="0" i="0" u="none" strike="noStrike" kern="1200" cap="none" spc="0" normalizeH="0" baseline="0" noProof="0" dirty="0">
                <a:ln>
                  <a:noFill/>
                </a:ln>
                <a:solidFill>
                  <a:prstClr val="white"/>
                </a:solidFill>
                <a:effectLst/>
                <a:uLnTx/>
                <a:uFillTx/>
                <a:latin typeface="Arial" pitchFamily="34" charset="0"/>
                <a:ea typeface="ＭＳ Ｐゴシック" pitchFamily="50" charset="-128"/>
                <a:cs typeface="ＭＳ Ｐゴシック" pitchFamily="-29" charset="-128"/>
                <a:sym typeface="Palatino" charset="0"/>
              </a:rPr>
              <a:t>Materials and Life Science Facility </a:t>
            </a:r>
            <a:r>
              <a:rPr kumimoji="0" lang="ja-JP" altLang="en-US" sz="3200" b="0" i="0" u="none" strike="noStrike" kern="1200" cap="none" spc="0" normalizeH="0" baseline="0" noProof="0" dirty="0">
                <a:ln>
                  <a:noFill/>
                </a:ln>
                <a:solidFill>
                  <a:prstClr val="white"/>
                </a:solidFill>
                <a:effectLst/>
                <a:uLnTx/>
                <a:uFillTx/>
                <a:latin typeface="Arial" pitchFamily="34" charset="0"/>
                <a:ea typeface="ＭＳ Ｐゴシック" pitchFamily="50" charset="-128"/>
                <a:cs typeface="ＭＳ Ｐゴシック" pitchFamily="-29" charset="-128"/>
                <a:sym typeface="Palatino" charset="0"/>
              </a:rPr>
              <a:t>（</a:t>
            </a:r>
            <a:r>
              <a:rPr kumimoji="0" lang="en-US" altLang="ja-JP" sz="3200" b="0" i="0" u="none" strike="noStrike" kern="1200" cap="none" spc="0" normalizeH="0" baseline="0" noProof="0" dirty="0">
                <a:ln>
                  <a:noFill/>
                </a:ln>
                <a:solidFill>
                  <a:prstClr val="white"/>
                </a:solidFill>
                <a:effectLst/>
                <a:uLnTx/>
                <a:uFillTx/>
                <a:latin typeface="Calibri"/>
                <a:ea typeface="ＭＳ Ｐゴシック" pitchFamily="50" charset="-128"/>
                <a:cs typeface="ＭＳ Ｐゴシック" pitchFamily="-29" charset="-128"/>
                <a:sym typeface="Palatino" charset="0"/>
              </a:rPr>
              <a:t>MLF</a:t>
            </a:r>
            <a:r>
              <a:rPr kumimoji="0" lang="ja-JP" altLang="en-US" sz="3200" b="0" i="0" u="none" strike="noStrike" kern="1200" cap="none" spc="0" normalizeH="0" baseline="0" noProof="0" dirty="0">
                <a:ln>
                  <a:noFill/>
                </a:ln>
                <a:solidFill>
                  <a:prstClr val="white"/>
                </a:solidFill>
                <a:effectLst/>
                <a:uLnTx/>
                <a:uFillTx/>
                <a:latin typeface="Arial" pitchFamily="34" charset="0"/>
                <a:ea typeface="ＭＳ Ｐゴシック" pitchFamily="50" charset="-128"/>
                <a:cs typeface="ＭＳ Ｐゴシック" pitchFamily="-29" charset="-128"/>
                <a:sym typeface="Palatino" charset="0"/>
              </a:rPr>
              <a:t>）</a:t>
            </a:r>
            <a:endParaRPr kumimoji="0" lang="ja-JP" altLang="ja-JP" sz="3200" b="0" i="0" u="none" strike="noStrike" kern="1200" cap="none" spc="0" normalizeH="0" baseline="0" noProof="0" dirty="0">
              <a:ln>
                <a:noFill/>
              </a:ln>
              <a:solidFill>
                <a:prstClr val="white"/>
              </a:solidFill>
              <a:effectLst/>
              <a:uLnTx/>
              <a:uFillTx/>
              <a:latin typeface="Calibri"/>
              <a:ea typeface="ＭＳ Ｐゴシック" pitchFamily="50" charset="-128"/>
              <a:cs typeface="ＭＳ Ｐゴシック" pitchFamily="-29" charset="-128"/>
              <a:sym typeface="Palatino" charset="0"/>
            </a:endParaRPr>
          </a:p>
        </p:txBody>
      </p:sp>
      <p:grpSp>
        <p:nvGrpSpPr>
          <p:cNvPr id="51" name="グループ化 50">
            <a:extLst>
              <a:ext uri="{FF2B5EF4-FFF2-40B4-BE49-F238E27FC236}">
                <a16:creationId xmlns:a16="http://schemas.microsoft.com/office/drawing/2014/main" id="{9F30D34D-F1AE-4459-753A-0683C03F4280}"/>
              </a:ext>
            </a:extLst>
          </p:cNvPr>
          <p:cNvGrpSpPr/>
          <p:nvPr/>
        </p:nvGrpSpPr>
        <p:grpSpPr>
          <a:xfrm>
            <a:off x="2443519" y="1233708"/>
            <a:ext cx="5902849" cy="5676246"/>
            <a:chOff x="2637169" y="1117951"/>
            <a:chExt cx="5902849" cy="5676246"/>
          </a:xfrm>
        </p:grpSpPr>
        <p:sp>
          <p:nvSpPr>
            <p:cNvPr id="52" name="Text Box 14">
              <a:extLst>
                <a:ext uri="{FF2B5EF4-FFF2-40B4-BE49-F238E27FC236}">
                  <a16:creationId xmlns:a16="http://schemas.microsoft.com/office/drawing/2014/main" id="{A3A9303D-830D-5ADB-697A-479B921A2F26}"/>
                </a:ext>
              </a:extLst>
            </p:cNvPr>
            <p:cNvSpPr txBox="1">
              <a:spLocks noChangeArrowheads="1"/>
            </p:cNvSpPr>
            <p:nvPr/>
          </p:nvSpPr>
          <p:spPr bwMode="auto">
            <a:xfrm>
              <a:off x="2679159" y="6444495"/>
              <a:ext cx="2603991" cy="349702"/>
            </a:xfrm>
            <a:prstGeom prst="rect">
              <a:avLst/>
            </a:prstGeom>
            <a:noFill/>
            <a:ln w="9525">
              <a:noFill/>
              <a:miter lim="800000"/>
              <a:headEnd/>
              <a:tailEnd/>
            </a:ln>
          </p:spPr>
          <p:txBody>
            <a:bodyPr wrap="square" lIns="36000" tIns="36000" rIns="36000" bIns="36000">
              <a:spAutoFit/>
            </a:bodyPr>
            <a:lstStyle/>
            <a:p>
              <a:pPr marL="0" marR="0" lvl="0" indent="0" algn="l" defTabSz="455613" rtl="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Unit</a:t>
              </a:r>
              <a:r>
                <a:rPr kumimoji="0" lang="ja-JP" altLang="en-US" sz="18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a:t>
              </a:r>
              <a:r>
                <a:rPr kumimoji="0" lang="en-US" altLang="ja-JP" sz="18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 10</a:t>
              </a:r>
              <a:r>
                <a:rPr kumimoji="0" lang="en-US" altLang="ja-JP" sz="1800" b="1" i="0" u="none" strike="noStrike" kern="0" cap="none" spc="0" normalizeH="0" baseline="30000" noProof="0" dirty="0">
                  <a:ln>
                    <a:noFill/>
                  </a:ln>
                  <a:solidFill>
                    <a:sysClr val="windowText" lastClr="000000"/>
                  </a:solidFill>
                  <a:effectLst/>
                  <a:uLnTx/>
                  <a:uFillTx/>
                  <a:latin typeface="Calibri"/>
                  <a:ea typeface="ＭＳ Ｐゴシック" panose="020B0600070205080204" pitchFamily="50" charset="-128"/>
                  <a:cs typeface="+mn-cs"/>
                </a:rPr>
                <a:t>12</a:t>
              </a:r>
              <a:r>
                <a:rPr kumimoji="0" lang="en-US" altLang="ja-JP" sz="18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 </a:t>
              </a:r>
              <a:r>
                <a:rPr kumimoji="0" lang="en-US" altLang="ja-JP" sz="1800" b="0"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n/(</a:t>
              </a:r>
              <a:r>
                <a:rPr kumimoji="0" lang="en-US" altLang="ja-JP" sz="1800" b="0" i="0" u="none" strike="noStrike" kern="0" cap="none" spc="0" normalizeH="0" baseline="0" noProof="0" dirty="0" err="1">
                  <a:ln>
                    <a:noFill/>
                  </a:ln>
                  <a:solidFill>
                    <a:sysClr val="windowText" lastClr="000000"/>
                  </a:solidFill>
                  <a:effectLst/>
                  <a:uLnTx/>
                  <a:uFillTx/>
                  <a:latin typeface="Calibri"/>
                  <a:ea typeface="ＭＳ Ｐゴシック" panose="020B0600070205080204" pitchFamily="50" charset="-128"/>
                  <a:cs typeface="+mn-cs"/>
                </a:rPr>
                <a:t>sr</a:t>
              </a:r>
              <a:r>
                <a:rPr kumimoji="0" lang="ja-JP" altLang="en-US" sz="1800" b="0"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a:t>
              </a:r>
              <a:r>
                <a:rPr kumimoji="0" lang="en-US" altLang="ja-JP" sz="1800" b="0"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pulse)</a:t>
              </a:r>
            </a:p>
          </p:txBody>
        </p:sp>
        <p:sp>
          <p:nvSpPr>
            <p:cNvPr id="53" name="正方形/長方形 52">
              <a:extLst>
                <a:ext uri="{FF2B5EF4-FFF2-40B4-BE49-F238E27FC236}">
                  <a16:creationId xmlns:a16="http://schemas.microsoft.com/office/drawing/2014/main" id="{E4D734F7-EA30-8E8E-EFA8-FD3BB2D7CFA8}"/>
                </a:ext>
              </a:extLst>
            </p:cNvPr>
            <p:cNvSpPr/>
            <p:nvPr/>
          </p:nvSpPr>
          <p:spPr>
            <a:xfrm>
              <a:off x="2637169" y="6046582"/>
              <a:ext cx="5902849" cy="381000"/>
            </a:xfrm>
            <a:prstGeom prst="rect">
              <a:avLst/>
            </a:prstGeom>
            <a:solidFill>
              <a:srgbClr val="FFFF99"/>
            </a:solidFill>
            <a:ln>
              <a:noFill/>
            </a:ln>
            <a:scene3d>
              <a:camera prst="isometricOffAxis2Left">
                <a:rot lat="409091" lon="601013" rev="60000"/>
              </a:camera>
              <a:lightRig rig="threePt" dir="t"/>
            </a:scene3d>
            <a:sp3d extrusionH="2540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4" name="正方形/長方形 53">
              <a:extLst>
                <a:ext uri="{FF2B5EF4-FFF2-40B4-BE49-F238E27FC236}">
                  <a16:creationId xmlns:a16="http://schemas.microsoft.com/office/drawing/2014/main" id="{14A9B5DD-1BE2-C2A1-C662-AD56FCDCEE66}"/>
                </a:ext>
              </a:extLst>
            </p:cNvPr>
            <p:cNvSpPr/>
            <p:nvPr/>
          </p:nvSpPr>
          <p:spPr>
            <a:xfrm>
              <a:off x="4333285" y="1669862"/>
              <a:ext cx="490848" cy="4268770"/>
            </a:xfrm>
            <a:prstGeom prst="rect">
              <a:avLst/>
            </a:prstGeom>
            <a:solidFill>
              <a:srgbClr val="FF99FF"/>
            </a:solidFill>
            <a:ln>
              <a:noFill/>
            </a:ln>
            <a:scene3d>
              <a:camera prst="isometricLeftDown">
                <a:rot lat="571324" lon="720000" rev="0"/>
              </a:camera>
              <a:lightRig rig="chilly" dir="t"/>
            </a:scene3d>
            <a:sp3d extrusionH="793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5" name="正方形/長方形 54">
              <a:extLst>
                <a:ext uri="{FF2B5EF4-FFF2-40B4-BE49-F238E27FC236}">
                  <a16:creationId xmlns:a16="http://schemas.microsoft.com/office/drawing/2014/main" id="{D4B1F8C2-B541-152C-CB3B-DA7538D6F186}"/>
                </a:ext>
              </a:extLst>
            </p:cNvPr>
            <p:cNvSpPr/>
            <p:nvPr/>
          </p:nvSpPr>
          <p:spPr>
            <a:xfrm>
              <a:off x="7699920" y="4922632"/>
              <a:ext cx="490848" cy="1016000"/>
            </a:xfrm>
            <a:prstGeom prst="rect">
              <a:avLst/>
            </a:prstGeom>
            <a:solidFill>
              <a:srgbClr val="66FF66"/>
            </a:solidFill>
            <a:ln>
              <a:noFill/>
            </a:ln>
            <a:scene3d>
              <a:camera prst="isometricLeftDown">
                <a:rot lat="571324" lon="720000" rev="0"/>
              </a:camera>
              <a:lightRig rig="chilly" dir="t"/>
            </a:scene3d>
            <a:sp3d extrusionH="793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6" name="正方形/長方形 55">
              <a:extLst>
                <a:ext uri="{FF2B5EF4-FFF2-40B4-BE49-F238E27FC236}">
                  <a16:creationId xmlns:a16="http://schemas.microsoft.com/office/drawing/2014/main" id="{27277DA8-5731-BF7E-8FA5-3FE46E240E0E}"/>
                </a:ext>
              </a:extLst>
            </p:cNvPr>
            <p:cNvSpPr/>
            <p:nvPr/>
          </p:nvSpPr>
          <p:spPr>
            <a:xfrm>
              <a:off x="5516768" y="4567032"/>
              <a:ext cx="490848" cy="1371600"/>
            </a:xfrm>
            <a:prstGeom prst="rect">
              <a:avLst/>
            </a:prstGeom>
            <a:solidFill>
              <a:schemeClr val="accent5">
                <a:lumMod val="40000"/>
                <a:lumOff val="60000"/>
              </a:schemeClr>
            </a:solidFill>
            <a:ln>
              <a:noFill/>
            </a:ln>
            <a:scene3d>
              <a:camera prst="isometricLeftDown">
                <a:rot lat="571324" lon="720000" rev="0"/>
              </a:camera>
              <a:lightRig rig="chilly" dir="t"/>
            </a:scene3d>
            <a:sp3d extrusionH="793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7" name="正方形/長方形 56">
              <a:extLst>
                <a:ext uri="{FF2B5EF4-FFF2-40B4-BE49-F238E27FC236}">
                  <a16:creationId xmlns:a16="http://schemas.microsoft.com/office/drawing/2014/main" id="{EE52CA39-D9E3-1DE1-E5F2-A19D6C3E7289}"/>
                </a:ext>
              </a:extLst>
            </p:cNvPr>
            <p:cNvSpPr/>
            <p:nvPr/>
          </p:nvSpPr>
          <p:spPr>
            <a:xfrm>
              <a:off x="3249552" y="2361436"/>
              <a:ext cx="490848" cy="3558934"/>
            </a:xfrm>
            <a:prstGeom prst="rect">
              <a:avLst/>
            </a:prstGeom>
            <a:solidFill>
              <a:srgbClr val="FFCCFF"/>
            </a:solidFill>
            <a:ln>
              <a:noFill/>
            </a:ln>
            <a:scene3d>
              <a:camera prst="isometricLeftDown">
                <a:rot lat="571324" lon="720000" rev="0"/>
              </a:camera>
              <a:lightRig rig="chilly" dir="t"/>
            </a:scene3d>
            <a:sp3d extrusionH="793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 name="Text Box 14">
              <a:extLst>
                <a:ext uri="{FF2B5EF4-FFF2-40B4-BE49-F238E27FC236}">
                  <a16:creationId xmlns:a16="http://schemas.microsoft.com/office/drawing/2014/main" id="{2EBB60C4-0867-15C4-DF0F-4BDA526ABCBD}"/>
                </a:ext>
              </a:extLst>
            </p:cNvPr>
            <p:cNvSpPr txBox="1">
              <a:spLocks noChangeArrowheads="1"/>
            </p:cNvSpPr>
            <p:nvPr/>
          </p:nvSpPr>
          <p:spPr bwMode="auto">
            <a:xfrm>
              <a:off x="3608479" y="6088079"/>
              <a:ext cx="4910827" cy="380480"/>
            </a:xfrm>
            <a:prstGeom prst="rect">
              <a:avLst/>
            </a:prstGeom>
            <a:noFill/>
            <a:ln w="9525">
              <a:noFill/>
              <a:miter lim="800000"/>
              <a:headEnd/>
              <a:tailEnd/>
            </a:ln>
          </p:spPr>
          <p:txBody>
            <a:bodyPr wrap="square" lIns="36000" tIns="36000" rIns="36000" bIns="36000">
              <a:spAutoFit/>
            </a:bodyPr>
            <a:lstStyle/>
            <a:p>
              <a:pPr marL="0" marR="0" lvl="0" indent="0" algn="l" defTabSz="455613" rtl="0" eaLnBrk="1" fontAlgn="auto" latinLnBrk="0" hangingPunct="1">
                <a:lnSpc>
                  <a:spcPct val="100000"/>
                </a:lnSpc>
                <a:spcBef>
                  <a:spcPts val="0"/>
                </a:spcBef>
                <a:spcAft>
                  <a:spcPts val="0"/>
                </a:spcAft>
                <a:buClrTx/>
                <a:buSzTx/>
                <a:buFontTx/>
                <a:buNone/>
                <a:tabLst/>
                <a:defRPr/>
              </a:pPr>
              <a:r>
                <a:rPr kumimoji="0" lang="en-US" altLang="ja-JP" sz="2000" b="0" i="0" u="none" strike="noStrike" kern="0" cap="none" spc="0" normalizeH="0" baseline="0" noProof="0" dirty="0">
                  <a:ln>
                    <a:noFill/>
                  </a:ln>
                  <a:solidFill>
                    <a:srgbClr val="0000FF"/>
                  </a:solidFill>
                  <a:effectLst/>
                  <a:uLnTx/>
                  <a:uFillTx/>
                  <a:latin typeface="Arial Black" pitchFamily="34" charset="0"/>
                  <a:ea typeface="ＭＳ Ｐゴシック" panose="020B0600070205080204" pitchFamily="50" charset="-128"/>
                  <a:cs typeface="+mn-cs"/>
                </a:rPr>
                <a:t>J-PARC</a:t>
              </a:r>
              <a:r>
                <a:rPr kumimoji="0" lang="en-US" altLang="ja-JP" sz="2000" b="0" i="0" u="none" strike="noStrike" kern="0" cap="none" spc="0" normalizeH="0" baseline="0" noProof="0" dirty="0">
                  <a:ln>
                    <a:noFill/>
                  </a:ln>
                  <a:solidFill>
                    <a:srgbClr val="800080"/>
                  </a:solidFill>
                  <a:effectLst/>
                  <a:uLnTx/>
                  <a:uFillTx/>
                  <a:latin typeface="Arial Black" pitchFamily="34" charset="0"/>
                  <a:ea typeface="ＭＳ Ｐゴシック" panose="020B0600070205080204" pitchFamily="50" charset="-128"/>
                  <a:cs typeface="+mn-cs"/>
                </a:rPr>
                <a:t>         </a:t>
              </a:r>
              <a:r>
                <a:rPr kumimoji="0" lang="ja-JP" altLang="en-US" sz="2000" b="0" i="0" u="none" strike="noStrike" kern="0" cap="none" spc="0" normalizeH="0" baseline="0" noProof="0" dirty="0">
                  <a:ln>
                    <a:noFill/>
                  </a:ln>
                  <a:solidFill>
                    <a:srgbClr val="800080"/>
                  </a:solidFill>
                  <a:effectLst/>
                  <a:uLnTx/>
                  <a:uFillTx/>
                  <a:latin typeface="Arial Black" pitchFamily="34" charset="0"/>
                  <a:ea typeface="ＭＳ Ｐゴシック" panose="020B0600070205080204" pitchFamily="50" charset="-128"/>
                  <a:cs typeface="+mn-cs"/>
                </a:rPr>
                <a:t>　　　　</a:t>
              </a:r>
              <a:r>
                <a:rPr kumimoji="0" lang="en-US" altLang="ja-JP" sz="2000" b="0" i="0" u="none" strike="noStrike" kern="0" cap="none" spc="0" normalizeH="0" baseline="0" noProof="0" dirty="0">
                  <a:ln>
                    <a:noFill/>
                  </a:ln>
                  <a:solidFill>
                    <a:srgbClr val="800080"/>
                  </a:solidFill>
                  <a:effectLst/>
                  <a:uLnTx/>
                  <a:uFillTx/>
                  <a:latin typeface="Arial Black" pitchFamily="34" charset="0"/>
                  <a:ea typeface="ＭＳ Ｐゴシック" panose="020B0600070205080204" pitchFamily="50" charset="-128"/>
                  <a:cs typeface="+mn-cs"/>
                </a:rPr>
                <a:t>SNS</a:t>
              </a:r>
              <a:r>
                <a:rPr kumimoji="0" lang="en-US" altLang="ja-JP" sz="2000" b="0" i="0" u="none" strike="noStrike" kern="0" cap="none" spc="0" normalizeH="0" baseline="0" noProof="0" dirty="0">
                  <a:ln>
                    <a:noFill/>
                  </a:ln>
                  <a:solidFill>
                    <a:sysClr val="windowText" lastClr="000000"/>
                  </a:solidFill>
                  <a:effectLst/>
                  <a:uLnTx/>
                  <a:uFillTx/>
                  <a:latin typeface="Arial Black" pitchFamily="34" charset="0"/>
                  <a:ea typeface="ＭＳ Ｐゴシック" panose="020B0600070205080204" pitchFamily="50" charset="-128"/>
                  <a:cs typeface="+mn-cs"/>
                </a:rPr>
                <a:t>  </a:t>
              </a:r>
              <a:r>
                <a:rPr kumimoji="0" lang="ja-JP" altLang="en-US" sz="2000" b="0" i="0" u="none" strike="noStrike" kern="0" cap="none" spc="0" normalizeH="0" baseline="0" noProof="0" dirty="0">
                  <a:ln>
                    <a:noFill/>
                  </a:ln>
                  <a:solidFill>
                    <a:sysClr val="windowText" lastClr="000000"/>
                  </a:solidFill>
                  <a:effectLst/>
                  <a:uLnTx/>
                  <a:uFillTx/>
                  <a:latin typeface="Arial Black" pitchFamily="34" charset="0"/>
                  <a:ea typeface="ＭＳ Ｐゴシック" panose="020B0600070205080204" pitchFamily="50" charset="-128"/>
                  <a:cs typeface="+mn-cs"/>
                </a:rPr>
                <a:t>   </a:t>
              </a:r>
              <a:r>
                <a:rPr kumimoji="0" lang="en-US" altLang="ja-JP" sz="2000" b="0" i="0" u="none" strike="noStrike" kern="0" cap="none" spc="0" normalizeH="0" baseline="0" noProof="0" dirty="0">
                  <a:ln>
                    <a:noFill/>
                  </a:ln>
                  <a:solidFill>
                    <a:sysClr val="windowText" lastClr="000000"/>
                  </a:solidFill>
                  <a:effectLst/>
                  <a:uLnTx/>
                  <a:uFillTx/>
                  <a:latin typeface="Arial Black" pitchFamily="34" charset="0"/>
                  <a:ea typeface="ＭＳ Ｐゴシック" panose="020B0600070205080204" pitchFamily="50" charset="-128"/>
                  <a:cs typeface="+mn-cs"/>
                </a:rPr>
                <a:t> </a:t>
              </a:r>
              <a:r>
                <a:rPr kumimoji="0" lang="ja-JP" altLang="en-US" sz="2000" b="0" i="0" u="none" strike="noStrike" kern="0" cap="none" spc="0" normalizeH="0" baseline="0" noProof="0" dirty="0">
                  <a:ln>
                    <a:noFill/>
                  </a:ln>
                  <a:solidFill>
                    <a:sysClr val="windowText" lastClr="000000"/>
                  </a:solidFill>
                  <a:effectLst/>
                  <a:uLnTx/>
                  <a:uFillTx/>
                  <a:latin typeface="Arial Black" pitchFamily="34" charset="0"/>
                  <a:ea typeface="ＭＳ Ｐゴシック" panose="020B0600070205080204" pitchFamily="50" charset="-128"/>
                  <a:cs typeface="+mn-cs"/>
                </a:rPr>
                <a:t>　　　</a:t>
              </a:r>
              <a:r>
                <a:rPr kumimoji="0" lang="en-US" altLang="ja-JP" sz="2000" b="0" i="0" u="none" strike="noStrike" kern="0" cap="none" spc="0" normalizeH="0" baseline="0" noProof="0" dirty="0">
                  <a:ln>
                    <a:noFill/>
                  </a:ln>
                  <a:solidFill>
                    <a:srgbClr val="006600"/>
                  </a:solidFill>
                  <a:effectLst/>
                  <a:uLnTx/>
                  <a:uFillTx/>
                  <a:latin typeface="Arial Black" pitchFamily="34" charset="0"/>
                  <a:ea typeface="ＭＳ Ｐゴシック" panose="020B0600070205080204" pitchFamily="50" charset="-128"/>
                  <a:cs typeface="+mn-cs"/>
                </a:rPr>
                <a:t>ISIS</a:t>
              </a:r>
            </a:p>
          </p:txBody>
        </p:sp>
        <p:sp>
          <p:nvSpPr>
            <p:cNvPr id="59" name="テキスト ボックス 86">
              <a:extLst>
                <a:ext uri="{FF2B5EF4-FFF2-40B4-BE49-F238E27FC236}">
                  <a16:creationId xmlns:a16="http://schemas.microsoft.com/office/drawing/2014/main" id="{B582EE7D-5EA8-D84D-60F4-8D6CACCAB7E4}"/>
                </a:ext>
              </a:extLst>
            </p:cNvPr>
            <p:cNvSpPr txBox="1">
              <a:spLocks noChangeArrowheads="1"/>
            </p:cNvSpPr>
            <p:nvPr/>
          </p:nvSpPr>
          <p:spPr bwMode="auto">
            <a:xfrm rot="16200000">
              <a:off x="5128577" y="5037266"/>
              <a:ext cx="1267230" cy="523220"/>
            </a:xfrm>
            <a:prstGeom prst="rect">
              <a:avLst/>
            </a:prstGeom>
            <a:noFill/>
            <a:ln w="9525">
              <a:noFill/>
              <a:miter lim="800000"/>
              <a:headEnd/>
              <a:tailEnd/>
            </a:ln>
          </p:spPr>
          <p:txBody>
            <a:bodyPr wrap="square">
              <a:spAutoFit/>
            </a:bodyPr>
            <a:lstStyle/>
            <a:p>
              <a:pPr marL="0" marR="0" lvl="0" indent="0" algn="ctr"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1,400 kW</a:t>
              </a:r>
            </a:p>
            <a:p>
              <a:pPr marL="0" marR="0" lvl="0" indent="0" algn="ctr"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(2021.6)</a:t>
              </a:r>
            </a:p>
          </p:txBody>
        </p:sp>
        <p:sp>
          <p:nvSpPr>
            <p:cNvPr id="60" name="テキスト ボックス 84">
              <a:extLst>
                <a:ext uri="{FF2B5EF4-FFF2-40B4-BE49-F238E27FC236}">
                  <a16:creationId xmlns:a16="http://schemas.microsoft.com/office/drawing/2014/main" id="{51A904D2-6051-713F-1EF9-4CE0577E9F2D}"/>
                </a:ext>
              </a:extLst>
            </p:cNvPr>
            <p:cNvSpPr txBox="1">
              <a:spLocks noChangeArrowheads="1"/>
            </p:cNvSpPr>
            <p:nvPr/>
          </p:nvSpPr>
          <p:spPr bwMode="auto">
            <a:xfrm rot="16200000">
              <a:off x="3612834" y="4666101"/>
              <a:ext cx="1969771" cy="307777"/>
            </a:xfrm>
            <a:prstGeom prst="rect">
              <a:avLst/>
            </a:prstGeom>
            <a:noFill/>
            <a:ln w="9525">
              <a:noFill/>
              <a:miter lim="800000"/>
              <a:headEnd/>
              <a:tailEnd/>
            </a:ln>
          </p:spPr>
          <p:txBody>
            <a:bodyPr>
              <a:spAutoFit/>
            </a:bodyPr>
            <a:lstStyle/>
            <a:p>
              <a:pPr marL="0" marR="0" lvl="0" indent="0" algn="l"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1,000 kW (Design)</a:t>
              </a:r>
            </a:p>
          </p:txBody>
        </p:sp>
        <p:sp>
          <p:nvSpPr>
            <p:cNvPr id="61" name="テキスト ボックス 60">
              <a:extLst>
                <a:ext uri="{FF2B5EF4-FFF2-40B4-BE49-F238E27FC236}">
                  <a16:creationId xmlns:a16="http://schemas.microsoft.com/office/drawing/2014/main" id="{C19B85F1-E03D-B9F4-2F07-B1BCEC3F9609}"/>
                </a:ext>
              </a:extLst>
            </p:cNvPr>
            <p:cNvSpPr txBox="1"/>
            <p:nvPr/>
          </p:nvSpPr>
          <p:spPr>
            <a:xfrm>
              <a:off x="5444869" y="4014709"/>
              <a:ext cx="8640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5.9</a:t>
              </a:r>
              <a:endParaRPr kumimoji="1" lang="ja-JP" altLang="en-US" sz="2400" b="1" i="0" u="none" strike="noStrike" kern="0" cap="none" spc="0" normalizeH="0" baseline="30000" noProof="0" dirty="0">
                <a:ln>
                  <a:noFill/>
                </a:ln>
                <a:solidFill>
                  <a:prstClr val="black"/>
                </a:solidFill>
                <a:effectLst/>
                <a:uLnTx/>
                <a:uFillTx/>
                <a:latin typeface="Calibri"/>
                <a:ea typeface="ＭＳ Ｐゴシック" panose="020B0600070205080204" pitchFamily="50" charset="-128"/>
                <a:cs typeface="+mn-cs"/>
              </a:endParaRPr>
            </a:p>
          </p:txBody>
        </p:sp>
        <p:sp>
          <p:nvSpPr>
            <p:cNvPr id="62" name="テキスト ボックス 61">
              <a:extLst>
                <a:ext uri="{FF2B5EF4-FFF2-40B4-BE49-F238E27FC236}">
                  <a16:creationId xmlns:a16="http://schemas.microsoft.com/office/drawing/2014/main" id="{B8E42F75-6A12-5266-C33B-AB8ADF9B2A3D}"/>
                </a:ext>
              </a:extLst>
            </p:cNvPr>
            <p:cNvSpPr txBox="1"/>
            <p:nvPr/>
          </p:nvSpPr>
          <p:spPr>
            <a:xfrm>
              <a:off x="7655210" y="4453387"/>
              <a:ext cx="8640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4.0</a:t>
              </a:r>
              <a:endParaRPr kumimoji="1" lang="ja-JP" altLang="en-US" sz="2400" b="1" i="0" u="none" strike="noStrike" kern="0" cap="none" spc="0" normalizeH="0" baseline="30000" noProof="0" dirty="0">
                <a:ln>
                  <a:noFill/>
                </a:ln>
                <a:solidFill>
                  <a:sysClr val="windowText" lastClr="000000"/>
                </a:solidFill>
                <a:effectLst/>
                <a:uLnTx/>
                <a:uFillTx/>
                <a:latin typeface="Calibri"/>
                <a:ea typeface="ＭＳ Ｐゴシック" panose="020B0600070205080204" pitchFamily="50" charset="-128"/>
                <a:cs typeface="+mn-cs"/>
              </a:endParaRPr>
            </a:p>
          </p:txBody>
        </p:sp>
        <p:sp>
          <p:nvSpPr>
            <p:cNvPr id="63" name="テキスト ボックス 62">
              <a:extLst>
                <a:ext uri="{FF2B5EF4-FFF2-40B4-BE49-F238E27FC236}">
                  <a16:creationId xmlns:a16="http://schemas.microsoft.com/office/drawing/2014/main" id="{C08F2EF3-65DD-09CE-37E6-842330466F9D}"/>
                </a:ext>
              </a:extLst>
            </p:cNvPr>
            <p:cNvSpPr txBox="1"/>
            <p:nvPr/>
          </p:nvSpPr>
          <p:spPr>
            <a:xfrm>
              <a:off x="4195757" y="1117951"/>
              <a:ext cx="8640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0" cap="none" spc="0" normalizeH="0" baseline="0" noProof="0" dirty="0">
                  <a:ln>
                    <a:noFill/>
                  </a:ln>
                  <a:solidFill>
                    <a:prstClr val="black">
                      <a:lumMod val="50000"/>
                      <a:lumOff val="50000"/>
                    </a:prstClr>
                  </a:solidFill>
                  <a:effectLst/>
                  <a:uLnTx/>
                  <a:uFillTx/>
                  <a:latin typeface="Calibri"/>
                  <a:ea typeface="ＭＳ Ｐゴシック" panose="020B0600070205080204" pitchFamily="50" charset="-128"/>
                  <a:cs typeface="+mn-cs"/>
                </a:rPr>
                <a:t>18</a:t>
              </a:r>
              <a:endParaRPr kumimoji="1" lang="ja-JP" altLang="en-US" sz="2400" b="1" i="0" u="none" strike="noStrike" kern="0" cap="none" spc="0" normalizeH="0" baseline="30000" noProof="0" dirty="0">
                <a:ln>
                  <a:noFill/>
                </a:ln>
                <a:solidFill>
                  <a:prstClr val="black">
                    <a:lumMod val="50000"/>
                    <a:lumOff val="50000"/>
                  </a:prstClr>
                </a:solidFill>
                <a:effectLst/>
                <a:uLnTx/>
                <a:uFillTx/>
                <a:latin typeface="Calibri"/>
                <a:ea typeface="ＭＳ Ｐゴシック" panose="020B0600070205080204" pitchFamily="50" charset="-128"/>
                <a:cs typeface="+mn-cs"/>
              </a:endParaRPr>
            </a:p>
          </p:txBody>
        </p:sp>
        <p:sp>
          <p:nvSpPr>
            <p:cNvPr id="64" name="テキスト ボックス 83">
              <a:extLst>
                <a:ext uri="{FF2B5EF4-FFF2-40B4-BE49-F238E27FC236}">
                  <a16:creationId xmlns:a16="http://schemas.microsoft.com/office/drawing/2014/main" id="{13713EE9-221F-C1A1-1AD4-818AF851CDB7}"/>
                </a:ext>
              </a:extLst>
            </p:cNvPr>
            <p:cNvSpPr txBox="1">
              <a:spLocks noChangeArrowheads="1"/>
            </p:cNvSpPr>
            <p:nvPr/>
          </p:nvSpPr>
          <p:spPr bwMode="auto">
            <a:xfrm rot="16200000">
              <a:off x="2817959" y="4469531"/>
              <a:ext cx="1343005" cy="523220"/>
            </a:xfrm>
            <a:prstGeom prst="rect">
              <a:avLst/>
            </a:prstGeom>
            <a:noFill/>
            <a:ln w="9525">
              <a:noFill/>
              <a:miter lim="800000"/>
              <a:headEnd/>
              <a:tailEnd/>
            </a:ln>
          </p:spPr>
          <p:txBody>
            <a:bodyPr wrap="square">
              <a:spAutoFit/>
            </a:bodyPr>
            <a:lstStyle/>
            <a:p>
              <a:pPr marL="0" marR="0" lvl="0" indent="0" algn="ctr"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830 kW</a:t>
              </a:r>
              <a:br>
                <a:rPr kumimoji="0" lang="en-US" altLang="ja-JP" sz="14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br>
              <a:r>
                <a:rPr kumimoji="0" lang="en-US" altLang="ja-JP" sz="14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(2022.4)</a:t>
              </a:r>
            </a:p>
          </p:txBody>
        </p:sp>
        <p:sp>
          <p:nvSpPr>
            <p:cNvPr id="65" name="テキスト ボックス 64">
              <a:extLst>
                <a:ext uri="{FF2B5EF4-FFF2-40B4-BE49-F238E27FC236}">
                  <a16:creationId xmlns:a16="http://schemas.microsoft.com/office/drawing/2014/main" id="{D85B7314-56A7-BBA1-72D5-704F42BCE589}"/>
                </a:ext>
              </a:extLst>
            </p:cNvPr>
            <p:cNvSpPr txBox="1"/>
            <p:nvPr/>
          </p:nvSpPr>
          <p:spPr>
            <a:xfrm>
              <a:off x="3208602" y="1971652"/>
              <a:ext cx="864096" cy="46166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600" b="1" i="0" u="none" strike="noStrike" kern="0" cap="none" spc="0" normalizeH="0" baseline="30000" noProof="0" dirty="0">
                  <a:ln>
                    <a:noFill/>
                  </a:ln>
                  <a:solidFill>
                    <a:sysClr val="windowText" lastClr="000000"/>
                  </a:solidFill>
                  <a:effectLst/>
                  <a:uLnTx/>
                  <a:uFillTx/>
                  <a:latin typeface="Calibri"/>
                  <a:ea typeface="ＭＳ Ｐゴシック" panose="020B0600070205080204" pitchFamily="50" charset="-128"/>
                  <a:cs typeface="+mn-cs"/>
                </a:rPr>
                <a:t>15</a:t>
              </a:r>
              <a:endParaRPr kumimoji="1" lang="ja-JP" altLang="en-US" sz="3600" b="1" i="0" u="none" strike="noStrike" kern="0" cap="none" spc="0" normalizeH="0" baseline="30000" noProof="0" dirty="0">
                <a:ln>
                  <a:noFill/>
                </a:ln>
                <a:solidFill>
                  <a:sysClr val="windowText" lastClr="000000"/>
                </a:solidFill>
                <a:effectLst/>
                <a:uLnTx/>
                <a:uFillTx/>
                <a:latin typeface="Calibri"/>
                <a:ea typeface="ＭＳ Ｐゴシック" panose="020B0600070205080204" pitchFamily="50" charset="-128"/>
                <a:cs typeface="+mn-cs"/>
              </a:endParaRPr>
            </a:p>
          </p:txBody>
        </p:sp>
        <p:sp>
          <p:nvSpPr>
            <p:cNvPr id="66" name="テキスト ボックス 86">
              <a:extLst>
                <a:ext uri="{FF2B5EF4-FFF2-40B4-BE49-F238E27FC236}">
                  <a16:creationId xmlns:a16="http://schemas.microsoft.com/office/drawing/2014/main" id="{0D1A3B24-DABC-FEF0-CB27-32345F4B4925}"/>
                </a:ext>
              </a:extLst>
            </p:cNvPr>
            <p:cNvSpPr txBox="1">
              <a:spLocks noChangeArrowheads="1"/>
            </p:cNvSpPr>
            <p:nvPr/>
          </p:nvSpPr>
          <p:spPr bwMode="auto">
            <a:xfrm rot="16200000">
              <a:off x="7517747" y="5308886"/>
              <a:ext cx="915186" cy="307777"/>
            </a:xfrm>
            <a:prstGeom prst="rect">
              <a:avLst/>
            </a:prstGeom>
            <a:noFill/>
            <a:ln w="9525">
              <a:noFill/>
              <a:miter lim="800000"/>
              <a:headEnd/>
              <a:tailEnd/>
            </a:ln>
          </p:spPr>
          <p:txBody>
            <a:bodyPr wrap="square">
              <a:spAutoFit/>
            </a:bodyPr>
            <a:lstStyle/>
            <a:p>
              <a:pPr marL="0" marR="0" lvl="0" indent="0" algn="ctr"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48 kW</a:t>
              </a:r>
            </a:p>
          </p:txBody>
        </p:sp>
        <p:sp>
          <p:nvSpPr>
            <p:cNvPr id="67" name="正方形/長方形 66">
              <a:extLst>
                <a:ext uri="{FF2B5EF4-FFF2-40B4-BE49-F238E27FC236}">
                  <a16:creationId xmlns:a16="http://schemas.microsoft.com/office/drawing/2014/main" id="{6D385B52-5A26-143B-B293-90D4A86561C3}"/>
                </a:ext>
              </a:extLst>
            </p:cNvPr>
            <p:cNvSpPr/>
            <p:nvPr/>
          </p:nvSpPr>
          <p:spPr>
            <a:xfrm>
              <a:off x="6561065" y="3993635"/>
              <a:ext cx="490848" cy="1951200"/>
            </a:xfrm>
            <a:prstGeom prst="rect">
              <a:avLst/>
            </a:prstGeom>
            <a:solidFill>
              <a:srgbClr val="3399FF"/>
            </a:solidFill>
            <a:ln>
              <a:noFill/>
            </a:ln>
            <a:scene3d>
              <a:camera prst="isometricLeftDown">
                <a:rot lat="571324" lon="720000" rev="0"/>
              </a:camera>
              <a:lightRig rig="chilly" dir="t"/>
            </a:scene3d>
            <a:sp3d extrusionH="793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8" name="テキスト ボックス 86">
              <a:extLst>
                <a:ext uri="{FF2B5EF4-FFF2-40B4-BE49-F238E27FC236}">
                  <a16:creationId xmlns:a16="http://schemas.microsoft.com/office/drawing/2014/main" id="{01F0339C-BB15-471C-6775-647C27065DB0}"/>
                </a:ext>
              </a:extLst>
            </p:cNvPr>
            <p:cNvSpPr txBox="1">
              <a:spLocks noChangeArrowheads="1"/>
            </p:cNvSpPr>
            <p:nvPr/>
          </p:nvSpPr>
          <p:spPr bwMode="auto">
            <a:xfrm rot="16200000">
              <a:off x="6168971" y="5025143"/>
              <a:ext cx="1267230" cy="523220"/>
            </a:xfrm>
            <a:prstGeom prst="rect">
              <a:avLst/>
            </a:prstGeom>
            <a:noFill/>
            <a:ln w="9525">
              <a:noFill/>
              <a:miter lim="800000"/>
              <a:headEnd/>
              <a:tailEnd/>
            </a:ln>
          </p:spPr>
          <p:txBody>
            <a:bodyPr wrap="square">
              <a:spAutoFit/>
            </a:bodyPr>
            <a:lstStyle/>
            <a:p>
              <a:pPr marL="0" marR="0" lvl="0" indent="0" algn="ctr"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2000 kW</a:t>
              </a:r>
            </a:p>
            <a:p>
              <a:pPr marL="0" marR="0" lvl="0" indent="0" algn="ctr" defTabSz="455613"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Text" lastClr="000000"/>
                  </a:solidFill>
                  <a:effectLst/>
                  <a:uLnTx/>
                  <a:uFillTx/>
                  <a:latin typeface="Calibri"/>
                  <a:ea typeface="ＭＳ Ｐゴシック" panose="020B0600070205080204" pitchFamily="50" charset="-128"/>
                  <a:cs typeface="+mn-cs"/>
                </a:rPr>
                <a:t>(2024goal)</a:t>
              </a:r>
            </a:p>
          </p:txBody>
        </p:sp>
        <p:sp>
          <p:nvSpPr>
            <p:cNvPr id="69" name="テキスト ボックス 68">
              <a:extLst>
                <a:ext uri="{FF2B5EF4-FFF2-40B4-BE49-F238E27FC236}">
                  <a16:creationId xmlns:a16="http://schemas.microsoft.com/office/drawing/2014/main" id="{B4E15089-551A-DC9E-99AA-51401BC786F5}"/>
                </a:ext>
              </a:extLst>
            </p:cNvPr>
            <p:cNvSpPr txBox="1"/>
            <p:nvPr/>
          </p:nvSpPr>
          <p:spPr>
            <a:xfrm>
              <a:off x="6506849" y="3531970"/>
              <a:ext cx="8640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8.4</a:t>
              </a:r>
              <a:endParaRPr kumimoji="1" lang="ja-JP" altLang="en-US" sz="2400" b="1" i="0" u="none" strike="noStrike" kern="0" cap="none" spc="0" normalizeH="0" baseline="30000" noProof="0" dirty="0">
                <a:ln>
                  <a:noFill/>
                </a:ln>
                <a:solidFill>
                  <a:prstClr val="black"/>
                </a:solidFill>
                <a:effectLst/>
                <a:uLnTx/>
                <a:uFillTx/>
                <a:latin typeface="Calibri"/>
                <a:ea typeface="ＭＳ Ｐゴシック" panose="020B0600070205080204" pitchFamily="50" charset="-128"/>
                <a:cs typeface="+mn-cs"/>
              </a:endParaRPr>
            </a:p>
          </p:txBody>
        </p:sp>
      </p:grpSp>
      <p:sp>
        <p:nvSpPr>
          <p:cNvPr id="6" name="フッター プレースホルダー 5">
            <a:extLst>
              <a:ext uri="{FF2B5EF4-FFF2-40B4-BE49-F238E27FC236}">
                <a16:creationId xmlns:a16="http://schemas.microsoft.com/office/drawing/2014/main" id="{AB31FAE1-2710-E276-5F0A-BAC6237399D3}"/>
              </a:ext>
            </a:extLst>
          </p:cNvPr>
          <p:cNvSpPr>
            <a:spLocks noGrp="1"/>
          </p:cNvSpPr>
          <p:nvPr>
            <p:ph type="ftr" sz="quarter" idx="11"/>
          </p:nvPr>
        </p:nvSpPr>
        <p:spPr/>
        <p:txBody>
          <a:bodyPr/>
          <a:lstStyle/>
          <a:p>
            <a:pPr>
              <a:defRPr/>
            </a:pPr>
            <a:r>
              <a:rPr lang="en-US" altLang="ja-JP">
                <a:solidFill>
                  <a:prstClr val="black">
                    <a:tint val="75000"/>
                  </a:prstClr>
                </a:solidFill>
              </a:rPr>
              <a:t>BRIDGE2023</a:t>
            </a:r>
            <a:endParaRPr lang="ja-JP" altLang="en-US">
              <a:solidFill>
                <a:prstClr val="black">
                  <a:tint val="75000"/>
                </a:prstClr>
              </a:solidFill>
            </a:endParaRPr>
          </a:p>
        </p:txBody>
      </p:sp>
    </p:spTree>
    <p:extLst>
      <p:ext uri="{BB962C8B-B14F-4D97-AF65-F5344CB8AC3E}">
        <p14:creationId xmlns:p14="http://schemas.microsoft.com/office/powerpoint/2010/main" val="428793812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7" descr="all_090303">
            <a:extLst>
              <a:ext uri="{FF2B5EF4-FFF2-40B4-BE49-F238E27FC236}">
                <a16:creationId xmlns:a16="http://schemas.microsoft.com/office/drawing/2014/main" id="{372EA8A7-F129-C54A-8CE5-4FA56DD7981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34451" y="1827829"/>
            <a:ext cx="2049758" cy="153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Picture 1" descr="C:\Users\sakamoto\Documents\prs\budget\model\cross\千手データfrom花島\SENJU_v2-2_上流.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67647" y="5987324"/>
            <a:ext cx="741725" cy="800100"/>
          </a:xfrm>
          <a:prstGeom prst="rect">
            <a:avLst/>
          </a:prstGeom>
          <a:noFill/>
        </p:spPr>
      </p:pic>
      <p:pic>
        <p:nvPicPr>
          <p:cNvPr id="76" name="Picture 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59138" y="443113"/>
            <a:ext cx="1153535" cy="846898"/>
          </a:xfrm>
          <a:prstGeom prst="rect">
            <a:avLst/>
          </a:prstGeom>
          <a:noFill/>
          <a:ln w="9525">
            <a:noFill/>
            <a:miter lim="800000"/>
            <a:headEnd/>
            <a:tailEnd/>
          </a:ln>
        </p:spPr>
      </p:pic>
      <p:pic>
        <p:nvPicPr>
          <p:cNvPr id="68" name="図 67"/>
          <p:cNvPicPr>
            <a:picLocks noChangeAspect="1"/>
          </p:cNvPicPr>
          <p:nvPr/>
        </p:nvPicPr>
        <p:blipFill rotWithShape="1">
          <a:blip r:embed="rId6">
            <a:extLst>
              <a:ext uri="{28A0092B-C50C-407E-A947-70E740481C1C}">
                <a14:useLocalDpi xmlns:a14="http://schemas.microsoft.com/office/drawing/2010/main" val="0"/>
              </a:ext>
            </a:extLst>
          </a:blip>
          <a:srcRect b="10371"/>
          <a:stretch/>
        </p:blipFill>
        <p:spPr>
          <a:xfrm>
            <a:off x="2043465" y="1494542"/>
            <a:ext cx="4757712" cy="4536000"/>
          </a:xfrm>
          <a:prstGeom prst="rect">
            <a:avLst/>
          </a:prstGeom>
        </p:spPr>
      </p:pic>
      <p:pic>
        <p:nvPicPr>
          <p:cNvPr id="21509" name="Picture 16" descr="HRC_back_5"/>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3680" y="2636912"/>
            <a:ext cx="1169988" cy="806450"/>
          </a:xfrm>
          <a:prstGeom prst="rect">
            <a:avLst/>
          </a:prstGeom>
          <a:noFill/>
          <a:ln w="9525">
            <a:noFill/>
            <a:miter lim="800000"/>
            <a:headEnd/>
            <a:tailEnd/>
          </a:ln>
        </p:spPr>
      </p:pic>
      <p:sp>
        <p:nvSpPr>
          <p:cNvPr id="11271" name="Text Box 17"/>
          <p:cNvSpPr txBox="1">
            <a:spLocks noChangeArrowheads="1"/>
          </p:cNvSpPr>
          <p:nvPr/>
        </p:nvSpPr>
        <p:spPr bwMode="auto">
          <a:xfrm>
            <a:off x="791083" y="3357284"/>
            <a:ext cx="1223962" cy="515526"/>
          </a:xfrm>
          <a:prstGeom prst="rect">
            <a:avLst/>
          </a:prstGeom>
          <a:noFill/>
          <a:ln w="9525">
            <a:noFill/>
            <a:miter lim="800000"/>
            <a:headEnd/>
            <a:tailEnd/>
          </a:ln>
        </p:spPr>
        <p:txBody>
          <a:bodyPr>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High Resolution Chopper Spectrometer</a:t>
            </a:r>
          </a:p>
        </p:txBody>
      </p:sp>
      <p:sp>
        <p:nvSpPr>
          <p:cNvPr id="11272" name="Line 18"/>
          <p:cNvSpPr>
            <a:spLocks noChangeShapeType="1"/>
          </p:cNvSpPr>
          <p:nvPr/>
        </p:nvSpPr>
        <p:spPr bwMode="auto">
          <a:xfrm flipH="1" flipV="1">
            <a:off x="1853851" y="3284984"/>
            <a:ext cx="2375818" cy="575816"/>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21512" name="Picture 19" descr="j_parc_back_2"/>
          <p:cNvPicPr>
            <a:picLocks noChangeAspect="1" noChangeArrowheads="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813988" y="5869584"/>
            <a:ext cx="1084262" cy="998537"/>
          </a:xfrm>
          <a:prstGeom prst="rect">
            <a:avLst/>
          </a:prstGeom>
          <a:noFill/>
          <a:ln w="9525">
            <a:noFill/>
            <a:miter lim="800000"/>
            <a:headEnd/>
            <a:tailEnd/>
          </a:ln>
        </p:spPr>
      </p:pic>
      <p:sp>
        <p:nvSpPr>
          <p:cNvPr id="12298" name="Rectangle 20"/>
          <p:cNvSpPr>
            <a:spLocks noChangeArrowheads="1"/>
          </p:cNvSpPr>
          <p:nvPr/>
        </p:nvSpPr>
        <p:spPr bwMode="auto">
          <a:xfrm>
            <a:off x="6495034" y="6529564"/>
            <a:ext cx="1626961" cy="354832"/>
          </a:xfrm>
          <a:prstGeom prst="rect">
            <a:avLst/>
          </a:prstGeom>
          <a:noFill/>
          <a:ln w="9525">
            <a:noFill/>
            <a:miter lim="800000"/>
            <a:headEnd/>
            <a:tailEnd/>
          </a:ln>
        </p:spPr>
        <p:txBody>
          <a:bodyPr wrap="square" lIns="36000" tIns="36000" rIns="36000" bIns="36000">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Engineering Materials Diffractometer</a:t>
            </a:r>
          </a:p>
        </p:txBody>
      </p:sp>
      <p:sp>
        <p:nvSpPr>
          <p:cNvPr id="11277" name="Text Box 23"/>
          <p:cNvSpPr txBox="1">
            <a:spLocks noChangeArrowheads="1"/>
          </p:cNvSpPr>
          <p:nvPr/>
        </p:nvSpPr>
        <p:spPr bwMode="auto">
          <a:xfrm>
            <a:off x="752479" y="6186439"/>
            <a:ext cx="1439863" cy="379848"/>
          </a:xfrm>
          <a:prstGeom prst="rect">
            <a:avLst/>
          </a:prstGeom>
          <a:noFill/>
          <a:ln w="9525">
            <a:noFill/>
            <a:miter lim="800000"/>
            <a:headEnd/>
            <a:tailEnd/>
          </a:ln>
        </p:spPr>
        <p:txBody>
          <a:bodyPr>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Soft Interface Analyzer</a:t>
            </a:r>
          </a:p>
        </p:txBody>
      </p:sp>
      <p:sp>
        <p:nvSpPr>
          <p:cNvPr id="11278" name="Rectangle 25"/>
          <p:cNvSpPr>
            <a:spLocks noChangeArrowheads="1"/>
          </p:cNvSpPr>
          <p:nvPr/>
        </p:nvSpPr>
        <p:spPr bwMode="auto">
          <a:xfrm>
            <a:off x="6331516" y="4333895"/>
            <a:ext cx="266700" cy="150813"/>
          </a:xfrm>
          <a:prstGeom prst="rect">
            <a:avLst/>
          </a:prstGeom>
          <a:solidFill>
            <a:srgbClr val="FFFFFF"/>
          </a:solidFill>
          <a:ln w="9525">
            <a:noFill/>
            <a:miter lim="800000"/>
            <a:headEnd/>
            <a:tailEnd/>
          </a:ln>
        </p:spPr>
        <p:txBody>
          <a:bodyPr wrap="none" bIns="0" anchor="ctr"/>
          <a:lstStyle/>
          <a:p>
            <a:pPr marL="0" marR="0" lvl="0" indent="0" algn="l" defTabSz="4572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21518" name="Picture 27" descr="detector-2M"/>
          <p:cNvPicPr>
            <a:picLocks noChangeAspect="1" noChangeArrowheads="1"/>
          </p:cNvPicPr>
          <p:nvPr/>
        </p:nvPicPr>
        <p:blipFill>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93012" y="1103251"/>
            <a:ext cx="1042988" cy="903287"/>
          </a:xfrm>
          <a:prstGeom prst="rect">
            <a:avLst/>
          </a:prstGeom>
          <a:noFill/>
          <a:ln w="9525">
            <a:noFill/>
            <a:miter lim="800000"/>
            <a:headEnd/>
            <a:tailEnd/>
          </a:ln>
        </p:spPr>
      </p:pic>
      <p:sp>
        <p:nvSpPr>
          <p:cNvPr id="11281" name="Line 29"/>
          <p:cNvSpPr>
            <a:spLocks noChangeShapeType="1"/>
          </p:cNvSpPr>
          <p:nvPr/>
        </p:nvSpPr>
        <p:spPr bwMode="auto">
          <a:xfrm>
            <a:off x="4878019" y="4709262"/>
            <a:ext cx="1424468" cy="500912"/>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284" name="Line 34"/>
          <p:cNvSpPr>
            <a:spLocks noChangeShapeType="1"/>
          </p:cNvSpPr>
          <p:nvPr/>
        </p:nvSpPr>
        <p:spPr bwMode="auto">
          <a:xfrm flipH="1">
            <a:off x="1193159" y="4581525"/>
            <a:ext cx="3109537" cy="628649"/>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286" name="Text Box 36"/>
          <p:cNvSpPr txBox="1">
            <a:spLocks noChangeArrowheads="1"/>
          </p:cNvSpPr>
          <p:nvPr/>
        </p:nvSpPr>
        <p:spPr bwMode="auto">
          <a:xfrm>
            <a:off x="-71264" y="5518101"/>
            <a:ext cx="1258888" cy="656590"/>
          </a:xfrm>
          <a:prstGeom prst="rect">
            <a:avLst/>
          </a:prstGeom>
          <a:noFill/>
          <a:ln w="9525">
            <a:noFill/>
            <a:miter lim="800000"/>
            <a:headEnd/>
            <a:tailEnd/>
          </a:ln>
        </p:spPr>
        <p:txBody>
          <a:bodyPr>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Small and Wide Angle Neutron Scattering Instrument</a:t>
            </a:r>
          </a:p>
        </p:txBody>
      </p:sp>
      <p:pic>
        <p:nvPicPr>
          <p:cNvPr id="16408" name="Picture 38" descr="all_09_28"/>
          <p:cNvPicPr>
            <a:picLocks noChangeAspect="1" noChangeArrowheads="1"/>
          </p:cNvPicPr>
          <p:nvPr/>
        </p:nvPicPr>
        <p:blipFill>
          <a:blip r:embed="rId1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6243" y="3644900"/>
            <a:ext cx="1595437" cy="1112838"/>
          </a:xfrm>
          <a:prstGeom prst="rect">
            <a:avLst/>
          </a:prstGeom>
          <a:noFill/>
          <a:ln w="9525">
            <a:noFill/>
            <a:miter lim="800000"/>
            <a:headEnd/>
            <a:tailEnd/>
          </a:ln>
          <a:effectLst>
            <a:outerShdw blurRad="63500" dist="107763" dir="2700000" algn="ctr" rotWithShape="0">
              <a:schemeClr val="bg1">
                <a:alpha val="50000"/>
              </a:schemeClr>
            </a:outerShdw>
          </a:effectLst>
        </p:spPr>
      </p:pic>
      <p:sp>
        <p:nvSpPr>
          <p:cNvPr id="11289" name="Text Box 39"/>
          <p:cNvSpPr txBox="1">
            <a:spLocks noChangeArrowheads="1"/>
          </p:cNvSpPr>
          <p:nvPr/>
        </p:nvSpPr>
        <p:spPr bwMode="auto">
          <a:xfrm>
            <a:off x="-71388" y="4292600"/>
            <a:ext cx="1042988" cy="515938"/>
          </a:xfrm>
          <a:prstGeom prst="rect">
            <a:avLst/>
          </a:prstGeom>
          <a:noFill/>
          <a:ln w="9525">
            <a:noFill/>
            <a:miter lim="800000"/>
            <a:headEnd/>
            <a:tailEnd/>
          </a:ln>
        </p:spPr>
        <p:txBody>
          <a:bodyPr>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Cold Neutron Disk-Chopper Spectrometer</a:t>
            </a:r>
          </a:p>
        </p:txBody>
      </p:sp>
      <p:sp>
        <p:nvSpPr>
          <p:cNvPr id="11291" name="Text Box 41"/>
          <p:cNvSpPr txBox="1">
            <a:spLocks noChangeAspect="1" noChangeArrowheads="1"/>
          </p:cNvSpPr>
          <p:nvPr/>
        </p:nvSpPr>
        <p:spPr bwMode="auto">
          <a:xfrm>
            <a:off x="1379502" y="2011438"/>
            <a:ext cx="1368425" cy="495300"/>
          </a:xfrm>
          <a:prstGeom prst="rect">
            <a:avLst/>
          </a:prstGeom>
          <a:noFill/>
          <a:ln w="9525">
            <a:noFill/>
            <a:miter lim="800000"/>
            <a:headEnd/>
            <a:tailEnd/>
          </a:ln>
        </p:spPr>
        <p:txBody>
          <a:bodyPr lIns="36000" tIns="36000" rIns="36000" bIns="36000">
            <a:spAutoFit/>
          </a:bodyPr>
          <a:lstStyle/>
          <a:p>
            <a:pPr marL="0" marR="0" lvl="0" indent="0" algn="ctr" defTabSz="1279525"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Neutron Beam-line for Observation and Research Use </a:t>
            </a:r>
          </a:p>
        </p:txBody>
      </p:sp>
      <p:sp>
        <p:nvSpPr>
          <p:cNvPr id="11292" name="Line 42"/>
          <p:cNvSpPr>
            <a:spLocks noChangeShapeType="1"/>
          </p:cNvSpPr>
          <p:nvPr/>
        </p:nvSpPr>
        <p:spPr bwMode="auto">
          <a:xfrm flipH="1" flipV="1">
            <a:off x="2646140" y="2259088"/>
            <a:ext cx="1799422" cy="1530294"/>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294" name="Line 44"/>
          <p:cNvSpPr>
            <a:spLocks noChangeShapeType="1"/>
          </p:cNvSpPr>
          <p:nvPr/>
        </p:nvSpPr>
        <p:spPr bwMode="auto">
          <a:xfrm flipV="1">
            <a:off x="5364732" y="2852940"/>
            <a:ext cx="1233484" cy="528435"/>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295" name="Text Box 45"/>
          <p:cNvSpPr txBox="1">
            <a:spLocks noChangeArrowheads="1"/>
          </p:cNvSpPr>
          <p:nvPr/>
        </p:nvSpPr>
        <p:spPr bwMode="auto">
          <a:xfrm>
            <a:off x="7687069" y="3002160"/>
            <a:ext cx="1510292" cy="354832"/>
          </a:xfrm>
          <a:prstGeom prst="rect">
            <a:avLst/>
          </a:prstGeom>
          <a:noFill/>
          <a:ln w="9525">
            <a:noFill/>
            <a:miter lim="800000"/>
            <a:headEnd/>
            <a:tailEnd/>
          </a:ln>
        </p:spPr>
        <p:txBody>
          <a:bodyPr wrap="square" lIns="36000" tIns="36000" rIns="36000" bIns="36000">
            <a:spAutoFit/>
          </a:bodyPr>
          <a:lstStyle/>
          <a:p>
            <a:pPr marL="0" marR="0" lvl="0" indent="0" algn="ctr" defTabSz="457200" rtl="0" eaLnBrk="1" fontAlgn="ctr" latinLnBrk="0" hangingPunct="1">
              <a:lnSpc>
                <a:spcPts val="1100"/>
              </a:lnSpc>
              <a:spcBef>
                <a:spcPct val="0"/>
              </a:spcBef>
              <a:spcAft>
                <a:spcPct val="0"/>
              </a:spcAft>
              <a:buClr>
                <a:srgbClr val="800080"/>
              </a:buClr>
              <a:buSzPct val="60000"/>
              <a:buFont typeface="Wingdings" pitchFamily="2" charset="2"/>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4D Space Access Neutron Spectrometer</a:t>
            </a:r>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297" name="Line 47"/>
          <p:cNvSpPr>
            <a:spLocks noChangeShapeType="1"/>
          </p:cNvSpPr>
          <p:nvPr/>
        </p:nvSpPr>
        <p:spPr bwMode="auto">
          <a:xfrm flipV="1">
            <a:off x="5061513" y="3357283"/>
            <a:ext cx="1577026" cy="508279"/>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298" name="Line 48"/>
          <p:cNvSpPr>
            <a:spLocks noChangeShapeType="1"/>
          </p:cNvSpPr>
          <p:nvPr/>
        </p:nvSpPr>
        <p:spPr bwMode="auto">
          <a:xfrm flipV="1">
            <a:off x="4752416" y="2106518"/>
            <a:ext cx="755688" cy="1466961"/>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pic>
        <p:nvPicPr>
          <p:cNvPr id="21537" name="Picture 50" descr="sirius_front_inside_final"/>
          <p:cNvPicPr>
            <a:picLocks noChangeAspect="1" noChangeArrowheads="1"/>
          </p:cNvPicPr>
          <p:nvPr/>
        </p:nvPicPr>
        <p:blipFill>
          <a:blip r:embed="rId11"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094148" y="5728087"/>
            <a:ext cx="1274763" cy="838200"/>
          </a:xfrm>
          <a:prstGeom prst="rect">
            <a:avLst/>
          </a:prstGeom>
          <a:noFill/>
          <a:ln w="9525">
            <a:noFill/>
            <a:miter lim="800000"/>
            <a:headEnd/>
            <a:tailEnd/>
          </a:ln>
        </p:spPr>
      </p:pic>
      <p:sp>
        <p:nvSpPr>
          <p:cNvPr id="11300" name="Rectangle 51"/>
          <p:cNvSpPr>
            <a:spLocks noChangeArrowheads="1"/>
          </p:cNvSpPr>
          <p:nvPr/>
        </p:nvSpPr>
        <p:spPr bwMode="auto">
          <a:xfrm>
            <a:off x="7993012" y="5974844"/>
            <a:ext cx="1187450" cy="495896"/>
          </a:xfrm>
          <a:prstGeom prst="rect">
            <a:avLst/>
          </a:prstGeom>
          <a:noFill/>
          <a:ln w="9525">
            <a:noFill/>
            <a:miter lim="800000"/>
            <a:headEnd/>
            <a:tailEnd/>
          </a:ln>
        </p:spPr>
        <p:txBody>
          <a:bodyPr lIns="36000" tIns="36000" rIns="36000" bIns="36000">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IBARAKI Materials Design </a:t>
            </a: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Diffractometer</a:t>
            </a:r>
            <a:endPar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03" name="Text Box 65"/>
          <p:cNvSpPr txBox="1">
            <a:spLocks noChangeAspect="1" noChangeArrowheads="1"/>
          </p:cNvSpPr>
          <p:nvPr/>
        </p:nvSpPr>
        <p:spPr bwMode="auto">
          <a:xfrm>
            <a:off x="2894013" y="1268414"/>
            <a:ext cx="1335649" cy="495896"/>
          </a:xfrm>
          <a:prstGeom prst="rect">
            <a:avLst/>
          </a:prstGeom>
          <a:noFill/>
          <a:ln w="9525">
            <a:noFill/>
            <a:miter lim="800000"/>
            <a:headEnd/>
            <a:tailEnd/>
          </a:ln>
        </p:spPr>
        <p:txBody>
          <a:bodyPr wrap="square" lIns="36000" tIns="36000" rIns="36000" bIns="36000">
            <a:spAutoFit/>
          </a:bodyPr>
          <a:lstStyle/>
          <a:p>
            <a:pPr marL="0" marR="0" lvl="0" indent="0" algn="ctr" defTabSz="1279525"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Super High Resolution Powder </a:t>
            </a: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Diffractometer</a:t>
            </a:r>
            <a:endPar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04" name="Line 67"/>
          <p:cNvSpPr>
            <a:spLocks noChangeShapeType="1"/>
          </p:cNvSpPr>
          <p:nvPr/>
        </p:nvSpPr>
        <p:spPr bwMode="auto">
          <a:xfrm flipH="1" flipV="1">
            <a:off x="1134047" y="2349520"/>
            <a:ext cx="3024187" cy="1223963"/>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305" name="Text Box 68"/>
          <p:cNvSpPr txBox="1">
            <a:spLocks noChangeAspect="1" noChangeArrowheads="1"/>
          </p:cNvSpPr>
          <p:nvPr/>
        </p:nvSpPr>
        <p:spPr bwMode="auto">
          <a:xfrm>
            <a:off x="-18488" y="2349500"/>
            <a:ext cx="1079500" cy="495300"/>
          </a:xfrm>
          <a:prstGeom prst="rect">
            <a:avLst/>
          </a:prstGeom>
          <a:noFill/>
          <a:ln w="9525">
            <a:noFill/>
            <a:miter lim="800000"/>
            <a:headEnd/>
            <a:tailEnd/>
          </a:ln>
        </p:spPr>
        <p:txBody>
          <a:bodyPr lIns="36000" tIns="36000" rIns="36000" bIns="36000">
            <a:spAutoFit/>
          </a:bodyPr>
          <a:lstStyle/>
          <a:p>
            <a:pPr marL="0" marR="0" lvl="0" indent="0" algn="ctr" defTabSz="1279525"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High</a:t>
            </a:r>
            <a:r>
              <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Pressure Neutron </a:t>
            </a: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Diffractometer</a:t>
            </a:r>
            <a:endPar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07" name="Rectangle 71"/>
          <p:cNvSpPr>
            <a:spLocks noChangeArrowheads="1"/>
          </p:cNvSpPr>
          <p:nvPr/>
        </p:nvSpPr>
        <p:spPr bwMode="auto">
          <a:xfrm>
            <a:off x="716534" y="1030288"/>
            <a:ext cx="868363" cy="317500"/>
          </a:xfrm>
          <a:prstGeom prst="rect">
            <a:avLst/>
          </a:prstGeom>
          <a:solidFill>
            <a:srgbClr val="FFFFFF"/>
          </a:solidFill>
          <a:ln w="9525">
            <a:noFill/>
            <a:miter lim="800000"/>
            <a:headEnd/>
            <a:tailEnd/>
          </a:ln>
        </p:spPr>
        <p:txBody>
          <a:bodyPr wrap="none" anchor="ctr"/>
          <a:lstStyle/>
          <a:p>
            <a:pPr marL="0" marR="0" lvl="0" indent="0" algn="l" defTabSz="4572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21546" name="Picture 73" descr="nop-bl05_071105R 2"/>
          <p:cNvPicPr>
            <a:picLocks noChangeAspect="1" noChangeArrowheads="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35194" y="1218549"/>
            <a:ext cx="957588" cy="1070987"/>
          </a:xfrm>
          <a:prstGeom prst="rect">
            <a:avLst/>
          </a:prstGeom>
          <a:noFill/>
          <a:ln w="9525">
            <a:noFill/>
            <a:miter lim="800000"/>
            <a:headEnd/>
            <a:tailEnd/>
          </a:ln>
        </p:spPr>
      </p:pic>
      <p:sp>
        <p:nvSpPr>
          <p:cNvPr id="11311" name="Text Box 80"/>
          <p:cNvSpPr txBox="1">
            <a:spLocks noChangeArrowheads="1"/>
          </p:cNvSpPr>
          <p:nvPr/>
        </p:nvSpPr>
        <p:spPr bwMode="auto">
          <a:xfrm>
            <a:off x="7783641" y="2295626"/>
            <a:ext cx="1391186" cy="515938"/>
          </a:xfrm>
          <a:prstGeom prst="rect">
            <a:avLst/>
          </a:prstGeom>
          <a:noFill/>
          <a:ln w="9525">
            <a:noFill/>
            <a:miter lim="800000"/>
            <a:headEnd/>
            <a:tailEnd/>
          </a:ln>
        </p:spPr>
        <p:txBody>
          <a:bodyPr wrap="square">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Biomolecular</a:t>
            </a: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Dynamics Spectrometer</a:t>
            </a:r>
          </a:p>
        </p:txBody>
      </p:sp>
      <p:sp>
        <p:nvSpPr>
          <p:cNvPr id="11313" name="Line 90"/>
          <p:cNvSpPr>
            <a:spLocks noChangeShapeType="1"/>
          </p:cNvSpPr>
          <p:nvPr/>
        </p:nvSpPr>
        <p:spPr bwMode="auto">
          <a:xfrm flipH="1">
            <a:off x="3159138" y="4684732"/>
            <a:ext cx="1361035" cy="1161664"/>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2337" name="Text Box 89"/>
          <p:cNvSpPr txBox="1">
            <a:spLocks noChangeArrowheads="1"/>
          </p:cNvSpPr>
          <p:nvPr/>
        </p:nvSpPr>
        <p:spPr bwMode="auto">
          <a:xfrm>
            <a:off x="1646409" y="6608634"/>
            <a:ext cx="2395213" cy="233397"/>
          </a:xfrm>
          <a:prstGeom prst="rect">
            <a:avLst/>
          </a:prstGeom>
          <a:noFill/>
          <a:ln w="9525">
            <a:noFill/>
            <a:miter lim="800000"/>
            <a:headEnd/>
            <a:tailEnd/>
          </a:ln>
        </p:spPr>
        <p:txBody>
          <a:bodyPr wrap="square">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Polarized Neutron Reflectometer</a:t>
            </a:r>
          </a:p>
        </p:txBody>
      </p:sp>
      <p:sp>
        <p:nvSpPr>
          <p:cNvPr id="11317" name="Line 24"/>
          <p:cNvSpPr>
            <a:spLocks noChangeShapeType="1"/>
          </p:cNvSpPr>
          <p:nvPr/>
        </p:nvSpPr>
        <p:spPr bwMode="auto">
          <a:xfrm flipH="1">
            <a:off x="2263779" y="4652963"/>
            <a:ext cx="2146858" cy="865138"/>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2339" name="Text Box 106"/>
          <p:cNvSpPr txBox="1">
            <a:spLocks noChangeArrowheads="1"/>
          </p:cNvSpPr>
          <p:nvPr/>
        </p:nvSpPr>
        <p:spPr bwMode="auto">
          <a:xfrm>
            <a:off x="3820463" y="6483539"/>
            <a:ext cx="2250821" cy="374461"/>
          </a:xfrm>
          <a:prstGeom prst="rect">
            <a:avLst/>
          </a:prstGeom>
          <a:noFill/>
          <a:ln w="9525">
            <a:noFill/>
            <a:miter lim="800000"/>
            <a:headEnd/>
            <a:tailEnd/>
          </a:ln>
        </p:spPr>
        <p:txBody>
          <a:bodyPr wrap="square">
            <a:spAutoFit/>
          </a:bodyPr>
          <a:lstStyle/>
          <a:p>
            <a:pPr marL="0" marR="0" lvl="0" indent="0" algn="ctr" defTabSz="4572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Extreme Environment Single Crystal Neutron Diffractometer</a:t>
            </a:r>
          </a:p>
        </p:txBody>
      </p:sp>
      <p:pic>
        <p:nvPicPr>
          <p:cNvPr id="21555" name="Object 2"/>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979613" y="692170"/>
            <a:ext cx="914400" cy="754063"/>
          </a:xfrm>
          <a:prstGeom prst="rect">
            <a:avLst/>
          </a:prstGeom>
          <a:noFill/>
          <a:ln w="9525">
            <a:noFill/>
            <a:miter lim="800000"/>
            <a:headEnd/>
            <a:tailEnd/>
          </a:ln>
        </p:spPr>
      </p:pic>
      <p:sp>
        <p:nvSpPr>
          <p:cNvPr id="11320" name="Line 90"/>
          <p:cNvSpPr>
            <a:spLocks noChangeShapeType="1"/>
          </p:cNvSpPr>
          <p:nvPr/>
        </p:nvSpPr>
        <p:spPr bwMode="auto">
          <a:xfrm flipH="1">
            <a:off x="4410637" y="5084763"/>
            <a:ext cx="179387" cy="904562"/>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321" name="Line 42"/>
          <p:cNvSpPr>
            <a:spLocks noChangeShapeType="1"/>
          </p:cNvSpPr>
          <p:nvPr/>
        </p:nvSpPr>
        <p:spPr bwMode="auto">
          <a:xfrm flipH="1" flipV="1">
            <a:off x="2645343" y="1196979"/>
            <a:ext cx="1584771" cy="1655961"/>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323" name="Text Box 65"/>
          <p:cNvSpPr txBox="1">
            <a:spLocks noChangeAspect="1" noChangeArrowheads="1"/>
          </p:cNvSpPr>
          <p:nvPr/>
        </p:nvSpPr>
        <p:spPr bwMode="auto">
          <a:xfrm>
            <a:off x="755654" y="549275"/>
            <a:ext cx="1508125" cy="495896"/>
          </a:xfrm>
          <a:prstGeom prst="rect">
            <a:avLst/>
          </a:prstGeom>
          <a:noFill/>
          <a:ln w="9525">
            <a:noFill/>
            <a:miter lim="800000"/>
            <a:headEnd/>
            <a:tailEnd/>
          </a:ln>
        </p:spPr>
        <p:txBody>
          <a:bodyPr lIns="36000" tIns="36000" rIns="36000" bIns="36000">
            <a:spAutoFit/>
          </a:bodyPr>
          <a:lstStyle/>
          <a:p>
            <a:pPr marL="0" marR="0" lvl="0" indent="0" algn="ctr" defTabSz="1279525"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Special Environment Neutron Powder </a:t>
            </a: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Diffractometer</a:t>
            </a:r>
            <a:endPar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29" name="Text Box 28"/>
          <p:cNvSpPr txBox="1">
            <a:spLocks noChangeAspect="1" noChangeArrowheads="1"/>
          </p:cNvSpPr>
          <p:nvPr/>
        </p:nvSpPr>
        <p:spPr bwMode="auto">
          <a:xfrm>
            <a:off x="8022301" y="589227"/>
            <a:ext cx="1143000" cy="495896"/>
          </a:xfrm>
          <a:prstGeom prst="rect">
            <a:avLst/>
          </a:prstGeom>
          <a:noFill/>
          <a:ln w="9525">
            <a:noFill/>
            <a:miter lim="800000"/>
            <a:headEnd/>
            <a:tailEnd/>
          </a:ln>
        </p:spPr>
        <p:txBody>
          <a:bodyPr lIns="36000" tIns="36000" rIns="36000" bIns="36000">
            <a:spAutoFit/>
          </a:bodyPr>
          <a:lstStyle/>
          <a:p>
            <a:pPr marL="0" marR="0" lvl="0" indent="0" algn="ctr" defTabSz="1279525"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IBARAKI Biological Crystal </a:t>
            </a: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Diffractometer</a:t>
            </a:r>
            <a:endPar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30" name="Text Box 33"/>
          <p:cNvSpPr txBox="1">
            <a:spLocks noChangeArrowheads="1"/>
          </p:cNvSpPr>
          <p:nvPr/>
        </p:nvSpPr>
        <p:spPr bwMode="auto">
          <a:xfrm>
            <a:off x="6667316" y="561991"/>
            <a:ext cx="1296566" cy="636960"/>
          </a:xfrm>
          <a:prstGeom prst="rect">
            <a:avLst/>
          </a:prstGeom>
          <a:noFill/>
          <a:ln w="9525">
            <a:noFill/>
            <a:miter lim="800000"/>
            <a:headEnd/>
            <a:tailEnd/>
          </a:ln>
        </p:spPr>
        <p:txBody>
          <a:bodyPr wrap="square" lIns="36000" tIns="36000" rIns="36000" bIns="36000">
            <a:spAutoFit/>
          </a:bodyPr>
          <a:lstStyle/>
          <a:p>
            <a:pPr marL="0" marR="0" lvl="0" indent="0" algn="ctr" defTabSz="457200" rtl="0" eaLnBrk="1" fontAlgn="ctr" latinLnBrk="0" hangingPunct="1">
              <a:lnSpc>
                <a:spcPts val="1100"/>
              </a:lnSpc>
              <a:spcBef>
                <a:spcPct val="20000"/>
              </a:spcBef>
              <a:spcAft>
                <a:spcPct val="0"/>
              </a:spcAft>
              <a:buClr>
                <a:srgbClr val="800080"/>
              </a:buClr>
              <a:buSzPct val="60000"/>
              <a:buFont typeface="Wingdings" pitchFamily="2" charset="2"/>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Accurate Neutron-Nucleus Reaction Measurement Instrument</a:t>
            </a:r>
          </a:p>
        </p:txBody>
      </p:sp>
      <p:sp>
        <p:nvSpPr>
          <p:cNvPr id="11331" name="Text Box 49"/>
          <p:cNvSpPr txBox="1">
            <a:spLocks noChangeAspect="1" noChangeArrowheads="1"/>
          </p:cNvSpPr>
          <p:nvPr/>
        </p:nvSpPr>
        <p:spPr bwMode="auto">
          <a:xfrm>
            <a:off x="5680421" y="791602"/>
            <a:ext cx="1081087" cy="636960"/>
          </a:xfrm>
          <a:prstGeom prst="rect">
            <a:avLst/>
          </a:prstGeom>
          <a:noFill/>
          <a:ln w="9525">
            <a:noFill/>
            <a:miter lim="800000"/>
            <a:headEnd/>
            <a:tailEnd/>
          </a:ln>
        </p:spPr>
        <p:txBody>
          <a:bodyPr lIns="36000" tIns="36000" rIns="36000" bIns="36000">
            <a:spAutoFit/>
          </a:bodyPr>
          <a:lstStyle/>
          <a:p>
            <a:pPr marL="0" marR="0" lvl="0" indent="0" algn="ctr" defTabSz="1279525"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Neutron Optics and Fundamental Physics</a:t>
            </a:r>
          </a:p>
        </p:txBody>
      </p:sp>
      <p:sp>
        <p:nvSpPr>
          <p:cNvPr id="12351" name="Rectangle 26"/>
          <p:cNvSpPr>
            <a:spLocks noChangeArrowheads="1"/>
          </p:cNvSpPr>
          <p:nvPr/>
        </p:nvSpPr>
        <p:spPr bwMode="auto">
          <a:xfrm>
            <a:off x="5323343" y="4005064"/>
            <a:ext cx="1439614" cy="223360"/>
          </a:xfrm>
          <a:prstGeom prst="rect">
            <a:avLst/>
          </a:prstGeom>
          <a:solidFill>
            <a:srgbClr val="006600">
              <a:alpha val="79999"/>
            </a:srgbClr>
          </a:solidFill>
          <a:ln w="9525">
            <a:noFill/>
            <a:miter lim="800000"/>
            <a:headEnd/>
            <a:tailEnd/>
          </a:ln>
        </p:spPr>
        <p:txBody>
          <a:bodyPr wrap="square" lIns="0" tIns="0" rIns="0" bIns="18000">
            <a:spAutoFit/>
          </a:bodyPr>
          <a:lstStyle/>
          <a:p>
            <a:pPr marL="0" marR="0" lvl="0" indent="0" algn="ctr" defTabSz="608013" rtl="0" eaLnBrk="1" fontAlgn="base" latinLnBrk="0" hangingPunct="1">
              <a:lnSpc>
                <a:spcPts val="16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Calibri"/>
                <a:ea typeface="ＭＳ Ｐゴシック" pitchFamily="50" charset="-128"/>
                <a:cs typeface="+mn-cs"/>
              </a:rPr>
              <a:t>neutron source</a:t>
            </a:r>
            <a:endParaRPr kumimoji="1" lang="ja-JP" altLang="en-US" sz="1600" b="1" i="0" u="none" strike="noStrike" kern="1200" cap="none" spc="0" normalizeH="0" baseline="0" noProof="0" dirty="0">
              <a:ln>
                <a:noFill/>
              </a:ln>
              <a:solidFill>
                <a:prstClr val="white"/>
              </a:solidFill>
              <a:effectLst/>
              <a:uLnTx/>
              <a:uFillTx/>
              <a:latin typeface="Calibri"/>
              <a:ea typeface="ＭＳ Ｐゴシック" pitchFamily="50" charset="-128"/>
              <a:cs typeface="+mn-cs"/>
            </a:endParaRPr>
          </a:p>
        </p:txBody>
      </p:sp>
      <p:sp>
        <p:nvSpPr>
          <p:cNvPr id="90" name="Line 29"/>
          <p:cNvSpPr>
            <a:spLocks noChangeShapeType="1"/>
          </p:cNvSpPr>
          <p:nvPr/>
        </p:nvSpPr>
        <p:spPr bwMode="auto">
          <a:xfrm>
            <a:off x="4590151" y="4149083"/>
            <a:ext cx="774581" cy="662"/>
          </a:xfrm>
          <a:prstGeom prst="line">
            <a:avLst/>
          </a:prstGeom>
          <a:noFill/>
          <a:ln w="25400">
            <a:solidFill>
              <a:srgbClr val="00660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2353" name="Rectangle 353"/>
          <p:cNvSpPr>
            <a:spLocks noChangeAspect="1" noChangeArrowheads="1"/>
          </p:cNvSpPr>
          <p:nvPr/>
        </p:nvSpPr>
        <p:spPr bwMode="auto">
          <a:xfrm>
            <a:off x="1524279" y="3860800"/>
            <a:ext cx="905633" cy="208416"/>
          </a:xfrm>
          <a:prstGeom prst="rect">
            <a:avLst/>
          </a:prstGeom>
          <a:solidFill>
            <a:srgbClr val="006600"/>
          </a:solidFill>
          <a:ln w="9525">
            <a:noFill/>
            <a:miter lim="800000"/>
            <a:headEnd/>
            <a:tailEnd/>
          </a:ln>
        </p:spPr>
        <p:txBody>
          <a:bodyPr wrap="square" lIns="0" tIns="36000" rIns="0" bIns="18000">
            <a:spAutoFit/>
          </a:bodyPr>
          <a:lstStyle/>
          <a:p>
            <a:pPr marL="0" marR="0" lvl="0" indent="0" algn="ctr" defTabSz="238125" rtl="0" eaLnBrk="1" fontAlgn="base" latinLnBrk="0" hangingPunct="1">
              <a:lnSpc>
                <a:spcPts val="12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prstClr val="white"/>
                </a:solidFill>
                <a:effectLst/>
                <a:uLnTx/>
                <a:uFillTx/>
                <a:latin typeface="Calibri"/>
                <a:ea typeface="ＭＳ Ｐゴシック" pitchFamily="50" charset="-128"/>
                <a:cs typeface="+mn-cs"/>
              </a:rPr>
              <a:t>proton beam</a:t>
            </a:r>
            <a:endParaRPr kumimoji="1" lang="ja-JP" altLang="en-US" sz="1200" b="1" i="0" u="none" strike="noStrike" kern="1200" cap="none" spc="0" normalizeH="0" baseline="0" noProof="0" dirty="0">
              <a:ln>
                <a:noFill/>
              </a:ln>
              <a:solidFill>
                <a:prstClr val="white"/>
              </a:solidFill>
              <a:effectLst/>
              <a:uLnTx/>
              <a:uFillTx/>
              <a:latin typeface="Calibri"/>
              <a:ea typeface="ＭＳ Ｐゴシック" pitchFamily="50" charset="-128"/>
              <a:cs typeface="+mn-cs"/>
            </a:endParaRPr>
          </a:p>
        </p:txBody>
      </p:sp>
      <p:sp>
        <p:nvSpPr>
          <p:cNvPr id="16" name="Line 21"/>
          <p:cNvSpPr>
            <a:spLocks noChangeShapeType="1"/>
          </p:cNvSpPr>
          <p:nvPr/>
        </p:nvSpPr>
        <p:spPr bwMode="auto">
          <a:xfrm>
            <a:off x="4734487" y="5210174"/>
            <a:ext cx="1069063" cy="864698"/>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333" name="Line 15"/>
          <p:cNvSpPr>
            <a:spLocks noChangeShapeType="1"/>
          </p:cNvSpPr>
          <p:nvPr/>
        </p:nvSpPr>
        <p:spPr bwMode="auto">
          <a:xfrm flipH="1" flipV="1">
            <a:off x="4066404" y="1184575"/>
            <a:ext cx="235721" cy="516251"/>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1" name="Rectangle 136"/>
          <p:cNvSpPr>
            <a:spLocks noChangeArrowheads="1"/>
          </p:cNvSpPr>
          <p:nvPr/>
        </p:nvSpPr>
        <p:spPr bwMode="auto">
          <a:xfrm>
            <a:off x="0" y="1"/>
            <a:ext cx="9144000" cy="549274"/>
          </a:xfrm>
          <a:prstGeom prst="rect">
            <a:avLst/>
          </a:prstGeom>
          <a:gradFill rotWithShape="0">
            <a:gsLst>
              <a:gs pos="0">
                <a:srgbClr val="0066FF"/>
              </a:gs>
              <a:gs pos="100000">
                <a:srgbClr val="69A6FF"/>
              </a:gs>
            </a:gsLst>
            <a:lin ang="0" scaled="1"/>
          </a:gradFill>
          <a:ln w="9525">
            <a:noFill/>
            <a:miter lim="800000"/>
            <a:headEnd/>
            <a:tailEnd/>
          </a:ln>
        </p:spPr>
        <p:txBody>
          <a:bodyPr wrap="none" anchor="ctr"/>
          <a:lstStyle/>
          <a:p>
            <a:pPr marL="539750" marR="0" lvl="0" indent="0" algn="l" defTabSz="806450" rtl="0" eaLnBrk="1" fontAlgn="base" latinLnBrk="0" hangingPunct="1">
              <a:lnSpc>
                <a:spcPct val="100000"/>
              </a:lnSpc>
              <a:spcBef>
                <a:spcPct val="0"/>
              </a:spcBef>
              <a:spcAft>
                <a:spcPct val="0"/>
              </a:spcAft>
              <a:buClrTx/>
              <a:buSzTx/>
              <a:buFontTx/>
              <a:buNone/>
              <a:tabLst/>
              <a:defRPr/>
            </a:pPr>
            <a:r>
              <a:rPr kumimoji="1" lang="en-US" altLang="ja-JP" sz="2800" b="1" i="0" u="none" strike="noStrike" kern="1200" cap="none" spc="0" normalizeH="0" baseline="0" noProof="0" dirty="0">
                <a:ln>
                  <a:noFill/>
                </a:ln>
                <a:solidFill>
                  <a:srgbClr val="FFFFCC"/>
                </a:solidFill>
                <a:effectLst/>
                <a:uLnTx/>
                <a:uFillTx/>
                <a:latin typeface="Calibri"/>
                <a:ea typeface="ＭＳ Ｐゴシック" pitchFamily="50" charset="-128"/>
                <a:cs typeface="+mn-cs"/>
              </a:rPr>
              <a:t>Neutron Instruments in MLF</a:t>
            </a:r>
          </a:p>
        </p:txBody>
      </p:sp>
      <p:sp>
        <p:nvSpPr>
          <p:cNvPr id="72" name="Oval 137"/>
          <p:cNvSpPr>
            <a:spLocks noChangeAspect="1" noChangeArrowheads="1"/>
          </p:cNvSpPr>
          <p:nvPr/>
        </p:nvSpPr>
        <p:spPr bwMode="auto">
          <a:xfrm>
            <a:off x="12710" y="11113"/>
            <a:ext cx="432001" cy="432000"/>
          </a:xfrm>
          <a:prstGeom prst="ellipse">
            <a:avLst/>
          </a:prstGeom>
          <a:gradFill rotWithShape="0">
            <a:gsLst>
              <a:gs pos="0">
                <a:srgbClr val="C9FBFF"/>
              </a:gs>
              <a:gs pos="100000">
                <a:srgbClr val="0080FF"/>
              </a:gs>
            </a:gsLst>
            <a:path path="shape">
              <a:fillToRect l="50000" t="50000" r="50000" b="50000"/>
            </a:path>
          </a:gradFill>
          <a:ln w="19050">
            <a:solidFill>
              <a:srgbClr val="FFFFFF"/>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Arial" pitchFamily="34" charset="0"/>
              <a:ea typeface="ＭＳ Ｐゴシック" pitchFamily="50" charset="-128"/>
              <a:cs typeface="+mn-cs"/>
            </a:endParaRPr>
          </a:p>
        </p:txBody>
      </p:sp>
      <p:sp>
        <p:nvSpPr>
          <p:cNvPr id="74" name="Rectangle 26"/>
          <p:cNvSpPr>
            <a:spLocks noChangeArrowheads="1"/>
          </p:cNvSpPr>
          <p:nvPr/>
        </p:nvSpPr>
        <p:spPr bwMode="auto">
          <a:xfrm>
            <a:off x="2999052" y="3805368"/>
            <a:ext cx="890535" cy="192420"/>
          </a:xfrm>
          <a:prstGeom prst="rect">
            <a:avLst/>
          </a:prstGeom>
          <a:solidFill>
            <a:srgbClr val="006600">
              <a:alpha val="79999"/>
            </a:srgbClr>
          </a:solidFill>
          <a:ln w="9525">
            <a:noFill/>
            <a:miter lim="800000"/>
            <a:headEnd/>
            <a:tailEnd/>
          </a:ln>
        </p:spPr>
        <p:txBody>
          <a:bodyPr wrap="square" lIns="0" tIns="18000" rIns="0" bIns="18000">
            <a:spAutoFit/>
          </a:bodyPr>
          <a:lstStyle/>
          <a:p>
            <a:pPr marL="0" marR="0" lvl="0" indent="0" algn="ctr" defTabSz="608013" rtl="0" eaLnBrk="1" fontAlgn="base" latinLnBrk="0" hangingPunct="1">
              <a:lnSpc>
                <a:spcPts val="1200"/>
              </a:lnSpc>
              <a:spcBef>
                <a:spcPct val="0"/>
              </a:spcBef>
              <a:spcAft>
                <a:spcPct val="0"/>
              </a:spcAft>
              <a:buClrTx/>
              <a:buSzTx/>
              <a:buFontTx/>
              <a:buNone/>
              <a:tabLst/>
              <a:defRPr/>
            </a:pPr>
            <a:r>
              <a:rPr kumimoji="1" lang="en-US" altLang="ja-JP" sz="1200" b="1" i="0" u="none" strike="noStrike" kern="1200" cap="none" spc="0" normalizeH="0" baseline="0" noProof="0">
                <a:ln>
                  <a:noFill/>
                </a:ln>
                <a:solidFill>
                  <a:prstClr val="white"/>
                </a:solidFill>
                <a:effectLst/>
                <a:uLnTx/>
                <a:uFillTx/>
                <a:latin typeface="Calibri"/>
                <a:ea typeface="ＭＳ Ｐゴシック" pitchFamily="50" charset="-128"/>
                <a:cs typeface="+mn-cs"/>
              </a:rPr>
              <a:t>muon </a:t>
            </a:r>
            <a:r>
              <a:rPr kumimoji="1" lang="en-US" altLang="ja-JP" sz="1200" b="1" i="0" u="none" strike="noStrike" kern="1200" cap="none" spc="0" normalizeH="0" baseline="0" noProof="0" dirty="0">
                <a:ln>
                  <a:noFill/>
                </a:ln>
                <a:solidFill>
                  <a:prstClr val="white"/>
                </a:solidFill>
                <a:effectLst/>
                <a:uLnTx/>
                <a:uFillTx/>
                <a:latin typeface="Calibri"/>
                <a:ea typeface="ＭＳ Ｐゴシック" pitchFamily="50" charset="-128"/>
                <a:cs typeface="+mn-cs"/>
              </a:rPr>
              <a:t>target</a:t>
            </a:r>
            <a:endParaRPr kumimoji="1" lang="ja-JP" altLang="en-US" sz="1200" b="1" i="0" u="none" strike="noStrike" kern="1200" cap="none" spc="0" normalizeH="0" baseline="0" noProof="0" dirty="0">
              <a:ln>
                <a:noFill/>
              </a:ln>
              <a:solidFill>
                <a:prstClr val="white"/>
              </a:solidFill>
              <a:effectLst/>
              <a:uLnTx/>
              <a:uFillTx/>
              <a:latin typeface="Calibri"/>
              <a:ea typeface="ＭＳ Ｐゴシック" pitchFamily="50" charset="-128"/>
              <a:cs typeface="+mn-cs"/>
            </a:endParaRPr>
          </a:p>
        </p:txBody>
      </p:sp>
      <p:sp>
        <p:nvSpPr>
          <p:cNvPr id="75" name="Line 29"/>
          <p:cNvSpPr>
            <a:spLocks noChangeShapeType="1"/>
          </p:cNvSpPr>
          <p:nvPr/>
        </p:nvSpPr>
        <p:spPr bwMode="auto">
          <a:xfrm flipH="1" flipV="1">
            <a:off x="3438020" y="4005064"/>
            <a:ext cx="288032" cy="144016"/>
          </a:xfrm>
          <a:prstGeom prst="line">
            <a:avLst/>
          </a:prstGeom>
          <a:noFill/>
          <a:ln w="25400">
            <a:solidFill>
              <a:srgbClr val="00660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0" name="AutoShape 375"/>
          <p:cNvSpPr>
            <a:spLocks noChangeArrowheads="1"/>
          </p:cNvSpPr>
          <p:nvPr/>
        </p:nvSpPr>
        <p:spPr bwMode="auto">
          <a:xfrm>
            <a:off x="1781839" y="4077072"/>
            <a:ext cx="503238" cy="122237"/>
          </a:xfrm>
          <a:prstGeom prst="rightArrow">
            <a:avLst>
              <a:gd name="adj1" fmla="val 48611"/>
              <a:gd name="adj2" fmla="val 143901"/>
            </a:avLst>
          </a:prstGeom>
          <a:solidFill>
            <a:srgbClr val="33CC33"/>
          </a:solidFill>
          <a:ln w="12700">
            <a:solidFill>
              <a:schemeClr val="tx1"/>
            </a:solidFill>
            <a:miter lim="800000"/>
            <a:headEnd/>
            <a:tailEnd/>
          </a:ln>
        </p:spPr>
        <p:txBody>
          <a:bodyPr wrap="none" anchor="ct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Arial" pitchFamily="34" charset="0"/>
              <a:ea typeface="ＭＳ Ｐゴシック" pitchFamily="50" charset="-128"/>
              <a:cs typeface="+mn-cs"/>
            </a:endParaRPr>
          </a:p>
        </p:txBody>
      </p:sp>
      <p:sp>
        <p:nvSpPr>
          <p:cNvPr id="11287" name="Line 37"/>
          <p:cNvSpPr>
            <a:spLocks noChangeShapeType="1"/>
          </p:cNvSpPr>
          <p:nvPr/>
        </p:nvSpPr>
        <p:spPr bwMode="auto">
          <a:xfrm flipH="1" flipV="1">
            <a:off x="1061020" y="4149745"/>
            <a:ext cx="2881312" cy="574675"/>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0" name="Line 48"/>
          <p:cNvSpPr>
            <a:spLocks noChangeShapeType="1"/>
          </p:cNvSpPr>
          <p:nvPr/>
        </p:nvSpPr>
        <p:spPr bwMode="auto">
          <a:xfrm flipV="1">
            <a:off x="4690993" y="1823460"/>
            <a:ext cx="187026" cy="1444392"/>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 name="正方形/長方形 1"/>
          <p:cNvSpPr/>
          <p:nvPr/>
        </p:nvSpPr>
        <p:spPr>
          <a:xfrm>
            <a:off x="4275584" y="561991"/>
            <a:ext cx="1467868" cy="515526"/>
          </a:xfrm>
          <a:prstGeom prst="rect">
            <a:avLst/>
          </a:prstGeom>
        </p:spPr>
        <p:txBody>
          <a:bodyPr wrap="square">
            <a:spAutoFit/>
          </a:bodyPr>
          <a:lstStyle/>
          <a:p>
            <a:pPr marL="0" marR="0" lvl="0" indent="0" algn="ctr" defTabSz="914400" rtl="0" eaLnBrk="1" fontAlgn="base" latinLnBrk="0" hangingPunct="1">
              <a:lnSpc>
                <a:spcPts val="11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itchFamily="50" charset="-128"/>
                <a:cs typeface="+mn-cs"/>
              </a:rPr>
              <a:t>Village of neutron resonance spin echo spectrometers</a:t>
            </a:r>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itchFamily="50" charset="-128"/>
              <a:cs typeface="+mn-cs"/>
            </a:endParaRPr>
          </a:p>
        </p:txBody>
      </p:sp>
      <p:pic>
        <p:nvPicPr>
          <p:cNvPr id="73" name="Picture 4" descr="C:\Users\sakamoto\Documents\prs\reference\mlf\neutron spectrometer\BL04\BL04_poster2009.gif"/>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6690095" y="1148436"/>
            <a:ext cx="894892" cy="958082"/>
          </a:xfrm>
          <a:prstGeom prst="rect">
            <a:avLst/>
          </a:prstGeom>
          <a:noFill/>
        </p:spPr>
      </p:pic>
      <p:pic>
        <p:nvPicPr>
          <p:cNvPr id="77" name="Picture 2" descr="C:\Users\sakamoto\Documents\prs\budget\model\3d\BL11_press.JPG"/>
          <p:cNvPicPr>
            <a:picLocks noChangeAspect="1" noChangeArrowheads="1"/>
          </p:cNvPicPr>
          <p:nvPr/>
        </p:nvPicPr>
        <p:blipFill>
          <a:blip r:embed="rId15" cstate="screen">
            <a:lum bright="20000" contrast="20000"/>
            <a:extLst>
              <a:ext uri="{28A0092B-C50C-407E-A947-70E740481C1C}">
                <a14:useLocalDpi xmlns:a14="http://schemas.microsoft.com/office/drawing/2010/main"/>
              </a:ext>
            </a:extLst>
          </a:blip>
          <a:srcRect/>
          <a:stretch>
            <a:fillRect/>
          </a:stretch>
        </p:blipFill>
        <p:spPr bwMode="auto">
          <a:xfrm>
            <a:off x="110589" y="1299599"/>
            <a:ext cx="894369" cy="1016567"/>
          </a:xfrm>
          <a:prstGeom prst="rect">
            <a:avLst/>
          </a:prstGeom>
          <a:noFill/>
        </p:spPr>
      </p:pic>
      <p:sp>
        <p:nvSpPr>
          <p:cNvPr id="11279" name="Line 26"/>
          <p:cNvSpPr>
            <a:spLocks noChangeShapeType="1"/>
          </p:cNvSpPr>
          <p:nvPr/>
        </p:nvSpPr>
        <p:spPr bwMode="auto">
          <a:xfrm flipV="1">
            <a:off x="5166297" y="1938270"/>
            <a:ext cx="2617343" cy="1346266"/>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332" name="Line 31"/>
          <p:cNvSpPr>
            <a:spLocks noChangeShapeType="1"/>
          </p:cNvSpPr>
          <p:nvPr/>
        </p:nvSpPr>
        <p:spPr bwMode="auto">
          <a:xfrm flipV="1">
            <a:off x="4950396" y="1938270"/>
            <a:ext cx="1739699" cy="1490748"/>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82" name="Picture 4" descr="分光器２_image"/>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4528987" y="1043854"/>
            <a:ext cx="886443" cy="664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Picture 2" descr="HRC_3_front_1">
            <a:extLst>
              <a:ext uri="{FF2B5EF4-FFF2-40B4-BE49-F238E27FC236}">
                <a16:creationId xmlns:a16="http://schemas.microsoft.com/office/drawing/2014/main" id="{F250418C-7366-A449-BDBC-5414216D853D}"/>
              </a:ext>
            </a:extLst>
          </p:cNvPr>
          <p:cNvPicPr>
            <a:picLocks noChangeAspect="1" noChangeArrowheads="1"/>
          </p:cNvPicPr>
          <p:nvPr/>
        </p:nvPicPr>
        <p:blipFill>
          <a:blip r:embed="rId1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98216" y="2801020"/>
            <a:ext cx="1245829" cy="933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2" descr="bb1">
            <a:extLst>
              <a:ext uri="{FF2B5EF4-FFF2-40B4-BE49-F238E27FC236}">
                <a16:creationId xmlns:a16="http://schemas.microsoft.com/office/drawing/2014/main" id="{CE102225-AB19-754C-A2F3-0D3591BEC0FD}"/>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a:xfrm>
            <a:off x="6380263" y="4938216"/>
            <a:ext cx="1130218" cy="893944"/>
          </a:xfrm>
          <a:prstGeom prst="rect">
            <a:avLst/>
          </a:prstGeom>
        </p:spPr>
      </p:pic>
      <p:pic>
        <p:nvPicPr>
          <p:cNvPr id="86" name="Picture 3" descr="VNR_all_a_100821_trim"/>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2374115" y="5825851"/>
            <a:ext cx="982899" cy="7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Picture 35" descr="HI_SANS_line_4"/>
          <p:cNvPicPr>
            <a:picLocks noChangeAspect="1" noChangeArrowheads="1"/>
          </p:cNvPicPr>
          <p:nvPr/>
        </p:nvPicPr>
        <p:blipFill>
          <a:blip r:embed="rId2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0187" y="4736336"/>
            <a:ext cx="1042973" cy="800708"/>
          </a:xfrm>
          <a:prstGeom prst="rect">
            <a:avLst/>
          </a:prstGeom>
          <a:noFill/>
          <a:ln w="9525">
            <a:noFill/>
            <a:miter lim="800000"/>
            <a:headEnd/>
            <a:tailEnd/>
          </a:ln>
        </p:spPr>
      </p:pic>
      <p:pic>
        <p:nvPicPr>
          <p:cNvPr id="88" name="Picture 22" descr="3D-217"/>
          <p:cNvPicPr>
            <a:picLocks noChangeAspect="1" noChangeArrowheads="1"/>
          </p:cNvPicPr>
          <p:nvPr/>
        </p:nvPicPr>
        <p:blipFill>
          <a:blip r:embed="rId21" cstate="screen">
            <a:lum bright="25000" contrast="25000"/>
            <a:extLst>
              <a:ext uri="{28A0092B-C50C-407E-A947-70E740481C1C}">
                <a14:useLocalDpi xmlns:a14="http://schemas.microsoft.com/office/drawing/2010/main"/>
              </a:ext>
            </a:extLst>
          </a:blip>
          <a:srcRect/>
          <a:stretch>
            <a:fillRect/>
          </a:stretch>
        </p:blipFill>
        <p:spPr bwMode="auto">
          <a:xfrm>
            <a:off x="1259632" y="5372197"/>
            <a:ext cx="970194" cy="731327"/>
          </a:xfrm>
          <a:prstGeom prst="rect">
            <a:avLst/>
          </a:prstGeom>
          <a:solidFill>
            <a:schemeClr val="bg1"/>
          </a:solidFill>
          <a:ln w="9525">
            <a:noFill/>
            <a:miter lim="800000"/>
            <a:headEnd/>
            <a:tailEnd/>
          </a:ln>
        </p:spPr>
      </p:pic>
      <p:pic>
        <p:nvPicPr>
          <p:cNvPr id="89" name="図 88" descr="雪, 男, テーブル, 座る が含まれている画像&#10;&#10;自動的に生成された説明">
            <a:extLst>
              <a:ext uri="{FF2B5EF4-FFF2-40B4-BE49-F238E27FC236}">
                <a16:creationId xmlns:a16="http://schemas.microsoft.com/office/drawing/2014/main" id="{D66255E7-FEC5-4DE9-8C97-BCDF31F77B49}"/>
              </a:ext>
            </a:extLst>
          </p:cNvPr>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7416066" y="4300683"/>
            <a:ext cx="1619934" cy="663588"/>
          </a:xfrm>
          <a:prstGeom prst="rect">
            <a:avLst/>
          </a:prstGeom>
        </p:spPr>
      </p:pic>
      <p:sp>
        <p:nvSpPr>
          <p:cNvPr id="91" name="Text Box 79"/>
          <p:cNvSpPr txBox="1">
            <a:spLocks noChangeArrowheads="1"/>
          </p:cNvSpPr>
          <p:nvPr/>
        </p:nvSpPr>
        <p:spPr bwMode="auto">
          <a:xfrm>
            <a:off x="7596590" y="5289165"/>
            <a:ext cx="1231816" cy="282129"/>
          </a:xfrm>
          <a:prstGeom prst="rect">
            <a:avLst/>
          </a:prstGeom>
          <a:noFill/>
          <a:ln w="9525">
            <a:noFill/>
            <a:miter lim="800000"/>
            <a:headEnd/>
            <a:tailEnd/>
          </a:ln>
        </p:spPr>
        <p:txBody>
          <a:bodyPr wrap="square" lIns="0" tIns="0" rIns="0" bIns="0">
            <a:spAutoFit/>
          </a:bodyPr>
          <a:lstStyle/>
          <a:p>
            <a:pPr marL="0" marR="0" lvl="0" indent="0" algn="ctr" defTabSz="457200" rtl="0" eaLnBrk="1" fontAlgn="ctr" latinLnBrk="0" hangingPunct="1">
              <a:lnSpc>
                <a:spcPts val="1100"/>
              </a:lnSpc>
              <a:spcBef>
                <a:spcPct val="20000"/>
              </a:spcBef>
              <a:spcAft>
                <a:spcPct val="0"/>
              </a:spcAft>
              <a:buClr>
                <a:srgbClr val="800080"/>
              </a:buClr>
              <a:buSzPct val="60000"/>
              <a:buFont typeface="Wingdings" pitchFamily="2" charset="2"/>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High Intensity Total </a:t>
            </a:r>
            <a:r>
              <a:rPr kumimoji="1" lang="en-US" altLang="ja-JP" sz="1200" b="0" i="0" u="none" strike="noStrike" kern="1200" cap="none" spc="0" normalizeH="0" baseline="0" noProof="0" dirty="0" err="1">
                <a:ln>
                  <a:noFill/>
                </a:ln>
                <a:solidFill>
                  <a:prstClr val="black"/>
                </a:solidFill>
                <a:effectLst/>
                <a:uLnTx/>
                <a:uFillTx/>
                <a:latin typeface="Calibri"/>
                <a:ea typeface="ＭＳ Ｐゴシック" panose="020B0600070205080204" pitchFamily="50" charset="-128"/>
                <a:cs typeface="+mn-cs"/>
              </a:rPr>
              <a:t>Diffractometer</a:t>
            </a:r>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10" name="Text Box 79"/>
          <p:cNvSpPr txBox="1">
            <a:spLocks noChangeArrowheads="1"/>
          </p:cNvSpPr>
          <p:nvPr/>
        </p:nvSpPr>
        <p:spPr bwMode="auto">
          <a:xfrm>
            <a:off x="7541603" y="4868882"/>
            <a:ext cx="1554935" cy="282129"/>
          </a:xfrm>
          <a:prstGeom prst="rect">
            <a:avLst/>
          </a:prstGeom>
          <a:noFill/>
          <a:ln w="9525">
            <a:noFill/>
            <a:miter lim="800000"/>
            <a:headEnd/>
            <a:tailEnd/>
          </a:ln>
        </p:spPr>
        <p:txBody>
          <a:bodyPr wrap="square" lIns="0" tIns="0" rIns="0" bIns="0">
            <a:spAutoFit/>
          </a:bodyPr>
          <a:lstStyle/>
          <a:p>
            <a:pPr marL="0" marR="0" lvl="0" indent="0" algn="ctr" defTabSz="457200" rtl="0" eaLnBrk="1" fontAlgn="ctr" latinLnBrk="0" hangingPunct="1">
              <a:lnSpc>
                <a:spcPts val="1100"/>
              </a:lnSpc>
              <a:spcBef>
                <a:spcPct val="20000"/>
              </a:spcBef>
              <a:spcAft>
                <a:spcPct val="0"/>
              </a:spcAft>
              <a:buClr>
                <a:srgbClr val="800080"/>
              </a:buClr>
              <a:buSzPct val="60000"/>
              <a:buFont typeface="Wingdings" pitchFamily="2" charset="2"/>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Energy Resolved Neutron Imaging System</a:t>
            </a:r>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301" name="Line 52"/>
          <p:cNvSpPr>
            <a:spLocks noChangeShapeType="1"/>
          </p:cNvSpPr>
          <p:nvPr/>
        </p:nvSpPr>
        <p:spPr bwMode="auto">
          <a:xfrm>
            <a:off x="4805924" y="4868882"/>
            <a:ext cx="2238884" cy="1105962"/>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2" name="Line 29"/>
          <p:cNvSpPr>
            <a:spLocks noChangeShapeType="1"/>
          </p:cNvSpPr>
          <p:nvPr/>
        </p:nvSpPr>
        <p:spPr bwMode="auto">
          <a:xfrm>
            <a:off x="5040398" y="4667751"/>
            <a:ext cx="2121266" cy="140787"/>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3" name="Line 29"/>
          <p:cNvSpPr>
            <a:spLocks noChangeShapeType="1"/>
          </p:cNvSpPr>
          <p:nvPr/>
        </p:nvSpPr>
        <p:spPr bwMode="auto">
          <a:xfrm flipV="1">
            <a:off x="5061514" y="4254618"/>
            <a:ext cx="1695618" cy="230089"/>
          </a:xfrm>
          <a:prstGeom prst="line">
            <a:avLst/>
          </a:prstGeom>
          <a:noFill/>
          <a:ln w="15875">
            <a:solidFill>
              <a:srgbClr val="FF0080"/>
            </a:solidFill>
            <a:round/>
            <a:headEnd type="oval" w="med" len="med"/>
            <a:tailEnd type="triangle" w="med" len="med"/>
          </a:ln>
        </p:spPr>
        <p:txBody>
          <a:bodyPr/>
          <a:lstStyle/>
          <a:p>
            <a:pPr marL="0" marR="0" lvl="0" indent="0" algn="l" defTabSz="914400" rtl="0" eaLnBrk="1" fontAlgn="base" latinLnBrk="0" hangingPunct="1">
              <a:lnSpc>
                <a:spcPts val="11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94" name="図 93">
            <a:extLst>
              <a:ext uri="{FF2B5EF4-FFF2-40B4-BE49-F238E27FC236}">
                <a16:creationId xmlns:a16="http://schemas.microsoft.com/office/drawing/2014/main" id="{8FE6DB65-DCC3-DD41-982C-F83F5551A50C}"/>
              </a:ext>
            </a:extLst>
          </p:cNvPr>
          <p:cNvPicPr>
            <a:picLocks noChangeAspect="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767738" y="3305126"/>
            <a:ext cx="1631217" cy="1216306"/>
          </a:xfrm>
          <a:prstGeom prst="rect">
            <a:avLst/>
          </a:prstGeom>
        </p:spPr>
      </p:pic>
      <p:sp>
        <p:nvSpPr>
          <p:cNvPr id="95" name="Text Box 45"/>
          <p:cNvSpPr txBox="1">
            <a:spLocks noChangeArrowheads="1"/>
          </p:cNvSpPr>
          <p:nvPr/>
        </p:nvSpPr>
        <p:spPr bwMode="auto">
          <a:xfrm>
            <a:off x="7963882" y="3839845"/>
            <a:ext cx="1233479" cy="354832"/>
          </a:xfrm>
          <a:prstGeom prst="rect">
            <a:avLst/>
          </a:prstGeom>
          <a:noFill/>
          <a:ln w="9525">
            <a:noFill/>
            <a:miter lim="800000"/>
            <a:headEnd/>
            <a:tailEnd/>
          </a:ln>
        </p:spPr>
        <p:txBody>
          <a:bodyPr wrap="square" lIns="36000" tIns="36000" rIns="36000" bIns="36000">
            <a:spAutoFit/>
          </a:bodyPr>
          <a:lstStyle/>
          <a:p>
            <a:pPr marL="0" marR="0" lvl="0" indent="0" algn="ctr" defTabSz="457200" rtl="0" eaLnBrk="1" fontAlgn="ctr" latinLnBrk="0" hangingPunct="1">
              <a:lnSpc>
                <a:spcPts val="1100"/>
              </a:lnSpc>
              <a:spcBef>
                <a:spcPct val="0"/>
              </a:spcBef>
              <a:spcAft>
                <a:spcPct val="0"/>
              </a:spcAft>
              <a:buClr>
                <a:srgbClr val="800080"/>
              </a:buClr>
              <a:buSzPct val="60000"/>
              <a:buFont typeface="Wingdings" pitchFamily="2" charset="2"/>
              <a:buNone/>
              <a:tabLst/>
              <a:defRPr/>
            </a:pPr>
            <a:r>
              <a:rPr kumimoji="1" lang="en-US" altLang="ja-JP"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Polarized Neutron Spectrometer</a:t>
            </a:r>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pic>
        <p:nvPicPr>
          <p:cNvPr id="96" name="図 95" descr="ベッド, コンピュータ が含まれている画像&#10;&#10;自動的に生成された説明">
            <a:extLst>
              <a:ext uri="{FF2B5EF4-FFF2-40B4-BE49-F238E27FC236}">
                <a16:creationId xmlns:a16="http://schemas.microsoft.com/office/drawing/2014/main" id="{5B91CAF4-52D9-4292-A23D-86F0E8FD17A5}"/>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a:stretch/>
        </p:blipFill>
        <p:spPr>
          <a:xfrm>
            <a:off x="1274663" y="1479498"/>
            <a:ext cx="1227013" cy="540000"/>
          </a:xfrm>
          <a:prstGeom prst="rect">
            <a:avLst/>
          </a:prstGeom>
        </p:spPr>
      </p:pic>
      <p:sp>
        <p:nvSpPr>
          <p:cNvPr id="3" name="正方形/長方形 2"/>
          <p:cNvSpPr/>
          <p:nvPr/>
        </p:nvSpPr>
        <p:spPr>
          <a:xfrm>
            <a:off x="7150454" y="-49728"/>
            <a:ext cx="1826141" cy="646331"/>
          </a:xfrm>
          <a:prstGeom prst="rect">
            <a:avLst/>
          </a:prstGeom>
        </p:spPr>
        <p:txBody>
          <a:bodyPr wrap="none">
            <a:spAutoFit/>
          </a:bodyPr>
          <a:lstStyle/>
          <a:p>
            <a:pPr marL="0" marR="0" lvl="0" indent="0" algn="l" defTabSz="80645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pitchFamily="34" charset="0"/>
                <a:ea typeface="ＭＳ Ｐゴシック" pitchFamily="50" charset="-128"/>
                <a:cs typeface="+mn-cs"/>
              </a:rPr>
              <a:t>23 beam ports</a:t>
            </a:r>
          </a:p>
          <a:p>
            <a:pPr marL="0" marR="0" lvl="0" indent="0" algn="l" defTabSz="80645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pitchFamily="34" charset="0"/>
                <a:ea typeface="ＭＳ Ｐゴシック" pitchFamily="50" charset="-128"/>
                <a:cs typeface="+mn-cs"/>
              </a:rPr>
              <a:t>21 in operation</a:t>
            </a:r>
          </a:p>
        </p:txBody>
      </p:sp>
      <p:sp>
        <p:nvSpPr>
          <p:cNvPr id="4" name="フッター プレースホルダー 3">
            <a:extLst>
              <a:ext uri="{FF2B5EF4-FFF2-40B4-BE49-F238E27FC236}">
                <a16:creationId xmlns:a16="http://schemas.microsoft.com/office/drawing/2014/main" id="{B15DA7F0-B535-EE30-BD2B-31CE953B6B07}"/>
              </a:ext>
            </a:extLst>
          </p:cNvPr>
          <p:cNvSpPr>
            <a:spLocks noGrp="1"/>
          </p:cNvSpPr>
          <p:nvPr>
            <p:ph type="ftr" sz="quarter" idx="11"/>
          </p:nvPr>
        </p:nvSpPr>
        <p:spPr/>
        <p:txBody>
          <a:bodyPr/>
          <a:lstStyle/>
          <a:p>
            <a:pPr>
              <a:defRPr/>
            </a:pPr>
            <a:r>
              <a:rPr lang="en-US" altLang="ja-JP"/>
              <a:t>BRIDGE2023</a:t>
            </a:r>
            <a:endParaRPr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351"/>
                                        </p:tgtEl>
                                        <p:attrNameLst>
                                          <p:attrName>style.visibility</p:attrName>
                                        </p:attrNameLst>
                                      </p:cBhvr>
                                      <p:to>
                                        <p:strVal val="visible"/>
                                      </p:to>
                                    </p:set>
                                    <p:animEffect transition="in" filter="fade">
                                      <p:cBhvr>
                                        <p:cTn id="7" dur="500"/>
                                        <p:tgtEl>
                                          <p:spTgt spid="123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500"/>
                                        <p:tgtEl>
                                          <p:spTgt spid="9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500"/>
                                        <p:tgtEl>
                                          <p:spTgt spid="7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500"/>
                                        <p:tgtEl>
                                          <p:spTgt spid="7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353"/>
                                        </p:tgtEl>
                                        <p:attrNameLst>
                                          <p:attrName>style.visibility</p:attrName>
                                        </p:attrNameLst>
                                      </p:cBhvr>
                                      <p:to>
                                        <p:strVal val="visible"/>
                                      </p:to>
                                    </p:set>
                                    <p:animEffect transition="in" filter="fade">
                                      <p:cBhvr>
                                        <p:cTn id="22" dur="500"/>
                                        <p:tgtEl>
                                          <p:spTgt spid="12353"/>
                                        </p:tgtEl>
                                      </p:cBhvr>
                                    </p:animEffect>
                                  </p:childTnLst>
                                </p:cTn>
                              </p:par>
                              <p:par>
                                <p:cTn id="23" presetID="10" presetClass="entr" presetSubtype="0" fill="hold" nodeType="withEffect">
                                  <p:stCondLst>
                                    <p:cond delay="0"/>
                                  </p:stCondLst>
                                  <p:childTnLst>
                                    <p:set>
                                      <p:cBhvr>
                                        <p:cTn id="24" dur="1" fill="hold">
                                          <p:stCondLst>
                                            <p:cond delay="0"/>
                                          </p:stCondLst>
                                        </p:cTn>
                                        <p:tgtEl>
                                          <p:spTgt spid="21509"/>
                                        </p:tgtEl>
                                        <p:attrNameLst>
                                          <p:attrName>style.visibility</p:attrName>
                                        </p:attrNameLst>
                                      </p:cBhvr>
                                      <p:to>
                                        <p:strVal val="visible"/>
                                      </p:to>
                                    </p:set>
                                    <p:animEffect transition="in" filter="fade">
                                      <p:cBhvr>
                                        <p:cTn id="25" dur="1000"/>
                                        <p:tgtEl>
                                          <p:spTgt spid="2150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271"/>
                                        </p:tgtEl>
                                        <p:attrNameLst>
                                          <p:attrName>style.visibility</p:attrName>
                                        </p:attrNameLst>
                                      </p:cBhvr>
                                      <p:to>
                                        <p:strVal val="visible"/>
                                      </p:to>
                                    </p:set>
                                    <p:animEffect transition="in" filter="fade">
                                      <p:cBhvr>
                                        <p:cTn id="28" dur="1000"/>
                                        <p:tgtEl>
                                          <p:spTgt spid="1127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272"/>
                                        </p:tgtEl>
                                        <p:attrNameLst>
                                          <p:attrName>style.visibility</p:attrName>
                                        </p:attrNameLst>
                                      </p:cBhvr>
                                      <p:to>
                                        <p:strVal val="visible"/>
                                      </p:to>
                                    </p:set>
                                    <p:animEffect transition="in" filter="fade">
                                      <p:cBhvr>
                                        <p:cTn id="31" dur="1000"/>
                                        <p:tgtEl>
                                          <p:spTgt spid="11272"/>
                                        </p:tgtEl>
                                      </p:cBhvr>
                                    </p:animEffect>
                                  </p:childTnLst>
                                </p:cTn>
                              </p:par>
                              <p:par>
                                <p:cTn id="32" presetID="10" presetClass="entr" presetSubtype="0" fill="hold" nodeType="withEffect">
                                  <p:stCondLst>
                                    <p:cond delay="0"/>
                                  </p:stCondLst>
                                  <p:childTnLst>
                                    <p:set>
                                      <p:cBhvr>
                                        <p:cTn id="33" dur="1" fill="hold">
                                          <p:stCondLst>
                                            <p:cond delay="0"/>
                                          </p:stCondLst>
                                        </p:cTn>
                                        <p:tgtEl>
                                          <p:spTgt spid="21512"/>
                                        </p:tgtEl>
                                        <p:attrNameLst>
                                          <p:attrName>style.visibility</p:attrName>
                                        </p:attrNameLst>
                                      </p:cBhvr>
                                      <p:to>
                                        <p:strVal val="visible"/>
                                      </p:to>
                                    </p:set>
                                    <p:animEffect transition="in" filter="fade">
                                      <p:cBhvr>
                                        <p:cTn id="34" dur="1000"/>
                                        <p:tgtEl>
                                          <p:spTgt spid="215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298"/>
                                        </p:tgtEl>
                                        <p:attrNameLst>
                                          <p:attrName>style.visibility</p:attrName>
                                        </p:attrNameLst>
                                      </p:cBhvr>
                                      <p:to>
                                        <p:strVal val="visible"/>
                                      </p:to>
                                    </p:set>
                                    <p:animEffect transition="in" filter="fade">
                                      <p:cBhvr>
                                        <p:cTn id="37" dur="1000"/>
                                        <p:tgtEl>
                                          <p:spTgt spid="1229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277"/>
                                        </p:tgtEl>
                                        <p:attrNameLst>
                                          <p:attrName>style.visibility</p:attrName>
                                        </p:attrNameLst>
                                      </p:cBhvr>
                                      <p:to>
                                        <p:strVal val="visible"/>
                                      </p:to>
                                    </p:set>
                                    <p:animEffect transition="in" filter="fade">
                                      <p:cBhvr>
                                        <p:cTn id="40" dur="1000"/>
                                        <p:tgtEl>
                                          <p:spTgt spid="1127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278"/>
                                        </p:tgtEl>
                                        <p:attrNameLst>
                                          <p:attrName>style.visibility</p:attrName>
                                        </p:attrNameLst>
                                      </p:cBhvr>
                                      <p:to>
                                        <p:strVal val="visible"/>
                                      </p:to>
                                    </p:set>
                                    <p:animEffect transition="in" filter="fade">
                                      <p:cBhvr>
                                        <p:cTn id="43" dur="1000"/>
                                        <p:tgtEl>
                                          <p:spTgt spid="1127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279"/>
                                        </p:tgtEl>
                                        <p:attrNameLst>
                                          <p:attrName>style.visibility</p:attrName>
                                        </p:attrNameLst>
                                      </p:cBhvr>
                                      <p:to>
                                        <p:strVal val="visible"/>
                                      </p:to>
                                    </p:set>
                                    <p:animEffect transition="in" filter="fade">
                                      <p:cBhvr>
                                        <p:cTn id="46" dur="1000"/>
                                        <p:tgtEl>
                                          <p:spTgt spid="11279"/>
                                        </p:tgtEl>
                                      </p:cBhvr>
                                    </p:animEffect>
                                  </p:childTnLst>
                                </p:cTn>
                              </p:par>
                              <p:par>
                                <p:cTn id="47" presetID="10" presetClass="entr" presetSubtype="0" fill="hold" nodeType="withEffect">
                                  <p:stCondLst>
                                    <p:cond delay="0"/>
                                  </p:stCondLst>
                                  <p:childTnLst>
                                    <p:set>
                                      <p:cBhvr>
                                        <p:cTn id="48" dur="1" fill="hold">
                                          <p:stCondLst>
                                            <p:cond delay="0"/>
                                          </p:stCondLst>
                                        </p:cTn>
                                        <p:tgtEl>
                                          <p:spTgt spid="21518"/>
                                        </p:tgtEl>
                                        <p:attrNameLst>
                                          <p:attrName>style.visibility</p:attrName>
                                        </p:attrNameLst>
                                      </p:cBhvr>
                                      <p:to>
                                        <p:strVal val="visible"/>
                                      </p:to>
                                    </p:set>
                                    <p:animEffect transition="in" filter="fade">
                                      <p:cBhvr>
                                        <p:cTn id="49" dur="1000"/>
                                        <p:tgtEl>
                                          <p:spTgt spid="215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281"/>
                                        </p:tgtEl>
                                        <p:attrNameLst>
                                          <p:attrName>style.visibility</p:attrName>
                                        </p:attrNameLst>
                                      </p:cBhvr>
                                      <p:to>
                                        <p:strVal val="visible"/>
                                      </p:to>
                                    </p:set>
                                    <p:animEffect transition="in" filter="fade">
                                      <p:cBhvr>
                                        <p:cTn id="52" dur="1000"/>
                                        <p:tgtEl>
                                          <p:spTgt spid="1128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1284"/>
                                        </p:tgtEl>
                                        <p:attrNameLst>
                                          <p:attrName>style.visibility</p:attrName>
                                        </p:attrNameLst>
                                      </p:cBhvr>
                                      <p:to>
                                        <p:strVal val="visible"/>
                                      </p:to>
                                    </p:set>
                                    <p:animEffect transition="in" filter="fade">
                                      <p:cBhvr>
                                        <p:cTn id="55" dur="1000"/>
                                        <p:tgtEl>
                                          <p:spTgt spid="1128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286"/>
                                        </p:tgtEl>
                                        <p:attrNameLst>
                                          <p:attrName>style.visibility</p:attrName>
                                        </p:attrNameLst>
                                      </p:cBhvr>
                                      <p:to>
                                        <p:strVal val="visible"/>
                                      </p:to>
                                    </p:set>
                                    <p:animEffect transition="in" filter="fade">
                                      <p:cBhvr>
                                        <p:cTn id="58" dur="1000"/>
                                        <p:tgtEl>
                                          <p:spTgt spid="11286"/>
                                        </p:tgtEl>
                                      </p:cBhvr>
                                    </p:animEffect>
                                  </p:childTnLst>
                                </p:cTn>
                              </p:par>
                              <p:par>
                                <p:cTn id="59" presetID="10" presetClass="entr" presetSubtype="0" fill="hold" nodeType="withEffect">
                                  <p:stCondLst>
                                    <p:cond delay="0"/>
                                  </p:stCondLst>
                                  <p:childTnLst>
                                    <p:set>
                                      <p:cBhvr>
                                        <p:cTn id="60" dur="1" fill="hold">
                                          <p:stCondLst>
                                            <p:cond delay="0"/>
                                          </p:stCondLst>
                                        </p:cTn>
                                        <p:tgtEl>
                                          <p:spTgt spid="16408"/>
                                        </p:tgtEl>
                                        <p:attrNameLst>
                                          <p:attrName>style.visibility</p:attrName>
                                        </p:attrNameLst>
                                      </p:cBhvr>
                                      <p:to>
                                        <p:strVal val="visible"/>
                                      </p:to>
                                    </p:set>
                                    <p:animEffect transition="in" filter="fade">
                                      <p:cBhvr>
                                        <p:cTn id="61" dur="1000"/>
                                        <p:tgtEl>
                                          <p:spTgt spid="1640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289"/>
                                        </p:tgtEl>
                                        <p:attrNameLst>
                                          <p:attrName>style.visibility</p:attrName>
                                        </p:attrNameLst>
                                      </p:cBhvr>
                                      <p:to>
                                        <p:strVal val="visible"/>
                                      </p:to>
                                    </p:set>
                                    <p:animEffect transition="in" filter="fade">
                                      <p:cBhvr>
                                        <p:cTn id="64" dur="1000"/>
                                        <p:tgtEl>
                                          <p:spTgt spid="1128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291"/>
                                        </p:tgtEl>
                                        <p:attrNameLst>
                                          <p:attrName>style.visibility</p:attrName>
                                        </p:attrNameLst>
                                      </p:cBhvr>
                                      <p:to>
                                        <p:strVal val="visible"/>
                                      </p:to>
                                    </p:set>
                                    <p:animEffect transition="in" filter="fade">
                                      <p:cBhvr>
                                        <p:cTn id="67" dur="1000"/>
                                        <p:tgtEl>
                                          <p:spTgt spid="1129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292"/>
                                        </p:tgtEl>
                                        <p:attrNameLst>
                                          <p:attrName>style.visibility</p:attrName>
                                        </p:attrNameLst>
                                      </p:cBhvr>
                                      <p:to>
                                        <p:strVal val="visible"/>
                                      </p:to>
                                    </p:set>
                                    <p:animEffect transition="in" filter="fade">
                                      <p:cBhvr>
                                        <p:cTn id="70" dur="1000"/>
                                        <p:tgtEl>
                                          <p:spTgt spid="1129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1294"/>
                                        </p:tgtEl>
                                        <p:attrNameLst>
                                          <p:attrName>style.visibility</p:attrName>
                                        </p:attrNameLst>
                                      </p:cBhvr>
                                      <p:to>
                                        <p:strVal val="visible"/>
                                      </p:to>
                                    </p:set>
                                    <p:animEffect transition="in" filter="fade">
                                      <p:cBhvr>
                                        <p:cTn id="73" dur="1000"/>
                                        <p:tgtEl>
                                          <p:spTgt spid="1129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1295"/>
                                        </p:tgtEl>
                                        <p:attrNameLst>
                                          <p:attrName>style.visibility</p:attrName>
                                        </p:attrNameLst>
                                      </p:cBhvr>
                                      <p:to>
                                        <p:strVal val="visible"/>
                                      </p:to>
                                    </p:set>
                                    <p:animEffect transition="in" filter="fade">
                                      <p:cBhvr>
                                        <p:cTn id="76" dur="1000"/>
                                        <p:tgtEl>
                                          <p:spTgt spid="1129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1297"/>
                                        </p:tgtEl>
                                        <p:attrNameLst>
                                          <p:attrName>style.visibility</p:attrName>
                                        </p:attrNameLst>
                                      </p:cBhvr>
                                      <p:to>
                                        <p:strVal val="visible"/>
                                      </p:to>
                                    </p:set>
                                    <p:animEffect transition="in" filter="fade">
                                      <p:cBhvr>
                                        <p:cTn id="79" dur="1000"/>
                                        <p:tgtEl>
                                          <p:spTgt spid="1129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1298"/>
                                        </p:tgtEl>
                                        <p:attrNameLst>
                                          <p:attrName>style.visibility</p:attrName>
                                        </p:attrNameLst>
                                      </p:cBhvr>
                                      <p:to>
                                        <p:strVal val="visible"/>
                                      </p:to>
                                    </p:set>
                                    <p:animEffect transition="in" filter="fade">
                                      <p:cBhvr>
                                        <p:cTn id="82" dur="1000"/>
                                        <p:tgtEl>
                                          <p:spTgt spid="11298"/>
                                        </p:tgtEl>
                                      </p:cBhvr>
                                    </p:animEffect>
                                  </p:childTnLst>
                                </p:cTn>
                              </p:par>
                              <p:par>
                                <p:cTn id="83" presetID="10" presetClass="entr" presetSubtype="0" fill="hold" nodeType="withEffect">
                                  <p:stCondLst>
                                    <p:cond delay="0"/>
                                  </p:stCondLst>
                                  <p:childTnLst>
                                    <p:set>
                                      <p:cBhvr>
                                        <p:cTn id="84" dur="1" fill="hold">
                                          <p:stCondLst>
                                            <p:cond delay="0"/>
                                          </p:stCondLst>
                                        </p:cTn>
                                        <p:tgtEl>
                                          <p:spTgt spid="21537"/>
                                        </p:tgtEl>
                                        <p:attrNameLst>
                                          <p:attrName>style.visibility</p:attrName>
                                        </p:attrNameLst>
                                      </p:cBhvr>
                                      <p:to>
                                        <p:strVal val="visible"/>
                                      </p:to>
                                    </p:set>
                                    <p:animEffect transition="in" filter="fade">
                                      <p:cBhvr>
                                        <p:cTn id="85" dur="1000"/>
                                        <p:tgtEl>
                                          <p:spTgt spid="2153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1300"/>
                                        </p:tgtEl>
                                        <p:attrNameLst>
                                          <p:attrName>style.visibility</p:attrName>
                                        </p:attrNameLst>
                                      </p:cBhvr>
                                      <p:to>
                                        <p:strVal val="visible"/>
                                      </p:to>
                                    </p:set>
                                    <p:animEffect transition="in" filter="fade">
                                      <p:cBhvr>
                                        <p:cTn id="88" dur="1000"/>
                                        <p:tgtEl>
                                          <p:spTgt spid="1130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1301"/>
                                        </p:tgtEl>
                                        <p:attrNameLst>
                                          <p:attrName>style.visibility</p:attrName>
                                        </p:attrNameLst>
                                      </p:cBhvr>
                                      <p:to>
                                        <p:strVal val="visible"/>
                                      </p:to>
                                    </p:set>
                                    <p:animEffect transition="in" filter="fade">
                                      <p:cBhvr>
                                        <p:cTn id="91" dur="1000"/>
                                        <p:tgtEl>
                                          <p:spTgt spid="11301"/>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1303"/>
                                        </p:tgtEl>
                                        <p:attrNameLst>
                                          <p:attrName>style.visibility</p:attrName>
                                        </p:attrNameLst>
                                      </p:cBhvr>
                                      <p:to>
                                        <p:strVal val="visible"/>
                                      </p:to>
                                    </p:set>
                                    <p:animEffect transition="in" filter="fade">
                                      <p:cBhvr>
                                        <p:cTn id="94" dur="1000"/>
                                        <p:tgtEl>
                                          <p:spTgt spid="1130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1304"/>
                                        </p:tgtEl>
                                        <p:attrNameLst>
                                          <p:attrName>style.visibility</p:attrName>
                                        </p:attrNameLst>
                                      </p:cBhvr>
                                      <p:to>
                                        <p:strVal val="visible"/>
                                      </p:to>
                                    </p:set>
                                    <p:animEffect transition="in" filter="fade">
                                      <p:cBhvr>
                                        <p:cTn id="97" dur="1000"/>
                                        <p:tgtEl>
                                          <p:spTgt spid="1130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1305"/>
                                        </p:tgtEl>
                                        <p:attrNameLst>
                                          <p:attrName>style.visibility</p:attrName>
                                        </p:attrNameLst>
                                      </p:cBhvr>
                                      <p:to>
                                        <p:strVal val="visible"/>
                                      </p:to>
                                    </p:set>
                                    <p:animEffect transition="in" filter="fade">
                                      <p:cBhvr>
                                        <p:cTn id="100" dur="1000"/>
                                        <p:tgtEl>
                                          <p:spTgt spid="1130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307"/>
                                        </p:tgtEl>
                                        <p:attrNameLst>
                                          <p:attrName>style.visibility</p:attrName>
                                        </p:attrNameLst>
                                      </p:cBhvr>
                                      <p:to>
                                        <p:strVal val="visible"/>
                                      </p:to>
                                    </p:set>
                                    <p:animEffect transition="in" filter="fade">
                                      <p:cBhvr>
                                        <p:cTn id="103" dur="1000"/>
                                        <p:tgtEl>
                                          <p:spTgt spid="11307"/>
                                        </p:tgtEl>
                                      </p:cBhvr>
                                    </p:animEffect>
                                  </p:childTnLst>
                                </p:cTn>
                              </p:par>
                              <p:par>
                                <p:cTn id="104" presetID="10" presetClass="entr" presetSubtype="0" fill="hold" nodeType="withEffect">
                                  <p:stCondLst>
                                    <p:cond delay="0"/>
                                  </p:stCondLst>
                                  <p:childTnLst>
                                    <p:set>
                                      <p:cBhvr>
                                        <p:cTn id="105" dur="1" fill="hold">
                                          <p:stCondLst>
                                            <p:cond delay="0"/>
                                          </p:stCondLst>
                                        </p:cTn>
                                        <p:tgtEl>
                                          <p:spTgt spid="21546"/>
                                        </p:tgtEl>
                                        <p:attrNameLst>
                                          <p:attrName>style.visibility</p:attrName>
                                        </p:attrNameLst>
                                      </p:cBhvr>
                                      <p:to>
                                        <p:strVal val="visible"/>
                                      </p:to>
                                    </p:set>
                                    <p:animEffect transition="in" filter="fade">
                                      <p:cBhvr>
                                        <p:cTn id="106" dur="1000"/>
                                        <p:tgtEl>
                                          <p:spTgt spid="2154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1310"/>
                                        </p:tgtEl>
                                        <p:attrNameLst>
                                          <p:attrName>style.visibility</p:attrName>
                                        </p:attrNameLst>
                                      </p:cBhvr>
                                      <p:to>
                                        <p:strVal val="visible"/>
                                      </p:to>
                                    </p:set>
                                    <p:animEffect transition="in" filter="fade">
                                      <p:cBhvr>
                                        <p:cTn id="109" dur="1000"/>
                                        <p:tgtEl>
                                          <p:spTgt spid="1131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1311"/>
                                        </p:tgtEl>
                                        <p:attrNameLst>
                                          <p:attrName>style.visibility</p:attrName>
                                        </p:attrNameLst>
                                      </p:cBhvr>
                                      <p:to>
                                        <p:strVal val="visible"/>
                                      </p:to>
                                    </p:set>
                                    <p:animEffect transition="in" filter="fade">
                                      <p:cBhvr>
                                        <p:cTn id="112" dur="1000"/>
                                        <p:tgtEl>
                                          <p:spTgt spid="11311"/>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1313"/>
                                        </p:tgtEl>
                                        <p:attrNameLst>
                                          <p:attrName>style.visibility</p:attrName>
                                        </p:attrNameLst>
                                      </p:cBhvr>
                                      <p:to>
                                        <p:strVal val="visible"/>
                                      </p:to>
                                    </p:set>
                                    <p:animEffect transition="in" filter="fade">
                                      <p:cBhvr>
                                        <p:cTn id="115" dur="1000"/>
                                        <p:tgtEl>
                                          <p:spTgt spid="1131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2337"/>
                                        </p:tgtEl>
                                        <p:attrNameLst>
                                          <p:attrName>style.visibility</p:attrName>
                                        </p:attrNameLst>
                                      </p:cBhvr>
                                      <p:to>
                                        <p:strVal val="visible"/>
                                      </p:to>
                                    </p:set>
                                    <p:animEffect transition="in" filter="fade">
                                      <p:cBhvr>
                                        <p:cTn id="118" dur="1000"/>
                                        <p:tgtEl>
                                          <p:spTgt spid="12337"/>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1317"/>
                                        </p:tgtEl>
                                        <p:attrNameLst>
                                          <p:attrName>style.visibility</p:attrName>
                                        </p:attrNameLst>
                                      </p:cBhvr>
                                      <p:to>
                                        <p:strVal val="visible"/>
                                      </p:to>
                                    </p:set>
                                    <p:animEffect transition="in" filter="fade">
                                      <p:cBhvr>
                                        <p:cTn id="121" dur="1000"/>
                                        <p:tgtEl>
                                          <p:spTgt spid="11317"/>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2339"/>
                                        </p:tgtEl>
                                        <p:attrNameLst>
                                          <p:attrName>style.visibility</p:attrName>
                                        </p:attrNameLst>
                                      </p:cBhvr>
                                      <p:to>
                                        <p:strVal val="visible"/>
                                      </p:to>
                                    </p:set>
                                    <p:animEffect transition="in" filter="fade">
                                      <p:cBhvr>
                                        <p:cTn id="124" dur="1000"/>
                                        <p:tgtEl>
                                          <p:spTgt spid="12339"/>
                                        </p:tgtEl>
                                      </p:cBhvr>
                                    </p:animEffect>
                                  </p:childTnLst>
                                </p:cTn>
                              </p:par>
                              <p:par>
                                <p:cTn id="125" presetID="10" presetClass="entr" presetSubtype="0" fill="hold" nodeType="withEffect">
                                  <p:stCondLst>
                                    <p:cond delay="0"/>
                                  </p:stCondLst>
                                  <p:childTnLst>
                                    <p:set>
                                      <p:cBhvr>
                                        <p:cTn id="126" dur="1" fill="hold">
                                          <p:stCondLst>
                                            <p:cond delay="0"/>
                                          </p:stCondLst>
                                        </p:cTn>
                                        <p:tgtEl>
                                          <p:spTgt spid="21555"/>
                                        </p:tgtEl>
                                        <p:attrNameLst>
                                          <p:attrName>style.visibility</p:attrName>
                                        </p:attrNameLst>
                                      </p:cBhvr>
                                      <p:to>
                                        <p:strVal val="visible"/>
                                      </p:to>
                                    </p:set>
                                    <p:animEffect transition="in" filter="fade">
                                      <p:cBhvr>
                                        <p:cTn id="127" dur="1000"/>
                                        <p:tgtEl>
                                          <p:spTgt spid="2155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1320"/>
                                        </p:tgtEl>
                                        <p:attrNameLst>
                                          <p:attrName>style.visibility</p:attrName>
                                        </p:attrNameLst>
                                      </p:cBhvr>
                                      <p:to>
                                        <p:strVal val="visible"/>
                                      </p:to>
                                    </p:set>
                                    <p:animEffect transition="in" filter="fade">
                                      <p:cBhvr>
                                        <p:cTn id="130" dur="1000"/>
                                        <p:tgtEl>
                                          <p:spTgt spid="11320"/>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1321"/>
                                        </p:tgtEl>
                                        <p:attrNameLst>
                                          <p:attrName>style.visibility</p:attrName>
                                        </p:attrNameLst>
                                      </p:cBhvr>
                                      <p:to>
                                        <p:strVal val="visible"/>
                                      </p:to>
                                    </p:set>
                                    <p:animEffect transition="in" filter="fade">
                                      <p:cBhvr>
                                        <p:cTn id="133" dur="1000"/>
                                        <p:tgtEl>
                                          <p:spTgt spid="1132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1323"/>
                                        </p:tgtEl>
                                        <p:attrNameLst>
                                          <p:attrName>style.visibility</p:attrName>
                                        </p:attrNameLst>
                                      </p:cBhvr>
                                      <p:to>
                                        <p:strVal val="visible"/>
                                      </p:to>
                                    </p:set>
                                    <p:animEffect transition="in" filter="fade">
                                      <p:cBhvr>
                                        <p:cTn id="136" dur="1000"/>
                                        <p:tgtEl>
                                          <p:spTgt spid="11323"/>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11329"/>
                                        </p:tgtEl>
                                        <p:attrNameLst>
                                          <p:attrName>style.visibility</p:attrName>
                                        </p:attrNameLst>
                                      </p:cBhvr>
                                      <p:to>
                                        <p:strVal val="visible"/>
                                      </p:to>
                                    </p:set>
                                    <p:animEffect transition="in" filter="fade">
                                      <p:cBhvr>
                                        <p:cTn id="139" dur="1000"/>
                                        <p:tgtEl>
                                          <p:spTgt spid="1132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330"/>
                                        </p:tgtEl>
                                        <p:attrNameLst>
                                          <p:attrName>style.visibility</p:attrName>
                                        </p:attrNameLst>
                                      </p:cBhvr>
                                      <p:to>
                                        <p:strVal val="visible"/>
                                      </p:to>
                                    </p:set>
                                    <p:animEffect transition="in" filter="fade">
                                      <p:cBhvr>
                                        <p:cTn id="142" dur="1000"/>
                                        <p:tgtEl>
                                          <p:spTgt spid="11330"/>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1331"/>
                                        </p:tgtEl>
                                        <p:attrNameLst>
                                          <p:attrName>style.visibility</p:attrName>
                                        </p:attrNameLst>
                                      </p:cBhvr>
                                      <p:to>
                                        <p:strVal val="visible"/>
                                      </p:to>
                                    </p:set>
                                    <p:animEffect transition="in" filter="fade">
                                      <p:cBhvr>
                                        <p:cTn id="145" dur="1000"/>
                                        <p:tgtEl>
                                          <p:spTgt spid="11331"/>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1332"/>
                                        </p:tgtEl>
                                        <p:attrNameLst>
                                          <p:attrName>style.visibility</p:attrName>
                                        </p:attrNameLst>
                                      </p:cBhvr>
                                      <p:to>
                                        <p:strVal val="visible"/>
                                      </p:to>
                                    </p:set>
                                    <p:animEffect transition="in" filter="fade">
                                      <p:cBhvr>
                                        <p:cTn id="148" dur="1000"/>
                                        <p:tgtEl>
                                          <p:spTgt spid="11332"/>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16"/>
                                        </p:tgtEl>
                                        <p:attrNameLst>
                                          <p:attrName>style.visibility</p:attrName>
                                        </p:attrNameLst>
                                      </p:cBhvr>
                                      <p:to>
                                        <p:strVal val="visible"/>
                                      </p:to>
                                    </p:set>
                                    <p:animEffect transition="in" filter="fade">
                                      <p:cBhvr>
                                        <p:cTn id="151" dur="1000"/>
                                        <p:tgtEl>
                                          <p:spTgt spid="16"/>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1333"/>
                                        </p:tgtEl>
                                        <p:attrNameLst>
                                          <p:attrName>style.visibility</p:attrName>
                                        </p:attrNameLst>
                                      </p:cBhvr>
                                      <p:to>
                                        <p:strVal val="visible"/>
                                      </p:to>
                                    </p:set>
                                    <p:animEffect transition="in" filter="fade">
                                      <p:cBhvr>
                                        <p:cTn id="154" dur="1000"/>
                                        <p:tgtEl>
                                          <p:spTgt spid="11333"/>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11287"/>
                                        </p:tgtEl>
                                        <p:attrNameLst>
                                          <p:attrName>style.visibility</p:attrName>
                                        </p:attrNameLst>
                                      </p:cBhvr>
                                      <p:to>
                                        <p:strVal val="visible"/>
                                      </p:to>
                                    </p:set>
                                    <p:animEffect transition="in" filter="fade">
                                      <p:cBhvr>
                                        <p:cTn id="157" dur="1000"/>
                                        <p:tgtEl>
                                          <p:spTgt spid="11287"/>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70"/>
                                        </p:tgtEl>
                                        <p:attrNameLst>
                                          <p:attrName>style.visibility</p:attrName>
                                        </p:attrNameLst>
                                      </p:cBhvr>
                                      <p:to>
                                        <p:strVal val="visible"/>
                                      </p:to>
                                    </p:set>
                                    <p:animEffect transition="in" filter="fade">
                                      <p:cBhvr>
                                        <p:cTn id="160" dur="1000"/>
                                        <p:tgtEl>
                                          <p:spTgt spid="70"/>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2"/>
                                        </p:tgtEl>
                                        <p:attrNameLst>
                                          <p:attrName>style.visibility</p:attrName>
                                        </p:attrNameLst>
                                      </p:cBhvr>
                                      <p:to>
                                        <p:strVal val="visible"/>
                                      </p:to>
                                    </p:set>
                                    <p:animEffect transition="in" filter="fade">
                                      <p:cBhvr>
                                        <p:cTn id="163" dur="1000"/>
                                        <p:tgtEl>
                                          <p:spTgt spid="2"/>
                                        </p:tgtEl>
                                      </p:cBhvr>
                                    </p:animEffect>
                                  </p:childTnLst>
                                </p:cTn>
                              </p:par>
                              <p:par>
                                <p:cTn id="164" presetID="10" presetClass="entr" presetSubtype="0" fill="hold" nodeType="withEffect">
                                  <p:stCondLst>
                                    <p:cond delay="1750"/>
                                  </p:stCondLst>
                                  <p:childTnLst>
                                    <p:set>
                                      <p:cBhvr>
                                        <p:cTn id="165" dur="1" fill="hold">
                                          <p:stCondLst>
                                            <p:cond delay="0"/>
                                          </p:stCondLst>
                                        </p:cTn>
                                        <p:tgtEl>
                                          <p:spTgt spid="73"/>
                                        </p:tgtEl>
                                        <p:attrNameLst>
                                          <p:attrName>style.visibility</p:attrName>
                                        </p:attrNameLst>
                                      </p:cBhvr>
                                      <p:to>
                                        <p:strVal val="visible"/>
                                      </p:to>
                                    </p:set>
                                    <p:animEffect transition="in" filter="fade">
                                      <p:cBhvr>
                                        <p:cTn id="166" dur="1500"/>
                                        <p:tgtEl>
                                          <p:spTgt spid="73"/>
                                        </p:tgtEl>
                                      </p:cBhvr>
                                    </p:animEffect>
                                  </p:childTnLst>
                                </p:cTn>
                              </p:par>
                              <p:par>
                                <p:cTn id="167" presetID="10" presetClass="entr" presetSubtype="0" fill="hold" nodeType="withEffect">
                                  <p:stCondLst>
                                    <p:cond delay="1750"/>
                                  </p:stCondLst>
                                  <p:childTnLst>
                                    <p:set>
                                      <p:cBhvr>
                                        <p:cTn id="168" dur="1" fill="hold">
                                          <p:stCondLst>
                                            <p:cond delay="0"/>
                                          </p:stCondLst>
                                        </p:cTn>
                                        <p:tgtEl>
                                          <p:spTgt spid="76"/>
                                        </p:tgtEl>
                                        <p:attrNameLst>
                                          <p:attrName>style.visibility</p:attrName>
                                        </p:attrNameLst>
                                      </p:cBhvr>
                                      <p:to>
                                        <p:strVal val="visible"/>
                                      </p:to>
                                    </p:set>
                                    <p:animEffect transition="in" filter="fade">
                                      <p:cBhvr>
                                        <p:cTn id="169" dur="1500"/>
                                        <p:tgtEl>
                                          <p:spTgt spid="76"/>
                                        </p:tgtEl>
                                      </p:cBhvr>
                                    </p:animEffect>
                                  </p:childTnLst>
                                </p:cTn>
                              </p:par>
                              <p:par>
                                <p:cTn id="170" presetID="10" presetClass="entr" presetSubtype="0" fill="hold" nodeType="withEffect">
                                  <p:stCondLst>
                                    <p:cond delay="1750"/>
                                  </p:stCondLst>
                                  <p:childTnLst>
                                    <p:set>
                                      <p:cBhvr>
                                        <p:cTn id="171" dur="1" fill="hold">
                                          <p:stCondLst>
                                            <p:cond delay="0"/>
                                          </p:stCondLst>
                                        </p:cTn>
                                        <p:tgtEl>
                                          <p:spTgt spid="77"/>
                                        </p:tgtEl>
                                        <p:attrNameLst>
                                          <p:attrName>style.visibility</p:attrName>
                                        </p:attrNameLst>
                                      </p:cBhvr>
                                      <p:to>
                                        <p:strVal val="visible"/>
                                      </p:to>
                                    </p:set>
                                    <p:animEffect transition="in" filter="fade">
                                      <p:cBhvr>
                                        <p:cTn id="172" dur="1500"/>
                                        <p:tgtEl>
                                          <p:spTgt spid="77"/>
                                        </p:tgtEl>
                                      </p:cBhvr>
                                    </p:animEffect>
                                  </p:childTnLst>
                                </p:cTn>
                              </p:par>
                              <p:par>
                                <p:cTn id="173" presetID="10" presetClass="entr" presetSubtype="0" fill="hold" nodeType="withEffect">
                                  <p:stCondLst>
                                    <p:cond delay="1750"/>
                                  </p:stCondLst>
                                  <p:childTnLst>
                                    <p:set>
                                      <p:cBhvr>
                                        <p:cTn id="174" dur="1" fill="hold">
                                          <p:stCondLst>
                                            <p:cond delay="0"/>
                                          </p:stCondLst>
                                        </p:cTn>
                                        <p:tgtEl>
                                          <p:spTgt spid="78"/>
                                        </p:tgtEl>
                                        <p:attrNameLst>
                                          <p:attrName>style.visibility</p:attrName>
                                        </p:attrNameLst>
                                      </p:cBhvr>
                                      <p:to>
                                        <p:strVal val="visible"/>
                                      </p:to>
                                    </p:set>
                                    <p:animEffect transition="in" filter="fade">
                                      <p:cBhvr>
                                        <p:cTn id="175" dur="1500"/>
                                        <p:tgtEl>
                                          <p:spTgt spid="78"/>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91"/>
                                        </p:tgtEl>
                                        <p:attrNameLst>
                                          <p:attrName>style.visibility</p:attrName>
                                        </p:attrNameLst>
                                      </p:cBhvr>
                                      <p:to>
                                        <p:strVal val="visible"/>
                                      </p:to>
                                    </p:set>
                                    <p:animEffect transition="in" filter="fade">
                                      <p:cBhvr>
                                        <p:cTn id="178" dur="1000"/>
                                        <p:tgtEl>
                                          <p:spTgt spid="91"/>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92"/>
                                        </p:tgtEl>
                                        <p:attrNameLst>
                                          <p:attrName>style.visibility</p:attrName>
                                        </p:attrNameLst>
                                      </p:cBhvr>
                                      <p:to>
                                        <p:strVal val="visible"/>
                                      </p:to>
                                    </p:set>
                                    <p:animEffect transition="in" filter="fade">
                                      <p:cBhvr>
                                        <p:cTn id="181" dur="1000"/>
                                        <p:tgtEl>
                                          <p:spTgt spid="92"/>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93"/>
                                        </p:tgtEl>
                                        <p:attrNameLst>
                                          <p:attrName>style.visibility</p:attrName>
                                        </p:attrNameLst>
                                      </p:cBhvr>
                                      <p:to>
                                        <p:strVal val="visible"/>
                                      </p:to>
                                    </p:set>
                                    <p:animEffect transition="in" filter="fade">
                                      <p:cBhvr>
                                        <p:cTn id="184" dur="1000"/>
                                        <p:tgtEl>
                                          <p:spTgt spid="93"/>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95"/>
                                        </p:tgtEl>
                                        <p:attrNameLst>
                                          <p:attrName>style.visibility</p:attrName>
                                        </p:attrNameLst>
                                      </p:cBhvr>
                                      <p:to>
                                        <p:strVal val="visible"/>
                                      </p:to>
                                    </p:set>
                                    <p:animEffect transition="in" filter="fade">
                                      <p:cBhvr>
                                        <p:cTn id="187"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2" grpId="0" animBg="1"/>
      <p:bldP spid="12298" grpId="0"/>
      <p:bldP spid="11277" grpId="0"/>
      <p:bldP spid="11278" grpId="0" animBg="1"/>
      <p:bldP spid="11281" grpId="0" animBg="1"/>
      <p:bldP spid="11284" grpId="0" animBg="1"/>
      <p:bldP spid="11286" grpId="0"/>
      <p:bldP spid="11289" grpId="0"/>
      <p:bldP spid="11291" grpId="0"/>
      <p:bldP spid="11292" grpId="0" animBg="1"/>
      <p:bldP spid="11294" grpId="0" animBg="1"/>
      <p:bldP spid="11295" grpId="0"/>
      <p:bldP spid="11297" grpId="0" animBg="1"/>
      <p:bldP spid="11298" grpId="0" animBg="1"/>
      <p:bldP spid="11300" grpId="0"/>
      <p:bldP spid="11303" grpId="0"/>
      <p:bldP spid="11304" grpId="0" animBg="1"/>
      <p:bldP spid="11305" grpId="0"/>
      <p:bldP spid="11307" grpId="0" animBg="1"/>
      <p:bldP spid="11311" grpId="0"/>
      <p:bldP spid="11313" grpId="0" animBg="1"/>
      <p:bldP spid="12337" grpId="0"/>
      <p:bldP spid="11317" grpId="0" animBg="1"/>
      <p:bldP spid="12339" grpId="0"/>
      <p:bldP spid="11320" grpId="0" animBg="1"/>
      <p:bldP spid="11321" grpId="0" animBg="1"/>
      <p:bldP spid="11323" grpId="0"/>
      <p:bldP spid="11329" grpId="0"/>
      <p:bldP spid="11330" grpId="0"/>
      <p:bldP spid="11331" grpId="0"/>
      <p:bldP spid="12351" grpId="0" animBg="1"/>
      <p:bldP spid="90" grpId="0" animBg="1"/>
      <p:bldP spid="12353" grpId="0" animBg="1"/>
      <p:bldP spid="16" grpId="0" animBg="1"/>
      <p:bldP spid="11333" grpId="0" animBg="1"/>
      <p:bldP spid="74" grpId="0" animBg="1"/>
      <p:bldP spid="75" grpId="0" animBg="1"/>
      <p:bldP spid="80" grpId="0" animBg="1"/>
      <p:bldP spid="11287" grpId="0" animBg="1"/>
      <p:bldP spid="70" grpId="0" animBg="1"/>
      <p:bldP spid="2" grpId="0"/>
      <p:bldP spid="11279" grpId="0" animBg="1"/>
      <p:bldP spid="11332" grpId="0" animBg="1"/>
      <p:bldP spid="91" grpId="0"/>
      <p:bldP spid="11310" grpId="0"/>
      <p:bldP spid="11301" grpId="0" animBg="1"/>
      <p:bldP spid="92" grpId="0" animBg="1"/>
      <p:bldP spid="93" grpId="0" animBg="1"/>
      <p:bldP spid="9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写真何でも\全景\1H空撮\IMG_3174.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081792" y="1341437"/>
            <a:ext cx="4990571" cy="39020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F:\写真何でも\全景\140528_1808.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rot="-5400000">
            <a:off x="-539188" y="1450143"/>
            <a:ext cx="5180075" cy="39020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200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53276" y="763919"/>
            <a:ext cx="1990724" cy="1492738"/>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7" name="Text Box 10"/>
          <p:cNvSpPr txBox="1">
            <a:spLocks noChangeArrowheads="1"/>
          </p:cNvSpPr>
          <p:nvPr/>
        </p:nvSpPr>
        <p:spPr bwMode="auto">
          <a:xfrm>
            <a:off x="7158632" y="2263801"/>
            <a:ext cx="622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HRC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BL12</a:t>
            </a:r>
          </a:p>
        </p:txBody>
      </p:sp>
      <p:sp>
        <p:nvSpPr>
          <p:cNvPr id="8" name="Text Box 17"/>
          <p:cNvSpPr txBox="1">
            <a:spLocks noChangeArrowheads="1"/>
          </p:cNvSpPr>
          <p:nvPr/>
        </p:nvSpPr>
        <p:spPr bwMode="auto">
          <a:xfrm>
            <a:off x="4012017" y="2713843"/>
            <a:ext cx="129875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4SEASONS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BL01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a:t>
            </a:r>
            <a:endPar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endParaRPr>
          </a:p>
        </p:txBody>
      </p:sp>
      <p:sp>
        <p:nvSpPr>
          <p:cNvPr id="9" name="Text Box 21"/>
          <p:cNvSpPr txBox="1">
            <a:spLocks noChangeArrowheads="1"/>
          </p:cNvSpPr>
          <p:nvPr/>
        </p:nvSpPr>
        <p:spPr bwMode="auto">
          <a:xfrm>
            <a:off x="1611293" y="802401"/>
            <a:ext cx="13283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AMATERAS</a:t>
            </a:r>
            <a:endPar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BL14</a:t>
            </a:r>
          </a:p>
        </p:txBody>
      </p:sp>
      <p:sp>
        <p:nvSpPr>
          <p:cNvPr id="10" name="Text Box 27"/>
          <p:cNvSpPr txBox="1">
            <a:spLocks noChangeArrowheads="1"/>
          </p:cNvSpPr>
          <p:nvPr/>
        </p:nvSpPr>
        <p:spPr bwMode="auto">
          <a:xfrm>
            <a:off x="4129417" y="1332246"/>
            <a:ext cx="24673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FF66"/>
                </a:solidFill>
                <a:effectLst/>
                <a:uLnTx/>
                <a:uFillTx/>
                <a:latin typeface="Arial" pitchFamily="34" charset="0"/>
                <a:ea typeface="ＭＳ Ｐゴシック" pitchFamily="50" charset="-128"/>
                <a:cs typeface="Arial" pitchFamily="34" charset="0"/>
              </a:rPr>
              <a:t>Experimental Hall No. 1</a:t>
            </a:r>
          </a:p>
        </p:txBody>
      </p:sp>
      <p:sp>
        <p:nvSpPr>
          <p:cNvPr id="11" name="Text Box 28"/>
          <p:cNvSpPr txBox="1">
            <a:spLocks noChangeArrowheads="1"/>
          </p:cNvSpPr>
          <p:nvPr/>
        </p:nvSpPr>
        <p:spPr bwMode="auto">
          <a:xfrm>
            <a:off x="77588" y="925513"/>
            <a:ext cx="15311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FF66"/>
                </a:solidFill>
                <a:effectLst/>
                <a:uLnTx/>
                <a:uFillTx/>
                <a:latin typeface="Arial" pitchFamily="34" charset="0"/>
                <a:ea typeface="ＭＳ Ｐゴシック" pitchFamily="50" charset="-128"/>
                <a:cs typeface="Arial" pitchFamily="34" charset="0"/>
              </a:rPr>
              <a:t>Experimental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FF66"/>
                </a:solidFill>
                <a:effectLst/>
                <a:uLnTx/>
                <a:uFillTx/>
                <a:latin typeface="Arial" pitchFamily="34" charset="0"/>
                <a:ea typeface="ＭＳ Ｐゴシック" pitchFamily="50" charset="-128"/>
                <a:cs typeface="Arial" pitchFamily="34" charset="0"/>
              </a:rPr>
              <a:t>Hall No. 2 </a:t>
            </a:r>
          </a:p>
        </p:txBody>
      </p:sp>
      <p:sp>
        <p:nvSpPr>
          <p:cNvPr id="12" name="Text Box 17"/>
          <p:cNvSpPr txBox="1">
            <a:spLocks noChangeArrowheads="1"/>
          </p:cNvSpPr>
          <p:nvPr/>
        </p:nvSpPr>
        <p:spPr bwMode="auto">
          <a:xfrm>
            <a:off x="4618625" y="4206875"/>
            <a:ext cx="62706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DNA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BL02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a:t>
            </a:r>
            <a:endPar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endParaRPr>
          </a:p>
        </p:txBody>
      </p:sp>
      <p:sp>
        <p:nvSpPr>
          <p:cNvPr id="13" name="円/楕円 1"/>
          <p:cNvSpPr>
            <a:spLocks noChangeArrowheads="1"/>
          </p:cNvSpPr>
          <p:nvPr/>
        </p:nvSpPr>
        <p:spPr bwMode="auto">
          <a:xfrm>
            <a:off x="7148314" y="1217900"/>
            <a:ext cx="642937" cy="515937"/>
          </a:xfrm>
          <a:prstGeom prst="ellipse">
            <a:avLst/>
          </a:prstGeom>
          <a:noFill/>
          <a:ln w="28575" algn="ctr">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dirty="0">
              <a:ln>
                <a:noFill/>
              </a:ln>
              <a:solidFill>
                <a:srgbClr val="000000"/>
              </a:solidFill>
              <a:effectLst/>
              <a:uLnTx/>
              <a:uFillTx/>
              <a:latin typeface="Calibri"/>
              <a:ea typeface="ＭＳ Ｐゴシック" pitchFamily="50" charset="-128"/>
              <a:cs typeface="+mn-cs"/>
            </a:endParaRPr>
          </a:p>
        </p:txBody>
      </p:sp>
      <p:sp>
        <p:nvSpPr>
          <p:cNvPr id="14" name="円/楕円 31"/>
          <p:cNvSpPr>
            <a:spLocks noChangeArrowheads="1"/>
          </p:cNvSpPr>
          <p:nvPr/>
        </p:nvSpPr>
        <p:spPr bwMode="auto">
          <a:xfrm>
            <a:off x="7783453" y="1210050"/>
            <a:ext cx="642938" cy="515937"/>
          </a:xfrm>
          <a:prstGeom prst="ellipse">
            <a:avLst/>
          </a:prstGeom>
          <a:noFill/>
          <a:ln w="28575" algn="ctr">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dirty="0">
              <a:ln>
                <a:noFill/>
              </a:ln>
              <a:solidFill>
                <a:srgbClr val="000000"/>
              </a:solidFill>
              <a:effectLst/>
              <a:uLnTx/>
              <a:uFillTx/>
              <a:latin typeface="Calibri"/>
              <a:ea typeface="ＭＳ Ｐゴシック" pitchFamily="50" charset="-128"/>
              <a:cs typeface="+mn-cs"/>
            </a:endParaRPr>
          </a:p>
        </p:txBody>
      </p:sp>
      <p:cxnSp>
        <p:nvCxnSpPr>
          <p:cNvPr id="15" name="直線矢印コネクタ 3"/>
          <p:cNvCxnSpPr>
            <a:cxnSpLocks noChangeShapeType="1"/>
          </p:cNvCxnSpPr>
          <p:nvPr/>
        </p:nvCxnSpPr>
        <p:spPr bwMode="auto">
          <a:xfrm>
            <a:off x="8107164" y="1681537"/>
            <a:ext cx="41474" cy="748132"/>
          </a:xfrm>
          <a:prstGeom prst="straightConnector1">
            <a:avLst/>
          </a:prstGeom>
          <a:noFill/>
          <a:ln w="28575" algn="ctr">
            <a:solidFill>
              <a:srgbClr val="FFC000"/>
            </a:solidFill>
            <a:round/>
            <a:headEnd/>
            <a:tailEnd type="arrow" w="med" len="med"/>
          </a:ln>
          <a:extLst>
            <a:ext uri="{909E8E84-426E-40DD-AFC4-6F175D3DCCD1}">
              <a14:hiddenFill xmlns:a14="http://schemas.microsoft.com/office/drawing/2010/main">
                <a:noFill/>
              </a14:hiddenFill>
            </a:ext>
          </a:extLst>
        </p:spPr>
      </p:cxnSp>
      <p:cxnSp>
        <p:nvCxnSpPr>
          <p:cNvPr id="16" name="直線矢印コネクタ 34"/>
          <p:cNvCxnSpPr>
            <a:cxnSpLocks noChangeShapeType="1"/>
          </p:cNvCxnSpPr>
          <p:nvPr/>
        </p:nvCxnSpPr>
        <p:spPr bwMode="auto">
          <a:xfrm flipH="1" flipV="1">
            <a:off x="4012017" y="1238251"/>
            <a:ext cx="3132326" cy="272036"/>
          </a:xfrm>
          <a:prstGeom prst="straightConnector1">
            <a:avLst/>
          </a:prstGeom>
          <a:noFill/>
          <a:ln w="28575" algn="ctr">
            <a:solidFill>
              <a:srgbClr val="FFC000"/>
            </a:solidFill>
            <a:round/>
            <a:headEnd/>
            <a:tailEnd type="arrow" w="med" len="med"/>
          </a:ln>
          <a:extLst>
            <a:ext uri="{909E8E84-426E-40DD-AFC4-6F175D3DCCD1}">
              <a14:hiddenFill xmlns:a14="http://schemas.microsoft.com/office/drawing/2010/main">
                <a:noFill/>
              </a14:hiddenFill>
            </a:ext>
          </a:extLst>
        </p:spPr>
      </p:cxnSp>
      <p:sp>
        <p:nvSpPr>
          <p:cNvPr id="17" name="Text Box 17"/>
          <p:cNvSpPr txBox="1">
            <a:spLocks noChangeArrowheads="1"/>
          </p:cNvSpPr>
          <p:nvPr/>
        </p:nvSpPr>
        <p:spPr bwMode="auto">
          <a:xfrm>
            <a:off x="2502850" y="4291417"/>
            <a:ext cx="10615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POLANO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BL23</a:t>
            </a:r>
            <a:endPar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endParaRPr>
          </a:p>
        </p:txBody>
      </p:sp>
      <p:sp>
        <p:nvSpPr>
          <p:cNvPr id="18" name="Text Box 17"/>
          <p:cNvSpPr txBox="1">
            <a:spLocks noChangeArrowheads="1"/>
          </p:cNvSpPr>
          <p:nvPr/>
        </p:nvSpPr>
        <p:spPr bwMode="auto">
          <a:xfrm>
            <a:off x="7158632" y="3590674"/>
            <a:ext cx="1165225" cy="522288"/>
          </a:xfrm>
          <a:prstGeom prst="rect">
            <a:avLst/>
          </a:prstGeom>
          <a:solidFill>
            <a:srgbClr val="FFFFFF">
              <a:alpha val="40000"/>
            </a:srgbClr>
          </a:solidFill>
          <a:ln>
            <a:noFill/>
          </a:ln>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VIN ROSE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0000"/>
                </a:solidFill>
                <a:effectLst/>
                <a:uLnTx/>
                <a:uFillTx/>
                <a:latin typeface="Arial" pitchFamily="34" charset="0"/>
                <a:ea typeface="ＭＳ Ｐゴシック" pitchFamily="50" charset="-128"/>
                <a:cs typeface="Arial" pitchFamily="34" charset="0"/>
              </a:rPr>
              <a:t>BL06</a:t>
            </a:r>
          </a:p>
        </p:txBody>
      </p:sp>
      <p:pic>
        <p:nvPicPr>
          <p:cNvPr id="19" name="図 18"/>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7339995">
            <a:off x="9588747" y="1519227"/>
            <a:ext cx="338781" cy="448444"/>
          </a:xfrm>
          <a:prstGeom prst="rect">
            <a:avLst/>
          </a:prstGeom>
        </p:spPr>
      </p:pic>
      <p:pic>
        <p:nvPicPr>
          <p:cNvPr id="20" name="Picture 3" descr="D:\CNDCS\発表\共通に使えそうなのはここに入れろ\写真\DCIM0507.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4549775" y="5187950"/>
            <a:ext cx="4362450" cy="1612900"/>
          </a:xfrm>
          <a:prstGeom prst="rect">
            <a:avLst/>
          </a:prstGeom>
          <a:noFill/>
          <a:ln w="19050">
            <a:solidFill>
              <a:srgbClr val="FF9900"/>
            </a:solidFill>
            <a:miter lim="800000"/>
            <a:headEnd/>
            <a:tailEnd/>
          </a:ln>
        </p:spPr>
      </p:pic>
      <p:sp>
        <p:nvSpPr>
          <p:cNvPr id="21" name="Text Box 18"/>
          <p:cNvSpPr txBox="1">
            <a:spLocks noChangeArrowheads="1"/>
          </p:cNvSpPr>
          <p:nvPr/>
        </p:nvSpPr>
        <p:spPr bwMode="auto">
          <a:xfrm>
            <a:off x="7946172" y="5287169"/>
            <a:ext cx="960437"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S-HRPD</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000000"/>
                </a:solidFill>
                <a:effectLst/>
                <a:uLnTx/>
                <a:uFillTx/>
                <a:latin typeface="Arial" charset="0"/>
                <a:ea typeface="ＭＳ Ｐゴシック" charset="-128"/>
                <a:cs typeface="+mn-cs"/>
              </a:rPr>
              <a:t>BL08</a:t>
            </a:r>
          </a:p>
        </p:txBody>
      </p:sp>
      <p:sp>
        <p:nvSpPr>
          <p:cNvPr id="22" name="Text Box 19"/>
          <p:cNvSpPr txBox="1">
            <a:spLocks noChangeArrowheads="1"/>
          </p:cNvSpPr>
          <p:nvPr/>
        </p:nvSpPr>
        <p:spPr bwMode="auto">
          <a:xfrm>
            <a:off x="6077721" y="5303044"/>
            <a:ext cx="803275"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SPICA</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000000"/>
                </a:solidFill>
                <a:effectLst/>
                <a:uLnTx/>
                <a:uFillTx/>
                <a:latin typeface="Arial" charset="0"/>
                <a:ea typeface="ＭＳ Ｐゴシック" charset="-128"/>
                <a:cs typeface="+mn-cs"/>
              </a:rPr>
              <a:t>BL09</a:t>
            </a:r>
          </a:p>
        </p:txBody>
      </p:sp>
      <p:pic>
        <p:nvPicPr>
          <p:cNvPr id="23" name="Picture 9" descr="IMG_2823"/>
          <p:cNvPicPr>
            <a:picLocks noChangeAspect="1" noChangeArrowheads="1"/>
          </p:cNvPicPr>
          <p:nvPr/>
        </p:nvPicPr>
        <p:blipFill>
          <a:blip r:embed="rId7"/>
          <a:srcRect/>
          <a:stretch>
            <a:fillRect/>
          </a:stretch>
        </p:blipFill>
        <p:spPr bwMode="auto">
          <a:xfrm>
            <a:off x="7966075" y="5976938"/>
            <a:ext cx="1146175" cy="860425"/>
          </a:xfrm>
          <a:prstGeom prst="rect">
            <a:avLst/>
          </a:prstGeom>
          <a:noFill/>
          <a:ln w="19050">
            <a:solidFill>
              <a:srgbClr val="FF9900"/>
            </a:solidFill>
            <a:miter lim="800000"/>
            <a:headEnd/>
            <a:tailEnd/>
          </a:ln>
        </p:spPr>
      </p:pic>
      <p:pic>
        <p:nvPicPr>
          <p:cNvPr id="24" name="Picture 5"/>
          <p:cNvPicPr>
            <a:picLocks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3025" y="5110163"/>
            <a:ext cx="2116138" cy="1682750"/>
          </a:xfrm>
          <a:prstGeom prst="rect">
            <a:avLst/>
          </a:prstGeom>
          <a:noFill/>
          <a:ln w="19050">
            <a:solidFill>
              <a:srgbClr val="F69200"/>
            </a:solidFill>
            <a:miter lim="800000"/>
            <a:headEnd/>
            <a:tailEnd/>
          </a:ln>
        </p:spPr>
      </p:pic>
      <p:pic>
        <p:nvPicPr>
          <p:cNvPr id="25" name="図 84"/>
          <p:cNvPicPr>
            <a:picLocks noChangeAspect="1"/>
          </p:cNvPicPr>
          <p:nvPr/>
        </p:nvPicPr>
        <p:blipFill>
          <a:blip r:embed="rId9"/>
          <a:srcRect/>
          <a:stretch>
            <a:fillRect/>
          </a:stretch>
        </p:blipFill>
        <p:spPr bwMode="auto">
          <a:xfrm>
            <a:off x="1320800" y="5187950"/>
            <a:ext cx="1647825" cy="1236663"/>
          </a:xfrm>
          <a:prstGeom prst="rect">
            <a:avLst/>
          </a:prstGeom>
          <a:noFill/>
          <a:ln w="19050">
            <a:solidFill>
              <a:srgbClr val="FF9900"/>
            </a:solidFill>
            <a:miter lim="800000"/>
            <a:headEnd/>
            <a:tailEnd/>
          </a:ln>
        </p:spPr>
      </p:pic>
      <p:pic>
        <p:nvPicPr>
          <p:cNvPr id="26" name="Picture 4" descr="D:\CNDCS\発表\共通に使えそうなのはここに入れろ\写真\DCIM0513.JPG"/>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2532063" y="5629275"/>
            <a:ext cx="1822450" cy="1276350"/>
          </a:xfrm>
          <a:prstGeom prst="rect">
            <a:avLst/>
          </a:prstGeom>
          <a:noFill/>
          <a:ln w="19050">
            <a:solidFill>
              <a:srgbClr val="FF9900"/>
            </a:solidFill>
            <a:miter lim="800000"/>
            <a:headEnd/>
            <a:tailEnd/>
          </a:ln>
        </p:spPr>
      </p:pic>
      <p:sp>
        <p:nvSpPr>
          <p:cNvPr id="27" name="Text Box 20"/>
          <p:cNvSpPr txBox="1">
            <a:spLocks noChangeArrowheads="1"/>
          </p:cNvSpPr>
          <p:nvPr/>
        </p:nvSpPr>
        <p:spPr bwMode="auto">
          <a:xfrm>
            <a:off x="2505075" y="5629275"/>
            <a:ext cx="973138" cy="519113"/>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TAKUMI</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BL19</a:t>
            </a:r>
          </a:p>
        </p:txBody>
      </p:sp>
      <p:sp>
        <p:nvSpPr>
          <p:cNvPr id="28" name="Text Box 20"/>
          <p:cNvSpPr txBox="1">
            <a:spLocks noChangeArrowheads="1"/>
          </p:cNvSpPr>
          <p:nvPr/>
        </p:nvSpPr>
        <p:spPr bwMode="auto">
          <a:xfrm>
            <a:off x="1289050" y="5146675"/>
            <a:ext cx="865188" cy="522288"/>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SENJU</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BL18</a:t>
            </a:r>
          </a:p>
        </p:txBody>
      </p:sp>
      <p:sp>
        <p:nvSpPr>
          <p:cNvPr id="29" name="Text Box 22"/>
          <p:cNvSpPr txBox="1">
            <a:spLocks noChangeArrowheads="1"/>
          </p:cNvSpPr>
          <p:nvPr/>
        </p:nvSpPr>
        <p:spPr bwMode="auto">
          <a:xfrm>
            <a:off x="2770177" y="1332246"/>
            <a:ext cx="949325"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TAIKAN</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BL15</a:t>
            </a:r>
          </a:p>
        </p:txBody>
      </p:sp>
      <p:sp>
        <p:nvSpPr>
          <p:cNvPr id="30" name="Text Box 23"/>
          <p:cNvSpPr txBox="1">
            <a:spLocks noChangeArrowheads="1"/>
          </p:cNvSpPr>
          <p:nvPr/>
        </p:nvSpPr>
        <p:spPr bwMode="auto">
          <a:xfrm>
            <a:off x="2532063" y="1793665"/>
            <a:ext cx="811213" cy="523875"/>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SOFIA</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BL16</a:t>
            </a:r>
          </a:p>
        </p:txBody>
      </p:sp>
      <p:sp>
        <p:nvSpPr>
          <p:cNvPr id="31" name="Text Box 24"/>
          <p:cNvSpPr txBox="1">
            <a:spLocks noChangeArrowheads="1"/>
          </p:cNvSpPr>
          <p:nvPr/>
        </p:nvSpPr>
        <p:spPr bwMode="auto">
          <a:xfrm>
            <a:off x="5092" y="2429669"/>
            <a:ext cx="1165225"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iMATERIA</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BL20</a:t>
            </a:r>
          </a:p>
        </p:txBody>
      </p:sp>
      <p:sp>
        <p:nvSpPr>
          <p:cNvPr id="32" name="Text Box 25"/>
          <p:cNvSpPr txBox="1">
            <a:spLocks noChangeArrowheads="1"/>
          </p:cNvSpPr>
          <p:nvPr/>
        </p:nvSpPr>
        <p:spPr bwMode="auto">
          <a:xfrm>
            <a:off x="1872456" y="2773362"/>
            <a:ext cx="769937"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NOVA</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BL21</a:t>
            </a:r>
          </a:p>
        </p:txBody>
      </p:sp>
      <p:sp>
        <p:nvSpPr>
          <p:cNvPr id="33" name="Text Box 23"/>
          <p:cNvSpPr txBox="1">
            <a:spLocks noChangeArrowheads="1"/>
          </p:cNvSpPr>
          <p:nvPr/>
        </p:nvSpPr>
        <p:spPr bwMode="auto">
          <a:xfrm>
            <a:off x="982663" y="1976611"/>
            <a:ext cx="1206500" cy="522288"/>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SHARAKU</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BL17</a:t>
            </a:r>
          </a:p>
        </p:txBody>
      </p:sp>
      <p:sp>
        <p:nvSpPr>
          <p:cNvPr id="34" name="Text Box 17"/>
          <p:cNvSpPr txBox="1">
            <a:spLocks noChangeArrowheads="1"/>
          </p:cNvSpPr>
          <p:nvPr/>
        </p:nvSpPr>
        <p:spPr bwMode="auto">
          <a:xfrm>
            <a:off x="1202996" y="3577042"/>
            <a:ext cx="9108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tx1"/>
                </a:solidFill>
                <a:latin typeface="Palatino Linotype" pitchFamily="18" charset="0"/>
                <a:ea typeface="Osaka"/>
                <a:cs typeface="Osaka"/>
              </a:defRPr>
            </a:lvl1pPr>
            <a:lvl2pPr marL="742950" indent="-285750" eaLnBrk="0" hangingPunct="0">
              <a:defRPr kumimoji="1" sz="1600">
                <a:solidFill>
                  <a:schemeClr val="tx1"/>
                </a:solidFill>
                <a:latin typeface="Palatino Linotype" pitchFamily="18" charset="0"/>
                <a:ea typeface="Osaka"/>
                <a:cs typeface="Osaka"/>
              </a:defRPr>
            </a:lvl2pPr>
            <a:lvl3pPr marL="1143000" indent="-228600" eaLnBrk="0" hangingPunct="0">
              <a:defRPr kumimoji="1" sz="1600">
                <a:solidFill>
                  <a:schemeClr val="tx1"/>
                </a:solidFill>
                <a:latin typeface="Palatino Linotype" pitchFamily="18" charset="0"/>
                <a:ea typeface="Osaka"/>
                <a:cs typeface="Osaka"/>
              </a:defRPr>
            </a:lvl3pPr>
            <a:lvl4pPr marL="1600200" indent="-228600" eaLnBrk="0" hangingPunct="0">
              <a:defRPr kumimoji="1" sz="1600">
                <a:solidFill>
                  <a:schemeClr val="tx1"/>
                </a:solidFill>
                <a:latin typeface="Palatino Linotype" pitchFamily="18" charset="0"/>
                <a:ea typeface="Osaka"/>
                <a:cs typeface="Osaka"/>
              </a:defRPr>
            </a:lvl4pPr>
            <a:lvl5pPr marL="2057400" indent="-228600" eaLnBrk="0" hangingPunct="0">
              <a:defRPr kumimoji="1" sz="1600">
                <a:solidFill>
                  <a:schemeClr val="tx1"/>
                </a:solidFill>
                <a:latin typeface="Palatino Linotype" pitchFamily="18" charset="0"/>
                <a:ea typeface="Osaka"/>
                <a:cs typeface="Osaka"/>
              </a:defRPr>
            </a:lvl5pPr>
            <a:lvl6pPr marL="2514600" indent="-228600" eaLnBrk="0" fontAlgn="base" hangingPunct="0">
              <a:spcBef>
                <a:spcPct val="0"/>
              </a:spcBef>
              <a:spcAft>
                <a:spcPct val="0"/>
              </a:spcAft>
              <a:defRPr kumimoji="1" sz="1600">
                <a:solidFill>
                  <a:schemeClr val="tx1"/>
                </a:solidFill>
                <a:latin typeface="Palatino Linotype" pitchFamily="18" charset="0"/>
                <a:ea typeface="Osaka"/>
                <a:cs typeface="Osaka"/>
              </a:defRPr>
            </a:lvl6pPr>
            <a:lvl7pPr marL="2971800" indent="-228600" eaLnBrk="0" fontAlgn="base" hangingPunct="0">
              <a:spcBef>
                <a:spcPct val="0"/>
              </a:spcBef>
              <a:spcAft>
                <a:spcPct val="0"/>
              </a:spcAft>
              <a:defRPr kumimoji="1" sz="1600">
                <a:solidFill>
                  <a:schemeClr val="tx1"/>
                </a:solidFill>
                <a:latin typeface="Palatino Linotype" pitchFamily="18" charset="0"/>
                <a:ea typeface="Osaka"/>
                <a:cs typeface="Osaka"/>
              </a:defRPr>
            </a:lvl7pPr>
            <a:lvl8pPr marL="3429000" indent="-228600" eaLnBrk="0" fontAlgn="base" hangingPunct="0">
              <a:spcBef>
                <a:spcPct val="0"/>
              </a:spcBef>
              <a:spcAft>
                <a:spcPct val="0"/>
              </a:spcAft>
              <a:defRPr kumimoji="1" sz="1600">
                <a:solidFill>
                  <a:schemeClr val="tx1"/>
                </a:solidFill>
                <a:latin typeface="Palatino Linotype" pitchFamily="18" charset="0"/>
                <a:ea typeface="Osaka"/>
                <a:cs typeface="Osaka"/>
              </a:defRPr>
            </a:lvl8pPr>
            <a:lvl9pPr marL="3886200" indent="-228600" eaLnBrk="0" fontAlgn="base" hangingPunct="0">
              <a:spcBef>
                <a:spcPct val="0"/>
              </a:spcBef>
              <a:spcAft>
                <a:spcPct val="0"/>
              </a:spcAft>
              <a:defRPr kumimoji="1" sz="1600">
                <a:solidFill>
                  <a:schemeClr val="tx1"/>
                </a:solidFill>
                <a:latin typeface="Palatino Linotype" pitchFamily="18" charset="0"/>
                <a:ea typeface="Osaka"/>
                <a:cs typeface="Osaka"/>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FFFFCC"/>
                </a:solidFill>
                <a:effectLst/>
                <a:uLnTx/>
                <a:uFillTx/>
                <a:latin typeface="Arial" pitchFamily="34" charset="0"/>
                <a:ea typeface="ＭＳ Ｐゴシック" pitchFamily="50" charset="-128"/>
                <a:cs typeface="Arial" pitchFamily="34" charset="0"/>
              </a:rPr>
              <a:t>RADEN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pitchFamily="34" charset="0"/>
                <a:ea typeface="ＭＳ Ｐゴシック" pitchFamily="50" charset="-128"/>
                <a:cs typeface="Arial" pitchFamily="34" charset="0"/>
              </a:rPr>
              <a:t>BL22</a:t>
            </a:r>
            <a:endParaRPr kumimoji="1" lang="en-US" altLang="ja-JP" sz="1600" b="1" i="0" u="none" strike="noStrike" kern="1200" cap="none" spc="0" normalizeH="0" baseline="0" noProof="0" dirty="0">
              <a:ln>
                <a:noFill/>
              </a:ln>
              <a:solidFill>
                <a:srgbClr val="FFFFCC"/>
              </a:solidFill>
              <a:effectLst/>
              <a:uLnTx/>
              <a:uFillTx/>
              <a:latin typeface="Arial" pitchFamily="34" charset="0"/>
              <a:ea typeface="ＭＳ Ｐゴシック" pitchFamily="50" charset="-128"/>
              <a:cs typeface="Arial" pitchFamily="34" charset="0"/>
            </a:endParaRPr>
          </a:p>
        </p:txBody>
      </p:sp>
      <p:sp>
        <p:nvSpPr>
          <p:cNvPr id="35" name="Text Box 11"/>
          <p:cNvSpPr txBox="1">
            <a:spLocks noChangeArrowheads="1"/>
          </p:cNvSpPr>
          <p:nvPr/>
        </p:nvSpPr>
        <p:spPr bwMode="auto">
          <a:xfrm>
            <a:off x="7949146" y="2593182"/>
            <a:ext cx="993775"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PLANET</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BL11</a:t>
            </a:r>
          </a:p>
        </p:txBody>
      </p:sp>
      <p:sp>
        <p:nvSpPr>
          <p:cNvPr id="36" name="Text Box 12"/>
          <p:cNvSpPr txBox="1">
            <a:spLocks noChangeArrowheads="1"/>
          </p:cNvSpPr>
          <p:nvPr/>
        </p:nvSpPr>
        <p:spPr bwMode="auto">
          <a:xfrm>
            <a:off x="6504557" y="2682747"/>
            <a:ext cx="1085850" cy="519113"/>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NOBORU</a:t>
            </a:r>
            <a:endPar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BL10</a:t>
            </a:r>
          </a:p>
        </p:txBody>
      </p:sp>
      <p:sp>
        <p:nvSpPr>
          <p:cNvPr id="37" name="Text Box 14"/>
          <p:cNvSpPr txBox="1">
            <a:spLocks noChangeArrowheads="1"/>
          </p:cNvSpPr>
          <p:nvPr/>
        </p:nvSpPr>
        <p:spPr bwMode="auto">
          <a:xfrm>
            <a:off x="6077721" y="2947066"/>
            <a:ext cx="623888"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NOP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BL05</a:t>
            </a:r>
          </a:p>
        </p:txBody>
      </p:sp>
      <p:sp>
        <p:nvSpPr>
          <p:cNvPr id="38" name="Text Box 15"/>
          <p:cNvSpPr txBox="1">
            <a:spLocks noChangeArrowheads="1"/>
          </p:cNvSpPr>
          <p:nvPr/>
        </p:nvSpPr>
        <p:spPr bwMode="auto">
          <a:xfrm>
            <a:off x="6184009" y="3851818"/>
            <a:ext cx="825500"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ANNRI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BL04</a:t>
            </a:r>
          </a:p>
        </p:txBody>
      </p:sp>
      <p:sp>
        <p:nvSpPr>
          <p:cNvPr id="39" name="Text Box 16"/>
          <p:cNvSpPr txBox="1">
            <a:spLocks noChangeArrowheads="1"/>
          </p:cNvSpPr>
          <p:nvPr/>
        </p:nvSpPr>
        <p:spPr bwMode="auto">
          <a:xfrm>
            <a:off x="5652807" y="4332287"/>
            <a:ext cx="579438" cy="519112"/>
          </a:xfrm>
          <a:prstGeom prst="rect">
            <a:avLst/>
          </a:prstGeom>
          <a:noFill/>
          <a:ln w="9525">
            <a:noFill/>
            <a:miter lim="800000"/>
            <a:headEnd/>
            <a:tailEnd/>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CC"/>
                </a:solidFill>
                <a:effectLst/>
                <a:uLnTx/>
                <a:uFillTx/>
                <a:latin typeface="Arial" charset="0"/>
                <a:ea typeface="ＭＳ Ｐゴシック" charset="-128"/>
                <a:cs typeface="+mn-cs"/>
              </a:rPr>
              <a:t>iBIX</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FFFFCC"/>
                </a:solidFill>
                <a:effectLst/>
                <a:uLnTx/>
                <a:uFillTx/>
                <a:latin typeface="Arial" charset="0"/>
                <a:ea typeface="ＭＳ Ｐゴシック" charset="-128"/>
                <a:cs typeface="+mn-cs"/>
              </a:rPr>
              <a:t>BL03</a:t>
            </a:r>
          </a:p>
        </p:txBody>
      </p:sp>
      <p:sp>
        <p:nvSpPr>
          <p:cNvPr id="41" name="Rectangle 4"/>
          <p:cNvSpPr>
            <a:spLocks noChangeArrowheads="1"/>
          </p:cNvSpPr>
          <p:nvPr/>
        </p:nvSpPr>
        <p:spPr bwMode="auto">
          <a:xfrm>
            <a:off x="0" y="71783"/>
            <a:ext cx="9144000"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3600" b="1" i="0" u="none" strike="noStrike" kern="1200" cap="none" spc="0" normalizeH="0" baseline="0" noProof="0" dirty="0">
                <a:ln>
                  <a:noFill/>
                </a:ln>
                <a:solidFill>
                  <a:srgbClr val="FFFFFF"/>
                </a:solidFill>
                <a:effectLst/>
                <a:uLnTx/>
                <a:uFillTx/>
                <a:latin typeface="Arial Black" pitchFamily="34" charset="0"/>
                <a:ea typeface="ＭＳ Ｐゴシック" panose="020B0600070205080204" pitchFamily="34" charset="-128"/>
                <a:cs typeface="+mn-cs"/>
              </a:rPr>
              <a:t>Neutron Instruments at MLF</a:t>
            </a:r>
          </a:p>
        </p:txBody>
      </p:sp>
      <p:sp>
        <p:nvSpPr>
          <p:cNvPr id="2" name="フッター プレースホルダー 1">
            <a:extLst>
              <a:ext uri="{FF2B5EF4-FFF2-40B4-BE49-F238E27FC236}">
                <a16:creationId xmlns:a16="http://schemas.microsoft.com/office/drawing/2014/main" id="{AB9907A8-9A79-3BFB-F6D6-BA98741D75FE}"/>
              </a:ext>
            </a:extLst>
          </p:cNvPr>
          <p:cNvSpPr>
            <a:spLocks noGrp="1"/>
          </p:cNvSpPr>
          <p:nvPr>
            <p:ph type="ftr" sz="quarter" idx="11"/>
          </p:nvPr>
        </p:nvSpPr>
        <p:spPr/>
        <p:txBody>
          <a:bodyPr/>
          <a:lstStyle/>
          <a:p>
            <a:pPr>
              <a:defRPr/>
            </a:pPr>
            <a:r>
              <a:rPr lang="en-US" altLang="ja-JP">
                <a:solidFill>
                  <a:srgbClr val="6B5653"/>
                </a:solidFill>
              </a:rPr>
              <a:t>BRIDGE2023</a:t>
            </a:r>
            <a:endParaRPr lang="en-US" altLang="ja-JP" dirty="0">
              <a:solidFill>
                <a:srgbClr val="6B5653"/>
              </a:solidFill>
            </a:endParaRPr>
          </a:p>
        </p:txBody>
      </p:sp>
    </p:spTree>
    <p:extLst>
      <p:ext uri="{BB962C8B-B14F-4D97-AF65-F5344CB8AC3E}">
        <p14:creationId xmlns:p14="http://schemas.microsoft.com/office/powerpoint/2010/main" val="2786254539"/>
      </p:ext>
    </p:extLst>
  </p:cSld>
  <p:clrMapOvr>
    <a:masterClrMapping/>
  </p:clrMapOvr>
  <p:transition>
    <p:random/>
  </p:transition>
</p:sld>
</file>

<file path=ppt/tags/tag1.xml><?xml version="1.0" encoding="utf-8"?>
<p:tagLst xmlns:a="http://schemas.openxmlformats.org/drawingml/2006/main" xmlns:r="http://schemas.openxmlformats.org/officeDocument/2006/relationships" xmlns:p="http://schemas.openxmlformats.org/presentationml/2006/main">
  <p:tag name="TIMING" val="|1.2|2|9.4"/>
</p:tagLst>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2_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15_overview" id="{5C101A32-C11C-D64A-85E3-C639C586B369}" vid="{BC6D0594-11E4-634D-ABFC-9A80866287E9}"/>
    </a:ext>
  </a:extLst>
</a:theme>
</file>

<file path=ppt/theme/theme1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8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6_mtfuji">
  <a:themeElements>
    <a:clrScheme name="1_mtfuji 2">
      <a:dk1>
        <a:srgbClr val="000000"/>
      </a:dk1>
      <a:lt1>
        <a:srgbClr val="FFFFFF"/>
      </a:lt1>
      <a:dk2>
        <a:srgbClr val="003399"/>
      </a:dk2>
      <a:lt2>
        <a:srgbClr val="FFFFFF"/>
      </a:lt2>
      <a:accent1>
        <a:srgbClr val="82B5CA"/>
      </a:accent1>
      <a:accent2>
        <a:srgbClr val="448C8E"/>
      </a:accent2>
      <a:accent3>
        <a:srgbClr val="FFFFFF"/>
      </a:accent3>
      <a:accent4>
        <a:srgbClr val="000000"/>
      </a:accent4>
      <a:accent5>
        <a:srgbClr val="C1D7E1"/>
      </a:accent5>
      <a:accent6>
        <a:srgbClr val="3D7E80"/>
      </a:accent6>
      <a:hlink>
        <a:srgbClr val="A384C8"/>
      </a:hlink>
      <a:folHlink>
        <a:srgbClr val="6B565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0000"/>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0" i="0" u="none" strike="noStrike" cap="none" normalizeH="0" baseline="0" smtClean="0">
            <a:ln>
              <a:noFill/>
            </a:ln>
            <a:solidFill>
              <a:schemeClr val="tx1"/>
            </a:solidFill>
            <a:effectLst/>
            <a:latin typeface="Palatino Linotype" pitchFamily="18" charset="0"/>
            <a:ea typeface="ＭＳ Ｐゴシック" pitchFamily="50" charset="-128"/>
            <a:cs typeface="Osaka"/>
          </a:defRPr>
        </a:defPPr>
      </a:lstStyle>
    </a:spDef>
    <a:lnDef>
      <a:spPr bwMode="auto">
        <a:xfrm>
          <a:off x="0" y="0"/>
          <a:ext cx="1" cy="1"/>
        </a:xfrm>
        <a:custGeom>
          <a:avLst/>
          <a:gdLst/>
          <a:ahLst/>
          <a:cxnLst/>
          <a:rect l="0" t="0" r="0" b="0"/>
          <a:pathLst/>
        </a:custGeom>
        <a:solidFill>
          <a:srgbClr val="CC0000"/>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0" i="0" u="none" strike="noStrike" cap="none" normalizeH="0" baseline="0" smtClean="0">
            <a:ln>
              <a:noFill/>
            </a:ln>
            <a:solidFill>
              <a:schemeClr val="tx1"/>
            </a:solidFill>
            <a:effectLst/>
            <a:latin typeface="Palatino Linotype" pitchFamily="18" charset="0"/>
            <a:ea typeface="ＭＳ Ｐゴシック" pitchFamily="50" charset="-128"/>
            <a:cs typeface="Osaka"/>
          </a:defRPr>
        </a:defPPr>
      </a:lstStyle>
    </a:lnDef>
  </a:objectDefaults>
  <a:extraClrSchemeLst>
    <a:extraClrScheme>
      <a:clrScheme name="1_mtfuji 1">
        <a:dk1>
          <a:srgbClr val="000000"/>
        </a:dk1>
        <a:lt1>
          <a:srgbClr val="FFFFFF"/>
        </a:lt1>
        <a:dk2>
          <a:srgbClr val="25367F"/>
        </a:dk2>
        <a:lt2>
          <a:srgbClr val="B29782"/>
        </a:lt2>
        <a:accent1>
          <a:srgbClr val="82B5CA"/>
        </a:accent1>
        <a:accent2>
          <a:srgbClr val="448C8E"/>
        </a:accent2>
        <a:accent3>
          <a:srgbClr val="ACAEC0"/>
        </a:accent3>
        <a:accent4>
          <a:srgbClr val="DADADA"/>
        </a:accent4>
        <a:accent5>
          <a:srgbClr val="C1D7E1"/>
        </a:accent5>
        <a:accent6>
          <a:srgbClr val="3D7E80"/>
        </a:accent6>
        <a:hlink>
          <a:srgbClr val="5C885F"/>
        </a:hlink>
        <a:folHlink>
          <a:srgbClr val="6B5653"/>
        </a:folHlink>
      </a:clrScheme>
      <a:clrMap bg1="dk2" tx1="lt1" bg2="dk1" tx2="lt2" accent1="accent1" accent2="accent2" accent3="accent3" accent4="accent4" accent5="accent5" accent6="accent6" hlink="hlink" folHlink="folHlink"/>
    </a:extraClrScheme>
    <a:extraClrScheme>
      <a:clrScheme name="1_mtfuji 2">
        <a:dk1>
          <a:srgbClr val="000000"/>
        </a:dk1>
        <a:lt1>
          <a:srgbClr val="FFFFFF"/>
        </a:lt1>
        <a:dk2>
          <a:srgbClr val="003399"/>
        </a:dk2>
        <a:lt2>
          <a:srgbClr val="FFFFFF"/>
        </a:lt2>
        <a:accent1>
          <a:srgbClr val="82B5CA"/>
        </a:accent1>
        <a:accent2>
          <a:srgbClr val="448C8E"/>
        </a:accent2>
        <a:accent3>
          <a:srgbClr val="FFFFFF"/>
        </a:accent3>
        <a:accent4>
          <a:srgbClr val="000000"/>
        </a:accent4>
        <a:accent5>
          <a:srgbClr val="C1D7E1"/>
        </a:accent5>
        <a:accent6>
          <a:srgbClr val="3D7E80"/>
        </a:accent6>
        <a:hlink>
          <a:srgbClr val="A384C8"/>
        </a:hlink>
        <a:folHlink>
          <a:srgbClr val="6B5653"/>
        </a:folHlink>
      </a:clrScheme>
      <a:clrMap bg1="lt1" tx1="dk1" bg2="lt2" tx2="dk2" accent1="accent1" accent2="accent2" accent3="accent3" accent4="accent4" accent5="accent5" accent6="accent6" hlink="hlink" folHlink="folHlink"/>
    </a:extraClrScheme>
    <a:extraClrScheme>
      <a:clrScheme name="1_mtfuji 3">
        <a:dk1>
          <a:srgbClr val="000000"/>
        </a:dk1>
        <a:lt1>
          <a:srgbClr val="FFFFFF"/>
        </a:lt1>
        <a:dk2>
          <a:srgbClr val="000000"/>
        </a:dk2>
        <a:lt2>
          <a:srgbClr val="FFFFFF"/>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tfuji 4">
        <a:dk1>
          <a:srgbClr val="000000"/>
        </a:dk1>
        <a:lt1>
          <a:srgbClr val="ACCEDC"/>
        </a:lt1>
        <a:dk2>
          <a:srgbClr val="003366"/>
        </a:dk2>
        <a:lt2>
          <a:srgbClr val="FFFFFF"/>
        </a:lt2>
        <a:accent1>
          <a:srgbClr val="82B5CA"/>
        </a:accent1>
        <a:accent2>
          <a:srgbClr val="769537"/>
        </a:accent2>
        <a:accent3>
          <a:srgbClr val="D2E3EB"/>
        </a:accent3>
        <a:accent4>
          <a:srgbClr val="000000"/>
        </a:accent4>
        <a:accent5>
          <a:srgbClr val="C1D7E1"/>
        </a:accent5>
        <a:accent6>
          <a:srgbClr val="6A8731"/>
        </a:accent6>
        <a:hlink>
          <a:srgbClr val="3F7EBD"/>
        </a:hlink>
        <a:folHlink>
          <a:srgbClr val="B77A3D"/>
        </a:folHlink>
      </a:clrScheme>
      <a:clrMap bg1="lt1" tx1="dk1" bg2="lt2" tx2="dk2" accent1="accent1" accent2="accent2" accent3="accent3" accent4="accent4" accent5="accent5" accent6="accent6" hlink="hlink" folHlink="folHlink"/>
    </a:extraClrScheme>
    <a:extraClrScheme>
      <a:clrScheme name="1_mtfuji 5">
        <a:dk1>
          <a:srgbClr val="000000"/>
        </a:dk1>
        <a:lt1>
          <a:srgbClr val="FFFFFF"/>
        </a:lt1>
        <a:dk2>
          <a:srgbClr val="800080"/>
        </a:dk2>
        <a:lt2>
          <a:srgbClr val="FFFFCC"/>
        </a:lt2>
        <a:accent1>
          <a:srgbClr val="FF6699"/>
        </a:accent1>
        <a:accent2>
          <a:srgbClr val="FFCC66"/>
        </a:accent2>
        <a:accent3>
          <a:srgbClr val="C0AAC0"/>
        </a:accent3>
        <a:accent4>
          <a:srgbClr val="DADADA"/>
        </a:accent4>
        <a:accent5>
          <a:srgbClr val="FFB8CA"/>
        </a:accent5>
        <a:accent6>
          <a:srgbClr val="E7B95C"/>
        </a:accent6>
        <a:hlink>
          <a:srgbClr val="99CC00"/>
        </a:hlink>
        <a:folHlink>
          <a:srgbClr val="FF9933"/>
        </a:folHlink>
      </a:clrScheme>
      <a:clrMap bg1="dk2" tx1="lt1" bg2="dk1" tx2="lt2" accent1="accent1" accent2="accent2" accent3="accent3" accent4="accent4" accent5="accent5" accent6="accent6" hlink="hlink" folHlink="folHlink"/>
    </a:extraClrScheme>
    <a:extraClrScheme>
      <a:clrScheme name="1_mtfuji 6">
        <a:dk1>
          <a:srgbClr val="006699"/>
        </a:dk1>
        <a:lt1>
          <a:srgbClr val="FFFFFF"/>
        </a:lt1>
        <a:dk2>
          <a:srgbClr val="009999"/>
        </a:dk2>
        <a:lt2>
          <a:srgbClr val="FFFFCC"/>
        </a:lt2>
        <a:accent1>
          <a:srgbClr val="47B6B9"/>
        </a:accent1>
        <a:accent2>
          <a:srgbClr val="C6A854"/>
        </a:accent2>
        <a:accent3>
          <a:srgbClr val="AACACA"/>
        </a:accent3>
        <a:accent4>
          <a:srgbClr val="DADADA"/>
        </a:accent4>
        <a:accent5>
          <a:srgbClr val="B1D7D9"/>
        </a:accent5>
        <a:accent6>
          <a:srgbClr val="B3984B"/>
        </a:accent6>
        <a:hlink>
          <a:srgbClr val="46904B"/>
        </a:hlink>
        <a:folHlink>
          <a:srgbClr val="003366"/>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8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8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txDef>
      <a:spPr bwMode="auto">
        <a:solidFill>
          <a:srgbClr val="FFFFCC"/>
        </a:solidFill>
        <a:ln w="9525">
          <a:noFill/>
          <a:miter lim="800000"/>
          <a:headEnd/>
          <a:tailEnd/>
        </a:ln>
        <a:effectLst/>
      </a:spPr>
      <a:bodyPr>
        <a:spAutoFit/>
      </a:bodyPr>
      <a:lstStyle>
        <a:defPPr>
          <a:spcBef>
            <a:spcPct val="50000"/>
          </a:spcBef>
          <a:defRPr dirty="0">
            <a:solidFill>
              <a:srgbClr val="000000"/>
            </a:solidFill>
            <a:latin typeface="Times New Roman" pitchFamily="18" charset="0"/>
          </a:defRPr>
        </a:defPPr>
      </a:lstStyle>
    </a:txDef>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2_CUD推奨配色セットテーマ">
  <a:themeElements>
    <a:clrScheme name="CUD推奨配色セット">
      <a:dk1>
        <a:sysClr val="windowText" lastClr="000000"/>
      </a:dk1>
      <a:lt1>
        <a:sysClr val="window" lastClr="FFFFFF"/>
      </a:lt1>
      <a:dk2>
        <a:srgbClr val="84919E"/>
      </a:dk2>
      <a:lt2>
        <a:srgbClr val="C8C8CB"/>
      </a:lt2>
      <a:accent1>
        <a:srgbClr val="FF4B00"/>
      </a:accent1>
      <a:accent2>
        <a:srgbClr val="FFF100"/>
      </a:accent2>
      <a:accent3>
        <a:srgbClr val="03AF7A"/>
      </a:accent3>
      <a:accent4>
        <a:srgbClr val="005AFF"/>
      </a:accent4>
      <a:accent5>
        <a:srgbClr val="4DC4FF"/>
      </a:accent5>
      <a:accent6>
        <a:srgbClr val="F6AA00"/>
      </a:accent6>
      <a:hlink>
        <a:srgbClr val="005AFF"/>
      </a:hlink>
      <a:folHlink>
        <a:srgbClr val="99009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68137</TotalTime>
  <Words>2951</Words>
  <Application>Microsoft Office PowerPoint</Application>
  <PresentationFormat>画面に合わせる (4:3)</PresentationFormat>
  <Paragraphs>613</Paragraphs>
  <Slides>30</Slides>
  <Notes>9</Notes>
  <HiddenSlides>0</HiddenSlides>
  <MMClips>0</MMClips>
  <ScaleCrop>false</ScaleCrop>
  <HeadingPairs>
    <vt:vector size="6" baseType="variant">
      <vt:variant>
        <vt:lpstr>使用されているフォント</vt:lpstr>
      </vt:variant>
      <vt:variant>
        <vt:i4>31</vt:i4>
      </vt:variant>
      <vt:variant>
        <vt:lpstr>テーマ</vt:lpstr>
      </vt:variant>
      <vt:variant>
        <vt:i4>14</vt:i4>
      </vt:variant>
      <vt:variant>
        <vt:lpstr>スライド タイトル</vt:lpstr>
      </vt:variant>
      <vt:variant>
        <vt:i4>30</vt:i4>
      </vt:variant>
    </vt:vector>
  </HeadingPairs>
  <TitlesOfParts>
    <vt:vector size="75" baseType="lpstr">
      <vt:lpstr>Arial Unicode MS</vt:lpstr>
      <vt:lpstr>Calibi</vt:lpstr>
      <vt:lpstr>Geneva</vt:lpstr>
      <vt:lpstr>Gill Sans</vt:lpstr>
      <vt:lpstr>Helvetica CY Plain</vt:lpstr>
      <vt:lpstr>HGP創英角ﾎﾟｯﾌﾟ体</vt:lpstr>
      <vt:lpstr>Hiragino Kaku Gothic Pro W3</vt:lpstr>
      <vt:lpstr>KozGoPr6N-Regular</vt:lpstr>
      <vt:lpstr>ＭＳ Ｐゴシック</vt:lpstr>
      <vt:lpstr>ＭＳ ゴシック</vt:lpstr>
      <vt:lpstr>Palatino</vt:lpstr>
      <vt:lpstr>Söhne</vt:lpstr>
      <vt:lpstr>Times Roman</vt:lpstr>
      <vt:lpstr>ヒラギノ角ゴ ProN W3</vt:lpstr>
      <vt:lpstr>ヒラギノ角ゴ ProN W6</vt:lpstr>
      <vt:lpstr>メイリオ</vt:lpstr>
      <vt:lpstr>游ゴシック</vt:lpstr>
      <vt:lpstr>Yu Mincho</vt:lpstr>
      <vt:lpstr>Arial</vt:lpstr>
      <vt:lpstr>Arial Black</vt:lpstr>
      <vt:lpstr>Calibri</vt:lpstr>
      <vt:lpstr>Calibri Light</vt:lpstr>
      <vt:lpstr>Cambria Math</vt:lpstr>
      <vt:lpstr>Corbel</vt:lpstr>
      <vt:lpstr>Helvetica</vt:lpstr>
      <vt:lpstr>Palatino Linotype</vt:lpstr>
      <vt:lpstr>Roboto</vt:lpstr>
      <vt:lpstr>Symbol</vt:lpstr>
      <vt:lpstr>Times</vt:lpstr>
      <vt:lpstr>Times New Roman</vt:lpstr>
      <vt:lpstr>Wingdings</vt:lpstr>
      <vt:lpstr>ホワイト</vt:lpstr>
      <vt:lpstr>8_Office ​​テーマ</vt:lpstr>
      <vt:lpstr>Office テーマ</vt:lpstr>
      <vt:lpstr>6_mtfuji</vt:lpstr>
      <vt:lpstr>mtfuji2</vt:lpstr>
      <vt:lpstr>2_Office テーマ</vt:lpstr>
      <vt:lpstr>3_Office テーマ</vt:lpstr>
      <vt:lpstr>12_Office テーマ</vt:lpstr>
      <vt:lpstr>2_CUD推奨配色セットテーマ</vt:lpstr>
      <vt:lpstr>9_Office テーマ</vt:lpstr>
      <vt:lpstr>1_ホワイト</vt:lpstr>
      <vt:lpstr>2_ホワイト</vt:lpstr>
      <vt:lpstr>Office ​​テーマ</vt:lpstr>
      <vt:lpstr>1_Office ​​テーマ</vt:lpstr>
      <vt:lpstr>Update from JP</vt:lpstr>
      <vt:lpstr>PowerPoint プレゼンテーション</vt:lpstr>
      <vt:lpstr>Japan Proton Accelerator Research Complex：J-PARC</vt:lpstr>
      <vt:lpstr>PowerPoint プレゼンテーション</vt:lpstr>
      <vt:lpstr>Main ring upgrade plan</vt:lpstr>
      <vt:lpstr>PowerPoint プレゼンテーション</vt:lpstr>
      <vt:lpstr>World Highest Intensity of Neutron Pulse Beam!</vt:lpstr>
      <vt:lpstr>PowerPoint プレゼンテーション</vt:lpstr>
      <vt:lpstr>PowerPoint プレゼンテーション</vt:lpstr>
      <vt:lpstr>PowerPoint プレゼンテーション</vt:lpstr>
      <vt:lpstr>Particle and nuclear physics at J-PARC</vt:lpstr>
      <vt:lpstr>Experiments at MLF</vt:lpstr>
      <vt:lpstr>J-PARC muon g-2/EDM experiment</vt:lpstr>
      <vt:lpstr>J-PARC muon g-2/EDM experiment</vt:lpstr>
      <vt:lpstr>Muon g-2 and muonium</vt:lpstr>
      <vt:lpstr>PowerPoint プレゼンテーション</vt:lpstr>
      <vt:lpstr>PowerPoint プレゼンテーション</vt:lpstr>
      <vt:lpstr>Neutron lifetime experiment</vt:lpstr>
      <vt:lpstr>Neutron Interferometer</vt:lpstr>
      <vt:lpstr>PowerPoint プレゼンテーション</vt:lpstr>
      <vt:lpstr>PowerPoint プレゼンテーション</vt:lpstr>
      <vt:lpstr>TUCAN Project</vt:lpstr>
      <vt:lpstr>Cryogenic System Development at KEK</vt:lpstr>
      <vt:lpstr>Experiments at Hadron Experimental Facility</vt:lpstr>
      <vt:lpstr>Hadron Experimental Facility</vt:lpstr>
      <vt:lpstr>Development of Beam Line Components</vt:lpstr>
      <vt:lpstr>COMET experiment</vt:lpstr>
      <vt:lpstr>COMET Phase I &amp; II</vt:lpstr>
      <vt:lpstr>COMET Engineering Run</vt:lpstr>
      <vt:lpstr>Summary</vt:lpstr>
    </vt:vector>
  </TitlesOfParts>
  <Company>KEK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HD Hall Renovation</dc:title>
  <dc:creator>齊藤 直人</dc:creator>
  <cp:lastModifiedBy>koichiro shimomura</cp:lastModifiedBy>
  <cp:revision>411</cp:revision>
  <cp:lastPrinted>2019-07-15T23:06:59Z</cp:lastPrinted>
  <dcterms:created xsi:type="dcterms:W3CDTF">2014-05-13T12:59:22Z</dcterms:created>
  <dcterms:modified xsi:type="dcterms:W3CDTF">2023-10-18T06:27:04Z</dcterms:modified>
</cp:coreProperties>
</file>