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5" r:id="rId2"/>
    <p:sldMasterId id="2147483689" r:id="rId3"/>
  </p:sldMasterIdLst>
  <p:notesMasterIdLst>
    <p:notesMasterId r:id="rId37"/>
  </p:notesMasterIdLst>
  <p:sldIdLst>
    <p:sldId id="313" r:id="rId4"/>
    <p:sldId id="266" r:id="rId5"/>
    <p:sldId id="268" r:id="rId6"/>
    <p:sldId id="1317" r:id="rId7"/>
    <p:sldId id="338" r:id="rId8"/>
    <p:sldId id="272" r:id="rId9"/>
    <p:sldId id="402" r:id="rId10"/>
    <p:sldId id="322" r:id="rId11"/>
    <p:sldId id="259" r:id="rId12"/>
    <p:sldId id="363" r:id="rId13"/>
    <p:sldId id="257" r:id="rId14"/>
    <p:sldId id="258" r:id="rId15"/>
    <p:sldId id="375" r:id="rId16"/>
    <p:sldId id="328" r:id="rId17"/>
    <p:sldId id="379" r:id="rId18"/>
    <p:sldId id="389" r:id="rId19"/>
    <p:sldId id="1906" r:id="rId20"/>
    <p:sldId id="384" r:id="rId21"/>
    <p:sldId id="262" r:id="rId22"/>
    <p:sldId id="356" r:id="rId23"/>
    <p:sldId id="323" r:id="rId24"/>
    <p:sldId id="381" r:id="rId25"/>
    <p:sldId id="387" r:id="rId26"/>
    <p:sldId id="1909" r:id="rId27"/>
    <p:sldId id="1907" r:id="rId28"/>
    <p:sldId id="1908" r:id="rId29"/>
    <p:sldId id="377" r:id="rId30"/>
    <p:sldId id="329" r:id="rId31"/>
    <p:sldId id="385" r:id="rId32"/>
    <p:sldId id="1316" r:id="rId33"/>
    <p:sldId id="256" r:id="rId34"/>
    <p:sldId id="388" r:id="rId35"/>
    <p:sldId id="304" r:id="rId36"/>
  </p:sldIdLst>
  <p:sldSz cx="9144000" cy="6858000" type="screen4x3"/>
  <p:notesSz cx="7099300" cy="10234613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FF"/>
    <a:srgbClr val="0432FF"/>
    <a:srgbClr val="FFDCCC"/>
    <a:srgbClr val="FFEEE8"/>
    <a:srgbClr val="107F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淡色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89"/>
    <p:restoredTop sz="73380" autoAdjust="0"/>
  </p:normalViewPr>
  <p:slideViewPr>
    <p:cSldViewPr snapToObjects="1">
      <p:cViewPr varScale="1">
        <p:scale>
          <a:sx n="77" d="100"/>
          <a:sy n="77" d="100"/>
        </p:scale>
        <p:origin x="107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0" cy="72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arik\Google%20&#12489;&#12521;&#12452;&#12502;\JKJ&#38306;&#36899;\etc\&#12510;&#12473;&#12479;&#12540;&#12503;&#12521;&#12531;2017\muon_Eng_1v2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076600720380386"/>
          <c:y val="5.6994865158390237E-2"/>
          <c:w val="0.71187544206089304"/>
          <c:h val="0.71371279320533088"/>
        </c:manualLayout>
      </c:layout>
      <c:scatterChart>
        <c:scatterStyle val="smoothMarker"/>
        <c:varyColors val="0"/>
        <c:ser>
          <c:idx val="0"/>
          <c:order val="0"/>
          <c:tx>
            <c:v>2nd TS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muon_Eng!$C$3:$C$102</c:f>
              <c:numCache>
                <c:formatCode>0.00E+00</c:formatCode>
                <c:ptCount val="100"/>
                <c:pt idx="0">
                  <c:v>0.25</c:v>
                </c:pt>
                <c:pt idx="1">
                  <c:v>0.75</c:v>
                </c:pt>
                <c:pt idx="2">
                  <c:v>1.25</c:v>
                </c:pt>
                <c:pt idx="3">
                  <c:v>1.75</c:v>
                </c:pt>
                <c:pt idx="4">
                  <c:v>2.25</c:v>
                </c:pt>
                <c:pt idx="5">
                  <c:v>2.75</c:v>
                </c:pt>
                <c:pt idx="6">
                  <c:v>3.25</c:v>
                </c:pt>
                <c:pt idx="7">
                  <c:v>3.75</c:v>
                </c:pt>
                <c:pt idx="8">
                  <c:v>4.25</c:v>
                </c:pt>
                <c:pt idx="9">
                  <c:v>4.75</c:v>
                </c:pt>
                <c:pt idx="10">
                  <c:v>5.25</c:v>
                </c:pt>
                <c:pt idx="11">
                  <c:v>5.75</c:v>
                </c:pt>
                <c:pt idx="12">
                  <c:v>6.25</c:v>
                </c:pt>
                <c:pt idx="13">
                  <c:v>6.75</c:v>
                </c:pt>
                <c:pt idx="14">
                  <c:v>7.25</c:v>
                </c:pt>
                <c:pt idx="15">
                  <c:v>7.75</c:v>
                </c:pt>
                <c:pt idx="16">
                  <c:v>8.25</c:v>
                </c:pt>
                <c:pt idx="17">
                  <c:v>8.75</c:v>
                </c:pt>
                <c:pt idx="18">
                  <c:v>9.25</c:v>
                </c:pt>
                <c:pt idx="19">
                  <c:v>9.75</c:v>
                </c:pt>
                <c:pt idx="20">
                  <c:v>10.25</c:v>
                </c:pt>
                <c:pt idx="21">
                  <c:v>10.75</c:v>
                </c:pt>
                <c:pt idx="22">
                  <c:v>11.25</c:v>
                </c:pt>
                <c:pt idx="23">
                  <c:v>11.75</c:v>
                </c:pt>
                <c:pt idx="24">
                  <c:v>12.25</c:v>
                </c:pt>
                <c:pt idx="25">
                  <c:v>12.75</c:v>
                </c:pt>
                <c:pt idx="26">
                  <c:v>13.25</c:v>
                </c:pt>
                <c:pt idx="27">
                  <c:v>13.75</c:v>
                </c:pt>
                <c:pt idx="28">
                  <c:v>14.25</c:v>
                </c:pt>
                <c:pt idx="29">
                  <c:v>14.75</c:v>
                </c:pt>
                <c:pt idx="30">
                  <c:v>15.25</c:v>
                </c:pt>
                <c:pt idx="31">
                  <c:v>15.75</c:v>
                </c:pt>
                <c:pt idx="32">
                  <c:v>16.25</c:v>
                </c:pt>
                <c:pt idx="33">
                  <c:v>16.75</c:v>
                </c:pt>
                <c:pt idx="34">
                  <c:v>17.25</c:v>
                </c:pt>
                <c:pt idx="35">
                  <c:v>17.75</c:v>
                </c:pt>
                <c:pt idx="36">
                  <c:v>18.25</c:v>
                </c:pt>
                <c:pt idx="37">
                  <c:v>18.75</c:v>
                </c:pt>
                <c:pt idx="38">
                  <c:v>19.25</c:v>
                </c:pt>
                <c:pt idx="39">
                  <c:v>19.75</c:v>
                </c:pt>
                <c:pt idx="40">
                  <c:v>20.25</c:v>
                </c:pt>
                <c:pt idx="41">
                  <c:v>20.75</c:v>
                </c:pt>
                <c:pt idx="42">
                  <c:v>21.25</c:v>
                </c:pt>
                <c:pt idx="43">
                  <c:v>21.75</c:v>
                </c:pt>
                <c:pt idx="44">
                  <c:v>22.25</c:v>
                </c:pt>
                <c:pt idx="45">
                  <c:v>22.75</c:v>
                </c:pt>
                <c:pt idx="46">
                  <c:v>23.25</c:v>
                </c:pt>
                <c:pt idx="47">
                  <c:v>23.75</c:v>
                </c:pt>
                <c:pt idx="48">
                  <c:v>24.25</c:v>
                </c:pt>
                <c:pt idx="49">
                  <c:v>24.75</c:v>
                </c:pt>
                <c:pt idx="50">
                  <c:v>25.25</c:v>
                </c:pt>
                <c:pt idx="51">
                  <c:v>25.75</c:v>
                </c:pt>
                <c:pt idx="52">
                  <c:v>26.25</c:v>
                </c:pt>
                <c:pt idx="53">
                  <c:v>26.75</c:v>
                </c:pt>
                <c:pt idx="54">
                  <c:v>27.25</c:v>
                </c:pt>
                <c:pt idx="55">
                  <c:v>27.75</c:v>
                </c:pt>
                <c:pt idx="56">
                  <c:v>28.25</c:v>
                </c:pt>
                <c:pt idx="57">
                  <c:v>28.75</c:v>
                </c:pt>
                <c:pt idx="58">
                  <c:v>29.25</c:v>
                </c:pt>
                <c:pt idx="59">
                  <c:v>29.75</c:v>
                </c:pt>
                <c:pt idx="60">
                  <c:v>30.25</c:v>
                </c:pt>
                <c:pt idx="61">
                  <c:v>30.75</c:v>
                </c:pt>
                <c:pt idx="62">
                  <c:v>31.25</c:v>
                </c:pt>
                <c:pt idx="63">
                  <c:v>31.75</c:v>
                </c:pt>
                <c:pt idx="64">
                  <c:v>32.25</c:v>
                </c:pt>
                <c:pt idx="65">
                  <c:v>32.75</c:v>
                </c:pt>
                <c:pt idx="66">
                  <c:v>33.25</c:v>
                </c:pt>
                <c:pt idx="67">
                  <c:v>33.75</c:v>
                </c:pt>
                <c:pt idx="68">
                  <c:v>34.25</c:v>
                </c:pt>
                <c:pt idx="69">
                  <c:v>34.75</c:v>
                </c:pt>
                <c:pt idx="70">
                  <c:v>35.25</c:v>
                </c:pt>
                <c:pt idx="71">
                  <c:v>35.75</c:v>
                </c:pt>
                <c:pt idx="72">
                  <c:v>36.25</c:v>
                </c:pt>
                <c:pt idx="73">
                  <c:v>36.75</c:v>
                </c:pt>
                <c:pt idx="74">
                  <c:v>37.25</c:v>
                </c:pt>
                <c:pt idx="75">
                  <c:v>37.75</c:v>
                </c:pt>
                <c:pt idx="76">
                  <c:v>38.25</c:v>
                </c:pt>
                <c:pt idx="77">
                  <c:v>38.75</c:v>
                </c:pt>
                <c:pt idx="78">
                  <c:v>39.25</c:v>
                </c:pt>
                <c:pt idx="79">
                  <c:v>39.75</c:v>
                </c:pt>
                <c:pt idx="80">
                  <c:v>40.25</c:v>
                </c:pt>
                <c:pt idx="81">
                  <c:v>40.75</c:v>
                </c:pt>
                <c:pt idx="82">
                  <c:v>41.25</c:v>
                </c:pt>
                <c:pt idx="83">
                  <c:v>41.75</c:v>
                </c:pt>
                <c:pt idx="84">
                  <c:v>42.25</c:v>
                </c:pt>
                <c:pt idx="85">
                  <c:v>42.75</c:v>
                </c:pt>
                <c:pt idx="86">
                  <c:v>43.25</c:v>
                </c:pt>
                <c:pt idx="87">
                  <c:v>43.75</c:v>
                </c:pt>
                <c:pt idx="88">
                  <c:v>44.25</c:v>
                </c:pt>
                <c:pt idx="89">
                  <c:v>44.75</c:v>
                </c:pt>
                <c:pt idx="90">
                  <c:v>45.25</c:v>
                </c:pt>
                <c:pt idx="91">
                  <c:v>45.75</c:v>
                </c:pt>
                <c:pt idx="92">
                  <c:v>46.25</c:v>
                </c:pt>
                <c:pt idx="93">
                  <c:v>46.75</c:v>
                </c:pt>
                <c:pt idx="94">
                  <c:v>47.25</c:v>
                </c:pt>
                <c:pt idx="95">
                  <c:v>47.75</c:v>
                </c:pt>
                <c:pt idx="96">
                  <c:v>48.25</c:v>
                </c:pt>
                <c:pt idx="97">
                  <c:v>48.75</c:v>
                </c:pt>
                <c:pt idx="98">
                  <c:v>49.25</c:v>
                </c:pt>
                <c:pt idx="99">
                  <c:v>49.75</c:v>
                </c:pt>
              </c:numCache>
            </c:numRef>
          </c:xVal>
          <c:yVal>
            <c:numRef>
              <c:f>muon_Eng!$H$3:$H$102</c:f>
              <c:numCache>
                <c:formatCode>General</c:formatCode>
                <c:ptCount val="100"/>
                <c:pt idx="0">
                  <c:v>1.0386105312767857E-6</c:v>
                </c:pt>
                <c:pt idx="1">
                  <c:v>1.6804182754510956E-6</c:v>
                </c:pt>
                <c:pt idx="2">
                  <c:v>2.2450606500716061E-6</c:v>
                </c:pt>
                <c:pt idx="3">
                  <c:v>3.9941423599577237E-6</c:v>
                </c:pt>
                <c:pt idx="4">
                  <c:v>3.6746816569958114E-6</c:v>
                </c:pt>
                <c:pt idx="5">
                  <c:v>4.9780499091538772E-6</c:v>
                </c:pt>
                <c:pt idx="6">
                  <c:v>4.9124691625101897E-6</c:v>
                </c:pt>
                <c:pt idx="7">
                  <c:v>6.0008346674382039E-6</c:v>
                </c:pt>
                <c:pt idx="8">
                  <c:v>1.974490982781185E-6</c:v>
                </c:pt>
                <c:pt idx="9">
                  <c:v>5.3738905835061912E-9</c:v>
                </c:pt>
                <c:pt idx="10">
                  <c:v>2.4135285561203587E-8</c:v>
                </c:pt>
                <c:pt idx="11">
                  <c:v>1.1575394481692443E-8</c:v>
                </c:pt>
                <c:pt idx="12">
                  <c:v>6.5076128323704077E-8</c:v>
                </c:pt>
                <c:pt idx="13">
                  <c:v>1.0139097590379359E-7</c:v>
                </c:pt>
                <c:pt idx="14">
                  <c:v>1.9137011649342228E-8</c:v>
                </c:pt>
                <c:pt idx="15">
                  <c:v>0</c:v>
                </c:pt>
                <c:pt idx="16">
                  <c:v>2.4427846377069137E-8</c:v>
                </c:pt>
                <c:pt idx="17">
                  <c:v>1.0016575476889357E-7</c:v>
                </c:pt>
                <c:pt idx="18">
                  <c:v>5.0128037778842142E-8</c:v>
                </c:pt>
                <c:pt idx="19">
                  <c:v>9.2482597235458036E-8</c:v>
                </c:pt>
                <c:pt idx="20">
                  <c:v>4.4420156626351179E-8</c:v>
                </c:pt>
                <c:pt idx="21">
                  <c:v>6.6417195687705214E-8</c:v>
                </c:pt>
                <c:pt idx="22">
                  <c:v>2.6446319657000579E-8</c:v>
                </c:pt>
                <c:pt idx="23">
                  <c:v>3.9148171454545811E-8</c:v>
                </c:pt>
                <c:pt idx="24">
                  <c:v>1.1285189860317085E-7</c:v>
                </c:pt>
                <c:pt idx="25">
                  <c:v>2.0261309120245672E-8</c:v>
                </c:pt>
                <c:pt idx="26">
                  <c:v>8.1504694406570206E-8</c:v>
                </c:pt>
                <c:pt idx="27">
                  <c:v>3.6124388525465635E-8</c:v>
                </c:pt>
                <c:pt idx="28">
                  <c:v>1.1911152196544852E-7</c:v>
                </c:pt>
                <c:pt idx="29">
                  <c:v>6.5991117184062098E-8</c:v>
                </c:pt>
                <c:pt idx="30">
                  <c:v>9.324836044477054E-8</c:v>
                </c:pt>
                <c:pt idx="31">
                  <c:v>1.1955330843235957E-7</c:v>
                </c:pt>
                <c:pt idx="32">
                  <c:v>1.6565618062378982E-7</c:v>
                </c:pt>
                <c:pt idx="33">
                  <c:v>5.5038739795484686E-8</c:v>
                </c:pt>
                <c:pt idx="34">
                  <c:v>0</c:v>
                </c:pt>
                <c:pt idx="35">
                  <c:v>0</c:v>
                </c:pt>
                <c:pt idx="36">
                  <c:v>3.6813575413846893E-8</c:v>
                </c:pt>
                <c:pt idx="37">
                  <c:v>2.5140595210352321E-8</c:v>
                </c:pt>
                <c:pt idx="38">
                  <c:v>0</c:v>
                </c:pt>
                <c:pt idx="39">
                  <c:v>2.0516563523349842E-8</c:v>
                </c:pt>
                <c:pt idx="40">
                  <c:v>3.5617806710074277E-8</c:v>
                </c:pt>
                <c:pt idx="41">
                  <c:v>0</c:v>
                </c:pt>
                <c:pt idx="42">
                  <c:v>0</c:v>
                </c:pt>
                <c:pt idx="43">
                  <c:v>3.1504283829280145E-8</c:v>
                </c:pt>
                <c:pt idx="44">
                  <c:v>7.0516974100639896E-8</c:v>
                </c:pt>
                <c:pt idx="45">
                  <c:v>5.8311886641443549E-8</c:v>
                </c:pt>
                <c:pt idx="46">
                  <c:v>7.9823942336899654E-8</c:v>
                </c:pt>
                <c:pt idx="47">
                  <c:v>0</c:v>
                </c:pt>
                <c:pt idx="48">
                  <c:v>8.343481039311943E-8</c:v>
                </c:pt>
                <c:pt idx="49">
                  <c:v>1.8524008382810519E-8</c:v>
                </c:pt>
                <c:pt idx="50">
                  <c:v>2.0805197348398406E-8</c:v>
                </c:pt>
                <c:pt idx="51">
                  <c:v>3.7985782172717585E-8</c:v>
                </c:pt>
                <c:pt idx="52">
                  <c:v>8.8588985840415183E-8</c:v>
                </c:pt>
                <c:pt idx="53">
                  <c:v>1.831155817961151E-8</c:v>
                </c:pt>
                <c:pt idx="54">
                  <c:v>8.1017747545263788E-8</c:v>
                </c:pt>
                <c:pt idx="55">
                  <c:v>0</c:v>
                </c:pt>
                <c:pt idx="56">
                  <c:v>3.1007519490931261E-8</c:v>
                </c:pt>
                <c:pt idx="57">
                  <c:v>1.3962415849798136E-7</c:v>
                </c:pt>
                <c:pt idx="58">
                  <c:v>6.6719573980613237E-8</c:v>
                </c:pt>
                <c:pt idx="59">
                  <c:v>9.7573940829681985E-8</c:v>
                </c:pt>
                <c:pt idx="60">
                  <c:v>0</c:v>
                </c:pt>
                <c:pt idx="61">
                  <c:v>1.965262554361265E-8</c:v>
                </c:pt>
                <c:pt idx="62">
                  <c:v>1.6952426657852223E-8</c:v>
                </c:pt>
                <c:pt idx="63">
                  <c:v>7.0247975229676276E-8</c:v>
                </c:pt>
                <c:pt idx="64">
                  <c:v>1.9196309210678731E-8</c:v>
                </c:pt>
                <c:pt idx="65">
                  <c:v>1.9454312507354792E-8</c:v>
                </c:pt>
                <c:pt idx="66">
                  <c:v>2.0300579028415542E-8</c:v>
                </c:pt>
                <c:pt idx="67">
                  <c:v>1.0810809369625027E-7</c:v>
                </c:pt>
                <c:pt idx="68">
                  <c:v>1.6686765729083036E-7</c:v>
                </c:pt>
                <c:pt idx="69">
                  <c:v>3.0972176573578374E-7</c:v>
                </c:pt>
                <c:pt idx="70">
                  <c:v>6.2486277879900995E-8</c:v>
                </c:pt>
                <c:pt idx="71">
                  <c:v>1.9267780443547902E-7</c:v>
                </c:pt>
                <c:pt idx="72">
                  <c:v>1.9020183672536857E-8</c:v>
                </c:pt>
                <c:pt idx="73">
                  <c:v>5.5038739795484686E-8</c:v>
                </c:pt>
                <c:pt idx="74">
                  <c:v>0</c:v>
                </c:pt>
                <c:pt idx="75">
                  <c:v>4.4795184249373465E-8</c:v>
                </c:pt>
                <c:pt idx="76">
                  <c:v>1.9644771561978678E-8</c:v>
                </c:pt>
                <c:pt idx="77">
                  <c:v>1.6115388565211391E-8</c:v>
                </c:pt>
                <c:pt idx="78">
                  <c:v>1.7654179916847843E-8</c:v>
                </c:pt>
                <c:pt idx="79">
                  <c:v>3.6581882955644645E-8</c:v>
                </c:pt>
                <c:pt idx="80">
                  <c:v>4.4202208636008388E-8</c:v>
                </c:pt>
                <c:pt idx="81">
                  <c:v>7.3741033561386411E-8</c:v>
                </c:pt>
                <c:pt idx="82">
                  <c:v>7.3244269223037526E-8</c:v>
                </c:pt>
                <c:pt idx="83">
                  <c:v>4.7712938426394988E-8</c:v>
                </c:pt>
                <c:pt idx="84">
                  <c:v>1.7053546671389644E-8</c:v>
                </c:pt>
                <c:pt idx="85">
                  <c:v>3.5884842085629415E-8</c:v>
                </c:pt>
                <c:pt idx="86">
                  <c:v>3.1404145563446969E-8</c:v>
                </c:pt>
                <c:pt idx="87">
                  <c:v>9.6548996226448328E-8</c:v>
                </c:pt>
                <c:pt idx="88">
                  <c:v>1.7088889588742531E-7</c:v>
                </c:pt>
                <c:pt idx="89">
                  <c:v>3.7832629530855086E-8</c:v>
                </c:pt>
                <c:pt idx="90">
                  <c:v>0</c:v>
                </c:pt>
                <c:pt idx="91">
                  <c:v>2.0059069093170832E-8</c:v>
                </c:pt>
                <c:pt idx="92">
                  <c:v>0</c:v>
                </c:pt>
                <c:pt idx="93">
                  <c:v>2.8586529652258623E-8</c:v>
                </c:pt>
                <c:pt idx="94">
                  <c:v>3.7365317623633608E-8</c:v>
                </c:pt>
                <c:pt idx="95">
                  <c:v>1.9043352918357082E-8</c:v>
                </c:pt>
                <c:pt idx="96">
                  <c:v>3.9159952426996772E-8</c:v>
                </c:pt>
                <c:pt idx="97">
                  <c:v>0</c:v>
                </c:pt>
                <c:pt idx="98">
                  <c:v>1.207490771361322E-7</c:v>
                </c:pt>
                <c:pt idx="99">
                  <c:v>4.2499858116844428E-8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1D0-46ED-86AB-385A2B69ABAE}"/>
            </c:ext>
          </c:extLst>
        </c:ser>
        <c:ser>
          <c:idx val="1"/>
          <c:order val="1"/>
          <c:tx>
            <c:v>1st TS</c:v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muon_Eng!$L$3:$L$202</c:f>
              <c:numCache>
                <c:formatCode>0.00E+00</c:formatCode>
                <c:ptCount val="200"/>
                <c:pt idx="0">
                  <c:v>0.05</c:v>
                </c:pt>
                <c:pt idx="1">
                  <c:v>0.15000000000000002</c:v>
                </c:pt>
                <c:pt idx="2">
                  <c:v>0.25</c:v>
                </c:pt>
                <c:pt idx="3">
                  <c:v>0.35</c:v>
                </c:pt>
                <c:pt idx="4">
                  <c:v>0.45</c:v>
                </c:pt>
                <c:pt idx="5">
                  <c:v>0.55000000000000004</c:v>
                </c:pt>
                <c:pt idx="6">
                  <c:v>0.64999999999999991</c:v>
                </c:pt>
                <c:pt idx="7">
                  <c:v>0.75</c:v>
                </c:pt>
                <c:pt idx="8">
                  <c:v>0.85000000000000009</c:v>
                </c:pt>
                <c:pt idx="9">
                  <c:v>0.95</c:v>
                </c:pt>
                <c:pt idx="10">
                  <c:v>1.05</c:v>
                </c:pt>
                <c:pt idx="11">
                  <c:v>1.1499999999999999</c:v>
                </c:pt>
                <c:pt idx="12">
                  <c:v>1.25</c:v>
                </c:pt>
                <c:pt idx="13">
                  <c:v>1.35</c:v>
                </c:pt>
                <c:pt idx="14">
                  <c:v>1.45</c:v>
                </c:pt>
                <c:pt idx="15">
                  <c:v>1.55</c:v>
                </c:pt>
                <c:pt idx="16">
                  <c:v>1.65</c:v>
                </c:pt>
                <c:pt idx="17">
                  <c:v>1.75</c:v>
                </c:pt>
                <c:pt idx="18">
                  <c:v>1.85</c:v>
                </c:pt>
                <c:pt idx="19">
                  <c:v>1.95</c:v>
                </c:pt>
                <c:pt idx="20">
                  <c:v>2.0499999999999998</c:v>
                </c:pt>
                <c:pt idx="21">
                  <c:v>2.1500000000000004</c:v>
                </c:pt>
                <c:pt idx="22">
                  <c:v>2.25</c:v>
                </c:pt>
                <c:pt idx="23">
                  <c:v>2.3499999999999996</c:v>
                </c:pt>
                <c:pt idx="24">
                  <c:v>2.4500000000000002</c:v>
                </c:pt>
                <c:pt idx="25">
                  <c:v>2.5499999999999998</c:v>
                </c:pt>
                <c:pt idx="26">
                  <c:v>2.6500000000000004</c:v>
                </c:pt>
                <c:pt idx="27">
                  <c:v>2.75</c:v>
                </c:pt>
                <c:pt idx="28">
                  <c:v>2.8499999999999996</c:v>
                </c:pt>
                <c:pt idx="29">
                  <c:v>2.95</c:v>
                </c:pt>
                <c:pt idx="30">
                  <c:v>3.05</c:v>
                </c:pt>
                <c:pt idx="31">
                  <c:v>3.1500000000000004</c:v>
                </c:pt>
                <c:pt idx="32">
                  <c:v>3.25</c:v>
                </c:pt>
                <c:pt idx="33">
                  <c:v>3.3499999999999996</c:v>
                </c:pt>
                <c:pt idx="34">
                  <c:v>3.45</c:v>
                </c:pt>
                <c:pt idx="35">
                  <c:v>3.55</c:v>
                </c:pt>
                <c:pt idx="36">
                  <c:v>3.6500000000000004</c:v>
                </c:pt>
                <c:pt idx="37">
                  <c:v>3.75</c:v>
                </c:pt>
                <c:pt idx="38">
                  <c:v>3.8499999999999996</c:v>
                </c:pt>
                <c:pt idx="39">
                  <c:v>3.95</c:v>
                </c:pt>
                <c:pt idx="40">
                  <c:v>4.05</c:v>
                </c:pt>
                <c:pt idx="41">
                  <c:v>4.1500000000000004</c:v>
                </c:pt>
                <c:pt idx="42">
                  <c:v>4.25</c:v>
                </c:pt>
                <c:pt idx="43">
                  <c:v>4.3499999999999996</c:v>
                </c:pt>
                <c:pt idx="44">
                  <c:v>4.45</c:v>
                </c:pt>
                <c:pt idx="45">
                  <c:v>4.55</c:v>
                </c:pt>
                <c:pt idx="46">
                  <c:v>4.6500000000000004</c:v>
                </c:pt>
                <c:pt idx="47">
                  <c:v>4.75</c:v>
                </c:pt>
                <c:pt idx="48">
                  <c:v>4.8499999999999996</c:v>
                </c:pt>
                <c:pt idx="49">
                  <c:v>4.95</c:v>
                </c:pt>
                <c:pt idx="50">
                  <c:v>5.05</c:v>
                </c:pt>
                <c:pt idx="51">
                  <c:v>5.15</c:v>
                </c:pt>
                <c:pt idx="52">
                  <c:v>5.25</c:v>
                </c:pt>
                <c:pt idx="53">
                  <c:v>5.35</c:v>
                </c:pt>
                <c:pt idx="54">
                  <c:v>5.45</c:v>
                </c:pt>
                <c:pt idx="55">
                  <c:v>5.55</c:v>
                </c:pt>
                <c:pt idx="56">
                  <c:v>5.65</c:v>
                </c:pt>
                <c:pt idx="57">
                  <c:v>5.75</c:v>
                </c:pt>
                <c:pt idx="58">
                  <c:v>5.85</c:v>
                </c:pt>
                <c:pt idx="59">
                  <c:v>5.95</c:v>
                </c:pt>
                <c:pt idx="60">
                  <c:v>6.05</c:v>
                </c:pt>
                <c:pt idx="61">
                  <c:v>6.15</c:v>
                </c:pt>
                <c:pt idx="62">
                  <c:v>6.25</c:v>
                </c:pt>
                <c:pt idx="63">
                  <c:v>6.35</c:v>
                </c:pt>
                <c:pt idx="64">
                  <c:v>6.45</c:v>
                </c:pt>
                <c:pt idx="65">
                  <c:v>6.55</c:v>
                </c:pt>
                <c:pt idx="66">
                  <c:v>6.65</c:v>
                </c:pt>
                <c:pt idx="67">
                  <c:v>6.75</c:v>
                </c:pt>
                <c:pt idx="68">
                  <c:v>6.85</c:v>
                </c:pt>
                <c:pt idx="69">
                  <c:v>6.95</c:v>
                </c:pt>
                <c:pt idx="70">
                  <c:v>7.05</c:v>
                </c:pt>
                <c:pt idx="71">
                  <c:v>7.15</c:v>
                </c:pt>
                <c:pt idx="72">
                  <c:v>7.25</c:v>
                </c:pt>
                <c:pt idx="73">
                  <c:v>7.35</c:v>
                </c:pt>
                <c:pt idx="74">
                  <c:v>7.45</c:v>
                </c:pt>
                <c:pt idx="75">
                  <c:v>7.55</c:v>
                </c:pt>
                <c:pt idx="76">
                  <c:v>7.65</c:v>
                </c:pt>
                <c:pt idx="77">
                  <c:v>7.75</c:v>
                </c:pt>
                <c:pt idx="78">
                  <c:v>7.85</c:v>
                </c:pt>
                <c:pt idx="79">
                  <c:v>7.95</c:v>
                </c:pt>
                <c:pt idx="80">
                  <c:v>8.0500000000000007</c:v>
                </c:pt>
                <c:pt idx="81">
                  <c:v>8.1499999999999986</c:v>
                </c:pt>
                <c:pt idx="82">
                  <c:v>8.25</c:v>
                </c:pt>
                <c:pt idx="83">
                  <c:v>8.3500000000000014</c:v>
                </c:pt>
                <c:pt idx="84">
                  <c:v>8.4499999999999993</c:v>
                </c:pt>
                <c:pt idx="85">
                  <c:v>8.5500000000000007</c:v>
                </c:pt>
                <c:pt idx="86">
                  <c:v>8.6499999999999986</c:v>
                </c:pt>
                <c:pt idx="87">
                  <c:v>8.75</c:v>
                </c:pt>
                <c:pt idx="88">
                  <c:v>8.8500000000000014</c:v>
                </c:pt>
                <c:pt idx="89">
                  <c:v>8.9499999999999993</c:v>
                </c:pt>
                <c:pt idx="90">
                  <c:v>9.0500000000000007</c:v>
                </c:pt>
                <c:pt idx="91">
                  <c:v>9.1499999999999986</c:v>
                </c:pt>
                <c:pt idx="92">
                  <c:v>9.25</c:v>
                </c:pt>
                <c:pt idx="93">
                  <c:v>9.3500000000000014</c:v>
                </c:pt>
                <c:pt idx="94">
                  <c:v>9.4499999999999993</c:v>
                </c:pt>
                <c:pt idx="95">
                  <c:v>9.5500000000000007</c:v>
                </c:pt>
                <c:pt idx="96">
                  <c:v>9.6499999999999986</c:v>
                </c:pt>
                <c:pt idx="97">
                  <c:v>9.75</c:v>
                </c:pt>
                <c:pt idx="98">
                  <c:v>9.8500000000000014</c:v>
                </c:pt>
                <c:pt idx="99">
                  <c:v>9.9499999999999993</c:v>
                </c:pt>
                <c:pt idx="100">
                  <c:v>10.050000000000001</c:v>
                </c:pt>
                <c:pt idx="101">
                  <c:v>10.149999999999999</c:v>
                </c:pt>
                <c:pt idx="102">
                  <c:v>10.25</c:v>
                </c:pt>
                <c:pt idx="103">
                  <c:v>10.350000000000001</c:v>
                </c:pt>
                <c:pt idx="104">
                  <c:v>10.45</c:v>
                </c:pt>
                <c:pt idx="105">
                  <c:v>10.55</c:v>
                </c:pt>
                <c:pt idx="106">
                  <c:v>10.649999999999999</c:v>
                </c:pt>
                <c:pt idx="107">
                  <c:v>10.75</c:v>
                </c:pt>
                <c:pt idx="108">
                  <c:v>10.850000000000001</c:v>
                </c:pt>
                <c:pt idx="109">
                  <c:v>10.95</c:v>
                </c:pt>
                <c:pt idx="110">
                  <c:v>11.05</c:v>
                </c:pt>
                <c:pt idx="111">
                  <c:v>11.149999999999999</c:v>
                </c:pt>
                <c:pt idx="112">
                  <c:v>11.25</c:v>
                </c:pt>
                <c:pt idx="113">
                  <c:v>11.350000000000001</c:v>
                </c:pt>
                <c:pt idx="114">
                  <c:v>11.45</c:v>
                </c:pt>
                <c:pt idx="115">
                  <c:v>11.55</c:v>
                </c:pt>
                <c:pt idx="116">
                  <c:v>11.649999999999999</c:v>
                </c:pt>
                <c:pt idx="117">
                  <c:v>11.75</c:v>
                </c:pt>
                <c:pt idx="118">
                  <c:v>11.850000000000001</c:v>
                </c:pt>
                <c:pt idx="119">
                  <c:v>11.95</c:v>
                </c:pt>
                <c:pt idx="120">
                  <c:v>12.05</c:v>
                </c:pt>
                <c:pt idx="121">
                  <c:v>12.149999999999999</c:v>
                </c:pt>
                <c:pt idx="122">
                  <c:v>12.25</c:v>
                </c:pt>
                <c:pt idx="123">
                  <c:v>12.350000000000001</c:v>
                </c:pt>
                <c:pt idx="124">
                  <c:v>12.45</c:v>
                </c:pt>
                <c:pt idx="125">
                  <c:v>12.55</c:v>
                </c:pt>
                <c:pt idx="126">
                  <c:v>12.649999999999999</c:v>
                </c:pt>
                <c:pt idx="127">
                  <c:v>12.75</c:v>
                </c:pt>
                <c:pt idx="128">
                  <c:v>12.850000000000001</c:v>
                </c:pt>
                <c:pt idx="129">
                  <c:v>12.95</c:v>
                </c:pt>
                <c:pt idx="130">
                  <c:v>13.05</c:v>
                </c:pt>
                <c:pt idx="131">
                  <c:v>13.149999999999999</c:v>
                </c:pt>
                <c:pt idx="132">
                  <c:v>13.25</c:v>
                </c:pt>
                <c:pt idx="133">
                  <c:v>13.350000000000001</c:v>
                </c:pt>
                <c:pt idx="134">
                  <c:v>13.45</c:v>
                </c:pt>
                <c:pt idx="135">
                  <c:v>13.55</c:v>
                </c:pt>
                <c:pt idx="136">
                  <c:v>13.649999999999999</c:v>
                </c:pt>
                <c:pt idx="137">
                  <c:v>13.75</c:v>
                </c:pt>
                <c:pt idx="138">
                  <c:v>13.850000000000001</c:v>
                </c:pt>
                <c:pt idx="139">
                  <c:v>13.95</c:v>
                </c:pt>
                <c:pt idx="140">
                  <c:v>14.05</c:v>
                </c:pt>
                <c:pt idx="141">
                  <c:v>14.149999999999999</c:v>
                </c:pt>
                <c:pt idx="142">
                  <c:v>14.25</c:v>
                </c:pt>
                <c:pt idx="143">
                  <c:v>14.350000000000001</c:v>
                </c:pt>
                <c:pt idx="144">
                  <c:v>14.45</c:v>
                </c:pt>
                <c:pt idx="145">
                  <c:v>14.55</c:v>
                </c:pt>
                <c:pt idx="146">
                  <c:v>14.649999999999999</c:v>
                </c:pt>
                <c:pt idx="147">
                  <c:v>14.75</c:v>
                </c:pt>
                <c:pt idx="148">
                  <c:v>14.850000000000001</c:v>
                </c:pt>
                <c:pt idx="149">
                  <c:v>14.95</c:v>
                </c:pt>
                <c:pt idx="150">
                  <c:v>15.05</c:v>
                </c:pt>
                <c:pt idx="151">
                  <c:v>15.149999999999999</c:v>
                </c:pt>
                <c:pt idx="152">
                  <c:v>15.25</c:v>
                </c:pt>
                <c:pt idx="153">
                  <c:v>15.350000000000001</c:v>
                </c:pt>
                <c:pt idx="154">
                  <c:v>15.45</c:v>
                </c:pt>
                <c:pt idx="155">
                  <c:v>15.55</c:v>
                </c:pt>
                <c:pt idx="156">
                  <c:v>15.649999999999999</c:v>
                </c:pt>
                <c:pt idx="157">
                  <c:v>15.75</c:v>
                </c:pt>
                <c:pt idx="158">
                  <c:v>15.850000000000001</c:v>
                </c:pt>
                <c:pt idx="159">
                  <c:v>15.95</c:v>
                </c:pt>
                <c:pt idx="160">
                  <c:v>16.05</c:v>
                </c:pt>
                <c:pt idx="161">
                  <c:v>16.149999999999999</c:v>
                </c:pt>
                <c:pt idx="162">
                  <c:v>16.25</c:v>
                </c:pt>
                <c:pt idx="163">
                  <c:v>16.350000000000001</c:v>
                </c:pt>
                <c:pt idx="164">
                  <c:v>16.45</c:v>
                </c:pt>
                <c:pt idx="165">
                  <c:v>16.55</c:v>
                </c:pt>
                <c:pt idx="166">
                  <c:v>16.649999999999999</c:v>
                </c:pt>
                <c:pt idx="167">
                  <c:v>16.75</c:v>
                </c:pt>
                <c:pt idx="168">
                  <c:v>16.850000000000001</c:v>
                </c:pt>
                <c:pt idx="169">
                  <c:v>16.95</c:v>
                </c:pt>
                <c:pt idx="170">
                  <c:v>17.05</c:v>
                </c:pt>
                <c:pt idx="171">
                  <c:v>17.149999999999999</c:v>
                </c:pt>
                <c:pt idx="172">
                  <c:v>17.25</c:v>
                </c:pt>
                <c:pt idx="173">
                  <c:v>17.350000000000001</c:v>
                </c:pt>
                <c:pt idx="174">
                  <c:v>17.45</c:v>
                </c:pt>
                <c:pt idx="175">
                  <c:v>17.55</c:v>
                </c:pt>
                <c:pt idx="176">
                  <c:v>17.649999999999999</c:v>
                </c:pt>
                <c:pt idx="177">
                  <c:v>17.75</c:v>
                </c:pt>
                <c:pt idx="178">
                  <c:v>17.850000000000001</c:v>
                </c:pt>
                <c:pt idx="179">
                  <c:v>17.95</c:v>
                </c:pt>
                <c:pt idx="180">
                  <c:v>18.05</c:v>
                </c:pt>
                <c:pt idx="181">
                  <c:v>18.149999999999999</c:v>
                </c:pt>
                <c:pt idx="182">
                  <c:v>18.25</c:v>
                </c:pt>
                <c:pt idx="183">
                  <c:v>18.350000000000001</c:v>
                </c:pt>
                <c:pt idx="184">
                  <c:v>18.45</c:v>
                </c:pt>
                <c:pt idx="185">
                  <c:v>18.55</c:v>
                </c:pt>
                <c:pt idx="186">
                  <c:v>18.649999999999999</c:v>
                </c:pt>
                <c:pt idx="187">
                  <c:v>18.75</c:v>
                </c:pt>
                <c:pt idx="188">
                  <c:v>18.850000000000001</c:v>
                </c:pt>
                <c:pt idx="189">
                  <c:v>18.95</c:v>
                </c:pt>
                <c:pt idx="190">
                  <c:v>19.05</c:v>
                </c:pt>
                <c:pt idx="191">
                  <c:v>19.149999999999999</c:v>
                </c:pt>
                <c:pt idx="192">
                  <c:v>19.25</c:v>
                </c:pt>
                <c:pt idx="193">
                  <c:v>19.350000000000001</c:v>
                </c:pt>
                <c:pt idx="194">
                  <c:v>19.45</c:v>
                </c:pt>
                <c:pt idx="195">
                  <c:v>19.55</c:v>
                </c:pt>
                <c:pt idx="196">
                  <c:v>19.649999999999999</c:v>
                </c:pt>
                <c:pt idx="197">
                  <c:v>19.75</c:v>
                </c:pt>
                <c:pt idx="198">
                  <c:v>19.850000000000001</c:v>
                </c:pt>
                <c:pt idx="199">
                  <c:v>19.95</c:v>
                </c:pt>
              </c:numCache>
            </c:numRef>
          </c:xVal>
          <c:yVal>
            <c:numRef>
              <c:f>muon_Eng!$Q$3:$Q$202</c:f>
              <c:numCache>
                <c:formatCode>0.00E+00</c:formatCode>
                <c:ptCount val="200"/>
                <c:pt idx="0">
                  <c:v>4.8468491459583337E-9</c:v>
                </c:pt>
                <c:pt idx="1">
                  <c:v>1.0580381402465849E-8</c:v>
                </c:pt>
                <c:pt idx="2">
                  <c:v>1.4371404089405725E-8</c:v>
                </c:pt>
                <c:pt idx="3">
                  <c:v>1.7658012659885215E-8</c:v>
                </c:pt>
                <c:pt idx="4">
                  <c:v>1.9292646149401067E-8</c:v>
                </c:pt>
                <c:pt idx="5">
                  <c:v>2.298690778261038E-8</c:v>
                </c:pt>
                <c:pt idx="6">
                  <c:v>2.5067144774111393E-8</c:v>
                </c:pt>
                <c:pt idx="7">
                  <c:v>2.5715820825224587E-8</c:v>
                </c:pt>
                <c:pt idx="8">
                  <c:v>2.9355041755143038E-8</c:v>
                </c:pt>
                <c:pt idx="9">
                  <c:v>2.9762192163048271E-8</c:v>
                </c:pt>
                <c:pt idx="10">
                  <c:v>3.2539360068821612E-8</c:v>
                </c:pt>
                <c:pt idx="11">
                  <c:v>3.5615607595216818E-8</c:v>
                </c:pt>
                <c:pt idx="12">
                  <c:v>3.6123288968036849E-8</c:v>
                </c:pt>
                <c:pt idx="13">
                  <c:v>3.8141448088703018E-8</c:v>
                </c:pt>
                <c:pt idx="14">
                  <c:v>3.9018580757585195E-8</c:v>
                </c:pt>
                <c:pt idx="15">
                  <c:v>4.0348102768584393E-8</c:v>
                </c:pt>
                <c:pt idx="16">
                  <c:v>4.269801407346966E-8</c:v>
                </c:pt>
                <c:pt idx="17">
                  <c:v>4.4962474058177083E-8</c:v>
                </c:pt>
                <c:pt idx="18">
                  <c:v>4.7201801301655988E-8</c:v>
                </c:pt>
                <c:pt idx="19">
                  <c:v>4.8717305597747597E-8</c:v>
                </c:pt>
                <c:pt idx="20">
                  <c:v>5.1579924823698611E-8</c:v>
                </c:pt>
                <c:pt idx="21">
                  <c:v>5.0770650556133894E-8</c:v>
                </c:pt>
                <c:pt idx="22">
                  <c:v>5.0466544387266611E-8</c:v>
                </c:pt>
                <c:pt idx="23">
                  <c:v>5.4005234352269933E-8</c:v>
                </c:pt>
                <c:pt idx="24">
                  <c:v>5.6890473045326795E-8</c:v>
                </c:pt>
                <c:pt idx="25">
                  <c:v>5.6269694336977462E-8</c:v>
                </c:pt>
                <c:pt idx="26">
                  <c:v>5.937610115284704E-8</c:v>
                </c:pt>
                <c:pt idx="27">
                  <c:v>6.0419109913839116E-8</c:v>
                </c:pt>
                <c:pt idx="28">
                  <c:v>6.0587499280071281E-8</c:v>
                </c:pt>
                <c:pt idx="29">
                  <c:v>6.1668207152906153E-8</c:v>
                </c:pt>
                <c:pt idx="30">
                  <c:v>6.2243746927043815E-8</c:v>
                </c:pt>
                <c:pt idx="31">
                  <c:v>6.3583322034534484E-8</c:v>
                </c:pt>
                <c:pt idx="32">
                  <c:v>6.4882684756059509E-8</c:v>
                </c:pt>
                <c:pt idx="33">
                  <c:v>6.6131781995126546E-8</c:v>
                </c:pt>
                <c:pt idx="34">
                  <c:v>6.5905587324068061E-8</c:v>
                </c:pt>
                <c:pt idx="35">
                  <c:v>6.9776029473290672E-8</c:v>
                </c:pt>
                <c:pt idx="36">
                  <c:v>7.0658188690418703E-8</c:v>
                </c:pt>
                <c:pt idx="37">
                  <c:v>7.0715993995245075E-8</c:v>
                </c:pt>
                <c:pt idx="38">
                  <c:v>7.0876843539108551E-8</c:v>
                </c:pt>
                <c:pt idx="39">
                  <c:v>7.2409940754060366E-8</c:v>
                </c:pt>
                <c:pt idx="40">
                  <c:v>6.7788029642099358E-8</c:v>
                </c:pt>
                <c:pt idx="41">
                  <c:v>4.8689659582395795E-8</c:v>
                </c:pt>
                <c:pt idx="42">
                  <c:v>3.0400563790257816E-8</c:v>
                </c:pt>
                <c:pt idx="43">
                  <c:v>2.7922475505105936E-8</c:v>
                </c:pt>
                <c:pt idx="44">
                  <c:v>2.7784245428348225E-8</c:v>
                </c:pt>
                <c:pt idx="45">
                  <c:v>2.9269590434965492E-8</c:v>
                </c:pt>
                <c:pt idx="46">
                  <c:v>2.8842333834077024E-8</c:v>
                </c:pt>
                <c:pt idx="47">
                  <c:v>2.7100634866927089E-8</c:v>
                </c:pt>
                <c:pt idx="48">
                  <c:v>2.9639041731027389E-8</c:v>
                </c:pt>
                <c:pt idx="49">
                  <c:v>2.9468139090672363E-8</c:v>
                </c:pt>
                <c:pt idx="50">
                  <c:v>2.8131077257304545E-8</c:v>
                </c:pt>
                <c:pt idx="51">
                  <c:v>2.8648811726615891E-8</c:v>
                </c:pt>
                <c:pt idx="52">
                  <c:v>2.898810373320384E-8</c:v>
                </c:pt>
                <c:pt idx="53">
                  <c:v>3.0631785009561751E-8</c:v>
                </c:pt>
                <c:pt idx="54">
                  <c:v>3.0993696483255572E-8</c:v>
                </c:pt>
                <c:pt idx="55">
                  <c:v>2.9397767415231954E-8</c:v>
                </c:pt>
                <c:pt idx="56">
                  <c:v>2.9930581529280522E-8</c:v>
                </c:pt>
                <c:pt idx="57">
                  <c:v>2.9995926656475451E-8</c:v>
                </c:pt>
                <c:pt idx="58">
                  <c:v>3.0656917750790474E-8</c:v>
                </c:pt>
                <c:pt idx="59">
                  <c:v>3.0086404524898838E-8</c:v>
                </c:pt>
                <c:pt idx="60">
                  <c:v>2.9870262950331857E-8</c:v>
                </c:pt>
                <c:pt idx="61">
                  <c:v>3.1212351331945143E-8</c:v>
                </c:pt>
                <c:pt idx="62">
                  <c:v>3.070466995912531E-8</c:v>
                </c:pt>
                <c:pt idx="63">
                  <c:v>3.3202864437259629E-8</c:v>
                </c:pt>
                <c:pt idx="64">
                  <c:v>3.2617271566630787E-8</c:v>
                </c:pt>
                <c:pt idx="65">
                  <c:v>3.1742652171871379E-8</c:v>
                </c:pt>
                <c:pt idx="66">
                  <c:v>3.2056811437230079E-8</c:v>
                </c:pt>
                <c:pt idx="67">
                  <c:v>3.2926404283744023E-8</c:v>
                </c:pt>
                <c:pt idx="68">
                  <c:v>3.1938687553455101E-8</c:v>
                </c:pt>
                <c:pt idx="69">
                  <c:v>3.3202864437259927E-8</c:v>
                </c:pt>
                <c:pt idx="70">
                  <c:v>3.2592138825402071E-8</c:v>
                </c:pt>
                <c:pt idx="71">
                  <c:v>3.3047041441641577E-8</c:v>
                </c:pt>
                <c:pt idx="72">
                  <c:v>3.3235537000857252E-8</c:v>
                </c:pt>
                <c:pt idx="73">
                  <c:v>3.4748528022825802E-8</c:v>
                </c:pt>
                <c:pt idx="74">
                  <c:v>3.397695286710445E-8</c:v>
                </c:pt>
                <c:pt idx="75">
                  <c:v>3.4044811268421995E-8</c:v>
                </c:pt>
                <c:pt idx="76">
                  <c:v>3.3522050250864348E-8</c:v>
                </c:pt>
                <c:pt idx="77">
                  <c:v>3.2949023750849871E-8</c:v>
                </c:pt>
                <c:pt idx="78">
                  <c:v>3.5263749218014528E-8</c:v>
                </c:pt>
                <c:pt idx="79">
                  <c:v>3.4218227182900154E-8</c:v>
                </c:pt>
                <c:pt idx="80">
                  <c:v>3.5215997009680275E-8</c:v>
                </c:pt>
                <c:pt idx="81">
                  <c:v>3.6485200441730557E-8</c:v>
                </c:pt>
                <c:pt idx="82">
                  <c:v>3.6055430566718834E-8</c:v>
                </c:pt>
                <c:pt idx="83">
                  <c:v>3.4592705027208054E-8</c:v>
                </c:pt>
                <c:pt idx="84">
                  <c:v>3.512300586713402E-8</c:v>
                </c:pt>
                <c:pt idx="85">
                  <c:v>3.4575112108347954E-8</c:v>
                </c:pt>
                <c:pt idx="86">
                  <c:v>3.5268775766260581E-8</c:v>
                </c:pt>
                <c:pt idx="87">
                  <c:v>3.3489377687266718E-8</c:v>
                </c:pt>
                <c:pt idx="88">
                  <c:v>3.6615890696119886E-8</c:v>
                </c:pt>
                <c:pt idx="89">
                  <c:v>3.5643253610568488E-8</c:v>
                </c:pt>
                <c:pt idx="90">
                  <c:v>3.7523182654476626E-8</c:v>
                </c:pt>
                <c:pt idx="91">
                  <c:v>3.5944846505313101E-8</c:v>
                </c:pt>
                <c:pt idx="92">
                  <c:v>3.6786793336474528E-8</c:v>
                </c:pt>
                <c:pt idx="93">
                  <c:v>3.6718934935157638E-8</c:v>
                </c:pt>
                <c:pt idx="94">
                  <c:v>3.7357306562367084E-8</c:v>
                </c:pt>
                <c:pt idx="95">
                  <c:v>3.6786793336475177E-8</c:v>
                </c:pt>
                <c:pt idx="96">
                  <c:v>3.7322120724646877E-8</c:v>
                </c:pt>
                <c:pt idx="97">
                  <c:v>3.6349483639094831E-8</c:v>
                </c:pt>
                <c:pt idx="98">
                  <c:v>3.6980315443936303E-8</c:v>
                </c:pt>
                <c:pt idx="99">
                  <c:v>3.637712965444707E-8</c:v>
                </c:pt>
                <c:pt idx="100">
                  <c:v>3.568346599653443E-8</c:v>
                </c:pt>
                <c:pt idx="101">
                  <c:v>3.4839005891249493E-8</c:v>
                </c:pt>
                <c:pt idx="102">
                  <c:v>3.7827288823343452E-8</c:v>
                </c:pt>
                <c:pt idx="103">
                  <c:v>3.7402545496578774E-8</c:v>
                </c:pt>
                <c:pt idx="104">
                  <c:v>3.5864421733381211E-8</c:v>
                </c:pt>
                <c:pt idx="105">
                  <c:v>3.6439961507518853E-8</c:v>
                </c:pt>
                <c:pt idx="106">
                  <c:v>3.9078899336534296E-8</c:v>
                </c:pt>
                <c:pt idx="107">
                  <c:v>3.7362333110612157E-8</c:v>
                </c:pt>
                <c:pt idx="108">
                  <c:v>3.7980598544839304E-8</c:v>
                </c:pt>
                <c:pt idx="109">
                  <c:v>3.8339996744409979E-8</c:v>
                </c:pt>
                <c:pt idx="110">
                  <c:v>3.7259288871575081E-8</c:v>
                </c:pt>
                <c:pt idx="111">
                  <c:v>3.666112963033159E-8</c:v>
                </c:pt>
                <c:pt idx="112">
                  <c:v>3.8443040983447029E-8</c:v>
                </c:pt>
                <c:pt idx="113">
                  <c:v>3.8234439231249366E-8</c:v>
                </c:pt>
                <c:pt idx="114">
                  <c:v>3.8133908266334482E-8</c:v>
                </c:pt>
                <c:pt idx="115">
                  <c:v>3.9171890479080557E-8</c:v>
                </c:pt>
                <c:pt idx="116">
                  <c:v>3.831737727730413E-8</c:v>
                </c:pt>
                <c:pt idx="117">
                  <c:v>3.8802439183017704E-8</c:v>
                </c:pt>
                <c:pt idx="118">
                  <c:v>3.9083925884780044E-8</c:v>
                </c:pt>
                <c:pt idx="119">
                  <c:v>3.6206227014091779E-8</c:v>
                </c:pt>
                <c:pt idx="120">
                  <c:v>3.9325200200575735E-8</c:v>
                </c:pt>
                <c:pt idx="121">
                  <c:v>3.7296987983418168E-8</c:v>
                </c:pt>
                <c:pt idx="122">
                  <c:v>3.6992881814550012E-8</c:v>
                </c:pt>
                <c:pt idx="123">
                  <c:v>3.8390262226867405E-8</c:v>
                </c:pt>
                <c:pt idx="124">
                  <c:v>3.7812209178606888E-8</c:v>
                </c:pt>
                <c:pt idx="125">
                  <c:v>3.7621200345268623E-8</c:v>
                </c:pt>
                <c:pt idx="126">
                  <c:v>3.8277164891338175E-8</c:v>
                </c:pt>
                <c:pt idx="127">
                  <c:v>3.7932846336504058E-8</c:v>
                </c:pt>
                <c:pt idx="128">
                  <c:v>3.7935359610627601E-8</c:v>
                </c:pt>
                <c:pt idx="129">
                  <c:v>4.0152067387000572E-8</c:v>
                </c:pt>
                <c:pt idx="130">
                  <c:v>3.9161837382589067E-8</c:v>
                </c:pt>
                <c:pt idx="131">
                  <c:v>3.9146757737851841E-8</c:v>
                </c:pt>
                <c:pt idx="132">
                  <c:v>4.0707500968154519E-8</c:v>
                </c:pt>
                <c:pt idx="133">
                  <c:v>3.7822262275098372E-8</c:v>
                </c:pt>
                <c:pt idx="134">
                  <c:v>4.0089235533928781E-8</c:v>
                </c:pt>
                <c:pt idx="135">
                  <c:v>4.0134474468140472E-8</c:v>
                </c:pt>
                <c:pt idx="136">
                  <c:v>4.1567040718177422E-8</c:v>
                </c:pt>
                <c:pt idx="137">
                  <c:v>3.9928385990064273E-8</c:v>
                </c:pt>
                <c:pt idx="138">
                  <c:v>3.8254545424232334E-8</c:v>
                </c:pt>
                <c:pt idx="139">
                  <c:v>3.9908279797081994E-8</c:v>
                </c:pt>
                <c:pt idx="140">
                  <c:v>4.0126934645771855E-8</c:v>
                </c:pt>
                <c:pt idx="141">
                  <c:v>4.0018863858488368E-8</c:v>
                </c:pt>
                <c:pt idx="142">
                  <c:v>3.7952952529487039E-8</c:v>
                </c:pt>
                <c:pt idx="143">
                  <c:v>4.0755253176489818E-8</c:v>
                </c:pt>
                <c:pt idx="144">
                  <c:v>3.8523465755379614E-8</c:v>
                </c:pt>
                <c:pt idx="145">
                  <c:v>3.8948209082144967E-8</c:v>
                </c:pt>
                <c:pt idx="146">
                  <c:v>4.0147040838754823E-8</c:v>
                </c:pt>
                <c:pt idx="147">
                  <c:v>4.0627076196222635E-8</c:v>
                </c:pt>
                <c:pt idx="148">
                  <c:v>4.0456173555868066E-8</c:v>
                </c:pt>
                <c:pt idx="149">
                  <c:v>4.0692421323418021E-8</c:v>
                </c:pt>
                <c:pt idx="150">
                  <c:v>3.9083925884780044E-8</c:v>
                </c:pt>
                <c:pt idx="151">
                  <c:v>3.9770049720324055E-8</c:v>
                </c:pt>
                <c:pt idx="152">
                  <c:v>4.0159607209368473E-8</c:v>
                </c:pt>
                <c:pt idx="153">
                  <c:v>3.9817801928658613E-8</c:v>
                </c:pt>
                <c:pt idx="154">
                  <c:v>3.9237235606275215E-8</c:v>
                </c:pt>
                <c:pt idx="155">
                  <c:v>3.8616456897925876E-8</c:v>
                </c:pt>
                <c:pt idx="156">
                  <c:v>3.9458403729087951E-8</c:v>
                </c:pt>
                <c:pt idx="157">
                  <c:v>4.1009093862899132E-8</c:v>
                </c:pt>
                <c:pt idx="158">
                  <c:v>3.8586297608451418E-8</c:v>
                </c:pt>
                <c:pt idx="159">
                  <c:v>3.8438014435201976E-8</c:v>
                </c:pt>
                <c:pt idx="160">
                  <c:v>3.9840421395763753E-8</c:v>
                </c:pt>
                <c:pt idx="161">
                  <c:v>4.0634616018592687E-8</c:v>
                </c:pt>
                <c:pt idx="162">
                  <c:v>4.0953801832195964E-8</c:v>
                </c:pt>
                <c:pt idx="163">
                  <c:v>3.9533801952774801E-8</c:v>
                </c:pt>
                <c:pt idx="164">
                  <c:v>3.8332456922040681E-8</c:v>
                </c:pt>
                <c:pt idx="165">
                  <c:v>3.9104032077762317E-8</c:v>
                </c:pt>
                <c:pt idx="166">
                  <c:v>3.8948209082145655E-8</c:v>
                </c:pt>
                <c:pt idx="167">
                  <c:v>4.0468739926481702E-8</c:v>
                </c:pt>
                <c:pt idx="168">
                  <c:v>4.1612279652389853E-8</c:v>
                </c:pt>
                <c:pt idx="169">
                  <c:v>4.0224952336563144E-8</c:v>
                </c:pt>
                <c:pt idx="170">
                  <c:v>4.0297837286126431E-8</c:v>
                </c:pt>
                <c:pt idx="171">
                  <c:v>4.0282757641390629E-8</c:v>
                </c:pt>
                <c:pt idx="172">
                  <c:v>3.9317660378206417E-8</c:v>
                </c:pt>
                <c:pt idx="173">
                  <c:v>4.1283040742293637E-8</c:v>
                </c:pt>
                <c:pt idx="174">
                  <c:v>3.9754970075586115E-8</c:v>
                </c:pt>
                <c:pt idx="175">
                  <c:v>3.9300067459346317E-8</c:v>
                </c:pt>
                <c:pt idx="176">
                  <c:v>4.0240031981301806E-8</c:v>
                </c:pt>
                <c:pt idx="177">
                  <c:v>4.0878403608509809E-8</c:v>
                </c:pt>
                <c:pt idx="178">
                  <c:v>3.9340279845313669E-8</c:v>
                </c:pt>
                <c:pt idx="179">
                  <c:v>4.1770615922129291E-8</c:v>
                </c:pt>
                <c:pt idx="180">
                  <c:v>4.1330792950626745E-8</c:v>
                </c:pt>
                <c:pt idx="181">
                  <c:v>3.9428244439614182E-8</c:v>
                </c:pt>
                <c:pt idx="182">
                  <c:v>3.7754403873780164E-8</c:v>
                </c:pt>
                <c:pt idx="183">
                  <c:v>3.9390545327771101E-8</c:v>
                </c:pt>
                <c:pt idx="184">
                  <c:v>3.7832315371589187E-8</c:v>
                </c:pt>
                <c:pt idx="185">
                  <c:v>4.055167797253648E-8</c:v>
                </c:pt>
                <c:pt idx="186">
                  <c:v>4.1024173507637833E-8</c:v>
                </c:pt>
                <c:pt idx="187">
                  <c:v>3.7570934862810516E-8</c:v>
                </c:pt>
                <c:pt idx="188">
                  <c:v>3.9616739998829572E-8</c:v>
                </c:pt>
                <c:pt idx="189">
                  <c:v>4.1029200055882119E-8</c:v>
                </c:pt>
                <c:pt idx="190">
                  <c:v>4.0893483253247048E-8</c:v>
                </c:pt>
                <c:pt idx="191">
                  <c:v>3.9908279797082715E-8</c:v>
                </c:pt>
                <c:pt idx="192">
                  <c:v>3.8975855097495849E-8</c:v>
                </c:pt>
                <c:pt idx="193">
                  <c:v>3.7797129533870324E-8</c:v>
                </c:pt>
                <c:pt idx="194">
                  <c:v>4.0363182413321096E-8</c:v>
                </c:pt>
                <c:pt idx="195">
                  <c:v>3.914675773785114E-8</c:v>
                </c:pt>
                <c:pt idx="196">
                  <c:v>4.1936492014240328E-8</c:v>
                </c:pt>
                <c:pt idx="197">
                  <c:v>3.7379926029472264E-8</c:v>
                </c:pt>
                <c:pt idx="198">
                  <c:v>4.0903536349739975E-8</c:v>
                </c:pt>
                <c:pt idx="199">
                  <c:v>4.1614792926511245E-8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1D0-46ED-86AB-385A2B69AB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0277056"/>
        <c:axId val="440273920"/>
      </c:scatterChart>
      <c:valAx>
        <c:axId val="440277056"/>
        <c:scaling>
          <c:orientation val="minMax"/>
          <c:max val="15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400" dirty="0"/>
                  <a:t>Energy [MeV]</a:t>
                </a:r>
                <a:endParaRPr lang="ja-JP" altLang="en-US" sz="1400" dirty="0"/>
              </a:p>
            </c:rich>
          </c:tx>
          <c:layout>
            <c:manualLayout>
              <c:xMode val="edge"/>
              <c:yMode val="edge"/>
              <c:x val="0.45233663678028396"/>
              <c:y val="0.8699480804113097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0273920"/>
        <c:crossesAt val="1.0000000000000005E-9"/>
        <c:crossBetween val="midCat"/>
      </c:valAx>
      <c:valAx>
        <c:axId val="440273920"/>
        <c:scaling>
          <c:logBase val="10"/>
          <c:orientation val="minMax"/>
          <c:max val="1.0000000000000004E-5"/>
          <c:min val="1.0000000000000005E-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400" dirty="0"/>
                  <a:t>Muon</a:t>
                </a:r>
                <a:r>
                  <a:rPr lang="en-US" altLang="ja-JP" sz="1400" baseline="0" dirty="0"/>
                  <a:t> Intensity [arb.]</a:t>
                </a:r>
                <a:endParaRPr lang="ja-JP" altLang="en-US" sz="14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02770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solidFill>
        <a:schemeClr val="bg2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0.47105</cdr:x>
      <cdr:y>0.07696</cdr:y>
    </cdr:from>
    <cdr:to>
      <cdr:x>0.88201</cdr:x>
      <cdr:y>0.37832</cdr:y>
    </cdr:to>
    <cdr:sp macro="" textlink="">
      <cdr:nvSpPr>
        <cdr:cNvPr id="2" name="テキスト ボックス 11">
          <a:extLst xmlns:a="http://schemas.openxmlformats.org/drawingml/2006/main">
            <a:ext uri="{FF2B5EF4-FFF2-40B4-BE49-F238E27FC236}">
              <a16:creationId xmlns:a16="http://schemas.microsoft.com/office/drawing/2014/main" id="{9724B39B-9CA5-4994-BACE-9064470511CC}"/>
            </a:ext>
          </a:extLst>
        </cdr:cNvPr>
        <cdr:cNvSpPr txBox="1"/>
      </cdr:nvSpPr>
      <cdr:spPr>
        <a:xfrm xmlns:a="http://schemas.openxmlformats.org/drawingml/2006/main">
          <a:off x="1843429" y="188640"/>
          <a:ext cx="1608325" cy="73866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dirty="0">
              <a:solidFill>
                <a:prstClr val="black"/>
              </a:solidFill>
              <a:latin typeface="Calibri" panose="020F0502020204030204" pitchFamily="34" charset="0"/>
              <a:ea typeface="ＭＳ Ｐゴシック"/>
              <a:cs typeface="Calibri" panose="020F0502020204030204" pitchFamily="34" charset="0"/>
            </a:rPr>
            <a:t>Muon intensity</a:t>
          </a:r>
        </a:p>
        <a:p xmlns:a="http://schemas.openxmlformats.org/drawingml/2006/main">
          <a:r>
            <a:rPr lang="en-US" altLang="ja-JP" sz="2400" b="1" dirty="0">
              <a:solidFill>
                <a:prstClr val="black"/>
              </a:solidFill>
              <a:latin typeface="Symbol" panose="05050102010706020507" pitchFamily="18" charset="2"/>
              <a:ea typeface="ＭＳ Ｐゴシック"/>
            </a:rPr>
            <a:t></a:t>
          </a:r>
          <a:r>
            <a:rPr lang="en-US" altLang="ja-JP" sz="2400" b="1" dirty="0">
              <a:solidFill>
                <a:prstClr val="black"/>
              </a:solidFill>
              <a:ea typeface="ＭＳ Ｐゴシック"/>
            </a:rPr>
            <a:t>50</a:t>
          </a:r>
          <a:endParaRPr lang="ja-JP" altLang="en-US" sz="2400" b="1" dirty="0">
            <a:solidFill>
              <a:prstClr val="black"/>
            </a:solidFill>
            <a:latin typeface="Calibri"/>
            <a:ea typeface="ＭＳ Ｐゴシック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C97ECE30-93D7-F04F-85BB-F5BEF2DC416C}" type="datetimeFigureOut">
              <a:rPr kumimoji="1" lang="ja-JP" altLang="en-US" smtClean="0"/>
              <a:pPr/>
              <a:t>2023/10/19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5DBB97D-CCC7-7C41-A9CB-A075BB8914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124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478">
              <a:defRPr/>
            </a:pPr>
            <a:fld id="{E67FED18-BA7B-4694-9AA9-41DFC5CA5752}" type="slidenum">
              <a:rPr lang="ja-JP" altLang="en-US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pPr defTabSz="990478">
                <a:defRPr/>
              </a:pPr>
              <a:t>1</a:t>
            </a:fld>
            <a:endParaRPr lang="ja-JP" altLang="en-US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96027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801E11-3994-4CAA-B2A7-106F937F8774}" type="slidenum">
              <a:rPr lang="en-US"/>
              <a:pPr/>
              <a:t>10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127" y="4862096"/>
            <a:ext cx="5205048" cy="460524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3484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E28821-FBC7-4D80-82DD-3BEEDF4115A7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0022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BB97D-CCC7-7C41-A9CB-A075BB8914FF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5610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801E11-3994-4CAA-B2A7-106F937F8774}" type="slidenum">
              <a:rPr lang="en-US"/>
              <a:pPr/>
              <a:t>13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127" y="4862096"/>
            <a:ext cx="5205048" cy="460524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165281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BB97D-CCC7-7C41-A9CB-A075BB8914FF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39205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FED18-BA7B-4694-9AA9-41DFC5CA5752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3922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BB97D-CCC7-7C41-A9CB-A075BB8914FF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5522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BB97D-CCC7-7C41-A9CB-A075BB8914FF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71675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BB97D-CCC7-7C41-A9CB-A075BB8914FF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3015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4A2D60-5F0E-40FD-80E3-6D11BE7E6371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321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28821-FBC7-4D80-82DD-3BEEDF4115A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3983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FED18-BA7B-4694-9AA9-41DFC5CA5752}" type="slidenum">
              <a:rPr kumimoji="1" lang="ja-JP" altLang="en-US" smtClean="0"/>
              <a:t>20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071382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FED18-BA7B-4694-9AA9-41DFC5CA5752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5868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BB97D-CCC7-7C41-A9CB-A075BB8914FF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0114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BB97D-CCC7-7C41-A9CB-A075BB8914FF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7711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BB97D-CCC7-7C41-A9CB-A075BB8914FF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65739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BB97D-CCC7-7C41-A9CB-A075BB8914FF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08337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FED18-BA7B-4694-9AA9-41DFC5CA5752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21639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BB97D-CCC7-7C41-A9CB-A075BB8914FF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50121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FED18-BA7B-4694-9AA9-41DFC5CA5752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358760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28821-FBC7-4D80-82DD-3BEEDF4115A7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146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27B11-21A6-47DD-87E2-F1CC16C86BB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248723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BB97D-CCC7-7C41-A9CB-A075BB8914FF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857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ja-JP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8BC1EA-AF7C-4FB6-A746-E648698B575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2261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E28821-FBC7-4D80-82DD-3BEEDF4115A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5785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ja-JP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8BC1EA-AF7C-4FB6-A746-E648698B5751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4883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FED18-BA7B-4694-9AA9-41DFC5CA575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58947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FED18-BA7B-4694-9AA9-41DFC5CA5752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692700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BB97D-CCC7-7C41-A9CB-A075BB8914FF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831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gradFill flip="none" rotWithShape="1">
          <a:gsLst>
            <a:gs pos="0">
              <a:schemeClr val="bg1"/>
            </a:gs>
            <a:gs pos="94000">
              <a:schemeClr val="bg1"/>
            </a:gs>
            <a:gs pos="100000">
              <a:schemeClr val="accent1">
                <a:lumMod val="15000"/>
                <a:lumOff val="85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418E6-63F6-478D-A9AA-D1E991368234}" type="datetimeFigureOut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2023/10/19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3164FC-BC1D-46D7-9D3A-2AD6C84789C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399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418E6-63F6-478D-A9AA-D1E991368234}" type="datetimeFigureOut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2023/10/19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3164FC-BC1D-46D7-9D3A-2AD6C84789C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1890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418E6-63F6-478D-A9AA-D1E991368234}" type="datetimeFigureOut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2023/10/19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3164FC-BC1D-46D7-9D3A-2AD6C84789C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3559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892969" y="4473774"/>
            <a:ext cx="7358063" cy="330398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687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892969" y="3000375"/>
            <a:ext cx="7358063" cy="462434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672"/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3164FC-BC1D-46D7-9D3A-2AD6C84789C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296650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defTabSz="410751">
              <a:defRPr sz="59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/>
            </a:pPr>
            <a:r>
              <a:rPr sz="5900"/>
              <a:t>Title Text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625056" indent="-401822" algn="l" defTabSz="410751">
              <a:spcBef>
                <a:spcPts val="1687"/>
              </a:spcBef>
              <a:buSzPct val="171000"/>
              <a:buChar char="•"/>
              <a:defRPr sz="30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37584" indent="-401822" algn="l" defTabSz="410751">
              <a:spcBef>
                <a:spcPts val="1687"/>
              </a:spcBef>
              <a:buSzPct val="171000"/>
              <a:buChar char="•"/>
              <a:defRPr sz="30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 algn="l" defTabSz="410751">
              <a:spcBef>
                <a:spcPts val="1687"/>
              </a:spcBef>
              <a:buSzPct val="171000"/>
              <a:buChar char="•"/>
              <a:defRPr sz="30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 algn="l" defTabSz="410751">
              <a:spcBef>
                <a:spcPts val="1687"/>
              </a:spcBef>
              <a:buSzPct val="171000"/>
              <a:buChar char="•"/>
              <a:defRPr sz="30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 algn="l" defTabSz="410751">
              <a:spcBef>
                <a:spcPts val="1687"/>
              </a:spcBef>
              <a:buSzPct val="171000"/>
              <a:buChar char="•"/>
              <a:defRPr sz="30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3000"/>
              <a:t>Body Level One</a:t>
            </a:r>
          </a:p>
          <a:p>
            <a:pPr lvl="1">
              <a:defRPr sz="1800"/>
            </a:pPr>
            <a:r>
              <a:rPr sz="3000"/>
              <a:t>Body Level Two</a:t>
            </a:r>
          </a:p>
          <a:p>
            <a:pPr lvl="2">
              <a:defRPr sz="1800"/>
            </a:pPr>
            <a:r>
              <a:rPr sz="3000"/>
              <a:t>Body Level Three</a:t>
            </a:r>
          </a:p>
          <a:p>
            <a:pPr lvl="3">
              <a:defRPr sz="1800"/>
            </a:pPr>
            <a:r>
              <a:rPr sz="3000"/>
              <a:t>Body Level Four</a:t>
            </a:r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77036942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gradFill flip="none" rotWithShape="1">
          <a:gsLst>
            <a:gs pos="0">
              <a:schemeClr val="bg1"/>
            </a:gs>
            <a:gs pos="94000">
              <a:schemeClr val="bg1"/>
            </a:gs>
            <a:gs pos="100000">
              <a:schemeClr val="accent1">
                <a:lumMod val="15000"/>
                <a:lumOff val="85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3CA01-7473-FA44-9D58-2B7BDAAFDB3C}" type="datetimeFigureOut">
              <a:rPr kumimoji="1" lang="ja-JP" altLang="en-US" smtClean="0"/>
              <a:pPr/>
              <a:t>2023/10/19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9D75-822A-4F4B-B928-381AC13FFC5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89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3CA01-7473-FA44-9D58-2B7BDAAFDB3C}" type="datetimeFigureOut">
              <a:rPr kumimoji="1" lang="ja-JP" altLang="en-US" smtClean="0"/>
              <a:pPr/>
              <a:t>2023/10/19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9D75-822A-4F4B-B928-381AC13FFC5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0277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3CA01-7473-FA44-9D58-2B7BDAAFDB3C}" type="datetimeFigureOut">
              <a:rPr kumimoji="1" lang="ja-JP" altLang="en-US" smtClean="0"/>
              <a:pPr/>
              <a:t>2023/10/19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9D75-822A-4F4B-B928-381AC13FFC5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6733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3CA01-7473-FA44-9D58-2B7BDAAFDB3C}" type="datetimeFigureOut">
              <a:rPr kumimoji="1" lang="ja-JP" altLang="en-US" smtClean="0"/>
              <a:pPr/>
              <a:t>2023/10/19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9D75-822A-4F4B-B928-381AC13FFC5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6229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3CA01-7473-FA44-9D58-2B7BDAAFDB3C}" type="datetimeFigureOut">
              <a:rPr kumimoji="1" lang="ja-JP" altLang="en-US" smtClean="0"/>
              <a:pPr/>
              <a:t>2023/10/19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9D75-822A-4F4B-B928-381AC13FFC5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376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3CA01-7473-FA44-9D58-2B7BDAAFDB3C}" type="datetimeFigureOut">
              <a:rPr kumimoji="1" lang="ja-JP" altLang="en-US" smtClean="0"/>
              <a:pPr/>
              <a:t>2023/10/19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9D75-822A-4F4B-B928-381AC13FFC5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947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418E6-63F6-478D-A9AA-D1E991368234}" type="datetimeFigureOut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2023/10/19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3164FC-BC1D-46D7-9D3A-2AD6C84789C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15547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3CA01-7473-FA44-9D58-2B7BDAAFDB3C}" type="datetimeFigureOut">
              <a:rPr kumimoji="1" lang="ja-JP" altLang="en-US" smtClean="0"/>
              <a:pPr/>
              <a:t>2023/10/19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9D75-822A-4F4B-B928-381AC13FFC5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5624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3CA01-7473-FA44-9D58-2B7BDAAFDB3C}" type="datetimeFigureOut">
              <a:rPr kumimoji="1" lang="ja-JP" altLang="en-US" smtClean="0"/>
              <a:pPr/>
              <a:t>2023/10/19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9D75-822A-4F4B-B928-381AC13FFC5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56907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3CA01-7473-FA44-9D58-2B7BDAAFDB3C}" type="datetimeFigureOut">
              <a:rPr kumimoji="1" lang="ja-JP" altLang="en-US" smtClean="0"/>
              <a:pPr/>
              <a:t>2023/10/19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9D75-822A-4F4B-B928-381AC13FFC5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08443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3CA01-7473-FA44-9D58-2B7BDAAFDB3C}" type="datetimeFigureOut">
              <a:rPr kumimoji="1" lang="ja-JP" altLang="en-US" smtClean="0"/>
              <a:pPr/>
              <a:t>2023/10/19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9D75-822A-4F4B-B928-381AC13FFC5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75406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3CA01-7473-FA44-9D58-2B7BDAAFDB3C}" type="datetimeFigureOut">
              <a:rPr kumimoji="1" lang="ja-JP" altLang="en-US" smtClean="0"/>
              <a:pPr/>
              <a:t>2023/10/19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9D75-822A-4F4B-B928-381AC13FFC5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4772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892969" y="4473774"/>
            <a:ext cx="7358063" cy="330398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687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892969" y="3000375"/>
            <a:ext cx="7358063" cy="462434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672"/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10D99D75-822A-4F4B-B928-381AC13FFC5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786687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defTabSz="410751">
              <a:defRPr sz="59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/>
            </a:pPr>
            <a:r>
              <a:rPr sz="5900"/>
              <a:t>Title Text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625056" indent="-401822" algn="l" defTabSz="410751">
              <a:spcBef>
                <a:spcPts val="1687"/>
              </a:spcBef>
              <a:buSzPct val="171000"/>
              <a:buChar char="•"/>
              <a:defRPr sz="30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37584" indent="-401822" algn="l" defTabSz="410751">
              <a:spcBef>
                <a:spcPts val="1687"/>
              </a:spcBef>
              <a:buSzPct val="171000"/>
              <a:buChar char="•"/>
              <a:defRPr sz="30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 algn="l" defTabSz="410751">
              <a:spcBef>
                <a:spcPts val="1687"/>
              </a:spcBef>
              <a:buSzPct val="171000"/>
              <a:buChar char="•"/>
              <a:defRPr sz="30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 algn="l" defTabSz="410751">
              <a:spcBef>
                <a:spcPts val="1687"/>
              </a:spcBef>
              <a:buSzPct val="171000"/>
              <a:buChar char="•"/>
              <a:defRPr sz="30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 algn="l" defTabSz="410751">
              <a:spcBef>
                <a:spcPts val="1687"/>
              </a:spcBef>
              <a:buSzPct val="171000"/>
              <a:buChar char="•"/>
              <a:defRPr sz="30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3000"/>
              <a:t>Body Level One</a:t>
            </a:r>
          </a:p>
          <a:p>
            <a:pPr lvl="1">
              <a:defRPr sz="1800"/>
            </a:pPr>
            <a:r>
              <a:rPr sz="3000"/>
              <a:t>Body Level Two</a:t>
            </a:r>
          </a:p>
          <a:p>
            <a:pPr lvl="2">
              <a:defRPr sz="1800"/>
            </a:pPr>
            <a:r>
              <a:rPr sz="3000"/>
              <a:t>Body Level Three</a:t>
            </a:r>
          </a:p>
          <a:p>
            <a:pPr lvl="3">
              <a:defRPr sz="1800"/>
            </a:pPr>
            <a:r>
              <a:rPr sz="3000"/>
              <a:t>Body Level Four</a:t>
            </a:r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859158741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58D12-C6E9-4A91-B23F-5186019DC65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F8F06-002C-4536-A2B9-4086697C68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13361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58D12-C6E9-4A91-B23F-5186019DC65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F8F06-002C-4536-A2B9-4086697C68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5592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58D12-C6E9-4A91-B23F-5186019DC65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F8F06-002C-4536-A2B9-4086697C68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0318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418E6-63F6-478D-A9AA-D1E991368234}" type="datetimeFigureOut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2023/10/19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3164FC-BC1D-46D7-9D3A-2AD6C84789C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61779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58D12-C6E9-4A91-B23F-5186019DC65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F8F06-002C-4536-A2B9-4086697C68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7383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58D12-C6E9-4A91-B23F-5186019DC65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F8F06-002C-4536-A2B9-4086697C68B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7441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58D12-C6E9-4A91-B23F-5186019DC65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F8F06-002C-4536-A2B9-4086697C68B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3164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58D12-C6E9-4A91-B23F-5186019DC65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F8F06-002C-4536-A2B9-4086697C68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06347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58D12-C6E9-4A91-B23F-5186019DC65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F8F06-002C-4536-A2B9-4086697C68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1833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58D12-C6E9-4A91-B23F-5186019DC65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F8F06-002C-4536-A2B9-4086697C68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49113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58D12-C6E9-4A91-B23F-5186019DC65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F8F06-002C-4536-A2B9-4086697C68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5316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58D12-C6E9-4A91-B23F-5186019DC65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F8F06-002C-4536-A2B9-4086697C68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2006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418E6-63F6-478D-A9AA-D1E991368234}" type="datetimeFigureOut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2023/10/19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3164FC-BC1D-46D7-9D3A-2AD6C84789C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1552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418E6-63F6-478D-A9AA-D1E991368234}" type="datetimeFigureOut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2023/10/19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3164FC-BC1D-46D7-9D3A-2AD6C84789C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5798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418E6-63F6-478D-A9AA-D1E991368234}" type="datetimeFigureOut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2023/10/19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3164FC-BC1D-46D7-9D3A-2AD6C84789C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6446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418E6-63F6-478D-A9AA-D1E991368234}" type="datetimeFigureOut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2023/10/19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3164FC-BC1D-46D7-9D3A-2AD6C84789C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2228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418E6-63F6-478D-A9AA-D1E991368234}" type="datetimeFigureOut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2023/10/19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3164FC-BC1D-46D7-9D3A-2AD6C84789C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4341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418E6-63F6-478D-A9AA-D1E991368234}" type="datetimeFigureOut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2023/10/19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3164FC-BC1D-46D7-9D3A-2AD6C84789C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4011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/>
            </a:gs>
            <a:gs pos="94000">
              <a:schemeClr val="bg1"/>
            </a:gs>
            <a:gs pos="100000">
              <a:schemeClr val="accent1">
                <a:lumMod val="15000"/>
                <a:lumOff val="85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3418E6-63F6-478D-A9AA-D1E991368234}" type="datetimeFigureOut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2023/10/19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3164FC-BC1D-46D7-9D3A-2AD6C84789C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7" name="Picture 3" descr="D:\Users\kawamura\Documents\JKJ関連\etc\J-PARCマークカラー.bmp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0" y="44530"/>
            <a:ext cx="709756" cy="634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D:\Users\kawamura\Documents\JKJ関連\etc\J-PARCロゴＡ青.bmp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871" y="116540"/>
            <a:ext cx="778719" cy="13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5220090" y="0"/>
            <a:ext cx="3923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1" u="none" strike="noStrike" kern="1200" cap="none" spc="0" normalizeH="0" baseline="0" noProof="0" dirty="0">
                <a:ln>
                  <a:noFill/>
                </a:ln>
                <a:solidFill>
                  <a:srgbClr val="0070C0">
                    <a:alpha val="20000"/>
                  </a:srgbClr>
                </a:solidFill>
                <a:effectLst/>
                <a:uLnTx/>
                <a:uFillTx/>
                <a:latin typeface="Impact" panose="020B0806030902050204" pitchFamily="34" charset="0"/>
                <a:ea typeface="ＭＳ Ｐゴシック" panose="020B0600070205080204" pitchFamily="50" charset="-128"/>
                <a:cs typeface="+mn-cs"/>
              </a:rPr>
              <a:t>MUSE	Muon Science Establishment</a:t>
            </a:r>
            <a:endParaRPr kumimoji="1" lang="ja-JP" altLang="en-US" sz="1800" b="0" i="1" u="none" strike="noStrike" kern="1200" cap="none" spc="0" normalizeH="0" baseline="0" noProof="0" dirty="0">
              <a:ln>
                <a:noFill/>
              </a:ln>
              <a:solidFill>
                <a:srgbClr val="0070C0">
                  <a:alpha val="20000"/>
                </a:srgbClr>
              </a:solidFill>
              <a:effectLst/>
              <a:uLnTx/>
              <a:uFillTx/>
              <a:latin typeface="Impact" panose="020B080603090205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11" name="直線コネクタ 10"/>
          <p:cNvCxnSpPr/>
          <p:nvPr/>
        </p:nvCxnSpPr>
        <p:spPr>
          <a:xfrm flipH="1">
            <a:off x="840871" y="365126"/>
            <a:ext cx="8303129" cy="0"/>
          </a:xfrm>
          <a:prstGeom prst="line">
            <a:avLst/>
          </a:prstGeom>
          <a:ln>
            <a:solidFill>
              <a:schemeClr val="accent1">
                <a:alpha val="2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487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/>
            </a:gs>
            <a:gs pos="94000">
              <a:schemeClr val="bg1"/>
            </a:gs>
            <a:gs pos="100000">
              <a:schemeClr val="accent1">
                <a:lumMod val="15000"/>
                <a:lumOff val="85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3CA01-7473-FA44-9D58-2B7BDAAFDB3C}" type="datetimeFigureOut">
              <a:rPr kumimoji="1" lang="ja-JP" altLang="en-US" smtClean="0"/>
              <a:pPr/>
              <a:t>2023/10/19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99D75-822A-4F4B-B928-381AC13FFC5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7" name="Picture 3" descr="D:\Users\kawamura\Documents\JKJ関連\etc\J-PARCマークカラー.bmp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0" y="44530"/>
            <a:ext cx="709756" cy="634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D:\Users\kawamura\Documents\JKJ関連\etc\J-PARCロゴＡ青.bmp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871" y="116540"/>
            <a:ext cx="778719" cy="13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5220090" y="0"/>
            <a:ext cx="3923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>
                <a:solidFill>
                  <a:srgbClr val="0070C0">
                    <a:alpha val="20000"/>
                  </a:srgbClr>
                </a:solidFill>
                <a:latin typeface="Impact" panose="020B0806030902050204" pitchFamily="34" charset="0"/>
              </a:rPr>
              <a:t>MUSE	Muon</a:t>
            </a:r>
            <a:r>
              <a:rPr kumimoji="1" lang="en-US" altLang="ja-JP" i="1" baseline="0" dirty="0">
                <a:solidFill>
                  <a:srgbClr val="0070C0">
                    <a:alpha val="20000"/>
                  </a:srgbClr>
                </a:solidFill>
                <a:latin typeface="Impact" panose="020B0806030902050204" pitchFamily="34" charset="0"/>
              </a:rPr>
              <a:t> Science Establishment</a:t>
            </a:r>
            <a:endParaRPr kumimoji="1" lang="ja-JP" altLang="en-US" i="1" dirty="0">
              <a:solidFill>
                <a:srgbClr val="0070C0">
                  <a:alpha val="20000"/>
                </a:srgbClr>
              </a:solidFill>
              <a:latin typeface="Impact" panose="020B0806030902050204" pitchFamily="34" charset="0"/>
            </a:endParaRPr>
          </a:p>
        </p:txBody>
      </p:sp>
      <p:cxnSp>
        <p:nvCxnSpPr>
          <p:cNvPr id="11" name="直線コネクタ 10"/>
          <p:cNvCxnSpPr/>
          <p:nvPr/>
        </p:nvCxnSpPr>
        <p:spPr>
          <a:xfrm flipH="1">
            <a:off x="840871" y="365126"/>
            <a:ext cx="8303129" cy="0"/>
          </a:xfrm>
          <a:prstGeom prst="line">
            <a:avLst/>
          </a:prstGeom>
          <a:ln>
            <a:solidFill>
              <a:schemeClr val="accent1">
                <a:alpha val="2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1096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E958D12-C6E9-4A91-B23F-5186019DC65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F8F06-002C-4536-A2B9-4086697C68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358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Relationship Id="rId5" Type="http://schemas.openxmlformats.org/officeDocument/2006/relationships/hyperlink" Target="http://dx.doi.org/10.1063/1.4860734" TargetMode="External"/><Relationship Id="rId4" Type="http://schemas.openxmlformats.org/officeDocument/2006/relationships/image" Target="../media/image3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dx.doi.org/10.1063/1.4860734" TargetMode="Externa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6.gif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8.jpeg"/><Relationship Id="rId5" Type="http://schemas.openxmlformats.org/officeDocument/2006/relationships/image" Target="../media/image37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jpg"/><Relationship Id="rId7" Type="http://schemas.openxmlformats.org/officeDocument/2006/relationships/image" Target="../media/image4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3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4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Relationship Id="rId6" Type="http://schemas.microsoft.com/office/2007/relationships/hdphoto" Target="../media/hdphoto2.wdp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9" Type="http://schemas.openxmlformats.org/officeDocument/2006/relationships/image" Target="../media/image5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7.jpeg"/><Relationship Id="rId5" Type="http://schemas.openxmlformats.org/officeDocument/2006/relationships/image" Target="../media/image66.png"/><Relationship Id="rId4" Type="http://schemas.openxmlformats.org/officeDocument/2006/relationships/image" Target="../media/image65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emf"/><Relationship Id="rId3" Type="http://schemas.openxmlformats.org/officeDocument/2006/relationships/image" Target="../media/image69.emf"/><Relationship Id="rId7" Type="http://schemas.openxmlformats.org/officeDocument/2006/relationships/image" Target="../media/image73.emf"/><Relationship Id="rId12" Type="http://schemas.openxmlformats.org/officeDocument/2006/relationships/image" Target="../media/image78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2.JPG"/><Relationship Id="rId11" Type="http://schemas.openxmlformats.org/officeDocument/2006/relationships/image" Target="../media/image77.jpg"/><Relationship Id="rId5" Type="http://schemas.openxmlformats.org/officeDocument/2006/relationships/image" Target="../media/image71.emf"/><Relationship Id="rId10" Type="http://schemas.openxmlformats.org/officeDocument/2006/relationships/image" Target="../media/image76.jpg"/><Relationship Id="rId4" Type="http://schemas.openxmlformats.org/officeDocument/2006/relationships/image" Target="../media/image70.tif"/><Relationship Id="rId9" Type="http://schemas.openxmlformats.org/officeDocument/2006/relationships/image" Target="../media/image75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88.png"/><Relationship Id="rId5" Type="http://schemas.openxmlformats.org/officeDocument/2006/relationships/image" Target="../media/image87.jpg"/><Relationship Id="rId4" Type="http://schemas.openxmlformats.org/officeDocument/2006/relationships/image" Target="../media/image86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jpeg"/><Relationship Id="rId3" Type="http://schemas.openxmlformats.org/officeDocument/2006/relationships/image" Target="../media/image92.png"/><Relationship Id="rId7" Type="http://schemas.openxmlformats.org/officeDocument/2006/relationships/image" Target="../media/image9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61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jpeg"/><Relationship Id="rId3" Type="http://schemas.openxmlformats.org/officeDocument/2006/relationships/image" Target="../media/image99.jpeg"/><Relationship Id="rId7" Type="http://schemas.openxmlformats.org/officeDocument/2006/relationships/image" Target="../media/image103.pn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Relationship Id="rId9" Type="http://schemas.openxmlformats.org/officeDocument/2006/relationships/image" Target="../media/image10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media" Target="../media/media2.mp4"/><Relationship Id="rId7" Type="http://schemas.openxmlformats.org/officeDocument/2006/relationships/image" Target="../media/image10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6.xml"/><Relationship Id="rId4" Type="http://schemas.openxmlformats.org/officeDocument/2006/relationships/video" Target="../media/media2.mp4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0" y="1122363"/>
            <a:ext cx="9144000" cy="23876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Overview of</a:t>
            </a:r>
            <a:br>
              <a:rPr kumimoji="1" lang="en-US" altLang="ja-JP" dirty="0"/>
            </a:br>
            <a:r>
              <a:rPr kumimoji="1" lang="en-US" altLang="ja-JP" dirty="0"/>
              <a:t>the muon facility in MLF J-PARC</a:t>
            </a:r>
            <a:endParaRPr kumimoji="1" lang="ja-JP" altLang="en-US" sz="3600" strike="dblStrike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xfrm>
            <a:off x="1364975" y="3602038"/>
            <a:ext cx="6414064" cy="1346010"/>
          </a:xfrm>
        </p:spPr>
        <p:txBody>
          <a:bodyPr wrap="none">
            <a:spAutoFit/>
          </a:bodyPr>
          <a:lstStyle/>
          <a:p>
            <a:r>
              <a:rPr lang="en-US" altLang="ja-JP" dirty="0"/>
              <a:t>BRIDGE2023, 19/Oct/’23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J-PARC, MLF Div., Muon Sec.</a:t>
            </a:r>
            <a:r>
              <a:rPr kumimoji="1" lang="ja-JP" altLang="en-US" dirty="0"/>
              <a:t>　</a:t>
            </a:r>
            <a:r>
              <a:rPr kumimoji="1" lang="en-US" altLang="ja-JP" dirty="0" err="1"/>
              <a:t>Naritoshi</a:t>
            </a:r>
            <a:r>
              <a:rPr kumimoji="1" lang="en-US" altLang="ja-JP" dirty="0"/>
              <a:t> Kawamura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81996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/>
        </p:nvGrpSpPr>
        <p:grpSpPr>
          <a:xfrm>
            <a:off x="1636221" y="671955"/>
            <a:ext cx="2101179" cy="1862104"/>
            <a:chOff x="1524828" y="-163486"/>
            <a:chExt cx="2101179" cy="1862104"/>
          </a:xfrm>
        </p:grpSpPr>
        <p:pic>
          <p:nvPicPr>
            <p:cNvPr id="20" name="Picture 4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t="32676" b="1168"/>
            <a:stretch/>
          </p:blipFill>
          <p:spPr bwMode="auto">
            <a:xfrm>
              <a:off x="1525452" y="-163486"/>
              <a:ext cx="2100555" cy="1851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8" name="テキスト ボックス 107"/>
            <p:cNvSpPr txBox="1"/>
            <p:nvPr/>
          </p:nvSpPr>
          <p:spPr>
            <a:xfrm>
              <a:off x="1524828" y="1052287"/>
              <a:ext cx="20882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/>
                  <a:ea typeface="HG明朝B" panose="02020809000000000000" pitchFamily="17" charset="-128"/>
                </a:rPr>
                <a:t>NC large aperture capture solenoid</a:t>
              </a:r>
              <a:endParaRPr lang="ja-JP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/>
                <a:ea typeface="HG明朝B" panose="02020809000000000000" pitchFamily="17" charset="-128"/>
              </a:endParaRPr>
            </a:p>
          </p:txBody>
        </p:sp>
      </p:grpSp>
      <p:sp>
        <p:nvSpPr>
          <p:cNvPr id="67" name="Rectangle 3">
            <a:extLst>
              <a:ext uri="{FF2B5EF4-FFF2-40B4-BE49-F238E27FC236}">
                <a16:creationId xmlns:a16="http://schemas.microsoft.com/office/drawing/2014/main" id="{98A93113-9F05-E847-8279-31B50275C8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00" y="15201"/>
            <a:ext cx="9121200" cy="5760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kumimoji="1" lang="en-US" altLang="ja-JP" sz="3200" dirty="0"/>
              <a:t>U-line: The highest intensity beamline for USM</a:t>
            </a:r>
          </a:p>
        </p:txBody>
      </p:sp>
      <p:grpSp>
        <p:nvGrpSpPr>
          <p:cNvPr id="7" name="グループ化 6"/>
          <p:cNvGrpSpPr/>
          <p:nvPr/>
        </p:nvGrpSpPr>
        <p:grpSpPr>
          <a:xfrm>
            <a:off x="3663660" y="790290"/>
            <a:ext cx="2884100" cy="2165882"/>
            <a:chOff x="3707904" y="687054"/>
            <a:chExt cx="2884100" cy="2165882"/>
          </a:xfrm>
        </p:grpSpPr>
        <p:pic>
          <p:nvPicPr>
            <p:cNvPr id="112" name="図 1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7904" y="687054"/>
              <a:ext cx="2884100" cy="216588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3" name="テキスト ボックス 112"/>
            <p:cNvSpPr txBox="1"/>
            <p:nvPr/>
          </p:nvSpPr>
          <p:spPr>
            <a:xfrm>
              <a:off x="3707904" y="2475563"/>
              <a:ext cx="22598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prstClr val="white"/>
                  </a:solidFill>
                  <a:latin typeface="Rockwell"/>
                  <a:ea typeface="HG明朝B" panose="02020809000000000000" pitchFamily="17" charset="-128"/>
                </a:rPr>
                <a:t>SC curved solenoid</a:t>
              </a:r>
              <a:endParaRPr lang="ja-JP" altLang="en-US" dirty="0">
                <a:solidFill>
                  <a:prstClr val="white"/>
                </a:solidFill>
                <a:latin typeface="Rockwell"/>
                <a:ea typeface="HG明朝B" panose="02020809000000000000" pitchFamily="17" charset="-128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35496" y="2997352"/>
            <a:ext cx="3162177" cy="3600000"/>
            <a:chOff x="35496" y="2852936"/>
            <a:chExt cx="3162177" cy="3600000"/>
          </a:xfrm>
        </p:grpSpPr>
        <p:pic>
          <p:nvPicPr>
            <p:cNvPr id="107" name="図 10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79" t="5050" r="27369" b="20132"/>
            <a:stretch/>
          </p:blipFill>
          <p:spPr>
            <a:xfrm>
              <a:off x="35496" y="2852936"/>
              <a:ext cx="3162177" cy="36000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" name="フリーフォーム 1"/>
            <p:cNvSpPr/>
            <p:nvPr/>
          </p:nvSpPr>
          <p:spPr>
            <a:xfrm>
              <a:off x="1634836" y="2987040"/>
              <a:ext cx="1457499" cy="2543695"/>
            </a:xfrm>
            <a:custGeom>
              <a:avLst/>
              <a:gdLst>
                <a:gd name="connsiteX0" fmla="*/ 1457499 w 1457499"/>
                <a:gd name="connsiteY0" fmla="*/ 0 h 2543695"/>
                <a:gd name="connsiteX1" fmla="*/ 1119448 w 1457499"/>
                <a:gd name="connsiteY1" fmla="*/ 343593 h 2543695"/>
                <a:gd name="connsiteX2" fmla="*/ 1047404 w 1457499"/>
                <a:gd name="connsiteY2" fmla="*/ 487680 h 2543695"/>
                <a:gd name="connsiteX3" fmla="*/ 1047404 w 1457499"/>
                <a:gd name="connsiteY3" fmla="*/ 1357745 h 2543695"/>
                <a:gd name="connsiteX4" fmla="*/ 997528 w 1457499"/>
                <a:gd name="connsiteY4" fmla="*/ 1551709 h 2543695"/>
                <a:gd name="connsiteX5" fmla="*/ 0 w 1457499"/>
                <a:gd name="connsiteY5" fmla="*/ 2543695 h 2543695"/>
                <a:gd name="connsiteX0" fmla="*/ 1457499 w 1457499"/>
                <a:gd name="connsiteY0" fmla="*/ 0 h 2543695"/>
                <a:gd name="connsiteX1" fmla="*/ 1119448 w 1457499"/>
                <a:gd name="connsiteY1" fmla="*/ 343593 h 2543695"/>
                <a:gd name="connsiteX2" fmla="*/ 1047404 w 1457499"/>
                <a:gd name="connsiteY2" fmla="*/ 487680 h 2543695"/>
                <a:gd name="connsiteX3" fmla="*/ 1047404 w 1457499"/>
                <a:gd name="connsiteY3" fmla="*/ 1357745 h 2543695"/>
                <a:gd name="connsiteX4" fmla="*/ 997528 w 1457499"/>
                <a:gd name="connsiteY4" fmla="*/ 1551709 h 2543695"/>
                <a:gd name="connsiteX5" fmla="*/ 0 w 1457499"/>
                <a:gd name="connsiteY5" fmla="*/ 2543695 h 2543695"/>
                <a:gd name="connsiteX0" fmla="*/ 1457499 w 1457499"/>
                <a:gd name="connsiteY0" fmla="*/ 0 h 2543695"/>
                <a:gd name="connsiteX1" fmla="*/ 1119448 w 1457499"/>
                <a:gd name="connsiteY1" fmla="*/ 343593 h 2543695"/>
                <a:gd name="connsiteX2" fmla="*/ 1047404 w 1457499"/>
                <a:gd name="connsiteY2" fmla="*/ 487680 h 2543695"/>
                <a:gd name="connsiteX3" fmla="*/ 1047404 w 1457499"/>
                <a:gd name="connsiteY3" fmla="*/ 1357745 h 2543695"/>
                <a:gd name="connsiteX4" fmla="*/ 997528 w 1457499"/>
                <a:gd name="connsiteY4" fmla="*/ 1551709 h 2543695"/>
                <a:gd name="connsiteX5" fmla="*/ 0 w 1457499"/>
                <a:gd name="connsiteY5" fmla="*/ 2543695 h 2543695"/>
                <a:gd name="connsiteX0" fmla="*/ 1457499 w 1457499"/>
                <a:gd name="connsiteY0" fmla="*/ 0 h 2543695"/>
                <a:gd name="connsiteX1" fmla="*/ 1119448 w 1457499"/>
                <a:gd name="connsiteY1" fmla="*/ 343593 h 2543695"/>
                <a:gd name="connsiteX2" fmla="*/ 1047404 w 1457499"/>
                <a:gd name="connsiteY2" fmla="*/ 487680 h 2543695"/>
                <a:gd name="connsiteX3" fmla="*/ 1047404 w 1457499"/>
                <a:gd name="connsiteY3" fmla="*/ 1357745 h 2543695"/>
                <a:gd name="connsiteX4" fmla="*/ 997528 w 1457499"/>
                <a:gd name="connsiteY4" fmla="*/ 1551709 h 2543695"/>
                <a:gd name="connsiteX5" fmla="*/ 0 w 1457499"/>
                <a:gd name="connsiteY5" fmla="*/ 2543695 h 2543695"/>
                <a:gd name="connsiteX0" fmla="*/ 1457499 w 1457499"/>
                <a:gd name="connsiteY0" fmla="*/ 0 h 2543695"/>
                <a:gd name="connsiteX1" fmla="*/ 1119448 w 1457499"/>
                <a:gd name="connsiteY1" fmla="*/ 343593 h 2543695"/>
                <a:gd name="connsiteX2" fmla="*/ 1047404 w 1457499"/>
                <a:gd name="connsiteY2" fmla="*/ 487680 h 2543695"/>
                <a:gd name="connsiteX3" fmla="*/ 1047404 w 1457499"/>
                <a:gd name="connsiteY3" fmla="*/ 1357745 h 2543695"/>
                <a:gd name="connsiteX4" fmla="*/ 997528 w 1457499"/>
                <a:gd name="connsiteY4" fmla="*/ 1551709 h 2543695"/>
                <a:gd name="connsiteX5" fmla="*/ 0 w 1457499"/>
                <a:gd name="connsiteY5" fmla="*/ 2543695 h 2543695"/>
                <a:gd name="connsiteX0" fmla="*/ 1457499 w 1457499"/>
                <a:gd name="connsiteY0" fmla="*/ 0 h 2543695"/>
                <a:gd name="connsiteX1" fmla="*/ 1119448 w 1457499"/>
                <a:gd name="connsiteY1" fmla="*/ 343593 h 2543695"/>
                <a:gd name="connsiteX2" fmla="*/ 1047404 w 1457499"/>
                <a:gd name="connsiteY2" fmla="*/ 487680 h 2543695"/>
                <a:gd name="connsiteX3" fmla="*/ 1047404 w 1457499"/>
                <a:gd name="connsiteY3" fmla="*/ 1357745 h 2543695"/>
                <a:gd name="connsiteX4" fmla="*/ 997528 w 1457499"/>
                <a:gd name="connsiteY4" fmla="*/ 1551709 h 2543695"/>
                <a:gd name="connsiteX5" fmla="*/ 0 w 1457499"/>
                <a:gd name="connsiteY5" fmla="*/ 2543695 h 2543695"/>
                <a:gd name="connsiteX0" fmla="*/ 1457499 w 1457499"/>
                <a:gd name="connsiteY0" fmla="*/ 0 h 2543695"/>
                <a:gd name="connsiteX1" fmla="*/ 1119448 w 1457499"/>
                <a:gd name="connsiteY1" fmla="*/ 343593 h 2543695"/>
                <a:gd name="connsiteX2" fmla="*/ 1047404 w 1457499"/>
                <a:gd name="connsiteY2" fmla="*/ 487680 h 2543695"/>
                <a:gd name="connsiteX3" fmla="*/ 1047404 w 1457499"/>
                <a:gd name="connsiteY3" fmla="*/ 1357745 h 2543695"/>
                <a:gd name="connsiteX4" fmla="*/ 997528 w 1457499"/>
                <a:gd name="connsiteY4" fmla="*/ 1551709 h 2543695"/>
                <a:gd name="connsiteX5" fmla="*/ 0 w 1457499"/>
                <a:gd name="connsiteY5" fmla="*/ 2543695 h 2543695"/>
                <a:gd name="connsiteX0" fmla="*/ 1457499 w 1457499"/>
                <a:gd name="connsiteY0" fmla="*/ 0 h 2543695"/>
                <a:gd name="connsiteX1" fmla="*/ 1119448 w 1457499"/>
                <a:gd name="connsiteY1" fmla="*/ 343593 h 2543695"/>
                <a:gd name="connsiteX2" fmla="*/ 1047404 w 1457499"/>
                <a:gd name="connsiteY2" fmla="*/ 487680 h 2543695"/>
                <a:gd name="connsiteX3" fmla="*/ 1047404 w 1457499"/>
                <a:gd name="connsiteY3" fmla="*/ 1357745 h 2543695"/>
                <a:gd name="connsiteX4" fmla="*/ 997528 w 1457499"/>
                <a:gd name="connsiteY4" fmla="*/ 1551709 h 2543695"/>
                <a:gd name="connsiteX5" fmla="*/ 0 w 1457499"/>
                <a:gd name="connsiteY5" fmla="*/ 2543695 h 2543695"/>
                <a:gd name="connsiteX0" fmla="*/ 1457499 w 1457499"/>
                <a:gd name="connsiteY0" fmla="*/ 0 h 2543695"/>
                <a:gd name="connsiteX1" fmla="*/ 1119448 w 1457499"/>
                <a:gd name="connsiteY1" fmla="*/ 343593 h 2543695"/>
                <a:gd name="connsiteX2" fmla="*/ 1047404 w 1457499"/>
                <a:gd name="connsiteY2" fmla="*/ 487680 h 2543695"/>
                <a:gd name="connsiteX3" fmla="*/ 1047404 w 1457499"/>
                <a:gd name="connsiteY3" fmla="*/ 1357745 h 2543695"/>
                <a:gd name="connsiteX4" fmla="*/ 997528 w 1457499"/>
                <a:gd name="connsiteY4" fmla="*/ 1551709 h 2543695"/>
                <a:gd name="connsiteX5" fmla="*/ 0 w 1457499"/>
                <a:gd name="connsiteY5" fmla="*/ 2543695 h 2543695"/>
                <a:gd name="connsiteX0" fmla="*/ 1457499 w 1457499"/>
                <a:gd name="connsiteY0" fmla="*/ 0 h 2543695"/>
                <a:gd name="connsiteX1" fmla="*/ 1119448 w 1457499"/>
                <a:gd name="connsiteY1" fmla="*/ 343593 h 2543695"/>
                <a:gd name="connsiteX2" fmla="*/ 1047404 w 1457499"/>
                <a:gd name="connsiteY2" fmla="*/ 487680 h 2543695"/>
                <a:gd name="connsiteX3" fmla="*/ 1047404 w 1457499"/>
                <a:gd name="connsiteY3" fmla="*/ 1357745 h 2543695"/>
                <a:gd name="connsiteX4" fmla="*/ 997528 w 1457499"/>
                <a:gd name="connsiteY4" fmla="*/ 1551709 h 2543695"/>
                <a:gd name="connsiteX5" fmla="*/ 0 w 1457499"/>
                <a:gd name="connsiteY5" fmla="*/ 2543695 h 2543695"/>
                <a:gd name="connsiteX0" fmla="*/ 1457499 w 1457499"/>
                <a:gd name="connsiteY0" fmla="*/ 0 h 2543695"/>
                <a:gd name="connsiteX1" fmla="*/ 1119448 w 1457499"/>
                <a:gd name="connsiteY1" fmla="*/ 343593 h 2543695"/>
                <a:gd name="connsiteX2" fmla="*/ 1047404 w 1457499"/>
                <a:gd name="connsiteY2" fmla="*/ 487680 h 2543695"/>
                <a:gd name="connsiteX3" fmla="*/ 1047404 w 1457499"/>
                <a:gd name="connsiteY3" fmla="*/ 1357745 h 2543695"/>
                <a:gd name="connsiteX4" fmla="*/ 997528 w 1457499"/>
                <a:gd name="connsiteY4" fmla="*/ 1551709 h 2543695"/>
                <a:gd name="connsiteX5" fmla="*/ 0 w 1457499"/>
                <a:gd name="connsiteY5" fmla="*/ 2543695 h 2543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57499" h="2543695">
                  <a:moveTo>
                    <a:pt x="1457499" y="0"/>
                  </a:moveTo>
                  <a:cubicBezTo>
                    <a:pt x="1322648" y="131156"/>
                    <a:pt x="1187797" y="273396"/>
                    <a:pt x="1119448" y="343593"/>
                  </a:cubicBezTo>
                  <a:cubicBezTo>
                    <a:pt x="1051099" y="413790"/>
                    <a:pt x="1048328" y="407325"/>
                    <a:pt x="1047404" y="487680"/>
                  </a:cubicBezTo>
                  <a:cubicBezTo>
                    <a:pt x="1046480" y="568035"/>
                    <a:pt x="1044633" y="1252450"/>
                    <a:pt x="1047404" y="1357745"/>
                  </a:cubicBezTo>
                  <a:cubicBezTo>
                    <a:pt x="1050175" y="1463040"/>
                    <a:pt x="1061259" y="1481512"/>
                    <a:pt x="997528" y="1551709"/>
                  </a:cubicBezTo>
                  <a:cubicBezTo>
                    <a:pt x="933797" y="1621906"/>
                    <a:pt x="411480" y="2146531"/>
                    <a:pt x="0" y="2543695"/>
                  </a:cubicBezTo>
                </a:path>
              </a:pathLst>
            </a:custGeom>
            <a:noFill/>
            <a:ln w="63500">
              <a:solidFill>
                <a:srgbClr val="FF0000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6173259" y="2047832"/>
            <a:ext cx="2895600" cy="2205690"/>
            <a:chOff x="6173259" y="1988840"/>
            <a:chExt cx="2895600" cy="2205690"/>
          </a:xfrm>
        </p:grpSpPr>
        <p:pic>
          <p:nvPicPr>
            <p:cNvPr id="18" name="図 17" descr="P1030226s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3259" y="1988840"/>
              <a:ext cx="2895600" cy="21717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0" name="テキスト ボックス 109"/>
            <p:cNvSpPr txBox="1"/>
            <p:nvPr/>
          </p:nvSpPr>
          <p:spPr>
            <a:xfrm>
              <a:off x="6590018" y="3548199"/>
              <a:ext cx="24482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  <a:latin typeface="Rockwell"/>
                  <a:ea typeface="HG明朝B" panose="02020809000000000000" pitchFamily="17" charset="-128"/>
                </a:rPr>
                <a:t>SC focusing solenoid w/ </a:t>
              </a:r>
              <a:r>
                <a:rPr lang="en-US" altLang="ja-JP" dirty="0" err="1">
                  <a:solidFill>
                    <a:schemeClr val="bg1"/>
                  </a:solidFill>
                  <a:latin typeface="Rockwell"/>
                  <a:ea typeface="HG明朝B" panose="02020809000000000000" pitchFamily="17" charset="-128"/>
                </a:rPr>
                <a:t>wien</a:t>
              </a:r>
              <a:r>
                <a:rPr lang="en-US" altLang="ja-JP" dirty="0">
                  <a:solidFill>
                    <a:schemeClr val="bg1"/>
                  </a:solidFill>
                  <a:latin typeface="Rockwell"/>
                  <a:ea typeface="HG明朝B" panose="02020809000000000000" pitchFamily="17" charset="-128"/>
                </a:rPr>
                <a:t> filters </a:t>
              </a:r>
              <a:endParaRPr lang="ja-JP" altLang="en-US" dirty="0">
                <a:solidFill>
                  <a:schemeClr val="bg1"/>
                </a:solidFill>
                <a:latin typeface="Rockwell"/>
                <a:ea typeface="HG明朝B" panose="02020809000000000000" pitchFamily="17" charset="-128"/>
              </a:endParaRPr>
            </a:p>
          </p:txBody>
        </p:sp>
      </p:grpSp>
      <p:sp>
        <p:nvSpPr>
          <p:cNvPr id="111" name="テキスト ボックス 110"/>
          <p:cNvSpPr txBox="1"/>
          <p:nvPr/>
        </p:nvSpPr>
        <p:spPr>
          <a:xfrm>
            <a:off x="657931" y="5863027"/>
            <a:ext cx="8375370" cy="830997"/>
          </a:xfrm>
          <a:prstGeom prst="rect">
            <a:avLst/>
          </a:prstGeom>
          <a:gradFill rotWithShape="1">
            <a:gsLst>
              <a:gs pos="0">
                <a:srgbClr val="72A376">
                  <a:tint val="70000"/>
                  <a:satMod val="180000"/>
                </a:srgbClr>
              </a:gs>
              <a:gs pos="62000">
                <a:srgbClr val="72A376">
                  <a:tint val="30000"/>
                  <a:satMod val="180000"/>
                </a:srgbClr>
              </a:gs>
              <a:gs pos="100000">
                <a:srgbClr val="72A376">
                  <a:tint val="22000"/>
                  <a:satMod val="180000"/>
                </a:srgbClr>
              </a:gs>
            </a:gsLst>
            <a:lin ang="16200000" scaled="0"/>
          </a:gradFill>
          <a:ln w="9525" cap="flat" cmpd="sng" algn="ctr">
            <a:solidFill>
              <a:srgbClr val="72A376">
                <a:shade val="80000"/>
              </a:srgbClr>
            </a:solidFill>
            <a:prstDash val="solid"/>
          </a:ln>
          <a:effectLst>
            <a:outerShdw blurRad="50800" dist="38100" dir="5400000" rotWithShape="0">
              <a:srgbClr val="000000">
                <a:alpha val="43137"/>
              </a:srgbClr>
            </a:outerShdw>
          </a:effectLst>
        </p:spPr>
        <p:txBody>
          <a:bodyPr wrap="none" rtlCol="0">
            <a:spAutoFit/>
          </a:bodyPr>
          <a:lstStyle/>
          <a:p>
            <a:pPr marL="291600" marR="0" lvl="0" indent="-2916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</a:rPr>
              <a:t>All beamline magnets are axial focusing</a:t>
            </a:r>
          </a:p>
          <a:p>
            <a:pPr marL="291600" marR="0" lvl="0" indent="-2916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</a:rPr>
              <a:t>The world strongest pulsed muon:</a:t>
            </a:r>
            <a:r>
              <a:rPr kumimoji="0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</a:rPr>
              <a:t> </a:t>
            </a: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</a:rPr>
              <a:t>2</a:t>
            </a: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  <a:sym typeface="Symbol"/>
              </a:rPr>
              <a:t></a:t>
            </a: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</a:rPr>
              <a:t>10</a:t>
            </a:r>
            <a:r>
              <a:rPr kumimoji="0" lang="en-US" altLang="ja-JP" sz="24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</a:rPr>
              <a:t>8</a:t>
            </a: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</a:rPr>
              <a:t> </a:t>
            </a: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HG明朝B" panose="02020809000000000000" pitchFamily="17" charset="-128"/>
                <a:cs typeface="+mn-cs"/>
              </a:rPr>
              <a:t>m</a:t>
            </a:r>
            <a:r>
              <a:rPr kumimoji="0" lang="en-US" altLang="ja-JP" sz="24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</a:rPr>
              <a:t>+</a:t>
            </a: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</a:rPr>
              <a:t>/s, 1</a:t>
            </a: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  <a:sym typeface="Symbol"/>
              </a:rPr>
              <a:t></a:t>
            </a: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</a:rPr>
              <a:t>10</a:t>
            </a:r>
            <a:r>
              <a:rPr kumimoji="0" lang="en-US" altLang="ja-JP" sz="24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</a:rPr>
              <a:t>7</a:t>
            </a: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</a:rPr>
              <a:t> </a:t>
            </a: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HG明朝B" panose="02020809000000000000" pitchFamily="17" charset="-128"/>
                <a:cs typeface="+mn-cs"/>
              </a:rPr>
              <a:t>m</a:t>
            </a:r>
            <a:r>
              <a:rPr kumimoji="0" lang="en-US" altLang="ja-JP" sz="24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</a:rPr>
              <a:t>-</a:t>
            </a: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</a:rPr>
              <a:t>/s</a:t>
            </a:r>
          </a:p>
        </p:txBody>
      </p:sp>
      <p:grpSp>
        <p:nvGrpSpPr>
          <p:cNvPr id="6" name="グループ化 5"/>
          <p:cNvGrpSpPr/>
          <p:nvPr/>
        </p:nvGrpSpPr>
        <p:grpSpPr>
          <a:xfrm>
            <a:off x="-64852" y="1642981"/>
            <a:ext cx="8736696" cy="4652286"/>
            <a:chOff x="-64852" y="1642981"/>
            <a:chExt cx="8736696" cy="4652286"/>
          </a:xfrm>
        </p:grpSpPr>
        <p:pic>
          <p:nvPicPr>
            <p:cNvPr id="101" name="図 100"/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532" b="24234"/>
            <a:stretch/>
          </p:blipFill>
          <p:spPr>
            <a:xfrm>
              <a:off x="699089" y="1642981"/>
              <a:ext cx="7972755" cy="4652286"/>
            </a:xfrm>
            <a:prstGeom prst="rect">
              <a:avLst/>
            </a:prstGeom>
          </p:spPr>
        </p:pic>
        <p:sp>
          <p:nvSpPr>
            <p:cNvPr id="105" name="上矢印 104"/>
            <p:cNvSpPr/>
            <p:nvPr/>
          </p:nvSpPr>
          <p:spPr>
            <a:xfrm rot="2700000">
              <a:off x="178405" y="1674073"/>
              <a:ext cx="432000" cy="864000"/>
            </a:xfrm>
            <a:prstGeom prst="upArrow">
              <a:avLst/>
            </a:prstGeom>
            <a:solidFill>
              <a:srgbClr val="FFFF00"/>
            </a:solidFill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</a:endParaRPr>
            </a:p>
          </p:txBody>
        </p:sp>
        <p:sp>
          <p:nvSpPr>
            <p:cNvPr id="106" name="テキスト ボックス 105"/>
            <p:cNvSpPr txBox="1"/>
            <p:nvPr/>
          </p:nvSpPr>
          <p:spPr>
            <a:xfrm rot="18900000">
              <a:off x="-64852" y="1906287"/>
              <a:ext cx="883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prstClr val="black"/>
                  </a:solidFill>
                  <a:latin typeface="Rockwell"/>
                  <a:ea typeface="HG明朝B" panose="02020809000000000000" pitchFamily="17" charset="-128"/>
                </a:rPr>
                <a:t>proton</a:t>
              </a:r>
              <a:endParaRPr lang="ja-JP" altLang="en-US" dirty="0">
                <a:solidFill>
                  <a:prstClr val="black"/>
                </a:solidFill>
                <a:latin typeface="Rockwell"/>
                <a:ea typeface="HG明朝B" panose="02020809000000000000" pitchFamily="17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06322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コンテンツ プレースホルダー 15">
            <a:extLst>
              <a:ext uri="{FF2B5EF4-FFF2-40B4-BE49-F238E27FC236}">
                <a16:creationId xmlns:a16="http://schemas.microsoft.com/office/drawing/2014/main" id="{83221486-2E61-4AC3-9D7F-36740E2B6895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/>
          <a:srcRect l="17461" t="51440" r="17401" b="10197"/>
          <a:stretch/>
        </p:blipFill>
        <p:spPr>
          <a:xfrm>
            <a:off x="4081463" y="1341000"/>
            <a:ext cx="5062537" cy="3859213"/>
          </a:xfrm>
        </p:spPr>
      </p:pic>
      <p:pic>
        <p:nvPicPr>
          <p:cNvPr id="14" name="コンテンツ プレースホルダー 13">
            <a:extLst>
              <a:ext uri="{FF2B5EF4-FFF2-40B4-BE49-F238E27FC236}">
                <a16:creationId xmlns:a16="http://schemas.microsoft.com/office/drawing/2014/main" id="{E725A664-9B8A-4E4E-A96C-0E1775969F62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4"/>
          <a:srcRect l="22989" t="56706" r="20395" b="14762"/>
          <a:stretch/>
        </p:blipFill>
        <p:spPr>
          <a:xfrm>
            <a:off x="0" y="2133163"/>
            <a:ext cx="3959225" cy="2582862"/>
          </a:xfr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E954BFF-29BE-4B67-B68B-6175771D673D}"/>
              </a:ext>
            </a:extLst>
          </p:cNvPr>
          <p:cNvSpPr txBox="1"/>
          <p:nvPr/>
        </p:nvSpPr>
        <p:spPr>
          <a:xfrm>
            <a:off x="4821085" y="5852094"/>
            <a:ext cx="4322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Y. </a:t>
            </a:r>
            <a:r>
              <a:rPr kumimoji="1" lang="en-US" altLang="ja-JP" dirty="0" err="1"/>
              <a:t>Makida</a:t>
            </a:r>
            <a:r>
              <a:rPr kumimoji="1" lang="en-US" altLang="ja-JP" dirty="0"/>
              <a:t> </a:t>
            </a:r>
            <a:r>
              <a:rPr kumimoji="1" lang="en-US" altLang="ja-JP" i="1" dirty="0"/>
              <a:t>et al</a:t>
            </a:r>
            <a:r>
              <a:rPr kumimoji="1" lang="en-US" altLang="ja-JP" dirty="0"/>
              <a:t>., CEC/ICMC2013 proceedings</a:t>
            </a:r>
          </a:p>
          <a:p>
            <a:r>
              <a:rPr lang="en-US" altLang="ja-JP" dirty="0"/>
              <a:t>DOI:</a:t>
            </a:r>
            <a:r>
              <a:rPr lang="en-US" altLang="ja-JP" u="sng" dirty="0">
                <a:hlinkClick r:id="rId5"/>
              </a:rPr>
              <a:t>10.1063/1.4860734</a:t>
            </a:r>
            <a:endParaRPr kumimoji="1" lang="en-US" altLang="ja-JP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948A309A-9690-3DFB-33E7-AA8A1DE83A3E}"/>
              </a:ext>
            </a:extLst>
          </p:cNvPr>
          <p:cNvSpPr txBox="1">
            <a:spLocks noChangeArrowheads="1"/>
          </p:cNvSpPr>
          <p:nvPr/>
        </p:nvSpPr>
        <p:spPr>
          <a:xfrm>
            <a:off x="22800" y="35435"/>
            <a:ext cx="9121200" cy="5355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3200" dirty="0"/>
              <a:t>U-line: The S.C. curved solenoid magnet</a:t>
            </a:r>
          </a:p>
        </p:txBody>
      </p:sp>
    </p:spTree>
    <p:extLst>
      <p:ext uri="{BB962C8B-B14F-4D97-AF65-F5344CB8AC3E}">
        <p14:creationId xmlns:p14="http://schemas.microsoft.com/office/powerpoint/2010/main" val="155175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E9DEAA4F-3D87-4A6E-B026-D249447F010B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/>
          <a:srcRect l="13119" t="46184" r="11927" b="18471"/>
          <a:stretch/>
        </p:blipFill>
        <p:spPr>
          <a:xfrm>
            <a:off x="0" y="1051875"/>
            <a:ext cx="4368800" cy="2667000"/>
          </a:xfrm>
        </p:spPr>
      </p:pic>
      <p:pic>
        <p:nvPicPr>
          <p:cNvPr id="12" name="コンテンツ プレースホルダー 11">
            <a:extLst>
              <a:ext uri="{FF2B5EF4-FFF2-40B4-BE49-F238E27FC236}">
                <a16:creationId xmlns:a16="http://schemas.microsoft.com/office/drawing/2014/main" id="{D4DDAFFF-430F-435E-901F-D2816F4C0D6A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4"/>
          <a:srcRect l="18351" t="25264" r="17401" b="18471"/>
          <a:stretch/>
        </p:blipFill>
        <p:spPr>
          <a:xfrm>
            <a:off x="4649788" y="909000"/>
            <a:ext cx="4494212" cy="5094287"/>
          </a:xfr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8B86F17F-9863-4FBD-A3F8-CDC7E87FE5F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577" t="9051" r="17399" b="65589"/>
          <a:stretch/>
        </p:blipFill>
        <p:spPr>
          <a:xfrm>
            <a:off x="235381" y="3965246"/>
            <a:ext cx="4297248" cy="2168215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0C62FC5-1D31-4761-85C2-0F522CD7B351}"/>
              </a:ext>
            </a:extLst>
          </p:cNvPr>
          <p:cNvSpPr txBox="1"/>
          <p:nvPr/>
        </p:nvSpPr>
        <p:spPr>
          <a:xfrm>
            <a:off x="4821085" y="5950669"/>
            <a:ext cx="4322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Y. </a:t>
            </a:r>
            <a:r>
              <a:rPr kumimoji="1" lang="en-US" altLang="ja-JP" dirty="0" err="1"/>
              <a:t>Makida</a:t>
            </a:r>
            <a:r>
              <a:rPr kumimoji="1" lang="en-US" altLang="ja-JP" dirty="0"/>
              <a:t> </a:t>
            </a:r>
            <a:r>
              <a:rPr kumimoji="1" lang="en-US" altLang="ja-JP" i="1" dirty="0"/>
              <a:t>et al</a:t>
            </a:r>
            <a:r>
              <a:rPr kumimoji="1" lang="en-US" altLang="ja-JP" dirty="0"/>
              <a:t>., CEC/ICMC2013 proceedings</a:t>
            </a:r>
          </a:p>
          <a:p>
            <a:r>
              <a:rPr lang="en-US" altLang="ja-JP" dirty="0"/>
              <a:t>DOI:</a:t>
            </a:r>
            <a:r>
              <a:rPr lang="en-US" altLang="ja-JP" u="sng" dirty="0">
                <a:hlinkClick r:id="rId6"/>
              </a:rPr>
              <a:t>10.1063/1.4860734</a:t>
            </a:r>
            <a:endParaRPr kumimoji="1" lang="en-US" altLang="ja-JP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36F7E435-4057-1BD2-AAB5-5A2E8166BE60}"/>
              </a:ext>
            </a:extLst>
          </p:cNvPr>
          <p:cNvSpPr txBox="1">
            <a:spLocks noChangeArrowheads="1"/>
          </p:cNvSpPr>
          <p:nvPr/>
        </p:nvSpPr>
        <p:spPr>
          <a:xfrm>
            <a:off x="22800" y="35435"/>
            <a:ext cx="9121200" cy="5355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3200" dirty="0"/>
              <a:t>U-line: The S.C. focusing solenoid magnet</a:t>
            </a:r>
          </a:p>
        </p:txBody>
      </p:sp>
    </p:spTree>
    <p:extLst>
      <p:ext uri="{BB962C8B-B14F-4D97-AF65-F5344CB8AC3E}">
        <p14:creationId xmlns:p14="http://schemas.microsoft.com/office/powerpoint/2010/main" val="419303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Desktop\ミュオン顕微鏡全体図_eng（カラー）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06" y="528057"/>
            <a:ext cx="8847854" cy="630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827584" y="1628800"/>
            <a:ext cx="13681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</a:rPr>
              <a:t>W</a:t>
            </a:r>
            <a:r>
              <a:rPr lang="en-US" altLang="ja-JP" sz="2000" b="1" dirty="0">
                <a:solidFill>
                  <a:srgbClr val="000000"/>
                </a:solidFill>
              </a:rPr>
              <a:t>(</a:t>
            </a:r>
            <a:r>
              <a:rPr lang="en-US" altLang="ja-JP" sz="2000" b="1" dirty="0">
                <a:solidFill>
                  <a:srgbClr val="FF0000"/>
                </a:solidFill>
              </a:rPr>
              <a:t>2000C</a:t>
            </a:r>
            <a:r>
              <a:rPr lang="en-US" altLang="ja-JP" sz="2000" b="1" dirty="0"/>
              <a:t>)</a:t>
            </a:r>
            <a:endParaRPr lang="ja-JP" altLang="en-US" sz="2000" b="1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>
          <a:xfrm>
            <a:off x="-3871" y="39823"/>
            <a:ext cx="9121200" cy="5760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kumimoji="1" lang="en-US" altLang="ja-JP" sz="3200" dirty="0"/>
              <a:t>U-line:</a:t>
            </a:r>
            <a:r>
              <a:rPr kumimoji="1" lang="ja-JP" altLang="en-US" sz="3200" dirty="0"/>
              <a:t> </a:t>
            </a:r>
            <a:r>
              <a:rPr kumimoji="1" lang="en-US" altLang="ja-JP" sz="3200" dirty="0"/>
              <a:t>Generation of Ultra</a:t>
            </a:r>
            <a:r>
              <a:rPr kumimoji="1" lang="ja-JP" altLang="en-US" sz="3200" dirty="0"/>
              <a:t> </a:t>
            </a:r>
            <a:r>
              <a:rPr lang="ja-JP" altLang="ja-JP" sz="3200" dirty="0"/>
              <a:t>s</a:t>
            </a:r>
            <a:r>
              <a:rPr lang="en-US" altLang="ja-JP" sz="3200" dirty="0"/>
              <a:t>low</a:t>
            </a:r>
            <a:r>
              <a:rPr lang="ja-JP" altLang="en-US" sz="3200" dirty="0"/>
              <a:t> </a:t>
            </a:r>
            <a:r>
              <a:rPr lang="en-US" altLang="ja-JP" sz="3200" dirty="0"/>
              <a:t>muon (USM)</a:t>
            </a:r>
            <a:endParaRPr kumimoji="1" lang="en-US" altLang="ja-JP" sz="32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2CB4E5D-1FF8-4F49-895F-8B5B05672B17}"/>
              </a:ext>
            </a:extLst>
          </p:cNvPr>
          <p:cNvSpPr txBox="1"/>
          <p:nvPr/>
        </p:nvSpPr>
        <p:spPr>
          <a:xfrm>
            <a:off x="7161505" y="6412890"/>
            <a:ext cx="19464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FF0000"/>
                </a:solidFill>
              </a:rPr>
              <a:t>S. Kanda</a:t>
            </a:r>
            <a:r>
              <a:rPr lang="en-US" altLang="ja-JP" sz="2000" dirty="0">
                <a:solidFill>
                  <a:srgbClr val="FF0000"/>
                </a:solidFill>
              </a:rPr>
              <a:t>’s poster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3508" y="6165304"/>
            <a:ext cx="4838342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ja-JP" dirty="0"/>
              <a:t>USM is generated by the laser resonant ionization method synchronized with the muon beam pulse.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22900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図 34" descr="Gyroscope_precessio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052" y="586516"/>
            <a:ext cx="2286000" cy="2286000"/>
          </a:xfrm>
          <a:prstGeom prst="rect">
            <a:avLst/>
          </a:prstGeom>
        </p:spPr>
      </p:pic>
      <p:sp>
        <p:nvSpPr>
          <p:cNvPr id="49" name="Shape 49"/>
          <p:cNvSpPr>
            <a:spLocks noGrp="1"/>
          </p:cNvSpPr>
          <p:nvPr>
            <p:ph type="sldNum" sz="quarter" idx="4294967295"/>
          </p:nvPr>
        </p:nvSpPr>
        <p:spPr>
          <a:xfrm>
            <a:off x="8974138" y="0"/>
            <a:ext cx="169862" cy="268288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t"/>
          <a:lstStyle>
            <a:lvl1pPr algn="l">
              <a:defRPr sz="13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FFFFFF"/>
                </a:solidFill>
              </a:rPr>
              <a:t>14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C7FF47EE-7F90-9D43-BE8A-277478B49EE1}"/>
              </a:ext>
            </a:extLst>
          </p:cNvPr>
          <p:cNvSpPr/>
          <p:nvPr/>
        </p:nvSpPr>
        <p:spPr>
          <a:xfrm>
            <a:off x="1" y="16203"/>
            <a:ext cx="9112842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altLang="ja-JP" sz="3200" dirty="0">
                <a:solidFill>
                  <a:schemeClr val="bg1"/>
                </a:solidFill>
              </a:rPr>
              <a:t>S-line: A surface muon beamline</a:t>
            </a:r>
            <a:endParaRPr lang="en-US" altLang="ja-JP" sz="3200" dirty="0">
              <a:solidFill>
                <a:srgbClr val="FFFF00"/>
              </a:solidFill>
            </a:endParaRPr>
          </a:p>
        </p:txBody>
      </p:sp>
      <p:graphicFrame>
        <p:nvGraphicFramePr>
          <p:cNvPr id="18" name="Object 2"/>
          <p:cNvGraphicFramePr>
            <a:graphicFrameLocks noChangeAspect="1"/>
          </p:cNvGraphicFramePr>
          <p:nvPr/>
        </p:nvGraphicFramePr>
        <p:xfrm>
          <a:off x="726834" y="2192713"/>
          <a:ext cx="3197030" cy="452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10684800" imgH="15149520" progId="AcroExch.Document.7">
                  <p:embed/>
                </p:oleObj>
              </mc:Choice>
              <mc:Fallback>
                <p:oleObj name="Acrobat Document" r:id="rId4" imgW="10684800" imgH="15149520" progId="AcroExch.Document.7">
                  <p:embed/>
                  <p:pic>
                    <p:nvPicPr>
                      <p:cNvPr id="1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834" y="2192713"/>
                        <a:ext cx="3197030" cy="4525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図 19">
            <a:extLst>
              <a:ext uri="{FF2B5EF4-FFF2-40B4-BE49-F238E27FC236}">
                <a16:creationId xmlns:a16="http://schemas.microsoft.com/office/drawing/2014/main" id="{5336C1BC-3285-D445-A467-997A6B14688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4119" y="2786226"/>
            <a:ext cx="2880360" cy="3841727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768244" y="5301064"/>
            <a:ext cx="234802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Pulse </a:t>
            </a:r>
            <a:r>
              <a:rPr kumimoji="1" lang="en-US" altLang="ja-JP" sz="1400" dirty="0" err="1">
                <a:latin typeface="Symbol" panose="05050102010706020507" pitchFamily="18" charset="2"/>
                <a:cs typeface="Symeteo" panose="00000400000000000000" pitchFamily="2" charset="0"/>
              </a:rPr>
              <a:t>m</a:t>
            </a:r>
            <a:r>
              <a:rPr kumimoji="1" lang="en-US" altLang="ja-JP" sz="1400" dirty="0" err="1"/>
              <a:t>SR</a:t>
            </a:r>
            <a:r>
              <a:rPr kumimoji="1" lang="en-US" altLang="ja-JP" sz="1400" dirty="0"/>
              <a:t>: Highly segmented spectrometer is necessary to avoid the distortion of time spectrum due to pileup.</a:t>
            </a:r>
          </a:p>
          <a:p>
            <a:r>
              <a:rPr kumimoji="1" lang="en-US" altLang="ja-JP" sz="1400" dirty="0"/>
              <a:t>Cf. 5-T magnet needs 3008-ch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7504" y="692696"/>
            <a:ext cx="4968552" cy="14773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ja-JP" dirty="0"/>
              <a:t>S line is dedicated to transport surface muon beam.</a:t>
            </a:r>
            <a:br>
              <a:rPr lang="en-US" altLang="ja-JP" dirty="0"/>
            </a:br>
            <a:r>
              <a:rPr lang="en-US" altLang="ja-JP" dirty="0"/>
              <a:t>By using two kicker system, S line provides muon beams to all 4 areas simultaneously.</a:t>
            </a:r>
            <a:br>
              <a:rPr lang="en-US" altLang="ja-JP" dirty="0"/>
            </a:br>
            <a:r>
              <a:rPr lang="en-US" altLang="ja-JP" dirty="0"/>
              <a:t>At present two experimental areas, S1 and S2, were completed.</a:t>
            </a:r>
            <a:endParaRPr kumimoji="1" lang="en-US" altLang="ja-JP" dirty="0"/>
          </a:p>
        </p:txBody>
      </p:sp>
      <p:pic>
        <p:nvPicPr>
          <p:cNvPr id="34" name="図 33">
            <a:extLst>
              <a:ext uri="{FF2B5EF4-FFF2-40B4-BE49-F238E27FC236}">
                <a16:creationId xmlns:a16="http://schemas.microsoft.com/office/drawing/2014/main" id="{6A448A67-ED3C-0A43-98F8-7F6BFCA35C9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11871" y="3138977"/>
            <a:ext cx="2288328" cy="1716246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6990416" y="534159"/>
            <a:ext cx="21540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In the S1 area, a </a:t>
            </a:r>
            <a:r>
              <a:rPr kumimoji="1" lang="en-US" altLang="ja-JP" sz="1400" dirty="0" err="1">
                <a:latin typeface="Symbol" panose="05050102010706020507" pitchFamily="18" charset="2"/>
              </a:rPr>
              <a:t>m</a:t>
            </a:r>
            <a:r>
              <a:rPr kumimoji="1" lang="en-US" altLang="ja-JP" sz="1400" dirty="0" err="1"/>
              <a:t>SR</a:t>
            </a:r>
            <a:r>
              <a:rPr kumimoji="1" lang="en-US" altLang="ja-JP" sz="1400" dirty="0"/>
              <a:t> spectrometer was placed.</a:t>
            </a:r>
          </a:p>
          <a:p>
            <a:r>
              <a:rPr kumimoji="1" lang="en-US" altLang="ja-JP" sz="1400" dirty="0"/>
              <a:t>The S1 area is on</a:t>
            </a:r>
            <a:r>
              <a:rPr lang="en-US" altLang="ja-JP" sz="1400" dirty="0"/>
              <a:t>e of the busiest ones, and users are switching every few days.</a:t>
            </a:r>
          </a:p>
          <a:p>
            <a:r>
              <a:rPr lang="en-US" altLang="ja-JP" sz="1400" dirty="0"/>
              <a:t>The S2 area is partially funded by Okayama-</a:t>
            </a:r>
            <a:r>
              <a:rPr lang="en-US" altLang="ja-JP" sz="1400" dirty="0" err="1"/>
              <a:t>univ.</a:t>
            </a:r>
            <a:r>
              <a:rPr lang="en-US" altLang="ja-JP" sz="1400" dirty="0"/>
              <a:t> group to perform high rescission measurement of the Mu 1s-2s level.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59544" y="3933056"/>
            <a:ext cx="684000" cy="64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/>
              <a:t>S1</a:t>
            </a:r>
            <a:endParaRPr kumimoji="1" lang="ja-JP" altLang="en-US" sz="3200" dirty="0"/>
          </a:p>
        </p:txBody>
      </p:sp>
      <p:sp>
        <p:nvSpPr>
          <p:cNvPr id="12" name="正方形/長方形 11"/>
          <p:cNvSpPr/>
          <p:nvPr/>
        </p:nvSpPr>
        <p:spPr>
          <a:xfrm>
            <a:off x="1763696" y="2564904"/>
            <a:ext cx="648000" cy="64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/>
              <a:t>S2</a:t>
            </a:r>
            <a:endParaRPr kumimoji="1" lang="ja-JP" altLang="en-US" sz="3200" dirty="0"/>
          </a:p>
        </p:txBody>
      </p:sp>
      <p:sp>
        <p:nvSpPr>
          <p:cNvPr id="13" name="正方形/長方形 12"/>
          <p:cNvSpPr/>
          <p:nvPr/>
        </p:nvSpPr>
        <p:spPr>
          <a:xfrm>
            <a:off x="179512" y="2925008"/>
            <a:ext cx="576000" cy="57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3200" dirty="0"/>
              <a:t>S3</a:t>
            </a:r>
            <a:endParaRPr kumimoji="1" lang="ja-JP" altLang="en-US" sz="3200" dirty="0"/>
          </a:p>
        </p:txBody>
      </p:sp>
      <p:sp>
        <p:nvSpPr>
          <p:cNvPr id="15" name="正方形/長方形 14"/>
          <p:cNvSpPr/>
          <p:nvPr/>
        </p:nvSpPr>
        <p:spPr>
          <a:xfrm>
            <a:off x="755512" y="2276872"/>
            <a:ext cx="576000" cy="57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3200" dirty="0"/>
              <a:t>S4</a:t>
            </a:r>
            <a:endParaRPr kumimoji="1" lang="ja-JP" altLang="en-US" sz="3200" dirty="0"/>
          </a:p>
        </p:txBody>
      </p:sp>
      <p:sp>
        <p:nvSpPr>
          <p:cNvPr id="6" name="フリーフォーム 5"/>
          <p:cNvSpPr/>
          <p:nvPr/>
        </p:nvSpPr>
        <p:spPr>
          <a:xfrm>
            <a:off x="1058352" y="4210916"/>
            <a:ext cx="2188532" cy="2426775"/>
          </a:xfrm>
          <a:custGeom>
            <a:avLst/>
            <a:gdLst>
              <a:gd name="connsiteX0" fmla="*/ 2169923 w 2188532"/>
              <a:gd name="connsiteY0" fmla="*/ 2426775 h 2426775"/>
              <a:gd name="connsiteX1" fmla="*/ 2179399 w 2188532"/>
              <a:gd name="connsiteY1" fmla="*/ 1365503 h 2426775"/>
              <a:gd name="connsiteX2" fmla="*/ 2056216 w 2188532"/>
              <a:gd name="connsiteY2" fmla="*/ 1067020 h 2426775"/>
              <a:gd name="connsiteX3" fmla="*/ 1369231 w 2188532"/>
              <a:gd name="connsiteY3" fmla="*/ 384773 h 2426775"/>
              <a:gd name="connsiteX4" fmla="*/ 1004419 w 2188532"/>
              <a:gd name="connsiteY4" fmla="*/ 119455 h 2426775"/>
              <a:gd name="connsiteX5" fmla="*/ 781741 w 2188532"/>
              <a:gd name="connsiteY5" fmla="*/ 10485 h 2426775"/>
              <a:gd name="connsiteX6" fmla="*/ 0 w 2188532"/>
              <a:gd name="connsiteY6" fmla="*/ 10485 h 2426775"/>
              <a:gd name="connsiteX0" fmla="*/ 2169923 w 2188532"/>
              <a:gd name="connsiteY0" fmla="*/ 2426775 h 2426775"/>
              <a:gd name="connsiteX1" fmla="*/ 2179399 w 2188532"/>
              <a:gd name="connsiteY1" fmla="*/ 1365503 h 2426775"/>
              <a:gd name="connsiteX2" fmla="*/ 2056216 w 2188532"/>
              <a:gd name="connsiteY2" fmla="*/ 1067020 h 2426775"/>
              <a:gd name="connsiteX3" fmla="*/ 1369231 w 2188532"/>
              <a:gd name="connsiteY3" fmla="*/ 384773 h 2426775"/>
              <a:gd name="connsiteX4" fmla="*/ 1004419 w 2188532"/>
              <a:gd name="connsiteY4" fmla="*/ 119455 h 2426775"/>
              <a:gd name="connsiteX5" fmla="*/ 781741 w 2188532"/>
              <a:gd name="connsiteY5" fmla="*/ 10485 h 2426775"/>
              <a:gd name="connsiteX6" fmla="*/ 0 w 2188532"/>
              <a:gd name="connsiteY6" fmla="*/ 10485 h 2426775"/>
              <a:gd name="connsiteX0" fmla="*/ 2169923 w 2188532"/>
              <a:gd name="connsiteY0" fmla="*/ 2426775 h 2426775"/>
              <a:gd name="connsiteX1" fmla="*/ 2179399 w 2188532"/>
              <a:gd name="connsiteY1" fmla="*/ 1365503 h 2426775"/>
              <a:gd name="connsiteX2" fmla="*/ 2056216 w 2188532"/>
              <a:gd name="connsiteY2" fmla="*/ 1067020 h 2426775"/>
              <a:gd name="connsiteX3" fmla="*/ 1369231 w 2188532"/>
              <a:gd name="connsiteY3" fmla="*/ 384773 h 2426775"/>
              <a:gd name="connsiteX4" fmla="*/ 1004419 w 2188532"/>
              <a:gd name="connsiteY4" fmla="*/ 119455 h 2426775"/>
              <a:gd name="connsiteX5" fmla="*/ 781741 w 2188532"/>
              <a:gd name="connsiteY5" fmla="*/ 10485 h 2426775"/>
              <a:gd name="connsiteX6" fmla="*/ 0 w 2188532"/>
              <a:gd name="connsiteY6" fmla="*/ 10485 h 2426775"/>
              <a:gd name="connsiteX0" fmla="*/ 2169923 w 2188532"/>
              <a:gd name="connsiteY0" fmla="*/ 2426775 h 2426775"/>
              <a:gd name="connsiteX1" fmla="*/ 2179399 w 2188532"/>
              <a:gd name="connsiteY1" fmla="*/ 1365503 h 2426775"/>
              <a:gd name="connsiteX2" fmla="*/ 2056216 w 2188532"/>
              <a:gd name="connsiteY2" fmla="*/ 1067020 h 2426775"/>
              <a:gd name="connsiteX3" fmla="*/ 1369231 w 2188532"/>
              <a:gd name="connsiteY3" fmla="*/ 384773 h 2426775"/>
              <a:gd name="connsiteX4" fmla="*/ 781741 w 2188532"/>
              <a:gd name="connsiteY4" fmla="*/ 10485 h 2426775"/>
              <a:gd name="connsiteX5" fmla="*/ 0 w 2188532"/>
              <a:gd name="connsiteY5" fmla="*/ 10485 h 242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88532" h="2426775">
                <a:moveTo>
                  <a:pt x="2169923" y="2426775"/>
                </a:moveTo>
                <a:cubicBezTo>
                  <a:pt x="2184136" y="2009452"/>
                  <a:pt x="2198350" y="1592129"/>
                  <a:pt x="2179399" y="1365503"/>
                </a:cubicBezTo>
                <a:cubicBezTo>
                  <a:pt x="2160448" y="1138877"/>
                  <a:pt x="2191244" y="1230475"/>
                  <a:pt x="2056216" y="1067020"/>
                </a:cubicBezTo>
                <a:cubicBezTo>
                  <a:pt x="1921188" y="903565"/>
                  <a:pt x="1581644" y="560862"/>
                  <a:pt x="1369231" y="384773"/>
                </a:cubicBezTo>
                <a:cubicBezTo>
                  <a:pt x="1156819" y="208684"/>
                  <a:pt x="1009946" y="72866"/>
                  <a:pt x="781741" y="10485"/>
                </a:cubicBezTo>
                <a:cubicBezTo>
                  <a:pt x="614338" y="-7677"/>
                  <a:pt x="307169" y="1404"/>
                  <a:pt x="0" y="10485"/>
                </a:cubicBezTo>
              </a:path>
            </a:pathLst>
          </a:custGeom>
          <a:noFill/>
          <a:ln w="57150">
            <a:solidFill>
              <a:schemeClr val="accent6"/>
            </a:solidFill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 15"/>
          <p:cNvSpPr/>
          <p:nvPr/>
        </p:nvSpPr>
        <p:spPr>
          <a:xfrm>
            <a:off x="2024848" y="3235934"/>
            <a:ext cx="1222036" cy="3401757"/>
          </a:xfrm>
          <a:custGeom>
            <a:avLst/>
            <a:gdLst>
              <a:gd name="connsiteX0" fmla="*/ 2169923 w 2188532"/>
              <a:gd name="connsiteY0" fmla="*/ 2426775 h 2426775"/>
              <a:gd name="connsiteX1" fmla="*/ 2179399 w 2188532"/>
              <a:gd name="connsiteY1" fmla="*/ 1365503 h 2426775"/>
              <a:gd name="connsiteX2" fmla="*/ 2056216 w 2188532"/>
              <a:gd name="connsiteY2" fmla="*/ 1067020 h 2426775"/>
              <a:gd name="connsiteX3" fmla="*/ 1369231 w 2188532"/>
              <a:gd name="connsiteY3" fmla="*/ 384773 h 2426775"/>
              <a:gd name="connsiteX4" fmla="*/ 1004419 w 2188532"/>
              <a:gd name="connsiteY4" fmla="*/ 119455 h 2426775"/>
              <a:gd name="connsiteX5" fmla="*/ 781741 w 2188532"/>
              <a:gd name="connsiteY5" fmla="*/ 10485 h 2426775"/>
              <a:gd name="connsiteX6" fmla="*/ 0 w 2188532"/>
              <a:gd name="connsiteY6" fmla="*/ 10485 h 2426775"/>
              <a:gd name="connsiteX0" fmla="*/ 2169923 w 2188532"/>
              <a:gd name="connsiteY0" fmla="*/ 2426775 h 2426775"/>
              <a:gd name="connsiteX1" fmla="*/ 2179399 w 2188532"/>
              <a:gd name="connsiteY1" fmla="*/ 1365503 h 2426775"/>
              <a:gd name="connsiteX2" fmla="*/ 2056216 w 2188532"/>
              <a:gd name="connsiteY2" fmla="*/ 1067020 h 2426775"/>
              <a:gd name="connsiteX3" fmla="*/ 1369231 w 2188532"/>
              <a:gd name="connsiteY3" fmla="*/ 384773 h 2426775"/>
              <a:gd name="connsiteX4" fmla="*/ 1004419 w 2188532"/>
              <a:gd name="connsiteY4" fmla="*/ 119455 h 2426775"/>
              <a:gd name="connsiteX5" fmla="*/ 781741 w 2188532"/>
              <a:gd name="connsiteY5" fmla="*/ 10485 h 2426775"/>
              <a:gd name="connsiteX6" fmla="*/ 0 w 2188532"/>
              <a:gd name="connsiteY6" fmla="*/ 10485 h 2426775"/>
              <a:gd name="connsiteX0" fmla="*/ 2169923 w 2188532"/>
              <a:gd name="connsiteY0" fmla="*/ 2426775 h 2426775"/>
              <a:gd name="connsiteX1" fmla="*/ 2179399 w 2188532"/>
              <a:gd name="connsiteY1" fmla="*/ 1365503 h 2426775"/>
              <a:gd name="connsiteX2" fmla="*/ 2056216 w 2188532"/>
              <a:gd name="connsiteY2" fmla="*/ 1067020 h 2426775"/>
              <a:gd name="connsiteX3" fmla="*/ 1369231 w 2188532"/>
              <a:gd name="connsiteY3" fmla="*/ 384773 h 2426775"/>
              <a:gd name="connsiteX4" fmla="*/ 1004419 w 2188532"/>
              <a:gd name="connsiteY4" fmla="*/ 119455 h 2426775"/>
              <a:gd name="connsiteX5" fmla="*/ 781741 w 2188532"/>
              <a:gd name="connsiteY5" fmla="*/ 10485 h 2426775"/>
              <a:gd name="connsiteX6" fmla="*/ 0 w 2188532"/>
              <a:gd name="connsiteY6" fmla="*/ 10485 h 2426775"/>
              <a:gd name="connsiteX0" fmla="*/ 2169923 w 2188532"/>
              <a:gd name="connsiteY0" fmla="*/ 2426775 h 2426775"/>
              <a:gd name="connsiteX1" fmla="*/ 2179399 w 2188532"/>
              <a:gd name="connsiteY1" fmla="*/ 1365503 h 2426775"/>
              <a:gd name="connsiteX2" fmla="*/ 2056216 w 2188532"/>
              <a:gd name="connsiteY2" fmla="*/ 1067020 h 2426775"/>
              <a:gd name="connsiteX3" fmla="*/ 1369231 w 2188532"/>
              <a:gd name="connsiteY3" fmla="*/ 384773 h 2426775"/>
              <a:gd name="connsiteX4" fmla="*/ 781741 w 2188532"/>
              <a:gd name="connsiteY4" fmla="*/ 10485 h 2426775"/>
              <a:gd name="connsiteX5" fmla="*/ 0 w 2188532"/>
              <a:gd name="connsiteY5" fmla="*/ 10485 h 2426775"/>
              <a:gd name="connsiteX0" fmla="*/ 2169923 w 2188532"/>
              <a:gd name="connsiteY0" fmla="*/ 2616401 h 2616401"/>
              <a:gd name="connsiteX1" fmla="*/ 2179399 w 2188532"/>
              <a:gd name="connsiteY1" fmla="*/ 1555129 h 2616401"/>
              <a:gd name="connsiteX2" fmla="*/ 2056216 w 2188532"/>
              <a:gd name="connsiteY2" fmla="*/ 1256646 h 2616401"/>
              <a:gd name="connsiteX3" fmla="*/ 1369231 w 2188532"/>
              <a:gd name="connsiteY3" fmla="*/ 574399 h 2616401"/>
              <a:gd name="connsiteX4" fmla="*/ 994943 w 2188532"/>
              <a:gd name="connsiteY4" fmla="*/ 1122 h 2616401"/>
              <a:gd name="connsiteX5" fmla="*/ 0 w 2188532"/>
              <a:gd name="connsiteY5" fmla="*/ 200111 h 2616401"/>
              <a:gd name="connsiteX0" fmla="*/ 1181982 w 1200591"/>
              <a:gd name="connsiteY0" fmla="*/ 3401864 h 3401864"/>
              <a:gd name="connsiteX1" fmla="*/ 1191458 w 1200591"/>
              <a:gd name="connsiteY1" fmla="*/ 2340592 h 3401864"/>
              <a:gd name="connsiteX2" fmla="*/ 1068275 w 1200591"/>
              <a:gd name="connsiteY2" fmla="*/ 2042109 h 3401864"/>
              <a:gd name="connsiteX3" fmla="*/ 381290 w 1200591"/>
              <a:gd name="connsiteY3" fmla="*/ 1359862 h 3401864"/>
              <a:gd name="connsiteX4" fmla="*/ 7002 w 1200591"/>
              <a:gd name="connsiteY4" fmla="*/ 786585 h 3401864"/>
              <a:gd name="connsiteX5" fmla="*/ 11740 w 1200591"/>
              <a:gd name="connsiteY5" fmla="*/ 107 h 3401864"/>
              <a:gd name="connsiteX0" fmla="*/ 1203427 w 1222036"/>
              <a:gd name="connsiteY0" fmla="*/ 3401757 h 3401757"/>
              <a:gd name="connsiteX1" fmla="*/ 1212903 w 1222036"/>
              <a:gd name="connsiteY1" fmla="*/ 2340485 h 3401757"/>
              <a:gd name="connsiteX2" fmla="*/ 1089720 w 1222036"/>
              <a:gd name="connsiteY2" fmla="*/ 2042002 h 3401757"/>
              <a:gd name="connsiteX3" fmla="*/ 402735 w 1222036"/>
              <a:gd name="connsiteY3" fmla="*/ 1359755 h 3401757"/>
              <a:gd name="connsiteX4" fmla="*/ 28447 w 1222036"/>
              <a:gd name="connsiteY4" fmla="*/ 786478 h 3401757"/>
              <a:gd name="connsiteX5" fmla="*/ 33185 w 1222036"/>
              <a:gd name="connsiteY5" fmla="*/ 0 h 3401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2036" h="3401757">
                <a:moveTo>
                  <a:pt x="1203427" y="3401757"/>
                </a:moveTo>
                <a:cubicBezTo>
                  <a:pt x="1217640" y="2984434"/>
                  <a:pt x="1231854" y="2567111"/>
                  <a:pt x="1212903" y="2340485"/>
                </a:cubicBezTo>
                <a:cubicBezTo>
                  <a:pt x="1193952" y="2113859"/>
                  <a:pt x="1224748" y="2205457"/>
                  <a:pt x="1089720" y="2042002"/>
                </a:cubicBezTo>
                <a:cubicBezTo>
                  <a:pt x="954692" y="1878547"/>
                  <a:pt x="579614" y="1569009"/>
                  <a:pt x="402735" y="1359755"/>
                </a:cubicBezTo>
                <a:cubicBezTo>
                  <a:pt x="225856" y="1150501"/>
                  <a:pt x="90039" y="1013104"/>
                  <a:pt x="28447" y="786478"/>
                </a:cubicBezTo>
                <a:cubicBezTo>
                  <a:pt x="-33145" y="559852"/>
                  <a:pt x="22920" y="336780"/>
                  <a:pt x="33185" y="0"/>
                </a:cubicBezTo>
              </a:path>
            </a:pathLst>
          </a:custGeom>
          <a:noFill/>
          <a:ln w="57150">
            <a:solidFill>
              <a:schemeClr val="accent6"/>
            </a:solidFill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/>
          <p:cNvSpPr/>
          <p:nvPr/>
        </p:nvSpPr>
        <p:spPr>
          <a:xfrm>
            <a:off x="793034" y="3180942"/>
            <a:ext cx="1241310" cy="1021508"/>
          </a:xfrm>
          <a:custGeom>
            <a:avLst/>
            <a:gdLst>
              <a:gd name="connsiteX0" fmla="*/ 1241310 w 1241310"/>
              <a:gd name="connsiteY0" fmla="*/ 1021508 h 1021508"/>
              <a:gd name="connsiteX1" fmla="*/ 644344 w 1241310"/>
              <a:gd name="connsiteY1" fmla="*/ 415066 h 1021508"/>
              <a:gd name="connsiteX2" fmla="*/ 194251 w 1241310"/>
              <a:gd name="connsiteY2" fmla="*/ 50254 h 1021508"/>
              <a:gd name="connsiteX3" fmla="*/ 0 w 1241310"/>
              <a:gd name="connsiteY3" fmla="*/ 12351 h 1021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1310" h="1021508">
                <a:moveTo>
                  <a:pt x="1241310" y="1021508"/>
                </a:moveTo>
                <a:cubicBezTo>
                  <a:pt x="1030082" y="799225"/>
                  <a:pt x="818854" y="576942"/>
                  <a:pt x="644344" y="415066"/>
                </a:cubicBezTo>
                <a:cubicBezTo>
                  <a:pt x="469834" y="253190"/>
                  <a:pt x="301642" y="117373"/>
                  <a:pt x="194251" y="50254"/>
                </a:cubicBezTo>
                <a:cubicBezTo>
                  <a:pt x="86860" y="-16865"/>
                  <a:pt x="43430" y="-2257"/>
                  <a:pt x="0" y="12351"/>
                </a:cubicBezTo>
              </a:path>
            </a:pathLst>
          </a:custGeom>
          <a:noFill/>
          <a:ln w="38100">
            <a:solidFill>
              <a:schemeClr val="accent6"/>
            </a:solidFill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/>
          <p:cNvSpPr/>
          <p:nvPr/>
        </p:nvSpPr>
        <p:spPr>
          <a:xfrm>
            <a:off x="977809" y="2879553"/>
            <a:ext cx="1056535" cy="1322896"/>
          </a:xfrm>
          <a:custGeom>
            <a:avLst/>
            <a:gdLst>
              <a:gd name="connsiteX0" fmla="*/ 1241310 w 1241310"/>
              <a:gd name="connsiteY0" fmla="*/ 1021508 h 1021508"/>
              <a:gd name="connsiteX1" fmla="*/ 644344 w 1241310"/>
              <a:gd name="connsiteY1" fmla="*/ 415066 h 1021508"/>
              <a:gd name="connsiteX2" fmla="*/ 194251 w 1241310"/>
              <a:gd name="connsiteY2" fmla="*/ 50254 h 1021508"/>
              <a:gd name="connsiteX3" fmla="*/ 0 w 1241310"/>
              <a:gd name="connsiteY3" fmla="*/ 12351 h 1021508"/>
              <a:gd name="connsiteX0" fmla="*/ 1241310 w 1241310"/>
              <a:gd name="connsiteY0" fmla="*/ 1095875 h 1095875"/>
              <a:gd name="connsiteX1" fmla="*/ 644344 w 1241310"/>
              <a:gd name="connsiteY1" fmla="*/ 489433 h 1095875"/>
              <a:gd name="connsiteX2" fmla="*/ 293746 w 1241310"/>
              <a:gd name="connsiteY2" fmla="*/ 20389 h 1095875"/>
              <a:gd name="connsiteX3" fmla="*/ 0 w 1241310"/>
              <a:gd name="connsiteY3" fmla="*/ 86718 h 1095875"/>
              <a:gd name="connsiteX0" fmla="*/ 1056535 w 1056535"/>
              <a:gd name="connsiteY0" fmla="*/ 1322896 h 1322896"/>
              <a:gd name="connsiteX1" fmla="*/ 459569 w 1056535"/>
              <a:gd name="connsiteY1" fmla="*/ 716454 h 1322896"/>
              <a:gd name="connsiteX2" fmla="*/ 108971 w 1056535"/>
              <a:gd name="connsiteY2" fmla="*/ 247410 h 1322896"/>
              <a:gd name="connsiteX3" fmla="*/ 0 w 1056535"/>
              <a:gd name="connsiteY3" fmla="*/ 1042 h 132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6535" h="1322896">
                <a:moveTo>
                  <a:pt x="1056535" y="1322896"/>
                </a:moveTo>
                <a:cubicBezTo>
                  <a:pt x="845307" y="1100613"/>
                  <a:pt x="617496" y="895702"/>
                  <a:pt x="459569" y="716454"/>
                </a:cubicBezTo>
                <a:cubicBezTo>
                  <a:pt x="301642" y="537206"/>
                  <a:pt x="185566" y="366645"/>
                  <a:pt x="108971" y="247410"/>
                </a:cubicBezTo>
                <a:cubicBezTo>
                  <a:pt x="32376" y="128175"/>
                  <a:pt x="43430" y="-13566"/>
                  <a:pt x="0" y="1042"/>
                </a:cubicBezTo>
              </a:path>
            </a:pathLst>
          </a:custGeom>
          <a:noFill/>
          <a:ln w="38100">
            <a:solidFill>
              <a:schemeClr val="accent6"/>
            </a:solidFill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8"/>
          <p:cNvGrpSpPr/>
          <p:nvPr/>
        </p:nvGrpSpPr>
        <p:grpSpPr>
          <a:xfrm>
            <a:off x="3354380" y="2781000"/>
            <a:ext cx="3665892" cy="2600038"/>
            <a:chOff x="3354380" y="3169146"/>
            <a:chExt cx="3665892" cy="2600038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354380" y="3169146"/>
              <a:ext cx="3665892" cy="2600038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3722685" y="5227633"/>
              <a:ext cx="3123227" cy="369332"/>
            </a:xfrm>
            <a:prstGeom prst="rect">
              <a:avLst/>
            </a:prstGeom>
            <a:solidFill>
              <a:schemeClr val="lt1">
                <a:alpha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The 1</a:t>
              </a:r>
              <a:r>
                <a:rPr kumimoji="1" lang="en-US" altLang="ja-JP" baseline="30000" dirty="0"/>
                <a:t>st</a:t>
              </a:r>
              <a:r>
                <a:rPr kumimoji="1" lang="en-US" altLang="ja-JP" dirty="0"/>
                <a:t> spectrum of 5-T magnet</a:t>
              </a:r>
              <a:endParaRPr kumimoji="1" lang="ja-JP" altLang="en-US" dirty="0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-13342" y="4865142"/>
            <a:ext cx="2638165" cy="1928345"/>
            <a:chOff x="-1167447" y="4927596"/>
            <a:chExt cx="2638165" cy="1928345"/>
          </a:xfrm>
        </p:grpSpPr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01032" y="4927596"/>
              <a:ext cx="2571750" cy="1928345"/>
            </a:xfrm>
            <a:prstGeom prst="rect">
              <a:avLst/>
            </a:prstGeom>
          </p:spPr>
        </p:pic>
        <p:sp>
          <p:nvSpPr>
            <p:cNvPr id="24" name="テキスト ボックス 23"/>
            <p:cNvSpPr txBox="1"/>
            <p:nvPr/>
          </p:nvSpPr>
          <p:spPr>
            <a:xfrm>
              <a:off x="-1167447" y="5997152"/>
              <a:ext cx="58702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S1</a:t>
              </a:r>
              <a:endParaRPr kumimoji="1" lang="ja-JP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200859" y="4997559"/>
              <a:ext cx="58702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S2</a:t>
              </a:r>
              <a:endParaRPr kumimoji="1" lang="ja-JP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957151" y="3250208"/>
            <a:ext cx="765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Kicker</a:t>
            </a:r>
            <a:endParaRPr kumimoji="1" lang="ja-JP" altLang="en-US" b="1" dirty="0">
              <a:effectLst>
                <a:glow rad="101600">
                  <a:schemeClr val="bg1">
                    <a:alpha val="75000"/>
                  </a:schemeClr>
                </a:glow>
              </a:effectLst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242737" y="4538433"/>
            <a:ext cx="765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Kicker</a:t>
            </a:r>
            <a:endParaRPr kumimoji="1" lang="ja-JP" altLang="en-US" b="1" dirty="0">
              <a:effectLst>
                <a:glow rad="101600">
                  <a:schemeClr val="bg1">
                    <a:alpha val="75000"/>
                  </a:schemeClr>
                </a:glow>
              </a:effectLst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37CEF75-27E9-9A06-6AF1-DB04BE2AE3BD}"/>
              </a:ext>
            </a:extLst>
          </p:cNvPr>
          <p:cNvSpPr txBox="1"/>
          <p:nvPr/>
        </p:nvSpPr>
        <p:spPr>
          <a:xfrm>
            <a:off x="6980238" y="6412890"/>
            <a:ext cx="21277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FF0000"/>
                </a:solidFill>
              </a:rPr>
              <a:t>P. Strasser</a:t>
            </a:r>
            <a:r>
              <a:rPr lang="en-US" altLang="ja-JP" sz="2000" dirty="0">
                <a:solidFill>
                  <a:srgbClr val="FF0000"/>
                </a:solidFill>
              </a:rPr>
              <a:t>’s poster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800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コンテンツ プレースホルダ 5" descr="g4ou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548680"/>
            <a:ext cx="6382153" cy="6249683"/>
          </a:xfrm>
          <a:prstGeom prst="rect">
            <a:avLst/>
          </a:prstGeom>
        </p:spPr>
      </p:pic>
      <p:sp>
        <p:nvSpPr>
          <p:cNvPr id="36" name="テキスト ボックス 35"/>
          <p:cNvSpPr txBox="1"/>
          <p:nvPr/>
        </p:nvSpPr>
        <p:spPr>
          <a:xfrm>
            <a:off x="35496" y="1052736"/>
            <a:ext cx="2657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white"/>
                </a:solidFill>
                <a:latin typeface="Rockwell"/>
                <a:ea typeface="HG明朝B" panose="02020809000000000000" pitchFamily="17" charset="-128"/>
              </a:rPr>
              <a:t>Capture solenoid (HS1)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5496" y="1916832"/>
            <a:ext cx="2587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white"/>
                </a:solidFill>
                <a:latin typeface="Rockwell"/>
                <a:ea typeface="HG明朝B" panose="02020809000000000000" pitchFamily="17" charset="-128"/>
              </a:rPr>
              <a:t>Bending magnet (HB1)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79512" y="2492896"/>
            <a:ext cx="2180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white"/>
                </a:solidFill>
                <a:latin typeface="Rockwell"/>
                <a:ea typeface="HG明朝B" panose="02020809000000000000" pitchFamily="17" charset="-128"/>
              </a:rPr>
              <a:t>Gate valve (HGV1)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79512" y="4438853"/>
            <a:ext cx="2189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white"/>
                </a:solidFill>
                <a:latin typeface="Rockwell"/>
                <a:ea typeface="HG明朝B" panose="02020809000000000000" pitchFamily="17" charset="-128"/>
              </a:rPr>
              <a:t>Transport solenoid</a:t>
            </a:r>
          </a:p>
          <a:p>
            <a:r>
              <a:rPr lang="en-US" altLang="ja-JP" dirty="0">
                <a:solidFill>
                  <a:prstClr val="white"/>
                </a:solidFill>
                <a:latin typeface="Rockwell"/>
                <a:ea typeface="HG明朝B" panose="02020809000000000000" pitchFamily="17" charset="-128"/>
              </a:rPr>
              <a:t>(HS2 and HS3)</a:t>
            </a:r>
          </a:p>
        </p:txBody>
      </p:sp>
      <p:cxnSp>
        <p:nvCxnSpPr>
          <p:cNvPr id="40" name="直線コネクタ 39"/>
          <p:cNvCxnSpPr/>
          <p:nvPr/>
        </p:nvCxnSpPr>
        <p:spPr>
          <a:xfrm rot="19800000">
            <a:off x="2057582" y="3032956"/>
            <a:ext cx="3312368" cy="0"/>
          </a:xfrm>
          <a:prstGeom prst="line">
            <a:avLst/>
          </a:prstGeom>
          <a:noFill/>
          <a:ln w="38100" cap="flat" cmpd="sng" algn="ctr">
            <a:solidFill>
              <a:srgbClr val="8E736A"/>
            </a:solidFill>
            <a:prstDash val="solid"/>
          </a:ln>
          <a:effectLst>
            <a:outerShdw blurRad="50800" dist="38100" dir="5400000" rotWithShape="0">
              <a:srgbClr val="000000">
                <a:alpha val="43137"/>
              </a:srgbClr>
            </a:outerShdw>
          </a:effectLst>
        </p:spPr>
      </p:cxnSp>
      <p:sp>
        <p:nvSpPr>
          <p:cNvPr id="41" name="テキスト ボックス 40"/>
          <p:cNvSpPr txBox="1"/>
          <p:nvPr/>
        </p:nvSpPr>
        <p:spPr>
          <a:xfrm rot="19800000">
            <a:off x="2978702" y="2248793"/>
            <a:ext cx="2766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prstClr val="white"/>
                </a:solidFill>
                <a:latin typeface="Rockwell"/>
                <a:ea typeface="HG明朝B" panose="02020809000000000000" pitchFamily="17" charset="-128"/>
              </a:rPr>
              <a:t>↑</a:t>
            </a:r>
            <a:r>
              <a:rPr lang="en-US" altLang="ja-JP" dirty="0">
                <a:solidFill>
                  <a:prstClr val="white"/>
                </a:solidFill>
                <a:latin typeface="Rockwell"/>
                <a:ea typeface="HG明朝B" panose="02020809000000000000" pitchFamily="17" charset="-128"/>
              </a:rPr>
              <a:t>beam transport tunnel</a:t>
            </a:r>
          </a:p>
        </p:txBody>
      </p:sp>
      <p:sp>
        <p:nvSpPr>
          <p:cNvPr id="42" name="右中かっこ 41"/>
          <p:cNvSpPr/>
          <p:nvPr/>
        </p:nvSpPr>
        <p:spPr>
          <a:xfrm rot="19800000">
            <a:off x="3462939" y="3254149"/>
            <a:ext cx="432048" cy="1152128"/>
          </a:xfrm>
          <a:prstGeom prst="rightBrace">
            <a:avLst/>
          </a:prstGeom>
          <a:noFill/>
          <a:ln w="38100" cap="flat" cmpd="sng" algn="ctr">
            <a:solidFill>
              <a:srgbClr val="727CA3">
                <a:shade val="8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/>
              <a:ea typeface="HG明朝B" panose="02020809000000000000" pitchFamily="17" charset="-128"/>
              <a:cs typeface="+mn-cs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 rot="19800000">
            <a:off x="3674960" y="2676044"/>
            <a:ext cx="29039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white"/>
                </a:solidFill>
                <a:latin typeface="Rockwell"/>
                <a:ea typeface="HG明朝B" panose="02020809000000000000" pitchFamily="17" charset="-128"/>
              </a:rPr>
              <a:t>Kicker magnets and/or</a:t>
            </a:r>
            <a:br>
              <a:rPr lang="en-US" altLang="ja-JP" dirty="0">
                <a:solidFill>
                  <a:prstClr val="white"/>
                </a:solidFill>
                <a:latin typeface="Rockwell"/>
                <a:ea typeface="HG明朝B" panose="02020809000000000000" pitchFamily="17" charset="-128"/>
              </a:rPr>
            </a:br>
            <a:r>
              <a:rPr lang="en-US" altLang="ja-JP" dirty="0" err="1">
                <a:solidFill>
                  <a:prstClr val="white"/>
                </a:solidFill>
                <a:latin typeface="Rockwell"/>
                <a:ea typeface="HG明朝B" panose="02020809000000000000" pitchFamily="17" charset="-128"/>
              </a:rPr>
              <a:t>wien</a:t>
            </a:r>
            <a:r>
              <a:rPr lang="en-US" altLang="ja-JP" dirty="0">
                <a:solidFill>
                  <a:prstClr val="white"/>
                </a:solidFill>
                <a:latin typeface="Rockwell"/>
                <a:ea typeface="HG明朝B" panose="02020809000000000000" pitchFamily="17" charset="-128"/>
              </a:rPr>
              <a:t> filers are installable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39552" y="5661248"/>
            <a:ext cx="3744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white"/>
                </a:solidFill>
                <a:latin typeface="Rockwell"/>
                <a:ea typeface="HG明朝B" panose="02020809000000000000" pitchFamily="17" charset="-128"/>
              </a:rPr>
              <a:t>Septum or bending magnet (HB2)</a:t>
            </a:r>
          </a:p>
        </p:txBody>
      </p:sp>
      <p:sp>
        <p:nvSpPr>
          <p:cNvPr id="45" name="下矢印 44"/>
          <p:cNvSpPr/>
          <p:nvPr/>
        </p:nvSpPr>
        <p:spPr>
          <a:xfrm rot="19800000">
            <a:off x="4507636" y="5932980"/>
            <a:ext cx="265681" cy="706084"/>
          </a:xfrm>
          <a:prstGeom prst="downArrow">
            <a:avLst/>
          </a:prstGeom>
          <a:solidFill>
            <a:srgbClr val="D2DA7A"/>
          </a:solidFill>
          <a:ln w="38100" cap="flat" cmpd="sng" algn="ctr">
            <a:solidFill>
              <a:srgbClr val="D2DA7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/>
              <a:ea typeface="HG明朝B" panose="02020809000000000000" pitchFamily="17" charset="-128"/>
              <a:cs typeface="+mn-cs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826984" y="6525344"/>
            <a:ext cx="3274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white"/>
                </a:solidFill>
                <a:effectLst>
                  <a:glow rad="101600">
                    <a:schemeClr val="tx1">
                      <a:alpha val="85000"/>
                    </a:schemeClr>
                  </a:glow>
                </a:effectLst>
                <a:latin typeface="Rockwell"/>
                <a:ea typeface="HG明朝B" panose="02020809000000000000" pitchFamily="17" charset="-128"/>
              </a:rPr>
              <a:t>Experimental area #2 and #3</a:t>
            </a:r>
          </a:p>
        </p:txBody>
      </p:sp>
      <p:sp>
        <p:nvSpPr>
          <p:cNvPr id="47" name="下矢印 46"/>
          <p:cNvSpPr/>
          <p:nvPr/>
        </p:nvSpPr>
        <p:spPr>
          <a:xfrm rot="19800000">
            <a:off x="2369640" y="3269221"/>
            <a:ext cx="360040" cy="504056"/>
          </a:xfrm>
          <a:prstGeom prst="downArrow">
            <a:avLst/>
          </a:prstGeom>
          <a:solidFill>
            <a:srgbClr val="FF0000"/>
          </a:solidFill>
          <a:ln w="38100" cap="flat" cmpd="sng" algn="ctr">
            <a:solidFill>
              <a:srgbClr val="C00000"/>
            </a:solidFill>
            <a:prstDash val="solid"/>
          </a:ln>
          <a:effectLst/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</a:rPr>
              <a:t>+B</a:t>
            </a:r>
            <a:endParaRPr kumimoji="0" lang="ja-JP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/>
              <a:ea typeface="HG明朝B" panose="02020809000000000000" pitchFamily="17" charset="-128"/>
              <a:cs typeface="+mn-cs"/>
            </a:endParaRPr>
          </a:p>
        </p:txBody>
      </p:sp>
      <p:sp>
        <p:nvSpPr>
          <p:cNvPr id="48" name="下矢印 47"/>
          <p:cNvSpPr/>
          <p:nvPr/>
        </p:nvSpPr>
        <p:spPr>
          <a:xfrm rot="9000000">
            <a:off x="3245968" y="4740907"/>
            <a:ext cx="360040" cy="504056"/>
          </a:xfrm>
          <a:prstGeom prst="downArrow">
            <a:avLst/>
          </a:prstGeom>
          <a:solidFill>
            <a:srgbClr val="FF0000"/>
          </a:solidFill>
          <a:ln w="38100" cap="flat" cmpd="sng" algn="ctr">
            <a:solidFill>
              <a:srgbClr val="C00000"/>
            </a:solidFill>
            <a:prstDash val="solid"/>
          </a:ln>
          <a:effectLst/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</a:rPr>
              <a:t>-B</a:t>
            </a:r>
            <a:endParaRPr kumimoji="0" lang="ja-JP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/>
              <a:ea typeface="HG明朝B" panose="02020809000000000000" pitchFamily="17" charset="-128"/>
              <a:cs typeface="+mn-cs"/>
            </a:endParaRPr>
          </a:p>
        </p:txBody>
      </p:sp>
      <p:cxnSp>
        <p:nvCxnSpPr>
          <p:cNvPr id="49" name="直線コネクタ 48"/>
          <p:cNvCxnSpPr>
            <a:stCxn id="39" idx="3"/>
          </p:cNvCxnSpPr>
          <p:nvPr/>
        </p:nvCxnSpPr>
        <p:spPr>
          <a:xfrm flipV="1">
            <a:off x="2368829" y="3573016"/>
            <a:ext cx="546987" cy="1189003"/>
          </a:xfrm>
          <a:prstGeom prst="line">
            <a:avLst/>
          </a:prstGeom>
          <a:noFill/>
          <a:ln w="9525" cap="flat" cmpd="sng" algn="ctr">
            <a:solidFill>
              <a:srgbClr val="727CA3">
                <a:shade val="80000"/>
              </a:srgbClr>
            </a:solidFill>
            <a:prstDash val="solid"/>
            <a:tailEnd type="triangle" w="lg" len="lg"/>
          </a:ln>
          <a:effectLst/>
        </p:spPr>
      </p:cxnSp>
      <p:cxnSp>
        <p:nvCxnSpPr>
          <p:cNvPr id="50" name="直線コネクタ 49"/>
          <p:cNvCxnSpPr>
            <a:stCxn id="39" idx="3"/>
          </p:cNvCxnSpPr>
          <p:nvPr/>
        </p:nvCxnSpPr>
        <p:spPr>
          <a:xfrm flipV="1">
            <a:off x="2368829" y="4725144"/>
            <a:ext cx="1195059" cy="36875"/>
          </a:xfrm>
          <a:prstGeom prst="line">
            <a:avLst/>
          </a:prstGeom>
          <a:noFill/>
          <a:ln w="9525" cap="flat" cmpd="sng" algn="ctr">
            <a:solidFill>
              <a:srgbClr val="727CA3">
                <a:shade val="80000"/>
              </a:srgbClr>
            </a:solidFill>
            <a:prstDash val="solid"/>
            <a:tailEnd type="triangle" w="lg" len="lg"/>
          </a:ln>
          <a:effectLst/>
        </p:spPr>
      </p:cxnSp>
      <p:sp>
        <p:nvSpPr>
          <p:cNvPr id="51" name="テキスト ボックス 50"/>
          <p:cNvSpPr txBox="1"/>
          <p:nvPr/>
        </p:nvSpPr>
        <p:spPr>
          <a:xfrm>
            <a:off x="0" y="6237312"/>
            <a:ext cx="3707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prstClr val="white"/>
                </a:solidFill>
                <a:latin typeface="Rockwell"/>
                <a:ea typeface="HG明朝B" panose="02020809000000000000" pitchFamily="17" charset="-128"/>
              </a:rPr>
              <a:t>Conceptual design was proposed by J. </a:t>
            </a:r>
            <a:r>
              <a:rPr lang="en-US" altLang="ja-JP" dirty="0" err="1">
                <a:solidFill>
                  <a:prstClr val="white"/>
                </a:solidFill>
                <a:latin typeface="Rockwell"/>
                <a:ea typeface="HG明朝B" panose="02020809000000000000" pitchFamily="17" charset="-128"/>
              </a:rPr>
              <a:t>Doornbos</a:t>
            </a:r>
            <a:r>
              <a:rPr lang="en-US" altLang="ja-JP" dirty="0">
                <a:solidFill>
                  <a:prstClr val="white"/>
                </a:solidFill>
                <a:latin typeface="Rockwell"/>
                <a:ea typeface="HG明朝B" panose="02020809000000000000" pitchFamily="17" charset="-128"/>
              </a:rPr>
              <a:t>, TRIUMF.</a:t>
            </a:r>
            <a:endParaRPr lang="ja-JP" altLang="en-US" dirty="0">
              <a:solidFill>
                <a:prstClr val="white"/>
              </a:solidFill>
              <a:latin typeface="Rockwell"/>
              <a:ea typeface="HG明朝B" panose="02020809000000000000" pitchFamily="17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644008" y="3486487"/>
            <a:ext cx="4499992" cy="224676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chemeClr val="tx1"/>
                </a:solidFill>
                <a:latin typeface="Rockwell"/>
                <a:ea typeface="HG明朝B" panose="02020809000000000000" pitchFamily="17" charset="-128"/>
              </a:rPr>
              <a:t>Adopting a new beamline concept which is confirmed by a particle tracking simulation, H line is designed to provide a high intensity beam with a wide-range momentum tunability to each of several areas.</a:t>
            </a:r>
          </a:p>
          <a:p>
            <a:r>
              <a:rPr lang="en-US" altLang="ja-JP" sz="2000" dirty="0">
                <a:solidFill>
                  <a:schemeClr val="tx1"/>
                </a:solidFill>
                <a:latin typeface="Rockwell"/>
                <a:ea typeface="HG明朝B" panose="02020809000000000000" pitchFamily="17" charset="-128"/>
              </a:rPr>
              <a:t>This concept is inherited to 2</a:t>
            </a:r>
            <a:r>
              <a:rPr lang="en-US" altLang="ja-JP" sz="2000" baseline="30000" dirty="0">
                <a:solidFill>
                  <a:schemeClr val="tx1"/>
                </a:solidFill>
                <a:latin typeface="Rockwell"/>
                <a:ea typeface="HG明朝B" panose="02020809000000000000" pitchFamily="17" charset="-128"/>
              </a:rPr>
              <a:t>nd</a:t>
            </a:r>
            <a:r>
              <a:rPr lang="en-US" altLang="ja-JP" sz="2000" dirty="0">
                <a:solidFill>
                  <a:schemeClr val="tx1"/>
                </a:solidFill>
                <a:latin typeface="Rockwell"/>
                <a:ea typeface="HG明朝B" panose="02020809000000000000" pitchFamily="17" charset="-128"/>
              </a:rPr>
              <a:t> TS.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436096" y="5867980"/>
            <a:ext cx="2481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white"/>
                </a:solidFill>
                <a:effectLst>
                  <a:glow rad="101600">
                    <a:schemeClr val="tx1">
                      <a:alpha val="85000"/>
                    </a:schemeClr>
                  </a:glow>
                </a:effectLst>
                <a:latin typeface="Rockwell"/>
                <a:ea typeface="HG明朝B" panose="02020809000000000000" pitchFamily="17" charset="-128"/>
              </a:rPr>
              <a:t>Experimental area #1</a:t>
            </a:r>
          </a:p>
        </p:txBody>
      </p:sp>
      <p:cxnSp>
        <p:nvCxnSpPr>
          <p:cNvPr id="55" name="直線矢印コネクタ 54"/>
          <p:cNvCxnSpPr/>
          <p:nvPr/>
        </p:nvCxnSpPr>
        <p:spPr>
          <a:xfrm rot="19800000" flipH="1">
            <a:off x="1980020" y="717762"/>
            <a:ext cx="864000" cy="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tailEnd type="arrow"/>
          </a:ln>
          <a:effectLst>
            <a:outerShdw blurRad="50800" dist="38100" dir="5400000" rotWithShape="0">
              <a:srgbClr val="000000">
                <a:alpha val="43137"/>
              </a:srgbClr>
            </a:outerShdw>
          </a:effectLst>
        </p:spPr>
      </p:cxnSp>
      <p:sp>
        <p:nvSpPr>
          <p:cNvPr id="56" name="テキスト ボックス 55"/>
          <p:cNvSpPr txBox="1"/>
          <p:nvPr/>
        </p:nvSpPr>
        <p:spPr>
          <a:xfrm>
            <a:off x="2462880" y="595789"/>
            <a:ext cx="1547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white"/>
                </a:solidFill>
                <a:latin typeface="Rockwell"/>
                <a:ea typeface="HG明朝B" panose="02020809000000000000" pitchFamily="17" charset="-128"/>
              </a:rPr>
              <a:t>3GeV proton</a:t>
            </a:r>
            <a:endParaRPr lang="ja-JP" altLang="en-US" dirty="0">
              <a:solidFill>
                <a:prstClr val="white"/>
              </a:solidFill>
              <a:latin typeface="Rockwell"/>
              <a:ea typeface="HG明朝B" panose="02020809000000000000" pitchFamily="17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496" y="5439"/>
            <a:ext cx="9108504" cy="533475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kumimoji="1" lang="en-US" altLang="ja-JP" sz="3200" dirty="0"/>
              <a:t>H-line: Generic-purpose High-intensity beamline</a:t>
            </a:r>
            <a:endParaRPr kumimoji="1" lang="ja-JP" altLang="en-US" sz="32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25F9A42-E2BC-DFCD-FDCE-14EB768AD32B}"/>
              </a:ext>
            </a:extLst>
          </p:cNvPr>
          <p:cNvSpPr txBox="1"/>
          <p:nvPr/>
        </p:nvSpPr>
        <p:spPr>
          <a:xfrm>
            <a:off x="6876000" y="549000"/>
            <a:ext cx="2242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FF0000"/>
                </a:solidFill>
              </a:rPr>
              <a:t>T. Yamazaki</a:t>
            </a:r>
            <a:r>
              <a:rPr lang="en-US" altLang="ja-JP" sz="2000" dirty="0">
                <a:solidFill>
                  <a:srgbClr val="FF0000"/>
                </a:solidFill>
              </a:rPr>
              <a:t>’s poster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981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35496" y="5439"/>
            <a:ext cx="9108504" cy="5334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3200" dirty="0"/>
              <a:t>H-line: feature prospects</a:t>
            </a:r>
            <a:endParaRPr lang="ja-JP" altLang="en-US" sz="32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75"/>
          <a:stretch/>
        </p:blipFill>
        <p:spPr>
          <a:xfrm>
            <a:off x="2015716" y="531472"/>
            <a:ext cx="7128000" cy="630657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7504" y="2600908"/>
            <a:ext cx="3312368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/>
              <a:t>H1: fundamental physics studies</a:t>
            </a:r>
          </a:p>
          <a:p>
            <a:r>
              <a:rPr lang="en-US" altLang="ja-JP" dirty="0" err="1"/>
              <a:t>MuSEUM</a:t>
            </a:r>
            <a:r>
              <a:rPr lang="en-US" altLang="ja-JP" dirty="0"/>
              <a:t>: high precession measurement of Mu HFS</a:t>
            </a:r>
          </a:p>
          <a:p>
            <a:r>
              <a:rPr kumimoji="1" lang="en-US" altLang="ja-JP" dirty="0" err="1"/>
              <a:t>DeeMe</a:t>
            </a:r>
            <a:r>
              <a:rPr kumimoji="1" lang="en-US" altLang="ja-JP" dirty="0"/>
              <a:t>: </a:t>
            </a:r>
            <a:r>
              <a:rPr kumimoji="1" lang="en-US" altLang="ja-JP" dirty="0">
                <a:latin typeface="Symbol" panose="05050102010706020507" pitchFamily="18" charset="2"/>
              </a:rPr>
              <a:t>m</a:t>
            </a:r>
            <a:r>
              <a:rPr kumimoji="1" lang="en-US" altLang="ja-JP" dirty="0"/>
              <a:t>-e conversion search</a:t>
            </a:r>
          </a:p>
          <a:p>
            <a:r>
              <a:rPr lang="en-US" altLang="ja-JP" dirty="0"/>
              <a:t>…Mu1s-2s, Mu-</a:t>
            </a:r>
            <a:r>
              <a:rPr lang="en-US" altLang="ja-JP" dirty="0" err="1"/>
              <a:t>antiMu</a:t>
            </a:r>
            <a:r>
              <a:rPr lang="en-US" altLang="ja-JP" dirty="0"/>
              <a:t>, </a:t>
            </a:r>
            <a:r>
              <a:rPr lang="en-US" altLang="ja-JP" i="1" dirty="0"/>
              <a:t>etc</a:t>
            </a:r>
            <a:r>
              <a:rPr lang="en-US" altLang="ja-JP" dirty="0"/>
              <a:t>.</a:t>
            </a:r>
            <a:endParaRPr kumimoji="1" lang="en-US" altLang="ja-JP" dirty="0"/>
          </a:p>
        </p:txBody>
      </p:sp>
      <p:cxnSp>
        <p:nvCxnSpPr>
          <p:cNvPr id="8" name="直線矢印コネクタ 7"/>
          <p:cNvCxnSpPr>
            <a:stCxn id="6" idx="3"/>
          </p:cNvCxnSpPr>
          <p:nvPr/>
        </p:nvCxnSpPr>
        <p:spPr>
          <a:xfrm>
            <a:off x="3419872" y="3339572"/>
            <a:ext cx="864096" cy="305452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107504" y="781609"/>
            <a:ext cx="3312368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/>
              <a:t>H2: realizing the muon re-acceleration from USM</a:t>
            </a:r>
            <a:r>
              <a:rPr lang="en-US" altLang="ja-JP" dirty="0"/>
              <a:t> method for g-2/EDM and transmission muon microscope</a:t>
            </a:r>
            <a:endParaRPr kumimoji="1" lang="ja-JP" altLang="en-US" dirty="0"/>
          </a:p>
        </p:txBody>
      </p:sp>
      <p:cxnSp>
        <p:nvCxnSpPr>
          <p:cNvPr id="14" name="直線矢印コネクタ 13"/>
          <p:cNvCxnSpPr>
            <a:stCxn id="13" idx="3"/>
          </p:cNvCxnSpPr>
          <p:nvPr/>
        </p:nvCxnSpPr>
        <p:spPr>
          <a:xfrm>
            <a:off x="3419872" y="1381774"/>
            <a:ext cx="864096" cy="514774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 w="lg" len="lg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9843392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B43918C-45CB-1988-4710-9CA7E6A370F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877788"/>
            <a:ext cx="9144000" cy="5143500"/>
          </a:xfrm>
          <a:prstGeom prst="rect">
            <a:avLst/>
          </a:prstGeom>
        </p:spPr>
      </p:pic>
      <p:sp>
        <p:nvSpPr>
          <p:cNvPr id="9" name="テキスト ボックス 27">
            <a:extLst>
              <a:ext uri="{FF2B5EF4-FFF2-40B4-BE49-F238E27FC236}">
                <a16:creationId xmlns:a16="http://schemas.microsoft.com/office/drawing/2014/main" id="{7F1FBF40-9CB6-2529-22A3-A6A83E9982F4}"/>
              </a:ext>
            </a:extLst>
          </p:cNvPr>
          <p:cNvSpPr txBox="1"/>
          <p:nvPr/>
        </p:nvSpPr>
        <p:spPr>
          <a:xfrm>
            <a:off x="7041742" y="4315764"/>
            <a:ext cx="1501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b="1" dirty="0">
                <a:solidFill>
                  <a:srgbClr val="00B050"/>
                </a:solidFill>
                <a:effectLst>
                  <a:glow rad="101600">
                    <a:schemeClr val="bg1">
                      <a:alpha val="85000"/>
                    </a:schemeClr>
                  </a:glow>
                </a:effectLst>
              </a:rPr>
              <a:t>Accumulation</a:t>
            </a:r>
            <a:endParaRPr kumimoji="1" lang="ja-JP" altLang="en-US" b="1" dirty="0">
              <a:solidFill>
                <a:srgbClr val="00B050"/>
              </a:solidFill>
              <a:effectLst>
                <a:glow rad="101600">
                  <a:schemeClr val="bg1">
                    <a:alpha val="85000"/>
                  </a:schemeClr>
                </a:glow>
              </a:effectLst>
            </a:endParaRPr>
          </a:p>
        </p:txBody>
      </p:sp>
      <p:sp>
        <p:nvSpPr>
          <p:cNvPr id="10" name="テキスト ボックス 28">
            <a:extLst>
              <a:ext uri="{FF2B5EF4-FFF2-40B4-BE49-F238E27FC236}">
                <a16:creationId xmlns:a16="http://schemas.microsoft.com/office/drawing/2014/main" id="{9F7FA770-D62C-9683-548D-EBD96543186D}"/>
              </a:ext>
            </a:extLst>
          </p:cNvPr>
          <p:cNvSpPr txBox="1"/>
          <p:nvPr/>
        </p:nvSpPr>
        <p:spPr>
          <a:xfrm>
            <a:off x="5425900" y="2859655"/>
            <a:ext cx="2558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2400" b="1" dirty="0"/>
              <a:t>H line bldg. </a:t>
            </a:r>
            <a:r>
              <a:rPr kumimoji="1" lang="ja-JP" altLang="en-US" sz="2400" b="1" dirty="0"/>
              <a:t>（</a:t>
            </a:r>
            <a:r>
              <a:rPr kumimoji="1" lang="en-US" altLang="ja-JP" sz="2400" b="1" dirty="0"/>
              <a:t>plan</a:t>
            </a:r>
            <a:r>
              <a:rPr kumimoji="1" lang="ja-JP" altLang="en-US" sz="2400" b="1" dirty="0"/>
              <a:t>）</a:t>
            </a:r>
            <a:endParaRPr kumimoji="1" lang="en-US" altLang="ja-JP" sz="2400" b="1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FDAAED05-17F3-C705-F98A-C88BA919DFD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238" t="37875" r="38630" b="33707"/>
          <a:stretch/>
        </p:blipFill>
        <p:spPr>
          <a:xfrm>
            <a:off x="4512711" y="4412748"/>
            <a:ext cx="2506480" cy="233868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EF346D66-1110-9FCE-CB79-82507E436824}"/>
              </a:ext>
            </a:extLst>
          </p:cNvPr>
          <p:cNvCxnSpPr>
            <a:cxnSpLocks/>
            <a:endCxn id="13" idx="3"/>
          </p:cNvCxnSpPr>
          <p:nvPr/>
        </p:nvCxnSpPr>
        <p:spPr>
          <a:xfrm flipH="1">
            <a:off x="7019191" y="4963206"/>
            <a:ext cx="759472" cy="618886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A0CEFFE-6768-6A82-7681-5067BAB54EA1}"/>
              </a:ext>
            </a:extLst>
          </p:cNvPr>
          <p:cNvSpPr txBox="1"/>
          <p:nvPr/>
        </p:nvSpPr>
        <p:spPr>
          <a:xfrm>
            <a:off x="7065800" y="5639745"/>
            <a:ext cx="198714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effectLst>
                  <a:glow rad="101600">
                    <a:schemeClr val="bg1">
                      <a:alpha val="85000"/>
                    </a:schemeClr>
                  </a:glow>
                </a:effectLst>
              </a:rPr>
              <a:t>g-2/EDM exp.</a:t>
            </a:r>
            <a:br>
              <a:rPr kumimoji="1" lang="en-US" altLang="ja-JP" sz="2000" b="1" dirty="0">
                <a:effectLst>
                  <a:glow rad="101600">
                    <a:schemeClr val="bg1">
                      <a:alpha val="85000"/>
                    </a:schemeClr>
                  </a:glow>
                </a:effectLst>
              </a:rPr>
            </a:br>
            <a:r>
              <a:rPr kumimoji="1" lang="en-US" altLang="ja-JP" dirty="0">
                <a:effectLst>
                  <a:glow rad="101600">
                    <a:schemeClr val="bg1">
                      <a:alpha val="85000"/>
                    </a:schemeClr>
                  </a:glow>
                </a:effectLst>
              </a:rPr>
              <a:t>Searching for BSM.</a:t>
            </a:r>
            <a:endParaRPr kumimoji="1" lang="ja-JP" altLang="en-US" dirty="0">
              <a:solidFill>
                <a:srgbClr val="FF0000"/>
              </a:solidFill>
              <a:effectLst>
                <a:glow rad="101600">
                  <a:schemeClr val="bg1">
                    <a:alpha val="85000"/>
                  </a:schemeClr>
                </a:glow>
              </a:effectLst>
            </a:endParaRP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CF44D234-9613-0303-0CF1-FD26AF8E075D}"/>
              </a:ext>
            </a:extLst>
          </p:cNvPr>
          <p:cNvCxnSpPr>
            <a:cxnSpLocks/>
          </p:cNvCxnSpPr>
          <p:nvPr/>
        </p:nvCxnSpPr>
        <p:spPr>
          <a:xfrm>
            <a:off x="3779912" y="3362374"/>
            <a:ext cx="2304256" cy="93086"/>
          </a:xfrm>
          <a:prstGeom prst="straightConnector1">
            <a:avLst/>
          </a:prstGeom>
          <a:ln w="635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AD61FF41-50CD-1D96-F9E7-3CABC81F0CC7}"/>
              </a:ext>
            </a:extLst>
          </p:cNvPr>
          <p:cNvCxnSpPr>
            <a:cxnSpLocks/>
            <a:endCxn id="17" idx="3"/>
          </p:cNvCxnSpPr>
          <p:nvPr/>
        </p:nvCxnSpPr>
        <p:spPr>
          <a:xfrm flipH="1">
            <a:off x="3489391" y="3414026"/>
            <a:ext cx="1630186" cy="842294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8">
            <a:extLst>
              <a:ext uri="{FF2B5EF4-FFF2-40B4-BE49-F238E27FC236}">
                <a16:creationId xmlns:a16="http://schemas.microsoft.com/office/drawing/2014/main" id="{B4F09114-30E9-9130-512D-84F75F06ACF7}"/>
              </a:ext>
            </a:extLst>
          </p:cNvPr>
          <p:cNvSpPr txBox="1"/>
          <p:nvPr/>
        </p:nvSpPr>
        <p:spPr>
          <a:xfrm>
            <a:off x="1419642" y="1798806"/>
            <a:ext cx="1566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b="1" dirty="0"/>
              <a:t>ＭＬＦ </a:t>
            </a:r>
            <a:r>
              <a:rPr lang="en-US" altLang="ja-JP" sz="2400" b="1" dirty="0"/>
              <a:t>bldg.</a:t>
            </a:r>
            <a:endParaRPr kumimoji="1" lang="en-US" altLang="ja-JP" sz="2400" b="1" dirty="0"/>
          </a:p>
        </p:txBody>
      </p:sp>
      <p:sp>
        <p:nvSpPr>
          <p:cNvPr id="22" name="フリーフォーム 43">
            <a:extLst>
              <a:ext uri="{FF2B5EF4-FFF2-40B4-BE49-F238E27FC236}">
                <a16:creationId xmlns:a16="http://schemas.microsoft.com/office/drawing/2014/main" id="{4E379D1E-AB58-36F4-E0C5-17C150C861B5}"/>
              </a:ext>
            </a:extLst>
          </p:cNvPr>
          <p:cNvSpPr/>
          <p:nvPr/>
        </p:nvSpPr>
        <p:spPr>
          <a:xfrm>
            <a:off x="13001" y="1982021"/>
            <a:ext cx="2314780" cy="1056771"/>
          </a:xfrm>
          <a:custGeom>
            <a:avLst/>
            <a:gdLst>
              <a:gd name="connsiteX0" fmla="*/ 13854 w 2521527"/>
              <a:gd name="connsiteY0" fmla="*/ 110836 h 1177636"/>
              <a:gd name="connsiteX1" fmla="*/ 0 w 2521527"/>
              <a:gd name="connsiteY1" fmla="*/ 983673 h 1177636"/>
              <a:gd name="connsiteX2" fmla="*/ 1108363 w 2521527"/>
              <a:gd name="connsiteY2" fmla="*/ 1177636 h 1177636"/>
              <a:gd name="connsiteX3" fmla="*/ 2521527 w 2521527"/>
              <a:gd name="connsiteY3" fmla="*/ 1011382 h 1177636"/>
              <a:gd name="connsiteX4" fmla="*/ 2521527 w 2521527"/>
              <a:gd name="connsiteY4" fmla="*/ 498764 h 1177636"/>
              <a:gd name="connsiteX5" fmla="*/ 2355272 w 2521527"/>
              <a:gd name="connsiteY5" fmla="*/ 304800 h 1177636"/>
              <a:gd name="connsiteX6" fmla="*/ 942109 w 2521527"/>
              <a:gd name="connsiteY6" fmla="*/ 318655 h 1177636"/>
              <a:gd name="connsiteX7" fmla="*/ 637309 w 2521527"/>
              <a:gd name="connsiteY7" fmla="*/ 83127 h 1177636"/>
              <a:gd name="connsiteX8" fmla="*/ 387927 w 2521527"/>
              <a:gd name="connsiteY8" fmla="*/ 0 h 1177636"/>
              <a:gd name="connsiteX9" fmla="*/ 13854 w 2521527"/>
              <a:gd name="connsiteY9" fmla="*/ 110836 h 1177636"/>
              <a:gd name="connsiteX0" fmla="*/ 734 w 2508407"/>
              <a:gd name="connsiteY0" fmla="*/ 110836 h 1177636"/>
              <a:gd name="connsiteX1" fmla="*/ 0 w 2508407"/>
              <a:gd name="connsiteY1" fmla="*/ 898390 h 1177636"/>
              <a:gd name="connsiteX2" fmla="*/ 1095243 w 2508407"/>
              <a:gd name="connsiteY2" fmla="*/ 1177636 h 1177636"/>
              <a:gd name="connsiteX3" fmla="*/ 2508407 w 2508407"/>
              <a:gd name="connsiteY3" fmla="*/ 1011382 h 1177636"/>
              <a:gd name="connsiteX4" fmla="*/ 2508407 w 2508407"/>
              <a:gd name="connsiteY4" fmla="*/ 498764 h 1177636"/>
              <a:gd name="connsiteX5" fmla="*/ 2342152 w 2508407"/>
              <a:gd name="connsiteY5" fmla="*/ 304800 h 1177636"/>
              <a:gd name="connsiteX6" fmla="*/ 928989 w 2508407"/>
              <a:gd name="connsiteY6" fmla="*/ 318655 h 1177636"/>
              <a:gd name="connsiteX7" fmla="*/ 624189 w 2508407"/>
              <a:gd name="connsiteY7" fmla="*/ 83127 h 1177636"/>
              <a:gd name="connsiteX8" fmla="*/ 374807 w 2508407"/>
              <a:gd name="connsiteY8" fmla="*/ 0 h 1177636"/>
              <a:gd name="connsiteX9" fmla="*/ 734 w 2508407"/>
              <a:gd name="connsiteY9" fmla="*/ 110836 h 1177636"/>
              <a:gd name="connsiteX0" fmla="*/ 734 w 2508407"/>
              <a:gd name="connsiteY0" fmla="*/ 110836 h 1177636"/>
              <a:gd name="connsiteX1" fmla="*/ 0 w 2508407"/>
              <a:gd name="connsiteY1" fmla="*/ 898390 h 1177636"/>
              <a:gd name="connsiteX2" fmla="*/ 1095243 w 2508407"/>
              <a:gd name="connsiteY2" fmla="*/ 1177636 h 1177636"/>
              <a:gd name="connsiteX3" fmla="*/ 2508407 w 2508407"/>
              <a:gd name="connsiteY3" fmla="*/ 1011382 h 1177636"/>
              <a:gd name="connsiteX4" fmla="*/ 2508407 w 2508407"/>
              <a:gd name="connsiteY4" fmla="*/ 498764 h 1177636"/>
              <a:gd name="connsiteX5" fmla="*/ 2342152 w 2508407"/>
              <a:gd name="connsiteY5" fmla="*/ 304800 h 1177636"/>
              <a:gd name="connsiteX6" fmla="*/ 928989 w 2508407"/>
              <a:gd name="connsiteY6" fmla="*/ 318655 h 1177636"/>
              <a:gd name="connsiteX7" fmla="*/ 624189 w 2508407"/>
              <a:gd name="connsiteY7" fmla="*/ 83127 h 1177636"/>
              <a:gd name="connsiteX8" fmla="*/ 374807 w 2508407"/>
              <a:gd name="connsiteY8" fmla="*/ 0 h 1177636"/>
              <a:gd name="connsiteX9" fmla="*/ 734 w 2508407"/>
              <a:gd name="connsiteY9" fmla="*/ 110836 h 1177636"/>
              <a:gd name="connsiteX0" fmla="*/ 734 w 2508407"/>
              <a:gd name="connsiteY0" fmla="*/ 110836 h 1177636"/>
              <a:gd name="connsiteX1" fmla="*/ 0 w 2508407"/>
              <a:gd name="connsiteY1" fmla="*/ 898390 h 1177636"/>
              <a:gd name="connsiteX2" fmla="*/ 1062442 w 2508407"/>
              <a:gd name="connsiteY2" fmla="*/ 1177636 h 1177636"/>
              <a:gd name="connsiteX3" fmla="*/ 2508407 w 2508407"/>
              <a:gd name="connsiteY3" fmla="*/ 1011382 h 1177636"/>
              <a:gd name="connsiteX4" fmla="*/ 2508407 w 2508407"/>
              <a:gd name="connsiteY4" fmla="*/ 498764 h 1177636"/>
              <a:gd name="connsiteX5" fmla="*/ 2342152 w 2508407"/>
              <a:gd name="connsiteY5" fmla="*/ 304800 h 1177636"/>
              <a:gd name="connsiteX6" fmla="*/ 928989 w 2508407"/>
              <a:gd name="connsiteY6" fmla="*/ 318655 h 1177636"/>
              <a:gd name="connsiteX7" fmla="*/ 624189 w 2508407"/>
              <a:gd name="connsiteY7" fmla="*/ 83127 h 1177636"/>
              <a:gd name="connsiteX8" fmla="*/ 374807 w 2508407"/>
              <a:gd name="connsiteY8" fmla="*/ 0 h 1177636"/>
              <a:gd name="connsiteX9" fmla="*/ 734 w 2508407"/>
              <a:gd name="connsiteY9" fmla="*/ 110836 h 1177636"/>
              <a:gd name="connsiteX0" fmla="*/ 734 w 2508407"/>
              <a:gd name="connsiteY0" fmla="*/ 110836 h 1177636"/>
              <a:gd name="connsiteX1" fmla="*/ 0 w 2508407"/>
              <a:gd name="connsiteY1" fmla="*/ 898390 h 1177636"/>
              <a:gd name="connsiteX2" fmla="*/ 1062442 w 2508407"/>
              <a:gd name="connsiteY2" fmla="*/ 1177636 h 1177636"/>
              <a:gd name="connsiteX3" fmla="*/ 2508407 w 2508407"/>
              <a:gd name="connsiteY3" fmla="*/ 1011382 h 1177636"/>
              <a:gd name="connsiteX4" fmla="*/ 2508407 w 2508407"/>
              <a:gd name="connsiteY4" fmla="*/ 498764 h 1177636"/>
              <a:gd name="connsiteX5" fmla="*/ 2342152 w 2508407"/>
              <a:gd name="connsiteY5" fmla="*/ 304800 h 1177636"/>
              <a:gd name="connsiteX6" fmla="*/ 928989 w 2508407"/>
              <a:gd name="connsiteY6" fmla="*/ 318655 h 1177636"/>
              <a:gd name="connsiteX7" fmla="*/ 689791 w 2508407"/>
              <a:gd name="connsiteY7" fmla="*/ 129050 h 1177636"/>
              <a:gd name="connsiteX8" fmla="*/ 374807 w 2508407"/>
              <a:gd name="connsiteY8" fmla="*/ 0 h 1177636"/>
              <a:gd name="connsiteX9" fmla="*/ 734 w 2508407"/>
              <a:gd name="connsiteY9" fmla="*/ 110836 h 1177636"/>
              <a:gd name="connsiteX0" fmla="*/ 734 w 2508407"/>
              <a:gd name="connsiteY0" fmla="*/ 110836 h 1177636"/>
              <a:gd name="connsiteX1" fmla="*/ 0 w 2508407"/>
              <a:gd name="connsiteY1" fmla="*/ 898390 h 1177636"/>
              <a:gd name="connsiteX2" fmla="*/ 1062442 w 2508407"/>
              <a:gd name="connsiteY2" fmla="*/ 1177636 h 1177636"/>
              <a:gd name="connsiteX3" fmla="*/ 2508407 w 2508407"/>
              <a:gd name="connsiteY3" fmla="*/ 1011382 h 1177636"/>
              <a:gd name="connsiteX4" fmla="*/ 2508407 w 2508407"/>
              <a:gd name="connsiteY4" fmla="*/ 498764 h 1177636"/>
              <a:gd name="connsiteX5" fmla="*/ 2342152 w 2508407"/>
              <a:gd name="connsiteY5" fmla="*/ 304800 h 1177636"/>
              <a:gd name="connsiteX6" fmla="*/ 1027392 w 2508407"/>
              <a:gd name="connsiteY6" fmla="*/ 364576 h 1177636"/>
              <a:gd name="connsiteX7" fmla="*/ 689791 w 2508407"/>
              <a:gd name="connsiteY7" fmla="*/ 129050 h 1177636"/>
              <a:gd name="connsiteX8" fmla="*/ 374807 w 2508407"/>
              <a:gd name="connsiteY8" fmla="*/ 0 h 1177636"/>
              <a:gd name="connsiteX9" fmla="*/ 734 w 2508407"/>
              <a:gd name="connsiteY9" fmla="*/ 110836 h 1177636"/>
              <a:gd name="connsiteX0" fmla="*/ 734 w 2508407"/>
              <a:gd name="connsiteY0" fmla="*/ 110836 h 1177636"/>
              <a:gd name="connsiteX1" fmla="*/ 0 w 2508407"/>
              <a:gd name="connsiteY1" fmla="*/ 898390 h 1177636"/>
              <a:gd name="connsiteX2" fmla="*/ 1062442 w 2508407"/>
              <a:gd name="connsiteY2" fmla="*/ 1177636 h 1177636"/>
              <a:gd name="connsiteX3" fmla="*/ 2508407 w 2508407"/>
              <a:gd name="connsiteY3" fmla="*/ 1011382 h 1177636"/>
              <a:gd name="connsiteX4" fmla="*/ 2508407 w 2508407"/>
              <a:gd name="connsiteY4" fmla="*/ 498764 h 1177636"/>
              <a:gd name="connsiteX5" fmla="*/ 2184706 w 2508407"/>
              <a:gd name="connsiteY5" fmla="*/ 291680 h 1177636"/>
              <a:gd name="connsiteX6" fmla="*/ 1027392 w 2508407"/>
              <a:gd name="connsiteY6" fmla="*/ 364576 h 1177636"/>
              <a:gd name="connsiteX7" fmla="*/ 689791 w 2508407"/>
              <a:gd name="connsiteY7" fmla="*/ 129050 h 1177636"/>
              <a:gd name="connsiteX8" fmla="*/ 374807 w 2508407"/>
              <a:gd name="connsiteY8" fmla="*/ 0 h 1177636"/>
              <a:gd name="connsiteX9" fmla="*/ 734 w 2508407"/>
              <a:gd name="connsiteY9" fmla="*/ 110836 h 1177636"/>
              <a:gd name="connsiteX0" fmla="*/ 734 w 2508407"/>
              <a:gd name="connsiteY0" fmla="*/ 110836 h 1125154"/>
              <a:gd name="connsiteX1" fmla="*/ 0 w 2508407"/>
              <a:gd name="connsiteY1" fmla="*/ 898390 h 1125154"/>
              <a:gd name="connsiteX2" fmla="*/ 1101803 w 2508407"/>
              <a:gd name="connsiteY2" fmla="*/ 1125154 h 1125154"/>
              <a:gd name="connsiteX3" fmla="*/ 2508407 w 2508407"/>
              <a:gd name="connsiteY3" fmla="*/ 1011382 h 1125154"/>
              <a:gd name="connsiteX4" fmla="*/ 2508407 w 2508407"/>
              <a:gd name="connsiteY4" fmla="*/ 498764 h 1125154"/>
              <a:gd name="connsiteX5" fmla="*/ 2184706 w 2508407"/>
              <a:gd name="connsiteY5" fmla="*/ 291680 h 1125154"/>
              <a:gd name="connsiteX6" fmla="*/ 1027392 w 2508407"/>
              <a:gd name="connsiteY6" fmla="*/ 364576 h 1125154"/>
              <a:gd name="connsiteX7" fmla="*/ 689791 w 2508407"/>
              <a:gd name="connsiteY7" fmla="*/ 129050 h 1125154"/>
              <a:gd name="connsiteX8" fmla="*/ 374807 w 2508407"/>
              <a:gd name="connsiteY8" fmla="*/ 0 h 1125154"/>
              <a:gd name="connsiteX9" fmla="*/ 734 w 2508407"/>
              <a:gd name="connsiteY9" fmla="*/ 110836 h 1125154"/>
              <a:gd name="connsiteX0" fmla="*/ 1 w 2507674"/>
              <a:gd name="connsiteY0" fmla="*/ 110836 h 1125154"/>
              <a:gd name="connsiteX1" fmla="*/ 51749 w 2507674"/>
              <a:gd name="connsiteY1" fmla="*/ 596617 h 1125154"/>
              <a:gd name="connsiteX2" fmla="*/ 1101070 w 2507674"/>
              <a:gd name="connsiteY2" fmla="*/ 1125154 h 1125154"/>
              <a:gd name="connsiteX3" fmla="*/ 2507674 w 2507674"/>
              <a:gd name="connsiteY3" fmla="*/ 1011382 h 1125154"/>
              <a:gd name="connsiteX4" fmla="*/ 2507674 w 2507674"/>
              <a:gd name="connsiteY4" fmla="*/ 498764 h 1125154"/>
              <a:gd name="connsiteX5" fmla="*/ 2183973 w 2507674"/>
              <a:gd name="connsiteY5" fmla="*/ 291680 h 1125154"/>
              <a:gd name="connsiteX6" fmla="*/ 1026659 w 2507674"/>
              <a:gd name="connsiteY6" fmla="*/ 364576 h 1125154"/>
              <a:gd name="connsiteX7" fmla="*/ 689058 w 2507674"/>
              <a:gd name="connsiteY7" fmla="*/ 129050 h 1125154"/>
              <a:gd name="connsiteX8" fmla="*/ 374074 w 2507674"/>
              <a:gd name="connsiteY8" fmla="*/ 0 h 1125154"/>
              <a:gd name="connsiteX9" fmla="*/ 1 w 2507674"/>
              <a:gd name="connsiteY9" fmla="*/ 110836 h 1125154"/>
              <a:gd name="connsiteX0" fmla="*/ 6 w 2507679"/>
              <a:gd name="connsiteY0" fmla="*/ 110836 h 1125154"/>
              <a:gd name="connsiteX1" fmla="*/ 5832 w 2507679"/>
              <a:gd name="connsiteY1" fmla="*/ 911510 h 1125154"/>
              <a:gd name="connsiteX2" fmla="*/ 1101075 w 2507679"/>
              <a:gd name="connsiteY2" fmla="*/ 1125154 h 1125154"/>
              <a:gd name="connsiteX3" fmla="*/ 2507679 w 2507679"/>
              <a:gd name="connsiteY3" fmla="*/ 1011382 h 1125154"/>
              <a:gd name="connsiteX4" fmla="*/ 2507679 w 2507679"/>
              <a:gd name="connsiteY4" fmla="*/ 498764 h 1125154"/>
              <a:gd name="connsiteX5" fmla="*/ 2183978 w 2507679"/>
              <a:gd name="connsiteY5" fmla="*/ 291680 h 1125154"/>
              <a:gd name="connsiteX6" fmla="*/ 1026664 w 2507679"/>
              <a:gd name="connsiteY6" fmla="*/ 364576 h 1125154"/>
              <a:gd name="connsiteX7" fmla="*/ 689063 w 2507679"/>
              <a:gd name="connsiteY7" fmla="*/ 129050 h 1125154"/>
              <a:gd name="connsiteX8" fmla="*/ 374079 w 2507679"/>
              <a:gd name="connsiteY8" fmla="*/ 0 h 1125154"/>
              <a:gd name="connsiteX9" fmla="*/ 6 w 2507679"/>
              <a:gd name="connsiteY9" fmla="*/ 110836 h 1125154"/>
              <a:gd name="connsiteX0" fmla="*/ 6 w 2507679"/>
              <a:gd name="connsiteY0" fmla="*/ 110836 h 1125154"/>
              <a:gd name="connsiteX1" fmla="*/ 5832 w 2507679"/>
              <a:gd name="connsiteY1" fmla="*/ 911510 h 1125154"/>
              <a:gd name="connsiteX2" fmla="*/ 1101075 w 2507679"/>
              <a:gd name="connsiteY2" fmla="*/ 1125154 h 1125154"/>
              <a:gd name="connsiteX3" fmla="*/ 2507679 w 2507679"/>
              <a:gd name="connsiteY3" fmla="*/ 1011382 h 1125154"/>
              <a:gd name="connsiteX4" fmla="*/ 2507679 w 2507679"/>
              <a:gd name="connsiteY4" fmla="*/ 498764 h 1125154"/>
              <a:gd name="connsiteX5" fmla="*/ 2183978 w 2507679"/>
              <a:gd name="connsiteY5" fmla="*/ 291680 h 1125154"/>
              <a:gd name="connsiteX6" fmla="*/ 1026664 w 2507679"/>
              <a:gd name="connsiteY6" fmla="*/ 364576 h 1125154"/>
              <a:gd name="connsiteX7" fmla="*/ 689063 w 2507679"/>
              <a:gd name="connsiteY7" fmla="*/ 129050 h 1125154"/>
              <a:gd name="connsiteX8" fmla="*/ 374079 w 2507679"/>
              <a:gd name="connsiteY8" fmla="*/ 0 h 1125154"/>
              <a:gd name="connsiteX9" fmla="*/ 6 w 2507679"/>
              <a:gd name="connsiteY9" fmla="*/ 110836 h 1125154"/>
              <a:gd name="connsiteX0" fmla="*/ 6 w 2507679"/>
              <a:gd name="connsiteY0" fmla="*/ 110836 h 1722138"/>
              <a:gd name="connsiteX1" fmla="*/ 5832 w 2507679"/>
              <a:gd name="connsiteY1" fmla="*/ 911510 h 1722138"/>
              <a:gd name="connsiteX2" fmla="*/ 1081394 w 2507679"/>
              <a:gd name="connsiteY2" fmla="*/ 1722138 h 1722138"/>
              <a:gd name="connsiteX3" fmla="*/ 2507679 w 2507679"/>
              <a:gd name="connsiteY3" fmla="*/ 1011382 h 1722138"/>
              <a:gd name="connsiteX4" fmla="*/ 2507679 w 2507679"/>
              <a:gd name="connsiteY4" fmla="*/ 498764 h 1722138"/>
              <a:gd name="connsiteX5" fmla="*/ 2183978 w 2507679"/>
              <a:gd name="connsiteY5" fmla="*/ 291680 h 1722138"/>
              <a:gd name="connsiteX6" fmla="*/ 1026664 w 2507679"/>
              <a:gd name="connsiteY6" fmla="*/ 364576 h 1722138"/>
              <a:gd name="connsiteX7" fmla="*/ 689063 w 2507679"/>
              <a:gd name="connsiteY7" fmla="*/ 129050 h 1722138"/>
              <a:gd name="connsiteX8" fmla="*/ 374079 w 2507679"/>
              <a:gd name="connsiteY8" fmla="*/ 0 h 1722138"/>
              <a:gd name="connsiteX9" fmla="*/ 6 w 2507679"/>
              <a:gd name="connsiteY9" fmla="*/ 110836 h 1722138"/>
              <a:gd name="connsiteX0" fmla="*/ 6 w 2507679"/>
              <a:gd name="connsiteY0" fmla="*/ 110836 h 1144835"/>
              <a:gd name="connsiteX1" fmla="*/ 5832 w 2507679"/>
              <a:gd name="connsiteY1" fmla="*/ 911510 h 1144835"/>
              <a:gd name="connsiteX2" fmla="*/ 1068274 w 2507679"/>
              <a:gd name="connsiteY2" fmla="*/ 1144835 h 1144835"/>
              <a:gd name="connsiteX3" fmla="*/ 2507679 w 2507679"/>
              <a:gd name="connsiteY3" fmla="*/ 1011382 h 1144835"/>
              <a:gd name="connsiteX4" fmla="*/ 2507679 w 2507679"/>
              <a:gd name="connsiteY4" fmla="*/ 498764 h 1144835"/>
              <a:gd name="connsiteX5" fmla="*/ 2183978 w 2507679"/>
              <a:gd name="connsiteY5" fmla="*/ 291680 h 1144835"/>
              <a:gd name="connsiteX6" fmla="*/ 1026664 w 2507679"/>
              <a:gd name="connsiteY6" fmla="*/ 364576 h 1144835"/>
              <a:gd name="connsiteX7" fmla="*/ 689063 w 2507679"/>
              <a:gd name="connsiteY7" fmla="*/ 129050 h 1144835"/>
              <a:gd name="connsiteX8" fmla="*/ 374079 w 2507679"/>
              <a:gd name="connsiteY8" fmla="*/ 0 h 1144835"/>
              <a:gd name="connsiteX9" fmla="*/ 6 w 2507679"/>
              <a:gd name="connsiteY9" fmla="*/ 110836 h 1144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07679" h="1144835">
                <a:moveTo>
                  <a:pt x="6" y="110836"/>
                </a:moveTo>
                <a:cubicBezTo>
                  <a:pt x="-239" y="373354"/>
                  <a:pt x="6078" y="648992"/>
                  <a:pt x="5832" y="911510"/>
                </a:cubicBezTo>
                <a:lnTo>
                  <a:pt x="1068274" y="1144835"/>
                </a:lnTo>
                <a:lnTo>
                  <a:pt x="2507679" y="1011382"/>
                </a:lnTo>
                <a:lnTo>
                  <a:pt x="2507679" y="498764"/>
                </a:lnTo>
                <a:lnTo>
                  <a:pt x="2183978" y="291680"/>
                </a:lnTo>
                <a:lnTo>
                  <a:pt x="1026664" y="364576"/>
                </a:lnTo>
                <a:lnTo>
                  <a:pt x="689063" y="129050"/>
                </a:lnTo>
                <a:lnTo>
                  <a:pt x="374079" y="0"/>
                </a:lnTo>
                <a:lnTo>
                  <a:pt x="6" y="110836"/>
                </a:lnTo>
                <a:close/>
              </a:path>
            </a:pathLst>
          </a:custGeom>
          <a:solidFill>
            <a:schemeClr val="tx1">
              <a:alpha val="22000"/>
            </a:schemeClr>
          </a:solidFill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22041">
              <a:defRPr/>
            </a:pPr>
            <a:r>
              <a:rPr lang="en-US" altLang="ja-JP" sz="1600" b="1" dirty="0">
                <a:solidFill>
                  <a:schemeClr val="tx1"/>
                </a:solidFill>
                <a:effectLst>
                  <a:glow rad="101600">
                    <a:schemeClr val="bg1">
                      <a:alpha val="85000"/>
                    </a:schemeClr>
                  </a:glow>
                </a:effectLst>
                <a:latin typeface="游ゴシック" panose="020F0502020204030204"/>
                <a:ea typeface="游ゴシック" panose="020B0400000000000000" pitchFamily="34" charset="-128"/>
              </a:rPr>
              <a:t>H</a:t>
            </a:r>
            <a:r>
              <a:rPr lang="ja-JP" altLang="en-US" sz="1600" b="1" dirty="0">
                <a:solidFill>
                  <a:schemeClr val="tx1"/>
                </a:solidFill>
                <a:effectLst>
                  <a:glow rad="101600">
                    <a:schemeClr val="bg1">
                      <a:alpha val="85000"/>
                    </a:schemeClr>
                  </a:glow>
                </a:effectLst>
                <a:latin typeface="游ゴシック" panose="020F0502020204030204"/>
                <a:ea typeface="游ゴシック" panose="020B0400000000000000" pitchFamily="34" charset="-128"/>
              </a:rPr>
              <a:t> </a:t>
            </a:r>
            <a:r>
              <a:rPr lang="en-US" altLang="ja-JP" sz="1600" b="1" dirty="0">
                <a:solidFill>
                  <a:schemeClr val="tx1"/>
                </a:solidFill>
                <a:effectLst>
                  <a:glow rad="101600">
                    <a:schemeClr val="bg1">
                      <a:alpha val="85000"/>
                    </a:schemeClr>
                  </a:glow>
                </a:effectLst>
                <a:latin typeface="游ゴシック" panose="020F0502020204030204"/>
                <a:ea typeface="游ゴシック" panose="020B0400000000000000" pitchFamily="34" charset="-128"/>
              </a:rPr>
              <a:t>line</a:t>
            </a:r>
            <a:endParaRPr lang="ja-JP" altLang="en-US" sz="1600" b="1" dirty="0">
              <a:solidFill>
                <a:schemeClr val="tx1"/>
              </a:solidFill>
              <a:effectLst>
                <a:glow rad="101600">
                  <a:schemeClr val="bg1">
                    <a:alpha val="85000"/>
                  </a:schemeClr>
                </a:glow>
              </a:effectLst>
              <a:latin typeface="游ゴシック" panose="020F0502020204030204"/>
              <a:ea typeface="游ゴシック" panose="020B0400000000000000" pitchFamily="34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94A7615-FF73-16B7-E3F7-C2863682B4B4}"/>
              </a:ext>
            </a:extLst>
          </p:cNvPr>
          <p:cNvSpPr txBox="1"/>
          <p:nvPr/>
        </p:nvSpPr>
        <p:spPr>
          <a:xfrm>
            <a:off x="1216769" y="2587946"/>
            <a:ext cx="532518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effectLst>
                  <a:glow rad="101600">
                    <a:schemeClr val="bg1">
                      <a:alpha val="85000"/>
                    </a:schemeClr>
                  </a:glow>
                </a:effectLst>
              </a:rPr>
              <a:t>H2</a:t>
            </a:r>
            <a:endParaRPr kumimoji="1" lang="ja-JP" altLang="en-US" sz="2400" dirty="0">
              <a:effectLst>
                <a:glow rad="101600">
                  <a:schemeClr val="bg1">
                    <a:alpha val="85000"/>
                  </a:schemeClr>
                </a:glow>
              </a:effectLst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743FE42-2806-1800-38D8-46CEC5FAE244}"/>
              </a:ext>
            </a:extLst>
          </p:cNvPr>
          <p:cNvSpPr txBox="1"/>
          <p:nvPr/>
        </p:nvSpPr>
        <p:spPr>
          <a:xfrm>
            <a:off x="1663688" y="2239774"/>
            <a:ext cx="532518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effectLst>
                  <a:glow rad="101600">
                    <a:schemeClr val="bg1">
                      <a:alpha val="85000"/>
                    </a:schemeClr>
                  </a:glow>
                </a:effectLst>
              </a:rPr>
              <a:t>H1</a:t>
            </a:r>
            <a:endParaRPr kumimoji="1" lang="ja-JP" altLang="en-US" sz="2400" dirty="0">
              <a:effectLst>
                <a:glow rad="101600">
                  <a:schemeClr val="bg1">
                    <a:alpha val="85000"/>
                  </a:schemeClr>
                </a:glow>
              </a:effectLst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A90C85B-09D2-0D06-BDC4-9982E17B6313}"/>
              </a:ext>
            </a:extLst>
          </p:cNvPr>
          <p:cNvSpPr txBox="1"/>
          <p:nvPr/>
        </p:nvSpPr>
        <p:spPr>
          <a:xfrm>
            <a:off x="153242" y="4651726"/>
            <a:ext cx="35534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Transmission Muon Microscope</a:t>
            </a:r>
            <a:endParaRPr kumimoji="1" lang="ja-JP" altLang="en-US" sz="2000" b="1" dirty="0">
              <a:effectLst>
                <a:glow rad="139700">
                  <a:schemeClr val="bg1">
                    <a:alpha val="85000"/>
                  </a:schemeClr>
                </a:glow>
              </a:effectLst>
            </a:endParaRP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D37A83C5-FFD1-E43B-35BF-0FBB522A487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8"/>
          <a:stretch/>
        </p:blipFill>
        <p:spPr>
          <a:xfrm>
            <a:off x="1581044" y="4988335"/>
            <a:ext cx="2862834" cy="1880076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9EEA555C-18DC-5450-09EE-1FDF5DF9CA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291" y="3852460"/>
            <a:ext cx="3086100" cy="80772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5F12B00-7269-BDFB-ABA0-607BA42A7622}"/>
              </a:ext>
            </a:extLst>
          </p:cNvPr>
          <p:cNvSpPr/>
          <p:nvPr/>
        </p:nvSpPr>
        <p:spPr>
          <a:xfrm>
            <a:off x="1935104" y="5300522"/>
            <a:ext cx="226087" cy="240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6CC25AE-BB60-4302-9B02-2B23C1004846}"/>
              </a:ext>
            </a:extLst>
          </p:cNvPr>
          <p:cNvSpPr txBox="1"/>
          <p:nvPr/>
        </p:nvSpPr>
        <p:spPr>
          <a:xfrm>
            <a:off x="13001" y="5033644"/>
            <a:ext cx="17774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/>
              <a:t>Observation of whole living cell owing to high penetration power of muon</a:t>
            </a:r>
            <a:endParaRPr kumimoji="1" lang="ja-JP" altLang="en-US" dirty="0"/>
          </a:p>
        </p:txBody>
      </p: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280BD157-CC4A-742A-4C14-472D3CB892B0}"/>
              </a:ext>
            </a:extLst>
          </p:cNvPr>
          <p:cNvCxnSpPr>
            <a:cxnSpLocks/>
          </p:cNvCxnSpPr>
          <p:nvPr/>
        </p:nvCxnSpPr>
        <p:spPr>
          <a:xfrm>
            <a:off x="2535015" y="3127592"/>
            <a:ext cx="3549153" cy="634177"/>
          </a:xfrm>
          <a:prstGeom prst="straightConnector1">
            <a:avLst/>
          </a:prstGeom>
          <a:ln w="635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タイトル 1">
            <a:extLst>
              <a:ext uri="{FF2B5EF4-FFF2-40B4-BE49-F238E27FC236}">
                <a16:creationId xmlns:a16="http://schemas.microsoft.com/office/drawing/2014/main" id="{F5A781F7-78D1-4EFF-1467-524880444C9F}"/>
              </a:ext>
            </a:extLst>
          </p:cNvPr>
          <p:cNvSpPr txBox="1">
            <a:spLocks/>
          </p:cNvSpPr>
          <p:nvPr/>
        </p:nvSpPr>
        <p:spPr>
          <a:xfrm>
            <a:off x="35496" y="5439"/>
            <a:ext cx="9108504" cy="5334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3200" dirty="0"/>
              <a:t>H-line: feature prospects</a:t>
            </a:r>
            <a:endParaRPr lang="ja-JP" altLang="en-US" sz="3200" dirty="0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4DAECAE-4E6D-D65F-05E1-3F93470DB3B8}"/>
              </a:ext>
            </a:extLst>
          </p:cNvPr>
          <p:cNvGrpSpPr/>
          <p:nvPr/>
        </p:nvGrpSpPr>
        <p:grpSpPr>
          <a:xfrm>
            <a:off x="3538800" y="979200"/>
            <a:ext cx="5511600" cy="1802294"/>
            <a:chOff x="3538800" y="979200"/>
            <a:chExt cx="5511600" cy="1802294"/>
          </a:xfrm>
        </p:grpSpPr>
        <p:pic>
          <p:nvPicPr>
            <p:cNvPr id="4" name="図 3" descr="ダイアグラム&#10;&#10;自動的に生成された説明">
              <a:extLst>
                <a:ext uri="{FF2B5EF4-FFF2-40B4-BE49-F238E27FC236}">
                  <a16:creationId xmlns:a16="http://schemas.microsoft.com/office/drawing/2014/main" id="{6DEFBD36-4D9A-15AB-2534-474941C54D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24557" r="25"/>
            <a:stretch/>
          </p:blipFill>
          <p:spPr>
            <a:xfrm>
              <a:off x="3538800" y="979200"/>
              <a:ext cx="5511600" cy="1782000"/>
            </a:xfrm>
            <a:prstGeom prst="rect">
              <a:avLst/>
            </a:prstGeom>
            <a:ln>
              <a:solidFill>
                <a:schemeClr val="accent3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1" name="テキスト ボックス 28">
              <a:extLst>
                <a:ext uri="{FF2B5EF4-FFF2-40B4-BE49-F238E27FC236}">
                  <a16:creationId xmlns:a16="http://schemas.microsoft.com/office/drawing/2014/main" id="{FC10E1FC-08C4-AADA-9752-11537A7EB0B8}"/>
                </a:ext>
              </a:extLst>
            </p:cNvPr>
            <p:cNvSpPr txBox="1"/>
            <p:nvPr/>
          </p:nvSpPr>
          <p:spPr>
            <a:xfrm>
              <a:off x="7065800" y="1170705"/>
              <a:ext cx="12923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b="1" dirty="0"/>
                <a:t>Ｈ </a:t>
              </a:r>
              <a:r>
                <a:rPr kumimoji="1" lang="en-US" altLang="ja-JP" b="1" dirty="0"/>
                <a:t>line bldg.</a:t>
              </a:r>
            </a:p>
          </p:txBody>
        </p: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28394269-88A0-4F0F-214C-4DC78B76972A}"/>
                </a:ext>
              </a:extLst>
            </p:cNvPr>
            <p:cNvCxnSpPr/>
            <p:nvPr/>
          </p:nvCxnSpPr>
          <p:spPr>
            <a:xfrm>
              <a:off x="5892664" y="1060833"/>
              <a:ext cx="0" cy="12600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643B4A80-A27B-7B23-4449-EAA7ABE6F1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5800" y="1355371"/>
              <a:ext cx="1080000" cy="0"/>
            </a:xfrm>
            <a:prstGeom prst="line">
              <a:avLst/>
            </a:prstGeom>
            <a:ln>
              <a:headEnd type="triangle" w="lg" len="lg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" name="テキスト ボックス 28">
              <a:extLst>
                <a:ext uri="{FF2B5EF4-FFF2-40B4-BE49-F238E27FC236}">
                  <a16:creationId xmlns:a16="http://schemas.microsoft.com/office/drawing/2014/main" id="{84942BD6-A19F-AB10-D385-644F518AB942}"/>
                </a:ext>
              </a:extLst>
            </p:cNvPr>
            <p:cNvSpPr txBox="1"/>
            <p:nvPr/>
          </p:nvSpPr>
          <p:spPr>
            <a:xfrm>
              <a:off x="4681645" y="1972692"/>
              <a:ext cx="4154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400" b="1" dirty="0"/>
                <a:t>Ｈ</a:t>
              </a:r>
              <a:r>
                <a:rPr kumimoji="1" lang="en-US" altLang="ja-JP" sz="1400" b="1" dirty="0"/>
                <a:t>1</a:t>
              </a:r>
            </a:p>
          </p:txBody>
        </p:sp>
        <p:sp>
          <p:nvSpPr>
            <p:cNvPr id="7" name="テキスト ボックス 28">
              <a:extLst>
                <a:ext uri="{FF2B5EF4-FFF2-40B4-BE49-F238E27FC236}">
                  <a16:creationId xmlns:a16="http://schemas.microsoft.com/office/drawing/2014/main" id="{1B1D84E9-E32A-AA44-5E07-766DF099636D}"/>
                </a:ext>
              </a:extLst>
            </p:cNvPr>
            <p:cNvSpPr txBox="1"/>
            <p:nvPr/>
          </p:nvSpPr>
          <p:spPr>
            <a:xfrm>
              <a:off x="4361685" y="2473717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400" b="1" dirty="0"/>
                <a:t>Ｈ</a:t>
              </a:r>
              <a:r>
                <a:rPr lang="en-US" altLang="ja-JP" sz="1400" b="1" dirty="0"/>
                <a:t> line</a:t>
              </a:r>
              <a:endParaRPr kumimoji="1" lang="en-US" altLang="ja-JP" sz="1400" b="1" dirty="0"/>
            </a:p>
          </p:txBody>
        </p:sp>
      </p:grpSp>
      <p:pic>
        <p:nvPicPr>
          <p:cNvPr id="31" name="図 30">
            <a:extLst>
              <a:ext uri="{FF2B5EF4-FFF2-40B4-BE49-F238E27FC236}">
                <a16:creationId xmlns:a16="http://schemas.microsoft.com/office/drawing/2014/main" id="{625A6FC8-0993-491B-EFA5-AEFF2450614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03733" y="664604"/>
            <a:ext cx="4242190" cy="1047454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269ED81-CCB7-C3FD-F834-ADD61E3BE539}"/>
              </a:ext>
            </a:extLst>
          </p:cNvPr>
          <p:cNvSpPr txBox="1"/>
          <p:nvPr/>
        </p:nvSpPr>
        <p:spPr>
          <a:xfrm>
            <a:off x="36000" y="6453000"/>
            <a:ext cx="19208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FF0000"/>
                </a:solidFill>
              </a:rPr>
              <a:t>Y. </a:t>
            </a:r>
            <a:r>
              <a:rPr kumimoji="1" lang="en-US" altLang="ja-JP" sz="2000" dirty="0" err="1">
                <a:solidFill>
                  <a:srgbClr val="FF0000"/>
                </a:solidFill>
              </a:rPr>
              <a:t>Nagatani</a:t>
            </a:r>
            <a:r>
              <a:rPr lang="en-US" altLang="ja-JP" sz="2000" dirty="0" err="1">
                <a:solidFill>
                  <a:srgbClr val="FF0000"/>
                </a:solidFill>
              </a:rPr>
              <a:t>’s</a:t>
            </a:r>
            <a:r>
              <a:rPr lang="en-US" altLang="ja-JP" sz="2000" dirty="0">
                <a:solidFill>
                  <a:srgbClr val="FF0000"/>
                </a:solidFill>
              </a:rPr>
              <a:t> talk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DB62B2ED-2429-4033-F848-71BAD6D39B52}"/>
              </a:ext>
            </a:extLst>
          </p:cNvPr>
          <p:cNvSpPr txBox="1"/>
          <p:nvPr/>
        </p:nvSpPr>
        <p:spPr>
          <a:xfrm>
            <a:off x="2535015" y="3429000"/>
            <a:ext cx="1975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FF0000"/>
                </a:solidFill>
                <a:effectLst>
                  <a:glow rad="101600">
                    <a:schemeClr val="bg1">
                      <a:alpha val="85000"/>
                    </a:schemeClr>
                  </a:glow>
                </a:effectLst>
              </a:rPr>
              <a:t>M. Otani</a:t>
            </a:r>
            <a:r>
              <a:rPr lang="en-US" altLang="ja-JP" sz="2000" dirty="0">
                <a:solidFill>
                  <a:srgbClr val="FF0000"/>
                </a:solidFill>
                <a:effectLst>
                  <a:glow rad="101600">
                    <a:schemeClr val="bg1">
                      <a:alpha val="85000"/>
                    </a:schemeClr>
                  </a:glow>
                </a:effectLst>
              </a:rPr>
              <a:t>’s poster</a:t>
            </a:r>
            <a:endParaRPr kumimoji="1" lang="ja-JP" altLang="en-US" sz="2000" dirty="0">
              <a:solidFill>
                <a:srgbClr val="FF0000"/>
              </a:solidFill>
              <a:effectLst>
                <a:glow rad="101600">
                  <a:schemeClr val="bg1">
                    <a:alpha val="85000"/>
                  </a:schemeClr>
                </a:glow>
              </a:effectLst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854E3D2B-C95C-6D04-7102-70F4694A0329}"/>
              </a:ext>
            </a:extLst>
          </p:cNvPr>
          <p:cNvSpPr txBox="1"/>
          <p:nvPr/>
        </p:nvSpPr>
        <p:spPr>
          <a:xfrm rot="600000">
            <a:off x="2649623" y="3041572"/>
            <a:ext cx="1374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effectLst>
                  <a:glow rad="101600">
                    <a:schemeClr val="bg1">
                      <a:alpha val="85000"/>
                    </a:schemeClr>
                  </a:glow>
                </a:effectLst>
              </a:rPr>
              <a:t>Acceleration</a:t>
            </a:r>
            <a:endParaRPr kumimoji="1" lang="ja-JP" altLang="en-US" b="1" dirty="0">
              <a:solidFill>
                <a:srgbClr val="FF0000"/>
              </a:solidFill>
              <a:effectLst>
                <a:glow rad="101600">
                  <a:schemeClr val="bg1">
                    <a:alpha val="85000"/>
                  </a:schemeClr>
                </a:glow>
              </a:effectLst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D0DD8FA-9E79-F60B-749E-F01421A3B4B9}"/>
              </a:ext>
            </a:extLst>
          </p:cNvPr>
          <p:cNvSpPr txBox="1"/>
          <p:nvPr/>
        </p:nvSpPr>
        <p:spPr>
          <a:xfrm rot="600000">
            <a:off x="1688934" y="2784163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00FF"/>
                </a:solidFill>
                <a:effectLst>
                  <a:glow rad="101600">
                    <a:schemeClr val="bg1">
                      <a:alpha val="85000"/>
                    </a:schemeClr>
                  </a:glow>
                </a:effectLst>
              </a:rPr>
              <a:t>Cooling</a:t>
            </a:r>
            <a:endParaRPr kumimoji="1" lang="ja-JP" altLang="en-US" b="1" dirty="0">
              <a:solidFill>
                <a:srgbClr val="0000FF"/>
              </a:solidFill>
              <a:effectLst>
                <a:glow rad="101600">
                  <a:schemeClr val="bg1">
                    <a:alpha val="8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83070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“Specialties” of MUSE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4"/>
            <a:ext cx="8371842" cy="4807731"/>
          </a:xfrm>
        </p:spPr>
        <p:txBody>
          <a:bodyPr>
            <a:normAutofit/>
          </a:bodyPr>
          <a:lstStyle/>
          <a:p>
            <a:r>
              <a:rPr lang="en-US" altLang="ja-JP" dirty="0"/>
              <a:t> High-intensity </a:t>
            </a:r>
            <a:r>
              <a:rPr lang="en-US" altLang="ja-JP" dirty="0">
                <a:solidFill>
                  <a:srgbClr val="FF0000"/>
                </a:solidFill>
              </a:rPr>
              <a:t>pulsed</a:t>
            </a:r>
            <a:r>
              <a:rPr lang="en-US" altLang="ja-JP" dirty="0"/>
              <a:t> beam</a:t>
            </a:r>
            <a:br>
              <a:rPr lang="en-US" altLang="ja-JP" dirty="0"/>
            </a:br>
            <a:r>
              <a:rPr lang="ja-JP" altLang="en-US" dirty="0"/>
              <a:t>→ </a:t>
            </a:r>
            <a:r>
              <a:rPr lang="en-US" altLang="ja-JP" dirty="0"/>
              <a:t>beam distribution by kicker systems (S line)</a:t>
            </a:r>
            <a:br>
              <a:rPr lang="en-US" altLang="ja-JP" dirty="0"/>
            </a:br>
            <a:r>
              <a:rPr lang="ja-JP" altLang="en-US" dirty="0"/>
              <a:t>→ </a:t>
            </a:r>
            <a:r>
              <a:rPr lang="en-US" altLang="ja-JP" dirty="0"/>
              <a:t>devices synchronizing the pulse</a:t>
            </a:r>
            <a:br>
              <a:rPr lang="en-US" altLang="ja-JP" dirty="0"/>
            </a:br>
            <a:r>
              <a:rPr lang="en-US" altLang="ja-JP" dirty="0"/>
              <a:t>   </a:t>
            </a:r>
            <a:r>
              <a:rPr lang="ja-JP" altLang="en-US" dirty="0"/>
              <a:t>→ </a:t>
            </a:r>
            <a:r>
              <a:rPr lang="en-US" altLang="ja-JP" dirty="0"/>
              <a:t>flashlight </a:t>
            </a:r>
            <a:r>
              <a:rPr lang="en-US" altLang="ja-JP" i="1" dirty="0"/>
              <a:t>etc</a:t>
            </a:r>
            <a:r>
              <a:rPr lang="en-US" altLang="ja-JP" dirty="0"/>
              <a:t>. for </a:t>
            </a:r>
            <a:r>
              <a:rPr lang="en-US" altLang="ja-JP" dirty="0" err="1">
                <a:latin typeface="Symbol" panose="05050102010706020507" pitchFamily="18" charset="2"/>
              </a:rPr>
              <a:t>m</a:t>
            </a:r>
            <a:r>
              <a:rPr lang="en-US" altLang="ja-JP" dirty="0" err="1"/>
              <a:t>SR</a:t>
            </a:r>
            <a:r>
              <a:rPr lang="en-US" altLang="ja-JP" dirty="0"/>
              <a:t> spectroscopy (SE)</a:t>
            </a:r>
            <a:br>
              <a:rPr lang="en-US" altLang="ja-JP" dirty="0"/>
            </a:br>
            <a:r>
              <a:rPr lang="en-US" altLang="ja-JP" dirty="0"/>
              <a:t>   </a:t>
            </a:r>
            <a:r>
              <a:rPr lang="ja-JP" altLang="en-US" dirty="0"/>
              <a:t>→ </a:t>
            </a:r>
            <a:r>
              <a:rPr lang="en-US" altLang="ja-JP" dirty="0"/>
              <a:t>ultra slow muon generation by pulse-laser</a:t>
            </a:r>
            <a:br>
              <a:rPr lang="en-US" altLang="ja-JP" dirty="0"/>
            </a:br>
            <a:r>
              <a:rPr lang="en-US" altLang="ja-JP" dirty="0"/>
              <a:t>      </a:t>
            </a:r>
            <a:r>
              <a:rPr lang="ja-JP" altLang="en-US" dirty="0"/>
              <a:t>→ </a:t>
            </a:r>
            <a:r>
              <a:rPr lang="en-US" altLang="ja-JP" dirty="0"/>
              <a:t>g-2/EDM exp., transmission muon microscope</a:t>
            </a:r>
          </a:p>
          <a:p>
            <a:endParaRPr lang="en-US" altLang="ja-JP" dirty="0"/>
          </a:p>
          <a:p>
            <a:r>
              <a:rPr lang="en-US" altLang="ja-JP" dirty="0"/>
              <a:t>pion generation by </a:t>
            </a:r>
            <a:r>
              <a:rPr lang="en-US" altLang="ja-JP" dirty="0">
                <a:solidFill>
                  <a:srgbClr val="FF0000"/>
                </a:solidFill>
              </a:rPr>
              <a:t>3-GeV</a:t>
            </a:r>
            <a:r>
              <a:rPr lang="en-US" altLang="ja-JP" dirty="0"/>
              <a:t> proton beam</a:t>
            </a:r>
            <a:br>
              <a:rPr lang="en-US" altLang="ja-JP" dirty="0"/>
            </a:br>
            <a:r>
              <a:rPr lang="ja-JP" altLang="en-US" dirty="0"/>
              <a:t>→ </a:t>
            </a:r>
            <a:r>
              <a:rPr lang="en-US" altLang="ja-JP" dirty="0"/>
              <a:t>relatively high yield of </a:t>
            </a:r>
            <a:r>
              <a:rPr lang="en-US" altLang="ja-JP" dirty="0">
                <a:latin typeface="Symbol" panose="05050102010706020507" pitchFamily="18" charset="2"/>
              </a:rPr>
              <a:t>p</a:t>
            </a:r>
            <a:r>
              <a:rPr lang="en-US" altLang="ja-JP" baseline="30000" dirty="0">
                <a:latin typeface="Symbol" panose="05050102010706020507" pitchFamily="18" charset="2"/>
              </a:rPr>
              <a:t>-</a:t>
            </a:r>
            <a:r>
              <a:rPr lang="en-US" altLang="ja-JP" dirty="0"/>
              <a:t> and thus </a:t>
            </a:r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lang="en-US" altLang="ja-JP" baseline="30000" dirty="0">
                <a:latin typeface="Symbol" panose="05050102010706020507" pitchFamily="18" charset="2"/>
              </a:rPr>
              <a:t>-</a:t>
            </a:r>
            <a:r>
              <a:rPr lang="en-US" altLang="ja-JP" dirty="0"/>
              <a:t> </a:t>
            </a:r>
            <a:br>
              <a:rPr lang="en-US" altLang="ja-JP" dirty="0"/>
            </a:br>
            <a:r>
              <a:rPr lang="en-US" altLang="ja-JP" dirty="0"/>
              <a:t>   </a:t>
            </a:r>
            <a:r>
              <a:rPr lang="ja-JP" altLang="en-US" dirty="0"/>
              <a:t>→ </a:t>
            </a:r>
            <a:r>
              <a:rPr lang="en-US" altLang="ja-JP" dirty="0"/>
              <a:t>promotion of non-destructive elemental analysis</a:t>
            </a:r>
            <a:br>
              <a:rPr lang="en-US" altLang="ja-JP" dirty="0"/>
            </a:br>
            <a:r>
              <a:rPr lang="en-US" altLang="ja-JP" dirty="0"/>
              <a:t>      </a:t>
            </a:r>
            <a:r>
              <a:rPr lang="ja-JP" altLang="en-US" dirty="0"/>
              <a:t>→ </a:t>
            </a:r>
            <a:r>
              <a:rPr lang="en-US" altLang="ja-JP" dirty="0"/>
              <a:t>application to archeological artifacts </a:t>
            </a:r>
            <a:r>
              <a:rPr lang="en-US" altLang="ja-JP" i="1" dirty="0"/>
              <a:t>etc</a:t>
            </a:r>
            <a:r>
              <a:rPr lang="en-US" altLang="ja-JP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38406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8BA802D-22D0-FC47-8E6D-17684170C3CB}"/>
              </a:ext>
            </a:extLst>
          </p:cNvPr>
          <p:cNvSpPr txBox="1"/>
          <p:nvPr/>
        </p:nvSpPr>
        <p:spPr>
          <a:xfrm>
            <a:off x="27922" y="0"/>
            <a:ext cx="10470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chemeClr val="accent5">
                    <a:lumMod val="50000"/>
                  </a:schemeClr>
                </a:solidFill>
                <a:cs typeface="Angsana New" panose="020B0502040204020203" pitchFamily="18" charset="-34"/>
              </a:rPr>
              <a:t>D-line</a:t>
            </a:r>
            <a:endParaRPr kumimoji="1" lang="ja-JP" altLang="en-US" sz="2800" dirty="0">
              <a:solidFill>
                <a:schemeClr val="accent5">
                  <a:lumMod val="50000"/>
                </a:schemeClr>
              </a:solidFill>
              <a:cs typeface="Angsana New" panose="020B0502040204020203" pitchFamily="18" charset="-34"/>
            </a:endParaRPr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0C804292-7B79-4930-95DA-83DBA7FCC2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0"/>
          <a:stretch/>
        </p:blipFill>
        <p:spPr>
          <a:xfrm>
            <a:off x="0" y="693376"/>
            <a:ext cx="4478113" cy="6120000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AE9F95BA-35A6-41B3-9F9C-915F9510049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62"/>
          <a:stretch/>
        </p:blipFill>
        <p:spPr>
          <a:xfrm>
            <a:off x="4499992" y="693376"/>
            <a:ext cx="4561105" cy="6120000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BAA1083-E302-4A7C-841A-E679964B8DCB}"/>
              </a:ext>
            </a:extLst>
          </p:cNvPr>
          <p:cNvSpPr txBox="1"/>
          <p:nvPr/>
        </p:nvSpPr>
        <p:spPr>
          <a:xfrm>
            <a:off x="5940152" y="1043444"/>
            <a:ext cx="1783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n + p </a:t>
            </a:r>
            <a:r>
              <a:rPr lang="en-US" altLang="ja-JP" dirty="0">
                <a:sym typeface="Wingdings"/>
              </a:rPr>
              <a:t> </a:t>
            </a:r>
            <a:r>
              <a:rPr lang="en-US" altLang="ja-JP" dirty="0">
                <a:latin typeface="Symbol" charset="2"/>
                <a:ea typeface="Symbol" charset="2"/>
                <a:cs typeface="Symbol" charset="2"/>
                <a:sym typeface="Wingdings"/>
              </a:rPr>
              <a:t>p</a:t>
            </a:r>
            <a:r>
              <a:rPr lang="en-US" altLang="ja-JP" baseline="30000" dirty="0">
                <a:sym typeface="Wingdings"/>
              </a:rPr>
              <a:t>-</a:t>
            </a:r>
            <a:r>
              <a:rPr lang="en-US" altLang="ja-JP" dirty="0">
                <a:sym typeface="Wingdings"/>
              </a:rPr>
              <a:t> + X</a:t>
            </a:r>
            <a:endParaRPr kumimoji="1" lang="ja-JP" altLang="en-US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F598BCC-48C5-4A89-BCF8-C36E40D185F8}"/>
              </a:ext>
            </a:extLst>
          </p:cNvPr>
          <p:cNvSpPr txBox="1"/>
          <p:nvPr/>
        </p:nvSpPr>
        <p:spPr>
          <a:xfrm>
            <a:off x="6732240" y="1484784"/>
            <a:ext cx="1527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p + p </a:t>
            </a:r>
            <a:r>
              <a:rPr lang="en-US" altLang="ja-JP" dirty="0">
                <a:sym typeface="Wingdings"/>
              </a:rPr>
              <a:t> </a:t>
            </a:r>
            <a:r>
              <a:rPr lang="en-US" altLang="ja-JP" dirty="0">
                <a:latin typeface="Symbol" charset="2"/>
                <a:ea typeface="Symbol" charset="2"/>
                <a:cs typeface="Symbol" charset="2"/>
                <a:sym typeface="Wingdings"/>
              </a:rPr>
              <a:t>p</a:t>
            </a:r>
            <a:r>
              <a:rPr lang="en-US" altLang="ja-JP" baseline="30000" dirty="0">
                <a:sym typeface="Wingdings"/>
              </a:rPr>
              <a:t>-</a:t>
            </a:r>
            <a:r>
              <a:rPr lang="en-US" altLang="ja-JP" dirty="0">
                <a:sym typeface="Wingdings"/>
              </a:rPr>
              <a:t> + X</a:t>
            </a:r>
            <a:endParaRPr kumimoji="1" lang="ja-JP" altLang="en-US" dirty="0"/>
          </a:p>
        </p:txBody>
      </p:sp>
      <p:sp>
        <p:nvSpPr>
          <p:cNvPr id="32" name="円/楕円 4">
            <a:extLst>
              <a:ext uri="{FF2B5EF4-FFF2-40B4-BE49-F238E27FC236}">
                <a16:creationId xmlns:a16="http://schemas.microsoft.com/office/drawing/2014/main" id="{1BFD0A95-D04F-4822-BE3B-D297C3A134C7}"/>
              </a:ext>
            </a:extLst>
          </p:cNvPr>
          <p:cNvSpPr/>
          <p:nvPr/>
        </p:nvSpPr>
        <p:spPr>
          <a:xfrm>
            <a:off x="5940152" y="2280816"/>
            <a:ext cx="222786" cy="2596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EDE09129-FD8D-48BE-B5E4-9B71E692E9DA}"/>
              </a:ext>
            </a:extLst>
          </p:cNvPr>
          <p:cNvCxnSpPr/>
          <p:nvPr/>
        </p:nvCxnSpPr>
        <p:spPr>
          <a:xfrm flipV="1">
            <a:off x="6162938" y="1772816"/>
            <a:ext cx="237066" cy="4289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A7858FF-25D4-4CDF-87CE-4DBBC0F0F89D}"/>
              </a:ext>
            </a:extLst>
          </p:cNvPr>
          <p:cNvSpPr txBox="1"/>
          <p:nvPr/>
        </p:nvSpPr>
        <p:spPr>
          <a:xfrm>
            <a:off x="1014756" y="2551837"/>
            <a:ext cx="7114488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3600" dirty="0">
                <a:latin typeface="ＭＳ ゴシック" charset="-128"/>
                <a:ea typeface="ＭＳ ゴシック" charset="-128"/>
                <a:sym typeface="Symbol" charset="2"/>
              </a:rPr>
              <a:t>MUSE utilizes </a:t>
            </a:r>
            <a:r>
              <a:rPr lang="en-US" altLang="ja-JP" sz="3600" dirty="0">
                <a:solidFill>
                  <a:srgbClr val="FF0000"/>
                </a:solidFill>
                <a:latin typeface="ＭＳ ゴシック" charset="-128"/>
                <a:ea typeface="ＭＳ ゴシック" charset="-128"/>
                <a:sym typeface="Symbol" charset="2"/>
              </a:rPr>
              <a:t>3GeV</a:t>
            </a:r>
            <a:r>
              <a:rPr lang="en-US" altLang="ja-JP" sz="3600" dirty="0">
                <a:latin typeface="ＭＳ ゴシック" charset="-128"/>
                <a:ea typeface="ＭＳ ゴシック" charset="-128"/>
                <a:sym typeface="Symbol" charset="2"/>
              </a:rPr>
              <a:t> proton, and the </a:t>
            </a:r>
            <a:r>
              <a:rPr lang="en-US" altLang="ja-JP" sz="3600" dirty="0">
                <a:solidFill>
                  <a:srgbClr val="FF0000"/>
                </a:solidFill>
                <a:latin typeface="Symbol" panose="05050102010706020507" pitchFamily="18" charset="2"/>
                <a:ea typeface="ＭＳ ゴシック" charset="-128"/>
                <a:sym typeface="Symbol" charset="2"/>
              </a:rPr>
              <a:t>p</a:t>
            </a:r>
            <a:r>
              <a:rPr lang="en-US" altLang="ja-JP" sz="3600" baseline="30000" dirty="0">
                <a:solidFill>
                  <a:srgbClr val="FF0000"/>
                </a:solidFill>
                <a:latin typeface="ＭＳ ゴシック" charset="-128"/>
                <a:ea typeface="ＭＳ ゴシック" charset="-128"/>
                <a:sym typeface="Symbol" charset="2"/>
              </a:rPr>
              <a:t>-</a:t>
            </a:r>
            <a:r>
              <a:rPr lang="en-US" altLang="ja-JP" sz="3600" dirty="0">
                <a:latin typeface="ＭＳ ゴシック" charset="-128"/>
                <a:ea typeface="ＭＳ ゴシック" charset="-128"/>
                <a:sym typeface="Symbol" charset="2"/>
              </a:rPr>
              <a:t> yield is higher than the other meson factories.</a:t>
            </a:r>
          </a:p>
        </p:txBody>
      </p:sp>
    </p:spTree>
    <p:extLst>
      <p:ext uri="{BB962C8B-B14F-4D97-AF65-F5344CB8AC3E}">
        <p14:creationId xmlns:p14="http://schemas.microsoft.com/office/powerpoint/2010/main" val="4429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846" y="836713"/>
            <a:ext cx="5188610" cy="247497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87213"/>
            <a:ext cx="7886700" cy="1325563"/>
          </a:xfrm>
        </p:spPr>
        <p:txBody>
          <a:bodyPr/>
          <a:lstStyle/>
          <a:p>
            <a:r>
              <a:rPr kumimoji="1" lang="ja-JP" altLang="en-US" dirty="0"/>
              <a:t>Ｊ－ＰＡＲＣ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1520" y="1796623"/>
            <a:ext cx="32726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400 MeV </a:t>
            </a:r>
            <a:r>
              <a:rPr lang="en-US" altLang="ja-JP" sz="2400" dirty="0" err="1"/>
              <a:t>linac</a:t>
            </a:r>
            <a:endParaRPr lang="en-US" altLang="ja-JP" sz="2400" dirty="0"/>
          </a:p>
          <a:p>
            <a:r>
              <a:rPr lang="en-US" altLang="ja-JP" sz="2400" dirty="0"/>
              <a:t>3GeV synchrotron (RCS)</a:t>
            </a:r>
          </a:p>
          <a:p>
            <a:r>
              <a:rPr lang="en-US" altLang="ja-JP" sz="2400" dirty="0"/>
              <a:t>30GeV synchrotron (MR)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212066" y="3773939"/>
            <a:ext cx="262276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Materials and Life Science Facility</a:t>
            </a:r>
          </a:p>
          <a:p>
            <a:endParaRPr lang="en-US" altLang="ja-JP" sz="1400" dirty="0"/>
          </a:p>
          <a:p>
            <a:r>
              <a:rPr lang="en-US" altLang="ja-JP" sz="1400" dirty="0"/>
              <a:t>Hadron facility</a:t>
            </a:r>
          </a:p>
          <a:p>
            <a:endParaRPr kumimoji="1" lang="en-US" altLang="ja-JP" sz="1400" dirty="0"/>
          </a:p>
          <a:p>
            <a:r>
              <a:rPr lang="en-US" altLang="ja-JP" sz="1400" dirty="0"/>
              <a:t>Neutrino facility</a:t>
            </a:r>
          </a:p>
          <a:p>
            <a:endParaRPr lang="en-US" altLang="ja-JP" sz="1400" dirty="0"/>
          </a:p>
          <a:p>
            <a:r>
              <a:rPr lang="en-US" altLang="ja-JP" sz="1400" dirty="0"/>
              <a:t>Nuclear transmutation research</a:t>
            </a:r>
          </a:p>
          <a:p>
            <a:r>
              <a:rPr lang="en-US" altLang="ja-JP" sz="1400" dirty="0"/>
              <a:t>(under design)</a:t>
            </a:r>
          </a:p>
        </p:txBody>
      </p:sp>
      <p:cxnSp>
        <p:nvCxnSpPr>
          <p:cNvPr id="13" name="直線コネクタ 12"/>
          <p:cNvCxnSpPr>
            <a:cxnSpLocks/>
          </p:cNvCxnSpPr>
          <p:nvPr/>
        </p:nvCxnSpPr>
        <p:spPr>
          <a:xfrm>
            <a:off x="6084168" y="1124744"/>
            <a:ext cx="280831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6084168" y="1124744"/>
            <a:ext cx="0" cy="280831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6084168" y="3933056"/>
            <a:ext cx="216024" cy="0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flipV="1">
            <a:off x="6084168" y="3353259"/>
            <a:ext cx="1296144" cy="373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7812360" y="1772816"/>
            <a:ext cx="122413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直線コネクタ 40"/>
          <p:cNvCxnSpPr>
            <a:cxnSpLocks/>
          </p:cNvCxnSpPr>
          <p:nvPr/>
        </p:nvCxnSpPr>
        <p:spPr>
          <a:xfrm>
            <a:off x="9036496" y="1772816"/>
            <a:ext cx="0" cy="302433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/>
          <p:nvPr/>
        </p:nvCxnSpPr>
        <p:spPr>
          <a:xfrm flipH="1" flipV="1">
            <a:off x="7591265" y="4797152"/>
            <a:ext cx="1445231" cy="2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7236296" y="2182297"/>
            <a:ext cx="1656184" cy="131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直線コネクタ 48"/>
          <p:cNvCxnSpPr>
            <a:cxnSpLocks/>
          </p:cNvCxnSpPr>
          <p:nvPr/>
        </p:nvCxnSpPr>
        <p:spPr>
          <a:xfrm>
            <a:off x="8892480" y="1846154"/>
            <a:ext cx="0" cy="25189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>
            <a:cxnSpLocks/>
          </p:cNvCxnSpPr>
          <p:nvPr/>
        </p:nvCxnSpPr>
        <p:spPr>
          <a:xfrm flipH="1">
            <a:off x="7460726" y="4365104"/>
            <a:ext cx="1431754" cy="0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210" name="テキスト ボックス 8209"/>
          <p:cNvSpPr txBox="1"/>
          <p:nvPr/>
        </p:nvSpPr>
        <p:spPr>
          <a:xfrm>
            <a:off x="6223673" y="5604921"/>
            <a:ext cx="143379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/>
              <a:t>4 facilities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287865" y="1226016"/>
            <a:ext cx="1924116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/>
              <a:t>3 accelerators</a:t>
            </a:r>
          </a:p>
        </p:txBody>
      </p:sp>
      <p:sp>
        <p:nvSpPr>
          <p:cNvPr id="8211" name="正方形/長方形 8210"/>
          <p:cNvSpPr/>
          <p:nvPr/>
        </p:nvSpPr>
        <p:spPr>
          <a:xfrm>
            <a:off x="7740351" y="836712"/>
            <a:ext cx="792089" cy="2880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/>
          <p:cNvSpPr/>
          <p:nvPr/>
        </p:nvSpPr>
        <p:spPr>
          <a:xfrm>
            <a:off x="6660232" y="3061493"/>
            <a:ext cx="864096" cy="29176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/>
          <p:cNvSpPr/>
          <p:nvPr/>
        </p:nvSpPr>
        <p:spPr>
          <a:xfrm>
            <a:off x="7236296" y="1890531"/>
            <a:ext cx="720080" cy="29176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/>
          <p:cNvSpPr/>
          <p:nvPr/>
        </p:nvSpPr>
        <p:spPr>
          <a:xfrm>
            <a:off x="7812360" y="1484784"/>
            <a:ext cx="864096" cy="2880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8" name="Picture 5" descr="\\mstrg2.j-parc.jp\kawamura\ToDo\他人のスライド\素材\Illustrator\J-PARC_illust E.pn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59" y="3292561"/>
            <a:ext cx="5775118" cy="3382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6264188" y="3789039"/>
            <a:ext cx="2487210" cy="2721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6264188" y="4221088"/>
            <a:ext cx="1143083" cy="2721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345A2FCC-ADC8-A2B6-DA0F-4FA997DFB868}"/>
              </a:ext>
            </a:extLst>
          </p:cNvPr>
          <p:cNvCxnSpPr>
            <a:cxnSpLocks/>
          </p:cNvCxnSpPr>
          <p:nvPr/>
        </p:nvCxnSpPr>
        <p:spPr>
          <a:xfrm flipV="1">
            <a:off x="8892480" y="1120200"/>
            <a:ext cx="0" cy="5774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円弧 13">
            <a:extLst>
              <a:ext uri="{FF2B5EF4-FFF2-40B4-BE49-F238E27FC236}">
                <a16:creationId xmlns:a16="http://schemas.microsoft.com/office/drawing/2014/main" id="{9F174BD8-15BE-FD61-0143-7573222BADDA}"/>
              </a:ext>
            </a:extLst>
          </p:cNvPr>
          <p:cNvSpPr/>
          <p:nvPr/>
        </p:nvSpPr>
        <p:spPr>
          <a:xfrm>
            <a:off x="8813347" y="1702154"/>
            <a:ext cx="144000" cy="144000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弧 15">
            <a:extLst>
              <a:ext uri="{FF2B5EF4-FFF2-40B4-BE49-F238E27FC236}">
                <a16:creationId xmlns:a16="http://schemas.microsoft.com/office/drawing/2014/main" id="{3ED269EF-CCC4-865B-2668-CEA6557B7DA8}"/>
              </a:ext>
            </a:extLst>
          </p:cNvPr>
          <p:cNvSpPr/>
          <p:nvPr/>
        </p:nvSpPr>
        <p:spPr>
          <a:xfrm flipV="1">
            <a:off x="8809483" y="1709704"/>
            <a:ext cx="144000" cy="144000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335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EC1BCD9-8F1D-684D-B22C-2542D6712DBF}"/>
              </a:ext>
            </a:extLst>
          </p:cNvPr>
          <p:cNvSpPr txBox="1"/>
          <p:nvPr/>
        </p:nvSpPr>
        <p:spPr>
          <a:xfrm>
            <a:off x="498637" y="932491"/>
            <a:ext cx="84797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High negative muon yield owing to</a:t>
            </a:r>
          </a:p>
          <a:p>
            <a:r>
              <a:rPr lang="en-US" altLang="ja-JP" sz="2400" dirty="0"/>
              <a:t>    • Beam transport with a window-less super-conducting solenoid</a:t>
            </a:r>
          </a:p>
          <a:p>
            <a:r>
              <a:rPr lang="en-US" altLang="ja-JP" sz="2400" dirty="0"/>
              <a:t>    • Relatively high negative muon yield by 3 GeV proton</a:t>
            </a:r>
            <a:endParaRPr lang="ja-JP" altLang="en-US" sz="2400" dirty="0"/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155"/>
          <a:stretch/>
        </p:blipFill>
        <p:spPr>
          <a:xfrm>
            <a:off x="1498442" y="2132820"/>
            <a:ext cx="6147116" cy="3807428"/>
          </a:xfrm>
          <a:prstGeom prst="rect">
            <a:avLst/>
          </a:prstGeom>
        </p:spPr>
      </p:pic>
      <p:sp>
        <p:nvSpPr>
          <p:cNvPr id="26" name="タイトル 3"/>
          <p:cNvSpPr txBox="1">
            <a:spLocks/>
          </p:cNvSpPr>
          <p:nvPr/>
        </p:nvSpPr>
        <p:spPr bwMode="auto">
          <a:xfrm>
            <a:off x="2987780" y="3429000"/>
            <a:ext cx="1659429" cy="523220"/>
          </a:xfrm>
          <a:prstGeom prst="rect">
            <a:avLst/>
          </a:prstGeom>
          <a:ln w="28575">
            <a:solidFill>
              <a:srgbClr val="FF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r>
              <a:rPr lang="en-US" altLang="ja-JP" sz="1400" kern="0" dirty="0">
                <a:solidFill>
                  <a:srgbClr val="000000"/>
                </a:solidFill>
              </a:rPr>
              <a:t>As low as 3.5 MeV/c</a:t>
            </a:r>
          </a:p>
          <a:p>
            <a:r>
              <a:rPr lang="en-US" altLang="ja-JP" sz="1400" kern="0" dirty="0">
                <a:solidFill>
                  <a:srgbClr val="000000"/>
                </a:solidFill>
              </a:rPr>
              <a:t>(58 </a:t>
            </a:r>
            <a:r>
              <a:rPr lang="en-US" altLang="ja-JP" sz="1400" kern="0" dirty="0" err="1">
                <a:solidFill>
                  <a:srgbClr val="000000"/>
                </a:solidFill>
              </a:rPr>
              <a:t>keV</a:t>
            </a:r>
            <a:r>
              <a:rPr lang="en-US" altLang="ja-JP" sz="1400" kern="0" dirty="0">
                <a:solidFill>
                  <a:srgbClr val="000000"/>
                </a:solidFill>
              </a:rPr>
              <a:t>)</a:t>
            </a:r>
            <a:endParaRPr lang="ja-JP" altLang="en-US" sz="1400" kern="0" dirty="0">
              <a:solidFill>
                <a:srgbClr val="000000"/>
              </a:solidFill>
            </a:endParaRPr>
          </a:p>
        </p:txBody>
      </p:sp>
      <p:cxnSp>
        <p:nvCxnSpPr>
          <p:cNvPr id="5" name="直線矢印コネクタ 4"/>
          <p:cNvCxnSpPr>
            <a:cxnSpLocks/>
            <a:stCxn id="26" idx="2"/>
          </p:cNvCxnSpPr>
          <p:nvPr/>
        </p:nvCxnSpPr>
        <p:spPr>
          <a:xfrm flipH="1">
            <a:off x="3817114" y="3952220"/>
            <a:ext cx="381" cy="720000"/>
          </a:xfrm>
          <a:prstGeom prst="straightConnector1">
            <a:avLst/>
          </a:prstGeom>
          <a:ln w="28575">
            <a:solidFill>
              <a:srgbClr val="FF0000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ãç¢å°ã¤ã©ã¹ããã®ç»åæ¤ç´¢çµæ">
            <a:extLst>
              <a:ext uri="{FF2B5EF4-FFF2-40B4-BE49-F238E27FC236}">
                <a16:creationId xmlns:a16="http://schemas.microsoft.com/office/drawing/2014/main" id="{7ACFB3E8-09EF-4B9F-A0B0-31DC0D814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645" y="3717040"/>
            <a:ext cx="1500188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9F5E1E4-C40D-4A37-B2AE-77FB7A0E4111}"/>
              </a:ext>
            </a:extLst>
          </p:cNvPr>
          <p:cNvSpPr txBox="1"/>
          <p:nvPr/>
        </p:nvSpPr>
        <p:spPr>
          <a:xfrm>
            <a:off x="1905757" y="4070738"/>
            <a:ext cx="1739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effectLst>
                  <a:glow rad="101600">
                    <a:schemeClr val="bg1">
                      <a:alpha val="85000"/>
                    </a:schemeClr>
                  </a:glow>
                </a:effectLst>
              </a:rPr>
              <a:t>For practical use</a:t>
            </a:r>
            <a:endParaRPr kumimoji="1" lang="ja-JP" altLang="en-US" b="1" dirty="0">
              <a:effectLst>
                <a:glow rad="101600">
                  <a:schemeClr val="bg1">
                    <a:alpha val="85000"/>
                  </a:schemeClr>
                </a:glow>
              </a:effectLst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C7287E0-01C9-458A-AB85-C360861F9E6E}"/>
              </a:ext>
            </a:extLst>
          </p:cNvPr>
          <p:cNvSpPr txBox="1"/>
          <p:nvPr/>
        </p:nvSpPr>
        <p:spPr>
          <a:xfrm>
            <a:off x="174716" y="5949350"/>
            <a:ext cx="8854704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400" dirty="0"/>
              <a:t>“</a:t>
            </a:r>
            <a:r>
              <a:rPr kumimoji="1" lang="en-US" altLang="ja-JP" sz="2400" dirty="0">
                <a:solidFill>
                  <a:srgbClr val="FF0000"/>
                </a:solidFill>
              </a:rPr>
              <a:t>The world’s strongest pulse</a:t>
            </a:r>
            <a:r>
              <a:rPr kumimoji="1" lang="en-US" altLang="ja-JP" sz="2400" dirty="0"/>
              <a:t>” and  “</a:t>
            </a:r>
            <a:r>
              <a:rPr kumimoji="1" lang="en-US" altLang="ja-JP" sz="2400" dirty="0">
                <a:solidFill>
                  <a:srgbClr val="FF0000"/>
                </a:solidFill>
              </a:rPr>
              <a:t>high negative muon yield</a:t>
            </a:r>
            <a:r>
              <a:rPr kumimoji="1" lang="en-US" altLang="ja-JP" sz="2400" dirty="0"/>
              <a:t>” are our specialties that differentiate the other meson factories in the world.</a:t>
            </a:r>
            <a:endParaRPr kumimoji="1" lang="ja-JP" altLang="en-US" sz="2400" dirty="0"/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C43FD30C-CEB1-8C7C-F8B5-0A01EFA42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87157"/>
            <a:ext cx="8076850" cy="1325563"/>
          </a:xfrm>
        </p:spPr>
        <p:txBody>
          <a:bodyPr/>
          <a:lstStyle/>
          <a:p>
            <a:r>
              <a:rPr lang="en-US" altLang="ja-JP" dirty="0"/>
              <a:t>Negative muon yield in MLF J-PARC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131438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3"/>
          <p:cNvSpPr txBox="1">
            <a:spLocks/>
          </p:cNvSpPr>
          <p:nvPr/>
        </p:nvSpPr>
        <p:spPr>
          <a:xfrm>
            <a:off x="0" y="41810"/>
            <a:ext cx="9144000" cy="63408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800" dirty="0">
                <a:solidFill>
                  <a:schemeClr val="bg1"/>
                </a:solidFill>
              </a:rPr>
              <a:t>D-line: D2 area</a:t>
            </a:r>
            <a:endParaRPr lang="ja-JP" altLang="en-US" sz="2800" dirty="0">
              <a:solidFill>
                <a:schemeClr val="bg1"/>
              </a:solidFill>
            </a:endParaRPr>
          </a:p>
        </p:txBody>
      </p:sp>
      <p:pic>
        <p:nvPicPr>
          <p:cNvPr id="9" name="Picture 3" descr="D:\Users\kawamura\Desktop\素材\Illustrator\ミュオン原子軌道へ捕獲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57" y="718234"/>
            <a:ext cx="2468880" cy="1186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D:\Users\kawamura\Desktop\素材\Illustrator\ミュオンの脱励起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734586"/>
            <a:ext cx="2468880" cy="139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右矢印 10"/>
          <p:cNvSpPr/>
          <p:nvPr/>
        </p:nvSpPr>
        <p:spPr>
          <a:xfrm>
            <a:off x="2726292" y="1273535"/>
            <a:ext cx="303392" cy="3203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778717" y="706770"/>
            <a:ext cx="3261426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/>
              <a:t>In recent years</a:t>
            </a:r>
            <a:r>
              <a:rPr lang="en-US" altLang="ja-JP" dirty="0"/>
              <a:t>, applying to archeological artifacts, </a:t>
            </a:r>
            <a:r>
              <a:rPr lang="en-US" altLang="ja-JP" i="1" dirty="0" err="1"/>
              <a:t>etc</a:t>
            </a:r>
            <a:r>
              <a:rPr lang="en-US" altLang="ja-JP" i="1" dirty="0"/>
              <a:t>,</a:t>
            </a:r>
            <a:br>
              <a:rPr lang="en-US" altLang="ja-JP" i="1" dirty="0"/>
            </a:br>
            <a:r>
              <a:rPr lang="en-US" altLang="ja-JP" dirty="0"/>
              <a:t>the </a:t>
            </a:r>
            <a:r>
              <a:rPr kumimoji="1" lang="en-US" altLang="ja-JP" dirty="0"/>
              <a:t>fraction of the elemental analysis studies by </a:t>
            </a:r>
            <a:r>
              <a:rPr kumimoji="1" lang="en-US" altLang="ja-JP" dirty="0">
                <a:latin typeface="Symbol" panose="05050102010706020507" pitchFamily="18" charset="2"/>
              </a:rPr>
              <a:t>m</a:t>
            </a:r>
            <a:r>
              <a:rPr kumimoji="1" lang="en-US" altLang="ja-JP" baseline="30000" dirty="0"/>
              <a:t>-</a:t>
            </a:r>
            <a:r>
              <a:rPr kumimoji="1" lang="en-US" altLang="ja-JP" dirty="0"/>
              <a:t> has been getting increased in the D2</a:t>
            </a:r>
            <a:r>
              <a:rPr lang="en-US" altLang="ja-JP" dirty="0"/>
              <a:t> area.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pic>
        <p:nvPicPr>
          <p:cNvPr id="13" name="コンテンツ プレースホルダー 6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266" t="13959" r="28373" b="28349"/>
          <a:stretch/>
        </p:blipFill>
        <p:spPr>
          <a:xfrm>
            <a:off x="1470855" y="2897698"/>
            <a:ext cx="4829337" cy="3915678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504" y="2191550"/>
            <a:ext cx="2762723" cy="1936488"/>
          </a:xfrm>
          <a:prstGeom prst="rect">
            <a:avLst/>
          </a:prstGeom>
        </p:spPr>
      </p:pic>
      <p:pic>
        <p:nvPicPr>
          <p:cNvPr id="18" name="図 17" descr="C:\Users\uneisuishin\Downloads\_Y4A6741.jpg">
            <a:extLst>
              <a:ext uri="{FF2B5EF4-FFF2-40B4-BE49-F238E27FC236}">
                <a16:creationId xmlns:a16="http://schemas.microsoft.com/office/drawing/2014/main" id="{5F726C91-99D7-3E42-83F9-0ABA66FC440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3" r="7765" b="13140"/>
          <a:stretch/>
        </p:blipFill>
        <p:spPr bwMode="auto">
          <a:xfrm>
            <a:off x="6433257" y="4118508"/>
            <a:ext cx="2522913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図 18" descr="https://www.hayabusa2.jaxa.jp/galleries/cg/img/2014/fig7_separation2.jpg">
            <a:extLst>
              <a:ext uri="{FF2B5EF4-FFF2-40B4-BE49-F238E27FC236}">
                <a16:creationId xmlns:a16="http://schemas.microsoft.com/office/drawing/2014/main" id="{BD84E875-F74C-284E-B087-E9BA035E489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256" y="2293992"/>
            <a:ext cx="2522913" cy="178308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正方形/長方形 19"/>
          <p:cNvSpPr/>
          <p:nvPr/>
        </p:nvSpPr>
        <p:spPr>
          <a:xfrm>
            <a:off x="6300000" y="5879013"/>
            <a:ext cx="2808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HAYABUSA2 return sample, rocks of the asteroid RYUGU was analyzed in 2021.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477972" y="6021288"/>
            <a:ext cx="34839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chemeClr val="bg1"/>
                </a:solidFill>
                <a:effectLst>
                  <a:glow rad="139700">
                    <a:schemeClr val="tx1">
                      <a:alpha val="40000"/>
                    </a:schemeClr>
                  </a:glow>
                </a:effectLst>
              </a:rPr>
              <a:t>the hemisphere chamber</a:t>
            </a:r>
            <a:br>
              <a:rPr lang="en-US" altLang="ja-JP" sz="2400" b="1" dirty="0">
                <a:solidFill>
                  <a:schemeClr val="bg1"/>
                </a:solidFill>
                <a:effectLst>
                  <a:glow rad="139700">
                    <a:schemeClr val="tx1">
                      <a:alpha val="40000"/>
                    </a:schemeClr>
                  </a:glow>
                </a:effectLst>
              </a:rPr>
            </a:br>
            <a:r>
              <a:rPr lang="en-US" altLang="ja-JP" sz="2400" b="1" dirty="0">
                <a:solidFill>
                  <a:schemeClr val="bg1"/>
                </a:solidFill>
                <a:effectLst>
                  <a:glow rad="139700">
                    <a:schemeClr val="tx1">
                      <a:alpha val="40000"/>
                    </a:schemeClr>
                  </a:glow>
                </a:effectLst>
              </a:rPr>
              <a:t>for the elemental analysis</a:t>
            </a:r>
            <a:endParaRPr kumimoji="1" lang="ja-JP" altLang="en-US" sz="2400" b="1" dirty="0">
              <a:solidFill>
                <a:schemeClr val="bg1"/>
              </a:solidFill>
              <a:effectLst>
                <a:glow rad="139700">
                  <a:schemeClr val="tx1">
                    <a:alpha val="40000"/>
                  </a:schemeClr>
                </a:glow>
              </a:effectLst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03857" y="2214976"/>
            <a:ext cx="17706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>
                <a:solidFill>
                  <a:schemeClr val="bg1"/>
                </a:solidFill>
                <a:effectLst>
                  <a:glow rad="139700">
                    <a:schemeClr val="tx1">
                      <a:alpha val="40000"/>
                    </a:schemeClr>
                  </a:glow>
                </a:effectLst>
              </a:rPr>
              <a:t>100-pixel Ge</a:t>
            </a:r>
            <a:endParaRPr lang="ja-JP" altLang="en-US" sz="2400" b="1" dirty="0">
              <a:solidFill>
                <a:schemeClr val="bg1"/>
              </a:solidFill>
              <a:effectLst>
                <a:glow rad="139700">
                  <a:schemeClr val="tx1">
                    <a:alpha val="40000"/>
                  </a:schemeClr>
                </a:glow>
              </a:effectLst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790FDFF-E8A0-4323-99CA-59A3B896EB8F}"/>
              </a:ext>
            </a:extLst>
          </p:cNvPr>
          <p:cNvSpPr txBox="1"/>
          <p:nvPr/>
        </p:nvSpPr>
        <p:spPr>
          <a:xfrm>
            <a:off x="2912360" y="2288072"/>
            <a:ext cx="347876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/>
              <a:t>To answer such demands,</a:t>
            </a:r>
            <a:br>
              <a:rPr kumimoji="1" lang="en-US" altLang="ja-JP" dirty="0"/>
            </a:br>
            <a:r>
              <a:rPr kumimoji="1" lang="en-US" altLang="ja-JP" dirty="0"/>
              <a:t>the apparatus for the elemental analysis study has been developed.</a:t>
            </a:r>
            <a:endParaRPr kumimoji="1" lang="ja-JP" altLang="en-US" dirty="0"/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D749374C-65D8-4A52-99B4-644EA937F631}"/>
              </a:ext>
            </a:extLst>
          </p:cNvPr>
          <p:cNvSpPr/>
          <p:nvPr/>
        </p:nvSpPr>
        <p:spPr>
          <a:xfrm rot="2332283">
            <a:off x="3263461" y="4169104"/>
            <a:ext cx="696022" cy="5589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2400" b="1" dirty="0">
                <a:latin typeface="Symbol" panose="05050102010706020507" pitchFamily="18" charset="2"/>
              </a:rPr>
              <a:t>m</a:t>
            </a:r>
            <a:r>
              <a:rPr kumimoji="1" lang="en-US" altLang="ja-JP" sz="2400" b="1" baseline="30000" dirty="0"/>
              <a:t>-</a:t>
            </a:r>
            <a:endParaRPr kumimoji="1" lang="ja-JP" altLang="en-US" sz="2400" b="1" baseline="300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7ED9EEE-3A15-2AF0-C056-1F6F545CB8C3}"/>
              </a:ext>
            </a:extLst>
          </p:cNvPr>
          <p:cNvSpPr txBox="1"/>
          <p:nvPr/>
        </p:nvSpPr>
        <p:spPr>
          <a:xfrm>
            <a:off x="36000" y="6177114"/>
            <a:ext cx="13784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FF0000"/>
                </a:solidFill>
              </a:rPr>
              <a:t>M. </a:t>
            </a:r>
            <a:r>
              <a:rPr kumimoji="1" lang="en-US" altLang="ja-JP" sz="2000" dirty="0" err="1">
                <a:solidFill>
                  <a:srgbClr val="FF0000"/>
                </a:solidFill>
              </a:rPr>
              <a:t>Tampo</a:t>
            </a:r>
            <a:r>
              <a:rPr lang="en-US" altLang="ja-JP" sz="2000" dirty="0" err="1">
                <a:solidFill>
                  <a:srgbClr val="FF0000"/>
                </a:solidFill>
              </a:rPr>
              <a:t>’s</a:t>
            </a:r>
            <a:br>
              <a:rPr lang="en-US" altLang="ja-JP" sz="2000" dirty="0">
                <a:solidFill>
                  <a:srgbClr val="FF0000"/>
                </a:solidFill>
              </a:rPr>
            </a:br>
            <a:r>
              <a:rPr lang="en-US" altLang="ja-JP" sz="2000" dirty="0">
                <a:solidFill>
                  <a:srgbClr val="FF0000"/>
                </a:solidFill>
              </a:rPr>
              <a:t>talk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8889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04126"/>
            <a:ext cx="7886700" cy="1325563"/>
          </a:xfrm>
        </p:spPr>
        <p:txBody>
          <a:bodyPr/>
          <a:lstStyle/>
          <a:p>
            <a:r>
              <a:rPr kumimoji="1" lang="en-US" altLang="ja-JP" dirty="0"/>
              <a:t>Four secondary beamlines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628650" y="1564624"/>
            <a:ext cx="7886700" cy="5293376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D line since 2008</a:t>
            </a:r>
          </a:p>
          <a:p>
            <a:pPr lvl="1"/>
            <a:r>
              <a:rPr lang="en-US" altLang="ja-JP" dirty="0"/>
              <a:t>A </a:t>
            </a:r>
            <a:r>
              <a:rPr lang="en-US" altLang="ja-JP" dirty="0">
                <a:solidFill>
                  <a:srgbClr val="FF0000"/>
                </a:solidFill>
              </a:rPr>
              <a:t>decay muon beamline </a:t>
            </a:r>
            <a:r>
              <a:rPr lang="en-US" altLang="ja-JP" dirty="0"/>
              <a:t>with a 6-m solenoid magnet for the </a:t>
            </a:r>
            <a:r>
              <a:rPr lang="en-US" altLang="ja-JP" dirty="0">
                <a:latin typeface="Symbol" panose="05050102010706020507" pitchFamily="18" charset="2"/>
              </a:rPr>
              <a:t>p</a:t>
            </a:r>
            <a:r>
              <a:rPr lang="en-US" altLang="ja-JP" dirty="0"/>
              <a:t>-</a:t>
            </a:r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lang="en-US" altLang="ja-JP" dirty="0"/>
              <a:t> decay section, 2 experimental areas</a:t>
            </a:r>
          </a:p>
          <a:p>
            <a:r>
              <a:rPr kumimoji="1" lang="en-US" altLang="ja-JP" dirty="0"/>
              <a:t>U line since 2014</a:t>
            </a:r>
          </a:p>
          <a:p>
            <a:pPr lvl="1"/>
            <a:r>
              <a:rPr lang="en-US" altLang="ja-JP" dirty="0"/>
              <a:t>Composed of only axial focusing magnets</a:t>
            </a:r>
            <a:br>
              <a:rPr lang="en-US" altLang="ja-JP" dirty="0"/>
            </a:br>
            <a:r>
              <a:rPr lang="en-US" altLang="ja-JP" dirty="0"/>
              <a:t>The highest-intensity surface muon beamline in MUSE dedicated to the </a:t>
            </a:r>
            <a:r>
              <a:rPr lang="en-US" altLang="ja-JP" dirty="0">
                <a:solidFill>
                  <a:srgbClr val="FF0000"/>
                </a:solidFill>
              </a:rPr>
              <a:t>Ultra Slow Muon beam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r>
              <a:rPr lang="en-US" altLang="ja-JP" dirty="0"/>
              <a:t>S line since 2014(S1) and 2021(S2)</a:t>
            </a:r>
          </a:p>
          <a:p>
            <a:pPr lvl="1"/>
            <a:r>
              <a:rPr lang="en-US" altLang="ja-JP" dirty="0"/>
              <a:t>A </a:t>
            </a:r>
            <a:r>
              <a:rPr lang="en-US" altLang="ja-JP" dirty="0">
                <a:solidFill>
                  <a:srgbClr val="FF0000"/>
                </a:solidFill>
              </a:rPr>
              <a:t>surface muon beamline</a:t>
            </a:r>
            <a:r>
              <a:rPr lang="en-US" altLang="ja-JP" dirty="0"/>
              <a:t>, 4 experimental areas (plan)</a:t>
            </a:r>
            <a:br>
              <a:rPr lang="en-US" altLang="ja-JP" dirty="0"/>
            </a:br>
            <a:r>
              <a:rPr lang="en-US" altLang="ja-JP" dirty="0"/>
              <a:t>answering a lot of users’ demands</a:t>
            </a:r>
          </a:p>
          <a:p>
            <a:r>
              <a:rPr kumimoji="1" lang="en-US" altLang="ja-JP" dirty="0"/>
              <a:t>H line since 2022(H1) and 2023(H2)</a:t>
            </a:r>
          </a:p>
          <a:p>
            <a:pPr lvl="1"/>
            <a:r>
              <a:rPr lang="en-US" altLang="ja-JP" dirty="0"/>
              <a:t>A newly constructed beamline with a new concept</a:t>
            </a:r>
            <a:br>
              <a:rPr lang="en-US" altLang="ja-JP" dirty="0"/>
            </a:br>
            <a:r>
              <a:rPr lang="en-US" altLang="ja-JP" dirty="0"/>
              <a:t>realizing </a:t>
            </a:r>
            <a:r>
              <a:rPr lang="en-US" altLang="ja-JP" dirty="0">
                <a:solidFill>
                  <a:srgbClr val="FF0000"/>
                </a:solidFill>
              </a:rPr>
              <a:t>high intensity and high versatility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074861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89128"/>
            <a:ext cx="7886700" cy="1325563"/>
          </a:xfrm>
        </p:spPr>
        <p:txBody>
          <a:bodyPr/>
          <a:lstStyle/>
          <a:p>
            <a:r>
              <a:rPr kumimoji="1" lang="en-US" altLang="ja-JP" dirty="0"/>
              <a:t>Feature prospects</a:t>
            </a:r>
            <a:endParaRPr kumimoji="1" lang="ja-JP" altLang="en-US" dirty="0"/>
          </a:p>
        </p:txBody>
      </p:sp>
      <p:pic>
        <p:nvPicPr>
          <p:cNvPr id="3" name="Picture 2" descr="F:\Users\rshimizu\Pictures\2nd_target_2016083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12" y="2262671"/>
            <a:ext cx="3917643" cy="2341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204212" y="981000"/>
            <a:ext cx="4785477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MLF 2</a:t>
            </a:r>
            <a:r>
              <a:rPr kumimoji="1" lang="en-US" altLang="ja-JP" sz="2000" b="1" baseline="30000" dirty="0"/>
              <a:t>nd</a:t>
            </a:r>
            <a:r>
              <a:rPr kumimoji="1" lang="en-US" altLang="ja-JP" sz="2000" b="1" dirty="0"/>
              <a:t> target station</a:t>
            </a:r>
          </a:p>
          <a:p>
            <a:r>
              <a:rPr kumimoji="1" lang="en-US" altLang="ja-JP" dirty="0"/>
              <a:t>Combination of muon and neutron target</a:t>
            </a:r>
            <a:br>
              <a:rPr kumimoji="1" lang="en-US" altLang="ja-JP" dirty="0"/>
            </a:br>
            <a:r>
              <a:rPr kumimoji="1" lang="en-US" altLang="ja-JP" dirty="0"/>
              <a:t>inspired by F. Berg </a:t>
            </a:r>
            <a:r>
              <a:rPr kumimoji="1" lang="en-US" altLang="ja-JP" i="1" dirty="0"/>
              <a:t>et al</a:t>
            </a:r>
            <a:r>
              <a:rPr kumimoji="1" lang="en-US" altLang="ja-JP" dirty="0"/>
              <a:t>., PRAB 19, 024701 (2016)</a:t>
            </a:r>
          </a:p>
          <a:p>
            <a:r>
              <a:rPr lang="en-US" altLang="ja-JP" dirty="0"/>
              <a:t>“Target studies for surface muon production”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3266" y="3933000"/>
            <a:ext cx="3806734" cy="283291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2779" y="3722954"/>
            <a:ext cx="3157221" cy="309004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2779" y="526678"/>
            <a:ext cx="3157221" cy="3109239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0E81C89-7F7F-578A-E93C-9A373FC39A14}"/>
              </a:ext>
            </a:extLst>
          </p:cNvPr>
          <p:cNvSpPr txBox="1"/>
          <p:nvPr/>
        </p:nvSpPr>
        <p:spPr>
          <a:xfrm>
            <a:off x="17179" y="6488668"/>
            <a:ext cx="3158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The first proposal was </a:t>
            </a:r>
            <a:r>
              <a:rPr kumimoji="1" lang="en-US" altLang="ja-JP"/>
              <a:t>in 2017...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8140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58ABE3-6AA4-AFDF-B0D5-CC4D6C0A9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7437"/>
            <a:ext cx="7886700" cy="1325563"/>
          </a:xfrm>
        </p:spPr>
        <p:txBody>
          <a:bodyPr/>
          <a:lstStyle/>
          <a:p>
            <a:r>
              <a:rPr kumimoji="1" lang="en-US" altLang="ja-JP" dirty="0"/>
              <a:t>MLF Target Station2</a:t>
            </a:r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F99E6C0-0ADD-5EB2-1718-38232ADD9A03}"/>
              </a:ext>
            </a:extLst>
          </p:cNvPr>
          <p:cNvGrpSpPr/>
          <p:nvPr/>
        </p:nvGrpSpPr>
        <p:grpSpPr>
          <a:xfrm>
            <a:off x="586215" y="3577423"/>
            <a:ext cx="4520492" cy="3181186"/>
            <a:chOff x="87823" y="2946211"/>
            <a:chExt cx="5875235" cy="4134551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C832B2F4-F7EC-8368-ABB7-436C7E7780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405" y="3359811"/>
              <a:ext cx="3949768" cy="2499741"/>
            </a:xfrm>
            <a:prstGeom prst="rect">
              <a:avLst/>
            </a:prstGeom>
          </p:spPr>
        </p:pic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DEEB80A7-E7BC-433E-9A09-E510ABAAAF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alphaModFix amt="3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0815" y="4435603"/>
              <a:ext cx="1325163" cy="825511"/>
            </a:xfrm>
            <a:prstGeom prst="rect">
              <a:avLst/>
            </a:prstGeom>
          </p:spPr>
        </p:pic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B2EA8330-F431-BE01-4D8C-DAB8B140C438}"/>
                </a:ext>
              </a:extLst>
            </p:cNvPr>
            <p:cNvSpPr/>
            <p:nvPr/>
          </p:nvSpPr>
          <p:spPr>
            <a:xfrm>
              <a:off x="162858" y="6157711"/>
              <a:ext cx="5636190" cy="895280"/>
            </a:xfrm>
            <a:prstGeom prst="rect">
              <a:avLst/>
            </a:prstGeom>
            <a:solidFill>
              <a:srgbClr val="FFFF00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92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saka-Mono" panose="020B0600000000000000" pitchFamily="34" charset="-128"/>
                  <a:cs typeface="+mn-cs"/>
                </a:rPr>
                <a:t>Muon</a:t>
              </a:r>
              <a:r>
                <a:rPr kumimoji="0" lang="en-US" altLang="ja-JP" sz="1292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saka-Mono" panose="020B0600000000000000" pitchFamily="34" charset="-128"/>
                  <a:cs typeface="+mn-cs"/>
                </a:rPr>
                <a:t>:</a:t>
              </a:r>
              <a:r>
                <a:rPr kumimoji="0" lang="ja-JP" altLang="en-US" sz="1292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saka-Mono" panose="020B0600000000000000" pitchFamily="34" charset="-128"/>
                  <a:cs typeface="+mn-cs"/>
                </a:rPr>
                <a:t>：</a:t>
              </a:r>
              <a:endParaRPr kumimoji="0" lang="en-US" altLang="ja-JP" sz="1292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Osaka-Mono" panose="020B0600000000000000" pitchFamily="34" charset="-128"/>
                <a:cs typeface="+mn-cs"/>
              </a:endParaRP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92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saka-Mono" panose="020B0600000000000000" pitchFamily="34" charset="-128"/>
                  <a:cs typeface="+mn-cs"/>
                </a:rPr>
                <a:t>10 (target) x 5~10 (Muon capture solenoid) </a:t>
              </a:r>
              <a:r>
                <a:rPr kumimoji="0" lang="en-US" altLang="ja-JP" sz="1292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Osaka-Mono" panose="020B0600000000000000" pitchFamily="34" charset="-128"/>
                  <a:cs typeface="+mn-cs"/>
                  <a:sym typeface="Wingdings" pitchFamily="2" charset="2"/>
                </a:rPr>
                <a:t> </a:t>
              </a:r>
              <a:r>
                <a:rPr kumimoji="0" lang="en-US" altLang="ja-JP" sz="1292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Osaka-Mono" panose="020B0600000000000000" pitchFamily="34" charset="-128"/>
                  <a:cs typeface="+mn-cs"/>
                </a:rPr>
                <a:t>50 ~100 times gain of flux</a:t>
              </a:r>
              <a:endParaRPr kumimoji="0" lang="ja-JP" altLang="en-US" sz="1292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Osaka-Mono" panose="020B0600000000000000" pitchFamily="34" charset="-128"/>
                <a:cs typeface="+mn-cs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D9751F07-07D5-91F9-F314-88E10D45540F}"/>
                </a:ext>
              </a:extLst>
            </p:cNvPr>
            <p:cNvSpPr txBox="1"/>
            <p:nvPr/>
          </p:nvSpPr>
          <p:spPr>
            <a:xfrm>
              <a:off x="173632" y="5572461"/>
              <a:ext cx="5562374" cy="636855"/>
            </a:xfrm>
            <a:prstGeom prst="rect">
              <a:avLst/>
            </a:prstGeom>
            <a:solidFill>
              <a:srgbClr val="FFFF00">
                <a:alpha val="47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92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saka-Mono" panose="020B0600000000000000" pitchFamily="34" charset="-128"/>
                  <a:cs typeface="+mn-cs"/>
                </a:rPr>
                <a:t>Neutron</a:t>
              </a:r>
              <a:r>
                <a:rPr kumimoji="0" lang="en-US" altLang="ja-JP" sz="1292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Osaka-Mono" panose="020B0600000000000000" pitchFamily="34" charset="-128"/>
                  <a:cs typeface="+mn-cs"/>
                </a:rPr>
                <a:t>:  </a:t>
              </a:r>
              <a:r>
                <a:rPr kumimoji="0" lang="en-US" altLang="ja-JP" sz="1292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Osaka-Mono" panose="020B0600000000000000" pitchFamily="34" charset="-128"/>
                  <a:cs typeface="+mn-cs"/>
                </a:rPr>
                <a:t> 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92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Osaka-Mono" panose="020B0600000000000000" pitchFamily="34" charset="-128"/>
                  <a:cs typeface="+mn-cs"/>
                </a:rPr>
                <a:t>10 (target) x 2 (device)  </a:t>
              </a:r>
              <a:r>
                <a:rPr kumimoji="0" lang="en-US" altLang="ja-JP" sz="1292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Osaka-Mono" panose="020B0600000000000000" pitchFamily="34" charset="-128"/>
                  <a:cs typeface="+mn-cs"/>
                  <a:sym typeface="Wingdings" pitchFamily="2" charset="2"/>
                </a:rPr>
                <a:t> </a:t>
              </a:r>
              <a:r>
                <a:rPr kumimoji="0" lang="en-US" altLang="ja-JP" sz="1292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Osaka-Mono" panose="020B0600000000000000" pitchFamily="34" charset="-128"/>
                  <a:cs typeface="+mn-cs"/>
                </a:rPr>
                <a:t>20 times gain of brightness</a:t>
              </a:r>
              <a:endParaRPr kumimoji="0" lang="ja-JP" altLang="en-US" sz="129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Osaka-Mono" panose="020B0600000000000000" pitchFamily="34" charset="-128"/>
                <a:cs typeface="+mn-cs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07AA5304-B509-0881-2A7B-E52AC9228C34}"/>
                </a:ext>
              </a:extLst>
            </p:cNvPr>
            <p:cNvSpPr txBox="1"/>
            <p:nvPr/>
          </p:nvSpPr>
          <p:spPr>
            <a:xfrm>
              <a:off x="1824152" y="5045388"/>
              <a:ext cx="1554825" cy="6368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92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Moderator &amp; reflector</a:t>
              </a:r>
              <a:endParaRPr kumimoji="0" lang="ja-JP" altLang="en-US" sz="1292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82B5D5D-363D-7EA0-9BAB-4BDC618A597E}"/>
                </a:ext>
              </a:extLst>
            </p:cNvPr>
            <p:cNvSpPr txBox="1"/>
            <p:nvPr/>
          </p:nvSpPr>
          <p:spPr>
            <a:xfrm>
              <a:off x="3915083" y="4806830"/>
              <a:ext cx="2005062" cy="8952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92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Neutron Focusing Devices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92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Neutron Detectors</a:t>
              </a:r>
              <a:endParaRPr kumimoji="0" lang="ja-JP" altLang="en-US" sz="1292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28A5CC8B-83F6-9DC2-8059-1BD796FDBA17}"/>
                </a:ext>
              </a:extLst>
            </p:cNvPr>
            <p:cNvSpPr txBox="1"/>
            <p:nvPr/>
          </p:nvSpPr>
          <p:spPr>
            <a:xfrm>
              <a:off x="242025" y="4323504"/>
              <a:ext cx="1315704" cy="6368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92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rPr>
                <a:t>Proton beam</a:t>
              </a:r>
              <a:endParaRPr kumimoji="0" lang="ja-JP" altLang="en-US" sz="1292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BED93E4F-F86E-EEEE-4A47-6CAB8827770C}"/>
                </a:ext>
              </a:extLst>
            </p:cNvPr>
            <p:cNvSpPr txBox="1"/>
            <p:nvPr/>
          </p:nvSpPr>
          <p:spPr>
            <a:xfrm>
              <a:off x="3140431" y="4056921"/>
              <a:ext cx="2822627" cy="3784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92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rPr>
                <a:t>Rotating tungsten target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7597193A-E7FB-A00A-7167-A262191D9BA7}"/>
                </a:ext>
              </a:extLst>
            </p:cNvPr>
            <p:cNvSpPr txBox="1"/>
            <p:nvPr/>
          </p:nvSpPr>
          <p:spPr>
            <a:xfrm>
              <a:off x="1157510" y="3801874"/>
              <a:ext cx="1774231" cy="636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92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/>
                  <a:ea typeface="MS Gothic" panose="020B0609070205080204" pitchFamily="49" charset="-128"/>
                  <a:cs typeface="+mn-cs"/>
                </a:rPr>
                <a:t>Muon Capture Solenoid</a:t>
              </a:r>
              <a:endParaRPr kumimoji="1" lang="ja-JP" altLang="en-US" sz="1292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3" name="角丸四角形 29">
              <a:extLst>
                <a:ext uri="{FF2B5EF4-FFF2-40B4-BE49-F238E27FC236}">
                  <a16:creationId xmlns:a16="http://schemas.microsoft.com/office/drawing/2014/main" id="{4A3D18FA-4957-A4EF-D226-3EFA5DC5FE23}"/>
                </a:ext>
              </a:extLst>
            </p:cNvPr>
            <p:cNvSpPr/>
            <p:nvPr/>
          </p:nvSpPr>
          <p:spPr>
            <a:xfrm>
              <a:off x="87823" y="2958607"/>
              <a:ext cx="5799724" cy="4122155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477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6506A732-1DBA-73D5-B5BF-C6F3E60EE407}"/>
                </a:ext>
              </a:extLst>
            </p:cNvPr>
            <p:cNvSpPr txBox="1"/>
            <p:nvPr/>
          </p:nvSpPr>
          <p:spPr>
            <a:xfrm>
              <a:off x="783232" y="2946211"/>
              <a:ext cx="4408903" cy="4154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77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rPr>
                <a:t>Integrated neutron and muon target</a:t>
              </a:r>
              <a:endParaRPr kumimoji="0" lang="ja-JP" altLang="en-US" sz="1477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C910A41-E1EF-8125-7000-30BD3B3011C3}"/>
              </a:ext>
            </a:extLst>
          </p:cNvPr>
          <p:cNvGrpSpPr/>
          <p:nvPr/>
        </p:nvGrpSpPr>
        <p:grpSpPr>
          <a:xfrm>
            <a:off x="5059845" y="2996952"/>
            <a:ext cx="3781353" cy="2865286"/>
            <a:chOff x="3195208" y="4117691"/>
            <a:chExt cx="3119361" cy="2504222"/>
          </a:xfrm>
        </p:grpSpPr>
        <p:pic>
          <p:nvPicPr>
            <p:cNvPr id="16" name="Picture 3">
              <a:extLst>
                <a:ext uri="{FF2B5EF4-FFF2-40B4-BE49-F238E27FC236}">
                  <a16:creationId xmlns:a16="http://schemas.microsoft.com/office/drawing/2014/main" id="{865BB27A-C2C1-B46D-E39F-9DDDDDBE39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1271" y="4410864"/>
              <a:ext cx="2541206" cy="2044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85F941A4-88FD-6307-3FF3-F928BFB75DD2}"/>
                </a:ext>
              </a:extLst>
            </p:cNvPr>
            <p:cNvSpPr/>
            <p:nvPr/>
          </p:nvSpPr>
          <p:spPr>
            <a:xfrm>
              <a:off x="3482467" y="4412127"/>
              <a:ext cx="418028" cy="204302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3895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534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74213B00-4BD7-D5D3-2D14-5896BE3F655E}"/>
                </a:ext>
              </a:extLst>
            </p:cNvPr>
            <p:cNvSpPr txBox="1"/>
            <p:nvPr/>
          </p:nvSpPr>
          <p:spPr>
            <a:xfrm>
              <a:off x="3420187" y="4496656"/>
              <a:ext cx="585060" cy="1687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389586" rtl="0" eaLnBrk="1" fontAlgn="auto" latinLnBrk="0" hangingPunct="1">
                <a:lnSpc>
                  <a:spcPts val="105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9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6e+14</a:t>
              </a:r>
            </a:p>
            <a:p>
              <a:pPr marL="0" marR="0" lvl="0" indent="0" algn="l" defTabSz="389586" rtl="0" eaLnBrk="1" fontAlgn="auto" latinLnBrk="0" hangingPunct="1">
                <a:lnSpc>
                  <a:spcPts val="105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37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 </a:t>
              </a:r>
            </a:p>
            <a:p>
              <a:pPr marL="0" marR="0" lvl="0" indent="0" algn="l" defTabSz="389586" rtl="0" eaLnBrk="1" fontAlgn="auto" latinLnBrk="0" hangingPunct="1">
                <a:lnSpc>
                  <a:spcPts val="105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9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5e+14</a:t>
              </a:r>
            </a:p>
            <a:p>
              <a:pPr marL="0" marR="0" lvl="0" indent="0" algn="l" defTabSz="389586" rtl="0" eaLnBrk="1" fontAlgn="auto" latinLnBrk="0" hangingPunct="1">
                <a:lnSpc>
                  <a:spcPts val="105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3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  </a:t>
              </a:r>
            </a:p>
            <a:p>
              <a:pPr marL="0" marR="0" lvl="0" indent="0" algn="l" defTabSz="389586" rtl="0" eaLnBrk="1" fontAlgn="auto" latinLnBrk="0" hangingPunct="1">
                <a:lnSpc>
                  <a:spcPts val="105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9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4e+14</a:t>
              </a:r>
            </a:p>
            <a:p>
              <a:pPr marL="0" marR="0" lvl="0" indent="0" algn="l" defTabSz="389586" rtl="0" eaLnBrk="1" fontAlgn="auto" latinLnBrk="0" hangingPunct="1">
                <a:lnSpc>
                  <a:spcPts val="105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3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 </a:t>
              </a:r>
            </a:p>
            <a:p>
              <a:pPr marL="0" marR="0" lvl="0" indent="0" algn="l" defTabSz="389586" rtl="0" eaLnBrk="1" fontAlgn="auto" latinLnBrk="0" hangingPunct="1">
                <a:lnSpc>
                  <a:spcPts val="105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9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3e+14</a:t>
              </a:r>
            </a:p>
            <a:p>
              <a:pPr marL="0" marR="0" lvl="0" indent="0" algn="l" defTabSz="389586" rtl="0" eaLnBrk="1" fontAlgn="auto" latinLnBrk="0" hangingPunct="1">
                <a:lnSpc>
                  <a:spcPts val="105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3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  </a:t>
              </a:r>
            </a:p>
            <a:p>
              <a:pPr marL="0" marR="0" lvl="0" indent="0" algn="l" defTabSz="389586" rtl="0" eaLnBrk="1" fontAlgn="auto" latinLnBrk="0" hangingPunct="1">
                <a:lnSpc>
                  <a:spcPts val="105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9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2e+14</a:t>
              </a:r>
            </a:p>
            <a:p>
              <a:pPr marL="0" marR="0" lvl="0" indent="0" algn="l" defTabSz="389586" rtl="0" eaLnBrk="1" fontAlgn="auto" latinLnBrk="0" hangingPunct="1">
                <a:lnSpc>
                  <a:spcPts val="105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3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  </a:t>
              </a:r>
            </a:p>
            <a:p>
              <a:pPr marL="0" marR="0" lvl="0" indent="0" algn="l" defTabSz="389586" rtl="0" eaLnBrk="1" fontAlgn="auto" latinLnBrk="0" hangingPunct="1">
                <a:lnSpc>
                  <a:spcPts val="105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9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1e+14</a:t>
              </a:r>
            </a:p>
            <a:p>
              <a:pPr marL="0" marR="0" lvl="0" indent="0" algn="l" defTabSz="389586" rtl="0" eaLnBrk="1" fontAlgn="auto" latinLnBrk="0" hangingPunct="1">
                <a:lnSpc>
                  <a:spcPts val="105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3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 </a:t>
              </a:r>
            </a:p>
            <a:p>
              <a:pPr marL="0" marR="0" lvl="0" indent="0" algn="l" defTabSz="389586" rtl="0" eaLnBrk="1" fontAlgn="auto" latinLnBrk="0" hangingPunct="1">
                <a:lnSpc>
                  <a:spcPts val="105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9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         0 </a:t>
              </a:r>
              <a:endParaRPr kumimoji="1" lang="ja-JP" altLang="en-US" sz="119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EE580FED-4F9D-7CEC-B29F-E9DCBBCE6928}"/>
                </a:ext>
              </a:extLst>
            </p:cNvPr>
            <p:cNvSpPr txBox="1"/>
            <p:nvPr/>
          </p:nvSpPr>
          <p:spPr>
            <a:xfrm>
              <a:off x="3884702" y="6226862"/>
              <a:ext cx="2336398" cy="25447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3895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29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FFD242A9-264A-1700-7C6F-4D7DA93EE7BD}"/>
                </a:ext>
              </a:extLst>
            </p:cNvPr>
            <p:cNvSpPr txBox="1"/>
            <p:nvPr/>
          </p:nvSpPr>
          <p:spPr>
            <a:xfrm>
              <a:off x="3890033" y="6169900"/>
              <a:ext cx="2300109" cy="241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3895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9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0            2000     </a:t>
              </a:r>
              <a:r>
                <a:rPr kumimoji="1" lang="ja-JP" altLang="en-US" sz="119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　　</a:t>
              </a:r>
              <a:r>
                <a:rPr kumimoji="1" lang="en-US" altLang="ja-JP" sz="119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 4000</a:t>
              </a: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F0ED04D5-A8B7-8C7C-27E2-C89E0726F5E1}"/>
                </a:ext>
              </a:extLst>
            </p:cNvPr>
            <p:cNvSpPr txBox="1"/>
            <p:nvPr/>
          </p:nvSpPr>
          <p:spPr>
            <a:xfrm>
              <a:off x="4201026" y="6357908"/>
              <a:ext cx="1231390" cy="2640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3895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36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Emission time (</a:t>
              </a:r>
              <a:r>
                <a:rPr kumimoji="1" lang="en-US" altLang="ja-JP" sz="1363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charset="2"/>
                  <a:ea typeface="ＭＳ Ｐゴシック"/>
                  <a:cs typeface="Symbol" charset="2"/>
                </a:rPr>
                <a:t>m</a:t>
              </a:r>
              <a:r>
                <a:rPr kumimoji="1" lang="en-US" altLang="ja-JP" sz="1363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s</a:t>
              </a:r>
              <a:r>
                <a:rPr kumimoji="1" lang="en-US" altLang="ja-JP" sz="136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)</a:t>
              </a:r>
              <a:endParaRPr kumimoji="1" lang="ja-JP" altLang="en-US" sz="136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9ED20FAD-E1FA-865E-806B-FCE5AEEE5602}"/>
                </a:ext>
              </a:extLst>
            </p:cNvPr>
            <p:cNvSpPr txBox="1"/>
            <p:nvPr/>
          </p:nvSpPr>
          <p:spPr>
            <a:xfrm rot="16200000">
              <a:off x="2226876" y="5086023"/>
              <a:ext cx="2185851" cy="249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3895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36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Brightness (n/cm</a:t>
              </a:r>
              <a:r>
                <a:rPr kumimoji="1" lang="en-US" altLang="ja-JP" sz="1363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2</a:t>
              </a:r>
              <a:r>
                <a:rPr kumimoji="1" lang="en-US" altLang="ja-JP" sz="136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/</a:t>
              </a:r>
              <a:r>
                <a:rPr kumimoji="1" lang="en-US" altLang="ja-JP" sz="1363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sr</a:t>
              </a:r>
              <a:r>
                <a:rPr kumimoji="1" lang="en-US" altLang="ja-JP" sz="136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/Å/s)</a:t>
              </a:r>
              <a:endParaRPr kumimoji="1" lang="ja-JP" altLang="en-US" sz="136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F4371FCE-BE4F-31BB-A2DE-8095C6BEE0A2}"/>
                </a:ext>
              </a:extLst>
            </p:cNvPr>
            <p:cNvSpPr/>
            <p:nvPr/>
          </p:nvSpPr>
          <p:spPr>
            <a:xfrm>
              <a:off x="4928779" y="4940608"/>
              <a:ext cx="517582" cy="4298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779173" rtl="0" eaLnBrk="1" fontAlgn="auto" latinLnBrk="0" hangingPunct="1">
                <a:lnSpc>
                  <a:spcPts val="161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93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SNS</a:t>
              </a:r>
              <a:r>
                <a:rPr kumimoji="1" lang="ja-JP" altLang="en-US" sz="1193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　</a:t>
              </a:r>
              <a:r>
                <a:rPr kumimoji="1" lang="en-US" altLang="ja-JP" sz="1193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TS2</a:t>
              </a:r>
            </a:p>
          </p:txBody>
        </p:sp>
        <p:sp>
          <p:nvSpPr>
            <p:cNvPr id="24" name="Line 23">
              <a:extLst>
                <a:ext uri="{FF2B5EF4-FFF2-40B4-BE49-F238E27FC236}">
                  <a16:creationId xmlns:a16="http://schemas.microsoft.com/office/drawing/2014/main" id="{5B316CDA-18A0-1074-74DA-8C046F642E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717765" y="5076664"/>
              <a:ext cx="17336" cy="603600"/>
            </a:xfrm>
            <a:prstGeom prst="lin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7791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9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185DB636-9F84-E8C2-B855-5444573B418E}"/>
                </a:ext>
              </a:extLst>
            </p:cNvPr>
            <p:cNvSpPr/>
            <p:nvPr/>
          </p:nvSpPr>
          <p:spPr>
            <a:xfrm>
              <a:off x="4499284" y="4827706"/>
              <a:ext cx="423257" cy="2504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779173" rtl="0" eaLnBrk="1" fontAlgn="auto" latinLnBrk="0" hangingPunct="1">
                <a:lnSpc>
                  <a:spcPts val="161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93" b="1" i="0" u="none" strike="noStrike" kern="1200" cap="none" spc="0" normalizeH="0" baseline="0" noProof="0" dirty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ESS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2275EC15-02E1-B386-BB4F-763B226FFDA8}"/>
                </a:ext>
              </a:extLst>
            </p:cNvPr>
            <p:cNvSpPr/>
            <p:nvPr/>
          </p:nvSpPr>
          <p:spPr>
            <a:xfrm>
              <a:off x="4157402" y="5076664"/>
              <a:ext cx="659134" cy="4298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779173" rtl="0" eaLnBrk="1" fontAlgn="auto" latinLnBrk="0" hangingPunct="1">
                <a:lnSpc>
                  <a:spcPts val="161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93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J-PARC</a:t>
              </a:r>
            </a:p>
            <a:p>
              <a:pPr marL="0" marR="0" lvl="0" indent="0" algn="l" defTabSz="779173" rtl="0" eaLnBrk="1" fontAlgn="auto" latinLnBrk="0" hangingPunct="1">
                <a:lnSpc>
                  <a:spcPts val="161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93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TS1</a:t>
              </a:r>
            </a:p>
          </p:txBody>
        </p:sp>
        <p:sp>
          <p:nvSpPr>
            <p:cNvPr id="27" name="Line 23">
              <a:extLst>
                <a:ext uri="{FF2B5EF4-FFF2-40B4-BE49-F238E27FC236}">
                  <a16:creationId xmlns:a16="http://schemas.microsoft.com/office/drawing/2014/main" id="{5F47D762-8436-212C-F7EE-8556599BC1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463631" y="5607359"/>
              <a:ext cx="121677" cy="36841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7791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9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C29F1085-8488-AAAC-AFC5-1699E824A4D4}"/>
                </a:ext>
              </a:extLst>
            </p:cNvPr>
            <p:cNvSpPr/>
            <p:nvPr/>
          </p:nvSpPr>
          <p:spPr>
            <a:xfrm>
              <a:off x="3920992" y="5407194"/>
              <a:ext cx="559898" cy="2504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779173" rtl="0" eaLnBrk="1" fontAlgn="auto" latinLnBrk="0" hangingPunct="1">
                <a:lnSpc>
                  <a:spcPts val="161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93" b="1" i="0" u="none" strike="noStrike" kern="120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SNS</a:t>
              </a:r>
            </a:p>
          </p:txBody>
        </p:sp>
        <p:sp>
          <p:nvSpPr>
            <p:cNvPr id="29" name="Line 23">
              <a:extLst>
                <a:ext uri="{FF2B5EF4-FFF2-40B4-BE49-F238E27FC236}">
                  <a16:creationId xmlns:a16="http://schemas.microsoft.com/office/drawing/2014/main" id="{0672756A-783E-D7B4-3282-2F58D6792C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148500" y="5651392"/>
              <a:ext cx="19602" cy="46972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7791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9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8CA73D08-EAC5-5216-7B5E-D630C7B5BCFA}"/>
                </a:ext>
              </a:extLst>
            </p:cNvPr>
            <p:cNvSpPr txBox="1"/>
            <p:nvPr/>
          </p:nvSpPr>
          <p:spPr>
            <a:xfrm>
              <a:off x="5534026" y="4499774"/>
              <a:ext cx="780543" cy="4015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7791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93" b="1" i="0" u="none" strike="noStrike" kern="1200" cap="none" spc="0" normalizeH="0" baseline="0" noProof="0" dirty="0">
                  <a:ln>
                    <a:noFill/>
                  </a:ln>
                  <a:solidFill>
                    <a:srgbClr val="660066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J-PARC</a:t>
              </a:r>
            </a:p>
            <a:p>
              <a:pPr marL="0" marR="0" lvl="0" indent="0" algn="l" defTabSz="7791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93" b="1" i="0" u="none" strike="noStrike" kern="1200" cap="none" spc="0" normalizeH="0" baseline="0" noProof="0" dirty="0">
                  <a:ln>
                    <a:noFill/>
                  </a:ln>
                  <a:solidFill>
                    <a:srgbClr val="660066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TS2</a:t>
              </a:r>
              <a:endParaRPr kumimoji="1" lang="ja-JP" altLang="en-US" sz="1193" b="1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57AD0D74-1275-FCB7-6762-E75180DD2637}"/>
                </a:ext>
              </a:extLst>
            </p:cNvPr>
            <p:cNvSpPr txBox="1"/>
            <p:nvPr/>
          </p:nvSpPr>
          <p:spPr>
            <a:xfrm>
              <a:off x="3959281" y="4483417"/>
              <a:ext cx="1248264" cy="2544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7791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92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34" charset="-128"/>
                  <a:cs typeface="+mn-cs"/>
                </a:rPr>
                <a:t>Neutron Brightness</a:t>
              </a:r>
              <a:endParaRPr kumimoji="1" lang="ja-JP" altLang="en-US" sz="1292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FC6DD508-BC47-CCC3-649E-25204DFABFAC}"/>
              </a:ext>
            </a:extLst>
          </p:cNvPr>
          <p:cNvGrpSpPr/>
          <p:nvPr/>
        </p:nvGrpSpPr>
        <p:grpSpPr>
          <a:xfrm>
            <a:off x="633152" y="825292"/>
            <a:ext cx="4415458" cy="2693242"/>
            <a:chOff x="124463" y="4938757"/>
            <a:chExt cx="3137043" cy="1913463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1BBBD308-F221-2BA3-4317-4FC9DF525A6B}"/>
                </a:ext>
              </a:extLst>
            </p:cNvPr>
            <p:cNvGrpSpPr/>
            <p:nvPr/>
          </p:nvGrpSpPr>
          <p:grpSpPr>
            <a:xfrm>
              <a:off x="124463" y="4938757"/>
              <a:ext cx="3137043" cy="1913463"/>
              <a:chOff x="-1142533" y="3213938"/>
              <a:chExt cx="2872921" cy="1895898"/>
            </a:xfrm>
          </p:grpSpPr>
          <p:grpSp>
            <p:nvGrpSpPr>
              <p:cNvPr id="37" name="図形グループ 5">
                <a:extLst>
                  <a:ext uri="{FF2B5EF4-FFF2-40B4-BE49-F238E27FC236}">
                    <a16:creationId xmlns:a16="http://schemas.microsoft.com/office/drawing/2014/main" id="{48EEEC8E-4964-0D72-53D8-013930D6AB30}"/>
                  </a:ext>
                </a:extLst>
              </p:cNvPr>
              <p:cNvGrpSpPr/>
              <p:nvPr/>
            </p:nvGrpSpPr>
            <p:grpSpPr>
              <a:xfrm>
                <a:off x="-1142533" y="3261564"/>
                <a:ext cx="2819043" cy="1801700"/>
                <a:chOff x="2520207" y="4365105"/>
                <a:chExt cx="2991340" cy="1772817"/>
              </a:xfrm>
            </p:grpSpPr>
            <p:grpSp>
              <p:nvGrpSpPr>
                <p:cNvPr id="39" name="図形グループ 72">
                  <a:extLst>
                    <a:ext uri="{FF2B5EF4-FFF2-40B4-BE49-F238E27FC236}">
                      <a16:creationId xmlns:a16="http://schemas.microsoft.com/office/drawing/2014/main" id="{7F1874B9-5D8B-79CE-A5BE-1FC40DD759EA}"/>
                    </a:ext>
                  </a:extLst>
                </p:cNvPr>
                <p:cNvGrpSpPr/>
                <p:nvPr/>
              </p:nvGrpSpPr>
              <p:grpSpPr>
                <a:xfrm>
                  <a:off x="2520207" y="4365105"/>
                  <a:ext cx="2991340" cy="1772817"/>
                  <a:chOff x="-14919" y="261146"/>
                  <a:chExt cx="9007859" cy="6018182"/>
                </a:xfrm>
              </p:grpSpPr>
              <p:pic>
                <p:nvPicPr>
                  <p:cNvPr id="41" name="図 40" descr="北側から.tiff">
                    <a:extLst>
                      <a:ext uri="{FF2B5EF4-FFF2-40B4-BE49-F238E27FC236}">
                        <a16:creationId xmlns:a16="http://schemas.microsoft.com/office/drawing/2014/main" id="{B8435ACC-039E-09A0-5A7C-216B18EA795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-14919" y="261146"/>
                    <a:ext cx="9007859" cy="6018182"/>
                  </a:xfrm>
                  <a:prstGeom prst="rect">
                    <a:avLst/>
                  </a:prstGeom>
                  <a:effectLst>
                    <a:softEdge rad="139700"/>
                  </a:effectLst>
                </p:spPr>
              </p:pic>
              <p:sp>
                <p:nvSpPr>
                  <p:cNvPr id="42" name="テキスト ボックス 41">
                    <a:extLst>
                      <a:ext uri="{FF2B5EF4-FFF2-40B4-BE49-F238E27FC236}">
                        <a16:creationId xmlns:a16="http://schemas.microsoft.com/office/drawing/2014/main" id="{563CAA7E-963A-D2C5-B2AC-E75706DF8907}"/>
                      </a:ext>
                    </a:extLst>
                  </p:cNvPr>
                  <p:cNvSpPr txBox="1"/>
                  <p:nvPr/>
                </p:nvSpPr>
                <p:spPr>
                  <a:xfrm>
                    <a:off x="3284172" y="1967774"/>
                    <a:ext cx="1717735" cy="885023"/>
                  </a:xfrm>
                  <a:prstGeom prst="rect">
                    <a:avLst/>
                  </a:prstGeom>
                  <a:solidFill>
                    <a:srgbClr val="FFFF00"/>
                  </a:solidFill>
                  <a:effectLst>
                    <a:softEdge rad="50800"/>
                  </a:effectLst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779173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46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rPr>
                      <a:t>TS1</a:t>
                    </a:r>
                    <a:endParaRPr kumimoji="1" lang="ja-JP" altLang="en-US" sz="1846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" name="テキスト ボックス 42">
                    <a:extLst>
                      <a:ext uri="{FF2B5EF4-FFF2-40B4-BE49-F238E27FC236}">
                        <a16:creationId xmlns:a16="http://schemas.microsoft.com/office/drawing/2014/main" id="{957CF7B7-86EC-362E-C5A7-651A7D9E07E3}"/>
                      </a:ext>
                    </a:extLst>
                  </p:cNvPr>
                  <p:cNvSpPr txBox="1"/>
                  <p:nvPr/>
                </p:nvSpPr>
                <p:spPr>
                  <a:xfrm>
                    <a:off x="667188" y="4742820"/>
                    <a:ext cx="1968160" cy="684651"/>
                  </a:xfrm>
                  <a:prstGeom prst="rect">
                    <a:avLst/>
                  </a:prstGeom>
                  <a:solidFill>
                    <a:srgbClr val="F79646"/>
                  </a:solidFill>
                  <a:effectLst>
                    <a:softEdge rad="50800"/>
                  </a:effectLst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779173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292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MS Gothic" panose="020B0609070205080204" pitchFamily="49" charset="-128"/>
                        <a:ea typeface="MS Gothic" panose="020B0609070205080204" pitchFamily="49" charset="-128"/>
                        <a:cs typeface="+mn-cs"/>
                      </a:rPr>
                      <a:t>3GeV RCS</a:t>
                    </a:r>
                    <a:endParaRPr kumimoji="1" lang="ja-JP" altLang="en-US" sz="1292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MS Gothic" panose="020B0609070205080204" pitchFamily="49" charset="-128"/>
                      <a:ea typeface="MS Gothic" panose="020B0609070205080204" pitchFamily="49" charset="-128"/>
                      <a:cs typeface="+mn-cs"/>
                    </a:endParaRPr>
                  </a:p>
                </p:txBody>
              </p:sp>
              <p:sp>
                <p:nvSpPr>
                  <p:cNvPr id="44" name="Freeform 9">
                    <a:extLst>
                      <a:ext uri="{FF2B5EF4-FFF2-40B4-BE49-F238E27FC236}">
                        <a16:creationId xmlns:a16="http://schemas.microsoft.com/office/drawing/2014/main" id="{3FCA27E8-7F0C-EA80-141C-39217F421B3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740000" flipH="1">
                    <a:off x="3332041" y="4932895"/>
                    <a:ext cx="1759423" cy="738546"/>
                  </a:xfrm>
                  <a:custGeom>
                    <a:avLst/>
                    <a:gdLst>
                      <a:gd name="T0" fmla="*/ 2329 w 2904"/>
                      <a:gd name="T1" fmla="*/ 169 h 1219"/>
                      <a:gd name="T2" fmla="*/ 2141 w 2904"/>
                      <a:gd name="T3" fmla="*/ 133 h 1219"/>
                      <a:gd name="T4" fmla="*/ 2145 w 2904"/>
                      <a:gd name="T5" fmla="*/ 133 h 1219"/>
                      <a:gd name="T6" fmla="*/ 1945 w 2904"/>
                      <a:gd name="T7" fmla="*/ 93 h 1219"/>
                      <a:gd name="T8" fmla="*/ 1757 w 2904"/>
                      <a:gd name="T9" fmla="*/ 61 h 1219"/>
                      <a:gd name="T10" fmla="*/ 1469 w 2904"/>
                      <a:gd name="T11" fmla="*/ 17 h 1219"/>
                      <a:gd name="T12" fmla="*/ 1145 w 2904"/>
                      <a:gd name="T13" fmla="*/ 1 h 1219"/>
                      <a:gd name="T14" fmla="*/ 797 w 2904"/>
                      <a:gd name="T15" fmla="*/ 21 h 1219"/>
                      <a:gd name="T16" fmla="*/ 485 w 2904"/>
                      <a:gd name="T17" fmla="*/ 89 h 1219"/>
                      <a:gd name="T18" fmla="*/ 237 w 2904"/>
                      <a:gd name="T19" fmla="*/ 201 h 1219"/>
                      <a:gd name="T20" fmla="*/ 53 w 2904"/>
                      <a:gd name="T21" fmla="*/ 417 h 1219"/>
                      <a:gd name="T22" fmla="*/ 1 w 2904"/>
                      <a:gd name="T23" fmla="*/ 657 h 1219"/>
                      <a:gd name="T24" fmla="*/ 45 w 2904"/>
                      <a:gd name="T25" fmla="*/ 901 h 1219"/>
                      <a:gd name="T26" fmla="*/ 173 w 2904"/>
                      <a:gd name="T27" fmla="*/ 1065 h 1219"/>
                      <a:gd name="T28" fmla="*/ 393 w 2904"/>
                      <a:gd name="T29" fmla="*/ 1173 h 1219"/>
                      <a:gd name="T30" fmla="*/ 813 w 2904"/>
                      <a:gd name="T31" fmla="*/ 1213 h 1219"/>
                      <a:gd name="T32" fmla="*/ 1129 w 2904"/>
                      <a:gd name="T33" fmla="*/ 1209 h 1219"/>
                      <a:gd name="T34" fmla="*/ 1445 w 2904"/>
                      <a:gd name="T35" fmla="*/ 1177 h 1219"/>
                      <a:gd name="T36" fmla="*/ 1845 w 2904"/>
                      <a:gd name="T37" fmla="*/ 1093 h 1219"/>
                      <a:gd name="T38" fmla="*/ 2157 w 2904"/>
                      <a:gd name="T39" fmla="*/ 1001 h 1219"/>
                      <a:gd name="T40" fmla="*/ 2569 w 2904"/>
                      <a:gd name="T41" fmla="*/ 849 h 1219"/>
                      <a:gd name="T42" fmla="*/ 2841 w 2904"/>
                      <a:gd name="T43" fmla="*/ 693 h 1219"/>
                      <a:gd name="T44" fmla="*/ 2885 w 2904"/>
                      <a:gd name="T45" fmla="*/ 473 h 1219"/>
                      <a:gd name="T46" fmla="*/ 2725 w 2904"/>
                      <a:gd name="T47" fmla="*/ 313 h 1219"/>
                      <a:gd name="T48" fmla="*/ 2509 w 2904"/>
                      <a:gd name="T49" fmla="*/ 217 h 1219"/>
                      <a:gd name="T50" fmla="*/ 2329 w 2904"/>
                      <a:gd name="T51" fmla="*/ 169 h 1219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2904"/>
                      <a:gd name="T79" fmla="*/ 0 h 1219"/>
                      <a:gd name="T80" fmla="*/ 2904 w 2904"/>
                      <a:gd name="T81" fmla="*/ 1219 h 1219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2904" h="1219">
                        <a:moveTo>
                          <a:pt x="2329" y="169"/>
                        </a:moveTo>
                        <a:cubicBezTo>
                          <a:pt x="2298" y="163"/>
                          <a:pt x="2172" y="139"/>
                          <a:pt x="2141" y="133"/>
                        </a:cubicBezTo>
                        <a:cubicBezTo>
                          <a:pt x="2110" y="127"/>
                          <a:pt x="2178" y="140"/>
                          <a:pt x="2145" y="133"/>
                        </a:cubicBezTo>
                        <a:cubicBezTo>
                          <a:pt x="2112" y="126"/>
                          <a:pt x="2010" y="105"/>
                          <a:pt x="1945" y="93"/>
                        </a:cubicBezTo>
                        <a:cubicBezTo>
                          <a:pt x="1880" y="81"/>
                          <a:pt x="1836" y="74"/>
                          <a:pt x="1757" y="61"/>
                        </a:cubicBezTo>
                        <a:cubicBezTo>
                          <a:pt x="1678" y="48"/>
                          <a:pt x="1571" y="27"/>
                          <a:pt x="1469" y="17"/>
                        </a:cubicBezTo>
                        <a:cubicBezTo>
                          <a:pt x="1367" y="7"/>
                          <a:pt x="1257" y="0"/>
                          <a:pt x="1145" y="1"/>
                        </a:cubicBezTo>
                        <a:cubicBezTo>
                          <a:pt x="1033" y="2"/>
                          <a:pt x="907" y="6"/>
                          <a:pt x="797" y="21"/>
                        </a:cubicBezTo>
                        <a:cubicBezTo>
                          <a:pt x="687" y="36"/>
                          <a:pt x="578" y="59"/>
                          <a:pt x="485" y="89"/>
                        </a:cubicBezTo>
                        <a:cubicBezTo>
                          <a:pt x="392" y="119"/>
                          <a:pt x="309" y="146"/>
                          <a:pt x="237" y="201"/>
                        </a:cubicBezTo>
                        <a:cubicBezTo>
                          <a:pt x="165" y="256"/>
                          <a:pt x="92" y="341"/>
                          <a:pt x="53" y="417"/>
                        </a:cubicBezTo>
                        <a:cubicBezTo>
                          <a:pt x="14" y="493"/>
                          <a:pt x="2" y="576"/>
                          <a:pt x="1" y="657"/>
                        </a:cubicBezTo>
                        <a:cubicBezTo>
                          <a:pt x="0" y="738"/>
                          <a:pt x="16" y="833"/>
                          <a:pt x="45" y="901"/>
                        </a:cubicBezTo>
                        <a:cubicBezTo>
                          <a:pt x="74" y="969"/>
                          <a:pt x="115" y="1020"/>
                          <a:pt x="173" y="1065"/>
                        </a:cubicBezTo>
                        <a:cubicBezTo>
                          <a:pt x="231" y="1110"/>
                          <a:pt x="287" y="1148"/>
                          <a:pt x="393" y="1173"/>
                        </a:cubicBezTo>
                        <a:cubicBezTo>
                          <a:pt x="499" y="1198"/>
                          <a:pt x="690" y="1207"/>
                          <a:pt x="813" y="1213"/>
                        </a:cubicBezTo>
                        <a:cubicBezTo>
                          <a:pt x="936" y="1219"/>
                          <a:pt x="1024" y="1215"/>
                          <a:pt x="1129" y="1209"/>
                        </a:cubicBezTo>
                        <a:cubicBezTo>
                          <a:pt x="1234" y="1203"/>
                          <a:pt x="1326" y="1196"/>
                          <a:pt x="1445" y="1177"/>
                        </a:cubicBezTo>
                        <a:cubicBezTo>
                          <a:pt x="1564" y="1158"/>
                          <a:pt x="1726" y="1122"/>
                          <a:pt x="1845" y="1093"/>
                        </a:cubicBezTo>
                        <a:cubicBezTo>
                          <a:pt x="1964" y="1064"/>
                          <a:pt x="2036" y="1042"/>
                          <a:pt x="2157" y="1001"/>
                        </a:cubicBezTo>
                        <a:cubicBezTo>
                          <a:pt x="2278" y="960"/>
                          <a:pt x="2455" y="900"/>
                          <a:pt x="2569" y="849"/>
                        </a:cubicBezTo>
                        <a:cubicBezTo>
                          <a:pt x="2683" y="798"/>
                          <a:pt x="2788" y="756"/>
                          <a:pt x="2841" y="693"/>
                        </a:cubicBezTo>
                        <a:cubicBezTo>
                          <a:pt x="2894" y="630"/>
                          <a:pt x="2904" y="536"/>
                          <a:pt x="2885" y="473"/>
                        </a:cubicBezTo>
                        <a:cubicBezTo>
                          <a:pt x="2866" y="410"/>
                          <a:pt x="2788" y="356"/>
                          <a:pt x="2725" y="313"/>
                        </a:cubicBezTo>
                        <a:cubicBezTo>
                          <a:pt x="2662" y="270"/>
                          <a:pt x="2575" y="241"/>
                          <a:pt x="2509" y="217"/>
                        </a:cubicBezTo>
                        <a:cubicBezTo>
                          <a:pt x="2443" y="193"/>
                          <a:pt x="2366" y="179"/>
                          <a:pt x="2329" y="169"/>
                        </a:cubicBezTo>
                      </a:path>
                    </a:pathLst>
                  </a:custGeom>
                  <a:noFill/>
                  <a:ln w="76200" cap="flat" cmpd="sng">
                    <a:solidFill>
                      <a:srgbClr val="FF6600">
                        <a:alpha val="67058"/>
                      </a:srgbClr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779173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477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Line 16">
                    <a:extLst>
                      <a:ext uri="{FF2B5EF4-FFF2-40B4-BE49-F238E27FC236}">
                        <a16:creationId xmlns:a16="http://schemas.microsoft.com/office/drawing/2014/main" id="{F0457192-42F3-458F-BC6F-02EA687296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57764" y="2878491"/>
                    <a:ext cx="703413" cy="2039108"/>
                  </a:xfrm>
                  <a:custGeom>
                    <a:avLst/>
                    <a:gdLst>
                      <a:gd name="connsiteX0" fmla="*/ 0 w 531334"/>
                      <a:gd name="connsiteY0" fmla="*/ 0 h 438734"/>
                      <a:gd name="connsiteX1" fmla="*/ 531334 w 531334"/>
                      <a:gd name="connsiteY1" fmla="*/ 438734 h 438734"/>
                      <a:gd name="connsiteX0" fmla="*/ 0 w 531334"/>
                      <a:gd name="connsiteY0" fmla="*/ 0 h 438734"/>
                      <a:gd name="connsiteX1" fmla="*/ 288000 w 531334"/>
                      <a:gd name="connsiteY1" fmla="*/ 238982 h 438734"/>
                      <a:gd name="connsiteX2" fmla="*/ 531334 w 531334"/>
                      <a:gd name="connsiteY2" fmla="*/ 438734 h 438734"/>
                      <a:gd name="connsiteX0" fmla="*/ 0 w 330033"/>
                      <a:gd name="connsiteY0" fmla="*/ 0 h 559710"/>
                      <a:gd name="connsiteX1" fmla="*/ 288000 w 330033"/>
                      <a:gd name="connsiteY1" fmla="*/ 238982 h 559710"/>
                      <a:gd name="connsiteX2" fmla="*/ 330033 w 330033"/>
                      <a:gd name="connsiteY2" fmla="*/ 559710 h 559710"/>
                      <a:gd name="connsiteX0" fmla="*/ 0 w 330033"/>
                      <a:gd name="connsiteY0" fmla="*/ 0 h 559710"/>
                      <a:gd name="connsiteX1" fmla="*/ 288000 w 330033"/>
                      <a:gd name="connsiteY1" fmla="*/ 238982 h 559710"/>
                      <a:gd name="connsiteX2" fmla="*/ 330033 w 330033"/>
                      <a:gd name="connsiteY2" fmla="*/ 559710 h 559710"/>
                      <a:gd name="connsiteX0" fmla="*/ 0 w 330033"/>
                      <a:gd name="connsiteY0" fmla="*/ 0 h 559710"/>
                      <a:gd name="connsiteX1" fmla="*/ 285338 w 330033"/>
                      <a:gd name="connsiteY1" fmla="*/ 239191 h 559710"/>
                      <a:gd name="connsiteX2" fmla="*/ 288000 w 330033"/>
                      <a:gd name="connsiteY2" fmla="*/ 238982 h 559710"/>
                      <a:gd name="connsiteX3" fmla="*/ 330033 w 330033"/>
                      <a:gd name="connsiteY3" fmla="*/ 559710 h 559710"/>
                      <a:gd name="connsiteX0" fmla="*/ 0 w 330033"/>
                      <a:gd name="connsiteY0" fmla="*/ 0 h 559710"/>
                      <a:gd name="connsiteX1" fmla="*/ 285338 w 330033"/>
                      <a:gd name="connsiteY1" fmla="*/ 239191 h 559710"/>
                      <a:gd name="connsiteX2" fmla="*/ 288000 w 330033"/>
                      <a:gd name="connsiteY2" fmla="*/ 238982 h 559710"/>
                      <a:gd name="connsiteX3" fmla="*/ 330033 w 330033"/>
                      <a:gd name="connsiteY3" fmla="*/ 559710 h 559710"/>
                      <a:gd name="connsiteX0" fmla="*/ 0 w 926192"/>
                      <a:gd name="connsiteY0" fmla="*/ 0 h 510564"/>
                      <a:gd name="connsiteX1" fmla="*/ 285338 w 926192"/>
                      <a:gd name="connsiteY1" fmla="*/ 239191 h 510564"/>
                      <a:gd name="connsiteX2" fmla="*/ 288000 w 926192"/>
                      <a:gd name="connsiteY2" fmla="*/ 238982 h 510564"/>
                      <a:gd name="connsiteX3" fmla="*/ 926192 w 926192"/>
                      <a:gd name="connsiteY3" fmla="*/ 510564 h 510564"/>
                      <a:gd name="connsiteX0" fmla="*/ 0 w 926192"/>
                      <a:gd name="connsiteY0" fmla="*/ 0 h 510564"/>
                      <a:gd name="connsiteX1" fmla="*/ 285338 w 926192"/>
                      <a:gd name="connsiteY1" fmla="*/ 239191 h 510564"/>
                      <a:gd name="connsiteX2" fmla="*/ 288000 w 926192"/>
                      <a:gd name="connsiteY2" fmla="*/ 238982 h 510564"/>
                      <a:gd name="connsiteX3" fmla="*/ 926192 w 926192"/>
                      <a:gd name="connsiteY3" fmla="*/ 510564 h 510564"/>
                      <a:gd name="connsiteX0" fmla="*/ 0 w 291991"/>
                      <a:gd name="connsiteY0" fmla="*/ 0 h 699589"/>
                      <a:gd name="connsiteX1" fmla="*/ 285338 w 291991"/>
                      <a:gd name="connsiteY1" fmla="*/ 239191 h 699589"/>
                      <a:gd name="connsiteX2" fmla="*/ 288000 w 291991"/>
                      <a:gd name="connsiteY2" fmla="*/ 238982 h 699589"/>
                      <a:gd name="connsiteX3" fmla="*/ 225511 w 291991"/>
                      <a:gd name="connsiteY3" fmla="*/ 699589 h 699589"/>
                      <a:gd name="connsiteX0" fmla="*/ 0 w 291990"/>
                      <a:gd name="connsiteY0" fmla="*/ 0 h 699589"/>
                      <a:gd name="connsiteX1" fmla="*/ 285338 w 291990"/>
                      <a:gd name="connsiteY1" fmla="*/ 239191 h 699589"/>
                      <a:gd name="connsiteX2" fmla="*/ 288000 w 291990"/>
                      <a:gd name="connsiteY2" fmla="*/ 238982 h 699589"/>
                      <a:gd name="connsiteX3" fmla="*/ 225511 w 291990"/>
                      <a:gd name="connsiteY3" fmla="*/ 699589 h 699589"/>
                      <a:gd name="connsiteX0" fmla="*/ 0 w 668586"/>
                      <a:gd name="connsiteY0" fmla="*/ 0 h 699589"/>
                      <a:gd name="connsiteX1" fmla="*/ 285338 w 668586"/>
                      <a:gd name="connsiteY1" fmla="*/ 239191 h 699589"/>
                      <a:gd name="connsiteX2" fmla="*/ 668586 w 668586"/>
                      <a:gd name="connsiteY2" fmla="*/ 250533 h 699589"/>
                      <a:gd name="connsiteX3" fmla="*/ 288000 w 668586"/>
                      <a:gd name="connsiteY3" fmla="*/ 238982 h 699589"/>
                      <a:gd name="connsiteX4" fmla="*/ 225511 w 668586"/>
                      <a:gd name="connsiteY4" fmla="*/ 699589 h 699589"/>
                      <a:gd name="connsiteX0" fmla="*/ 0 w 309913"/>
                      <a:gd name="connsiteY0" fmla="*/ 0 h 699589"/>
                      <a:gd name="connsiteX1" fmla="*/ 285338 w 309913"/>
                      <a:gd name="connsiteY1" fmla="*/ 239191 h 699589"/>
                      <a:gd name="connsiteX2" fmla="*/ 288000 w 309913"/>
                      <a:gd name="connsiteY2" fmla="*/ 238982 h 699589"/>
                      <a:gd name="connsiteX3" fmla="*/ 225511 w 309913"/>
                      <a:gd name="connsiteY3" fmla="*/ 699589 h 699589"/>
                      <a:gd name="connsiteX0" fmla="*/ 0 w 333088"/>
                      <a:gd name="connsiteY0" fmla="*/ 0 h 699589"/>
                      <a:gd name="connsiteX1" fmla="*/ 285338 w 333088"/>
                      <a:gd name="connsiteY1" fmla="*/ 239191 h 699589"/>
                      <a:gd name="connsiteX2" fmla="*/ 288000 w 333088"/>
                      <a:gd name="connsiteY2" fmla="*/ 238982 h 699589"/>
                      <a:gd name="connsiteX3" fmla="*/ 225511 w 333088"/>
                      <a:gd name="connsiteY3" fmla="*/ 699589 h 699589"/>
                      <a:gd name="connsiteX0" fmla="*/ 0 w 309392"/>
                      <a:gd name="connsiteY0" fmla="*/ 0 h 699589"/>
                      <a:gd name="connsiteX1" fmla="*/ 285338 w 309392"/>
                      <a:gd name="connsiteY1" fmla="*/ 239191 h 699589"/>
                      <a:gd name="connsiteX2" fmla="*/ 288000 w 309392"/>
                      <a:gd name="connsiteY2" fmla="*/ 238982 h 699589"/>
                      <a:gd name="connsiteX3" fmla="*/ 225511 w 309392"/>
                      <a:gd name="connsiteY3" fmla="*/ 699589 h 699589"/>
                      <a:gd name="connsiteX0" fmla="*/ 0 w 304949"/>
                      <a:gd name="connsiteY0" fmla="*/ 0 h 699589"/>
                      <a:gd name="connsiteX1" fmla="*/ 285338 w 304949"/>
                      <a:gd name="connsiteY1" fmla="*/ 239191 h 699589"/>
                      <a:gd name="connsiteX2" fmla="*/ 288000 w 304949"/>
                      <a:gd name="connsiteY2" fmla="*/ 238982 h 699589"/>
                      <a:gd name="connsiteX3" fmla="*/ 225511 w 304949"/>
                      <a:gd name="connsiteY3" fmla="*/ 699589 h 699589"/>
                      <a:gd name="connsiteX0" fmla="*/ 0 w 310997"/>
                      <a:gd name="connsiteY0" fmla="*/ 0 h 733613"/>
                      <a:gd name="connsiteX1" fmla="*/ 285338 w 310997"/>
                      <a:gd name="connsiteY1" fmla="*/ 239191 h 733613"/>
                      <a:gd name="connsiteX2" fmla="*/ 288000 w 310997"/>
                      <a:gd name="connsiteY2" fmla="*/ 238982 h 733613"/>
                      <a:gd name="connsiteX3" fmla="*/ 202284 w 310997"/>
                      <a:gd name="connsiteY3" fmla="*/ 733613 h 733613"/>
                      <a:gd name="connsiteX0" fmla="*/ 0 w 463144"/>
                      <a:gd name="connsiteY0" fmla="*/ 0 h 733613"/>
                      <a:gd name="connsiteX1" fmla="*/ 285338 w 463144"/>
                      <a:gd name="connsiteY1" fmla="*/ 239191 h 733613"/>
                      <a:gd name="connsiteX2" fmla="*/ 462204 w 463144"/>
                      <a:gd name="connsiteY2" fmla="*/ 401543 h 733613"/>
                      <a:gd name="connsiteX3" fmla="*/ 202284 w 463144"/>
                      <a:gd name="connsiteY3" fmla="*/ 733613 h 733613"/>
                      <a:gd name="connsiteX0" fmla="*/ 0 w 292259"/>
                      <a:gd name="connsiteY0" fmla="*/ 0 h 733613"/>
                      <a:gd name="connsiteX1" fmla="*/ 285338 w 292259"/>
                      <a:gd name="connsiteY1" fmla="*/ 239191 h 733613"/>
                      <a:gd name="connsiteX2" fmla="*/ 202284 w 292259"/>
                      <a:gd name="connsiteY2" fmla="*/ 733613 h 733613"/>
                      <a:gd name="connsiteX0" fmla="*/ 0 w 285705"/>
                      <a:gd name="connsiteY0" fmla="*/ 0 h 733613"/>
                      <a:gd name="connsiteX1" fmla="*/ 285338 w 285705"/>
                      <a:gd name="connsiteY1" fmla="*/ 239191 h 733613"/>
                      <a:gd name="connsiteX2" fmla="*/ 202284 w 285705"/>
                      <a:gd name="connsiteY2" fmla="*/ 733613 h 733613"/>
                      <a:gd name="connsiteX0" fmla="*/ 0 w 386246"/>
                      <a:gd name="connsiteY0" fmla="*/ 0 h 733613"/>
                      <a:gd name="connsiteX1" fmla="*/ 385989 w 386246"/>
                      <a:gd name="connsiteY1" fmla="*/ 292118 h 733613"/>
                      <a:gd name="connsiteX2" fmla="*/ 202284 w 386246"/>
                      <a:gd name="connsiteY2" fmla="*/ 733613 h 733613"/>
                      <a:gd name="connsiteX0" fmla="*/ 0 w 385989"/>
                      <a:gd name="connsiteY0" fmla="*/ 0 h 733613"/>
                      <a:gd name="connsiteX1" fmla="*/ 385989 w 385989"/>
                      <a:gd name="connsiteY1" fmla="*/ 292118 h 733613"/>
                      <a:gd name="connsiteX2" fmla="*/ 202284 w 385989"/>
                      <a:gd name="connsiteY2" fmla="*/ 733613 h 733613"/>
                      <a:gd name="connsiteX0" fmla="*/ 0 w 316308"/>
                      <a:gd name="connsiteY0" fmla="*/ 0 h 733613"/>
                      <a:gd name="connsiteX1" fmla="*/ 316308 w 316308"/>
                      <a:gd name="connsiteY1" fmla="*/ 273216 h 733613"/>
                      <a:gd name="connsiteX2" fmla="*/ 202284 w 316308"/>
                      <a:gd name="connsiteY2" fmla="*/ 733613 h 733613"/>
                      <a:gd name="connsiteX0" fmla="*/ 0 w 316308"/>
                      <a:gd name="connsiteY0" fmla="*/ 0 h 733613"/>
                      <a:gd name="connsiteX1" fmla="*/ 316308 w 316308"/>
                      <a:gd name="connsiteY1" fmla="*/ 273216 h 733613"/>
                      <a:gd name="connsiteX2" fmla="*/ 202284 w 316308"/>
                      <a:gd name="connsiteY2" fmla="*/ 733613 h 733613"/>
                      <a:gd name="connsiteX0" fmla="*/ 0 w 316308"/>
                      <a:gd name="connsiteY0" fmla="*/ 0 h 733613"/>
                      <a:gd name="connsiteX1" fmla="*/ 316308 w 316308"/>
                      <a:gd name="connsiteY1" fmla="*/ 273216 h 733613"/>
                      <a:gd name="connsiteX2" fmla="*/ 202284 w 316308"/>
                      <a:gd name="connsiteY2" fmla="*/ 733613 h 733613"/>
                      <a:gd name="connsiteX0" fmla="*/ 0 w 293081"/>
                      <a:gd name="connsiteY0" fmla="*/ 0 h 733613"/>
                      <a:gd name="connsiteX1" fmla="*/ 293081 w 293081"/>
                      <a:gd name="connsiteY1" fmla="*/ 205167 h 733613"/>
                      <a:gd name="connsiteX2" fmla="*/ 202284 w 293081"/>
                      <a:gd name="connsiteY2" fmla="*/ 733613 h 733613"/>
                      <a:gd name="connsiteX0" fmla="*/ 0 w 293081"/>
                      <a:gd name="connsiteY0" fmla="*/ 0 h 733613"/>
                      <a:gd name="connsiteX1" fmla="*/ 293081 w 293081"/>
                      <a:gd name="connsiteY1" fmla="*/ 205167 h 733613"/>
                      <a:gd name="connsiteX2" fmla="*/ 202284 w 293081"/>
                      <a:gd name="connsiteY2" fmla="*/ 733613 h 733613"/>
                      <a:gd name="connsiteX0" fmla="*/ 0 w 293081"/>
                      <a:gd name="connsiteY0" fmla="*/ 0 h 733613"/>
                      <a:gd name="connsiteX1" fmla="*/ 293081 w 293081"/>
                      <a:gd name="connsiteY1" fmla="*/ 205167 h 733613"/>
                      <a:gd name="connsiteX2" fmla="*/ 202284 w 293081"/>
                      <a:gd name="connsiteY2" fmla="*/ 733613 h 7336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93081" h="733613">
                        <a:moveTo>
                          <a:pt x="0" y="0"/>
                        </a:moveTo>
                        <a:cubicBezTo>
                          <a:pt x="70595" y="55787"/>
                          <a:pt x="98607" y="69990"/>
                          <a:pt x="293081" y="205167"/>
                        </a:cubicBezTo>
                        <a:cubicBezTo>
                          <a:pt x="241630" y="503229"/>
                          <a:pt x="219587" y="630609"/>
                          <a:pt x="202284" y="733613"/>
                        </a:cubicBezTo>
                      </a:path>
                    </a:pathLst>
                  </a:custGeom>
                  <a:noFill/>
                  <a:ln w="57150" cmpd="sng">
                    <a:solidFill>
                      <a:srgbClr val="FFFF00">
                        <a:alpha val="67058"/>
                      </a:srgbClr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779173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477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" name="テキスト ボックス 39">
                  <a:extLst>
                    <a:ext uri="{FF2B5EF4-FFF2-40B4-BE49-F238E27FC236}">
                      <a16:creationId xmlns:a16="http://schemas.microsoft.com/office/drawing/2014/main" id="{39AD364B-3211-AE08-A636-DC4E4B4C99D3}"/>
                    </a:ext>
                  </a:extLst>
                </p:cNvPr>
                <p:cNvSpPr txBox="1"/>
                <p:nvPr/>
              </p:nvSpPr>
              <p:spPr>
                <a:xfrm>
                  <a:off x="2666727" y="4460848"/>
                  <a:ext cx="986860" cy="30005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77917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2215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rPr>
                    <a:t>J-PARC TS2</a:t>
                  </a:r>
                  <a:endParaRPr kumimoji="1" lang="ja-JP" altLang="en-US" sz="2215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9803A1D3-9BB8-2E4E-CF0D-700467656006}"/>
                  </a:ext>
                </a:extLst>
              </p:cNvPr>
              <p:cNvSpPr/>
              <p:nvPr/>
            </p:nvSpPr>
            <p:spPr>
              <a:xfrm>
                <a:off x="-1118539" y="3213938"/>
                <a:ext cx="2848927" cy="1895898"/>
              </a:xfrm>
              <a:prstGeom prst="rect">
                <a:avLst/>
              </a:prstGeom>
              <a:noFill/>
              <a:ln w="95250">
                <a:solidFill>
                  <a:schemeClr val="bg1"/>
                </a:solidFill>
              </a:ln>
              <a:effectLst>
                <a:softEdge rad="165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38958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215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pic>
          <p:nvPicPr>
            <p:cNvPr id="34" name="Picture 3" descr="F:\Users\rshimizu\Desktop\1.png">
              <a:extLst>
                <a:ext uri="{FF2B5EF4-FFF2-40B4-BE49-F238E27FC236}">
                  <a16:creationId xmlns:a16="http://schemas.microsoft.com/office/drawing/2014/main" id="{72D9DA28-7F82-439C-933D-E81215ABC1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5125" y="5425184"/>
              <a:ext cx="355761" cy="3261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Line 16">
              <a:extLst>
                <a:ext uri="{FF2B5EF4-FFF2-40B4-BE49-F238E27FC236}">
                  <a16:creationId xmlns:a16="http://schemas.microsoft.com/office/drawing/2014/main" id="{332B9DE6-D7FE-C5E5-7706-782D76A9735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18350" y="5520815"/>
              <a:ext cx="560340" cy="434285"/>
            </a:xfrm>
            <a:custGeom>
              <a:avLst/>
              <a:gdLst>
                <a:gd name="connsiteX0" fmla="*/ 0 w 531334"/>
                <a:gd name="connsiteY0" fmla="*/ 0 h 438734"/>
                <a:gd name="connsiteX1" fmla="*/ 531334 w 531334"/>
                <a:gd name="connsiteY1" fmla="*/ 438734 h 438734"/>
                <a:gd name="connsiteX0" fmla="*/ 0 w 531334"/>
                <a:gd name="connsiteY0" fmla="*/ 0 h 438734"/>
                <a:gd name="connsiteX1" fmla="*/ 288000 w 531334"/>
                <a:gd name="connsiteY1" fmla="*/ 238982 h 438734"/>
                <a:gd name="connsiteX2" fmla="*/ 531334 w 531334"/>
                <a:gd name="connsiteY2" fmla="*/ 438734 h 438734"/>
                <a:gd name="connsiteX0" fmla="*/ 0 w 330033"/>
                <a:gd name="connsiteY0" fmla="*/ 0 h 559710"/>
                <a:gd name="connsiteX1" fmla="*/ 288000 w 330033"/>
                <a:gd name="connsiteY1" fmla="*/ 238982 h 559710"/>
                <a:gd name="connsiteX2" fmla="*/ 330033 w 330033"/>
                <a:gd name="connsiteY2" fmla="*/ 559710 h 559710"/>
                <a:gd name="connsiteX0" fmla="*/ 0 w 330033"/>
                <a:gd name="connsiteY0" fmla="*/ 0 h 559710"/>
                <a:gd name="connsiteX1" fmla="*/ 288000 w 330033"/>
                <a:gd name="connsiteY1" fmla="*/ 238982 h 559710"/>
                <a:gd name="connsiteX2" fmla="*/ 330033 w 330033"/>
                <a:gd name="connsiteY2" fmla="*/ 559710 h 559710"/>
                <a:gd name="connsiteX0" fmla="*/ 0 w 330033"/>
                <a:gd name="connsiteY0" fmla="*/ 0 h 559710"/>
                <a:gd name="connsiteX1" fmla="*/ 285338 w 330033"/>
                <a:gd name="connsiteY1" fmla="*/ 239191 h 559710"/>
                <a:gd name="connsiteX2" fmla="*/ 288000 w 330033"/>
                <a:gd name="connsiteY2" fmla="*/ 238982 h 559710"/>
                <a:gd name="connsiteX3" fmla="*/ 330033 w 330033"/>
                <a:gd name="connsiteY3" fmla="*/ 559710 h 559710"/>
                <a:gd name="connsiteX0" fmla="*/ 0 w 330033"/>
                <a:gd name="connsiteY0" fmla="*/ 0 h 559710"/>
                <a:gd name="connsiteX1" fmla="*/ 285338 w 330033"/>
                <a:gd name="connsiteY1" fmla="*/ 239191 h 559710"/>
                <a:gd name="connsiteX2" fmla="*/ 288000 w 330033"/>
                <a:gd name="connsiteY2" fmla="*/ 238982 h 559710"/>
                <a:gd name="connsiteX3" fmla="*/ 330033 w 330033"/>
                <a:gd name="connsiteY3" fmla="*/ 559710 h 559710"/>
                <a:gd name="connsiteX0" fmla="*/ 0 w 926192"/>
                <a:gd name="connsiteY0" fmla="*/ 0 h 510564"/>
                <a:gd name="connsiteX1" fmla="*/ 285338 w 926192"/>
                <a:gd name="connsiteY1" fmla="*/ 239191 h 510564"/>
                <a:gd name="connsiteX2" fmla="*/ 288000 w 926192"/>
                <a:gd name="connsiteY2" fmla="*/ 238982 h 510564"/>
                <a:gd name="connsiteX3" fmla="*/ 926192 w 926192"/>
                <a:gd name="connsiteY3" fmla="*/ 510564 h 510564"/>
                <a:gd name="connsiteX0" fmla="*/ 0 w 926192"/>
                <a:gd name="connsiteY0" fmla="*/ 0 h 510564"/>
                <a:gd name="connsiteX1" fmla="*/ 285338 w 926192"/>
                <a:gd name="connsiteY1" fmla="*/ 239191 h 510564"/>
                <a:gd name="connsiteX2" fmla="*/ 288000 w 926192"/>
                <a:gd name="connsiteY2" fmla="*/ 238982 h 510564"/>
                <a:gd name="connsiteX3" fmla="*/ 926192 w 926192"/>
                <a:gd name="connsiteY3" fmla="*/ 510564 h 510564"/>
                <a:gd name="connsiteX0" fmla="*/ 0 w 291991"/>
                <a:gd name="connsiteY0" fmla="*/ 0 h 699589"/>
                <a:gd name="connsiteX1" fmla="*/ 285338 w 291991"/>
                <a:gd name="connsiteY1" fmla="*/ 239191 h 699589"/>
                <a:gd name="connsiteX2" fmla="*/ 288000 w 291991"/>
                <a:gd name="connsiteY2" fmla="*/ 238982 h 699589"/>
                <a:gd name="connsiteX3" fmla="*/ 225511 w 291991"/>
                <a:gd name="connsiteY3" fmla="*/ 699589 h 699589"/>
                <a:gd name="connsiteX0" fmla="*/ 0 w 291990"/>
                <a:gd name="connsiteY0" fmla="*/ 0 h 699589"/>
                <a:gd name="connsiteX1" fmla="*/ 285338 w 291990"/>
                <a:gd name="connsiteY1" fmla="*/ 239191 h 699589"/>
                <a:gd name="connsiteX2" fmla="*/ 288000 w 291990"/>
                <a:gd name="connsiteY2" fmla="*/ 238982 h 699589"/>
                <a:gd name="connsiteX3" fmla="*/ 225511 w 291990"/>
                <a:gd name="connsiteY3" fmla="*/ 699589 h 699589"/>
                <a:gd name="connsiteX0" fmla="*/ 0 w 668586"/>
                <a:gd name="connsiteY0" fmla="*/ 0 h 699589"/>
                <a:gd name="connsiteX1" fmla="*/ 285338 w 668586"/>
                <a:gd name="connsiteY1" fmla="*/ 239191 h 699589"/>
                <a:gd name="connsiteX2" fmla="*/ 668586 w 668586"/>
                <a:gd name="connsiteY2" fmla="*/ 250533 h 699589"/>
                <a:gd name="connsiteX3" fmla="*/ 288000 w 668586"/>
                <a:gd name="connsiteY3" fmla="*/ 238982 h 699589"/>
                <a:gd name="connsiteX4" fmla="*/ 225511 w 668586"/>
                <a:gd name="connsiteY4" fmla="*/ 699589 h 699589"/>
                <a:gd name="connsiteX0" fmla="*/ 0 w 309913"/>
                <a:gd name="connsiteY0" fmla="*/ 0 h 699589"/>
                <a:gd name="connsiteX1" fmla="*/ 285338 w 309913"/>
                <a:gd name="connsiteY1" fmla="*/ 239191 h 699589"/>
                <a:gd name="connsiteX2" fmla="*/ 288000 w 309913"/>
                <a:gd name="connsiteY2" fmla="*/ 238982 h 699589"/>
                <a:gd name="connsiteX3" fmla="*/ 225511 w 309913"/>
                <a:gd name="connsiteY3" fmla="*/ 699589 h 699589"/>
                <a:gd name="connsiteX0" fmla="*/ 0 w 333088"/>
                <a:gd name="connsiteY0" fmla="*/ 0 h 699589"/>
                <a:gd name="connsiteX1" fmla="*/ 285338 w 333088"/>
                <a:gd name="connsiteY1" fmla="*/ 239191 h 699589"/>
                <a:gd name="connsiteX2" fmla="*/ 288000 w 333088"/>
                <a:gd name="connsiteY2" fmla="*/ 238982 h 699589"/>
                <a:gd name="connsiteX3" fmla="*/ 225511 w 333088"/>
                <a:gd name="connsiteY3" fmla="*/ 699589 h 699589"/>
                <a:gd name="connsiteX0" fmla="*/ 0 w 309392"/>
                <a:gd name="connsiteY0" fmla="*/ 0 h 699589"/>
                <a:gd name="connsiteX1" fmla="*/ 285338 w 309392"/>
                <a:gd name="connsiteY1" fmla="*/ 239191 h 699589"/>
                <a:gd name="connsiteX2" fmla="*/ 288000 w 309392"/>
                <a:gd name="connsiteY2" fmla="*/ 238982 h 699589"/>
                <a:gd name="connsiteX3" fmla="*/ 225511 w 309392"/>
                <a:gd name="connsiteY3" fmla="*/ 699589 h 699589"/>
                <a:gd name="connsiteX0" fmla="*/ 0 w 304949"/>
                <a:gd name="connsiteY0" fmla="*/ 0 h 699589"/>
                <a:gd name="connsiteX1" fmla="*/ 285338 w 304949"/>
                <a:gd name="connsiteY1" fmla="*/ 239191 h 699589"/>
                <a:gd name="connsiteX2" fmla="*/ 288000 w 304949"/>
                <a:gd name="connsiteY2" fmla="*/ 238982 h 699589"/>
                <a:gd name="connsiteX3" fmla="*/ 225511 w 304949"/>
                <a:gd name="connsiteY3" fmla="*/ 699589 h 699589"/>
                <a:gd name="connsiteX0" fmla="*/ 0 w 310997"/>
                <a:gd name="connsiteY0" fmla="*/ 0 h 733613"/>
                <a:gd name="connsiteX1" fmla="*/ 285338 w 310997"/>
                <a:gd name="connsiteY1" fmla="*/ 239191 h 733613"/>
                <a:gd name="connsiteX2" fmla="*/ 288000 w 310997"/>
                <a:gd name="connsiteY2" fmla="*/ 238982 h 733613"/>
                <a:gd name="connsiteX3" fmla="*/ 202284 w 310997"/>
                <a:gd name="connsiteY3" fmla="*/ 733613 h 733613"/>
                <a:gd name="connsiteX0" fmla="*/ 0 w 463144"/>
                <a:gd name="connsiteY0" fmla="*/ 0 h 733613"/>
                <a:gd name="connsiteX1" fmla="*/ 285338 w 463144"/>
                <a:gd name="connsiteY1" fmla="*/ 239191 h 733613"/>
                <a:gd name="connsiteX2" fmla="*/ 462204 w 463144"/>
                <a:gd name="connsiteY2" fmla="*/ 401543 h 733613"/>
                <a:gd name="connsiteX3" fmla="*/ 202284 w 463144"/>
                <a:gd name="connsiteY3" fmla="*/ 733613 h 733613"/>
                <a:gd name="connsiteX0" fmla="*/ 0 w 292259"/>
                <a:gd name="connsiteY0" fmla="*/ 0 h 733613"/>
                <a:gd name="connsiteX1" fmla="*/ 285338 w 292259"/>
                <a:gd name="connsiteY1" fmla="*/ 239191 h 733613"/>
                <a:gd name="connsiteX2" fmla="*/ 202284 w 292259"/>
                <a:gd name="connsiteY2" fmla="*/ 733613 h 733613"/>
                <a:gd name="connsiteX0" fmla="*/ 0 w 285705"/>
                <a:gd name="connsiteY0" fmla="*/ 0 h 733613"/>
                <a:gd name="connsiteX1" fmla="*/ 285338 w 285705"/>
                <a:gd name="connsiteY1" fmla="*/ 239191 h 733613"/>
                <a:gd name="connsiteX2" fmla="*/ 202284 w 285705"/>
                <a:gd name="connsiteY2" fmla="*/ 733613 h 733613"/>
                <a:gd name="connsiteX0" fmla="*/ 0 w 386246"/>
                <a:gd name="connsiteY0" fmla="*/ 0 h 733613"/>
                <a:gd name="connsiteX1" fmla="*/ 385989 w 386246"/>
                <a:gd name="connsiteY1" fmla="*/ 292118 h 733613"/>
                <a:gd name="connsiteX2" fmla="*/ 202284 w 386246"/>
                <a:gd name="connsiteY2" fmla="*/ 733613 h 733613"/>
                <a:gd name="connsiteX0" fmla="*/ 0 w 385989"/>
                <a:gd name="connsiteY0" fmla="*/ 0 h 733613"/>
                <a:gd name="connsiteX1" fmla="*/ 385989 w 385989"/>
                <a:gd name="connsiteY1" fmla="*/ 292118 h 733613"/>
                <a:gd name="connsiteX2" fmla="*/ 202284 w 385989"/>
                <a:gd name="connsiteY2" fmla="*/ 733613 h 733613"/>
                <a:gd name="connsiteX0" fmla="*/ 0 w 316308"/>
                <a:gd name="connsiteY0" fmla="*/ 0 h 733613"/>
                <a:gd name="connsiteX1" fmla="*/ 316308 w 316308"/>
                <a:gd name="connsiteY1" fmla="*/ 273216 h 733613"/>
                <a:gd name="connsiteX2" fmla="*/ 202284 w 316308"/>
                <a:gd name="connsiteY2" fmla="*/ 733613 h 733613"/>
                <a:gd name="connsiteX0" fmla="*/ 0 w 316308"/>
                <a:gd name="connsiteY0" fmla="*/ 0 h 733613"/>
                <a:gd name="connsiteX1" fmla="*/ 316308 w 316308"/>
                <a:gd name="connsiteY1" fmla="*/ 273216 h 733613"/>
                <a:gd name="connsiteX2" fmla="*/ 202284 w 316308"/>
                <a:gd name="connsiteY2" fmla="*/ 733613 h 733613"/>
                <a:gd name="connsiteX0" fmla="*/ 0 w 316308"/>
                <a:gd name="connsiteY0" fmla="*/ 0 h 733613"/>
                <a:gd name="connsiteX1" fmla="*/ 316308 w 316308"/>
                <a:gd name="connsiteY1" fmla="*/ 273216 h 733613"/>
                <a:gd name="connsiteX2" fmla="*/ 202284 w 316308"/>
                <a:gd name="connsiteY2" fmla="*/ 733613 h 733613"/>
                <a:gd name="connsiteX0" fmla="*/ 0 w 786656"/>
                <a:gd name="connsiteY0" fmla="*/ 0 h 733613"/>
                <a:gd name="connsiteX1" fmla="*/ 786656 w 786656"/>
                <a:gd name="connsiteY1" fmla="*/ 471691 h 733613"/>
                <a:gd name="connsiteX2" fmla="*/ 202284 w 786656"/>
                <a:gd name="connsiteY2" fmla="*/ 733613 h 733613"/>
                <a:gd name="connsiteX0" fmla="*/ 0 w 786656"/>
                <a:gd name="connsiteY0" fmla="*/ 0 h 983125"/>
                <a:gd name="connsiteX1" fmla="*/ 786656 w 786656"/>
                <a:gd name="connsiteY1" fmla="*/ 471691 h 983125"/>
                <a:gd name="connsiteX2" fmla="*/ 666826 w 786656"/>
                <a:gd name="connsiteY2" fmla="*/ 983125 h 983125"/>
                <a:gd name="connsiteX0" fmla="*/ 0 w 635680"/>
                <a:gd name="connsiteY0" fmla="*/ 72378 h 567820"/>
                <a:gd name="connsiteX1" fmla="*/ 635680 w 635680"/>
                <a:gd name="connsiteY1" fmla="*/ 56386 h 567820"/>
                <a:gd name="connsiteX2" fmla="*/ 515850 w 635680"/>
                <a:gd name="connsiteY2" fmla="*/ 567820 h 567820"/>
                <a:gd name="connsiteX0" fmla="*/ 0 w 606647"/>
                <a:gd name="connsiteY0" fmla="*/ 0 h 495442"/>
                <a:gd name="connsiteX1" fmla="*/ 606647 w 606647"/>
                <a:gd name="connsiteY1" fmla="*/ 154130 h 495442"/>
                <a:gd name="connsiteX2" fmla="*/ 515850 w 606647"/>
                <a:gd name="connsiteY2" fmla="*/ 495442 h 495442"/>
                <a:gd name="connsiteX0" fmla="*/ 0 w 606647"/>
                <a:gd name="connsiteY0" fmla="*/ 0 h 495442"/>
                <a:gd name="connsiteX1" fmla="*/ 606647 w 606647"/>
                <a:gd name="connsiteY1" fmla="*/ 154130 h 495442"/>
                <a:gd name="connsiteX2" fmla="*/ 515850 w 606647"/>
                <a:gd name="connsiteY2" fmla="*/ 495442 h 495442"/>
                <a:gd name="connsiteX0" fmla="*/ 0 w 658909"/>
                <a:gd name="connsiteY0" fmla="*/ 0 h 620198"/>
                <a:gd name="connsiteX1" fmla="*/ 658909 w 658909"/>
                <a:gd name="connsiteY1" fmla="*/ 278886 h 620198"/>
                <a:gd name="connsiteX2" fmla="*/ 568112 w 658909"/>
                <a:gd name="connsiteY2" fmla="*/ 620198 h 620198"/>
                <a:gd name="connsiteX0" fmla="*/ 516 w 659425"/>
                <a:gd name="connsiteY0" fmla="*/ 0 h 620198"/>
                <a:gd name="connsiteX1" fmla="*/ 659425 w 659425"/>
                <a:gd name="connsiteY1" fmla="*/ 278886 h 620198"/>
                <a:gd name="connsiteX2" fmla="*/ 568628 w 659425"/>
                <a:gd name="connsiteY2" fmla="*/ 620198 h 620198"/>
                <a:gd name="connsiteX0" fmla="*/ 496 w 676825"/>
                <a:gd name="connsiteY0" fmla="*/ 0 h 620198"/>
                <a:gd name="connsiteX1" fmla="*/ 676825 w 676825"/>
                <a:gd name="connsiteY1" fmla="*/ 159800 h 620198"/>
                <a:gd name="connsiteX2" fmla="*/ 568608 w 676825"/>
                <a:gd name="connsiteY2" fmla="*/ 620198 h 620198"/>
                <a:gd name="connsiteX0" fmla="*/ 489 w 676818"/>
                <a:gd name="connsiteY0" fmla="*/ 0 h 620198"/>
                <a:gd name="connsiteX1" fmla="*/ 676818 w 676818"/>
                <a:gd name="connsiteY1" fmla="*/ 159800 h 620198"/>
                <a:gd name="connsiteX2" fmla="*/ 568601 w 676818"/>
                <a:gd name="connsiteY2" fmla="*/ 620198 h 620198"/>
                <a:gd name="connsiteX0" fmla="*/ 489 w 676818"/>
                <a:gd name="connsiteY0" fmla="*/ 0 h 620198"/>
                <a:gd name="connsiteX1" fmla="*/ 676818 w 676818"/>
                <a:gd name="connsiteY1" fmla="*/ 216507 h 620198"/>
                <a:gd name="connsiteX2" fmla="*/ 568601 w 676818"/>
                <a:gd name="connsiteY2" fmla="*/ 620198 h 620198"/>
                <a:gd name="connsiteX0" fmla="*/ 489 w 676818"/>
                <a:gd name="connsiteY0" fmla="*/ 0 h 620198"/>
                <a:gd name="connsiteX1" fmla="*/ 676818 w 676818"/>
                <a:gd name="connsiteY1" fmla="*/ 216507 h 620198"/>
                <a:gd name="connsiteX2" fmla="*/ 568601 w 676818"/>
                <a:gd name="connsiteY2" fmla="*/ 620198 h 620198"/>
                <a:gd name="connsiteX0" fmla="*/ 509 w 676838"/>
                <a:gd name="connsiteY0" fmla="*/ 0 h 620198"/>
                <a:gd name="connsiteX1" fmla="*/ 676838 w 676838"/>
                <a:gd name="connsiteY1" fmla="*/ 216507 h 620198"/>
                <a:gd name="connsiteX2" fmla="*/ 568621 w 676838"/>
                <a:gd name="connsiteY2" fmla="*/ 620198 h 620198"/>
                <a:gd name="connsiteX0" fmla="*/ 650 w 589878"/>
                <a:gd name="connsiteY0" fmla="*/ 0 h 603186"/>
                <a:gd name="connsiteX1" fmla="*/ 589878 w 589878"/>
                <a:gd name="connsiteY1" fmla="*/ 199495 h 603186"/>
                <a:gd name="connsiteX2" fmla="*/ 481661 w 589878"/>
                <a:gd name="connsiteY2" fmla="*/ 603186 h 603186"/>
                <a:gd name="connsiteX0" fmla="*/ 761 w 543535"/>
                <a:gd name="connsiteY0" fmla="*/ 0 h 586173"/>
                <a:gd name="connsiteX1" fmla="*/ 543535 w 543535"/>
                <a:gd name="connsiteY1" fmla="*/ 182482 h 586173"/>
                <a:gd name="connsiteX2" fmla="*/ 435318 w 543535"/>
                <a:gd name="connsiteY2" fmla="*/ 586173 h 586173"/>
                <a:gd name="connsiteX0" fmla="*/ 108217 w 108217"/>
                <a:gd name="connsiteY0" fmla="*/ -1 h 403690"/>
                <a:gd name="connsiteX1" fmla="*/ 0 w 108217"/>
                <a:gd name="connsiteY1" fmla="*/ 403690 h 403690"/>
                <a:gd name="connsiteX0" fmla="*/ 108217 w 3032888"/>
                <a:gd name="connsiteY0" fmla="*/ 311271 h 714962"/>
                <a:gd name="connsiteX1" fmla="*/ 3032856 w 3032888"/>
                <a:gd name="connsiteY1" fmla="*/ 3574 h 714962"/>
                <a:gd name="connsiteX2" fmla="*/ 0 w 3032888"/>
                <a:gd name="connsiteY2" fmla="*/ 714962 h 714962"/>
                <a:gd name="connsiteX0" fmla="*/ 2349646 w 3032990"/>
                <a:gd name="connsiteY0" fmla="*/ 0 h 931067"/>
                <a:gd name="connsiteX1" fmla="*/ 3032856 w 3032990"/>
                <a:gd name="connsiteY1" fmla="*/ 219679 h 931067"/>
                <a:gd name="connsiteX2" fmla="*/ 0 w 3032990"/>
                <a:gd name="connsiteY2" fmla="*/ 931067 h 931067"/>
                <a:gd name="connsiteX0" fmla="*/ 87 w 683431"/>
                <a:gd name="connsiteY0" fmla="*/ 0 h 505763"/>
                <a:gd name="connsiteX1" fmla="*/ 683297 w 683431"/>
                <a:gd name="connsiteY1" fmla="*/ 219679 h 505763"/>
                <a:gd name="connsiteX2" fmla="*/ 606108 w 683431"/>
                <a:gd name="connsiteY2" fmla="*/ 505763 h 505763"/>
                <a:gd name="connsiteX0" fmla="*/ 0 w 683431"/>
                <a:gd name="connsiteY0" fmla="*/ 0 h 505763"/>
                <a:gd name="connsiteX1" fmla="*/ 683210 w 683431"/>
                <a:gd name="connsiteY1" fmla="*/ 219679 h 505763"/>
                <a:gd name="connsiteX2" fmla="*/ 606021 w 683431"/>
                <a:gd name="connsiteY2" fmla="*/ 505763 h 505763"/>
                <a:gd name="connsiteX0" fmla="*/ 0 w 683210"/>
                <a:gd name="connsiteY0" fmla="*/ 0 h 505763"/>
                <a:gd name="connsiteX1" fmla="*/ 683210 w 683210"/>
                <a:gd name="connsiteY1" fmla="*/ 219679 h 505763"/>
                <a:gd name="connsiteX2" fmla="*/ 606021 w 683210"/>
                <a:gd name="connsiteY2" fmla="*/ 505763 h 505763"/>
                <a:gd name="connsiteX0" fmla="*/ 0 w 683210"/>
                <a:gd name="connsiteY0" fmla="*/ 0 h 505763"/>
                <a:gd name="connsiteX1" fmla="*/ 683210 w 683210"/>
                <a:gd name="connsiteY1" fmla="*/ 219679 h 505763"/>
                <a:gd name="connsiteX2" fmla="*/ 606021 w 683210"/>
                <a:gd name="connsiteY2" fmla="*/ 505763 h 505763"/>
                <a:gd name="connsiteX0" fmla="*/ 0 w 683210"/>
                <a:gd name="connsiteY0" fmla="*/ 0 h 517104"/>
                <a:gd name="connsiteX1" fmla="*/ 683210 w 683210"/>
                <a:gd name="connsiteY1" fmla="*/ 219679 h 517104"/>
                <a:gd name="connsiteX2" fmla="*/ 588600 w 683210"/>
                <a:gd name="connsiteY2" fmla="*/ 517104 h 517104"/>
                <a:gd name="connsiteX0" fmla="*/ 0 w 683210"/>
                <a:gd name="connsiteY0" fmla="*/ 0 h 517104"/>
                <a:gd name="connsiteX1" fmla="*/ 683210 w 683210"/>
                <a:gd name="connsiteY1" fmla="*/ 219679 h 517104"/>
                <a:gd name="connsiteX2" fmla="*/ 588600 w 683210"/>
                <a:gd name="connsiteY2" fmla="*/ 517104 h 517104"/>
                <a:gd name="connsiteX0" fmla="*/ 0 w 683210"/>
                <a:gd name="connsiteY0" fmla="*/ 0 h 517104"/>
                <a:gd name="connsiteX1" fmla="*/ 683210 w 683210"/>
                <a:gd name="connsiteY1" fmla="*/ 219679 h 517104"/>
                <a:gd name="connsiteX2" fmla="*/ 588600 w 683210"/>
                <a:gd name="connsiteY2" fmla="*/ 517104 h 51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3210" h="517104">
                  <a:moveTo>
                    <a:pt x="0" y="0"/>
                  </a:moveTo>
                  <a:cubicBezTo>
                    <a:pt x="269684" y="81033"/>
                    <a:pt x="433206" y="135400"/>
                    <a:pt x="683210" y="219679"/>
                  </a:cubicBezTo>
                  <a:cubicBezTo>
                    <a:pt x="645365" y="360439"/>
                    <a:pt x="646551" y="340381"/>
                    <a:pt x="588600" y="517104"/>
                  </a:cubicBezTo>
                </a:path>
              </a:pathLst>
            </a:custGeom>
            <a:noFill/>
            <a:ln w="57150" cmpd="sng">
              <a:solidFill>
                <a:srgbClr val="FF0000">
                  <a:alpha val="75000"/>
                </a:srgb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7791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477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4481E476-B0BE-A408-2A7A-3AF6BAF5A4A1}"/>
                </a:ext>
              </a:extLst>
            </p:cNvPr>
            <p:cNvSpPr txBox="1"/>
            <p:nvPr/>
          </p:nvSpPr>
          <p:spPr>
            <a:xfrm>
              <a:off x="1789535" y="5193233"/>
              <a:ext cx="586993" cy="267410"/>
            </a:xfrm>
            <a:prstGeom prst="rect">
              <a:avLst/>
            </a:prstGeom>
            <a:solidFill>
              <a:srgbClr val="FFFF00"/>
            </a:solidFill>
            <a:effectLst>
              <a:softEdge rad="50800"/>
            </a:effectLst>
          </p:spPr>
          <p:txBody>
            <a:bodyPr wrap="square" rtlCol="0">
              <a:spAutoFit/>
            </a:bodyPr>
            <a:lstStyle/>
            <a:p>
              <a:pPr marL="0" marR="0" lvl="0" indent="0" algn="ctr" defTabSz="7791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46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TS2</a:t>
              </a:r>
              <a:endParaRPr kumimoji="1" lang="ja-JP" altLang="en-US" sz="1846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3C38957D-DCEE-8E59-BB0F-9ED331A4A3CD}"/>
              </a:ext>
            </a:extLst>
          </p:cNvPr>
          <p:cNvSpPr/>
          <p:nvPr/>
        </p:nvSpPr>
        <p:spPr>
          <a:xfrm>
            <a:off x="5066300" y="1025593"/>
            <a:ext cx="3968370" cy="1905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776" marR="0" lvl="0" indent="-263776" algn="l" defTabSz="389509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66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游ゴシック" panose="020B0400000000000000" pitchFamily="34" charset="-128"/>
                <a:cs typeface="+mn-cs"/>
              </a:rPr>
              <a:t>Integration of neutron and muon sources (world's first)</a:t>
            </a:r>
          </a:p>
          <a:p>
            <a:pPr marL="263776" marR="0" lvl="0" indent="-263776" algn="l" defTabSz="389509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66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游ゴシック" panose="020B0400000000000000" pitchFamily="34" charset="-128"/>
                <a:cs typeface="+mn-cs"/>
              </a:rPr>
              <a:t>J-PARC proton accelerator intensity (1 MW) increased to 1.5 MW</a:t>
            </a:r>
          </a:p>
          <a:p>
            <a:pPr marL="263776" marR="0" lvl="0" indent="-263776" algn="l" defTabSz="389509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66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游ゴシック" panose="020B0400000000000000" pitchFamily="34" charset="-128"/>
                <a:cs typeface="+mn-cs"/>
              </a:rPr>
              <a:t>1 MW (17 Hz) for TS1 and 0.5 MW (8 Hz) for TS2</a:t>
            </a:r>
            <a:endParaRPr kumimoji="0" lang="en-US" altLang="ja-JP" sz="1662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游ゴシック" panose="020B0400000000000000" pitchFamily="34" charset="-128"/>
              <a:cs typeface="+mn-cs"/>
              <a:sym typeface="Wingdings" pitchFamily="2" charset="2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5FE57B8D-8BEF-FF0B-4565-047BD0D72ADC}"/>
              </a:ext>
            </a:extLst>
          </p:cNvPr>
          <p:cNvSpPr/>
          <p:nvPr/>
        </p:nvSpPr>
        <p:spPr>
          <a:xfrm>
            <a:off x="5373718" y="5862238"/>
            <a:ext cx="3340254" cy="984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389509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6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游ゴシック" panose="020B0400000000000000" pitchFamily="34" charset="-128"/>
                <a:cs typeface="+mn-cs"/>
              </a:rPr>
              <a:t>Brightness of MLF TS2 will be the world's highest compared to the next plan of overseas facilities</a:t>
            </a:r>
            <a:endParaRPr kumimoji="0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游ゴシック" panose="020B0400000000000000" pitchFamily="34" charset="-128"/>
              <a:cs typeface="+mn-cs"/>
            </a:endParaRPr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3326A743-BC14-827E-5D9D-AD208A709363}"/>
              </a:ext>
            </a:extLst>
          </p:cNvPr>
          <p:cNvGrpSpPr/>
          <p:nvPr/>
        </p:nvGrpSpPr>
        <p:grpSpPr>
          <a:xfrm>
            <a:off x="5141146" y="731838"/>
            <a:ext cx="3913488" cy="2451098"/>
            <a:chOff x="5141146" y="731838"/>
            <a:chExt cx="3913488" cy="2451098"/>
          </a:xfrm>
        </p:grpSpPr>
        <p:graphicFrame>
          <p:nvGraphicFramePr>
            <p:cNvPr id="49" name="グラフ 48">
              <a:extLst>
                <a:ext uri="{FF2B5EF4-FFF2-40B4-BE49-F238E27FC236}">
                  <a16:creationId xmlns:a16="http://schemas.microsoft.com/office/drawing/2014/main" id="{7649152F-FDB6-669C-9B16-DE507DB236D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21686017"/>
                </p:ext>
              </p:extLst>
            </p:nvPr>
          </p:nvGraphicFramePr>
          <p:xfrm>
            <a:off x="5141146" y="731838"/>
            <a:ext cx="3913488" cy="24510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cxnSp>
          <p:nvCxnSpPr>
            <p:cNvPr id="50" name="直線矢印コネクタ 49">
              <a:extLst>
                <a:ext uri="{FF2B5EF4-FFF2-40B4-BE49-F238E27FC236}">
                  <a16:creationId xmlns:a16="http://schemas.microsoft.com/office/drawing/2014/main" id="{22D6EAD4-10A1-5B70-ED00-6F3D8CFD0BEC}"/>
                </a:ext>
              </a:extLst>
            </p:cNvPr>
            <p:cNvCxnSpPr/>
            <p:nvPr/>
          </p:nvCxnSpPr>
          <p:spPr>
            <a:xfrm flipV="1">
              <a:off x="6732024" y="1016816"/>
              <a:ext cx="216" cy="756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0F075F3-6F28-05D0-86B6-5755485F4FE9}"/>
              </a:ext>
            </a:extLst>
          </p:cNvPr>
          <p:cNvSpPr txBox="1"/>
          <p:nvPr/>
        </p:nvSpPr>
        <p:spPr>
          <a:xfrm>
            <a:off x="234645" y="2828836"/>
            <a:ext cx="8674711" cy="120032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 eaLnBrk="1"/>
            <a:r>
              <a:rPr lang="en-US" altLang="ja-JP" sz="2400" dirty="0">
                <a:ea typeface="ＭＳ Ｐゴシック" panose="020B0600070205080204" pitchFamily="50" charset="-128"/>
              </a:rPr>
              <a:t>This project was selected as one of “The Medium- to the Long Term Academic Research Strategy” by the Science Council of Japan although the budget has not been guaranteed yet.</a:t>
            </a:r>
            <a:endParaRPr kumimoji="1" lang="ja-JP" altLang="en-US" sz="2400" dirty="0"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9281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4885B5-51AD-3E73-31BB-92F1245F1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7437"/>
            <a:ext cx="7886700" cy="1325563"/>
          </a:xfrm>
        </p:spPr>
        <p:txBody>
          <a:bodyPr/>
          <a:lstStyle/>
          <a:p>
            <a:r>
              <a:rPr kumimoji="1" lang="en-US" altLang="ja-JP" dirty="0"/>
              <a:t>R&amp;D for TS2</a:t>
            </a:r>
            <a:endParaRPr kumimoji="1" lang="ja-JP" altLang="en-US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CE103B0-6A10-A769-29B2-77A6E2621B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539" t="2992" r="1255"/>
          <a:stretch/>
        </p:blipFill>
        <p:spPr>
          <a:xfrm>
            <a:off x="5072557" y="738918"/>
            <a:ext cx="4020547" cy="257410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1F3A852-3516-3302-F845-36E4D40F26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5262" y="3544974"/>
            <a:ext cx="3755136" cy="315468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D554D3E2-993C-46D9-5F21-849EF64B8E86}"/>
              </a:ext>
            </a:extLst>
          </p:cNvPr>
          <p:cNvCxnSpPr>
            <a:cxnSpLocks/>
          </p:cNvCxnSpPr>
          <p:nvPr/>
        </p:nvCxnSpPr>
        <p:spPr>
          <a:xfrm flipH="1">
            <a:off x="5183096" y="1880828"/>
            <a:ext cx="2125208" cy="1653208"/>
          </a:xfrm>
          <a:prstGeom prst="line">
            <a:avLst/>
          </a:prstGeom>
          <a:ln w="19050" cap="rnd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73E0F14B-42C1-2CCF-4CA8-B247BA1E3ACA}"/>
              </a:ext>
            </a:extLst>
          </p:cNvPr>
          <p:cNvCxnSpPr>
            <a:cxnSpLocks/>
          </p:cNvCxnSpPr>
          <p:nvPr/>
        </p:nvCxnSpPr>
        <p:spPr>
          <a:xfrm>
            <a:off x="7740352" y="1880828"/>
            <a:ext cx="1220046" cy="1653208"/>
          </a:xfrm>
          <a:prstGeom prst="line">
            <a:avLst/>
          </a:prstGeom>
          <a:ln w="19050" cap="rnd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5323687-74C1-BB4D-B2FF-9670752E8CD7}"/>
              </a:ext>
            </a:extLst>
          </p:cNvPr>
          <p:cNvGrpSpPr>
            <a:grpSpLocks noChangeAspect="1"/>
          </p:cNvGrpSpPr>
          <p:nvPr/>
        </p:nvGrpSpPr>
        <p:grpSpPr>
          <a:xfrm>
            <a:off x="2599499" y="4196222"/>
            <a:ext cx="2670047" cy="2574341"/>
            <a:chOff x="5223211" y="4023801"/>
            <a:chExt cx="2788489" cy="2688538"/>
          </a:xfrm>
        </p:grpSpPr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711EBE91-62A0-CFE6-435B-0424A59014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913" r="23435"/>
            <a:stretch/>
          </p:blipFill>
          <p:spPr>
            <a:xfrm>
              <a:off x="5223211" y="4023801"/>
              <a:ext cx="2594135" cy="2298458"/>
            </a:xfrm>
            <a:prstGeom prst="rect">
              <a:avLst/>
            </a:prstGeom>
          </p:spPr>
        </p:pic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5A4DFA03-53EB-B73E-58B3-03BEC7E5ACE9}"/>
                </a:ext>
              </a:extLst>
            </p:cNvPr>
            <p:cNvSpPr txBox="1"/>
            <p:nvPr/>
          </p:nvSpPr>
          <p:spPr>
            <a:xfrm>
              <a:off x="5274662" y="6165909"/>
              <a:ext cx="2737038" cy="546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solidFill>
                    <a:srgbClr val="0000FF"/>
                  </a:solidFill>
                </a:rPr>
                <a:t>Integrated flux</a:t>
              </a:r>
              <a:r>
                <a:rPr kumimoji="1" lang="ja-JP" altLang="en-US" sz="1400" b="1" dirty="0">
                  <a:solidFill>
                    <a:srgbClr val="0000FF"/>
                  </a:solidFill>
                </a:rPr>
                <a:t>：</a:t>
              </a:r>
              <a:r>
                <a:rPr kumimoji="1" lang="en-US" altLang="ja-JP" sz="1400" b="1" u="sng" dirty="0">
                  <a:solidFill>
                    <a:srgbClr val="0000FF"/>
                  </a:solidFill>
                </a:rPr>
                <a:t>7.7</a:t>
              </a:r>
              <a:r>
                <a:rPr kumimoji="1" lang="en-US" altLang="ja-JP" sz="1400" b="1" u="sng" dirty="0">
                  <a:solidFill>
                    <a:srgbClr val="0000FF"/>
                  </a:solidFill>
                  <a:latin typeface="Symbol" panose="05050102010706020507" pitchFamily="18" charset="2"/>
                </a:rPr>
                <a:t></a:t>
              </a:r>
              <a:r>
                <a:rPr kumimoji="1" lang="en-US" altLang="ja-JP" sz="1400" b="1" u="sng" dirty="0">
                  <a:solidFill>
                    <a:srgbClr val="0000FF"/>
                  </a:solidFill>
                </a:rPr>
                <a:t>10</a:t>
              </a:r>
              <a:r>
                <a:rPr kumimoji="1" lang="en-US" altLang="ja-JP" sz="1400" b="1" u="sng" baseline="30000" dirty="0">
                  <a:solidFill>
                    <a:srgbClr val="0000FF"/>
                  </a:solidFill>
                </a:rPr>
                <a:t>20</a:t>
              </a:r>
              <a:r>
                <a:rPr kumimoji="1" lang="en-US" altLang="ja-JP" sz="1400" b="1" u="sng" dirty="0">
                  <a:solidFill>
                    <a:srgbClr val="0000FF"/>
                  </a:solidFill>
                </a:rPr>
                <a:t> n/m</a:t>
              </a:r>
              <a:r>
                <a:rPr kumimoji="1" lang="en-US" altLang="ja-JP" sz="1400" b="1" u="sng" baseline="30000" dirty="0">
                  <a:solidFill>
                    <a:srgbClr val="0000FF"/>
                  </a:solidFill>
                </a:rPr>
                <a:t>2</a:t>
              </a:r>
              <a:r>
                <a:rPr kumimoji="1" lang="en-US" altLang="ja-JP" sz="1400" b="1" u="sng" dirty="0">
                  <a:solidFill>
                    <a:srgbClr val="0000FF"/>
                  </a:solidFill>
                </a:rPr>
                <a:t>/y</a:t>
              </a:r>
              <a:r>
                <a:rPr kumimoji="1" lang="en-US" altLang="ja-JP" sz="1400" b="1" dirty="0">
                  <a:solidFill>
                    <a:srgbClr val="0000FF"/>
                  </a:solidFill>
                </a:rPr>
                <a:t> </a:t>
              </a:r>
              <a:br>
                <a:rPr kumimoji="1" lang="en-US" altLang="ja-JP" sz="1400" b="1" dirty="0">
                  <a:solidFill>
                    <a:srgbClr val="0000FF"/>
                  </a:solidFill>
                </a:rPr>
              </a:br>
              <a:r>
                <a:rPr lang="en-US" altLang="ja-JP" sz="1400" b="1" dirty="0">
                  <a:solidFill>
                    <a:srgbClr val="0000FF"/>
                  </a:solidFill>
                </a:rPr>
                <a:t>(@1</a:t>
              </a:r>
              <a:r>
                <a:rPr lang="ja-JP" altLang="en-US" sz="1400" b="1" dirty="0">
                  <a:solidFill>
                    <a:srgbClr val="0000FF"/>
                  </a:solidFill>
                </a:rPr>
                <a:t> </a:t>
              </a:r>
              <a:r>
                <a:rPr lang="en-US" altLang="ja-JP" sz="1400" b="1" dirty="0">
                  <a:solidFill>
                    <a:srgbClr val="0000FF"/>
                  </a:solidFill>
                </a:rPr>
                <a:t>MW)</a:t>
              </a:r>
              <a:endParaRPr kumimoji="1" lang="ja-JP" altLang="en-US" sz="1400" b="1" u="sng" dirty="0">
                <a:solidFill>
                  <a:srgbClr val="0000FF"/>
                </a:solidFill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79466A15-D888-9A1D-8493-C116004DF36D}"/>
                </a:ext>
              </a:extLst>
            </p:cNvPr>
            <p:cNvSpPr txBox="1"/>
            <p:nvPr/>
          </p:nvSpPr>
          <p:spPr>
            <a:xfrm>
              <a:off x="5571945" y="5458923"/>
              <a:ext cx="2142472" cy="482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>
                  <a:solidFill>
                    <a:srgbClr val="0000FF"/>
                  </a:solidFill>
                  <a:effectLst>
                    <a:glow rad="101600">
                      <a:schemeClr val="bg1">
                        <a:alpha val="85000"/>
                      </a:schemeClr>
                    </a:glow>
                  </a:effectLst>
                </a:rPr>
                <a:t>AVG. neutron flux</a:t>
              </a:r>
              <a:br>
                <a:rPr lang="en-US" altLang="ja-JP" sz="1200" b="1" dirty="0">
                  <a:solidFill>
                    <a:srgbClr val="0000FF"/>
                  </a:solidFill>
                  <a:effectLst>
                    <a:glow rad="101600">
                      <a:schemeClr val="bg1">
                        <a:alpha val="85000"/>
                      </a:schemeClr>
                    </a:glow>
                  </a:effectLst>
                </a:rPr>
              </a:br>
              <a:r>
                <a:rPr lang="en-US" altLang="ja-JP" sz="1200" b="1" dirty="0">
                  <a:solidFill>
                    <a:srgbClr val="0000FF"/>
                  </a:solidFill>
                  <a:effectLst>
                    <a:glow rad="101600">
                      <a:schemeClr val="bg1">
                        <a:alpha val="85000"/>
                      </a:schemeClr>
                    </a:glow>
                  </a:effectLst>
                </a:rPr>
                <a:t>at the top 100 mm of the coil</a:t>
              </a:r>
              <a:endParaRPr kumimoji="1" lang="ja-JP" altLang="en-US" sz="1200" b="1" dirty="0">
                <a:solidFill>
                  <a:srgbClr val="0000FF"/>
                </a:solidFill>
                <a:effectLst>
                  <a:glow rad="101600">
                    <a:schemeClr val="bg1">
                      <a:alpha val="85000"/>
                    </a:schemeClr>
                  </a:glow>
                </a:effectLst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6D634830-E01A-35D8-88E8-55D9FB76BEC8}"/>
                </a:ext>
              </a:extLst>
            </p:cNvPr>
            <p:cNvSpPr/>
            <p:nvPr/>
          </p:nvSpPr>
          <p:spPr>
            <a:xfrm>
              <a:off x="5631221" y="4126513"/>
              <a:ext cx="1176967" cy="3214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dirty="0"/>
                <a:t>MC by PHITS</a:t>
              </a:r>
              <a:endParaRPr lang="ja-JP" altLang="en-US" sz="1400" b="1" dirty="0"/>
            </a:p>
          </p:txBody>
        </p:sp>
      </p:grp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FB82BCC-D538-5730-86E1-CF3165BE882B}"/>
              </a:ext>
            </a:extLst>
          </p:cNvPr>
          <p:cNvCxnSpPr>
            <a:cxnSpLocks/>
          </p:cNvCxnSpPr>
          <p:nvPr/>
        </p:nvCxnSpPr>
        <p:spPr>
          <a:xfrm flipH="1" flipV="1">
            <a:off x="4984890" y="4282892"/>
            <a:ext cx="1889909" cy="172400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27D0A7CB-27A5-CFE0-CABE-7EFB6D44C7BD}"/>
              </a:ext>
            </a:extLst>
          </p:cNvPr>
          <p:cNvCxnSpPr>
            <a:cxnSpLocks/>
          </p:cNvCxnSpPr>
          <p:nvPr/>
        </p:nvCxnSpPr>
        <p:spPr>
          <a:xfrm flipH="1" flipV="1">
            <a:off x="4984890" y="6050096"/>
            <a:ext cx="1889909" cy="432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72585EC-FE9E-AAE2-F92D-B3AB5E8C6D64}"/>
              </a:ext>
            </a:extLst>
          </p:cNvPr>
          <p:cNvSpPr/>
          <p:nvPr/>
        </p:nvSpPr>
        <p:spPr>
          <a:xfrm>
            <a:off x="6874799" y="6006896"/>
            <a:ext cx="93925" cy="86400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D634CB71-ED4F-FCF6-CF14-D7FF3C6FEF0A}"/>
              </a:ext>
            </a:extLst>
          </p:cNvPr>
          <p:cNvSpPr txBox="1"/>
          <p:nvPr/>
        </p:nvSpPr>
        <p:spPr>
          <a:xfrm>
            <a:off x="290895" y="954674"/>
            <a:ext cx="420390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The requirement to TS2 Capture solenoid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Heat deposit: 650 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Neutron flux: 7.7</a:t>
            </a:r>
            <a:r>
              <a:rPr lang="en-US" altLang="ja-JP" dirty="0">
                <a:latin typeface="Symbol" panose="05050102010706020507" pitchFamily="18" charset="2"/>
              </a:rPr>
              <a:t></a:t>
            </a:r>
            <a:r>
              <a:rPr lang="en-US" altLang="ja-JP" dirty="0"/>
              <a:t>10</a:t>
            </a:r>
            <a:r>
              <a:rPr lang="en-US" altLang="ja-JP" baseline="30000" dirty="0"/>
              <a:t>21</a:t>
            </a:r>
            <a:r>
              <a:rPr lang="en-US" altLang="ja-JP" dirty="0"/>
              <a:t> n/m</a:t>
            </a:r>
            <a:r>
              <a:rPr lang="en-US" altLang="ja-JP" baseline="30000" dirty="0"/>
              <a:t>2</a:t>
            </a:r>
            <a:r>
              <a:rPr lang="en-US" altLang="ja-JP" dirty="0"/>
              <a:t> for 10 yr.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Absorbed dose: 130 </a:t>
            </a:r>
            <a:r>
              <a:rPr kumimoji="1" lang="en-US" altLang="ja-JP" dirty="0" err="1"/>
              <a:t>MGy</a:t>
            </a:r>
            <a:endParaRPr kumimoji="1" lang="en-US" altLang="ja-JP" dirty="0"/>
          </a:p>
          <a:p>
            <a:r>
              <a:rPr lang="en-US" altLang="ja-JP" dirty="0"/>
              <a:t>c.f. COMET-PCS (</a:t>
            </a:r>
            <a:r>
              <a:rPr lang="en-US" altLang="ja-JP" dirty="0" err="1"/>
              <a:t>NbTi</a:t>
            </a:r>
            <a:r>
              <a:rPr lang="en-US" altLang="ja-JP" dirty="0"/>
              <a:t>): 1~3MGy, 250W</a:t>
            </a:r>
          </a:p>
          <a:p>
            <a:r>
              <a:rPr lang="en-US" altLang="ja-JP" b="1" dirty="0"/>
              <a:t>HTS S.C. magnet</a:t>
            </a:r>
            <a:r>
              <a:rPr lang="en-US" altLang="ja-JP" dirty="0"/>
              <a:t> must be realized.</a:t>
            </a:r>
            <a:endParaRPr kumimoji="1" lang="ja-JP" altLang="en-US" dirty="0"/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41431BC3-C2D2-A1E7-31FE-A94E7DB0DE0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5618" t="35494" r="32189" b="47933"/>
          <a:stretch/>
        </p:blipFill>
        <p:spPr>
          <a:xfrm rot="10800000">
            <a:off x="252000" y="2709000"/>
            <a:ext cx="1987016" cy="181852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A4976D2C-2C51-60D8-528C-80650ACB8B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04808" y="3106381"/>
            <a:ext cx="2383972" cy="1034143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B61BC071-939B-C189-CFF4-8A256BBEF310}"/>
              </a:ext>
            </a:extLst>
          </p:cNvPr>
          <p:cNvSpPr txBox="1"/>
          <p:nvPr/>
        </p:nvSpPr>
        <p:spPr>
          <a:xfrm>
            <a:off x="2204460" y="2766602"/>
            <a:ext cx="2652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REBCO (Copper oxide S.C.)</a:t>
            </a:r>
            <a:endParaRPr kumimoji="1" lang="ja-JP" altLang="en-US" dirty="0"/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4624572D-C8D6-CCBE-D93F-2121E26064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102" y="4924044"/>
            <a:ext cx="2578608" cy="1933956"/>
          </a:xfrm>
          <a:prstGeom prst="rect">
            <a:avLst/>
          </a:prstGeom>
        </p:spPr>
      </p:pic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35A94929-972C-C1E2-DFED-357ABAC946AF}"/>
              </a:ext>
            </a:extLst>
          </p:cNvPr>
          <p:cNvSpPr txBox="1"/>
          <p:nvPr/>
        </p:nvSpPr>
        <p:spPr>
          <a:xfrm>
            <a:off x="36000" y="4509000"/>
            <a:ext cx="2647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Irrad</a:t>
            </a:r>
            <a:r>
              <a:rPr lang="en-US" altLang="ja-JP" sz="1400" dirty="0"/>
              <a:t>iation test</a:t>
            </a:r>
            <a:br>
              <a:rPr lang="en-US" altLang="ja-JP" sz="1400" dirty="0"/>
            </a:br>
            <a:r>
              <a:rPr lang="en-US" altLang="ja-JP" sz="1400" dirty="0"/>
              <a:t>  by TU Wien and KEK </a:t>
            </a:r>
            <a:r>
              <a:rPr lang="en-US" altLang="ja-JP" sz="1400" dirty="0" err="1"/>
              <a:t>cryo</a:t>
            </a:r>
            <a:r>
              <a:rPr lang="en-US" altLang="ja-JP" sz="1400" dirty="0"/>
              <a:t>. center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ECAD55E-02BC-4FF7-ED92-3EBEC3275ACF}"/>
              </a:ext>
            </a:extLst>
          </p:cNvPr>
          <p:cNvGrpSpPr/>
          <p:nvPr/>
        </p:nvGrpSpPr>
        <p:grpSpPr>
          <a:xfrm>
            <a:off x="4856533" y="621000"/>
            <a:ext cx="4186526" cy="2769927"/>
            <a:chOff x="4856533" y="621000"/>
            <a:chExt cx="4186526" cy="2769927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F63B6C93-DADB-195E-CBF8-1D5EDFB3C7AA}"/>
                </a:ext>
              </a:extLst>
            </p:cNvPr>
            <p:cNvSpPr/>
            <p:nvPr/>
          </p:nvSpPr>
          <p:spPr>
            <a:xfrm>
              <a:off x="4856533" y="621000"/>
              <a:ext cx="4179467" cy="27699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9" name="図 8" descr="設計図 が含まれている画像&#10;&#10;自動的に生成された説明">
              <a:extLst>
                <a:ext uri="{FF2B5EF4-FFF2-40B4-BE49-F238E27FC236}">
                  <a16:creationId xmlns:a16="http://schemas.microsoft.com/office/drawing/2014/main" id="{81D33A73-ACFE-4697-EC3D-2596B45D4C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27171" r="27549"/>
            <a:stretch/>
          </p:blipFill>
          <p:spPr>
            <a:xfrm>
              <a:off x="4961864" y="658819"/>
              <a:ext cx="1511247" cy="2050181"/>
            </a:xfrm>
            <a:prstGeom prst="rect">
              <a:avLst/>
            </a:prstGeom>
          </p:spPr>
        </p:pic>
        <p:pic>
          <p:nvPicPr>
            <p:cNvPr id="19" name="図 18" descr="ロゴ&#10;&#10;中程度の精度で自動的に生成された説明">
              <a:extLst>
                <a:ext uri="{FF2B5EF4-FFF2-40B4-BE49-F238E27FC236}">
                  <a16:creationId xmlns:a16="http://schemas.microsoft.com/office/drawing/2014/main" id="{A09ABF96-5A00-1652-1464-8FF963A997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22834" r="27953"/>
            <a:stretch/>
          </p:blipFill>
          <p:spPr>
            <a:xfrm>
              <a:off x="6575312" y="945844"/>
              <a:ext cx="1182610" cy="1476130"/>
            </a:xfrm>
            <a:prstGeom prst="rect">
              <a:avLst/>
            </a:prstGeom>
          </p:spPr>
        </p:pic>
        <p:pic>
          <p:nvPicPr>
            <p:cNvPr id="21" name="図 20" descr="ベッド が含まれている画像&#10;&#10;自動的に生成された説明">
              <a:extLst>
                <a:ext uri="{FF2B5EF4-FFF2-40B4-BE49-F238E27FC236}">
                  <a16:creationId xmlns:a16="http://schemas.microsoft.com/office/drawing/2014/main" id="{22D60267-FEC3-8D6A-654E-453F40A1CF4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301616" y="2349000"/>
              <a:ext cx="1602029" cy="984087"/>
            </a:xfrm>
            <a:prstGeom prst="rect">
              <a:avLst/>
            </a:prstGeom>
          </p:spPr>
        </p:pic>
        <p:pic>
          <p:nvPicPr>
            <p:cNvPr id="23" name="図 22" descr="ダイアグラム が含まれている画像&#10;&#10;自動的に生成された説明">
              <a:extLst>
                <a:ext uri="{FF2B5EF4-FFF2-40B4-BE49-F238E27FC236}">
                  <a16:creationId xmlns:a16="http://schemas.microsoft.com/office/drawing/2014/main" id="{82CB74C9-CF92-3D50-8CF5-D6CE0C8241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19698" r="25178"/>
            <a:stretch/>
          </p:blipFill>
          <p:spPr>
            <a:xfrm>
              <a:off x="7860122" y="1068855"/>
              <a:ext cx="1103878" cy="1230109"/>
            </a:xfrm>
            <a:prstGeom prst="rect">
              <a:avLst/>
            </a:prstGeom>
          </p:spPr>
        </p:pic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9640803A-48B6-FF92-4160-F4F78215B552}"/>
                </a:ext>
              </a:extLst>
            </p:cNvPr>
            <p:cNvSpPr txBox="1"/>
            <p:nvPr/>
          </p:nvSpPr>
          <p:spPr>
            <a:xfrm>
              <a:off x="6300000" y="633208"/>
              <a:ext cx="2743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Conceptual design of HTS solenoid</a:t>
              </a:r>
              <a:endParaRPr kumimoji="1" lang="ja-JP" altLang="en-US" sz="1400" b="1" dirty="0"/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584058DC-CF59-B5E3-8FB7-DC401D2C502E}"/>
                </a:ext>
              </a:extLst>
            </p:cNvPr>
            <p:cNvSpPr txBox="1"/>
            <p:nvPr/>
          </p:nvSpPr>
          <p:spPr>
            <a:xfrm>
              <a:off x="4877003" y="2710669"/>
              <a:ext cx="25812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/>
                <a:t>The world‘s first pra</a:t>
              </a:r>
              <a:r>
                <a:rPr lang="en-US" altLang="ja-JP" sz="1200" dirty="0"/>
                <a:t>ctical HTS magnet</a:t>
              </a:r>
              <a:br>
                <a:rPr lang="en-US" altLang="ja-JP" sz="1200" dirty="0"/>
              </a:br>
              <a:r>
                <a:rPr lang="en-US" altLang="ja-JP" sz="1200" dirty="0"/>
                <a:t>Low operation and maintenance cost</a:t>
              </a:r>
            </a:p>
            <a:p>
              <a:r>
                <a:rPr kumimoji="1" lang="en-US" altLang="ja-JP" sz="1200" dirty="0"/>
                <a:t>Towar</a:t>
              </a:r>
              <a:r>
                <a:rPr lang="en-US" altLang="ja-JP" sz="1200" dirty="0"/>
                <a:t>d a </a:t>
              </a:r>
              <a:r>
                <a:rPr kumimoji="1" lang="en-US" altLang="ja-JP" sz="1200" dirty="0"/>
                <a:t>sustain</a:t>
              </a:r>
              <a:r>
                <a:rPr lang="en-US" altLang="ja-JP" sz="1200" dirty="0"/>
                <a:t>able facility</a:t>
              </a:r>
              <a:endParaRPr kumimoji="1" lang="ja-JP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45334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640E14-A970-EFC9-3289-ED0A847F3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8AED05-AD5A-7715-FA9C-0AE1A4F1C2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So far, I hope my talk could be just a trigger to stimulate further discussions.</a:t>
            </a:r>
          </a:p>
          <a:p>
            <a:r>
              <a:rPr lang="en-US" altLang="ja-JP" dirty="0"/>
              <a:t>I am not confident in answering your questions correctly. But I am sure that I can introduce the responsible/suitable personnel.</a:t>
            </a:r>
          </a:p>
          <a:p>
            <a:r>
              <a:rPr lang="en-US" altLang="ja-JP" dirty="0"/>
              <a:t>Even if we can not answer at present, we can keep discussing it after this workshop.</a:t>
            </a:r>
          </a:p>
        </p:txBody>
      </p:sp>
    </p:spTree>
    <p:extLst>
      <p:ext uri="{BB962C8B-B14F-4D97-AF65-F5344CB8AC3E}">
        <p14:creationId xmlns:p14="http://schemas.microsoft.com/office/powerpoint/2010/main" val="13552176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MuonFacility_Surface_gre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89"/>
          <a:stretch>
            <a:fillRect/>
          </a:stretch>
        </p:blipFill>
        <p:spPr bwMode="auto">
          <a:xfrm>
            <a:off x="107504" y="1360105"/>
            <a:ext cx="8399463" cy="5237247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フリーフォーム 9"/>
          <p:cNvSpPr/>
          <p:nvPr/>
        </p:nvSpPr>
        <p:spPr>
          <a:xfrm>
            <a:off x="358408" y="3973632"/>
            <a:ext cx="3762551" cy="2041190"/>
          </a:xfrm>
          <a:custGeom>
            <a:avLst/>
            <a:gdLst>
              <a:gd name="connsiteX0" fmla="*/ 0 w 3565701"/>
              <a:gd name="connsiteY0" fmla="*/ 1837990 h 1837990"/>
              <a:gd name="connsiteX1" fmla="*/ 372193 w 3565701"/>
              <a:gd name="connsiteY1" fmla="*/ 1470392 h 1837990"/>
              <a:gd name="connsiteX2" fmla="*/ 647891 w 3565701"/>
              <a:gd name="connsiteY2" fmla="*/ 1346328 h 1837990"/>
              <a:gd name="connsiteX3" fmla="*/ 2040169 w 3565701"/>
              <a:gd name="connsiteY3" fmla="*/ 1346328 h 1837990"/>
              <a:gd name="connsiteX4" fmla="*/ 2348032 w 3565701"/>
              <a:gd name="connsiteY4" fmla="*/ 1222263 h 1837990"/>
              <a:gd name="connsiteX5" fmla="*/ 3565701 w 3565701"/>
              <a:gd name="connsiteY5" fmla="*/ 0 h 1837990"/>
              <a:gd name="connsiteX0" fmla="*/ 0 w 3565701"/>
              <a:gd name="connsiteY0" fmla="*/ 1837990 h 1837990"/>
              <a:gd name="connsiteX1" fmla="*/ 372193 w 3565701"/>
              <a:gd name="connsiteY1" fmla="*/ 1470392 h 1837990"/>
              <a:gd name="connsiteX2" fmla="*/ 647891 w 3565701"/>
              <a:gd name="connsiteY2" fmla="*/ 1346328 h 1837990"/>
              <a:gd name="connsiteX3" fmla="*/ 2040169 w 3565701"/>
              <a:gd name="connsiteY3" fmla="*/ 1346328 h 1837990"/>
              <a:gd name="connsiteX4" fmla="*/ 2348032 w 3565701"/>
              <a:gd name="connsiteY4" fmla="*/ 1222263 h 1837990"/>
              <a:gd name="connsiteX5" fmla="*/ 3565701 w 3565701"/>
              <a:gd name="connsiteY5" fmla="*/ 0 h 1837990"/>
              <a:gd name="connsiteX0" fmla="*/ 0 w 3565701"/>
              <a:gd name="connsiteY0" fmla="*/ 1837990 h 1837990"/>
              <a:gd name="connsiteX1" fmla="*/ 372193 w 3565701"/>
              <a:gd name="connsiteY1" fmla="*/ 1470392 h 1837990"/>
              <a:gd name="connsiteX2" fmla="*/ 647891 w 3565701"/>
              <a:gd name="connsiteY2" fmla="*/ 1346328 h 1837990"/>
              <a:gd name="connsiteX3" fmla="*/ 2040169 w 3565701"/>
              <a:gd name="connsiteY3" fmla="*/ 1346328 h 1837990"/>
              <a:gd name="connsiteX4" fmla="*/ 2348032 w 3565701"/>
              <a:gd name="connsiteY4" fmla="*/ 1222263 h 1837990"/>
              <a:gd name="connsiteX5" fmla="*/ 3565701 w 3565701"/>
              <a:gd name="connsiteY5" fmla="*/ 0 h 1837990"/>
              <a:gd name="connsiteX0" fmla="*/ 0 w 3565701"/>
              <a:gd name="connsiteY0" fmla="*/ 1837990 h 1837990"/>
              <a:gd name="connsiteX1" fmla="*/ 372193 w 3565701"/>
              <a:gd name="connsiteY1" fmla="*/ 1470392 h 1837990"/>
              <a:gd name="connsiteX2" fmla="*/ 647891 w 3565701"/>
              <a:gd name="connsiteY2" fmla="*/ 1346328 h 1837990"/>
              <a:gd name="connsiteX3" fmla="*/ 2040169 w 3565701"/>
              <a:gd name="connsiteY3" fmla="*/ 1346328 h 1837990"/>
              <a:gd name="connsiteX4" fmla="*/ 2348032 w 3565701"/>
              <a:gd name="connsiteY4" fmla="*/ 1222263 h 1837990"/>
              <a:gd name="connsiteX5" fmla="*/ 3565701 w 3565701"/>
              <a:gd name="connsiteY5" fmla="*/ 0 h 1837990"/>
              <a:gd name="connsiteX0" fmla="*/ 0 w 3565701"/>
              <a:gd name="connsiteY0" fmla="*/ 1837990 h 1837990"/>
              <a:gd name="connsiteX1" fmla="*/ 372193 w 3565701"/>
              <a:gd name="connsiteY1" fmla="*/ 1470392 h 1837990"/>
              <a:gd name="connsiteX2" fmla="*/ 647891 w 3565701"/>
              <a:gd name="connsiteY2" fmla="*/ 1346328 h 1837990"/>
              <a:gd name="connsiteX3" fmla="*/ 2040169 w 3565701"/>
              <a:gd name="connsiteY3" fmla="*/ 1346328 h 1837990"/>
              <a:gd name="connsiteX4" fmla="*/ 2348032 w 3565701"/>
              <a:gd name="connsiteY4" fmla="*/ 1222263 h 1837990"/>
              <a:gd name="connsiteX5" fmla="*/ 3565701 w 3565701"/>
              <a:gd name="connsiteY5" fmla="*/ 0 h 1837990"/>
              <a:gd name="connsiteX0" fmla="*/ 0 w 3565701"/>
              <a:gd name="connsiteY0" fmla="*/ 1837990 h 1837990"/>
              <a:gd name="connsiteX1" fmla="*/ 372193 w 3565701"/>
              <a:gd name="connsiteY1" fmla="*/ 1470392 h 1837990"/>
              <a:gd name="connsiteX2" fmla="*/ 647891 w 3565701"/>
              <a:gd name="connsiteY2" fmla="*/ 1346328 h 1837990"/>
              <a:gd name="connsiteX3" fmla="*/ 2040169 w 3565701"/>
              <a:gd name="connsiteY3" fmla="*/ 1346328 h 1837990"/>
              <a:gd name="connsiteX4" fmla="*/ 2348032 w 3565701"/>
              <a:gd name="connsiteY4" fmla="*/ 1222263 h 1837990"/>
              <a:gd name="connsiteX5" fmla="*/ 3565701 w 3565701"/>
              <a:gd name="connsiteY5" fmla="*/ 0 h 1837990"/>
              <a:gd name="connsiteX0" fmla="*/ 0 w 3762551"/>
              <a:gd name="connsiteY0" fmla="*/ 2041190 h 2041190"/>
              <a:gd name="connsiteX1" fmla="*/ 372193 w 3762551"/>
              <a:gd name="connsiteY1" fmla="*/ 1673592 h 2041190"/>
              <a:gd name="connsiteX2" fmla="*/ 647891 w 3762551"/>
              <a:gd name="connsiteY2" fmla="*/ 1549528 h 2041190"/>
              <a:gd name="connsiteX3" fmla="*/ 2040169 w 3762551"/>
              <a:gd name="connsiteY3" fmla="*/ 1549528 h 2041190"/>
              <a:gd name="connsiteX4" fmla="*/ 2348032 w 3762551"/>
              <a:gd name="connsiteY4" fmla="*/ 1425463 h 2041190"/>
              <a:gd name="connsiteX5" fmla="*/ 3762551 w 3762551"/>
              <a:gd name="connsiteY5" fmla="*/ 0 h 2041190"/>
              <a:gd name="connsiteX0" fmla="*/ 0 w 3762551"/>
              <a:gd name="connsiteY0" fmla="*/ 2041190 h 2041190"/>
              <a:gd name="connsiteX1" fmla="*/ 372193 w 3762551"/>
              <a:gd name="connsiteY1" fmla="*/ 1673592 h 2041190"/>
              <a:gd name="connsiteX2" fmla="*/ 647891 w 3762551"/>
              <a:gd name="connsiteY2" fmla="*/ 1549528 h 2041190"/>
              <a:gd name="connsiteX3" fmla="*/ 2040169 w 3762551"/>
              <a:gd name="connsiteY3" fmla="*/ 1549528 h 2041190"/>
              <a:gd name="connsiteX4" fmla="*/ 2348032 w 3762551"/>
              <a:gd name="connsiteY4" fmla="*/ 1425463 h 2041190"/>
              <a:gd name="connsiteX5" fmla="*/ 3762551 w 3762551"/>
              <a:gd name="connsiteY5" fmla="*/ 0 h 2041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62551" h="2041190">
                <a:moveTo>
                  <a:pt x="0" y="2041190"/>
                </a:moveTo>
                <a:cubicBezTo>
                  <a:pt x="132105" y="1898363"/>
                  <a:pt x="277995" y="1764726"/>
                  <a:pt x="372193" y="1673592"/>
                </a:cubicBezTo>
                <a:cubicBezTo>
                  <a:pt x="466391" y="1582458"/>
                  <a:pt x="489364" y="1551825"/>
                  <a:pt x="647891" y="1549528"/>
                </a:cubicBezTo>
                <a:cubicBezTo>
                  <a:pt x="806418" y="1547231"/>
                  <a:pt x="1862497" y="1551825"/>
                  <a:pt x="2040169" y="1549528"/>
                </a:cubicBezTo>
                <a:cubicBezTo>
                  <a:pt x="2217841" y="1547231"/>
                  <a:pt x="2226068" y="1531318"/>
                  <a:pt x="2348032" y="1425463"/>
                </a:cubicBezTo>
                <a:cubicBezTo>
                  <a:pt x="2469996" y="1319608"/>
                  <a:pt x="3496808" y="269189"/>
                  <a:pt x="3762551" y="0"/>
                </a:cubicBezTo>
              </a:path>
            </a:pathLst>
          </a:custGeom>
          <a:noFill/>
          <a:ln w="38100">
            <a:solidFill>
              <a:srgbClr val="FFC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Shape 49"/>
          <p:cNvSpPr>
            <a:spLocks noGrp="1"/>
          </p:cNvSpPr>
          <p:nvPr>
            <p:ph type="sldNum" sz="quarter" idx="4294967295"/>
          </p:nvPr>
        </p:nvSpPr>
        <p:spPr>
          <a:xfrm>
            <a:off x="8974138" y="0"/>
            <a:ext cx="169862" cy="2682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t"/>
          <a:lstStyle>
            <a:lvl1pPr algn="l">
              <a:defRPr sz="13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FFFFFF"/>
                </a:solidFill>
              </a:rPr>
              <a:t>27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C7FF47EE-7F90-9D43-BE8A-277478B49EE1}"/>
              </a:ext>
            </a:extLst>
          </p:cNvPr>
          <p:cNvSpPr/>
          <p:nvPr/>
        </p:nvSpPr>
        <p:spPr>
          <a:xfrm>
            <a:off x="1" y="16203"/>
            <a:ext cx="911284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altLang="ja-JP" sz="2800" dirty="0">
                <a:solidFill>
                  <a:schemeClr val="bg1"/>
                </a:solidFill>
              </a:rPr>
              <a:t>S-line: A surface muon beam line</a:t>
            </a:r>
            <a:endParaRPr lang="en-US" altLang="ja-JP" sz="2800" dirty="0">
              <a:solidFill>
                <a:srgbClr val="FFFF00"/>
              </a:solidFill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474663" y="1097696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pic>
        <p:nvPicPr>
          <p:cNvPr id="30" name="Picture 12" descr="surfaceoptics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309"/>
          <a:stretch>
            <a:fillRect/>
          </a:stretch>
        </p:blipFill>
        <p:spPr bwMode="auto">
          <a:xfrm>
            <a:off x="6694734" y="4190839"/>
            <a:ext cx="2149697" cy="1859127"/>
          </a:xfrm>
          <a:prstGeom prst="rect">
            <a:avLst/>
          </a:prstGeom>
          <a:noFill/>
          <a:ln w="38100">
            <a:solidFill>
              <a:srgbClr val="0432FF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3" descr="surfaceoptics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24"/>
          <a:stretch>
            <a:fillRect/>
          </a:stretch>
        </p:blipFill>
        <p:spPr bwMode="auto">
          <a:xfrm>
            <a:off x="5777818" y="1089274"/>
            <a:ext cx="2417711" cy="1857600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5" descr="surfaceoptics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2"/>
          <a:stretch>
            <a:fillRect/>
          </a:stretch>
        </p:blipFill>
        <p:spPr bwMode="auto">
          <a:xfrm>
            <a:off x="2056104" y="637480"/>
            <a:ext cx="1952562" cy="1859127"/>
          </a:xfrm>
          <a:prstGeom prst="rect">
            <a:avLst/>
          </a:prstGeom>
          <a:noFill/>
          <a:ln w="381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4" descr="surfaceoptics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636" y="2691165"/>
            <a:ext cx="1703692" cy="1859127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テキスト ボックス 37"/>
          <p:cNvSpPr txBox="1"/>
          <p:nvPr/>
        </p:nvSpPr>
        <p:spPr>
          <a:xfrm>
            <a:off x="1952680" y="5702516"/>
            <a:ext cx="4404626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chemeClr val="tx1"/>
                </a:solidFill>
              </a:rPr>
              <a:t>S line provides muon beam to all </a:t>
            </a:r>
            <a:r>
              <a:rPr lang="en-US" altLang="ja-JP" sz="2800" dirty="0">
                <a:solidFill>
                  <a:schemeClr val="tx1"/>
                </a:solidFill>
              </a:rPr>
              <a:t>4 areas </a:t>
            </a:r>
            <a:r>
              <a:rPr kumimoji="1" lang="en-US" altLang="ja-JP" sz="2800" dirty="0">
                <a:solidFill>
                  <a:schemeClr val="tx1"/>
                </a:solidFill>
              </a:rPr>
              <a:t>simultaneously.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299321" y="2914360"/>
            <a:ext cx="792000" cy="792000"/>
          </a:xfrm>
          <a:prstGeom prst="rect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5769324" y="4009783"/>
            <a:ext cx="792000" cy="792000"/>
          </a:xfrm>
          <a:prstGeom prst="rect">
            <a:avLst/>
          </a:prstGeom>
          <a:solidFill>
            <a:srgbClr val="0432FF">
              <a:alpha val="10000"/>
            </a:srgbClr>
          </a:solidFill>
          <a:ln w="38100"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4148297" y="2083603"/>
            <a:ext cx="792000" cy="792000"/>
          </a:xfrm>
          <a:prstGeom prst="rect">
            <a:avLst/>
          </a:prstGeom>
          <a:solidFill>
            <a:srgbClr val="00B050">
              <a:alpha val="10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6590674" y="3160815"/>
            <a:ext cx="792000" cy="792000"/>
          </a:xfrm>
          <a:prstGeom prst="rect">
            <a:avLst/>
          </a:prstGeom>
          <a:solidFill>
            <a:srgbClr val="FFFF00">
              <a:alpha val="10000"/>
            </a:srgb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 2"/>
          <p:cNvSpPr/>
          <p:nvPr/>
        </p:nvSpPr>
        <p:spPr>
          <a:xfrm>
            <a:off x="3104941" y="3542044"/>
            <a:ext cx="592356" cy="1441938"/>
          </a:xfrm>
          <a:custGeom>
            <a:avLst/>
            <a:gdLst>
              <a:gd name="connsiteX0" fmla="*/ 0 w 597980"/>
              <a:gd name="connsiteY0" fmla="*/ 1441938 h 1441938"/>
              <a:gd name="connsiteX1" fmla="*/ 482321 w 597980"/>
              <a:gd name="connsiteY1" fmla="*/ 939521 h 1441938"/>
              <a:gd name="connsiteX2" fmla="*/ 587828 w 597980"/>
              <a:gd name="connsiteY2" fmla="*/ 718457 h 1441938"/>
              <a:gd name="connsiteX3" fmla="*/ 587828 w 597980"/>
              <a:gd name="connsiteY3" fmla="*/ 0 h 1441938"/>
              <a:gd name="connsiteX0" fmla="*/ 0 w 591233"/>
              <a:gd name="connsiteY0" fmla="*/ 1441938 h 1441938"/>
              <a:gd name="connsiteX1" fmla="*/ 482321 w 591233"/>
              <a:gd name="connsiteY1" fmla="*/ 939521 h 1441938"/>
              <a:gd name="connsiteX2" fmla="*/ 587828 w 591233"/>
              <a:gd name="connsiteY2" fmla="*/ 718457 h 1441938"/>
              <a:gd name="connsiteX3" fmla="*/ 587828 w 591233"/>
              <a:gd name="connsiteY3" fmla="*/ 0 h 1441938"/>
              <a:gd name="connsiteX0" fmla="*/ 0 w 592356"/>
              <a:gd name="connsiteY0" fmla="*/ 1441938 h 1441938"/>
              <a:gd name="connsiteX1" fmla="*/ 482321 w 592356"/>
              <a:gd name="connsiteY1" fmla="*/ 939521 h 1441938"/>
              <a:gd name="connsiteX2" fmla="*/ 587828 w 592356"/>
              <a:gd name="connsiteY2" fmla="*/ 718457 h 1441938"/>
              <a:gd name="connsiteX3" fmla="*/ 587828 w 592356"/>
              <a:gd name="connsiteY3" fmla="*/ 0 h 1441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356" h="1441938">
                <a:moveTo>
                  <a:pt x="0" y="1441938"/>
                </a:moveTo>
                <a:cubicBezTo>
                  <a:pt x="192175" y="1251019"/>
                  <a:pt x="384350" y="1060101"/>
                  <a:pt x="482321" y="939521"/>
                </a:cubicBezTo>
                <a:cubicBezTo>
                  <a:pt x="580292" y="818941"/>
                  <a:pt x="585315" y="854947"/>
                  <a:pt x="587828" y="718457"/>
                </a:cubicBezTo>
                <a:cubicBezTo>
                  <a:pt x="590341" y="581967"/>
                  <a:pt x="596620" y="280935"/>
                  <a:pt x="587828" y="0"/>
                </a:cubicBezTo>
              </a:path>
            </a:pathLst>
          </a:custGeom>
          <a:noFill/>
          <a:ln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 3"/>
          <p:cNvSpPr/>
          <p:nvPr/>
        </p:nvSpPr>
        <p:spPr>
          <a:xfrm>
            <a:off x="3104941" y="4406698"/>
            <a:ext cx="2833635" cy="582310"/>
          </a:xfrm>
          <a:custGeom>
            <a:avLst/>
            <a:gdLst>
              <a:gd name="connsiteX0" fmla="*/ 0 w 2833635"/>
              <a:gd name="connsiteY0" fmla="*/ 587933 h 587933"/>
              <a:gd name="connsiteX1" fmla="*/ 502417 w 2833635"/>
              <a:gd name="connsiteY1" fmla="*/ 115660 h 587933"/>
              <a:gd name="connsiteX2" fmla="*/ 723481 w 2833635"/>
              <a:gd name="connsiteY2" fmla="*/ 10152 h 587933"/>
              <a:gd name="connsiteX3" fmla="*/ 2833635 w 2833635"/>
              <a:gd name="connsiteY3" fmla="*/ 10152 h 587933"/>
              <a:gd name="connsiteX0" fmla="*/ 0 w 2833635"/>
              <a:gd name="connsiteY0" fmla="*/ 582310 h 582310"/>
              <a:gd name="connsiteX1" fmla="*/ 502417 w 2833635"/>
              <a:gd name="connsiteY1" fmla="*/ 110037 h 582310"/>
              <a:gd name="connsiteX2" fmla="*/ 723481 w 2833635"/>
              <a:gd name="connsiteY2" fmla="*/ 4529 h 582310"/>
              <a:gd name="connsiteX3" fmla="*/ 2833635 w 2833635"/>
              <a:gd name="connsiteY3" fmla="*/ 4529 h 582310"/>
              <a:gd name="connsiteX0" fmla="*/ 0 w 2833635"/>
              <a:gd name="connsiteY0" fmla="*/ 582310 h 582310"/>
              <a:gd name="connsiteX1" fmla="*/ 502417 w 2833635"/>
              <a:gd name="connsiteY1" fmla="*/ 110037 h 582310"/>
              <a:gd name="connsiteX2" fmla="*/ 723481 w 2833635"/>
              <a:gd name="connsiteY2" fmla="*/ 4529 h 582310"/>
              <a:gd name="connsiteX3" fmla="*/ 2833635 w 2833635"/>
              <a:gd name="connsiteY3" fmla="*/ 4529 h 582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3635" h="582310">
                <a:moveTo>
                  <a:pt x="0" y="582310"/>
                </a:moveTo>
                <a:cubicBezTo>
                  <a:pt x="190918" y="394322"/>
                  <a:pt x="411982" y="191261"/>
                  <a:pt x="502417" y="110037"/>
                </a:cubicBezTo>
                <a:cubicBezTo>
                  <a:pt x="592852" y="28813"/>
                  <a:pt x="606251" y="7041"/>
                  <a:pt x="723481" y="4529"/>
                </a:cubicBezTo>
                <a:cubicBezTo>
                  <a:pt x="840711" y="2017"/>
                  <a:pt x="1972826" y="-4264"/>
                  <a:pt x="2833635" y="4529"/>
                </a:cubicBezTo>
              </a:path>
            </a:pathLst>
          </a:custGeom>
          <a:noFill/>
          <a:ln>
            <a:solidFill>
              <a:srgbClr val="0432FF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2979322" y="4578078"/>
            <a:ext cx="14143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b="1" dirty="0" err="1">
                <a:ln>
                  <a:solidFill>
                    <a:schemeClr val="bg1"/>
                  </a:solidFill>
                </a:ln>
                <a:latin typeface="+mn-lt"/>
              </a:rPr>
              <a:t>Kicker+SY</a:t>
            </a:r>
            <a:endParaRPr lang="en-US" altLang="ja-JP" b="1" dirty="0">
              <a:ln>
                <a:solidFill>
                  <a:schemeClr val="bg1"/>
                </a:solidFill>
              </a:ln>
              <a:latin typeface="+mn-lt"/>
            </a:endParaRPr>
          </a:p>
        </p:txBody>
      </p:sp>
      <p:sp>
        <p:nvSpPr>
          <p:cNvPr id="5" name="フリーフォーム 4"/>
          <p:cNvSpPr/>
          <p:nvPr/>
        </p:nvSpPr>
        <p:spPr>
          <a:xfrm>
            <a:off x="4149968" y="2703007"/>
            <a:ext cx="396743" cy="1240971"/>
          </a:xfrm>
          <a:custGeom>
            <a:avLst/>
            <a:gdLst>
              <a:gd name="connsiteX0" fmla="*/ 0 w 405422"/>
              <a:gd name="connsiteY0" fmla="*/ 1240971 h 1240971"/>
              <a:gd name="connsiteX1" fmla="*/ 251209 w 405422"/>
              <a:gd name="connsiteY1" fmla="*/ 974690 h 1240971"/>
              <a:gd name="connsiteX2" fmla="*/ 391886 w 405422"/>
              <a:gd name="connsiteY2" fmla="*/ 743578 h 1240971"/>
              <a:gd name="connsiteX3" fmla="*/ 391886 w 405422"/>
              <a:gd name="connsiteY3" fmla="*/ 0 h 1240971"/>
              <a:gd name="connsiteX0" fmla="*/ 0 w 396743"/>
              <a:gd name="connsiteY0" fmla="*/ 1240971 h 1240971"/>
              <a:gd name="connsiteX1" fmla="*/ 251209 w 396743"/>
              <a:gd name="connsiteY1" fmla="*/ 974690 h 1240971"/>
              <a:gd name="connsiteX2" fmla="*/ 391886 w 396743"/>
              <a:gd name="connsiteY2" fmla="*/ 743578 h 1240971"/>
              <a:gd name="connsiteX3" fmla="*/ 391886 w 396743"/>
              <a:gd name="connsiteY3" fmla="*/ 0 h 1240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743" h="1240971">
                <a:moveTo>
                  <a:pt x="0" y="1240971"/>
                </a:moveTo>
                <a:cubicBezTo>
                  <a:pt x="92947" y="1149280"/>
                  <a:pt x="185895" y="1057589"/>
                  <a:pt x="251209" y="974690"/>
                </a:cubicBezTo>
                <a:cubicBezTo>
                  <a:pt x="316523" y="891791"/>
                  <a:pt x="393561" y="875881"/>
                  <a:pt x="391886" y="743578"/>
                </a:cubicBezTo>
                <a:cubicBezTo>
                  <a:pt x="390211" y="611275"/>
                  <a:pt x="403609" y="290565"/>
                  <a:pt x="391886" y="0"/>
                </a:cubicBezTo>
              </a:path>
            </a:pathLst>
          </a:custGeom>
          <a:noFill/>
          <a:ln>
            <a:solidFill>
              <a:srgbClr val="00B05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フリーフォーム 5"/>
          <p:cNvSpPr/>
          <p:nvPr/>
        </p:nvSpPr>
        <p:spPr>
          <a:xfrm>
            <a:off x="4154993" y="3557117"/>
            <a:ext cx="2617596" cy="386862"/>
          </a:xfrm>
          <a:custGeom>
            <a:avLst/>
            <a:gdLst>
              <a:gd name="connsiteX0" fmla="*/ 0 w 2617596"/>
              <a:gd name="connsiteY0" fmla="*/ 397417 h 397417"/>
              <a:gd name="connsiteX1" fmla="*/ 266282 w 2617596"/>
              <a:gd name="connsiteY1" fmla="*/ 136160 h 397417"/>
              <a:gd name="connsiteX2" fmla="*/ 507442 w 2617596"/>
              <a:gd name="connsiteY2" fmla="*/ 10555 h 397417"/>
              <a:gd name="connsiteX3" fmla="*/ 2617596 w 2617596"/>
              <a:gd name="connsiteY3" fmla="*/ 15580 h 397417"/>
              <a:gd name="connsiteX0" fmla="*/ 0 w 2617596"/>
              <a:gd name="connsiteY0" fmla="*/ 386862 h 386862"/>
              <a:gd name="connsiteX1" fmla="*/ 266282 w 2617596"/>
              <a:gd name="connsiteY1" fmla="*/ 125605 h 386862"/>
              <a:gd name="connsiteX2" fmla="*/ 507442 w 2617596"/>
              <a:gd name="connsiteY2" fmla="*/ 0 h 386862"/>
              <a:gd name="connsiteX3" fmla="*/ 2617596 w 2617596"/>
              <a:gd name="connsiteY3" fmla="*/ 5025 h 386862"/>
              <a:gd name="connsiteX0" fmla="*/ 0 w 2617596"/>
              <a:gd name="connsiteY0" fmla="*/ 386862 h 386862"/>
              <a:gd name="connsiteX1" fmla="*/ 266282 w 2617596"/>
              <a:gd name="connsiteY1" fmla="*/ 125605 h 386862"/>
              <a:gd name="connsiteX2" fmla="*/ 507442 w 2617596"/>
              <a:gd name="connsiteY2" fmla="*/ 0 h 386862"/>
              <a:gd name="connsiteX3" fmla="*/ 2617596 w 2617596"/>
              <a:gd name="connsiteY3" fmla="*/ 5025 h 386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7596" h="386862">
                <a:moveTo>
                  <a:pt x="0" y="386862"/>
                </a:moveTo>
                <a:cubicBezTo>
                  <a:pt x="90854" y="288472"/>
                  <a:pt x="186732" y="195106"/>
                  <a:pt x="266282" y="125605"/>
                </a:cubicBezTo>
                <a:cubicBezTo>
                  <a:pt x="345832" y="56104"/>
                  <a:pt x="386861" y="1"/>
                  <a:pt x="507442" y="0"/>
                </a:cubicBezTo>
                <a:lnTo>
                  <a:pt x="2617596" y="5025"/>
                </a:lnTo>
              </a:path>
            </a:pathLst>
          </a:custGeom>
          <a:noFill/>
          <a:ln>
            <a:solidFill>
              <a:srgbClr val="FFFF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3910738" y="3632894"/>
            <a:ext cx="14143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b="1" dirty="0" err="1">
                <a:ln>
                  <a:solidFill>
                    <a:schemeClr val="bg1"/>
                  </a:solidFill>
                </a:ln>
                <a:latin typeface="+mn-lt"/>
              </a:rPr>
              <a:t>Kicker+SY</a:t>
            </a:r>
            <a:endParaRPr lang="en-US" altLang="ja-JP" b="1" dirty="0">
              <a:ln>
                <a:solidFill>
                  <a:schemeClr val="bg1"/>
                </a:solidFill>
              </a:ln>
              <a:latin typeface="+mn-lt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2306" y="3079528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S1</a:t>
            </a:r>
            <a:endParaRPr kumimoji="1" lang="ja-JP" altLang="en-US" sz="2400" b="1" dirty="0">
              <a:ln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922309" y="4174951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n>
                  <a:solidFill>
                    <a:schemeClr val="bg1"/>
                  </a:solidFill>
                </a:ln>
                <a:solidFill>
                  <a:srgbClr val="0432FF"/>
                </a:solidFill>
              </a:rPr>
              <a:t>S2</a:t>
            </a:r>
            <a:endParaRPr kumimoji="1" lang="ja-JP" altLang="en-US" sz="2400" b="1" dirty="0">
              <a:ln>
                <a:solidFill>
                  <a:schemeClr val="bg1"/>
                </a:solidFill>
              </a:ln>
              <a:solidFill>
                <a:srgbClr val="0432FF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301282" y="2248771"/>
            <a:ext cx="486030" cy="461665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</a:rPr>
              <a:t>S3</a:t>
            </a:r>
            <a:endParaRPr kumimoji="1" lang="ja-JP" altLang="en-US" sz="2400" b="1" dirty="0">
              <a:ln>
                <a:solidFill>
                  <a:schemeClr val="bg1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743659" y="3325983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S4</a:t>
            </a:r>
            <a:endParaRPr kumimoji="1" lang="ja-JP" altLang="en-US" sz="2400" b="1" dirty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469171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7FF47EE-7F90-9D43-BE8A-277478B49EE1}"/>
              </a:ext>
            </a:extLst>
          </p:cNvPr>
          <p:cNvSpPr/>
          <p:nvPr/>
        </p:nvSpPr>
        <p:spPr>
          <a:xfrm>
            <a:off x="1" y="16203"/>
            <a:ext cx="911284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altLang="ja-JP" sz="2800" dirty="0">
                <a:solidFill>
                  <a:schemeClr val="bg1"/>
                </a:solidFill>
              </a:rPr>
              <a:t>S-line: S2 area</a:t>
            </a:r>
            <a:endParaRPr lang="en-US" altLang="ja-JP" sz="2800" dirty="0">
              <a:solidFill>
                <a:srgbClr val="FFFF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734288" y="5589261"/>
            <a:ext cx="3378555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dirty="0"/>
              <a:t>The S2 area is partially funded by Okayama-univ. group to perform high rescission measurement of the Mu 1s-2s level.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395536" y="660723"/>
            <a:ext cx="2888383" cy="3803913"/>
            <a:chOff x="472781" y="660723"/>
            <a:chExt cx="2888383" cy="3803913"/>
          </a:xfrm>
        </p:grpSpPr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F50AFB2D-948E-E64E-A28D-2E918FC92F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grayscl/>
            </a:blip>
            <a:srcRect b="30628"/>
            <a:stretch/>
          </p:blipFill>
          <p:spPr>
            <a:xfrm>
              <a:off x="472781" y="660723"/>
              <a:ext cx="2888383" cy="3803913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2000"/>
              </a:schemeClr>
            </a:solidFill>
            <a:ln>
              <a:solidFill>
                <a:schemeClr val="tx1"/>
              </a:solidFill>
            </a:ln>
          </p:spPr>
        </p:pic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2B7E0C4A-D4E5-FE4A-81C7-D33854B28636}"/>
                </a:ext>
              </a:extLst>
            </p:cNvPr>
            <p:cNvSpPr txBox="1"/>
            <p:nvPr/>
          </p:nvSpPr>
          <p:spPr>
            <a:xfrm>
              <a:off x="1403648" y="764704"/>
              <a:ext cx="779381" cy="830997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2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4800" dirty="0">
                  <a:solidFill>
                    <a:schemeClr val="bg1"/>
                  </a:solidFill>
                </a:rPr>
                <a:t>S2</a:t>
              </a:r>
              <a:endParaRPr kumimoji="1" lang="ja-JP" alt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074EE790-FE91-0247-8C3E-C516B195CEC2}"/>
                </a:ext>
              </a:extLst>
            </p:cNvPr>
            <p:cNvSpPr txBox="1"/>
            <p:nvPr/>
          </p:nvSpPr>
          <p:spPr>
            <a:xfrm>
              <a:off x="552259" y="2525995"/>
              <a:ext cx="779381" cy="830997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2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4800" dirty="0">
                  <a:solidFill>
                    <a:schemeClr val="bg1"/>
                  </a:solidFill>
                </a:rPr>
                <a:t>S1</a:t>
              </a:r>
              <a:endParaRPr kumimoji="1" lang="ja-JP" altLang="en-US" sz="48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3" name="図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585937"/>
            <a:ext cx="5443887" cy="215536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角丸四角形 13">
            <a:extLst>
              <a:ext uri="{FF2B5EF4-FFF2-40B4-BE49-F238E27FC236}">
                <a16:creationId xmlns:a16="http://schemas.microsoft.com/office/drawing/2014/main" id="{069E1874-F3B1-9542-AD90-13AAD8290D3C}"/>
              </a:ext>
            </a:extLst>
          </p:cNvPr>
          <p:cNvSpPr/>
          <p:nvPr/>
        </p:nvSpPr>
        <p:spPr>
          <a:xfrm>
            <a:off x="1254395" y="660723"/>
            <a:ext cx="941341" cy="2140971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1C1BB7E8-100E-BD48-8A70-228FC7F193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730" y="1008072"/>
            <a:ext cx="2476500" cy="3302000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F67C0882-4413-974D-B548-C8D1AF9D49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042" y="663267"/>
            <a:ext cx="2880360" cy="3991610"/>
          </a:xfrm>
          <a:prstGeom prst="rect">
            <a:avLst/>
          </a:prstGeom>
        </p:spPr>
      </p:pic>
      <p:sp>
        <p:nvSpPr>
          <p:cNvPr id="7" name="右矢印 6"/>
          <p:cNvSpPr/>
          <p:nvPr/>
        </p:nvSpPr>
        <p:spPr>
          <a:xfrm>
            <a:off x="5740955" y="2156675"/>
            <a:ext cx="648072" cy="7920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129579" y="4649794"/>
            <a:ext cx="2765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The 1</a:t>
            </a:r>
            <a:r>
              <a:rPr kumimoji="1" lang="en-US" altLang="ja-JP" baseline="30000" dirty="0"/>
              <a:t>st</a:t>
            </a:r>
            <a:r>
              <a:rPr kumimoji="1" lang="en-US" altLang="ja-JP" dirty="0"/>
              <a:t> beam was delivered to the S2 area on 14/Jul/’21.</a:t>
            </a: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9679" y="622126"/>
            <a:ext cx="4310246" cy="25849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4" descr="https://lh4.googleusercontent.com/IcUJD9fQfAA0iKsUHkO5L27W5wD3dcqkpoLjLsDOTmDMgE8mPBdGlRUCtdP3Ak0MFMjJJpJ3S4A1GGoXT-QihPpp6rw1k1TQ69HBO25R3uV6noUyRwBfe5QEtxw1WaFk5lLeOl_X">
            <a:extLst>
              <a:ext uri="{FF2B5EF4-FFF2-40B4-BE49-F238E27FC236}">
                <a16:creationId xmlns:a16="http://schemas.microsoft.com/office/drawing/2014/main" id="{64A1B1A4-7876-B749-AB7E-09C4CA464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2284" y="2636912"/>
            <a:ext cx="3035808" cy="204825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6533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図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5413" y="1125000"/>
            <a:ext cx="4946236" cy="411214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87437"/>
            <a:ext cx="7886700" cy="1325563"/>
          </a:xfrm>
        </p:spPr>
        <p:txBody>
          <a:bodyPr/>
          <a:lstStyle/>
          <a:p>
            <a:r>
              <a:rPr kumimoji="1" lang="en-US" altLang="ja-JP" dirty="0"/>
              <a:t>Time transient measurement</a:t>
            </a:r>
            <a:endParaRPr kumimoji="1" lang="ja-JP" altLang="en-US" dirty="0"/>
          </a:p>
        </p:txBody>
      </p:sp>
      <p:sp>
        <p:nvSpPr>
          <p:cNvPr id="19" name="四角形"/>
          <p:cNvSpPr/>
          <p:nvPr/>
        </p:nvSpPr>
        <p:spPr>
          <a:xfrm>
            <a:off x="180000" y="4368694"/>
            <a:ext cx="4014352" cy="2300306"/>
          </a:xfrm>
          <a:prstGeom prst="rect">
            <a:avLst/>
          </a:prstGeom>
          <a:ln w="63500">
            <a:solidFill>
              <a:srgbClr val="397BDE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BIZ UDPGothic R"/>
                <a:ea typeface="BIZ UDPGothic R"/>
                <a:cs typeface="BIZ UDPGothic R"/>
                <a:sym typeface="BIZ UDPGothic R"/>
              </a:defRPr>
            </a:lvl1pPr>
            <a:lvl2pPr marL="0" marR="0" indent="2286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BIZ UDPGothic R"/>
                <a:ea typeface="BIZ UDPGothic R"/>
                <a:cs typeface="BIZ UDPGothic R"/>
                <a:sym typeface="BIZ UDPGothic R"/>
              </a:defRPr>
            </a:lvl2pPr>
            <a:lvl3pPr marL="0" marR="0" indent="4572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BIZ UDPGothic R"/>
                <a:ea typeface="BIZ UDPGothic R"/>
                <a:cs typeface="BIZ UDPGothic R"/>
                <a:sym typeface="BIZ UDPGothic R"/>
              </a:defRPr>
            </a:lvl3pPr>
            <a:lvl4pPr marL="0" marR="0" indent="6858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BIZ UDPGothic R"/>
                <a:ea typeface="BIZ UDPGothic R"/>
                <a:cs typeface="BIZ UDPGothic R"/>
                <a:sym typeface="BIZ UDPGothic R"/>
              </a:defRPr>
            </a:lvl4pPr>
            <a:lvl5pPr marL="0" marR="0" indent="9144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BIZ UDPGothic R"/>
                <a:ea typeface="BIZ UDPGothic R"/>
                <a:cs typeface="BIZ UDPGothic R"/>
                <a:sym typeface="BIZ UDPGothic R"/>
              </a:defRPr>
            </a:lvl5pPr>
            <a:lvl6pPr marL="0" marR="0" indent="11430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BIZ UDPGothic R"/>
                <a:ea typeface="BIZ UDPGothic R"/>
                <a:cs typeface="BIZ UDPGothic R"/>
                <a:sym typeface="BIZ UDPGothic R"/>
              </a:defRPr>
            </a:lvl6pPr>
            <a:lvl7pPr marL="0" marR="0" indent="13716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BIZ UDPGothic R"/>
                <a:ea typeface="BIZ UDPGothic R"/>
                <a:cs typeface="BIZ UDPGothic R"/>
                <a:sym typeface="BIZ UDPGothic R"/>
              </a:defRPr>
            </a:lvl7pPr>
            <a:lvl8pPr marL="0" marR="0" indent="16002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BIZ UDPGothic R"/>
                <a:ea typeface="BIZ UDPGothic R"/>
                <a:cs typeface="BIZ UDPGothic R"/>
                <a:sym typeface="BIZ UDPGothic R"/>
              </a:defRPr>
            </a:lvl8pPr>
            <a:lvl9pPr marL="0" marR="0" indent="18288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BIZ UDPGothic R"/>
                <a:ea typeface="BIZ UDPGothic R"/>
                <a:cs typeface="BIZ UDPGothic R"/>
                <a:sym typeface="BIZ UDPGothic R"/>
              </a:defRPr>
            </a:lvl9pPr>
          </a:lstStyle>
          <a:p>
            <a:pPr algn="ctr">
              <a:defRPr sz="2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1" name="transient_musr_en.pdf" descr="transient_musr_en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000" y="1939088"/>
            <a:ext cx="3903413" cy="4587420"/>
          </a:xfrm>
          <a:prstGeom prst="rect">
            <a:avLst/>
          </a:prstGeom>
          <a:ln w="12700">
            <a:miter lim="400000"/>
          </a:ln>
        </p:spPr>
      </p:pic>
      <p:sp>
        <p:nvSpPr>
          <p:cNvPr id="34" name="テキスト ボックス 33"/>
          <p:cNvSpPr txBox="1"/>
          <p:nvPr/>
        </p:nvSpPr>
        <p:spPr>
          <a:xfrm>
            <a:off x="4572000" y="5263672"/>
            <a:ext cx="444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Application to time transient phenomenon </a:t>
            </a:r>
          </a:p>
          <a:p>
            <a:r>
              <a:rPr lang="en-US" altLang="ja-JP" dirty="0"/>
              <a:t>Transient response ranging 0.1 sec – 2-3 hour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Light exposure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pressurization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charging/discharging of battery </a:t>
            </a:r>
            <a:r>
              <a:rPr kumimoji="1" lang="en-US" altLang="ja-JP" i="1" dirty="0"/>
              <a:t>etc</a:t>
            </a:r>
            <a:r>
              <a:rPr kumimoji="1" lang="en-US" altLang="ja-JP" dirty="0"/>
              <a:t>.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441444" y="4218203"/>
            <a:ext cx="1842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effectLst>
                  <a:glow rad="139700">
                    <a:schemeClr val="bg1">
                      <a:alpha val="75000"/>
                    </a:schemeClr>
                  </a:glow>
                </a:effectLst>
              </a:rPr>
              <a:t>Newly developed</a:t>
            </a:r>
            <a:endParaRPr kumimoji="1" lang="ja-JP" altLang="en-US" b="1" dirty="0">
              <a:effectLst>
                <a:glow rad="139700">
                  <a:schemeClr val="bg1">
                    <a:alpha val="75000"/>
                  </a:schemeClr>
                </a:glow>
              </a:effectLst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89608" y="1029920"/>
            <a:ext cx="3173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solidFill>
                  <a:srgbClr val="FF0000"/>
                </a:solidFill>
              </a:rPr>
              <a:t>New measurement method realized by 1-MW beam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7EA96F9-5E15-41A1-A861-7A388A96CB23}"/>
              </a:ext>
            </a:extLst>
          </p:cNvPr>
          <p:cNvSpPr txBox="1"/>
          <p:nvPr/>
        </p:nvSpPr>
        <p:spPr>
          <a:xfrm>
            <a:off x="8034352" y="4863584"/>
            <a:ext cx="961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5-h data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70522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44624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Materials and Life Science Facility</a:t>
            </a:r>
            <a:endParaRPr kumimoji="1" lang="ja-JP" altLang="en-US" dirty="0"/>
          </a:p>
        </p:txBody>
      </p:sp>
      <p:pic>
        <p:nvPicPr>
          <p:cNvPr id="4" name="Picture 4" descr="正No13外構図061128er Model (1)"/>
          <p:cNvPicPr>
            <a:picLocks noChangeAspect="1" noChangeArrowheads="1"/>
          </p:cNvPicPr>
          <p:nvPr/>
        </p:nvPicPr>
        <p:blipFill>
          <a:blip r:embed="rId3" cstate="print"/>
          <a:srcRect l="15149" r="11783"/>
          <a:stretch>
            <a:fillRect/>
          </a:stretch>
        </p:blipFill>
        <p:spPr bwMode="auto">
          <a:xfrm>
            <a:off x="586805" y="3455988"/>
            <a:ext cx="3517900" cy="3402012"/>
          </a:xfrm>
          <a:prstGeom prst="rect">
            <a:avLst/>
          </a:prstGeom>
          <a:noFill/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6" descr="SEC_MLF_EW_LAR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1558" y="4068763"/>
            <a:ext cx="3940175" cy="2789237"/>
          </a:xfrm>
          <a:prstGeom prst="rect">
            <a:avLst/>
          </a:prstGeom>
          <a:noFill/>
        </p:spPr>
      </p:pic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5091558" y="1412875"/>
            <a:ext cx="3944938" cy="2789238"/>
            <a:chOff x="3152" y="890"/>
            <a:chExt cx="2485" cy="1757"/>
          </a:xfrm>
        </p:grpSpPr>
        <p:pic>
          <p:nvPicPr>
            <p:cNvPr id="7" name="Picture 9" descr="MLF断0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52" y="890"/>
              <a:ext cx="2485" cy="1757"/>
            </a:xfrm>
            <a:prstGeom prst="rect">
              <a:avLst/>
            </a:prstGeom>
            <a:noFill/>
          </p:spPr>
        </p:pic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3198" y="2024"/>
              <a:ext cx="126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>
                  <a:solidFill>
                    <a:schemeClr val="bg1"/>
                  </a:solidFill>
                  <a:latin typeface="Tahoma" pitchFamily="34" charset="0"/>
                </a:rPr>
                <a:t>RCS (3GeV333</a:t>
              </a:r>
              <a:r>
                <a:rPr lang="en-US" altLang="ja-JP">
                  <a:solidFill>
                    <a:schemeClr val="bg1"/>
                  </a:solidFill>
                  <a:latin typeface="Symbol" pitchFamily="18" charset="2"/>
                </a:rPr>
                <a:t>m</a:t>
              </a:r>
              <a:r>
                <a:rPr lang="en-US" altLang="ja-JP">
                  <a:solidFill>
                    <a:schemeClr val="bg1"/>
                  </a:solidFill>
                  <a:latin typeface="Tahoma" pitchFamily="34" charset="0"/>
                </a:rPr>
                <a:t>A)</a:t>
              </a:r>
            </a:p>
          </p:txBody>
        </p: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5148" y="935"/>
              <a:ext cx="37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>
                  <a:solidFill>
                    <a:schemeClr val="bg1"/>
                  </a:solidFill>
                  <a:latin typeface="Tahoma" pitchFamily="34" charset="0"/>
                </a:rPr>
                <a:t>MLF</a:t>
              </a:r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 flipV="1">
              <a:off x="3972" y="1828"/>
              <a:ext cx="438" cy="7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 flipV="1">
              <a:off x="4408" y="1727"/>
              <a:ext cx="311" cy="1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 flipV="1">
              <a:off x="4714" y="1667"/>
              <a:ext cx="364" cy="6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 flipV="1">
              <a:off x="5074" y="1528"/>
              <a:ext cx="205" cy="1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 flipH="1">
              <a:off x="4205" y="2179"/>
              <a:ext cx="77" cy="38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>
              <a:off x="4205" y="2039"/>
              <a:ext cx="66" cy="6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16" name="Line 18"/>
            <p:cNvSpPr>
              <a:spLocks noChangeShapeType="1"/>
            </p:cNvSpPr>
            <p:nvPr/>
          </p:nvSpPr>
          <p:spPr bwMode="auto">
            <a:xfrm>
              <a:off x="4269" y="2104"/>
              <a:ext cx="12" cy="4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>
              <a:off x="4279" y="2140"/>
              <a:ext cx="4" cy="4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18" name="Line 20"/>
            <p:cNvSpPr>
              <a:spLocks noChangeShapeType="1"/>
            </p:cNvSpPr>
            <p:nvPr/>
          </p:nvSpPr>
          <p:spPr bwMode="auto">
            <a:xfrm>
              <a:off x="4153" y="1992"/>
              <a:ext cx="53" cy="4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Line 21"/>
            <p:cNvSpPr>
              <a:spLocks noChangeShapeType="1"/>
            </p:cNvSpPr>
            <p:nvPr/>
          </p:nvSpPr>
          <p:spPr bwMode="auto">
            <a:xfrm>
              <a:off x="4077" y="1957"/>
              <a:ext cx="76" cy="3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Line 22"/>
            <p:cNvSpPr>
              <a:spLocks noChangeShapeType="1"/>
            </p:cNvSpPr>
            <p:nvPr/>
          </p:nvSpPr>
          <p:spPr bwMode="auto">
            <a:xfrm>
              <a:off x="3990" y="1947"/>
              <a:ext cx="87" cy="1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1" name="Text Box 23"/>
          <p:cNvSpPr txBox="1">
            <a:spLocks noChangeArrowheads="1"/>
          </p:cNvSpPr>
          <p:nvPr/>
        </p:nvSpPr>
        <p:spPr bwMode="auto">
          <a:xfrm>
            <a:off x="6388546" y="6491288"/>
            <a:ext cx="25350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>
                <a:solidFill>
                  <a:schemeClr val="bg1"/>
                </a:solidFill>
                <a:latin typeface="Tahoma" pitchFamily="34" charset="0"/>
              </a:rPr>
              <a:t>Beam transport tunnel</a:t>
            </a:r>
          </a:p>
        </p:txBody>
      </p:sp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5164583" y="4365625"/>
            <a:ext cx="1436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>
                <a:solidFill>
                  <a:schemeClr val="bg1"/>
                </a:solidFill>
                <a:latin typeface="Tahoma" pitchFamily="34" charset="0"/>
              </a:rPr>
              <a:t>Exp. Hall #1</a:t>
            </a:r>
          </a:p>
        </p:txBody>
      </p:sp>
      <p:sp>
        <p:nvSpPr>
          <p:cNvPr id="23" name="Text Box 25"/>
          <p:cNvSpPr txBox="1">
            <a:spLocks noChangeArrowheads="1"/>
          </p:cNvSpPr>
          <p:nvPr/>
        </p:nvSpPr>
        <p:spPr bwMode="auto">
          <a:xfrm>
            <a:off x="7323583" y="4365625"/>
            <a:ext cx="1436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>
                <a:solidFill>
                  <a:schemeClr val="bg1"/>
                </a:solidFill>
                <a:latin typeface="Tahoma" pitchFamily="34" charset="0"/>
              </a:rPr>
              <a:t>Exp. Hall #2</a:t>
            </a:r>
          </a:p>
        </p:txBody>
      </p:sp>
      <p:sp>
        <p:nvSpPr>
          <p:cNvPr id="24" name="Line 26"/>
          <p:cNvSpPr>
            <a:spLocks noChangeShapeType="1"/>
          </p:cNvSpPr>
          <p:nvPr/>
        </p:nvSpPr>
        <p:spPr bwMode="auto">
          <a:xfrm>
            <a:off x="6028183" y="4724400"/>
            <a:ext cx="215900" cy="936625"/>
          </a:xfrm>
          <a:prstGeom prst="line">
            <a:avLst/>
          </a:prstGeom>
          <a:ln>
            <a:headEnd/>
            <a:tailEnd type="triangle" w="lg" len="lg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ja-JP" altLang="en-US">
              <a:solidFill>
                <a:schemeClr val="bg1"/>
              </a:solidFill>
            </a:endParaRPr>
          </a:p>
        </p:txBody>
      </p:sp>
      <p:sp>
        <p:nvSpPr>
          <p:cNvPr id="25" name="Line 27"/>
          <p:cNvSpPr>
            <a:spLocks noChangeShapeType="1"/>
          </p:cNvSpPr>
          <p:nvPr/>
        </p:nvSpPr>
        <p:spPr bwMode="auto">
          <a:xfrm flipH="1">
            <a:off x="7828408" y="4724400"/>
            <a:ext cx="215900" cy="936625"/>
          </a:xfrm>
          <a:prstGeom prst="line">
            <a:avLst/>
          </a:prstGeom>
          <a:ln>
            <a:headEnd/>
            <a:tailEnd type="triangle" w="lg" len="lg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ja-JP" altLang="en-US">
              <a:solidFill>
                <a:schemeClr val="bg1"/>
              </a:solidFill>
            </a:endParaRPr>
          </a:p>
        </p:txBody>
      </p:sp>
      <p:sp>
        <p:nvSpPr>
          <p:cNvPr id="26" name="Line 28"/>
          <p:cNvSpPr>
            <a:spLocks noChangeShapeType="1"/>
          </p:cNvSpPr>
          <p:nvPr/>
        </p:nvSpPr>
        <p:spPr bwMode="auto">
          <a:xfrm flipV="1">
            <a:off x="6675883" y="6092825"/>
            <a:ext cx="360363" cy="431800"/>
          </a:xfrm>
          <a:prstGeom prst="line">
            <a:avLst/>
          </a:prstGeom>
          <a:ln>
            <a:headEnd/>
            <a:tailEnd type="triangle" w="lg" len="lg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ja-JP" altLang="en-US">
              <a:solidFill>
                <a:schemeClr val="bg1"/>
              </a:solidFill>
            </a:endParaRPr>
          </a:p>
        </p:txBody>
      </p:sp>
      <p:sp>
        <p:nvSpPr>
          <p:cNvPr id="27" name="Line 29"/>
          <p:cNvSpPr>
            <a:spLocks noChangeShapeType="1"/>
          </p:cNvSpPr>
          <p:nvPr/>
        </p:nvSpPr>
        <p:spPr bwMode="auto">
          <a:xfrm>
            <a:off x="540768" y="5516563"/>
            <a:ext cx="15113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8" name="Line 30"/>
          <p:cNvSpPr>
            <a:spLocks noChangeShapeType="1"/>
          </p:cNvSpPr>
          <p:nvPr/>
        </p:nvSpPr>
        <p:spPr bwMode="auto">
          <a:xfrm flipH="1" flipV="1">
            <a:off x="1259905" y="4581525"/>
            <a:ext cx="288925" cy="863600"/>
          </a:xfrm>
          <a:prstGeom prst="line">
            <a:avLst/>
          </a:prstGeom>
          <a:ln>
            <a:headEnd type="triangle" w="lg" len="lg"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29" name="Text Box 31"/>
          <p:cNvSpPr txBox="1">
            <a:spLocks noChangeArrowheads="1"/>
          </p:cNvSpPr>
          <p:nvPr/>
        </p:nvSpPr>
        <p:spPr bwMode="auto">
          <a:xfrm>
            <a:off x="62781" y="4221163"/>
            <a:ext cx="1412875" cy="366712"/>
          </a:xfrm>
          <a:prstGeom prst="rect">
            <a:avLst/>
          </a:prstGeom>
          <a:solidFill>
            <a:schemeClr val="accent1">
              <a:alpha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>
                <a:solidFill>
                  <a:srgbClr val="000000"/>
                </a:solidFill>
                <a:latin typeface="Tahoma" pitchFamily="34" charset="0"/>
              </a:rPr>
              <a:t>Muon target</a:t>
            </a:r>
          </a:p>
        </p:txBody>
      </p:sp>
      <p:sp>
        <p:nvSpPr>
          <p:cNvPr id="30" name="Line 32"/>
          <p:cNvSpPr>
            <a:spLocks noChangeShapeType="1"/>
          </p:cNvSpPr>
          <p:nvPr/>
        </p:nvSpPr>
        <p:spPr bwMode="auto">
          <a:xfrm flipV="1">
            <a:off x="2123505" y="4581525"/>
            <a:ext cx="288925" cy="863600"/>
          </a:xfrm>
          <a:prstGeom prst="line">
            <a:avLst/>
          </a:prstGeom>
          <a:ln>
            <a:headEnd type="triangle" w="lg" len="lg"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31" name="Text Box 33"/>
          <p:cNvSpPr txBox="1">
            <a:spLocks noChangeArrowheads="1"/>
          </p:cNvSpPr>
          <p:nvPr/>
        </p:nvSpPr>
        <p:spPr bwMode="auto">
          <a:xfrm>
            <a:off x="2268538" y="4221163"/>
            <a:ext cx="2693987" cy="366712"/>
          </a:xfrm>
          <a:prstGeom prst="rect">
            <a:avLst/>
          </a:prstGeom>
          <a:solidFill>
            <a:schemeClr val="accent1">
              <a:alpha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>
                <a:solidFill>
                  <a:srgbClr val="000000"/>
                </a:solidFill>
                <a:latin typeface="Tahoma" pitchFamily="34" charset="0"/>
              </a:rPr>
              <a:t>Spallation neutron target</a:t>
            </a:r>
          </a:p>
        </p:txBody>
      </p:sp>
      <p:pic>
        <p:nvPicPr>
          <p:cNvPr id="32" name="Picture 3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643" y="1412875"/>
            <a:ext cx="33337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Text Box 24"/>
          <p:cNvSpPr txBox="1">
            <a:spLocks noChangeArrowheads="1"/>
          </p:cNvSpPr>
          <p:nvPr/>
        </p:nvSpPr>
        <p:spPr bwMode="auto">
          <a:xfrm>
            <a:off x="39539" y="4941168"/>
            <a:ext cx="1436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>
                <a:solidFill>
                  <a:schemeClr val="bg1"/>
                </a:solidFill>
                <a:effectLst>
                  <a:glow rad="63500">
                    <a:schemeClr val="tx1">
                      <a:alpha val="75000"/>
                    </a:schemeClr>
                  </a:glow>
                </a:effectLst>
                <a:latin typeface="Tahoma" pitchFamily="34" charset="0"/>
              </a:rPr>
              <a:t>Exp. Hall #1</a:t>
            </a:r>
          </a:p>
        </p:txBody>
      </p:sp>
      <p:sp>
        <p:nvSpPr>
          <p:cNvPr id="34" name="Text Box 25"/>
          <p:cNvSpPr txBox="1">
            <a:spLocks noChangeArrowheads="1"/>
          </p:cNvSpPr>
          <p:nvPr/>
        </p:nvSpPr>
        <p:spPr bwMode="auto">
          <a:xfrm>
            <a:off x="39539" y="5661248"/>
            <a:ext cx="1436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>
                <a:solidFill>
                  <a:schemeClr val="bg1"/>
                </a:solidFill>
                <a:effectLst>
                  <a:glow rad="63500">
                    <a:schemeClr val="tx1">
                      <a:alpha val="75000"/>
                    </a:schemeClr>
                  </a:glow>
                </a:effectLst>
                <a:latin typeface="Tahoma" pitchFamily="34" charset="0"/>
              </a:rPr>
              <a:t>Exp. Hall #2</a:t>
            </a:r>
          </a:p>
        </p:txBody>
      </p:sp>
      <p:sp>
        <p:nvSpPr>
          <p:cNvPr id="35" name="角丸四角形 34"/>
          <p:cNvSpPr/>
          <p:nvPr/>
        </p:nvSpPr>
        <p:spPr>
          <a:xfrm>
            <a:off x="1188195" y="5373216"/>
            <a:ext cx="1041673" cy="288032"/>
          </a:xfrm>
          <a:prstGeom prst="round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C8D6F73C-F600-1A33-E85C-D20DE016E091}"/>
              </a:ext>
            </a:extLst>
          </p:cNvPr>
          <p:cNvGrpSpPr/>
          <p:nvPr/>
        </p:nvGrpSpPr>
        <p:grpSpPr>
          <a:xfrm>
            <a:off x="2921441" y="5488205"/>
            <a:ext cx="2576944" cy="1325171"/>
            <a:chOff x="2921441" y="5488205"/>
            <a:chExt cx="2576944" cy="1325171"/>
          </a:xfrm>
        </p:grpSpPr>
        <p:sp>
          <p:nvSpPr>
            <p:cNvPr id="38" name="正方形/長方形 37"/>
            <p:cNvSpPr/>
            <p:nvPr/>
          </p:nvSpPr>
          <p:spPr>
            <a:xfrm>
              <a:off x="2976792" y="5488205"/>
              <a:ext cx="2521593" cy="1325171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右矢印 38"/>
            <p:cNvSpPr/>
            <p:nvPr/>
          </p:nvSpPr>
          <p:spPr>
            <a:xfrm rot="18000000">
              <a:off x="3899441" y="5812720"/>
              <a:ext cx="567045" cy="216024"/>
            </a:xfrm>
            <a:prstGeom prst="rightArrow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右矢印 39"/>
            <p:cNvSpPr/>
            <p:nvPr/>
          </p:nvSpPr>
          <p:spPr>
            <a:xfrm rot="18000000">
              <a:off x="4946110" y="5812720"/>
              <a:ext cx="567045" cy="216024"/>
            </a:xfrm>
            <a:prstGeom prst="rightArrow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柱 40"/>
            <p:cNvSpPr/>
            <p:nvPr/>
          </p:nvSpPr>
          <p:spPr>
            <a:xfrm rot="16200000">
              <a:off x="4572517" y="5922853"/>
              <a:ext cx="627602" cy="504056"/>
            </a:xfrm>
            <a:prstGeom prst="can">
              <a:avLst>
                <a:gd name="adj" fmla="val 35318"/>
              </a:avLst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右矢印 41"/>
            <p:cNvSpPr/>
            <p:nvPr/>
          </p:nvSpPr>
          <p:spPr>
            <a:xfrm>
              <a:off x="4023470" y="5974472"/>
              <a:ext cx="709936" cy="400819"/>
            </a:xfrm>
            <a:prstGeom prst="rightArrow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柱 42"/>
            <p:cNvSpPr/>
            <p:nvPr/>
          </p:nvSpPr>
          <p:spPr>
            <a:xfrm rot="16200000">
              <a:off x="3632243" y="6040607"/>
              <a:ext cx="627602" cy="268549"/>
            </a:xfrm>
            <a:prstGeom prst="can">
              <a:avLst>
                <a:gd name="adj" fmla="val 35318"/>
              </a:avLst>
            </a:pr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右矢印 43"/>
            <p:cNvSpPr/>
            <p:nvPr/>
          </p:nvSpPr>
          <p:spPr>
            <a:xfrm>
              <a:off x="3122122" y="5895481"/>
              <a:ext cx="709936" cy="558800"/>
            </a:xfrm>
            <a:prstGeom prst="rightArrow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3117451" y="6033491"/>
              <a:ext cx="6527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solidFill>
                    <a:schemeClr val="bg1"/>
                  </a:solidFill>
                </a:rPr>
                <a:t>100%</a:t>
              </a:r>
              <a:endParaRPr kumimoji="1" lang="ja-JP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4053555" y="6033491"/>
              <a:ext cx="6751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solidFill>
                    <a:schemeClr val="bg1"/>
                  </a:solidFill>
                </a:rPr>
                <a:t>&gt;90%</a:t>
              </a:r>
              <a:endParaRPr kumimoji="1" lang="ja-JP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3559504" y="6471634"/>
              <a:ext cx="7867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graphite</a:t>
              </a:r>
              <a:endParaRPr kumimoji="1" lang="ja-JP" altLang="en-US" sz="1200" dirty="0"/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4495608" y="6485284"/>
              <a:ext cx="7835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mercury</a:t>
              </a:r>
              <a:endParaRPr kumimoji="1" lang="ja-JP" altLang="en-US" sz="1200" dirty="0"/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4070866" y="5611896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endParaRPr kumimoji="1" lang="ja-JP" altLang="en-US" dirty="0">
                <a:solidFill>
                  <a:schemeClr val="bg1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5108662" y="5611896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</a:rPr>
                <a:t>n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2947988" y="5488205"/>
              <a:ext cx="12542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solidFill>
                    <a:schemeClr val="bg1"/>
                  </a:solidFill>
                </a:rPr>
                <a:t>Cascade target</a:t>
              </a:r>
              <a:endParaRPr kumimoji="1" lang="ja-JP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32F55016-E81D-48CB-8825-6B0FD8CF2E41}"/>
                </a:ext>
              </a:extLst>
            </p:cNvPr>
            <p:cNvSpPr txBox="1"/>
            <p:nvPr/>
          </p:nvSpPr>
          <p:spPr>
            <a:xfrm>
              <a:off x="3629715" y="6146504"/>
              <a:ext cx="6463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solidFill>
                    <a:srgbClr val="FF0000"/>
                  </a:solidFill>
                  <a:effectLst>
                    <a:glow rad="101600">
                      <a:schemeClr val="accent2">
                        <a:satMod val="175000"/>
                        <a:alpha val="60000"/>
                      </a:schemeClr>
                    </a:glow>
                  </a:effectLst>
                </a:rPr>
                <a:t> 4 kW </a:t>
              </a:r>
              <a:endParaRPr kumimoji="1" lang="ja-JP" altLang="en-US" sz="1400" b="1" dirty="0">
                <a:solidFill>
                  <a:srgbClr val="FF0000"/>
                </a:solidFill>
                <a:effectLst>
                  <a:glow rad="101600">
                    <a:schemeClr val="accent2">
                      <a:satMod val="175000"/>
                      <a:alpha val="60000"/>
                    </a:schemeClr>
                  </a:glow>
                </a:effectLst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1386F316-43E9-DA90-3DFD-10C82230CB40}"/>
                </a:ext>
              </a:extLst>
            </p:cNvPr>
            <p:cNvSpPr txBox="1"/>
            <p:nvPr/>
          </p:nvSpPr>
          <p:spPr>
            <a:xfrm>
              <a:off x="2921441" y="6256005"/>
              <a:ext cx="8341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2</a:t>
              </a:r>
              <a:r>
                <a:rPr kumimoji="1" lang="en-US" altLang="ja-JP" sz="1200" dirty="0">
                  <a:latin typeface="Symbol" panose="05050102010706020507" pitchFamily="18" charset="2"/>
                </a:rPr>
                <a:t></a:t>
              </a:r>
              <a:r>
                <a:rPr kumimoji="1" lang="en-US" altLang="ja-JP" sz="1200" dirty="0"/>
                <a:t>10</a:t>
              </a:r>
              <a:r>
                <a:rPr kumimoji="1" lang="en-US" altLang="ja-JP" sz="1200" baseline="30000" dirty="0"/>
                <a:t>15</a:t>
              </a:r>
              <a:r>
                <a:rPr kumimoji="1" lang="en-US" altLang="ja-JP" sz="1200" dirty="0"/>
                <a:t> p/s</a:t>
              </a:r>
              <a:endParaRPr kumimoji="1" lang="ja-JP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07491803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 descr="グラフ&#10;&#10;自動的に生成された説明">
            <a:extLst>
              <a:ext uri="{FF2B5EF4-FFF2-40B4-BE49-F238E27FC236}">
                <a16:creationId xmlns:a16="http://schemas.microsoft.com/office/drawing/2014/main" id="{1ECFECE6-2A58-3032-FA1F-0D14BA89F1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85" y="1008735"/>
            <a:ext cx="4033333" cy="2734888"/>
          </a:xfrm>
          <a:prstGeom prst="rect">
            <a:avLst/>
          </a:prstGeom>
        </p:spPr>
      </p:pic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A0FC856A-3CFC-C079-A652-4A92B737374A}"/>
              </a:ext>
            </a:extLst>
          </p:cNvPr>
          <p:cNvSpPr txBox="1"/>
          <p:nvPr/>
        </p:nvSpPr>
        <p:spPr>
          <a:xfrm>
            <a:off x="954397" y="2664296"/>
            <a:ext cx="219143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rgbClr val="FF0000"/>
                </a:solidFill>
              </a:rPr>
              <a:t>(9.9±1.0)x10</a:t>
            </a:r>
            <a:r>
              <a:rPr kumimoji="1" lang="en-US" altLang="ja-JP" sz="1400" baseline="30000" dirty="0">
                <a:solidFill>
                  <a:srgbClr val="FF0000"/>
                </a:solidFill>
              </a:rPr>
              <a:t>7</a:t>
            </a:r>
            <a:r>
              <a:rPr kumimoji="1" lang="en-US" altLang="ja-JP" sz="1400" dirty="0">
                <a:solidFill>
                  <a:srgbClr val="FF0000"/>
                </a:solidFill>
              </a:rPr>
              <a:t> μ</a:t>
            </a:r>
            <a:r>
              <a:rPr kumimoji="1" lang="en-US" altLang="ja-JP" sz="1400" baseline="30000" dirty="0">
                <a:solidFill>
                  <a:srgbClr val="FF0000"/>
                </a:solidFill>
              </a:rPr>
              <a:t>+</a:t>
            </a:r>
            <a:r>
              <a:rPr kumimoji="1" lang="en-US" altLang="ja-JP" sz="1400" dirty="0">
                <a:solidFill>
                  <a:srgbClr val="FF0000"/>
                </a:solidFill>
              </a:rPr>
              <a:t>/s @1MW</a:t>
            </a:r>
          </a:p>
          <a:p>
            <a:pPr algn="ctr"/>
            <a:r>
              <a:rPr lang="en-US" altLang="ja-JP" sz="1400" dirty="0">
                <a:solidFill>
                  <a:srgbClr val="FF0000"/>
                </a:solidFill>
              </a:rPr>
              <a:t>~99% of the simulation</a:t>
            </a:r>
            <a:endParaRPr kumimoji="1" lang="en-US" altLang="ja-JP" sz="1400" dirty="0">
              <a:solidFill>
                <a:srgbClr val="FF0000"/>
              </a:solidFill>
            </a:endParaRPr>
          </a:p>
          <a:p>
            <a:pPr algn="ctr"/>
            <a:r>
              <a:rPr kumimoji="1" lang="en-US" altLang="ja-JP" sz="1400" b="1" i="1" dirty="0"/>
              <a:t>Preliminary</a:t>
            </a:r>
            <a:endParaRPr kumimoji="1" lang="ja-JP" altLang="en-US" sz="14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テキスト ボックス 83">
                <a:extLst>
                  <a:ext uri="{FF2B5EF4-FFF2-40B4-BE49-F238E27FC236}">
                    <a16:creationId xmlns:a16="http://schemas.microsoft.com/office/drawing/2014/main" id="{6922912B-8B1C-6637-6022-EF586D9939E1}"/>
                  </a:ext>
                </a:extLst>
              </p:cNvPr>
              <p:cNvSpPr txBox="1"/>
              <p:nvPr/>
            </p:nvSpPr>
            <p:spPr>
              <a:xfrm>
                <a:off x="1694497" y="1238863"/>
                <a:ext cx="1865318" cy="5062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kumimoji="1" lang="en-US" altLang="ja-JP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exp</m:t>
                      </m:r>
                      <m:d>
                        <m:d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kumimoji="1"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1"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kumimoji="1" lang="ja-JP" alt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kumimoji="1" lang="ja-JP" altLang="en-US" sz="2200" dirty="0"/>
              </a:p>
            </p:txBody>
          </p:sp>
        </mc:Choice>
        <mc:Fallback xmlns="">
          <p:sp>
            <p:nvSpPr>
              <p:cNvPr id="84" name="テキスト ボックス 83">
                <a:extLst>
                  <a:ext uri="{FF2B5EF4-FFF2-40B4-BE49-F238E27FC236}">
                    <a16:creationId xmlns:a16="http://schemas.microsoft.com/office/drawing/2014/main" id="{6922912B-8B1C-6637-6022-EF586D9939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4497" y="1238863"/>
                <a:ext cx="1865318" cy="50622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002BAF94-E927-D5B9-6DA1-3F6772356355}"/>
              </a:ext>
            </a:extLst>
          </p:cNvPr>
          <p:cNvSpPr txBox="1"/>
          <p:nvPr/>
        </p:nvSpPr>
        <p:spPr>
          <a:xfrm>
            <a:off x="1308339" y="807100"/>
            <a:ext cx="241919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600" dirty="0"/>
              <a:t>Surface muon intensity</a:t>
            </a:r>
            <a:endParaRPr kumimoji="1" lang="ja-JP" altLang="en-US" sz="1600" dirty="0"/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4818C645-F5C1-FA36-D5E7-55DB5EBE2CDC}"/>
              </a:ext>
            </a:extLst>
          </p:cNvPr>
          <p:cNvSpPr txBox="1"/>
          <p:nvPr/>
        </p:nvSpPr>
        <p:spPr>
          <a:xfrm>
            <a:off x="1654589" y="1084974"/>
            <a:ext cx="1390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Fitting function</a:t>
            </a:r>
            <a:endParaRPr kumimoji="1" lang="ja-JP" altLang="en-US" sz="1400" dirty="0"/>
          </a:p>
        </p:txBody>
      </p:sp>
      <p:pic>
        <p:nvPicPr>
          <p:cNvPr id="2" name="コンテンツ プレースホルダー 5" descr="グラフ, 散布図&#10;&#10;自動的に生成された説明">
            <a:extLst>
              <a:ext uri="{FF2B5EF4-FFF2-40B4-BE49-F238E27FC236}">
                <a16:creationId xmlns:a16="http://schemas.microsoft.com/office/drawing/2014/main" id="{F5CA4726-E619-BCE9-D34A-79C24D6F9B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" t="10981" r="16475" b="5667"/>
          <a:stretch/>
        </p:blipFill>
        <p:spPr>
          <a:xfrm>
            <a:off x="5108472" y="4114790"/>
            <a:ext cx="3375474" cy="2492427"/>
          </a:xfr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3819F53-D261-CD97-73D4-078C3EC471DA}"/>
              </a:ext>
            </a:extLst>
          </p:cNvPr>
          <p:cNvSpPr txBox="1"/>
          <p:nvPr/>
        </p:nvSpPr>
        <p:spPr>
          <a:xfrm>
            <a:off x="5382659" y="3853180"/>
            <a:ext cx="310128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600" dirty="0"/>
              <a:t>Negative (cloud) muon intensity</a:t>
            </a:r>
            <a:endParaRPr kumimoji="1" lang="ja-JP" altLang="en-US" sz="1600" dirty="0"/>
          </a:p>
        </p:txBody>
      </p:sp>
      <p:pic>
        <p:nvPicPr>
          <p:cNvPr id="17" name="図 16" descr="グラフ&#10;&#10;自動的に生成された説明">
            <a:extLst>
              <a:ext uri="{FF2B5EF4-FFF2-40B4-BE49-F238E27FC236}">
                <a16:creationId xmlns:a16="http://schemas.microsoft.com/office/drawing/2014/main" id="{BB3321EF-78A3-ED12-3E51-8FA4E2E3C30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0238" b="7209"/>
          <a:stretch/>
        </p:blipFill>
        <p:spPr>
          <a:xfrm>
            <a:off x="779037" y="4041464"/>
            <a:ext cx="3304867" cy="2627896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00F6242-2B2A-995C-3BF7-0F012369DAED}"/>
              </a:ext>
            </a:extLst>
          </p:cNvPr>
          <p:cNvSpPr txBox="1"/>
          <p:nvPr/>
        </p:nvSpPr>
        <p:spPr>
          <a:xfrm>
            <a:off x="1929230" y="5611632"/>
            <a:ext cx="1252266" cy="584775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/>
              <a:t>σ</a:t>
            </a:r>
            <a:r>
              <a:rPr kumimoji="1" lang="en-US" altLang="ja-JP" sz="1600" baseline="-25000" dirty="0" err="1"/>
              <a:t>x</a:t>
            </a:r>
            <a:r>
              <a:rPr kumimoji="1" lang="en-US" altLang="ja-JP" sz="1600" dirty="0"/>
              <a:t> = 44 mm</a:t>
            </a:r>
          </a:p>
          <a:p>
            <a:r>
              <a:rPr kumimoji="1" lang="en-US" altLang="ja-JP" sz="1600" dirty="0" err="1"/>
              <a:t>σ</a:t>
            </a:r>
            <a:r>
              <a:rPr kumimoji="1" lang="en-US" altLang="ja-JP" sz="1600" baseline="-25000" dirty="0" err="1"/>
              <a:t>y</a:t>
            </a:r>
            <a:r>
              <a:rPr kumimoji="1" lang="en-US" altLang="ja-JP" sz="1600" dirty="0"/>
              <a:t> = 24 mm</a:t>
            </a:r>
            <a:endParaRPr kumimoji="1" lang="ja-JP" altLang="en-US" sz="16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278307F-2BDB-CBCC-5097-FD96727803E0}"/>
              </a:ext>
            </a:extLst>
          </p:cNvPr>
          <p:cNvSpPr txBox="1"/>
          <p:nvPr/>
        </p:nvSpPr>
        <p:spPr>
          <a:xfrm>
            <a:off x="1017428" y="3846659"/>
            <a:ext cx="300102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600" dirty="0"/>
              <a:t>A typical profile of surface μ</a:t>
            </a:r>
            <a:r>
              <a:rPr kumimoji="1" lang="en-US" altLang="ja-JP" sz="1600" baseline="30000" dirty="0"/>
              <a:t>+</a:t>
            </a: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564C55B6-1626-690C-8968-C0CCF2BBF2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06711" y="1181732"/>
            <a:ext cx="3578995" cy="2553056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1E1F498-0085-1955-CCB8-DE4E726F63EA}"/>
              </a:ext>
            </a:extLst>
          </p:cNvPr>
          <p:cNvSpPr txBox="1"/>
          <p:nvPr/>
        </p:nvSpPr>
        <p:spPr>
          <a:xfrm>
            <a:off x="5225707" y="791967"/>
            <a:ext cx="32582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600" dirty="0"/>
              <a:t>Momentum of surface muons</a:t>
            </a:r>
          </a:p>
          <a:p>
            <a:pPr algn="ctr"/>
            <a:r>
              <a:rPr kumimoji="1" lang="en-US" altLang="ja-JP" sz="1600" dirty="0"/>
              <a:t>estimated from </a:t>
            </a:r>
            <a:r>
              <a:rPr kumimoji="1" lang="el-GR" altLang="ja-JP" sz="1600" dirty="0"/>
              <a:t>μ</a:t>
            </a:r>
            <a:r>
              <a:rPr kumimoji="1" lang="el-GR" altLang="ja-JP" sz="1600" baseline="30000" dirty="0"/>
              <a:t>+</a:t>
            </a:r>
            <a:r>
              <a:rPr kumimoji="1" lang="el-GR" altLang="ja-JP" sz="1600" dirty="0"/>
              <a:t> </a:t>
            </a:r>
            <a:r>
              <a:rPr kumimoji="1" lang="en-US" altLang="ja-JP" sz="1600" dirty="0"/>
              <a:t>range in Al target</a:t>
            </a:r>
            <a:endParaRPr kumimoji="1" lang="ja-JP" altLang="en-US" sz="1600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4CE5369-5AA4-5FA3-8960-885A2F75EB6D}"/>
              </a:ext>
            </a:extLst>
          </p:cNvPr>
          <p:cNvSpPr txBox="1"/>
          <p:nvPr/>
        </p:nvSpPr>
        <p:spPr>
          <a:xfrm>
            <a:off x="6535301" y="1791404"/>
            <a:ext cx="194864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0" i="0" dirty="0">
                <a:solidFill>
                  <a:srgbClr val="FF0000"/>
                </a:solidFill>
                <a:effectLst/>
              </a:rPr>
              <a:t>P = 28.0 MeV/c</a:t>
            </a:r>
          </a:p>
          <a:p>
            <a:r>
              <a:rPr lang="en-US" altLang="ja-JP" sz="1600" b="0" i="0" dirty="0">
                <a:solidFill>
                  <a:srgbClr val="FF0000"/>
                </a:solidFill>
                <a:effectLst/>
              </a:rPr>
              <a:t>(RMS 1.2 MeV/c</a:t>
            </a:r>
            <a:r>
              <a:rPr lang="en-US" altLang="ja-JP" sz="1600" dirty="0">
                <a:solidFill>
                  <a:srgbClr val="FF0000"/>
                </a:solidFill>
              </a:rPr>
              <a:t>)</a:t>
            </a:r>
            <a:endParaRPr lang="en-US" altLang="ja-JP" sz="1600" b="0" i="0" dirty="0">
              <a:solidFill>
                <a:srgbClr val="FF0000"/>
              </a:solidFill>
              <a:effectLst/>
            </a:endParaRPr>
          </a:p>
        </p:txBody>
      </p:sp>
      <p:sp>
        <p:nvSpPr>
          <p:cNvPr id="19" name="タイトル 1">
            <a:extLst>
              <a:ext uri="{FF2B5EF4-FFF2-40B4-BE49-F238E27FC236}">
                <a16:creationId xmlns:a16="http://schemas.microsoft.com/office/drawing/2014/main" id="{16402327-BE28-40BC-813A-7ABD80636F5C}"/>
              </a:ext>
            </a:extLst>
          </p:cNvPr>
          <p:cNvSpPr txBox="1">
            <a:spLocks/>
          </p:cNvSpPr>
          <p:nvPr/>
        </p:nvSpPr>
        <p:spPr>
          <a:xfrm>
            <a:off x="35496" y="5438"/>
            <a:ext cx="9108504" cy="64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200" dirty="0"/>
              <a:t>H-line: Commissioning  of H1</a:t>
            </a:r>
            <a:endParaRPr lang="ja-JP" altLang="en-US" sz="3200" dirty="0"/>
          </a:p>
        </p:txBody>
      </p:sp>
      <p:pic>
        <p:nvPicPr>
          <p:cNvPr id="21" name="図 20" descr="駅に待っている人たち&#10;&#10;低い精度で自動的に生成された説明">
            <a:extLst>
              <a:ext uri="{FF2B5EF4-FFF2-40B4-BE49-F238E27FC236}">
                <a16:creationId xmlns:a16="http://schemas.microsoft.com/office/drawing/2014/main" id="{FB5D99F1-F6AF-40FE-9DD9-1F4EB741517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3611" y="3743440"/>
            <a:ext cx="3994204" cy="2997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204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FDE1A0EC-162D-41FB-B479-BB8A5D1F1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SC magnets in MUSE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D2A7096-4CB2-4BB2-B1EC-5FE24513D65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7504" y="1825625"/>
          <a:ext cx="8928990" cy="384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2110">
                  <a:extLst>
                    <a:ext uri="{9D8B030D-6E8A-4147-A177-3AD203B41FA5}">
                      <a16:colId xmlns:a16="http://schemas.microsoft.com/office/drawing/2014/main" val="215970036"/>
                    </a:ext>
                  </a:extLst>
                </a:gridCol>
                <a:gridCol w="992110">
                  <a:extLst>
                    <a:ext uri="{9D8B030D-6E8A-4147-A177-3AD203B41FA5}">
                      <a16:colId xmlns:a16="http://schemas.microsoft.com/office/drawing/2014/main" val="435896644"/>
                    </a:ext>
                  </a:extLst>
                </a:gridCol>
                <a:gridCol w="992110">
                  <a:extLst>
                    <a:ext uri="{9D8B030D-6E8A-4147-A177-3AD203B41FA5}">
                      <a16:colId xmlns:a16="http://schemas.microsoft.com/office/drawing/2014/main" val="2975047348"/>
                    </a:ext>
                  </a:extLst>
                </a:gridCol>
                <a:gridCol w="992110">
                  <a:extLst>
                    <a:ext uri="{9D8B030D-6E8A-4147-A177-3AD203B41FA5}">
                      <a16:colId xmlns:a16="http://schemas.microsoft.com/office/drawing/2014/main" val="1331223545"/>
                    </a:ext>
                  </a:extLst>
                </a:gridCol>
                <a:gridCol w="992110">
                  <a:extLst>
                    <a:ext uri="{9D8B030D-6E8A-4147-A177-3AD203B41FA5}">
                      <a16:colId xmlns:a16="http://schemas.microsoft.com/office/drawing/2014/main" val="3471420560"/>
                    </a:ext>
                  </a:extLst>
                </a:gridCol>
                <a:gridCol w="992110">
                  <a:extLst>
                    <a:ext uri="{9D8B030D-6E8A-4147-A177-3AD203B41FA5}">
                      <a16:colId xmlns:a16="http://schemas.microsoft.com/office/drawing/2014/main" val="1882370972"/>
                    </a:ext>
                  </a:extLst>
                </a:gridCol>
                <a:gridCol w="992110">
                  <a:extLst>
                    <a:ext uri="{9D8B030D-6E8A-4147-A177-3AD203B41FA5}">
                      <a16:colId xmlns:a16="http://schemas.microsoft.com/office/drawing/2014/main" val="755755405"/>
                    </a:ext>
                  </a:extLst>
                </a:gridCol>
                <a:gridCol w="992110">
                  <a:extLst>
                    <a:ext uri="{9D8B030D-6E8A-4147-A177-3AD203B41FA5}">
                      <a16:colId xmlns:a16="http://schemas.microsoft.com/office/drawing/2014/main" val="1027120714"/>
                    </a:ext>
                  </a:extLst>
                </a:gridCol>
                <a:gridCol w="992110">
                  <a:extLst>
                    <a:ext uri="{9D8B030D-6E8A-4147-A177-3AD203B41FA5}">
                      <a16:colId xmlns:a16="http://schemas.microsoft.com/office/drawing/2014/main" val="38190628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Name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Aperture</a:t>
                      </a:r>
                      <a:br>
                        <a:rPr kumimoji="1" lang="en-US" altLang="ja-JP" sz="1200" dirty="0"/>
                      </a:br>
                      <a:r>
                        <a:rPr kumimoji="1" lang="en-US" altLang="ja-JP" sz="1200" dirty="0"/>
                        <a:t>/mm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Length</a:t>
                      </a:r>
                      <a:br>
                        <a:rPr kumimoji="1" lang="en-US" altLang="ja-JP" sz="1200" dirty="0"/>
                      </a:br>
                      <a:r>
                        <a:rPr kumimoji="1" lang="en-US" altLang="ja-JP" sz="1200" dirty="0"/>
                        <a:t>/mm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Ctr Field/T</a:t>
                      </a:r>
                    </a:p>
                    <a:p>
                      <a:r>
                        <a:rPr kumimoji="1" lang="en-US" altLang="ja-JP" sz="1200" dirty="0"/>
                        <a:t>/Current/A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Bore type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Cooling method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Const. Cost</a:t>
                      </a:r>
                      <a:br>
                        <a:rPr kumimoji="1" lang="en-US" altLang="ja-JP" sz="1200" dirty="0"/>
                      </a:br>
                      <a:r>
                        <a:rPr kumimoji="1" lang="en-US" altLang="ja-JP" sz="1200" dirty="0"/>
                        <a:t>/USD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electric/kW</a:t>
                      </a:r>
                      <a:br>
                        <a:rPr kumimoji="1" lang="en-US" altLang="ja-JP" sz="1200" dirty="0"/>
                      </a:br>
                      <a:r>
                        <a:rPr kumimoji="1" lang="en-US" altLang="ja-JP" sz="1200" dirty="0"/>
                        <a:t>(</a:t>
                      </a:r>
                      <a:r>
                        <a:rPr kumimoji="1" lang="en-US" altLang="ja-JP" sz="1200" dirty="0">
                          <a:latin typeface="Symbol" panose="05050102010706020507" pitchFamily="18" charset="2"/>
                        </a:rPr>
                        <a:t></a:t>
                      </a:r>
                      <a:r>
                        <a:rPr kumimoji="1" lang="en-US" altLang="ja-JP" sz="1200" dirty="0"/>
                        <a:t>op. cost)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Constructor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803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DS1 (old)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120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6000</a:t>
                      </a:r>
                      <a:br>
                        <a:rPr kumimoji="1" lang="en-US" altLang="ja-JP" sz="1600" dirty="0"/>
                      </a:br>
                      <a:r>
                        <a:rPr kumimoji="1" lang="en-US" altLang="ja-JP" sz="1600" dirty="0"/>
                        <a:t>(500</a:t>
                      </a:r>
                      <a:r>
                        <a:rPr kumimoji="1" lang="en-US" altLang="ja-JP" sz="1600" dirty="0">
                          <a:latin typeface="Symbol" panose="05050102010706020507" pitchFamily="18" charset="2"/>
                        </a:rPr>
                        <a:t></a:t>
                      </a:r>
                      <a:r>
                        <a:rPr kumimoji="1" lang="en-US" altLang="ja-JP" sz="1600" dirty="0"/>
                        <a:t>12)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5/730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Cold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Online facility</a:t>
                      </a:r>
                      <a:br>
                        <a:rPr kumimoji="1" lang="en-US" altLang="ja-JP" sz="1000" dirty="0"/>
                      </a:br>
                      <a:r>
                        <a:rPr kumimoji="1" lang="en-US" altLang="ja-JP" sz="1000" dirty="0"/>
                        <a:t>He compressor </a:t>
                      </a:r>
                    </a:p>
                    <a:p>
                      <a:r>
                        <a:rPr kumimoji="1" lang="en-US" altLang="ja-JP" sz="1000" dirty="0"/>
                        <a:t>+cooler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?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?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Mitsubishi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8510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DS1 (new)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216.3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6000</a:t>
                      </a:r>
                      <a:br>
                        <a:rPr kumimoji="1" lang="en-US" altLang="ja-JP" sz="1600" dirty="0"/>
                      </a:br>
                      <a:r>
                        <a:rPr kumimoji="1" lang="en-US" altLang="ja-JP" sz="1600" dirty="0"/>
                        <a:t>(500</a:t>
                      </a:r>
                      <a:r>
                        <a:rPr kumimoji="1" lang="en-US" altLang="ja-JP" sz="1600" dirty="0">
                          <a:latin typeface="Symbol" panose="05050102010706020507" pitchFamily="18" charset="2"/>
                        </a:rPr>
                        <a:t></a:t>
                      </a:r>
                      <a:r>
                        <a:rPr kumimoji="1" lang="en-US" altLang="ja-JP" sz="1600" dirty="0"/>
                        <a:t>12)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3.5/415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warm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Online facility</a:t>
                      </a:r>
                      <a:br>
                        <a:rPr kumimoji="1" lang="en-US" altLang="ja-JP" sz="1000" dirty="0"/>
                      </a:br>
                      <a:r>
                        <a:rPr kumimoji="1" lang="en-US" altLang="ja-JP" sz="1000" dirty="0"/>
                        <a:t>He compressor </a:t>
                      </a:r>
                    </a:p>
                    <a:p>
                      <a:r>
                        <a:rPr kumimoji="1" lang="en-US" altLang="ja-JP" sz="1000" dirty="0"/>
                        <a:t>+cooler</a:t>
                      </a:r>
                      <a:endParaRPr kumimoji="1" lang="ja-JP" altLang="en-US" sz="1000" dirty="0"/>
                    </a:p>
                    <a:p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2M</a:t>
                      </a:r>
                      <a:endParaRPr kumimoji="1" lang="ja-JP" altLang="en-US" sz="1600" dirty="0"/>
                    </a:p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200</a:t>
                      </a:r>
                      <a:br>
                        <a:rPr kumimoji="1" lang="en-US" altLang="ja-JP" sz="1600" dirty="0"/>
                      </a:br>
                      <a:r>
                        <a:rPr kumimoji="1" lang="en-US" altLang="ja-JP" sz="1600" dirty="0"/>
                        <a:t>(</a:t>
                      </a:r>
                      <a:r>
                        <a:rPr kumimoji="1" lang="en-US" altLang="ja-JP" sz="1600" dirty="0" err="1"/>
                        <a:t>cryo</a:t>
                      </a:r>
                      <a:r>
                        <a:rPr kumimoji="1" lang="en-US" altLang="ja-JP" sz="1600" dirty="0"/>
                        <a:t>.)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Hitachi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5325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HS2/HS3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597.6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1500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0.56/200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Warm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GM cc </a:t>
                      </a:r>
                      <a:r>
                        <a:rPr kumimoji="1" lang="en-US" altLang="ja-JP" sz="1600" dirty="0">
                          <a:latin typeface="Symbol" panose="05050102010706020507" pitchFamily="18" charset="2"/>
                        </a:rPr>
                        <a:t>1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1M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7.5 (GM)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Hitachi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474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U CS</a:t>
                      </a:r>
                      <a:endParaRPr kumimoji="1" lang="ja-JP" altLang="en-US" sz="1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Next page</a:t>
                      </a:r>
                      <a:endParaRPr kumimoji="1" lang="ja-JP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Cold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GM cc </a:t>
                      </a:r>
                      <a:r>
                        <a:rPr kumimoji="1" lang="en-US" altLang="ja-JP" sz="1600" dirty="0">
                          <a:latin typeface="Symbol" panose="05050102010706020507" pitchFamily="18" charset="2"/>
                        </a:rPr>
                        <a:t>5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2.4M</a:t>
                      </a:r>
                      <a:br>
                        <a:rPr kumimoji="1" lang="en-US" altLang="ja-JP" sz="1600" dirty="0"/>
                      </a:br>
                      <a:r>
                        <a:rPr kumimoji="1" lang="en-US" altLang="ja-JP" sz="1600" dirty="0"/>
                        <a:t>(w/o GM)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7.5 </a:t>
                      </a:r>
                      <a:r>
                        <a:rPr kumimoji="1" lang="en-US" altLang="ja-JP" sz="1600" dirty="0">
                          <a:latin typeface="Symbol" panose="05050102010706020507" pitchFamily="18" charset="2"/>
                        </a:rPr>
                        <a:t>5</a:t>
                      </a:r>
                      <a:br>
                        <a:rPr kumimoji="1" lang="en-US" altLang="ja-JP" sz="1600" dirty="0">
                          <a:latin typeface="Symbol" panose="05050102010706020507" pitchFamily="18" charset="2"/>
                        </a:rPr>
                      </a:br>
                      <a:r>
                        <a:rPr kumimoji="1" lang="en-US" altLang="ja-JP" sz="1600" dirty="0">
                          <a:latin typeface="Symbol" panose="05050102010706020507" pitchFamily="18" charset="2"/>
                        </a:rPr>
                        <a:t> </a:t>
                      </a:r>
                      <a:r>
                        <a:rPr kumimoji="1" lang="en-US" altLang="ja-JP" sz="1600" dirty="0"/>
                        <a:t>(GM)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Toshiba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5416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U FS</a:t>
                      </a:r>
                      <a:endParaRPr kumimoji="1" lang="ja-JP" altLang="en-US" sz="1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Next </a:t>
                      </a:r>
                      <a:r>
                        <a:rPr kumimoji="1" lang="en-US" altLang="ja-JP" sz="1600" dirty="0" err="1"/>
                        <a:t>next</a:t>
                      </a:r>
                      <a:r>
                        <a:rPr kumimoji="1" lang="en-US" altLang="ja-JP" sz="1600" dirty="0"/>
                        <a:t> page</a:t>
                      </a:r>
                      <a:endParaRPr kumimoji="1" lang="ja-JP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warm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GM cc </a:t>
                      </a:r>
                      <a:r>
                        <a:rPr kumimoji="1" lang="en-US" altLang="ja-JP" sz="1600" dirty="0">
                          <a:latin typeface="Symbol" panose="05050102010706020507" pitchFamily="18" charset="2"/>
                        </a:rPr>
                        <a:t>6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2.5M</a:t>
                      </a:r>
                      <a:br>
                        <a:rPr kumimoji="1" lang="en-US" altLang="ja-JP" sz="1600" dirty="0"/>
                      </a:br>
                      <a:r>
                        <a:rPr kumimoji="1" lang="en-US" altLang="ja-JP" sz="1600" dirty="0"/>
                        <a:t>(w/o GM)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7.5 </a:t>
                      </a:r>
                      <a:r>
                        <a:rPr kumimoji="1" lang="en-US" altLang="ja-JP" sz="1600" dirty="0">
                          <a:latin typeface="Symbol" panose="05050102010706020507" pitchFamily="18" charset="2"/>
                        </a:rPr>
                        <a:t>6</a:t>
                      </a:r>
                      <a:br>
                        <a:rPr kumimoji="1" lang="en-US" altLang="ja-JP" sz="1600" dirty="0">
                          <a:latin typeface="Symbol" panose="05050102010706020507" pitchFamily="18" charset="2"/>
                        </a:rPr>
                      </a:br>
                      <a:r>
                        <a:rPr kumimoji="1" lang="en-US" altLang="ja-JP" sz="1600" dirty="0">
                          <a:latin typeface="Symbol" panose="05050102010706020507" pitchFamily="18" charset="2"/>
                        </a:rPr>
                        <a:t> </a:t>
                      </a:r>
                      <a:r>
                        <a:rPr kumimoji="1" lang="en-US" altLang="ja-JP" sz="1600" dirty="0"/>
                        <a:t>(GM)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Toshiba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5360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P.S. is not included.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P.S. is not included.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0952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03180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20001"/>
            <a:ext cx="7886700" cy="1325563"/>
          </a:xfrm>
        </p:spPr>
        <p:txBody>
          <a:bodyPr/>
          <a:lstStyle/>
          <a:p>
            <a:r>
              <a:rPr kumimoji="1" lang="en-US" altLang="ja-JP" dirty="0"/>
              <a:t>Near-Feature prospects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628650" y="1580500"/>
            <a:ext cx="7886700" cy="2208500"/>
          </a:xfrm>
        </p:spPr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en-US" altLang="ja-JP" baseline="30000" dirty="0"/>
              <a:t>st</a:t>
            </a:r>
            <a:r>
              <a:rPr kumimoji="1" lang="en-US" altLang="ja-JP" dirty="0"/>
              <a:t> target station upgrade to 1.5 MW operation</a:t>
            </a:r>
            <a:br>
              <a:rPr kumimoji="1" lang="en-US" altLang="ja-JP" dirty="0"/>
            </a:br>
            <a:r>
              <a:rPr kumimoji="1" lang="en-US" altLang="ja-JP" dirty="0"/>
              <a:t>rewind the </a:t>
            </a:r>
          </a:p>
          <a:p>
            <a:r>
              <a:rPr lang="en-US" altLang="ja-JP" dirty="0"/>
              <a:t>Essentially, accelerator (ion source - RCS), proton beam transport (incl. M2 tunnel), neutron target, and their utilities will be modified.</a:t>
            </a:r>
          </a:p>
        </p:txBody>
      </p:sp>
      <p:pic>
        <p:nvPicPr>
          <p:cNvPr id="5" name="図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000" y="3717000"/>
            <a:ext cx="4771390" cy="29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コンテンツ プレースホルダー 3"/>
          <p:cNvSpPr txBox="1">
            <a:spLocks/>
          </p:cNvSpPr>
          <p:nvPr/>
        </p:nvSpPr>
        <p:spPr>
          <a:xfrm>
            <a:off x="628650" y="3789000"/>
            <a:ext cx="3439350" cy="3069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Replacement of Q-triplets with SC solenoid magnets was also studied.</a:t>
            </a:r>
          </a:p>
          <a:p>
            <a:r>
              <a:rPr lang="en-US" altLang="ja-JP" dirty="0"/>
              <a:t>This may be similar to Super-μE4 except the final focusing magnet.</a:t>
            </a:r>
          </a:p>
        </p:txBody>
      </p:sp>
    </p:spTree>
    <p:extLst>
      <p:ext uri="{BB962C8B-B14F-4D97-AF65-F5344CB8AC3E}">
        <p14:creationId xmlns:p14="http://schemas.microsoft.com/office/powerpoint/2010/main" val="33346852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87157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ja-JP" dirty="0"/>
              <a:t>Merit of (opposite field) solenoid</a:t>
            </a:r>
            <a:endParaRPr kumimoji="1" lang="ja-JP" altLang="en-US" dirty="0"/>
          </a:p>
        </p:txBody>
      </p:sp>
      <p:pic>
        <p:nvPicPr>
          <p:cNvPr id="17409" name="Picture 1" descr="R:\MuonFacility_New_120402 EXP2-002 (1).jpg"/>
          <p:cNvPicPr>
            <a:picLocks noChangeAspect="1" noChangeArrowheads="1"/>
          </p:cNvPicPr>
          <p:nvPr/>
        </p:nvPicPr>
        <p:blipFill>
          <a:blip r:embed="rId2" cstate="print"/>
          <a:srcRect l="3366" t="7139" r="10099" b="14277"/>
          <a:stretch>
            <a:fillRect/>
          </a:stretch>
        </p:blipFill>
        <p:spPr bwMode="auto">
          <a:xfrm>
            <a:off x="283640" y="1412777"/>
            <a:ext cx="2776192" cy="3566633"/>
          </a:xfrm>
          <a:prstGeom prst="rect">
            <a:avLst/>
          </a:prstGeom>
          <a:noFill/>
        </p:spPr>
      </p:pic>
      <p:pic>
        <p:nvPicPr>
          <p:cNvPr id="17410" name="Picture 2" descr="D:\kawamura\Documents\Dropbox\transport\Ｄライン\D2SURFACE_FF14_MaxEf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641" y="4941168"/>
            <a:ext cx="2775600" cy="177628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Freeform 64"/>
          <p:cNvSpPr>
            <a:spLocks/>
          </p:cNvSpPr>
          <p:nvPr/>
        </p:nvSpPr>
        <p:spPr bwMode="auto">
          <a:xfrm>
            <a:off x="2267744" y="1860561"/>
            <a:ext cx="200025" cy="7254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6" y="191"/>
              </a:cxn>
              <a:cxn ang="0">
                <a:pos x="120" y="457"/>
              </a:cxn>
            </a:cxnLst>
            <a:rect l="0" t="0" r="r" b="b"/>
            <a:pathLst>
              <a:path w="126" h="457">
                <a:moveTo>
                  <a:pt x="0" y="0"/>
                </a:moveTo>
                <a:cubicBezTo>
                  <a:pt x="18" y="32"/>
                  <a:pt x="86" y="115"/>
                  <a:pt x="106" y="191"/>
                </a:cubicBezTo>
                <a:cubicBezTo>
                  <a:pt x="126" y="267"/>
                  <a:pt x="117" y="402"/>
                  <a:pt x="120" y="457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7" name="Freeform 65"/>
          <p:cNvSpPr>
            <a:spLocks/>
          </p:cNvSpPr>
          <p:nvPr/>
        </p:nvSpPr>
        <p:spPr bwMode="auto">
          <a:xfrm>
            <a:off x="1970095" y="2564904"/>
            <a:ext cx="525020" cy="1719889"/>
          </a:xfrm>
          <a:custGeom>
            <a:avLst/>
            <a:gdLst>
              <a:gd name="connsiteX0" fmla="*/ 9682 w 10190"/>
              <a:gd name="connsiteY0" fmla="*/ 0 h 10000"/>
              <a:gd name="connsiteX1" fmla="*/ 8791 w 10190"/>
              <a:gd name="connsiteY1" fmla="*/ 4808 h 10000"/>
              <a:gd name="connsiteX2" fmla="*/ 1326 w 10190"/>
              <a:gd name="connsiteY2" fmla="*/ 7561 h 10000"/>
              <a:gd name="connsiteX3" fmla="*/ 836 w 10190"/>
              <a:gd name="connsiteY3" fmla="*/ 10000 h 10000"/>
              <a:gd name="connsiteX0" fmla="*/ 9708 w 10374"/>
              <a:gd name="connsiteY0" fmla="*/ 0 h 10000"/>
              <a:gd name="connsiteX1" fmla="*/ 8975 w 10374"/>
              <a:gd name="connsiteY1" fmla="*/ 4626 h 10000"/>
              <a:gd name="connsiteX2" fmla="*/ 1352 w 10374"/>
              <a:gd name="connsiteY2" fmla="*/ 7561 h 10000"/>
              <a:gd name="connsiteX3" fmla="*/ 862 w 10374"/>
              <a:gd name="connsiteY3" fmla="*/ 10000 h 10000"/>
              <a:gd name="connsiteX0" fmla="*/ 9550 w 10183"/>
              <a:gd name="connsiteY0" fmla="*/ 0 h 10000"/>
              <a:gd name="connsiteX1" fmla="*/ 8817 w 10183"/>
              <a:gd name="connsiteY1" fmla="*/ 4626 h 10000"/>
              <a:gd name="connsiteX2" fmla="*/ 1352 w 10183"/>
              <a:gd name="connsiteY2" fmla="*/ 7924 h 10000"/>
              <a:gd name="connsiteX3" fmla="*/ 704 w 10183"/>
              <a:gd name="connsiteY3" fmla="*/ 10000 h 10000"/>
              <a:gd name="connsiteX0" fmla="*/ 9235 w 9816"/>
              <a:gd name="connsiteY0" fmla="*/ 0 h 10000"/>
              <a:gd name="connsiteX1" fmla="*/ 8502 w 9816"/>
              <a:gd name="connsiteY1" fmla="*/ 4626 h 10000"/>
              <a:gd name="connsiteX2" fmla="*/ 1352 w 9816"/>
              <a:gd name="connsiteY2" fmla="*/ 7742 h 10000"/>
              <a:gd name="connsiteX3" fmla="*/ 389 w 9816"/>
              <a:gd name="connsiteY3" fmla="*/ 10000 h 10000"/>
              <a:gd name="connsiteX0" fmla="*/ 10297 w 10889"/>
              <a:gd name="connsiteY0" fmla="*/ 0 h 10681"/>
              <a:gd name="connsiteX1" fmla="*/ 9550 w 10889"/>
              <a:gd name="connsiteY1" fmla="*/ 4626 h 10681"/>
              <a:gd name="connsiteX2" fmla="*/ 2266 w 10889"/>
              <a:gd name="connsiteY2" fmla="*/ 7742 h 10681"/>
              <a:gd name="connsiteX3" fmla="*/ 0 w 10889"/>
              <a:gd name="connsiteY3" fmla="*/ 10681 h 10681"/>
              <a:gd name="connsiteX0" fmla="*/ 10747 w 11526"/>
              <a:gd name="connsiteY0" fmla="*/ 0 h 10681"/>
              <a:gd name="connsiteX1" fmla="*/ 10000 w 11526"/>
              <a:gd name="connsiteY1" fmla="*/ 4626 h 10681"/>
              <a:gd name="connsiteX2" fmla="*/ 1592 w 11526"/>
              <a:gd name="connsiteY2" fmla="*/ 8151 h 10681"/>
              <a:gd name="connsiteX3" fmla="*/ 450 w 11526"/>
              <a:gd name="connsiteY3" fmla="*/ 10681 h 10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6" h="10681">
                <a:moveTo>
                  <a:pt x="10747" y="0"/>
                </a:moveTo>
                <a:cubicBezTo>
                  <a:pt x="10570" y="656"/>
                  <a:pt x="11526" y="3268"/>
                  <a:pt x="10000" y="4626"/>
                </a:cubicBezTo>
                <a:cubicBezTo>
                  <a:pt x="8474" y="5985"/>
                  <a:pt x="3184" y="7142"/>
                  <a:pt x="1592" y="8151"/>
                </a:cubicBezTo>
                <a:cubicBezTo>
                  <a:pt x="0" y="9160"/>
                  <a:pt x="557" y="10179"/>
                  <a:pt x="450" y="10681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835696" y="1412776"/>
            <a:ext cx="437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D</a:t>
            </a:r>
            <a:endParaRPr kumimoji="1" lang="ja-JP" altLang="en-US" sz="3200" dirty="0">
              <a:effectLst>
                <a:glow rad="139700">
                  <a:schemeClr val="bg1">
                    <a:alpha val="85000"/>
                  </a:schemeClr>
                </a:glow>
              </a:effectLst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/>
          <a:srcRect l="2362" t="6678" r="2362" b="3339"/>
          <a:stretch>
            <a:fillRect/>
          </a:stretch>
        </p:blipFill>
        <p:spPr bwMode="auto">
          <a:xfrm>
            <a:off x="50232" y="2060848"/>
            <a:ext cx="2178009" cy="145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テキスト ボックス 11"/>
          <p:cNvSpPr txBox="1"/>
          <p:nvPr/>
        </p:nvSpPr>
        <p:spPr>
          <a:xfrm>
            <a:off x="2411760" y="1412776"/>
            <a:ext cx="2034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E</a:t>
            </a:r>
            <a:r>
              <a:rPr kumimoji="1" lang="en-US" altLang="ja-JP" baseline="-25000" dirty="0" err="1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psx</a:t>
            </a:r>
            <a:r>
              <a:rPr kumimoji="1"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=37.5</a:t>
            </a:r>
            <a:r>
              <a:rPr kumimoji="1"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  <a:latin typeface="Symbol" pitchFamily="18" charset="2"/>
              </a:rPr>
              <a:t>p</a:t>
            </a:r>
            <a:r>
              <a:rPr kumimoji="1"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 cm </a:t>
            </a:r>
            <a:r>
              <a:rPr kumimoji="1" lang="en-US" altLang="ja-JP" dirty="0" err="1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mrad</a:t>
            </a:r>
            <a:endParaRPr kumimoji="1" lang="en-US" altLang="ja-JP" dirty="0">
              <a:effectLst>
                <a:glow rad="139700">
                  <a:schemeClr val="bg1">
                    <a:alpha val="85000"/>
                  </a:schemeClr>
                </a:glow>
              </a:effectLst>
            </a:endParaRPr>
          </a:p>
          <a:p>
            <a:r>
              <a:rPr lang="en-US" altLang="ja-JP" dirty="0" err="1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E</a:t>
            </a:r>
            <a:r>
              <a:rPr lang="en-US" altLang="ja-JP" baseline="-25000" dirty="0" err="1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psy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=75.0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  <a:latin typeface="Symbol" pitchFamily="18" charset="2"/>
              </a:rPr>
              <a:t>p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 cm </a:t>
            </a:r>
            <a:r>
              <a:rPr lang="en-US" altLang="ja-JP" dirty="0" err="1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mrad</a:t>
            </a:r>
            <a:endParaRPr kumimoji="1" lang="ja-JP" altLang="en-US" dirty="0">
              <a:effectLst>
                <a:glow rad="139700">
                  <a:schemeClr val="bg1">
                    <a:alpha val="85000"/>
                  </a:schemeClr>
                </a:glow>
              </a:effectLst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 cstate="print"/>
          <a:srcRect l="2362" t="6678" r="2362" b="3339"/>
          <a:stretch>
            <a:fillRect/>
          </a:stretch>
        </p:blipFill>
        <p:spPr bwMode="auto">
          <a:xfrm>
            <a:off x="50232" y="2060848"/>
            <a:ext cx="2178009" cy="145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テキスト ボックス 13"/>
          <p:cNvSpPr txBox="1"/>
          <p:nvPr/>
        </p:nvSpPr>
        <p:spPr>
          <a:xfrm>
            <a:off x="2411760" y="3068960"/>
            <a:ext cx="2151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E</a:t>
            </a:r>
            <a:r>
              <a:rPr kumimoji="1" lang="en-US" altLang="ja-JP" baseline="-25000" dirty="0" err="1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psx</a:t>
            </a:r>
            <a:r>
              <a:rPr kumimoji="1"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=235.2</a:t>
            </a:r>
            <a:r>
              <a:rPr kumimoji="1"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  <a:latin typeface="Symbol" pitchFamily="18" charset="2"/>
              </a:rPr>
              <a:t>p</a:t>
            </a:r>
            <a:r>
              <a:rPr kumimoji="1"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 cm </a:t>
            </a:r>
            <a:r>
              <a:rPr kumimoji="1" lang="en-US" altLang="ja-JP" dirty="0" err="1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mrad</a:t>
            </a:r>
            <a:endParaRPr kumimoji="1" lang="en-US" altLang="ja-JP" dirty="0">
              <a:effectLst>
                <a:glow rad="139700">
                  <a:schemeClr val="bg1">
                    <a:alpha val="85000"/>
                  </a:schemeClr>
                </a:glow>
              </a:effectLst>
            </a:endParaRPr>
          </a:p>
          <a:p>
            <a:r>
              <a:rPr lang="en-US" altLang="ja-JP" dirty="0" err="1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E</a:t>
            </a:r>
            <a:r>
              <a:rPr lang="en-US" altLang="ja-JP" baseline="-25000" dirty="0" err="1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psy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=368.9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  <a:latin typeface="Symbol" pitchFamily="18" charset="2"/>
              </a:rPr>
              <a:t>p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 cm </a:t>
            </a:r>
            <a:r>
              <a:rPr lang="en-US" altLang="ja-JP" dirty="0" err="1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mrad</a:t>
            </a:r>
            <a:endParaRPr kumimoji="1" lang="ja-JP" altLang="en-US" dirty="0">
              <a:effectLst>
                <a:glow rad="139700">
                  <a:schemeClr val="bg1">
                    <a:alpha val="85000"/>
                  </a:schemeClr>
                </a:glow>
              </a:effectLst>
            </a:endParaRP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6" cstate="print"/>
          <a:srcRect l="2362" t="6678" r="2362" b="3339"/>
          <a:stretch>
            <a:fillRect/>
          </a:stretch>
        </p:blipFill>
        <p:spPr bwMode="auto">
          <a:xfrm>
            <a:off x="50232" y="2060848"/>
            <a:ext cx="2178009" cy="145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テキスト ボックス 15"/>
          <p:cNvSpPr txBox="1"/>
          <p:nvPr/>
        </p:nvSpPr>
        <p:spPr>
          <a:xfrm>
            <a:off x="2051720" y="4149080"/>
            <a:ext cx="2151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E</a:t>
            </a:r>
            <a:r>
              <a:rPr kumimoji="1" lang="en-US" altLang="ja-JP" baseline="-25000" dirty="0" err="1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psx</a:t>
            </a:r>
            <a:r>
              <a:rPr kumimoji="1"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=554.0</a:t>
            </a:r>
            <a:r>
              <a:rPr kumimoji="1"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  <a:latin typeface="Symbol" pitchFamily="18" charset="2"/>
              </a:rPr>
              <a:t>p</a:t>
            </a:r>
            <a:r>
              <a:rPr kumimoji="1"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 cm </a:t>
            </a:r>
            <a:r>
              <a:rPr kumimoji="1" lang="en-US" altLang="ja-JP" dirty="0" err="1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mrad</a:t>
            </a:r>
            <a:endParaRPr kumimoji="1" lang="en-US" altLang="ja-JP" dirty="0">
              <a:effectLst>
                <a:glow rad="139700">
                  <a:schemeClr val="bg1">
                    <a:alpha val="85000"/>
                  </a:schemeClr>
                </a:glow>
              </a:effectLst>
            </a:endParaRPr>
          </a:p>
          <a:p>
            <a:r>
              <a:rPr lang="en-US" altLang="ja-JP" dirty="0" err="1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E</a:t>
            </a:r>
            <a:r>
              <a:rPr lang="en-US" altLang="ja-JP" baseline="-25000" dirty="0" err="1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psy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=561.6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  <a:latin typeface="Symbol" pitchFamily="18" charset="2"/>
              </a:rPr>
              <a:t>p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 cm </a:t>
            </a:r>
            <a:r>
              <a:rPr lang="en-US" altLang="ja-JP" dirty="0" err="1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mrad</a:t>
            </a:r>
            <a:endParaRPr kumimoji="1" lang="ja-JP" altLang="en-US" dirty="0">
              <a:effectLst>
                <a:glow rad="139700">
                  <a:schemeClr val="bg1">
                    <a:alpha val="85000"/>
                  </a:schemeClr>
                </a:glow>
              </a:effectLst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323528" y="5157192"/>
            <a:ext cx="0" cy="1512168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1907704" y="5157192"/>
            <a:ext cx="0" cy="1512168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2987824" y="5157192"/>
            <a:ext cx="0" cy="1512168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467543" y="5949280"/>
            <a:ext cx="4104455" cy="830997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chemeClr val="bg1"/>
                </a:solidFill>
              </a:rPr>
              <a:t>The fringe fields of Q magnets cause a large emittance growth. 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7" cstate="print"/>
          <a:srcRect l="9140" t="1131" r="9136" b="1131"/>
          <a:stretch>
            <a:fillRect/>
          </a:stretch>
        </p:blipFill>
        <p:spPr bwMode="auto">
          <a:xfrm>
            <a:off x="6444208" y="1414245"/>
            <a:ext cx="2640622" cy="4463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テキスト ボックス 44"/>
          <p:cNvSpPr txBox="1"/>
          <p:nvPr/>
        </p:nvSpPr>
        <p:spPr>
          <a:xfrm>
            <a:off x="8669190" y="5229200"/>
            <a:ext cx="4411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H</a:t>
            </a:r>
            <a:endParaRPr kumimoji="1" lang="ja-JP" altLang="en-US" sz="3200" dirty="0">
              <a:effectLst>
                <a:glow rad="139700">
                  <a:schemeClr val="bg1">
                    <a:alpha val="85000"/>
                  </a:schemeClr>
                </a:glow>
              </a:effectLst>
            </a:endParaRPr>
          </a:p>
        </p:txBody>
      </p:sp>
      <p:pic>
        <p:nvPicPr>
          <p:cNvPr id="17414" name="Picture 6" descr="E:\jd_hline-2013022802_flat_source MuHFS_ページ_02.jpg"/>
          <p:cNvPicPr>
            <a:picLocks noChangeAspect="1" noChangeArrowheads="1"/>
          </p:cNvPicPr>
          <p:nvPr/>
        </p:nvPicPr>
        <p:blipFill>
          <a:blip r:embed="rId8" cstate="print"/>
          <a:srcRect t="48797" r="2500" b="8872"/>
          <a:stretch>
            <a:fillRect/>
          </a:stretch>
        </p:blipFill>
        <p:spPr bwMode="auto">
          <a:xfrm>
            <a:off x="4805977" y="2780928"/>
            <a:ext cx="3510439" cy="171764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9" name="テキスト ボックス 48"/>
          <p:cNvSpPr txBox="1"/>
          <p:nvPr/>
        </p:nvSpPr>
        <p:spPr>
          <a:xfrm>
            <a:off x="5148064" y="5157192"/>
            <a:ext cx="2545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E</a:t>
            </a:r>
            <a:r>
              <a:rPr lang="en-US" altLang="ja-JP" baseline="-25000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psx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~350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  <a:latin typeface="Symbol" pitchFamily="18" charset="2"/>
              </a:rPr>
              <a:t>p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 cm </a:t>
            </a:r>
            <a:r>
              <a:rPr lang="en-US" altLang="ja-JP" dirty="0" err="1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mrad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(RMS)</a:t>
            </a:r>
          </a:p>
          <a:p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E</a:t>
            </a:r>
            <a:r>
              <a:rPr lang="en-US" altLang="ja-JP" baseline="-25000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psy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~350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  <a:latin typeface="Symbol" pitchFamily="18" charset="2"/>
              </a:rPr>
              <a:t>p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 cm </a:t>
            </a:r>
            <a:r>
              <a:rPr lang="en-US" altLang="ja-JP" dirty="0" err="1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mrad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(RMS)</a:t>
            </a:r>
            <a:endParaRPr lang="ja-JP" altLang="en-US" dirty="0">
              <a:effectLst>
                <a:glow rad="139700">
                  <a:schemeClr val="bg1">
                    <a:alpha val="85000"/>
                  </a:schemeClr>
                </a:glow>
              </a:effectLst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993642" y="1270501"/>
            <a:ext cx="28184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E</a:t>
            </a:r>
            <a:r>
              <a:rPr lang="en-US" altLang="ja-JP" baseline="-25000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psx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~680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  <a:latin typeface="Symbol" pitchFamily="18" charset="2"/>
              </a:rPr>
              <a:t>p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 cm </a:t>
            </a:r>
            <a:r>
              <a:rPr lang="en-US" altLang="ja-JP" dirty="0" err="1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mrad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(RMS)</a:t>
            </a:r>
          </a:p>
          <a:p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E</a:t>
            </a:r>
            <a:r>
              <a:rPr lang="en-US" altLang="ja-JP" baseline="-25000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psy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~340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  <a:latin typeface="Symbol" pitchFamily="18" charset="2"/>
              </a:rPr>
              <a:t>p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 cm </a:t>
            </a:r>
            <a:r>
              <a:rPr lang="en-US" altLang="ja-JP" dirty="0" err="1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mrad</a:t>
            </a: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(RMS)</a:t>
            </a:r>
            <a:b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</a:br>
            <a:r>
              <a:rPr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(The growth is due to FF Qs)</a:t>
            </a:r>
            <a:endParaRPr lang="ja-JP" altLang="en-US" dirty="0">
              <a:effectLst>
                <a:glow rad="139700">
                  <a:schemeClr val="bg1">
                    <a:alpha val="85000"/>
                  </a:schemeClr>
                </a:glow>
              </a:effectLst>
            </a:endParaRPr>
          </a:p>
        </p:txBody>
      </p:sp>
      <p:pic>
        <p:nvPicPr>
          <p:cNvPr id="17415" name="Picture 7" descr="E:\jd_hline-2013022802_flat_source MuHFS_ページ_11.jpg"/>
          <p:cNvPicPr>
            <a:picLocks noChangeAspect="1" noChangeArrowheads="1"/>
          </p:cNvPicPr>
          <p:nvPr/>
        </p:nvPicPr>
        <p:blipFill>
          <a:blip r:embed="rId9" cstate="print"/>
          <a:srcRect t="48797" r="2500" b="8872"/>
          <a:stretch>
            <a:fillRect/>
          </a:stretch>
        </p:blipFill>
        <p:spPr bwMode="auto">
          <a:xfrm>
            <a:off x="4788024" y="2780928"/>
            <a:ext cx="3510439" cy="171764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2" name="テキスト ボックス 51"/>
          <p:cNvSpPr txBox="1"/>
          <p:nvPr/>
        </p:nvSpPr>
        <p:spPr>
          <a:xfrm>
            <a:off x="5940152" y="5958572"/>
            <a:ext cx="3096344" cy="830997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chemeClr val="bg1"/>
                </a:solidFill>
              </a:rPr>
              <a:t>The use of Q magnet is minimized in the H line.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53" name="Freeform 64"/>
          <p:cNvSpPr>
            <a:spLocks/>
          </p:cNvSpPr>
          <p:nvPr/>
        </p:nvSpPr>
        <p:spPr bwMode="auto">
          <a:xfrm flipV="1">
            <a:off x="7956373" y="4534828"/>
            <a:ext cx="542829" cy="1342443"/>
          </a:xfrm>
          <a:custGeom>
            <a:avLst/>
            <a:gdLst>
              <a:gd name="connsiteX0" fmla="*/ 0 w 9524"/>
              <a:gd name="connsiteY0" fmla="*/ 0 h 10000"/>
              <a:gd name="connsiteX1" fmla="*/ 6667 w 9524"/>
              <a:gd name="connsiteY1" fmla="*/ 6030 h 10000"/>
              <a:gd name="connsiteX2" fmla="*/ 9524 w 9524"/>
              <a:gd name="connsiteY2" fmla="*/ 10000 h 10000"/>
              <a:gd name="connsiteX0" fmla="*/ 0 w 12250"/>
              <a:gd name="connsiteY0" fmla="*/ 0 h 14963"/>
              <a:gd name="connsiteX1" fmla="*/ 7000 w 12250"/>
              <a:gd name="connsiteY1" fmla="*/ 6030 h 14963"/>
              <a:gd name="connsiteX2" fmla="*/ 12250 w 12250"/>
              <a:gd name="connsiteY2" fmla="*/ 14963 h 14963"/>
              <a:gd name="connsiteX0" fmla="*/ 0 w 12250"/>
              <a:gd name="connsiteY0" fmla="*/ 0 h 14963"/>
              <a:gd name="connsiteX1" fmla="*/ 8750 w 12250"/>
              <a:gd name="connsiteY1" fmla="*/ 6030 h 14963"/>
              <a:gd name="connsiteX2" fmla="*/ 12250 w 12250"/>
              <a:gd name="connsiteY2" fmla="*/ 14963 h 14963"/>
              <a:gd name="connsiteX0" fmla="*/ 0 w 12250"/>
              <a:gd name="connsiteY0" fmla="*/ 0 h 14963"/>
              <a:gd name="connsiteX1" fmla="*/ 7000 w 12250"/>
              <a:gd name="connsiteY1" fmla="*/ 6030 h 14963"/>
              <a:gd name="connsiteX2" fmla="*/ 12250 w 12250"/>
              <a:gd name="connsiteY2" fmla="*/ 14963 h 14963"/>
              <a:gd name="connsiteX0" fmla="*/ 0 w 12250"/>
              <a:gd name="connsiteY0" fmla="*/ 0 h 14963"/>
              <a:gd name="connsiteX1" fmla="*/ 5250 w 12250"/>
              <a:gd name="connsiteY1" fmla="*/ 6030 h 14963"/>
              <a:gd name="connsiteX2" fmla="*/ 12250 w 12250"/>
              <a:gd name="connsiteY2" fmla="*/ 14963 h 14963"/>
              <a:gd name="connsiteX0" fmla="*/ 0 w 12250"/>
              <a:gd name="connsiteY0" fmla="*/ 0 h 11985"/>
              <a:gd name="connsiteX1" fmla="*/ 5250 w 12250"/>
              <a:gd name="connsiteY1" fmla="*/ 6030 h 11985"/>
              <a:gd name="connsiteX2" fmla="*/ 12250 w 12250"/>
              <a:gd name="connsiteY2" fmla="*/ 11985 h 11985"/>
              <a:gd name="connsiteX0" fmla="*/ 0 w 14000"/>
              <a:gd name="connsiteY0" fmla="*/ 0 h 12903"/>
              <a:gd name="connsiteX1" fmla="*/ 7000 w 14000"/>
              <a:gd name="connsiteY1" fmla="*/ 6948 h 12903"/>
              <a:gd name="connsiteX2" fmla="*/ 14000 w 14000"/>
              <a:gd name="connsiteY2" fmla="*/ 12903 h 12903"/>
              <a:gd name="connsiteX0" fmla="*/ 0 w 14000"/>
              <a:gd name="connsiteY0" fmla="*/ 0 h 12903"/>
              <a:gd name="connsiteX1" fmla="*/ 7000 w 14000"/>
              <a:gd name="connsiteY1" fmla="*/ 6948 h 12903"/>
              <a:gd name="connsiteX2" fmla="*/ 14000 w 14000"/>
              <a:gd name="connsiteY2" fmla="*/ 12903 h 12903"/>
              <a:gd name="connsiteX0" fmla="*/ 0 w 14000"/>
              <a:gd name="connsiteY0" fmla="*/ 0 h 12903"/>
              <a:gd name="connsiteX1" fmla="*/ 7309 w 14000"/>
              <a:gd name="connsiteY1" fmla="*/ 6423 h 12903"/>
              <a:gd name="connsiteX2" fmla="*/ 14000 w 14000"/>
              <a:gd name="connsiteY2" fmla="*/ 12903 h 12903"/>
              <a:gd name="connsiteX0" fmla="*/ 0 w 13383"/>
              <a:gd name="connsiteY0" fmla="*/ 0 h 13778"/>
              <a:gd name="connsiteX1" fmla="*/ 7309 w 13383"/>
              <a:gd name="connsiteY1" fmla="*/ 6423 h 13778"/>
              <a:gd name="connsiteX2" fmla="*/ 13383 w 13383"/>
              <a:gd name="connsiteY2" fmla="*/ 13778 h 13778"/>
              <a:gd name="connsiteX0" fmla="*/ 0 w 13383"/>
              <a:gd name="connsiteY0" fmla="*/ 0 h 15178"/>
              <a:gd name="connsiteX1" fmla="*/ 7309 w 13383"/>
              <a:gd name="connsiteY1" fmla="*/ 6423 h 15178"/>
              <a:gd name="connsiteX2" fmla="*/ 13383 w 13383"/>
              <a:gd name="connsiteY2" fmla="*/ 15178 h 15178"/>
              <a:gd name="connsiteX0" fmla="*/ 0 w 13383"/>
              <a:gd name="connsiteY0" fmla="*/ 0 h 15878"/>
              <a:gd name="connsiteX1" fmla="*/ 7309 w 13383"/>
              <a:gd name="connsiteY1" fmla="*/ 6423 h 15878"/>
              <a:gd name="connsiteX2" fmla="*/ 13383 w 13383"/>
              <a:gd name="connsiteY2" fmla="*/ 15878 h 15878"/>
              <a:gd name="connsiteX0" fmla="*/ 0 w 13692"/>
              <a:gd name="connsiteY0" fmla="*/ 0 h 17278"/>
              <a:gd name="connsiteX1" fmla="*/ 7309 w 13692"/>
              <a:gd name="connsiteY1" fmla="*/ 6423 h 17278"/>
              <a:gd name="connsiteX2" fmla="*/ 13692 w 13692"/>
              <a:gd name="connsiteY2" fmla="*/ 17278 h 17278"/>
              <a:gd name="connsiteX0" fmla="*/ 0 w 13692"/>
              <a:gd name="connsiteY0" fmla="*/ 0 h 17278"/>
              <a:gd name="connsiteX1" fmla="*/ 11013 w 13692"/>
              <a:gd name="connsiteY1" fmla="*/ 10274 h 17278"/>
              <a:gd name="connsiteX2" fmla="*/ 13692 w 13692"/>
              <a:gd name="connsiteY2" fmla="*/ 17278 h 17278"/>
              <a:gd name="connsiteX0" fmla="*/ 0 w 13692"/>
              <a:gd name="connsiteY0" fmla="*/ 0 h 17278"/>
              <a:gd name="connsiteX1" fmla="*/ 10087 w 13692"/>
              <a:gd name="connsiteY1" fmla="*/ 10274 h 17278"/>
              <a:gd name="connsiteX2" fmla="*/ 13692 w 13692"/>
              <a:gd name="connsiteY2" fmla="*/ 17278 h 17278"/>
              <a:gd name="connsiteX0" fmla="*/ 0 w 13692"/>
              <a:gd name="connsiteY0" fmla="*/ 0 h 17278"/>
              <a:gd name="connsiteX1" fmla="*/ 11013 w 13692"/>
              <a:gd name="connsiteY1" fmla="*/ 10449 h 17278"/>
              <a:gd name="connsiteX2" fmla="*/ 13692 w 13692"/>
              <a:gd name="connsiteY2" fmla="*/ 17278 h 17278"/>
              <a:gd name="connsiteX0" fmla="*/ 0 w 13383"/>
              <a:gd name="connsiteY0" fmla="*/ 0 h 19379"/>
              <a:gd name="connsiteX1" fmla="*/ 11013 w 13383"/>
              <a:gd name="connsiteY1" fmla="*/ 10449 h 19379"/>
              <a:gd name="connsiteX2" fmla="*/ 13383 w 13383"/>
              <a:gd name="connsiteY2" fmla="*/ 19379 h 19379"/>
              <a:gd name="connsiteX0" fmla="*/ 0 w 13141"/>
              <a:gd name="connsiteY0" fmla="*/ 0 h 19204"/>
              <a:gd name="connsiteX1" fmla="*/ 11013 w 13141"/>
              <a:gd name="connsiteY1" fmla="*/ 10449 h 19204"/>
              <a:gd name="connsiteX2" fmla="*/ 12766 w 13141"/>
              <a:gd name="connsiteY2" fmla="*/ 19204 h 19204"/>
              <a:gd name="connsiteX0" fmla="*/ 0 w 13192"/>
              <a:gd name="connsiteY0" fmla="*/ 0 h 18504"/>
              <a:gd name="connsiteX1" fmla="*/ 11013 w 13192"/>
              <a:gd name="connsiteY1" fmla="*/ 10449 h 18504"/>
              <a:gd name="connsiteX2" fmla="*/ 13075 w 13192"/>
              <a:gd name="connsiteY2" fmla="*/ 18504 h 18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92" h="18504">
                <a:moveTo>
                  <a:pt x="0" y="0"/>
                </a:moveTo>
                <a:cubicBezTo>
                  <a:pt x="1500" y="700"/>
                  <a:pt x="8834" y="7365"/>
                  <a:pt x="11013" y="10449"/>
                </a:cubicBezTo>
                <a:cubicBezTo>
                  <a:pt x="13192" y="13533"/>
                  <a:pt x="12825" y="17300"/>
                  <a:pt x="13075" y="18504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54" name="Freeform 65"/>
          <p:cNvSpPr>
            <a:spLocks/>
          </p:cNvSpPr>
          <p:nvPr/>
        </p:nvSpPr>
        <p:spPr bwMode="auto">
          <a:xfrm flipV="1">
            <a:off x="7774672" y="1663698"/>
            <a:ext cx="735454" cy="2870202"/>
          </a:xfrm>
          <a:custGeom>
            <a:avLst/>
            <a:gdLst>
              <a:gd name="connsiteX0" fmla="*/ 9682 w 10190"/>
              <a:gd name="connsiteY0" fmla="*/ 0 h 10000"/>
              <a:gd name="connsiteX1" fmla="*/ 8791 w 10190"/>
              <a:gd name="connsiteY1" fmla="*/ 4808 h 10000"/>
              <a:gd name="connsiteX2" fmla="*/ 1326 w 10190"/>
              <a:gd name="connsiteY2" fmla="*/ 7561 h 10000"/>
              <a:gd name="connsiteX3" fmla="*/ 836 w 10190"/>
              <a:gd name="connsiteY3" fmla="*/ 10000 h 10000"/>
              <a:gd name="connsiteX0" fmla="*/ 9708 w 10374"/>
              <a:gd name="connsiteY0" fmla="*/ 0 h 10000"/>
              <a:gd name="connsiteX1" fmla="*/ 8975 w 10374"/>
              <a:gd name="connsiteY1" fmla="*/ 4626 h 10000"/>
              <a:gd name="connsiteX2" fmla="*/ 1352 w 10374"/>
              <a:gd name="connsiteY2" fmla="*/ 7561 h 10000"/>
              <a:gd name="connsiteX3" fmla="*/ 862 w 10374"/>
              <a:gd name="connsiteY3" fmla="*/ 10000 h 10000"/>
              <a:gd name="connsiteX0" fmla="*/ 9550 w 10183"/>
              <a:gd name="connsiteY0" fmla="*/ 0 h 10000"/>
              <a:gd name="connsiteX1" fmla="*/ 8817 w 10183"/>
              <a:gd name="connsiteY1" fmla="*/ 4626 h 10000"/>
              <a:gd name="connsiteX2" fmla="*/ 1352 w 10183"/>
              <a:gd name="connsiteY2" fmla="*/ 7924 h 10000"/>
              <a:gd name="connsiteX3" fmla="*/ 704 w 10183"/>
              <a:gd name="connsiteY3" fmla="*/ 10000 h 10000"/>
              <a:gd name="connsiteX0" fmla="*/ 9235 w 9816"/>
              <a:gd name="connsiteY0" fmla="*/ 0 h 10000"/>
              <a:gd name="connsiteX1" fmla="*/ 8502 w 9816"/>
              <a:gd name="connsiteY1" fmla="*/ 4626 h 10000"/>
              <a:gd name="connsiteX2" fmla="*/ 1352 w 9816"/>
              <a:gd name="connsiteY2" fmla="*/ 7742 h 10000"/>
              <a:gd name="connsiteX3" fmla="*/ 389 w 9816"/>
              <a:gd name="connsiteY3" fmla="*/ 10000 h 10000"/>
              <a:gd name="connsiteX0" fmla="*/ 10297 w 10889"/>
              <a:gd name="connsiteY0" fmla="*/ 0 h 10681"/>
              <a:gd name="connsiteX1" fmla="*/ 9550 w 10889"/>
              <a:gd name="connsiteY1" fmla="*/ 4626 h 10681"/>
              <a:gd name="connsiteX2" fmla="*/ 2266 w 10889"/>
              <a:gd name="connsiteY2" fmla="*/ 7742 h 10681"/>
              <a:gd name="connsiteX3" fmla="*/ 0 w 10889"/>
              <a:gd name="connsiteY3" fmla="*/ 10681 h 10681"/>
              <a:gd name="connsiteX0" fmla="*/ 10747 w 11526"/>
              <a:gd name="connsiteY0" fmla="*/ 0 h 10681"/>
              <a:gd name="connsiteX1" fmla="*/ 10000 w 11526"/>
              <a:gd name="connsiteY1" fmla="*/ 4626 h 10681"/>
              <a:gd name="connsiteX2" fmla="*/ 1592 w 11526"/>
              <a:gd name="connsiteY2" fmla="*/ 8151 h 10681"/>
              <a:gd name="connsiteX3" fmla="*/ 450 w 11526"/>
              <a:gd name="connsiteY3" fmla="*/ 10681 h 10681"/>
              <a:gd name="connsiteX0" fmla="*/ 10297 w 10370"/>
              <a:gd name="connsiteY0" fmla="*/ 0 h 10681"/>
              <a:gd name="connsiteX1" fmla="*/ 9550 w 10370"/>
              <a:gd name="connsiteY1" fmla="*/ 4626 h 10681"/>
              <a:gd name="connsiteX2" fmla="*/ 8778 w 10370"/>
              <a:gd name="connsiteY2" fmla="*/ 8198 h 10681"/>
              <a:gd name="connsiteX3" fmla="*/ 0 w 10370"/>
              <a:gd name="connsiteY3" fmla="*/ 10681 h 10681"/>
              <a:gd name="connsiteX0" fmla="*/ 10297 w 10473"/>
              <a:gd name="connsiteY0" fmla="*/ 0 h 10681"/>
              <a:gd name="connsiteX1" fmla="*/ 10169 w 10473"/>
              <a:gd name="connsiteY1" fmla="*/ 3208 h 10681"/>
              <a:gd name="connsiteX2" fmla="*/ 8778 w 10473"/>
              <a:gd name="connsiteY2" fmla="*/ 8198 h 10681"/>
              <a:gd name="connsiteX3" fmla="*/ 0 w 10473"/>
              <a:gd name="connsiteY3" fmla="*/ 10681 h 10681"/>
              <a:gd name="connsiteX0" fmla="*/ 11742 w 12159"/>
              <a:gd name="connsiteY0" fmla="*/ 0 h 10681"/>
              <a:gd name="connsiteX1" fmla="*/ 11614 w 12159"/>
              <a:gd name="connsiteY1" fmla="*/ 3208 h 10681"/>
              <a:gd name="connsiteX2" fmla="*/ 10223 w 12159"/>
              <a:gd name="connsiteY2" fmla="*/ 8198 h 10681"/>
              <a:gd name="connsiteX3" fmla="*/ 0 w 12159"/>
              <a:gd name="connsiteY3" fmla="*/ 10681 h 10681"/>
              <a:gd name="connsiteX0" fmla="*/ 11742 w 13810"/>
              <a:gd name="connsiteY0" fmla="*/ 0 h 10681"/>
              <a:gd name="connsiteX1" fmla="*/ 11614 w 13810"/>
              <a:gd name="connsiteY1" fmla="*/ 3208 h 10681"/>
              <a:gd name="connsiteX2" fmla="*/ 11874 w 13810"/>
              <a:gd name="connsiteY2" fmla="*/ 7536 h 10681"/>
              <a:gd name="connsiteX3" fmla="*/ 0 w 13810"/>
              <a:gd name="connsiteY3" fmla="*/ 10681 h 10681"/>
              <a:gd name="connsiteX0" fmla="*/ 11742 w 13191"/>
              <a:gd name="connsiteY0" fmla="*/ 0 h 10681"/>
              <a:gd name="connsiteX1" fmla="*/ 11614 w 13191"/>
              <a:gd name="connsiteY1" fmla="*/ 3208 h 10681"/>
              <a:gd name="connsiteX2" fmla="*/ 11255 w 13191"/>
              <a:gd name="connsiteY2" fmla="*/ 7678 h 10681"/>
              <a:gd name="connsiteX3" fmla="*/ 0 w 13191"/>
              <a:gd name="connsiteY3" fmla="*/ 10681 h 10681"/>
              <a:gd name="connsiteX0" fmla="*/ 11742 w 12365"/>
              <a:gd name="connsiteY0" fmla="*/ 0 h 10681"/>
              <a:gd name="connsiteX1" fmla="*/ 11614 w 12365"/>
              <a:gd name="connsiteY1" fmla="*/ 3208 h 10681"/>
              <a:gd name="connsiteX2" fmla="*/ 11255 w 12365"/>
              <a:gd name="connsiteY2" fmla="*/ 7678 h 10681"/>
              <a:gd name="connsiteX3" fmla="*/ 0 w 12365"/>
              <a:gd name="connsiteY3" fmla="*/ 10681 h 10681"/>
              <a:gd name="connsiteX0" fmla="*/ 11742 w 12365"/>
              <a:gd name="connsiteY0" fmla="*/ 0 h 10681"/>
              <a:gd name="connsiteX1" fmla="*/ 11614 w 12365"/>
              <a:gd name="connsiteY1" fmla="*/ 3208 h 10681"/>
              <a:gd name="connsiteX2" fmla="*/ 11255 w 12365"/>
              <a:gd name="connsiteY2" fmla="*/ 7678 h 10681"/>
              <a:gd name="connsiteX3" fmla="*/ 0 w 12365"/>
              <a:gd name="connsiteY3" fmla="*/ 10681 h 10681"/>
              <a:gd name="connsiteX0" fmla="*/ 11742 w 12365"/>
              <a:gd name="connsiteY0" fmla="*/ 0 h 10681"/>
              <a:gd name="connsiteX1" fmla="*/ 11614 w 12365"/>
              <a:gd name="connsiteY1" fmla="*/ 3208 h 10681"/>
              <a:gd name="connsiteX2" fmla="*/ 11255 w 12365"/>
              <a:gd name="connsiteY2" fmla="*/ 7678 h 10681"/>
              <a:gd name="connsiteX3" fmla="*/ 0 w 12365"/>
              <a:gd name="connsiteY3" fmla="*/ 10681 h 10681"/>
              <a:gd name="connsiteX0" fmla="*/ 11742 w 11952"/>
              <a:gd name="connsiteY0" fmla="*/ 0 h 10681"/>
              <a:gd name="connsiteX1" fmla="*/ 11614 w 11952"/>
              <a:gd name="connsiteY1" fmla="*/ 3208 h 10681"/>
              <a:gd name="connsiteX2" fmla="*/ 11255 w 11952"/>
              <a:gd name="connsiteY2" fmla="*/ 7678 h 10681"/>
              <a:gd name="connsiteX3" fmla="*/ 0 w 11952"/>
              <a:gd name="connsiteY3" fmla="*/ 10681 h 10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52" h="10681">
                <a:moveTo>
                  <a:pt x="11742" y="0"/>
                </a:moveTo>
                <a:cubicBezTo>
                  <a:pt x="11565" y="656"/>
                  <a:pt x="11695" y="1928"/>
                  <a:pt x="11614" y="3208"/>
                </a:cubicBezTo>
                <a:cubicBezTo>
                  <a:pt x="11533" y="4488"/>
                  <a:pt x="11952" y="6291"/>
                  <a:pt x="11255" y="7678"/>
                </a:cubicBezTo>
                <a:cubicBezTo>
                  <a:pt x="8700" y="8924"/>
                  <a:pt x="4648" y="9423"/>
                  <a:pt x="0" y="10681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/>
      <p:bldP spid="3" grpId="0" animBg="1"/>
      <p:bldP spid="49" grpId="0"/>
      <p:bldP spid="50" grpId="0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346" y="-99392"/>
            <a:ext cx="7765322" cy="970450"/>
          </a:xfrm>
        </p:spPr>
        <p:txBody>
          <a:bodyPr/>
          <a:lstStyle/>
          <a:p>
            <a:r>
              <a:rPr kumimoji="1" lang="en-US" altLang="ja-JP" dirty="0"/>
              <a:t>Muon Facility in MLF, MUSE</a:t>
            </a:r>
            <a:endParaRPr kumimoji="1" lang="ja-JP" altLang="en-US" dirty="0"/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2D14B530-AA0E-43C1-931B-A16E78DF68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779" y="692696"/>
            <a:ext cx="2695384" cy="6165304"/>
          </a:xfrm>
          <a:prstGeom prst="rect">
            <a:avLst/>
          </a:prstGeom>
        </p:spPr>
      </p:pic>
      <p:sp>
        <p:nvSpPr>
          <p:cNvPr id="22" name="角丸四角形吹き出し 57">
            <a:extLst>
              <a:ext uri="{FF2B5EF4-FFF2-40B4-BE49-F238E27FC236}">
                <a16:creationId xmlns:a16="http://schemas.microsoft.com/office/drawing/2014/main" id="{F974AF1A-4CA9-435F-93EF-52D0E1D6EE2A}"/>
              </a:ext>
            </a:extLst>
          </p:cNvPr>
          <p:cNvSpPr/>
          <p:nvPr/>
        </p:nvSpPr>
        <p:spPr>
          <a:xfrm>
            <a:off x="6156488" y="3987416"/>
            <a:ext cx="2808000" cy="2700000"/>
          </a:xfrm>
          <a:prstGeom prst="wedgeRoundRectCallout">
            <a:avLst>
              <a:gd name="adj1" fmla="val -94413"/>
              <a:gd name="adj2" fmla="val 17104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388" tIns="45694" rIns="91388" bIns="45694" anchor="b"/>
          <a:lstStyle/>
          <a:p>
            <a:pPr defTabSz="456940">
              <a:defRPr/>
            </a:pPr>
            <a:r>
              <a:rPr lang="en-US" altLang="ja-JP" dirty="0">
                <a:solidFill>
                  <a:srgbClr val="000000"/>
                </a:solidFill>
                <a:latin typeface="Calibri" charset="0"/>
              </a:rPr>
              <a:t>Decay and surface muon </a:t>
            </a:r>
            <a:br>
              <a:rPr lang="en-US" altLang="ja-JP" dirty="0">
                <a:solidFill>
                  <a:srgbClr val="000000"/>
                </a:solidFill>
                <a:latin typeface="Calibri" charset="0"/>
              </a:rPr>
            </a:br>
            <a:r>
              <a:rPr lang="ja-JP" altLang="en-US" dirty="0">
                <a:solidFill>
                  <a:srgbClr val="000000"/>
                </a:solidFill>
                <a:latin typeface="Calibri" charset="0"/>
              </a:rPr>
              <a:t>（</a:t>
            </a:r>
            <a:r>
              <a:rPr lang="en-US" altLang="ja-JP" dirty="0">
                <a:solidFill>
                  <a:srgbClr val="000000"/>
                </a:solidFill>
                <a:latin typeface="Calibri" charset="0"/>
              </a:rPr>
              <a:t>100 keV - 50 MeV</a:t>
            </a:r>
            <a:r>
              <a:rPr lang="ja-JP" altLang="en-US" dirty="0">
                <a:solidFill>
                  <a:srgbClr val="000000"/>
                </a:solidFill>
                <a:latin typeface="Calibri" charset="0"/>
              </a:rPr>
              <a:t>）</a:t>
            </a:r>
            <a:br>
              <a:rPr lang="en-US" altLang="ja-JP" dirty="0">
                <a:solidFill>
                  <a:srgbClr val="000000"/>
                </a:solidFill>
                <a:latin typeface="Calibri" charset="0"/>
              </a:rPr>
            </a:br>
            <a:r>
              <a:rPr lang="en-US" altLang="ja-JP" dirty="0">
                <a:solidFill>
                  <a:srgbClr val="000000"/>
                </a:solidFill>
                <a:latin typeface="Calibri" charset="0"/>
              </a:rPr>
              <a:t>to answer </a:t>
            </a:r>
            <a:r>
              <a:rPr lang="en-US" altLang="ja-JP" dirty="0">
                <a:solidFill>
                  <a:srgbClr val="FF0000"/>
                </a:solidFill>
                <a:latin typeface="Calibri" charset="0"/>
              </a:rPr>
              <a:t>a variety of users’ demands</a:t>
            </a:r>
            <a:r>
              <a:rPr lang="en-US" altLang="ja-JP" dirty="0">
                <a:solidFill>
                  <a:srgbClr val="000000"/>
                </a:solidFill>
                <a:latin typeface="Calibri" charset="0"/>
              </a:rPr>
              <a:t> with</a:t>
            </a:r>
            <a:br>
              <a:rPr lang="en-US" altLang="ja-JP" dirty="0">
                <a:solidFill>
                  <a:srgbClr val="000000"/>
                </a:solidFill>
                <a:latin typeface="Calibri" charset="0"/>
              </a:rPr>
            </a:br>
            <a:r>
              <a:rPr lang="en-US" altLang="ja-JP" dirty="0" err="1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dirty="0" err="1">
                <a:solidFill>
                  <a:srgbClr val="000000"/>
                </a:solidFill>
                <a:latin typeface="Calibri" charset="0"/>
              </a:rPr>
              <a:t>SR</a:t>
            </a:r>
            <a:r>
              <a:rPr lang="en-US" altLang="ja-JP" dirty="0">
                <a:solidFill>
                  <a:srgbClr val="000000"/>
                </a:solidFill>
                <a:latin typeface="Calibri" charset="0"/>
              </a:rPr>
              <a:t> spectrometer (D1)</a:t>
            </a:r>
            <a:br>
              <a:rPr lang="en-US" altLang="ja-JP" dirty="0">
                <a:solidFill>
                  <a:srgbClr val="000000"/>
                </a:solidFill>
                <a:latin typeface="Calibri" charset="0"/>
              </a:rPr>
            </a:br>
            <a:r>
              <a:rPr lang="en-US" altLang="ja-JP" dirty="0">
                <a:solidFill>
                  <a:srgbClr val="000000"/>
                </a:solidFill>
                <a:latin typeface="Calibri" charset="0"/>
              </a:rPr>
              <a:t>general purpose (D2)</a:t>
            </a:r>
          </a:p>
        </p:txBody>
      </p:sp>
      <p:sp>
        <p:nvSpPr>
          <p:cNvPr id="23" name="角丸四角形吹き出し 56">
            <a:extLst>
              <a:ext uri="{FF2B5EF4-FFF2-40B4-BE49-F238E27FC236}">
                <a16:creationId xmlns:a16="http://schemas.microsoft.com/office/drawing/2014/main" id="{92D00499-547F-4D03-A891-3F6DDB94718B}"/>
              </a:ext>
            </a:extLst>
          </p:cNvPr>
          <p:cNvSpPr/>
          <p:nvPr/>
        </p:nvSpPr>
        <p:spPr>
          <a:xfrm flipH="1">
            <a:off x="162207" y="3987416"/>
            <a:ext cx="2808000" cy="2700000"/>
          </a:xfrm>
          <a:prstGeom prst="wedgeRoundRectCallout">
            <a:avLst>
              <a:gd name="adj1" fmla="val -75170"/>
              <a:gd name="adj2" fmla="val 20660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88" tIns="45694" rIns="91388" bIns="45694" anchor="b"/>
          <a:lstStyle/>
          <a:p>
            <a:pPr defTabSz="456940">
              <a:defRPr/>
            </a:pPr>
            <a:r>
              <a:rPr lang="en-US" altLang="ja-JP" dirty="0">
                <a:solidFill>
                  <a:srgbClr val="FF0000"/>
                </a:solidFill>
                <a:latin typeface="Calibri" charset="0"/>
              </a:rPr>
              <a:t>Ultra slow muon</a:t>
            </a:r>
            <a:br>
              <a:rPr lang="en-US" altLang="ja-JP" dirty="0">
                <a:solidFill>
                  <a:srgbClr val="000000"/>
                </a:solidFill>
                <a:latin typeface="Calibri" charset="0"/>
              </a:rPr>
            </a:br>
            <a:r>
              <a:rPr lang="ja-JP" altLang="en-US" dirty="0">
                <a:solidFill>
                  <a:srgbClr val="000000"/>
                </a:solidFill>
                <a:latin typeface="Calibri" charset="0"/>
              </a:rPr>
              <a:t>（</a:t>
            </a:r>
            <a:r>
              <a:rPr lang="en-US" altLang="ja-JP" dirty="0">
                <a:solidFill>
                  <a:srgbClr val="000000"/>
                </a:solidFill>
                <a:latin typeface="Calibri" charset="0"/>
              </a:rPr>
              <a:t>0.1 - 30 keV</a:t>
            </a:r>
            <a:r>
              <a:rPr lang="ja-JP" altLang="en-US" dirty="0">
                <a:solidFill>
                  <a:srgbClr val="000000"/>
                </a:solidFill>
                <a:latin typeface="Calibri" charset="0"/>
              </a:rPr>
              <a:t>）</a:t>
            </a:r>
            <a:br>
              <a:rPr lang="en-US" altLang="ja-JP" dirty="0">
                <a:solidFill>
                  <a:srgbClr val="000000"/>
                </a:solidFill>
                <a:latin typeface="Calibri" charset="0"/>
              </a:rPr>
            </a:br>
            <a:r>
              <a:rPr lang="en-US" altLang="ja-JP" dirty="0">
                <a:solidFill>
                  <a:srgbClr val="000000"/>
                </a:solidFill>
                <a:latin typeface="Calibri" charset="0"/>
              </a:rPr>
              <a:t>surface/sub-surface /interface sciences (U1A)</a:t>
            </a:r>
            <a:br>
              <a:rPr lang="en-US" altLang="ja-JP" dirty="0">
                <a:solidFill>
                  <a:srgbClr val="000000"/>
                </a:solidFill>
                <a:latin typeface="Calibri" charset="0"/>
              </a:rPr>
            </a:br>
            <a:r>
              <a:rPr lang="en-US" altLang="ja-JP" dirty="0">
                <a:solidFill>
                  <a:srgbClr val="000000"/>
                </a:solidFill>
                <a:latin typeface="Calibri" charset="0"/>
              </a:rPr>
              <a:t>Test-bench for </a:t>
            </a:r>
            <a:r>
              <a:rPr lang="en-US" altLang="ja-JP" dirty="0" err="1">
                <a:solidFill>
                  <a:srgbClr val="000000"/>
                </a:solidFill>
                <a:latin typeface="Calibri" charset="0"/>
              </a:rPr>
              <a:t>T</a:t>
            </a:r>
            <a:r>
              <a:rPr lang="en-US" altLang="ja-JP" dirty="0" err="1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dirty="0" err="1">
                <a:solidFill>
                  <a:srgbClr val="000000"/>
                </a:solidFill>
                <a:latin typeface="Calibri" charset="0"/>
              </a:rPr>
              <a:t>M</a:t>
            </a:r>
            <a:r>
              <a:rPr lang="en-US" altLang="ja-JP" dirty="0">
                <a:solidFill>
                  <a:srgbClr val="000000"/>
                </a:solidFill>
                <a:latin typeface="Calibri" charset="0"/>
              </a:rPr>
              <a:t> (U1B)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67FFA3B7-BD7A-4586-8FD8-0BD025C85DA1}"/>
              </a:ext>
            </a:extLst>
          </p:cNvPr>
          <p:cNvSpPr/>
          <p:nvPr/>
        </p:nvSpPr>
        <p:spPr>
          <a:xfrm>
            <a:off x="6525790" y="4168138"/>
            <a:ext cx="998538" cy="46196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388" tIns="45694" rIns="91388" bIns="45694">
            <a:spAutoFit/>
          </a:bodyPr>
          <a:lstStyle/>
          <a:p>
            <a:pPr defTabSz="4569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dirty="0">
                <a:solidFill>
                  <a:prstClr val="black"/>
                </a:solidFill>
              </a:rPr>
              <a:t>D-line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2EFBD2E-B203-463E-A453-581D2A784E0B}"/>
              </a:ext>
            </a:extLst>
          </p:cNvPr>
          <p:cNvSpPr/>
          <p:nvPr/>
        </p:nvSpPr>
        <p:spPr>
          <a:xfrm>
            <a:off x="471786" y="4191173"/>
            <a:ext cx="931862" cy="46196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388" tIns="45694" rIns="91388" bIns="45694">
            <a:spAutoFit/>
          </a:bodyPr>
          <a:lstStyle/>
          <a:p>
            <a:pPr defTabSz="4569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dirty="0">
                <a:solidFill>
                  <a:prstClr val="black"/>
                </a:solidFill>
              </a:rPr>
              <a:t>U-line</a:t>
            </a:r>
          </a:p>
        </p:txBody>
      </p:sp>
      <p:sp>
        <p:nvSpPr>
          <p:cNvPr id="26" name="正方形/長方形 19">
            <a:extLst>
              <a:ext uri="{FF2B5EF4-FFF2-40B4-BE49-F238E27FC236}">
                <a16:creationId xmlns:a16="http://schemas.microsoft.com/office/drawing/2014/main" id="{C9CADE6B-350F-48A0-9DFF-86246B0B63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6365" y="4129261"/>
            <a:ext cx="501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88" tIns="45694" rIns="91388" bIns="45694">
            <a:spAutoFit/>
          </a:bodyPr>
          <a:lstStyle/>
          <a:p>
            <a:r>
              <a:rPr lang="en-US" altLang="ja-JP" sz="2800" b="1" dirty="0">
                <a:latin typeface="Calibri" charset="0"/>
              </a:rPr>
              <a:t>µ</a:t>
            </a:r>
            <a:r>
              <a:rPr lang="en-US" altLang="ja-JP" sz="2800" b="1" baseline="30000" dirty="0">
                <a:latin typeface="Calibri" charset="0"/>
              </a:rPr>
              <a:t>+</a:t>
            </a:r>
            <a:endParaRPr lang="ja-JP" altLang="en-US" sz="2800" b="1" dirty="0"/>
          </a:p>
        </p:txBody>
      </p:sp>
      <p:sp>
        <p:nvSpPr>
          <p:cNvPr id="27" name="角丸四角形吹き出し 41">
            <a:extLst>
              <a:ext uri="{FF2B5EF4-FFF2-40B4-BE49-F238E27FC236}">
                <a16:creationId xmlns:a16="http://schemas.microsoft.com/office/drawing/2014/main" id="{A9ED3E63-EB0A-42E7-8493-D74CB79548A7}"/>
              </a:ext>
            </a:extLst>
          </p:cNvPr>
          <p:cNvSpPr/>
          <p:nvPr/>
        </p:nvSpPr>
        <p:spPr>
          <a:xfrm flipH="1">
            <a:off x="162318" y="908720"/>
            <a:ext cx="2808000" cy="2700000"/>
          </a:xfrm>
          <a:prstGeom prst="wedgeRoundRectCallout">
            <a:avLst>
              <a:gd name="adj1" fmla="val -87888"/>
              <a:gd name="adj2" fmla="val 784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388" tIns="45694" rIns="91388" bIns="45694" anchor="b"/>
          <a:lstStyle/>
          <a:p>
            <a:r>
              <a:rPr lang="en-US" altLang="ja-JP" dirty="0">
                <a:solidFill>
                  <a:srgbClr val="000000"/>
                </a:solidFill>
                <a:latin typeface="Calibri" charset="0"/>
              </a:rPr>
              <a:t>Surface muon </a:t>
            </a:r>
            <a:r>
              <a:rPr lang="ja-JP" altLang="en-US" dirty="0">
                <a:solidFill>
                  <a:srgbClr val="000000"/>
                </a:solidFill>
                <a:latin typeface="Calibri" charset="0"/>
              </a:rPr>
              <a:t>（</a:t>
            </a:r>
            <a:r>
              <a:rPr lang="en-US" altLang="ja-JP" dirty="0">
                <a:solidFill>
                  <a:srgbClr val="000000"/>
                </a:solidFill>
                <a:latin typeface="Calibri" charset="0"/>
              </a:rPr>
              <a:t>4 MeV</a:t>
            </a:r>
            <a:r>
              <a:rPr lang="ja-JP" altLang="en-US" dirty="0">
                <a:solidFill>
                  <a:srgbClr val="000000"/>
                </a:solidFill>
                <a:latin typeface="Calibri" charset="0"/>
              </a:rPr>
              <a:t>）</a:t>
            </a:r>
            <a:endParaRPr lang="en-US" altLang="ja-JP" dirty="0">
              <a:solidFill>
                <a:srgbClr val="800000"/>
              </a:solidFill>
              <a:latin typeface="Calibri" charset="0"/>
            </a:endParaRPr>
          </a:p>
          <a:p>
            <a:r>
              <a:rPr lang="en-US" altLang="ja-JP" dirty="0">
                <a:solidFill>
                  <a:srgbClr val="000000"/>
                </a:solidFill>
                <a:latin typeface="Calibri" charset="0"/>
              </a:rPr>
              <a:t>dedicated to bulk µSR</a:t>
            </a:r>
            <a:br>
              <a:rPr lang="en-US" altLang="ja-JP" dirty="0">
                <a:solidFill>
                  <a:srgbClr val="000000"/>
                </a:solidFill>
                <a:latin typeface="Calibri" charset="0"/>
              </a:rPr>
            </a:br>
            <a:r>
              <a:rPr lang="en-US" altLang="ja-JP" dirty="0">
                <a:solidFill>
                  <a:srgbClr val="000000"/>
                </a:solidFill>
                <a:latin typeface="Calibri" charset="0"/>
              </a:rPr>
              <a:t>in </a:t>
            </a:r>
            <a:r>
              <a:rPr lang="en-US" altLang="ja-JP" dirty="0">
                <a:solidFill>
                  <a:srgbClr val="FF0000"/>
                </a:solidFill>
                <a:latin typeface="Calibri" charset="0"/>
              </a:rPr>
              <a:t>4 experimental areas</a:t>
            </a:r>
            <a:br>
              <a:rPr lang="en-US" altLang="ja-JP" dirty="0">
                <a:solidFill>
                  <a:srgbClr val="000000"/>
                </a:solidFill>
                <a:latin typeface="Calibri" charset="0"/>
              </a:rPr>
            </a:br>
            <a:r>
              <a:rPr lang="en-US" altLang="ja-JP" dirty="0">
                <a:solidFill>
                  <a:srgbClr val="000000"/>
                </a:solidFill>
                <a:latin typeface="Calibri" charset="0"/>
              </a:rPr>
              <a:t>w/ various sample env:</a:t>
            </a:r>
          </a:p>
          <a:p>
            <a:r>
              <a:rPr lang="ja-JP" altLang="en-US" sz="1400" dirty="0">
                <a:solidFill>
                  <a:srgbClr val="000000"/>
                </a:solidFill>
                <a:latin typeface="Calibri" charset="0"/>
              </a:rPr>
              <a:t>   </a:t>
            </a:r>
            <a:r>
              <a:rPr lang="en-US" altLang="ja-JP" sz="1400" dirty="0">
                <a:solidFill>
                  <a:srgbClr val="000000"/>
                </a:solidFill>
                <a:latin typeface="Calibri" charset="0"/>
              </a:rPr>
              <a:t>ultra-low temperature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Calibri" charset="0"/>
              </a:rPr>
              <a:t>   high magnetic field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Calibri" charset="0"/>
              </a:rPr>
              <a:t>   pulsed excitations </a:t>
            </a:r>
            <a:r>
              <a:rPr lang="en-US" altLang="ja-JP" sz="1400" i="1" dirty="0">
                <a:solidFill>
                  <a:srgbClr val="000000"/>
                </a:solidFill>
                <a:latin typeface="Calibri" charset="0"/>
              </a:rPr>
              <a:t>etc</a:t>
            </a:r>
            <a:r>
              <a:rPr lang="en-US" altLang="ja-JP" sz="1400" dirty="0">
                <a:solidFill>
                  <a:srgbClr val="000000"/>
                </a:solidFill>
                <a:latin typeface="Calibri" charset="0"/>
              </a:rPr>
              <a:t>.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812ACE4A-F57A-4D2C-B692-920C71E95569}"/>
              </a:ext>
            </a:extLst>
          </p:cNvPr>
          <p:cNvSpPr/>
          <p:nvPr/>
        </p:nvSpPr>
        <p:spPr>
          <a:xfrm>
            <a:off x="455340" y="1094830"/>
            <a:ext cx="876300" cy="461962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388" tIns="45694" rIns="91388" bIns="45694">
            <a:spAutoFit/>
          </a:bodyPr>
          <a:lstStyle/>
          <a:p>
            <a:pPr defTabSz="4569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dirty="0">
                <a:solidFill>
                  <a:prstClr val="black"/>
                </a:solidFill>
              </a:rPr>
              <a:t>S-line</a:t>
            </a:r>
          </a:p>
        </p:txBody>
      </p:sp>
      <p:sp>
        <p:nvSpPr>
          <p:cNvPr id="29" name="正方形/長方形 2">
            <a:extLst>
              <a:ext uri="{FF2B5EF4-FFF2-40B4-BE49-F238E27FC236}">
                <a16:creationId xmlns:a16="http://schemas.microsoft.com/office/drawing/2014/main" id="{9EA4A613-BE15-4CB4-AA10-C3E2F8E872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6366" y="1050675"/>
            <a:ext cx="501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88" tIns="45694" rIns="91388" bIns="45694">
            <a:spAutoFit/>
          </a:bodyPr>
          <a:lstStyle/>
          <a:p>
            <a:r>
              <a:rPr lang="en-US" altLang="ja-JP" sz="2800" b="1" dirty="0">
                <a:latin typeface="Calibri" charset="0"/>
              </a:rPr>
              <a:t>µ</a:t>
            </a:r>
            <a:r>
              <a:rPr lang="en-US" altLang="ja-JP" sz="2800" b="1" baseline="30000" dirty="0">
                <a:latin typeface="Calibri" charset="0"/>
              </a:rPr>
              <a:t>+</a:t>
            </a:r>
            <a:endParaRPr lang="ja-JP" altLang="en-US" sz="2800" b="1" dirty="0"/>
          </a:p>
        </p:txBody>
      </p:sp>
      <p:sp>
        <p:nvSpPr>
          <p:cNvPr id="30" name="角丸四角形吹き出し 58">
            <a:extLst>
              <a:ext uri="{FF2B5EF4-FFF2-40B4-BE49-F238E27FC236}">
                <a16:creationId xmlns:a16="http://schemas.microsoft.com/office/drawing/2014/main" id="{374608AA-5588-4470-91DF-F0208872AD3E}"/>
              </a:ext>
            </a:extLst>
          </p:cNvPr>
          <p:cNvSpPr/>
          <p:nvPr/>
        </p:nvSpPr>
        <p:spPr>
          <a:xfrm>
            <a:off x="6120600" y="908830"/>
            <a:ext cx="2808000" cy="2700000"/>
          </a:xfrm>
          <a:prstGeom prst="wedgeRoundRectCallout">
            <a:avLst>
              <a:gd name="adj1" fmla="val -72172"/>
              <a:gd name="adj2" fmla="val 9256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388" tIns="45694" rIns="91388" bIns="45694" anchor="b"/>
          <a:lstStyle/>
          <a:p>
            <a:pPr defTabSz="456940">
              <a:defRPr/>
            </a:pPr>
            <a:r>
              <a:rPr lang="en-US" altLang="ja-JP" dirty="0">
                <a:solidFill>
                  <a:srgbClr val="FF0000"/>
                </a:solidFill>
                <a:latin typeface="Calibri" charset="0"/>
              </a:rPr>
              <a:t>High-intensity</a:t>
            </a:r>
            <a:r>
              <a:rPr lang="en-US" altLang="ja-JP" dirty="0">
                <a:solidFill>
                  <a:srgbClr val="000000"/>
                </a:solidFill>
                <a:latin typeface="Calibri" charset="0"/>
              </a:rPr>
              <a:t> surface and high-energy cloud</a:t>
            </a:r>
            <a:br>
              <a:rPr lang="en-US" altLang="ja-JP" dirty="0">
                <a:solidFill>
                  <a:srgbClr val="000000"/>
                </a:solidFill>
                <a:latin typeface="Calibri" charset="0"/>
              </a:rPr>
            </a:br>
            <a:r>
              <a:rPr lang="en-US" altLang="ja-JP" dirty="0">
                <a:solidFill>
                  <a:srgbClr val="000000"/>
                </a:solidFill>
                <a:latin typeface="Calibri" charset="0"/>
              </a:rPr>
              <a:t>muon </a:t>
            </a:r>
            <a:r>
              <a:rPr lang="ja-JP" altLang="en-US" dirty="0">
                <a:solidFill>
                  <a:srgbClr val="000000"/>
                </a:solidFill>
                <a:latin typeface="Calibri" charset="0"/>
              </a:rPr>
              <a:t>（</a:t>
            </a:r>
            <a:r>
              <a:rPr lang="en-US" altLang="ja-JP" dirty="0">
                <a:solidFill>
                  <a:srgbClr val="000000"/>
                </a:solidFill>
                <a:latin typeface="Calibri" charset="0"/>
              </a:rPr>
              <a:t>&lt;4 - 50 MeV</a:t>
            </a:r>
            <a:r>
              <a:rPr lang="ja-JP" altLang="en-US" dirty="0">
                <a:solidFill>
                  <a:srgbClr val="000000"/>
                </a:solidFill>
                <a:latin typeface="Calibri" charset="0"/>
              </a:rPr>
              <a:t>）</a:t>
            </a:r>
            <a:br>
              <a:rPr lang="en-US" altLang="ja-JP" dirty="0">
                <a:solidFill>
                  <a:srgbClr val="000000"/>
                </a:solidFill>
                <a:latin typeface="Calibri" charset="0"/>
              </a:rPr>
            </a:br>
            <a:r>
              <a:rPr lang="en-US" altLang="ja-JP" dirty="0">
                <a:solidFill>
                  <a:srgbClr val="000000"/>
                </a:solidFill>
                <a:latin typeface="Calibri" charset="0"/>
              </a:rPr>
              <a:t>for </a:t>
            </a:r>
            <a:r>
              <a:rPr lang="en-US" altLang="ja-JP" dirty="0">
                <a:solidFill>
                  <a:srgbClr val="FF0000"/>
                </a:solidFill>
                <a:latin typeface="Calibri" charset="0"/>
              </a:rPr>
              <a:t>general purpose </a:t>
            </a:r>
            <a:r>
              <a:rPr lang="en-US" altLang="ja-JP" dirty="0">
                <a:solidFill>
                  <a:srgbClr val="000000"/>
                </a:solidFill>
                <a:latin typeface="Calibri" charset="0"/>
              </a:rPr>
              <a:t>“</a:t>
            </a:r>
            <a:r>
              <a:rPr lang="en-US" altLang="ja-JP" dirty="0">
                <a:solidFill>
                  <a:schemeClr val="tx1"/>
                </a:solidFill>
                <a:latin typeface="Calibri" charset="0"/>
              </a:rPr>
              <a:t>fundamental physics</a:t>
            </a:r>
            <a:r>
              <a:rPr lang="en-US" altLang="ja-JP" dirty="0">
                <a:solidFill>
                  <a:srgbClr val="000000"/>
                </a:solidFill>
                <a:latin typeface="Calibri" charset="0"/>
              </a:rPr>
              <a:t>”</a:t>
            </a:r>
          </a:p>
          <a:p>
            <a:pPr defTabSz="456940">
              <a:defRPr/>
            </a:pPr>
            <a:r>
              <a:rPr lang="en-US" altLang="ja-JP" sz="1400" dirty="0">
                <a:solidFill>
                  <a:srgbClr val="000000"/>
                </a:solidFill>
                <a:latin typeface="Calibri" charset="0"/>
              </a:rPr>
              <a:t>   requiring high precision,</a:t>
            </a:r>
            <a:br>
              <a:rPr lang="en-US" altLang="ja-JP" sz="1400" dirty="0">
                <a:solidFill>
                  <a:srgbClr val="000000"/>
                </a:solidFill>
                <a:latin typeface="Calibri" charset="0"/>
              </a:rPr>
            </a:br>
            <a:r>
              <a:rPr lang="en-US" altLang="ja-JP" sz="1400" dirty="0">
                <a:solidFill>
                  <a:srgbClr val="000000"/>
                </a:solidFill>
                <a:latin typeface="Calibri" charset="0"/>
              </a:rPr>
              <a:t>   high sensitivity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91DFB23-F4DA-481C-B57A-D12D768E710E}"/>
              </a:ext>
            </a:extLst>
          </p:cNvPr>
          <p:cNvSpPr/>
          <p:nvPr/>
        </p:nvSpPr>
        <p:spPr>
          <a:xfrm>
            <a:off x="6382652" y="1094829"/>
            <a:ext cx="927100" cy="461963"/>
          </a:xfrm>
          <a:prstGeom prst="rect">
            <a:avLst/>
          </a:prstGeom>
          <a:ln>
            <a:solidFill>
              <a:srgbClr val="66006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388" tIns="45694" rIns="91388" bIns="45694">
            <a:spAutoFit/>
          </a:bodyPr>
          <a:lstStyle/>
          <a:p>
            <a:pPr defTabSz="4569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dirty="0">
                <a:solidFill>
                  <a:prstClr val="black"/>
                </a:solidFill>
              </a:rPr>
              <a:t>H-line</a:t>
            </a:r>
          </a:p>
        </p:txBody>
      </p:sp>
      <p:sp>
        <p:nvSpPr>
          <p:cNvPr id="32" name="正方形/長方形 17">
            <a:extLst>
              <a:ext uri="{FF2B5EF4-FFF2-40B4-BE49-F238E27FC236}">
                <a16:creationId xmlns:a16="http://schemas.microsoft.com/office/drawing/2014/main" id="{44F9F332-B45E-406F-9EF3-B497BA21E6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4368" y="1050675"/>
            <a:ext cx="934766" cy="523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88" tIns="45694" rIns="91388" bIns="45694">
            <a:spAutoFit/>
          </a:bodyPr>
          <a:lstStyle/>
          <a:p>
            <a:r>
              <a:rPr lang="en-US" altLang="ja-JP" sz="2800" b="1" dirty="0">
                <a:latin typeface="Calibri" charset="0"/>
              </a:rPr>
              <a:t>µ</a:t>
            </a:r>
            <a:r>
              <a:rPr lang="en-US" altLang="ja-JP" sz="2800" b="1" baseline="30000" dirty="0">
                <a:latin typeface="Calibri" charset="0"/>
              </a:rPr>
              <a:t>+</a:t>
            </a:r>
            <a:r>
              <a:rPr lang="en-US" altLang="ja-JP" sz="2800" b="1" dirty="0">
                <a:latin typeface="Calibri" charset="0"/>
              </a:rPr>
              <a:t>/µ</a:t>
            </a:r>
            <a:r>
              <a:rPr lang="en-US" altLang="ja-JP" sz="2800" b="1" baseline="30000" dirty="0">
                <a:latin typeface="Calibri" charset="0"/>
              </a:rPr>
              <a:t>-</a:t>
            </a:r>
            <a:endParaRPr lang="ja-JP" altLang="en-US" sz="2800" b="1" dirty="0"/>
          </a:p>
        </p:txBody>
      </p:sp>
      <p:sp>
        <p:nvSpPr>
          <p:cNvPr id="33" name="正方形/長方形 17">
            <a:extLst>
              <a:ext uri="{FF2B5EF4-FFF2-40B4-BE49-F238E27FC236}">
                <a16:creationId xmlns:a16="http://schemas.microsoft.com/office/drawing/2014/main" id="{A0FE1080-AB05-4E35-B866-D41EFC9701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4368" y="4129261"/>
            <a:ext cx="934766" cy="523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88" tIns="45694" rIns="91388" bIns="45694">
            <a:spAutoFit/>
          </a:bodyPr>
          <a:lstStyle/>
          <a:p>
            <a:r>
              <a:rPr lang="en-US" altLang="ja-JP" sz="2800" b="1" dirty="0">
                <a:latin typeface="Calibri" charset="0"/>
              </a:rPr>
              <a:t>µ</a:t>
            </a:r>
            <a:r>
              <a:rPr lang="en-US" altLang="ja-JP" sz="2800" b="1" baseline="30000" dirty="0">
                <a:latin typeface="Calibri" charset="0"/>
              </a:rPr>
              <a:t>+</a:t>
            </a:r>
            <a:r>
              <a:rPr lang="en-US" altLang="ja-JP" sz="2800" b="1" dirty="0">
                <a:latin typeface="Calibri" charset="0"/>
              </a:rPr>
              <a:t>/µ</a:t>
            </a:r>
            <a:r>
              <a:rPr lang="en-US" altLang="ja-JP" sz="2800" b="1" baseline="30000" dirty="0">
                <a:latin typeface="Calibri" charset="0"/>
              </a:rPr>
              <a:t>-</a:t>
            </a:r>
            <a:endParaRPr lang="ja-JP" altLang="en-US" sz="2800" b="1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CCAC6AD-F4F9-4EC6-91C4-A63B97DE099A}"/>
              </a:ext>
            </a:extLst>
          </p:cNvPr>
          <p:cNvSpPr txBox="1"/>
          <p:nvPr/>
        </p:nvSpPr>
        <p:spPr>
          <a:xfrm>
            <a:off x="6305433" y="5014251"/>
            <a:ext cx="2510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dirty="0">
                <a:effectLst>
                  <a:glow rad="228600">
                    <a:schemeClr val="bg1"/>
                  </a:glow>
                </a:effectLst>
              </a:rPr>
              <a:t>General Use</a:t>
            </a:r>
            <a:endParaRPr kumimoji="1" lang="ja-JP" altLang="en-US" sz="3600" b="1" dirty="0">
              <a:effectLst>
                <a:glow rad="228600">
                  <a:schemeClr val="bg1"/>
                </a:glow>
              </a:effectLst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CAB46DF-5CEC-48CE-A899-22674C530E5D}"/>
              </a:ext>
            </a:extLst>
          </p:cNvPr>
          <p:cNvSpPr txBox="1"/>
          <p:nvPr/>
        </p:nvSpPr>
        <p:spPr>
          <a:xfrm>
            <a:off x="-36512" y="1658556"/>
            <a:ext cx="35689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600" b="1" dirty="0">
                <a:effectLst>
                  <a:glow rad="228600">
                    <a:schemeClr val="bg1"/>
                  </a:glow>
                </a:effectLst>
              </a:rPr>
              <a:t>4 areas</a:t>
            </a:r>
            <a:br>
              <a:rPr lang="en-US" altLang="ja-JP" sz="3600" b="1" dirty="0">
                <a:effectLst>
                  <a:glow rad="228600">
                    <a:schemeClr val="bg1"/>
                  </a:glow>
                </a:effectLst>
              </a:rPr>
            </a:br>
            <a:r>
              <a:rPr lang="en-US" altLang="ja-JP" sz="3600" b="1" dirty="0">
                <a:effectLst>
                  <a:glow rad="228600">
                    <a:schemeClr val="bg1"/>
                  </a:glow>
                </a:effectLst>
              </a:rPr>
              <a:t>Simultaneous use</a:t>
            </a:r>
            <a:endParaRPr kumimoji="1" lang="ja-JP" altLang="en-US" sz="3600" b="1" dirty="0">
              <a:effectLst>
                <a:glow rad="228600">
                  <a:schemeClr val="bg1"/>
                </a:glow>
              </a:effectLst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68842B5-41C0-4597-A860-FA6D2287C5A5}"/>
              </a:ext>
            </a:extLst>
          </p:cNvPr>
          <p:cNvSpPr txBox="1"/>
          <p:nvPr/>
        </p:nvSpPr>
        <p:spPr>
          <a:xfrm>
            <a:off x="6103539" y="1658666"/>
            <a:ext cx="28421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600" b="1" dirty="0">
                <a:effectLst>
                  <a:glow rad="228600">
                    <a:schemeClr val="bg1"/>
                  </a:glow>
                </a:effectLst>
              </a:rPr>
              <a:t>High Intensity</a:t>
            </a:r>
            <a:br>
              <a:rPr lang="en-US" altLang="ja-JP" sz="3600" b="1" dirty="0">
                <a:effectLst>
                  <a:glow rad="228600">
                    <a:schemeClr val="bg1"/>
                  </a:glow>
                </a:effectLst>
              </a:rPr>
            </a:br>
            <a:r>
              <a:rPr lang="en-US" altLang="ja-JP" sz="3600" b="1" dirty="0">
                <a:effectLst>
                  <a:glow rad="228600">
                    <a:schemeClr val="bg1"/>
                  </a:glow>
                </a:effectLst>
              </a:rPr>
              <a:t>General Use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A7A8B5AC-9678-4482-B974-6C59BD7B23ED}"/>
              </a:ext>
            </a:extLst>
          </p:cNvPr>
          <p:cNvSpPr txBox="1"/>
          <p:nvPr/>
        </p:nvSpPr>
        <p:spPr>
          <a:xfrm>
            <a:off x="-24660" y="4737252"/>
            <a:ext cx="35165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600" b="1" dirty="0">
                <a:effectLst>
                  <a:glow rad="228600">
                    <a:schemeClr val="bg1"/>
                  </a:glow>
                </a:effectLst>
              </a:rPr>
              <a:t>Ultra Slow Muon</a:t>
            </a:r>
          </a:p>
          <a:p>
            <a:pPr algn="ctr"/>
            <a:r>
              <a:rPr kumimoji="1" lang="en-US" altLang="ja-JP" sz="3600" b="1" dirty="0">
                <a:effectLst>
                  <a:glow rad="228600">
                    <a:schemeClr val="bg1"/>
                  </a:glow>
                </a:effectLst>
              </a:rPr>
              <a:t>Surface/Interface</a:t>
            </a:r>
            <a:endParaRPr kumimoji="1" lang="ja-JP" altLang="en-US" sz="3600" b="1" dirty="0">
              <a:effectLst>
                <a:glow rad="228600">
                  <a:schemeClr val="bg1"/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4732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D:\Users\kawamura\Desktop\MuonFacility_Future_120124 Model (1).jpg">
            <a:extLst>
              <a:ext uri="{FF2B5EF4-FFF2-40B4-BE49-F238E27FC236}">
                <a16:creationId xmlns:a16="http://schemas.microsoft.com/office/drawing/2014/main" id="{ABCC3F30-469F-4EE0-94D1-571A9A5DB6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/>
          <a:srcRect l="18806" t="24846" r="6109" b="7803"/>
          <a:stretch/>
        </p:blipFill>
        <p:spPr bwMode="auto">
          <a:xfrm rot="5400000">
            <a:off x="4860004" y="2133414"/>
            <a:ext cx="5112000" cy="3239971"/>
          </a:xfrm>
          <a:prstGeom prst="rect">
            <a:avLst/>
          </a:prstGeom>
          <a:noFill/>
        </p:spPr>
      </p:pic>
      <p:pic>
        <p:nvPicPr>
          <p:cNvPr id="4" name="20150415-mlf1_0107.compressed.mp4">
            <a:hlinkClick r:id="" action="ppaction://media"/>
            <a:extLst>
              <a:ext uri="{FF2B5EF4-FFF2-40B4-BE49-F238E27FC236}">
                <a16:creationId xmlns:a16="http://schemas.microsoft.com/office/drawing/2014/main" id="{4BBAA0B4-0347-4E1C-AE79-FF6A96BC293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79389" y="836640"/>
            <a:ext cx="5121355" cy="2880762"/>
          </a:xfrm>
          <a:prstGeom prst="rect">
            <a:avLst/>
          </a:prstGeom>
        </p:spPr>
      </p:pic>
      <p:pic>
        <p:nvPicPr>
          <p:cNvPr id="5" name="20150415-mlf2_0107.compressed.mp4">
            <a:hlinkClick r:id="" action="ppaction://media"/>
            <a:extLst>
              <a:ext uri="{FF2B5EF4-FFF2-40B4-BE49-F238E27FC236}">
                <a16:creationId xmlns:a16="http://schemas.microsoft.com/office/drawing/2014/main" id="{CE9C93C9-A5A4-4274-B6C4-84A06FF58239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79390" y="3861060"/>
            <a:ext cx="5121355" cy="2880762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3D14166-0FA0-4ECD-B94C-9582C6DB727B}"/>
              </a:ext>
            </a:extLst>
          </p:cNvPr>
          <p:cNvSpPr txBox="1"/>
          <p:nvPr/>
        </p:nvSpPr>
        <p:spPr>
          <a:xfrm>
            <a:off x="4239438" y="6419814"/>
            <a:ext cx="127470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Exp. Hall #2</a:t>
            </a:r>
            <a:endParaRPr kumimoji="1" lang="ja-JP" altLang="en-US" dirty="0"/>
          </a:p>
        </p:txBody>
      </p:sp>
      <p:sp>
        <p:nvSpPr>
          <p:cNvPr id="8" name="円/楕円 8">
            <a:extLst>
              <a:ext uri="{FF2B5EF4-FFF2-40B4-BE49-F238E27FC236}">
                <a16:creationId xmlns:a16="http://schemas.microsoft.com/office/drawing/2014/main" id="{C7D6DA27-B2E4-4439-AEE2-AC6AEF7DFE99}"/>
              </a:ext>
            </a:extLst>
          </p:cNvPr>
          <p:cNvSpPr/>
          <p:nvPr/>
        </p:nvSpPr>
        <p:spPr>
          <a:xfrm>
            <a:off x="6084210" y="4077090"/>
            <a:ext cx="144020" cy="144020"/>
          </a:xfrm>
          <a:prstGeom prst="ellipse">
            <a:avLst/>
          </a:prstGeo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5400000" scaled="0"/>
          </a:gra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9">
            <a:extLst>
              <a:ext uri="{FF2B5EF4-FFF2-40B4-BE49-F238E27FC236}">
                <a16:creationId xmlns:a16="http://schemas.microsoft.com/office/drawing/2014/main" id="{65C2EAAA-B5AF-43EB-A7FE-A4663831DBB0}"/>
              </a:ext>
            </a:extLst>
          </p:cNvPr>
          <p:cNvSpPr/>
          <p:nvPr/>
        </p:nvSpPr>
        <p:spPr>
          <a:xfrm>
            <a:off x="7596420" y="4077090"/>
            <a:ext cx="144020" cy="144020"/>
          </a:xfrm>
          <a:prstGeom prst="ellipse">
            <a:avLst/>
          </a:prstGeo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5400000" scaled="0"/>
          </a:gra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E94F7BC-8DA2-4B23-8FC7-D186E22F0303}"/>
              </a:ext>
            </a:extLst>
          </p:cNvPr>
          <p:cNvSpPr txBox="1"/>
          <p:nvPr/>
        </p:nvSpPr>
        <p:spPr>
          <a:xfrm>
            <a:off x="7812450" y="3501010"/>
            <a:ext cx="494046" cy="461665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#1</a:t>
            </a:r>
            <a:endParaRPr kumimoji="1" lang="ja-JP" altLang="en-US" sz="24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CE7DB36-02F3-4A72-8817-76F12D52F1BF}"/>
              </a:ext>
            </a:extLst>
          </p:cNvPr>
          <p:cNvSpPr txBox="1"/>
          <p:nvPr/>
        </p:nvSpPr>
        <p:spPr>
          <a:xfrm>
            <a:off x="5508130" y="3501010"/>
            <a:ext cx="494046" cy="461665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#2</a:t>
            </a:r>
            <a:endParaRPr kumimoji="1" lang="ja-JP" altLang="en-US" sz="2400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FDE21FF-526F-48B4-B571-0E0A6873B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7213"/>
            <a:ext cx="7886700" cy="1325563"/>
          </a:xfrm>
        </p:spPr>
        <p:txBody>
          <a:bodyPr/>
          <a:lstStyle/>
          <a:p>
            <a:r>
              <a:rPr kumimoji="1" lang="en-US" altLang="ja-JP" dirty="0">
                <a:effectLst>
                  <a:glow rad="139700">
                    <a:schemeClr val="bg1">
                      <a:alpha val="85000"/>
                    </a:schemeClr>
                  </a:glow>
                </a:effectLst>
              </a:rPr>
              <a:t>MLF tour</a:t>
            </a:r>
            <a:endParaRPr kumimoji="1" lang="ja-JP" altLang="en-US" dirty="0">
              <a:effectLst>
                <a:glow rad="139700">
                  <a:schemeClr val="bg1">
                    <a:alpha val="85000"/>
                  </a:schemeClr>
                </a:glow>
              </a:effectLst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1D6EBE2-D829-42A7-AD8D-FD7070139842}"/>
              </a:ext>
            </a:extLst>
          </p:cNvPr>
          <p:cNvSpPr txBox="1"/>
          <p:nvPr/>
        </p:nvSpPr>
        <p:spPr>
          <a:xfrm>
            <a:off x="4211960" y="740889"/>
            <a:ext cx="127470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Exp. Hall #1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00292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L 0.00018 -0.3044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23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11111E-6 L -1.66667E-6 -0.3044 " pathEditMode="relative" rAng="0" ptsTypes="AA">
                                      <p:cBhvr>
                                        <p:cTn id="8" dur="3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23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015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5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24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3"/>
          <p:cNvSpPr>
            <a:spLocks noGrp="1"/>
          </p:cNvSpPr>
          <p:nvPr>
            <p:ph idx="4294967295"/>
          </p:nvPr>
        </p:nvSpPr>
        <p:spPr>
          <a:xfrm>
            <a:off x="324001" y="3428913"/>
            <a:ext cx="8567999" cy="3240087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/>
              <a:t>To disperse the radiation damage, 1% shrinkage / 1DPA (~0.5-year irrad</a:t>
            </a:r>
            <a:r>
              <a:rPr lang="en-US" altLang="ja-JP" dirty="0"/>
              <a:t>iation</a:t>
            </a:r>
            <a:r>
              <a:rPr kumimoji="1" lang="en-US" altLang="ja-JP" dirty="0"/>
              <a:t> under 1 MW), and to prolong the lifetime, a rotating system has been applied since 2014.</a:t>
            </a:r>
          </a:p>
          <a:p>
            <a:r>
              <a:rPr lang="en-US" altLang="ja-JP" dirty="0"/>
              <a:t>Common property</a:t>
            </a:r>
          </a:p>
          <a:p>
            <a:pPr lvl="1"/>
            <a:r>
              <a:rPr kumimoji="1" lang="en-US" altLang="ja-JP" dirty="0"/>
              <a:t>2-cm thick IG-430U from Toyo </a:t>
            </a:r>
            <a:r>
              <a:rPr kumimoji="1" lang="en-US" altLang="ja-JP" dirty="0" err="1"/>
              <a:t>Tanso</a:t>
            </a:r>
            <a:r>
              <a:rPr kumimoji="1" lang="en-US" altLang="ja-JP" dirty="0"/>
              <a:t> Inc., consuming 5% of protons</a:t>
            </a:r>
          </a:p>
          <a:p>
            <a:r>
              <a:rPr lang="en-US" altLang="ja-JP" dirty="0"/>
              <a:t>Different property</a:t>
            </a:r>
          </a:p>
          <a:p>
            <a:pPr lvl="1"/>
            <a:r>
              <a:rPr kumimoji="1" lang="en-US" altLang="ja-JP" dirty="0"/>
              <a:t>direct water cooling (fixed) vs. radiation cooling (rotating)</a:t>
            </a:r>
          </a:p>
          <a:p>
            <a:pPr lvl="1"/>
            <a:r>
              <a:rPr kumimoji="1" lang="en-US" altLang="ja-JP" dirty="0"/>
              <a:t>Max temp.: 1500 </a:t>
            </a:r>
            <a:r>
              <a:rPr kumimoji="1" lang="en-US" altLang="ja-JP" dirty="0" err="1"/>
              <a:t>deg</a:t>
            </a:r>
            <a:r>
              <a:rPr kumimoji="1" lang="en-US" altLang="ja-JP" dirty="0"/>
              <a:t> C (fixed) vs. 700 deg C (rotating)</a:t>
            </a:r>
            <a:endParaRPr kumimoji="1" lang="ja-JP" altLang="en-US" dirty="0"/>
          </a:p>
        </p:txBody>
      </p:sp>
      <p:grpSp>
        <p:nvGrpSpPr>
          <p:cNvPr id="16" name="グループ化 15"/>
          <p:cNvGrpSpPr/>
          <p:nvPr/>
        </p:nvGrpSpPr>
        <p:grpSpPr>
          <a:xfrm>
            <a:off x="107504" y="870524"/>
            <a:ext cx="3060000" cy="2232000"/>
            <a:chOff x="935752" y="1015074"/>
            <a:chExt cx="3060000" cy="2232000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010" t="17695" r="17561" b="6025"/>
            <a:stretch/>
          </p:blipFill>
          <p:spPr>
            <a:xfrm>
              <a:off x="935752" y="1015074"/>
              <a:ext cx="3060000" cy="2232000"/>
            </a:xfrm>
            <a:prstGeom prst="rect">
              <a:avLst/>
            </a:prstGeom>
          </p:spPr>
        </p:pic>
        <p:sp>
          <p:nvSpPr>
            <p:cNvPr id="5" name="円/楕円 25"/>
            <p:cNvSpPr/>
            <p:nvPr/>
          </p:nvSpPr>
          <p:spPr>
            <a:xfrm>
              <a:off x="2492413" y="1682083"/>
              <a:ext cx="252000" cy="1800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下矢印 7"/>
            <p:cNvSpPr/>
            <p:nvPr/>
          </p:nvSpPr>
          <p:spPr>
            <a:xfrm>
              <a:off x="2492413" y="1414051"/>
              <a:ext cx="252000" cy="338238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935752" y="2600743"/>
              <a:ext cx="25445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Fixed target: </a:t>
              </a:r>
              <a:r>
                <a:rPr lang="en-US" altLang="ja-JP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’</a:t>
              </a:r>
              <a:r>
                <a:rPr kumimoji="1" lang="en-US" altLang="ja-JP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08-’14</a:t>
              </a:r>
            </a:p>
            <a:p>
              <a:r>
                <a:rPr lang="en-US" altLang="ja-JP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Num. of P.: 2500 </a:t>
              </a:r>
              <a:r>
                <a:rPr lang="en-US" altLang="ja-JP" dirty="0" err="1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MW</a:t>
              </a:r>
              <a:r>
                <a:rPr lang="en-US" altLang="ja-JP" dirty="0" err="1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ymbol" panose="05050102010706020507" pitchFamily="18" charset="2"/>
                </a:rPr>
                <a:t></a:t>
              </a:r>
              <a:r>
                <a:rPr lang="en-US" altLang="ja-JP" dirty="0" err="1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hr</a:t>
              </a:r>
              <a:r>
                <a:rPr lang="en-US" altLang="ja-JP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.</a:t>
              </a:r>
              <a:endParaRPr lang="ja-JP" alt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3491880" y="848949"/>
            <a:ext cx="2754173" cy="2494698"/>
            <a:chOff x="5220072" y="993499"/>
            <a:chExt cx="2754173" cy="2494698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647" b="30400"/>
            <a:stretch/>
          </p:blipFill>
          <p:spPr>
            <a:xfrm>
              <a:off x="5220072" y="993499"/>
              <a:ext cx="2754173" cy="2494698"/>
            </a:xfrm>
            <a:prstGeom prst="rect">
              <a:avLst/>
            </a:prstGeom>
          </p:spPr>
        </p:pic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174348">
              <a:off x="5803596" y="1398411"/>
              <a:ext cx="1865380" cy="1769368"/>
            </a:xfrm>
            <a:prstGeom prst="rect">
              <a:avLst/>
            </a:prstGeom>
          </p:spPr>
        </p:pic>
        <p:sp>
          <p:nvSpPr>
            <p:cNvPr id="7" name="円/楕円 25"/>
            <p:cNvSpPr/>
            <p:nvPr/>
          </p:nvSpPr>
          <p:spPr>
            <a:xfrm>
              <a:off x="6628286" y="3059779"/>
              <a:ext cx="108000" cy="1080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下矢印 8"/>
            <p:cNvSpPr/>
            <p:nvPr/>
          </p:nvSpPr>
          <p:spPr>
            <a:xfrm rot="5400000">
              <a:off x="6731702" y="2944660"/>
              <a:ext cx="252000" cy="338238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5220072" y="993499"/>
              <a:ext cx="263771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Rotating target #1: </a:t>
              </a:r>
              <a:r>
                <a:rPr lang="en-US" altLang="ja-JP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’</a:t>
              </a:r>
              <a:r>
                <a:rPr kumimoji="1" lang="en-US" altLang="ja-JP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14-’19</a:t>
              </a:r>
            </a:p>
            <a:p>
              <a:r>
                <a:rPr lang="en-US" altLang="ja-JP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Num. of P.: 5800 </a:t>
              </a:r>
              <a:r>
                <a:rPr lang="en-US" altLang="ja-JP" dirty="0" err="1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MW</a:t>
              </a:r>
              <a:r>
                <a:rPr lang="en-US" altLang="ja-JP" dirty="0" err="1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ymbol" panose="05050102010706020507" pitchFamily="18" charset="2"/>
                </a:rPr>
                <a:t></a:t>
              </a:r>
              <a:r>
                <a:rPr lang="en-US" altLang="ja-JP" dirty="0" err="1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hr</a:t>
              </a:r>
              <a:r>
                <a:rPr lang="en-US" altLang="ja-JP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.</a:t>
              </a:r>
              <a:endParaRPr lang="ja-JP" alt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" name="右矢印 19"/>
          <p:cNvSpPr/>
          <p:nvPr/>
        </p:nvSpPr>
        <p:spPr>
          <a:xfrm>
            <a:off x="3059832" y="1816216"/>
            <a:ext cx="576064" cy="360040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4" name="グループ化 23"/>
          <p:cNvGrpSpPr/>
          <p:nvPr/>
        </p:nvGrpSpPr>
        <p:grpSpPr>
          <a:xfrm>
            <a:off x="6380292" y="925477"/>
            <a:ext cx="2661743" cy="2141518"/>
            <a:chOff x="6380292" y="1070027"/>
            <a:chExt cx="2661743" cy="2141518"/>
          </a:xfrm>
        </p:grpSpPr>
        <p:pic>
          <p:nvPicPr>
            <p:cNvPr id="21" name="Picture 12" descr="dimensionalchange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63" t="3901" r="4477" b="6057"/>
            <a:stretch/>
          </p:blipFill>
          <p:spPr bwMode="auto">
            <a:xfrm>
              <a:off x="6380292" y="1070027"/>
              <a:ext cx="2661743" cy="2141518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3" name="直線コネクタ 22"/>
            <p:cNvCxnSpPr/>
            <p:nvPr/>
          </p:nvCxnSpPr>
          <p:spPr>
            <a:xfrm>
              <a:off x="6939120" y="1106603"/>
              <a:ext cx="0" cy="1250779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タイトル 1">
            <a:extLst>
              <a:ext uri="{FF2B5EF4-FFF2-40B4-BE49-F238E27FC236}">
                <a16:creationId xmlns:a16="http://schemas.microsoft.com/office/drawing/2014/main" id="{2C0E1AD2-40AC-303E-03C7-A248D8ABE3C2}"/>
              </a:ext>
            </a:extLst>
          </p:cNvPr>
          <p:cNvSpPr txBox="1">
            <a:spLocks/>
          </p:cNvSpPr>
          <p:nvPr/>
        </p:nvSpPr>
        <p:spPr>
          <a:xfrm>
            <a:off x="0" y="4573"/>
            <a:ext cx="9144000" cy="576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Muon Production Target</a:t>
            </a:r>
            <a:endParaRPr lang="ja-JP" altLang="en-US" sz="3200" dirty="0">
              <a:solidFill>
                <a:schemeClr val="bg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884CC50-063A-3B2B-1000-E928972D3643}"/>
              </a:ext>
            </a:extLst>
          </p:cNvPr>
          <p:cNvSpPr txBox="1"/>
          <p:nvPr/>
        </p:nvSpPr>
        <p:spPr>
          <a:xfrm>
            <a:off x="6989022" y="549000"/>
            <a:ext cx="21189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FF0000"/>
                </a:solidFill>
              </a:rPr>
              <a:t>S. </a:t>
            </a:r>
            <a:r>
              <a:rPr kumimoji="1" lang="en-US" altLang="ja-JP" sz="2000" dirty="0" err="1">
                <a:solidFill>
                  <a:srgbClr val="FF0000"/>
                </a:solidFill>
              </a:rPr>
              <a:t>Matoba</a:t>
            </a:r>
            <a:r>
              <a:rPr lang="en-US" altLang="ja-JP" sz="2000" dirty="0" err="1">
                <a:solidFill>
                  <a:srgbClr val="FF0000"/>
                </a:solidFill>
              </a:rPr>
              <a:t>’s</a:t>
            </a:r>
            <a:r>
              <a:rPr lang="en-US" altLang="ja-JP" sz="2000" dirty="0">
                <a:solidFill>
                  <a:srgbClr val="FF0000"/>
                </a:solidFill>
              </a:rPr>
              <a:t> poster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951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9F5297-3985-4B8A-A113-D8838797B476}"/>
              </a:ext>
            </a:extLst>
          </p:cNvPr>
          <p:cNvSpPr txBox="1">
            <a:spLocks/>
          </p:cNvSpPr>
          <p:nvPr/>
        </p:nvSpPr>
        <p:spPr>
          <a:xfrm>
            <a:off x="0" y="4573"/>
            <a:ext cx="9144000" cy="576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Target: Collaboration between PSI and MUSE</a:t>
            </a:r>
            <a:endParaRPr lang="ja-JP" altLang="en-US" sz="3200" dirty="0">
              <a:solidFill>
                <a:schemeClr val="bg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A3A3A88-5D7F-466B-8085-B174E1B1265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" t="11603" r="1139" b="17001"/>
          <a:stretch/>
        </p:blipFill>
        <p:spPr>
          <a:xfrm>
            <a:off x="323528" y="2260187"/>
            <a:ext cx="8023703" cy="442976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EDAD89E-FB68-44BB-ACBC-37A25AFC2B27}"/>
              </a:ext>
            </a:extLst>
          </p:cNvPr>
          <p:cNvSpPr txBox="1"/>
          <p:nvPr/>
        </p:nvSpPr>
        <p:spPr>
          <a:xfrm>
            <a:off x="161764" y="693000"/>
            <a:ext cx="88204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The rotating muon production target was developed in a collaboration with </a:t>
            </a:r>
            <a:r>
              <a:rPr lang="en-US" altLang="ja-JP" dirty="0">
                <a:solidFill>
                  <a:srgbClr val="FF0000"/>
                </a:solidFill>
              </a:rPr>
              <a:t>PSI</a:t>
            </a:r>
            <a:r>
              <a:rPr lang="en-US" altLang="ja-JP" dirty="0"/>
              <a:t>, which had developed </a:t>
            </a:r>
            <a:r>
              <a:rPr lang="en-US" altLang="ja-JP" dirty="0">
                <a:solidFill>
                  <a:srgbClr val="FF0000"/>
                </a:solidFill>
              </a:rPr>
              <a:t>the rotating target in advance.</a:t>
            </a:r>
            <a:r>
              <a:rPr lang="en-US" altLang="ja-JP" dirty="0"/>
              <a:t> In PSI, they replaced the </a:t>
            </a:r>
            <a:r>
              <a:rPr lang="en-US" altLang="ja-JP" dirty="0">
                <a:solidFill>
                  <a:srgbClr val="FF0000"/>
                </a:solidFill>
              </a:rPr>
              <a:t>bearings</a:t>
            </a:r>
            <a:r>
              <a:rPr lang="en-US" altLang="ja-JP" dirty="0"/>
              <a:t> with a new one </a:t>
            </a:r>
            <a:r>
              <a:rPr lang="en-US" altLang="ja-JP" dirty="0">
                <a:solidFill>
                  <a:srgbClr val="FF0000"/>
                </a:solidFill>
              </a:rPr>
              <a:t>developed in J-PARC</a:t>
            </a:r>
            <a:r>
              <a:rPr lang="en-US" altLang="ja-JP" dirty="0"/>
              <a:t>, and one year of </a:t>
            </a:r>
            <a:r>
              <a:rPr lang="en-US" altLang="ja-JP" dirty="0">
                <a:solidFill>
                  <a:srgbClr val="FF0000"/>
                </a:solidFill>
              </a:rPr>
              <a:t>stable operation</a:t>
            </a:r>
            <a:r>
              <a:rPr lang="en-US" altLang="ja-JP" dirty="0"/>
              <a:t> was achieved the last December, which is the best after a long period of several bearing failures.</a:t>
            </a:r>
            <a:br>
              <a:rPr lang="en-US" altLang="ja-JP" dirty="0"/>
            </a:br>
            <a:r>
              <a:rPr lang="en-US" altLang="ja-JP" dirty="0"/>
              <a:t>To commemorate it, PSI, KEK, and J-PARC jointly released the press.</a:t>
            </a:r>
            <a:endParaRPr kumimoji="1" lang="ja-JP" altLang="en-US" dirty="0"/>
          </a:p>
        </p:txBody>
      </p:sp>
      <p:pic>
        <p:nvPicPr>
          <p:cNvPr id="1026" name="Picture 2" descr="Abstract Arrow Riseup Spiral PNG Images &amp; PSDs for Download | PixelSquid -  S11154327D">
            <a:extLst>
              <a:ext uri="{FF2B5EF4-FFF2-40B4-BE49-F238E27FC236}">
                <a16:creationId xmlns:a16="http://schemas.microsoft.com/office/drawing/2014/main" id="{01BB776D-E8EB-4F02-AEE2-2A77BE0736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2" t="17177" r="18800" b="13308"/>
          <a:stretch/>
        </p:blipFill>
        <p:spPr bwMode="auto">
          <a:xfrm>
            <a:off x="6300193" y="3284985"/>
            <a:ext cx="2736304" cy="3205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BB9B272-3030-4C41-9F54-F80D4BA9F16F}"/>
              </a:ext>
            </a:extLst>
          </p:cNvPr>
          <p:cNvSpPr txBox="1"/>
          <p:nvPr/>
        </p:nvSpPr>
        <p:spPr>
          <a:xfrm>
            <a:off x="6514434" y="5013176"/>
            <a:ext cx="2448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effectLst>
                  <a:glow rad="101600">
                    <a:schemeClr val="bg1">
                      <a:alpha val="85000"/>
                    </a:schemeClr>
                  </a:glow>
                </a:effectLst>
              </a:rPr>
              <a:t>A very good example of positive spiral between PSI and J-PARC.</a:t>
            </a:r>
          </a:p>
          <a:p>
            <a:r>
              <a:rPr lang="en-US" altLang="ja-JP" b="1" dirty="0">
                <a:effectLst>
                  <a:glow rad="101600">
                    <a:schemeClr val="bg1">
                      <a:alpha val="85000"/>
                    </a:schemeClr>
                  </a:glow>
                </a:effectLst>
              </a:rPr>
              <a:t>We hope to keep this relationship.</a:t>
            </a:r>
            <a:endParaRPr kumimoji="1" lang="ja-JP" altLang="en-US" b="1" dirty="0">
              <a:effectLst>
                <a:glow rad="101600">
                  <a:schemeClr val="bg1">
                    <a:alpha val="8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1428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正方形/長方形 133"/>
          <p:cNvSpPr/>
          <p:nvPr/>
        </p:nvSpPr>
        <p:spPr>
          <a:xfrm>
            <a:off x="6738692" y="728701"/>
            <a:ext cx="2297804" cy="1796862"/>
          </a:xfrm>
          <a:prstGeom prst="rect">
            <a:avLst/>
          </a:prstGeom>
          <a:ln w="158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2" name="グループ化 121"/>
          <p:cNvGrpSpPr/>
          <p:nvPr/>
        </p:nvGrpSpPr>
        <p:grpSpPr>
          <a:xfrm flipV="1">
            <a:off x="7134736" y="1265341"/>
            <a:ext cx="1476164" cy="126649"/>
            <a:chOff x="7056276" y="1031767"/>
            <a:chExt cx="1476164" cy="126649"/>
          </a:xfrm>
        </p:grpSpPr>
        <p:grpSp>
          <p:nvGrpSpPr>
            <p:cNvPr id="123" name="グループ化 122"/>
            <p:cNvGrpSpPr/>
            <p:nvPr/>
          </p:nvGrpSpPr>
          <p:grpSpPr>
            <a:xfrm>
              <a:off x="7056276" y="1031767"/>
              <a:ext cx="1476164" cy="108012"/>
              <a:chOff x="7056276" y="1016732"/>
              <a:chExt cx="1476164" cy="108012"/>
            </a:xfrm>
          </p:grpSpPr>
          <p:cxnSp>
            <p:nvCxnSpPr>
              <p:cNvPr id="125" name="直線コネクタ 124"/>
              <p:cNvCxnSpPr/>
              <p:nvPr/>
            </p:nvCxnSpPr>
            <p:spPr>
              <a:xfrm>
                <a:off x="7056276" y="1124744"/>
                <a:ext cx="216024" cy="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直線コネクタ 125"/>
              <p:cNvCxnSpPr/>
              <p:nvPr/>
            </p:nvCxnSpPr>
            <p:spPr>
              <a:xfrm flipH="1" flipV="1">
                <a:off x="7272300" y="1016732"/>
                <a:ext cx="948" cy="108012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線コネクタ 126"/>
              <p:cNvCxnSpPr/>
              <p:nvPr/>
            </p:nvCxnSpPr>
            <p:spPr>
              <a:xfrm>
                <a:off x="7273248" y="1016732"/>
                <a:ext cx="1043168" cy="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線コネクタ 127"/>
              <p:cNvCxnSpPr/>
              <p:nvPr/>
            </p:nvCxnSpPr>
            <p:spPr>
              <a:xfrm>
                <a:off x="8316416" y="1124744"/>
                <a:ext cx="216024" cy="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線コネクタ 128"/>
              <p:cNvCxnSpPr/>
              <p:nvPr/>
            </p:nvCxnSpPr>
            <p:spPr>
              <a:xfrm flipH="1" flipV="1">
                <a:off x="8316416" y="1016732"/>
                <a:ext cx="948" cy="108012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4" name="正方形/長方形 123"/>
            <p:cNvSpPr/>
            <p:nvPr/>
          </p:nvSpPr>
          <p:spPr>
            <a:xfrm>
              <a:off x="7344308" y="1085773"/>
              <a:ext cx="900100" cy="7264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113332" y="2744924"/>
            <a:ext cx="2304000" cy="1117141"/>
            <a:chOff x="113332" y="2168488"/>
            <a:chExt cx="2304000" cy="1117141"/>
          </a:xfrm>
        </p:grpSpPr>
        <p:sp>
          <p:nvSpPr>
            <p:cNvPr id="56" name="Line 91">
              <a:extLst>
                <a:ext uri="{FF2B5EF4-FFF2-40B4-BE49-F238E27FC236}">
                  <a16:creationId xmlns:a16="http://schemas.microsoft.com/office/drawing/2014/main" id="{30442547-8199-45F8-9FDF-44D17FB621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332" y="2918917"/>
              <a:ext cx="2304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lg" len="lg"/>
              <a:tailEnd type="none" w="lg" len="lg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E18AA09A-AFF2-4BB2-8A0C-8F0563230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3988" y="2198192"/>
              <a:ext cx="647700" cy="720725"/>
            </a:xfrm>
            <a:custGeom>
              <a:avLst/>
              <a:gdLst/>
              <a:ahLst/>
              <a:cxnLst>
                <a:cxn ang="0">
                  <a:pos x="0" y="341"/>
                </a:cxn>
                <a:cxn ang="0">
                  <a:pos x="90" y="295"/>
                </a:cxn>
                <a:cxn ang="0">
                  <a:pos x="136" y="159"/>
                </a:cxn>
                <a:cxn ang="0">
                  <a:pos x="181" y="23"/>
                </a:cxn>
                <a:cxn ang="0">
                  <a:pos x="226" y="23"/>
                </a:cxn>
                <a:cxn ang="0">
                  <a:pos x="272" y="159"/>
                </a:cxn>
                <a:cxn ang="0">
                  <a:pos x="317" y="295"/>
                </a:cxn>
                <a:cxn ang="0">
                  <a:pos x="408" y="341"/>
                </a:cxn>
              </a:cxnLst>
              <a:rect l="0" t="0" r="r" b="b"/>
              <a:pathLst>
                <a:path w="408" h="341">
                  <a:moveTo>
                    <a:pt x="0" y="341"/>
                  </a:moveTo>
                  <a:cubicBezTo>
                    <a:pt x="33" y="333"/>
                    <a:pt x="67" y="325"/>
                    <a:pt x="90" y="295"/>
                  </a:cubicBezTo>
                  <a:cubicBezTo>
                    <a:pt x="113" y="265"/>
                    <a:pt x="121" y="204"/>
                    <a:pt x="136" y="159"/>
                  </a:cubicBezTo>
                  <a:cubicBezTo>
                    <a:pt x="151" y="114"/>
                    <a:pt x="166" y="46"/>
                    <a:pt x="181" y="23"/>
                  </a:cubicBezTo>
                  <a:cubicBezTo>
                    <a:pt x="196" y="0"/>
                    <a:pt x="211" y="0"/>
                    <a:pt x="226" y="23"/>
                  </a:cubicBezTo>
                  <a:cubicBezTo>
                    <a:pt x="241" y="46"/>
                    <a:pt x="257" y="114"/>
                    <a:pt x="272" y="159"/>
                  </a:cubicBezTo>
                  <a:cubicBezTo>
                    <a:pt x="287" y="204"/>
                    <a:pt x="294" y="265"/>
                    <a:pt x="317" y="295"/>
                  </a:cubicBezTo>
                  <a:cubicBezTo>
                    <a:pt x="340" y="325"/>
                    <a:pt x="374" y="333"/>
                    <a:pt x="408" y="341"/>
                  </a:cubicBezTo>
                </a:path>
              </a:pathLst>
            </a:custGeom>
            <a:solidFill>
              <a:srgbClr val="FFCC99"/>
            </a:solidFill>
            <a:ln w="9525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42C31ED3-03B5-47BD-BEB5-DCE2D7522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488" y="2198192"/>
              <a:ext cx="647700" cy="720725"/>
            </a:xfrm>
            <a:custGeom>
              <a:avLst/>
              <a:gdLst/>
              <a:ahLst/>
              <a:cxnLst>
                <a:cxn ang="0">
                  <a:pos x="0" y="341"/>
                </a:cxn>
                <a:cxn ang="0">
                  <a:pos x="90" y="295"/>
                </a:cxn>
                <a:cxn ang="0">
                  <a:pos x="136" y="159"/>
                </a:cxn>
                <a:cxn ang="0">
                  <a:pos x="181" y="23"/>
                </a:cxn>
                <a:cxn ang="0">
                  <a:pos x="226" y="23"/>
                </a:cxn>
                <a:cxn ang="0">
                  <a:pos x="272" y="159"/>
                </a:cxn>
                <a:cxn ang="0">
                  <a:pos x="317" y="295"/>
                </a:cxn>
                <a:cxn ang="0">
                  <a:pos x="408" y="341"/>
                </a:cxn>
              </a:cxnLst>
              <a:rect l="0" t="0" r="r" b="b"/>
              <a:pathLst>
                <a:path w="408" h="341">
                  <a:moveTo>
                    <a:pt x="0" y="341"/>
                  </a:moveTo>
                  <a:cubicBezTo>
                    <a:pt x="33" y="333"/>
                    <a:pt x="67" y="325"/>
                    <a:pt x="90" y="295"/>
                  </a:cubicBezTo>
                  <a:cubicBezTo>
                    <a:pt x="113" y="265"/>
                    <a:pt x="121" y="204"/>
                    <a:pt x="136" y="159"/>
                  </a:cubicBezTo>
                  <a:cubicBezTo>
                    <a:pt x="151" y="114"/>
                    <a:pt x="166" y="46"/>
                    <a:pt x="181" y="23"/>
                  </a:cubicBezTo>
                  <a:cubicBezTo>
                    <a:pt x="196" y="0"/>
                    <a:pt x="211" y="0"/>
                    <a:pt x="226" y="23"/>
                  </a:cubicBezTo>
                  <a:cubicBezTo>
                    <a:pt x="241" y="46"/>
                    <a:pt x="257" y="114"/>
                    <a:pt x="272" y="159"/>
                  </a:cubicBezTo>
                  <a:cubicBezTo>
                    <a:pt x="287" y="204"/>
                    <a:pt x="294" y="265"/>
                    <a:pt x="317" y="295"/>
                  </a:cubicBezTo>
                  <a:cubicBezTo>
                    <a:pt x="340" y="325"/>
                    <a:pt x="374" y="333"/>
                    <a:pt x="408" y="341"/>
                  </a:cubicBezTo>
                </a:path>
              </a:pathLst>
            </a:custGeom>
            <a:solidFill>
              <a:srgbClr val="CCFFCC"/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" name="Text Box 95">
              <a:extLst>
                <a:ext uri="{FF2B5EF4-FFF2-40B4-BE49-F238E27FC236}">
                  <a16:creationId xmlns:a16="http://schemas.microsoft.com/office/drawing/2014/main" id="{FC49BBF7-0E46-49F8-AE7C-0CF951E7C6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176" y="2918917"/>
              <a:ext cx="7366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>
                  <a:ea typeface="ＭＳ ゴシック" pitchFamily="49" charset="-128"/>
                </a:rPr>
                <a:t>to D1</a:t>
              </a:r>
            </a:p>
          </p:txBody>
        </p:sp>
        <p:sp>
          <p:nvSpPr>
            <p:cNvPr id="60" name="Text Box 96">
              <a:extLst>
                <a:ext uri="{FF2B5EF4-FFF2-40B4-BE49-F238E27FC236}">
                  <a16:creationId xmlns:a16="http://schemas.microsoft.com/office/drawing/2014/main" id="{42E501E0-6E8E-4866-A6A9-19230B59E1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9701" y="2918917"/>
              <a:ext cx="7366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dirty="0">
                  <a:ea typeface="ＭＳ ゴシック" pitchFamily="49" charset="-128"/>
                </a:rPr>
                <a:t>to D2</a:t>
              </a:r>
            </a:p>
          </p:txBody>
        </p:sp>
        <p:cxnSp>
          <p:nvCxnSpPr>
            <p:cNvPr id="3" name="直線矢印コネクタ 2"/>
            <p:cNvCxnSpPr/>
            <p:nvPr/>
          </p:nvCxnSpPr>
          <p:spPr>
            <a:xfrm>
              <a:off x="792000" y="2816932"/>
              <a:ext cx="1080000" cy="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arrow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テキスト ボックス 4"/>
            <p:cNvSpPr txBox="1"/>
            <p:nvPr/>
          </p:nvSpPr>
          <p:spPr>
            <a:xfrm>
              <a:off x="1000018" y="2545223"/>
              <a:ext cx="6639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/>
                <a:t>600 ns</a:t>
              </a:r>
              <a:endParaRPr kumimoji="1" lang="ja-JP" altLang="en-US" sz="1400" dirty="0"/>
            </a:p>
          </p:txBody>
        </p:sp>
        <p:cxnSp>
          <p:nvCxnSpPr>
            <p:cNvPr id="33" name="直線矢印コネクタ 32"/>
            <p:cNvCxnSpPr/>
            <p:nvPr/>
          </p:nvCxnSpPr>
          <p:spPr>
            <a:xfrm>
              <a:off x="618338" y="2492896"/>
              <a:ext cx="360000" cy="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arrow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テキスト ボックス 33"/>
            <p:cNvSpPr txBox="1"/>
            <p:nvPr/>
          </p:nvSpPr>
          <p:spPr>
            <a:xfrm>
              <a:off x="533972" y="2168488"/>
              <a:ext cx="6639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/>
                <a:t>100 ns</a:t>
              </a:r>
              <a:endParaRPr kumimoji="1" lang="ja-JP" altLang="en-US" sz="1400" dirty="0"/>
            </a:p>
          </p:txBody>
        </p:sp>
      </p:grp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41809"/>
            <a:ext cx="9144000" cy="576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altLang="ja-JP" sz="3200" dirty="0">
                <a:solidFill>
                  <a:schemeClr val="bg1"/>
                </a:solidFill>
              </a:rPr>
              <a:t>D-line: A decay/surface muon beamline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grpSp>
        <p:nvGrpSpPr>
          <p:cNvPr id="61" name="図形グループ 1">
            <a:extLst>
              <a:ext uri="{FF2B5EF4-FFF2-40B4-BE49-F238E27FC236}">
                <a16:creationId xmlns:a16="http://schemas.microsoft.com/office/drawing/2014/main" id="{5830A678-85C0-41E6-A3EE-1E2F726173A3}"/>
              </a:ext>
            </a:extLst>
          </p:cNvPr>
          <p:cNvGrpSpPr/>
          <p:nvPr/>
        </p:nvGrpSpPr>
        <p:grpSpPr>
          <a:xfrm>
            <a:off x="2191996" y="1052736"/>
            <a:ext cx="4454872" cy="5800695"/>
            <a:chOff x="684213" y="1057304"/>
            <a:chExt cx="4454872" cy="5800695"/>
          </a:xfrm>
        </p:grpSpPr>
        <p:pic>
          <p:nvPicPr>
            <p:cNvPr id="62" name="図 3" descr="Muon_Beamline_20130926_4（英語）.eps">
              <a:extLst>
                <a:ext uri="{FF2B5EF4-FFF2-40B4-BE49-F238E27FC236}">
                  <a16:creationId xmlns:a16="http://schemas.microsoft.com/office/drawing/2014/main" id="{58D81106-3F2E-4D1D-9D4F-74831DDC7D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6757"/>
            <a:stretch>
              <a:fillRect/>
            </a:stretch>
          </p:blipFill>
          <p:spPr bwMode="auto">
            <a:xfrm>
              <a:off x="684213" y="1057304"/>
              <a:ext cx="4454872" cy="5800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" name="直角三角形 62">
              <a:extLst>
                <a:ext uri="{FF2B5EF4-FFF2-40B4-BE49-F238E27FC236}">
                  <a16:creationId xmlns:a16="http://schemas.microsoft.com/office/drawing/2014/main" id="{750D45E7-C5A5-4DD1-86F4-D9D8FC4E5081}"/>
                </a:ext>
              </a:extLst>
            </p:cNvPr>
            <p:cNvSpPr/>
            <p:nvPr/>
          </p:nvSpPr>
          <p:spPr bwMode="auto">
            <a:xfrm rot="2288838">
              <a:off x="3719513" y="4494212"/>
              <a:ext cx="190500" cy="184150"/>
            </a:xfrm>
            <a:prstGeom prst="rtTriangle">
              <a:avLst/>
            </a:prstGeom>
            <a:solidFill>
              <a:srgbClr val="99C74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4084C743-4EEC-4DBF-A09F-1CE40FD19DDD}"/>
              </a:ext>
            </a:extLst>
          </p:cNvPr>
          <p:cNvSpPr/>
          <p:nvPr/>
        </p:nvSpPr>
        <p:spPr>
          <a:xfrm>
            <a:off x="1547664" y="6309320"/>
            <a:ext cx="2544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View of the control room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12A12801-E161-43D8-8497-38574D983A6A}"/>
              </a:ext>
            </a:extLst>
          </p:cNvPr>
          <p:cNvSpPr txBox="1"/>
          <p:nvPr/>
        </p:nvSpPr>
        <p:spPr>
          <a:xfrm>
            <a:off x="107505" y="728700"/>
            <a:ext cx="6404317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>
                <a:latin typeface="Arial" charset="0"/>
                <a:ea typeface="Arial" charset="0"/>
                <a:cs typeface="Arial" charset="0"/>
              </a:rPr>
              <a:t>Improved performance with a new superconducting solenoid.</a:t>
            </a:r>
          </a:p>
          <a:p>
            <a:r>
              <a:rPr lang="en-US" altLang="ja-JP" dirty="0">
                <a:latin typeface="Arial" charset="0"/>
                <a:ea typeface="Arial" charset="0"/>
                <a:cs typeface="Arial" charset="0"/>
              </a:rPr>
              <a:t>Larger warm bore (</a:t>
            </a:r>
            <a:r>
              <a:rPr lang="en-US" altLang="ja-JP" dirty="0"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en-US" altLang="ja-JP" dirty="0">
                <a:latin typeface="Arial" charset="0"/>
                <a:ea typeface="Arial" charset="0"/>
                <a:cs typeface="Arial" charset="0"/>
              </a:rPr>
              <a:t>12cm </a:t>
            </a:r>
            <a:r>
              <a:rPr lang="ja-JP" altLang="en-US" dirty="0">
                <a:latin typeface="Arial" charset="0"/>
                <a:ea typeface="Arial" charset="0"/>
                <a:cs typeface="Arial" charset="0"/>
              </a:rPr>
              <a:t>→</a:t>
            </a:r>
            <a:r>
              <a:rPr lang="en-US" altLang="ja-JP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ja-JP" dirty="0"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en-US" altLang="ja-JP" dirty="0">
                <a:latin typeface="Arial" charset="0"/>
                <a:ea typeface="Arial" charset="0"/>
                <a:cs typeface="Arial" charset="0"/>
              </a:rPr>
              <a:t>24cm) without window foils</a:t>
            </a:r>
          </a:p>
        </p:txBody>
      </p:sp>
      <p:cxnSp>
        <p:nvCxnSpPr>
          <p:cNvPr id="66" name="直線矢印コネクタ 65">
            <a:extLst>
              <a:ext uri="{FF2B5EF4-FFF2-40B4-BE49-F238E27FC236}">
                <a16:creationId xmlns:a16="http://schemas.microsoft.com/office/drawing/2014/main" id="{D1DA089A-CECD-4B06-9215-B5F9A3279AD0}"/>
              </a:ext>
            </a:extLst>
          </p:cNvPr>
          <p:cNvCxnSpPr>
            <a:cxnSpLocks/>
            <a:stCxn id="69" idx="1"/>
          </p:cNvCxnSpPr>
          <p:nvPr/>
        </p:nvCxnSpPr>
        <p:spPr>
          <a:xfrm flipH="1" flipV="1">
            <a:off x="5454327" y="3942358"/>
            <a:ext cx="1118325" cy="35076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  <a:effectLst>
            <a:glow rad="1397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AFDC9EFB-AD8A-4306-A69A-08F0C46FE928}"/>
              </a:ext>
            </a:extLst>
          </p:cNvPr>
          <p:cNvSpPr txBox="1"/>
          <p:nvPr/>
        </p:nvSpPr>
        <p:spPr>
          <a:xfrm>
            <a:off x="4778692" y="6057292"/>
            <a:ext cx="2373535" cy="70788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chemeClr val="bg1"/>
                </a:solidFill>
              </a:rPr>
              <a:t>D2: General purpose</a:t>
            </a:r>
            <a:br>
              <a:rPr kumimoji="1" lang="en-US" altLang="ja-JP" sz="2000" b="1" dirty="0">
                <a:solidFill>
                  <a:schemeClr val="bg1"/>
                </a:solidFill>
              </a:rPr>
            </a:br>
            <a:r>
              <a:rPr kumimoji="1" lang="en-US" altLang="ja-JP" sz="2000" b="1" dirty="0">
                <a:solidFill>
                  <a:schemeClr val="bg1"/>
                </a:solidFill>
              </a:rPr>
              <a:t>(open space) area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5AE25BCA-380E-4D3B-8127-AEEEDDA3F587}"/>
              </a:ext>
            </a:extLst>
          </p:cNvPr>
          <p:cNvSpPr txBox="1"/>
          <p:nvPr/>
        </p:nvSpPr>
        <p:spPr>
          <a:xfrm>
            <a:off x="3103142" y="5644251"/>
            <a:ext cx="1082348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D1: </a:t>
            </a:r>
            <a:r>
              <a:rPr kumimoji="1" lang="en-US" altLang="ja-JP" sz="2000" b="1" dirty="0" err="1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sz="2000" b="1" dirty="0" err="1">
                <a:solidFill>
                  <a:schemeClr val="bg1"/>
                </a:solidFill>
              </a:rPr>
              <a:t>SR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pic>
        <p:nvPicPr>
          <p:cNvPr id="69" name="図 68" descr="DSCF2932.JPG">
            <a:extLst>
              <a:ext uri="{FF2B5EF4-FFF2-40B4-BE49-F238E27FC236}">
                <a16:creationId xmlns:a16="http://schemas.microsoft.com/office/drawing/2014/main" id="{B4DD4087-4629-4B58-993A-D4955AC993E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05" b="-4"/>
          <a:stretch/>
        </p:blipFill>
        <p:spPr bwMode="auto">
          <a:xfrm>
            <a:off x="6572652" y="2636960"/>
            <a:ext cx="2510790" cy="3312320"/>
          </a:xfrm>
          <a:prstGeom prst="rect">
            <a:avLst/>
          </a:prstGeom>
          <a:ln w="19050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B10F94B6-AA5C-4A42-9FB9-EEEEB2759533}"/>
              </a:ext>
            </a:extLst>
          </p:cNvPr>
          <p:cNvSpPr txBox="1"/>
          <p:nvPr/>
        </p:nvSpPr>
        <p:spPr>
          <a:xfrm>
            <a:off x="7154956" y="5269099"/>
            <a:ext cx="1953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Solenoid magnet replaced in FY2015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72" name="Picture 2" descr="E:\DSCF3522.JPG">
            <a:extLst>
              <a:ext uri="{FF2B5EF4-FFF2-40B4-BE49-F238E27FC236}">
                <a16:creationId xmlns:a16="http://schemas.microsoft.com/office/drawing/2014/main" id="{510AA54D-CDEF-49B9-935F-2C4B107711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lum bright="20000" contrast="30000"/>
          </a:blip>
          <a:srcRect l="12151" t="11916" r="19598" b="2613"/>
          <a:stretch>
            <a:fillRect/>
          </a:stretch>
        </p:blipFill>
        <p:spPr bwMode="auto">
          <a:xfrm rot="16200000">
            <a:off x="136870" y="3976957"/>
            <a:ext cx="2256926" cy="211976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cxnSp>
        <p:nvCxnSpPr>
          <p:cNvPr id="73" name="直線矢印コネクタ 72">
            <a:extLst>
              <a:ext uri="{FF2B5EF4-FFF2-40B4-BE49-F238E27FC236}">
                <a16:creationId xmlns:a16="http://schemas.microsoft.com/office/drawing/2014/main" id="{379F96F4-DDDB-40E1-A2AD-3915369D128C}"/>
              </a:ext>
            </a:extLst>
          </p:cNvPr>
          <p:cNvCxnSpPr>
            <a:cxnSpLocks/>
            <a:stCxn id="74" idx="2"/>
          </p:cNvCxnSpPr>
          <p:nvPr/>
        </p:nvCxnSpPr>
        <p:spPr>
          <a:xfrm>
            <a:off x="3397570" y="3777709"/>
            <a:ext cx="1381122" cy="113672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  <a:effectLst>
            <a:glow rad="1397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2" descr="C:\Users\kawamura\Desktop\IMG_0683.JPG">
            <a:extLst>
              <a:ext uri="{FF2B5EF4-FFF2-40B4-BE49-F238E27FC236}">
                <a16:creationId xmlns:a16="http://schemas.microsoft.com/office/drawing/2014/main" id="{46C0344B-D3DB-4987-836A-C33F653CDA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 l="28940" t="26843" r="12583"/>
          <a:stretch>
            <a:fillRect/>
          </a:stretch>
        </p:blipFill>
        <p:spPr bwMode="auto">
          <a:xfrm>
            <a:off x="2267744" y="1659578"/>
            <a:ext cx="2259652" cy="21181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0C6C7DE8-148C-454C-8988-BB2FCEFF308D}"/>
              </a:ext>
            </a:extLst>
          </p:cNvPr>
          <p:cNvSpPr txBox="1"/>
          <p:nvPr/>
        </p:nvSpPr>
        <p:spPr>
          <a:xfrm>
            <a:off x="2982269" y="1631971"/>
            <a:ext cx="1517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Kicker magnet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A9394676-AA13-4998-8DF0-C57BABD007DF}"/>
              </a:ext>
            </a:extLst>
          </p:cNvPr>
          <p:cNvSpPr txBox="1"/>
          <p:nvPr/>
        </p:nvSpPr>
        <p:spPr>
          <a:xfrm>
            <a:off x="660125" y="3923764"/>
            <a:ext cx="1679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Septum magnet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7" name="フリーフォーム 4">
            <a:extLst>
              <a:ext uri="{FF2B5EF4-FFF2-40B4-BE49-F238E27FC236}">
                <a16:creationId xmlns:a16="http://schemas.microsoft.com/office/drawing/2014/main" id="{A29770CB-7C68-4A14-B941-B030454DE46B}"/>
              </a:ext>
            </a:extLst>
          </p:cNvPr>
          <p:cNvSpPr/>
          <p:nvPr/>
        </p:nvSpPr>
        <p:spPr>
          <a:xfrm>
            <a:off x="5105764" y="2708920"/>
            <a:ext cx="209512" cy="729049"/>
          </a:xfrm>
          <a:custGeom>
            <a:avLst/>
            <a:gdLst>
              <a:gd name="connsiteX0" fmla="*/ 0 w 246582"/>
              <a:gd name="connsiteY0" fmla="*/ 0 h 741405"/>
              <a:gd name="connsiteX1" fmla="*/ 205946 w 246582"/>
              <a:gd name="connsiteY1" fmla="*/ 304800 h 741405"/>
              <a:gd name="connsiteX2" fmla="*/ 243016 w 246582"/>
              <a:gd name="connsiteY2" fmla="*/ 444843 h 741405"/>
              <a:gd name="connsiteX3" fmla="*/ 243016 w 246582"/>
              <a:gd name="connsiteY3" fmla="*/ 741405 h 741405"/>
              <a:gd name="connsiteX0" fmla="*/ 0 w 209512"/>
              <a:gd name="connsiteY0" fmla="*/ 0 h 729049"/>
              <a:gd name="connsiteX1" fmla="*/ 168876 w 209512"/>
              <a:gd name="connsiteY1" fmla="*/ 292444 h 729049"/>
              <a:gd name="connsiteX2" fmla="*/ 205946 w 209512"/>
              <a:gd name="connsiteY2" fmla="*/ 432487 h 729049"/>
              <a:gd name="connsiteX3" fmla="*/ 205946 w 209512"/>
              <a:gd name="connsiteY3" fmla="*/ 729049 h 729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12" h="729049">
                <a:moveTo>
                  <a:pt x="0" y="0"/>
                </a:moveTo>
                <a:cubicBezTo>
                  <a:pt x="82721" y="115330"/>
                  <a:pt x="134552" y="220363"/>
                  <a:pt x="168876" y="292444"/>
                </a:cubicBezTo>
                <a:cubicBezTo>
                  <a:pt x="203200" y="364525"/>
                  <a:pt x="199768" y="359720"/>
                  <a:pt x="205946" y="432487"/>
                </a:cubicBezTo>
                <a:cubicBezTo>
                  <a:pt x="212124" y="505254"/>
                  <a:pt x="209035" y="617151"/>
                  <a:pt x="205946" y="729049"/>
                </a:cubicBezTo>
              </a:path>
            </a:pathLst>
          </a:custGeom>
          <a:noFill/>
          <a:ln w="57150">
            <a:solidFill>
              <a:srgbClr val="FF0000"/>
            </a:solidFill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フリーフォーム 5">
            <a:extLst>
              <a:ext uri="{FF2B5EF4-FFF2-40B4-BE49-F238E27FC236}">
                <a16:creationId xmlns:a16="http://schemas.microsoft.com/office/drawing/2014/main" id="{75749329-AACE-4FE8-BA82-31693141C1DA}"/>
              </a:ext>
            </a:extLst>
          </p:cNvPr>
          <p:cNvSpPr/>
          <p:nvPr/>
        </p:nvSpPr>
        <p:spPr>
          <a:xfrm>
            <a:off x="4761586" y="3561537"/>
            <a:ext cx="564802" cy="2164903"/>
          </a:xfrm>
          <a:custGeom>
            <a:avLst/>
            <a:gdLst>
              <a:gd name="connsiteX0" fmla="*/ 537301 w 556099"/>
              <a:gd name="connsiteY0" fmla="*/ 0 h 2042983"/>
              <a:gd name="connsiteX1" fmla="*/ 549658 w 556099"/>
              <a:gd name="connsiteY1" fmla="*/ 778475 h 2042983"/>
              <a:gd name="connsiteX2" fmla="*/ 504350 w 556099"/>
              <a:gd name="connsiteY2" fmla="*/ 939113 h 2042983"/>
              <a:gd name="connsiteX3" fmla="*/ 51269 w 556099"/>
              <a:gd name="connsiteY3" fmla="*/ 1470454 h 2042983"/>
              <a:gd name="connsiteX4" fmla="*/ 5961 w 556099"/>
              <a:gd name="connsiteY4" fmla="*/ 1602259 h 2042983"/>
              <a:gd name="connsiteX5" fmla="*/ 1842 w 556099"/>
              <a:gd name="connsiteY5" fmla="*/ 2042983 h 2042983"/>
              <a:gd name="connsiteX0" fmla="*/ 538304 w 557102"/>
              <a:gd name="connsiteY0" fmla="*/ 0 h 2042983"/>
              <a:gd name="connsiteX1" fmla="*/ 550661 w 557102"/>
              <a:gd name="connsiteY1" fmla="*/ 778475 h 2042983"/>
              <a:gd name="connsiteX2" fmla="*/ 505353 w 557102"/>
              <a:gd name="connsiteY2" fmla="*/ 939113 h 2042983"/>
              <a:gd name="connsiteX3" fmla="*/ 52272 w 557102"/>
              <a:gd name="connsiteY3" fmla="*/ 1470454 h 2042983"/>
              <a:gd name="connsiteX4" fmla="*/ 6964 w 557102"/>
              <a:gd name="connsiteY4" fmla="*/ 1602259 h 2042983"/>
              <a:gd name="connsiteX5" fmla="*/ 2845 w 557102"/>
              <a:gd name="connsiteY5" fmla="*/ 2042983 h 2042983"/>
              <a:gd name="connsiteX0" fmla="*/ 539901 w 558699"/>
              <a:gd name="connsiteY0" fmla="*/ 0 h 2042983"/>
              <a:gd name="connsiteX1" fmla="*/ 552258 w 558699"/>
              <a:gd name="connsiteY1" fmla="*/ 778475 h 2042983"/>
              <a:gd name="connsiteX2" fmla="*/ 506950 w 558699"/>
              <a:gd name="connsiteY2" fmla="*/ 939113 h 2042983"/>
              <a:gd name="connsiteX3" fmla="*/ 53869 w 558699"/>
              <a:gd name="connsiteY3" fmla="*/ 1470454 h 2042983"/>
              <a:gd name="connsiteX4" fmla="*/ 8561 w 558699"/>
              <a:gd name="connsiteY4" fmla="*/ 1602259 h 2042983"/>
              <a:gd name="connsiteX5" fmla="*/ 4442 w 558699"/>
              <a:gd name="connsiteY5" fmla="*/ 2042983 h 2042983"/>
              <a:gd name="connsiteX0" fmla="*/ 537301 w 556099"/>
              <a:gd name="connsiteY0" fmla="*/ 0 h 2042983"/>
              <a:gd name="connsiteX1" fmla="*/ 549658 w 556099"/>
              <a:gd name="connsiteY1" fmla="*/ 778475 h 2042983"/>
              <a:gd name="connsiteX2" fmla="*/ 504350 w 556099"/>
              <a:gd name="connsiteY2" fmla="*/ 939113 h 2042983"/>
              <a:gd name="connsiteX3" fmla="*/ 51269 w 556099"/>
              <a:gd name="connsiteY3" fmla="*/ 1470454 h 2042983"/>
              <a:gd name="connsiteX4" fmla="*/ 5961 w 556099"/>
              <a:gd name="connsiteY4" fmla="*/ 1602259 h 2042983"/>
              <a:gd name="connsiteX5" fmla="*/ 1842 w 556099"/>
              <a:gd name="connsiteY5" fmla="*/ 2042983 h 2042983"/>
              <a:gd name="connsiteX0" fmla="*/ 546004 w 564802"/>
              <a:gd name="connsiteY0" fmla="*/ 0 h 2164903"/>
              <a:gd name="connsiteX1" fmla="*/ 558361 w 564802"/>
              <a:gd name="connsiteY1" fmla="*/ 778475 h 2164903"/>
              <a:gd name="connsiteX2" fmla="*/ 513053 w 564802"/>
              <a:gd name="connsiteY2" fmla="*/ 939113 h 2164903"/>
              <a:gd name="connsiteX3" fmla="*/ 59972 w 564802"/>
              <a:gd name="connsiteY3" fmla="*/ 1470454 h 2164903"/>
              <a:gd name="connsiteX4" fmla="*/ 14664 w 564802"/>
              <a:gd name="connsiteY4" fmla="*/ 1602259 h 2164903"/>
              <a:gd name="connsiteX5" fmla="*/ 385 w 564802"/>
              <a:gd name="connsiteY5" fmla="*/ 2164903 h 2164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4802" h="2164903">
                <a:moveTo>
                  <a:pt x="546004" y="0"/>
                </a:moveTo>
                <a:cubicBezTo>
                  <a:pt x="554928" y="310978"/>
                  <a:pt x="563853" y="621956"/>
                  <a:pt x="558361" y="778475"/>
                </a:cubicBezTo>
                <a:cubicBezTo>
                  <a:pt x="552869" y="934994"/>
                  <a:pt x="596118" y="823783"/>
                  <a:pt x="513053" y="939113"/>
                </a:cubicBezTo>
                <a:cubicBezTo>
                  <a:pt x="429988" y="1054443"/>
                  <a:pt x="143037" y="1359930"/>
                  <a:pt x="59972" y="1470454"/>
                </a:cubicBezTo>
                <a:cubicBezTo>
                  <a:pt x="-23093" y="1580978"/>
                  <a:pt x="24595" y="1486518"/>
                  <a:pt x="14664" y="1602259"/>
                </a:cubicBezTo>
                <a:cubicBezTo>
                  <a:pt x="4733" y="1718000"/>
                  <a:pt x="-1675" y="1992251"/>
                  <a:pt x="385" y="2164903"/>
                </a:cubicBezTo>
              </a:path>
            </a:pathLst>
          </a:custGeom>
          <a:noFill/>
          <a:ln w="57150">
            <a:solidFill>
              <a:srgbClr val="00B050"/>
            </a:solidFill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フリーフォーム 19">
            <a:extLst>
              <a:ext uri="{FF2B5EF4-FFF2-40B4-BE49-F238E27FC236}">
                <a16:creationId xmlns:a16="http://schemas.microsoft.com/office/drawing/2014/main" id="{6455748A-378C-4318-905F-573C67CE5C00}"/>
              </a:ext>
            </a:extLst>
          </p:cNvPr>
          <p:cNvSpPr/>
          <p:nvPr/>
        </p:nvSpPr>
        <p:spPr>
          <a:xfrm>
            <a:off x="4211960" y="3561537"/>
            <a:ext cx="1114430" cy="1639329"/>
          </a:xfrm>
          <a:custGeom>
            <a:avLst/>
            <a:gdLst>
              <a:gd name="connsiteX0" fmla="*/ 537301 w 556099"/>
              <a:gd name="connsiteY0" fmla="*/ 0 h 2042983"/>
              <a:gd name="connsiteX1" fmla="*/ 549658 w 556099"/>
              <a:gd name="connsiteY1" fmla="*/ 778475 h 2042983"/>
              <a:gd name="connsiteX2" fmla="*/ 504350 w 556099"/>
              <a:gd name="connsiteY2" fmla="*/ 939113 h 2042983"/>
              <a:gd name="connsiteX3" fmla="*/ 51269 w 556099"/>
              <a:gd name="connsiteY3" fmla="*/ 1470454 h 2042983"/>
              <a:gd name="connsiteX4" fmla="*/ 5961 w 556099"/>
              <a:gd name="connsiteY4" fmla="*/ 1602259 h 2042983"/>
              <a:gd name="connsiteX5" fmla="*/ 1842 w 556099"/>
              <a:gd name="connsiteY5" fmla="*/ 2042983 h 2042983"/>
              <a:gd name="connsiteX0" fmla="*/ 585717 w 604515"/>
              <a:gd name="connsiteY0" fmla="*/ 0 h 2042983"/>
              <a:gd name="connsiteX1" fmla="*/ 598074 w 604515"/>
              <a:gd name="connsiteY1" fmla="*/ 778475 h 2042983"/>
              <a:gd name="connsiteX2" fmla="*/ 552766 w 604515"/>
              <a:gd name="connsiteY2" fmla="*/ 939113 h 2042983"/>
              <a:gd name="connsiteX3" fmla="*/ 99685 w 604515"/>
              <a:gd name="connsiteY3" fmla="*/ 1470454 h 2042983"/>
              <a:gd name="connsiteX4" fmla="*/ 831 w 604515"/>
              <a:gd name="connsiteY4" fmla="*/ 1540476 h 2042983"/>
              <a:gd name="connsiteX5" fmla="*/ 50258 w 604515"/>
              <a:gd name="connsiteY5" fmla="*/ 2042983 h 2042983"/>
              <a:gd name="connsiteX0" fmla="*/ 1095639 w 1114437"/>
              <a:gd name="connsiteY0" fmla="*/ 0 h 1639329"/>
              <a:gd name="connsiteX1" fmla="*/ 1107996 w 1114437"/>
              <a:gd name="connsiteY1" fmla="*/ 778475 h 1639329"/>
              <a:gd name="connsiteX2" fmla="*/ 1062688 w 1114437"/>
              <a:gd name="connsiteY2" fmla="*/ 939113 h 1639329"/>
              <a:gd name="connsiteX3" fmla="*/ 609607 w 1114437"/>
              <a:gd name="connsiteY3" fmla="*/ 1470454 h 1639329"/>
              <a:gd name="connsiteX4" fmla="*/ 510753 w 1114437"/>
              <a:gd name="connsiteY4" fmla="*/ 1540476 h 1639329"/>
              <a:gd name="connsiteX5" fmla="*/ 7 w 1114437"/>
              <a:gd name="connsiteY5" fmla="*/ 1639329 h 1639329"/>
              <a:gd name="connsiteX0" fmla="*/ 1095632 w 1114430"/>
              <a:gd name="connsiteY0" fmla="*/ 0 h 1639329"/>
              <a:gd name="connsiteX1" fmla="*/ 1107989 w 1114430"/>
              <a:gd name="connsiteY1" fmla="*/ 778475 h 1639329"/>
              <a:gd name="connsiteX2" fmla="*/ 1062681 w 1114430"/>
              <a:gd name="connsiteY2" fmla="*/ 939113 h 1639329"/>
              <a:gd name="connsiteX3" fmla="*/ 609600 w 1114430"/>
              <a:gd name="connsiteY3" fmla="*/ 1470454 h 1639329"/>
              <a:gd name="connsiteX4" fmla="*/ 510746 w 1114430"/>
              <a:gd name="connsiteY4" fmla="*/ 1540476 h 1639329"/>
              <a:gd name="connsiteX5" fmla="*/ 0 w 1114430"/>
              <a:gd name="connsiteY5" fmla="*/ 1639329 h 1639329"/>
              <a:gd name="connsiteX0" fmla="*/ 1095632 w 1114430"/>
              <a:gd name="connsiteY0" fmla="*/ 0 h 1639329"/>
              <a:gd name="connsiteX1" fmla="*/ 1107989 w 1114430"/>
              <a:gd name="connsiteY1" fmla="*/ 778475 h 1639329"/>
              <a:gd name="connsiteX2" fmla="*/ 1062681 w 1114430"/>
              <a:gd name="connsiteY2" fmla="*/ 939113 h 1639329"/>
              <a:gd name="connsiteX3" fmla="*/ 609600 w 1114430"/>
              <a:gd name="connsiteY3" fmla="*/ 1470454 h 1639329"/>
              <a:gd name="connsiteX4" fmla="*/ 510746 w 1114430"/>
              <a:gd name="connsiteY4" fmla="*/ 1540476 h 1639329"/>
              <a:gd name="connsiteX5" fmla="*/ 0 w 1114430"/>
              <a:gd name="connsiteY5" fmla="*/ 1639329 h 1639329"/>
              <a:gd name="connsiteX0" fmla="*/ 1095632 w 1114430"/>
              <a:gd name="connsiteY0" fmla="*/ 0 h 1639329"/>
              <a:gd name="connsiteX1" fmla="*/ 1107989 w 1114430"/>
              <a:gd name="connsiteY1" fmla="*/ 778475 h 1639329"/>
              <a:gd name="connsiteX2" fmla="*/ 1062681 w 1114430"/>
              <a:gd name="connsiteY2" fmla="*/ 939113 h 1639329"/>
              <a:gd name="connsiteX3" fmla="*/ 609600 w 1114430"/>
              <a:gd name="connsiteY3" fmla="*/ 1470454 h 1639329"/>
              <a:gd name="connsiteX4" fmla="*/ 510746 w 1114430"/>
              <a:gd name="connsiteY4" fmla="*/ 1540476 h 1639329"/>
              <a:gd name="connsiteX5" fmla="*/ 0 w 1114430"/>
              <a:gd name="connsiteY5" fmla="*/ 1639329 h 1639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4430" h="1639329">
                <a:moveTo>
                  <a:pt x="1095632" y="0"/>
                </a:moveTo>
                <a:cubicBezTo>
                  <a:pt x="1104556" y="310978"/>
                  <a:pt x="1113481" y="621956"/>
                  <a:pt x="1107989" y="778475"/>
                </a:cubicBezTo>
                <a:cubicBezTo>
                  <a:pt x="1102497" y="934994"/>
                  <a:pt x="1145746" y="823783"/>
                  <a:pt x="1062681" y="939113"/>
                </a:cubicBezTo>
                <a:cubicBezTo>
                  <a:pt x="979616" y="1054443"/>
                  <a:pt x="701589" y="1370227"/>
                  <a:pt x="609600" y="1470454"/>
                </a:cubicBezTo>
                <a:cubicBezTo>
                  <a:pt x="517611" y="1570681"/>
                  <a:pt x="595870" y="1504091"/>
                  <a:pt x="510746" y="1540476"/>
                </a:cubicBezTo>
                <a:cubicBezTo>
                  <a:pt x="425622" y="1576861"/>
                  <a:pt x="166815" y="1606720"/>
                  <a:pt x="0" y="1639329"/>
                </a:cubicBezTo>
              </a:path>
            </a:pathLst>
          </a:custGeom>
          <a:noFill/>
          <a:ln w="57150">
            <a:solidFill>
              <a:srgbClr val="00B050"/>
            </a:solidFill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A863CEDF-0B6B-40D5-8989-80EB16D7E433}"/>
              </a:ext>
            </a:extLst>
          </p:cNvPr>
          <p:cNvSpPr txBox="1"/>
          <p:nvPr/>
        </p:nvSpPr>
        <p:spPr>
          <a:xfrm>
            <a:off x="5358441" y="2729725"/>
            <a:ext cx="481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>
                <a:solidFill>
                  <a:srgbClr val="FF0000"/>
                </a:solidFill>
                <a:effectLst>
                  <a:glow rad="152400">
                    <a:schemeClr val="bg1">
                      <a:alpha val="70000"/>
                    </a:schemeClr>
                  </a:glow>
                </a:effectLst>
                <a:latin typeface="Symbol" panose="05050102010706020507" pitchFamily="18" charset="2"/>
              </a:rPr>
              <a:t>p</a:t>
            </a:r>
            <a:endParaRPr kumimoji="1" lang="ja-JP" altLang="en-US" sz="3600" dirty="0">
              <a:solidFill>
                <a:srgbClr val="FF0000"/>
              </a:solidFill>
              <a:effectLst>
                <a:glow rad="152400">
                  <a:schemeClr val="bg1">
                    <a:alpha val="70000"/>
                  </a:schemeClr>
                </a:glow>
              </a:effectLst>
              <a:latin typeface="Symbol" panose="05050102010706020507" pitchFamily="18" charset="2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0C3FC5A3-90AA-419C-81A7-8FC3E82F545E}"/>
              </a:ext>
            </a:extLst>
          </p:cNvPr>
          <p:cNvSpPr txBox="1"/>
          <p:nvPr/>
        </p:nvSpPr>
        <p:spPr>
          <a:xfrm>
            <a:off x="4939019" y="4604478"/>
            <a:ext cx="481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>
                <a:solidFill>
                  <a:srgbClr val="00B050"/>
                </a:solidFill>
                <a:effectLst>
                  <a:glow rad="152400">
                    <a:schemeClr val="bg1">
                      <a:alpha val="75000"/>
                    </a:schemeClr>
                  </a:glow>
                </a:effectLst>
                <a:latin typeface="Symbol" panose="05050102010706020507" pitchFamily="18" charset="2"/>
              </a:rPr>
              <a:t>m</a:t>
            </a:r>
            <a:endParaRPr kumimoji="1" lang="ja-JP" altLang="en-US" sz="3600" dirty="0">
              <a:solidFill>
                <a:srgbClr val="00B050"/>
              </a:solidFill>
              <a:effectLst>
                <a:glow rad="152400">
                  <a:schemeClr val="bg1">
                    <a:alpha val="75000"/>
                  </a:schemeClr>
                </a:glow>
              </a:effectLst>
              <a:latin typeface="Symbol" panose="05050102010706020507" pitchFamily="18" charset="2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2392" y="1586684"/>
            <a:ext cx="20335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/>
              <a:t>Double pulse </a:t>
            </a:r>
            <a:r>
              <a:rPr lang="en-US" altLang="ja-JP" sz="1400" dirty="0"/>
              <a:t>structure due to accelerator bunch</a:t>
            </a:r>
          </a:p>
          <a:p>
            <a:r>
              <a:rPr lang="en-US" altLang="ja-JP" sz="1400" dirty="0"/>
              <a:t>Each pulse is distributed to D1 and D2 areas with a kicker magnet.</a:t>
            </a:r>
            <a:endParaRPr kumimoji="1" lang="ja-JP" altLang="en-US" sz="1400" dirty="0"/>
          </a:p>
        </p:txBody>
      </p:sp>
      <p:cxnSp>
        <p:nvCxnSpPr>
          <p:cNvPr id="71" name="直線矢印コネクタ 70">
            <a:extLst>
              <a:ext uri="{FF2B5EF4-FFF2-40B4-BE49-F238E27FC236}">
                <a16:creationId xmlns:a16="http://schemas.microsoft.com/office/drawing/2014/main" id="{C5849F41-FB30-4A4A-B4BF-E01CDB50A713}"/>
              </a:ext>
            </a:extLst>
          </p:cNvPr>
          <p:cNvCxnSpPr>
            <a:cxnSpLocks/>
            <a:stCxn id="72" idx="2"/>
          </p:cNvCxnSpPr>
          <p:nvPr/>
        </p:nvCxnSpPr>
        <p:spPr>
          <a:xfrm>
            <a:off x="2325217" y="5036841"/>
            <a:ext cx="2246783" cy="2923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  <a:effectLst>
            <a:glow rad="1397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グループ化 120"/>
          <p:cNvGrpSpPr/>
          <p:nvPr/>
        </p:nvGrpSpPr>
        <p:grpSpPr>
          <a:xfrm>
            <a:off x="7134736" y="1010981"/>
            <a:ext cx="1476164" cy="126649"/>
            <a:chOff x="7056276" y="1031767"/>
            <a:chExt cx="1476164" cy="126649"/>
          </a:xfrm>
        </p:grpSpPr>
        <p:grpSp>
          <p:nvGrpSpPr>
            <p:cNvPr id="17" name="グループ化 16"/>
            <p:cNvGrpSpPr/>
            <p:nvPr/>
          </p:nvGrpSpPr>
          <p:grpSpPr>
            <a:xfrm>
              <a:off x="7056276" y="1031767"/>
              <a:ext cx="1476164" cy="108012"/>
              <a:chOff x="7056276" y="1016732"/>
              <a:chExt cx="1476164" cy="108012"/>
            </a:xfrm>
          </p:grpSpPr>
          <p:cxnSp>
            <p:nvCxnSpPr>
              <p:cNvPr id="12" name="直線コネクタ 11"/>
              <p:cNvCxnSpPr/>
              <p:nvPr/>
            </p:nvCxnSpPr>
            <p:spPr>
              <a:xfrm>
                <a:off x="7056276" y="1124744"/>
                <a:ext cx="216024" cy="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 flipH="1" flipV="1">
                <a:off x="7272300" y="1016732"/>
                <a:ext cx="948" cy="108012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7273248" y="1016732"/>
                <a:ext cx="1043168" cy="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線コネクタ 50"/>
              <p:cNvCxnSpPr/>
              <p:nvPr/>
            </p:nvCxnSpPr>
            <p:spPr>
              <a:xfrm>
                <a:off x="8316416" y="1124744"/>
                <a:ext cx="216024" cy="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 flipH="1" flipV="1">
                <a:off x="8316416" y="1016732"/>
                <a:ext cx="948" cy="108012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正方形/長方形 17"/>
            <p:cNvSpPr/>
            <p:nvPr/>
          </p:nvSpPr>
          <p:spPr>
            <a:xfrm>
              <a:off x="7344308" y="1085773"/>
              <a:ext cx="900100" cy="7264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20" name="直線コネクタ 19"/>
          <p:cNvCxnSpPr/>
          <p:nvPr/>
        </p:nvCxnSpPr>
        <p:spPr>
          <a:xfrm>
            <a:off x="7351708" y="1118993"/>
            <a:ext cx="0" cy="164985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コネクタ 87"/>
          <p:cNvCxnSpPr/>
          <p:nvPr/>
        </p:nvCxnSpPr>
        <p:spPr>
          <a:xfrm>
            <a:off x="8395824" y="1118993"/>
            <a:ext cx="0" cy="164985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6749027" y="682116"/>
            <a:ext cx="2173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Cold bore S.C. magnet (old)</a:t>
            </a:r>
            <a:endParaRPr kumimoji="1" lang="ja-JP" altLang="en-US" sz="1400" dirty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6749027" y="1700808"/>
            <a:ext cx="23734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Warm bore S.C. magnet (new)</a:t>
            </a:r>
            <a:endParaRPr kumimoji="1" lang="ja-JP" altLang="en-US" sz="1400" dirty="0"/>
          </a:p>
        </p:txBody>
      </p:sp>
      <p:cxnSp>
        <p:nvCxnSpPr>
          <p:cNvPr id="23" name="直線矢印コネクタ 22"/>
          <p:cNvCxnSpPr/>
          <p:nvPr/>
        </p:nvCxnSpPr>
        <p:spPr>
          <a:xfrm flipH="1" flipV="1">
            <a:off x="7349205" y="1241876"/>
            <a:ext cx="577619" cy="2227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線矢印コネクタ 90"/>
          <p:cNvCxnSpPr/>
          <p:nvPr/>
        </p:nvCxnSpPr>
        <p:spPr>
          <a:xfrm flipV="1">
            <a:off x="7926824" y="1218667"/>
            <a:ext cx="469000" cy="2459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7407593" y="1424209"/>
            <a:ext cx="14093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Thermal-shield foils</a:t>
            </a:r>
            <a:endParaRPr kumimoji="1" lang="ja-JP" altLang="en-US" sz="1200" dirty="0"/>
          </a:p>
        </p:txBody>
      </p:sp>
      <p:grpSp>
        <p:nvGrpSpPr>
          <p:cNvPr id="42" name="グループ化 41"/>
          <p:cNvGrpSpPr/>
          <p:nvPr/>
        </p:nvGrpSpPr>
        <p:grpSpPr>
          <a:xfrm>
            <a:off x="7137239" y="1988840"/>
            <a:ext cx="1476164" cy="128981"/>
            <a:chOff x="7058779" y="2039879"/>
            <a:chExt cx="1476164" cy="128981"/>
          </a:xfrm>
        </p:grpSpPr>
        <p:cxnSp>
          <p:nvCxnSpPr>
            <p:cNvPr id="93" name="直線コネクタ 92"/>
            <p:cNvCxnSpPr/>
            <p:nvPr/>
          </p:nvCxnSpPr>
          <p:spPr>
            <a:xfrm>
              <a:off x="7058779" y="2168860"/>
              <a:ext cx="1476164" cy="0"/>
            </a:xfrm>
            <a:prstGeom prst="line">
              <a:avLst/>
            </a:prstGeom>
            <a:ln w="15875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/>
            <p:cNvCxnSpPr/>
            <p:nvPr/>
          </p:nvCxnSpPr>
          <p:spPr>
            <a:xfrm flipV="1">
              <a:off x="7269797" y="2039880"/>
              <a:ext cx="0" cy="128980"/>
            </a:xfrm>
            <a:prstGeom prst="line">
              <a:avLst/>
            </a:prstGeom>
            <a:ln w="15875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/>
            <p:cNvCxnSpPr/>
            <p:nvPr/>
          </p:nvCxnSpPr>
          <p:spPr>
            <a:xfrm>
              <a:off x="7275751" y="2039879"/>
              <a:ext cx="1043168" cy="0"/>
            </a:xfrm>
            <a:prstGeom prst="line">
              <a:avLst/>
            </a:prstGeom>
            <a:ln w="15875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/>
            <p:cNvCxnSpPr/>
            <p:nvPr/>
          </p:nvCxnSpPr>
          <p:spPr>
            <a:xfrm flipV="1">
              <a:off x="8318919" y="2039880"/>
              <a:ext cx="0" cy="128980"/>
            </a:xfrm>
            <a:prstGeom prst="line">
              <a:avLst/>
            </a:prstGeom>
            <a:ln w="15875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正方形/長方形 103"/>
            <p:cNvSpPr/>
            <p:nvPr/>
          </p:nvSpPr>
          <p:spPr>
            <a:xfrm>
              <a:off x="7346811" y="2068049"/>
              <a:ext cx="900100" cy="7264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 flipV="1">
            <a:off x="7134736" y="2312876"/>
            <a:ext cx="1476164" cy="128981"/>
            <a:chOff x="7058779" y="2039879"/>
            <a:chExt cx="1476164" cy="128981"/>
          </a:xfrm>
        </p:grpSpPr>
        <p:cxnSp>
          <p:nvCxnSpPr>
            <p:cNvPr id="107" name="直線コネクタ 106"/>
            <p:cNvCxnSpPr/>
            <p:nvPr/>
          </p:nvCxnSpPr>
          <p:spPr>
            <a:xfrm>
              <a:off x="7058779" y="2168860"/>
              <a:ext cx="1476164" cy="0"/>
            </a:xfrm>
            <a:prstGeom prst="line">
              <a:avLst/>
            </a:prstGeom>
            <a:ln w="15875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/>
            <p:cNvCxnSpPr/>
            <p:nvPr/>
          </p:nvCxnSpPr>
          <p:spPr>
            <a:xfrm flipV="1">
              <a:off x="7269797" y="2039880"/>
              <a:ext cx="0" cy="128980"/>
            </a:xfrm>
            <a:prstGeom prst="line">
              <a:avLst/>
            </a:prstGeom>
            <a:ln w="15875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/>
            <p:cNvCxnSpPr/>
            <p:nvPr/>
          </p:nvCxnSpPr>
          <p:spPr>
            <a:xfrm>
              <a:off x="7275751" y="2039879"/>
              <a:ext cx="1043168" cy="0"/>
            </a:xfrm>
            <a:prstGeom prst="line">
              <a:avLst/>
            </a:prstGeom>
            <a:ln w="15875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線コネクタ 109"/>
            <p:cNvCxnSpPr/>
            <p:nvPr/>
          </p:nvCxnSpPr>
          <p:spPr>
            <a:xfrm flipV="1">
              <a:off x="8318919" y="2039880"/>
              <a:ext cx="0" cy="128980"/>
            </a:xfrm>
            <a:prstGeom prst="line">
              <a:avLst/>
            </a:prstGeom>
            <a:ln w="15875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正方形/長方形 110"/>
            <p:cNvSpPr/>
            <p:nvPr/>
          </p:nvSpPr>
          <p:spPr>
            <a:xfrm>
              <a:off x="7346811" y="2068049"/>
              <a:ext cx="900100" cy="7264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53" name="直線矢印コネクタ 52"/>
          <p:cNvCxnSpPr/>
          <p:nvPr/>
        </p:nvCxnSpPr>
        <p:spPr>
          <a:xfrm>
            <a:off x="7026724" y="1201485"/>
            <a:ext cx="1737394" cy="0"/>
          </a:xfrm>
          <a:prstGeom prst="straightConnector1">
            <a:avLst/>
          </a:prstGeom>
          <a:ln w="158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線矢印コネクタ 112"/>
          <p:cNvCxnSpPr/>
          <p:nvPr/>
        </p:nvCxnSpPr>
        <p:spPr>
          <a:xfrm>
            <a:off x="7026724" y="2225833"/>
            <a:ext cx="1737394" cy="0"/>
          </a:xfrm>
          <a:prstGeom prst="straightConnector1">
            <a:avLst/>
          </a:prstGeom>
          <a:ln w="158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テキスト ボックス 129"/>
          <p:cNvSpPr txBox="1"/>
          <p:nvPr/>
        </p:nvSpPr>
        <p:spPr>
          <a:xfrm>
            <a:off x="8718780" y="98145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Symbol" panose="05050102010706020507" pitchFamily="18" charset="2"/>
              </a:rPr>
              <a:t>m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6740925" y="980728"/>
            <a:ext cx="283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Symbol" panose="05050102010706020507" pitchFamily="18" charset="2"/>
              </a:rPr>
              <a:t>p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8716547" y="200051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Symbol" panose="05050102010706020507" pitchFamily="18" charset="2"/>
              </a:rPr>
              <a:t>m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6738692" y="1999794"/>
            <a:ext cx="283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Symbol" panose="05050102010706020507" pitchFamily="18" charset="2"/>
              </a:rPr>
              <a:t>p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85574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0212B006-AD63-4D5D-BA89-3F716FC63C6F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/>
          <a:srcRect l="12104" t="6385" r="13081" b="63152"/>
          <a:stretch/>
        </p:blipFill>
        <p:spPr>
          <a:xfrm>
            <a:off x="0" y="2061000"/>
            <a:ext cx="5087938" cy="2755900"/>
          </a:xfrm>
        </p:spPr>
      </p:pic>
      <p:pic>
        <p:nvPicPr>
          <p:cNvPr id="10" name="コンテンツ プレースホルダー 9">
            <a:extLst>
              <a:ext uri="{FF2B5EF4-FFF2-40B4-BE49-F238E27FC236}">
                <a16:creationId xmlns:a16="http://schemas.microsoft.com/office/drawing/2014/main" id="{24FF39D5-B196-4F68-9BBF-E2B9E27E7974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4"/>
          <a:srcRect l="50488" t="60016" r="7703" b="6887"/>
          <a:stretch/>
        </p:blipFill>
        <p:spPr>
          <a:xfrm>
            <a:off x="5353050" y="1269000"/>
            <a:ext cx="3790950" cy="3990975"/>
          </a:xfr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1233648-BF41-44DD-B180-547F46CAD917}"/>
              </a:ext>
            </a:extLst>
          </p:cNvPr>
          <p:cNvSpPr txBox="1"/>
          <p:nvPr/>
        </p:nvSpPr>
        <p:spPr>
          <a:xfrm>
            <a:off x="2930222" y="5888552"/>
            <a:ext cx="61665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Y. Tanaka </a:t>
            </a:r>
            <a:r>
              <a:rPr kumimoji="1" lang="en-US" altLang="ja-JP" i="1" dirty="0"/>
              <a:t>et al.</a:t>
            </a:r>
            <a:r>
              <a:rPr kumimoji="1" lang="en-US" altLang="ja-JP" dirty="0"/>
              <a:t>, Proc. 13</a:t>
            </a:r>
            <a:r>
              <a:rPr kumimoji="1" lang="en-US" altLang="ja-JP" baseline="30000" dirty="0"/>
              <a:t>th</a:t>
            </a:r>
            <a:r>
              <a:rPr kumimoji="1" lang="en-US" altLang="ja-JP" dirty="0"/>
              <a:t> annual Meeting of Part. </a:t>
            </a:r>
            <a:r>
              <a:rPr kumimoji="1" lang="en-US" altLang="ja-JP" dirty="0" err="1"/>
              <a:t>Accl</a:t>
            </a:r>
            <a:r>
              <a:rPr kumimoji="1" lang="en-US" altLang="ja-JP" dirty="0"/>
              <a:t>. Soc. Jap.</a:t>
            </a:r>
          </a:p>
          <a:p>
            <a:r>
              <a:rPr kumimoji="1" lang="en-US" altLang="ja-JP" dirty="0"/>
              <a:t>(in Japanese)</a:t>
            </a:r>
          </a:p>
        </p:txBody>
      </p:sp>
      <p:sp>
        <p:nvSpPr>
          <p:cNvPr id="5" name="タイトル 3">
            <a:extLst>
              <a:ext uri="{FF2B5EF4-FFF2-40B4-BE49-F238E27FC236}">
                <a16:creationId xmlns:a16="http://schemas.microsoft.com/office/drawing/2014/main" id="{128D096A-E115-57E1-16EF-C7DD716627FB}"/>
              </a:ext>
            </a:extLst>
          </p:cNvPr>
          <p:cNvSpPr txBox="1">
            <a:spLocks/>
          </p:cNvSpPr>
          <p:nvPr/>
        </p:nvSpPr>
        <p:spPr>
          <a:xfrm>
            <a:off x="0" y="41809"/>
            <a:ext cx="9144000" cy="576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3200" dirty="0">
                <a:solidFill>
                  <a:schemeClr val="bg1"/>
                </a:solidFill>
              </a:rPr>
              <a:t>D-line: The new S.C. solenoid magnet</a:t>
            </a:r>
            <a:endParaRPr lang="ja-JP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478466"/>
      </p:ext>
    </p:extLst>
  </p:cSld>
  <p:clrMapOvr>
    <a:masterClrMapping/>
  </p:clrMapOvr>
</p:sld>
</file>

<file path=ppt/theme/theme1.xml><?xml version="1.0" encoding="utf-8"?>
<a:theme xmlns:a="http://schemas.openxmlformats.org/drawingml/2006/main" name="MUSE透かし入り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中央大学講義1.pptx" id="{8C357AF0-BF70-4A61-B93E-A738DBBA3E71}" vid="{BCCC5718-787A-468F-89F4-65632F804712}"/>
    </a:ext>
  </a:extLst>
</a:theme>
</file>

<file path=ppt/theme/theme2.xml><?xml version="1.0" encoding="utf-8"?>
<a:theme xmlns:a="http://schemas.openxmlformats.org/drawingml/2006/main" name="1_MUSE透かし入り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中央大学講義1.pptx" id="{8C357AF0-BF70-4A61-B93E-A738DBBA3E71}" vid="{BCCC5718-787A-468F-89F4-65632F804712}"/>
    </a:ext>
  </a:extLst>
</a:theme>
</file>

<file path=ppt/theme/theme3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中央大学講義1.pptx" id="{8C357AF0-BF70-4A61-B93E-A738DBBA3E71}" vid="{65CBFBF6-460E-43E7-9A1C-53580B88AC34}"/>
    </a:ext>
  </a:extLst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6372</TotalTime>
  <Words>2578</Words>
  <Application>Microsoft Office PowerPoint</Application>
  <PresentationFormat>画面に合わせる (4:3)</PresentationFormat>
  <Paragraphs>434</Paragraphs>
  <Slides>33</Slides>
  <Notes>30</Notes>
  <HiddenSlides>7</HiddenSlides>
  <MMClips>2</MMClips>
  <ScaleCrop>false</ScaleCrop>
  <HeadingPairs>
    <vt:vector size="8" baseType="variant">
      <vt:variant>
        <vt:lpstr>使用されているフォント</vt:lpstr>
      </vt:variant>
      <vt:variant>
        <vt:i4>17</vt:i4>
      </vt:variant>
      <vt:variant>
        <vt:lpstr>テーマ</vt:lpstr>
      </vt:variant>
      <vt:variant>
        <vt:i4>3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33</vt:i4>
      </vt:variant>
    </vt:vector>
  </HeadingPairs>
  <TitlesOfParts>
    <vt:vector size="54" baseType="lpstr">
      <vt:lpstr>BIZ UDPGothic R</vt:lpstr>
      <vt:lpstr>Gill Sans</vt:lpstr>
      <vt:lpstr>Helvetica Light</vt:lpstr>
      <vt:lpstr>ＭＳ ゴシック</vt:lpstr>
      <vt:lpstr>ＭＳ ゴシック</vt:lpstr>
      <vt:lpstr>游ゴシック</vt:lpstr>
      <vt:lpstr>Arial</vt:lpstr>
      <vt:lpstr>Calibri</vt:lpstr>
      <vt:lpstr>Calibri Light</vt:lpstr>
      <vt:lpstr>Cambria Math</vt:lpstr>
      <vt:lpstr>Helvetica</vt:lpstr>
      <vt:lpstr>Impact</vt:lpstr>
      <vt:lpstr>Rockwell</vt:lpstr>
      <vt:lpstr>Symbol</vt:lpstr>
      <vt:lpstr>Tahoma</vt:lpstr>
      <vt:lpstr>Wingdings</vt:lpstr>
      <vt:lpstr>Wingdings 2</vt:lpstr>
      <vt:lpstr>MUSE透かし入り</vt:lpstr>
      <vt:lpstr>1_MUSE透かし入り</vt:lpstr>
      <vt:lpstr>HDOfficeLightV0</vt:lpstr>
      <vt:lpstr>Acrobat Document</vt:lpstr>
      <vt:lpstr>Overview of the muon facility in MLF J-PARC</vt:lpstr>
      <vt:lpstr>Ｊ－ＰＡＲＣ</vt:lpstr>
      <vt:lpstr>Materials and Life Science Facility</vt:lpstr>
      <vt:lpstr>Muon Facility in MLF, MUSE</vt:lpstr>
      <vt:lpstr>MLF tour</vt:lpstr>
      <vt:lpstr>PowerPoint プレゼンテーション</vt:lpstr>
      <vt:lpstr>PowerPoint プレゼンテーション</vt:lpstr>
      <vt:lpstr>D-line: A decay/surface muon beamline</vt:lpstr>
      <vt:lpstr>PowerPoint プレゼンテーション</vt:lpstr>
      <vt:lpstr>U-line: The highest intensity beamline for USM</vt:lpstr>
      <vt:lpstr>PowerPoint プレゼンテーション</vt:lpstr>
      <vt:lpstr>PowerPoint プレゼンテーション</vt:lpstr>
      <vt:lpstr>U-line: Generation of Ultra slow muon (USM)</vt:lpstr>
      <vt:lpstr>PowerPoint プレゼンテーション</vt:lpstr>
      <vt:lpstr>H-line: Generic-purpose High-intensity beamline</vt:lpstr>
      <vt:lpstr>PowerPoint プレゼンテーション</vt:lpstr>
      <vt:lpstr>PowerPoint プレゼンテーション</vt:lpstr>
      <vt:lpstr>“Specialties” of MUSE</vt:lpstr>
      <vt:lpstr>PowerPoint プレゼンテーション</vt:lpstr>
      <vt:lpstr>Negative muon yield in MLF J-PARC</vt:lpstr>
      <vt:lpstr>PowerPoint プレゼンテーション</vt:lpstr>
      <vt:lpstr>Four secondary beamlines</vt:lpstr>
      <vt:lpstr>Feature prospects</vt:lpstr>
      <vt:lpstr>MLF Target Station2</vt:lpstr>
      <vt:lpstr>R&amp;D for TS2</vt:lpstr>
      <vt:lpstr>Summary</vt:lpstr>
      <vt:lpstr>PowerPoint プレゼンテーション</vt:lpstr>
      <vt:lpstr>PowerPoint プレゼンテーション</vt:lpstr>
      <vt:lpstr>Time transient measurement</vt:lpstr>
      <vt:lpstr>PowerPoint プレゼンテーション</vt:lpstr>
      <vt:lpstr>SC magnets in MUSE</vt:lpstr>
      <vt:lpstr>Near-Feature prospects</vt:lpstr>
      <vt:lpstr>Merit of (opposite field) solenoid</vt:lpstr>
    </vt:vector>
  </TitlesOfParts>
  <Company>高エネルギー加速器研究機構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瀬戸 秀紀</dc:creator>
  <cp:lastModifiedBy>Naritoshi Kawamura</cp:lastModifiedBy>
  <cp:revision>509</cp:revision>
  <cp:lastPrinted>2022-04-04T05:24:11Z</cp:lastPrinted>
  <dcterms:created xsi:type="dcterms:W3CDTF">2013-12-24T05:41:31Z</dcterms:created>
  <dcterms:modified xsi:type="dcterms:W3CDTF">2023-10-19T05:20:20Z</dcterms:modified>
</cp:coreProperties>
</file>