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35"/>
  </p:notesMasterIdLst>
  <p:handoutMasterIdLst>
    <p:handoutMasterId r:id="rId36"/>
  </p:handoutMasterIdLst>
  <p:sldIdLst>
    <p:sldId id="330" r:id="rId2"/>
    <p:sldId id="347" r:id="rId3"/>
    <p:sldId id="333" r:id="rId4"/>
    <p:sldId id="359" r:id="rId5"/>
    <p:sldId id="340" r:id="rId6"/>
    <p:sldId id="524" r:id="rId7"/>
    <p:sldId id="348" r:id="rId8"/>
    <p:sldId id="542" r:id="rId9"/>
    <p:sldId id="349" r:id="rId10"/>
    <p:sldId id="381" r:id="rId11"/>
    <p:sldId id="534" r:id="rId12"/>
    <p:sldId id="535" r:id="rId13"/>
    <p:sldId id="536" r:id="rId14"/>
    <p:sldId id="537" r:id="rId15"/>
    <p:sldId id="538" r:id="rId16"/>
    <p:sldId id="374" r:id="rId17"/>
    <p:sldId id="543" r:id="rId18"/>
    <p:sldId id="539" r:id="rId19"/>
    <p:sldId id="540" r:id="rId20"/>
    <p:sldId id="541" r:id="rId21"/>
    <p:sldId id="544" r:id="rId22"/>
    <p:sldId id="523" r:id="rId23"/>
    <p:sldId id="517" r:id="rId24"/>
    <p:sldId id="516" r:id="rId25"/>
    <p:sldId id="369" r:id="rId26"/>
    <p:sldId id="493" r:id="rId27"/>
    <p:sldId id="525" r:id="rId28"/>
    <p:sldId id="527" r:id="rId29"/>
    <p:sldId id="532" r:id="rId30"/>
    <p:sldId id="530" r:id="rId31"/>
    <p:sldId id="533" r:id="rId32"/>
    <p:sldId id="338" r:id="rId33"/>
    <p:sldId id="367" r:id="rId34"/>
  </p:sldIdLst>
  <p:sldSz cx="9144000" cy="5143500" type="screen16x9"/>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CA00"/>
    <a:srgbClr val="FFFFFF"/>
    <a:srgbClr val="197418"/>
    <a:srgbClr val="010000"/>
    <a:srgbClr val="808080"/>
    <a:srgbClr val="000000"/>
    <a:srgbClr val="EF5B00"/>
    <a:srgbClr val="C50006"/>
    <a:srgbClr val="7C204E"/>
    <a:srgbClr val="003B6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14" autoAdjust="0"/>
    <p:restoredTop sz="96327" autoAdjust="0"/>
  </p:normalViewPr>
  <p:slideViewPr>
    <p:cSldViewPr snapToObjects="1">
      <p:cViewPr varScale="1">
        <p:scale>
          <a:sx n="150" d="100"/>
          <a:sy n="150" d="100"/>
        </p:scale>
        <p:origin x="120" y="336"/>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41" d="100"/>
          <a:sy n="141" d="100"/>
        </p:scale>
        <p:origin x="5616" y="200"/>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pPr marL="0" marR="0" lvl="0" indent="0" algn="r" defTabSz="955672" rtl="0" eaLnBrk="0" fontAlgn="base" latinLnBrk="0" hangingPunct="0">
              <a:lnSpc>
                <a:spcPct val="100000"/>
              </a:lnSpc>
              <a:spcBef>
                <a:spcPct val="0"/>
              </a:spcBef>
              <a:spcAft>
                <a:spcPct val="0"/>
              </a:spcAft>
              <a:buClrTx/>
              <a:buSzTx/>
              <a:buFontTx/>
              <a:buNone/>
              <a:tabLst/>
              <a:defRPr/>
            </a:pPr>
            <a:fld id="{EC696245-F065-0B47-B74E-D5003861FD61}" type="slidenum">
              <a:rPr kumimoji="0" lang="de-DE" sz="1000" b="0" i="0" u="none" strike="noStrike" kern="1200" cap="none" spc="0" normalizeH="0" baseline="0" noProof="0" smtClean="0">
                <a:ln>
                  <a:noFill/>
                </a:ln>
                <a:solidFill>
                  <a:srgbClr val="000000"/>
                </a:solidFill>
                <a:effectLst/>
                <a:uLnTx/>
                <a:uFillTx/>
                <a:latin typeface="Calibri"/>
              </a:rPr>
              <a:pPr marL="0" marR="0" lvl="0" indent="0" algn="r" defTabSz="955672" rtl="0" eaLnBrk="0" fontAlgn="base" latinLnBrk="0" hangingPunct="0">
                <a:lnSpc>
                  <a:spcPct val="100000"/>
                </a:lnSpc>
                <a:spcBef>
                  <a:spcPct val="0"/>
                </a:spcBef>
                <a:spcAft>
                  <a:spcPct val="0"/>
                </a:spcAft>
                <a:buClrTx/>
                <a:buSzTx/>
                <a:buFontTx/>
                <a:buNone/>
                <a:tabLst/>
                <a:defRPr/>
              </a:pPr>
              <a:t>2</a:t>
            </a:fld>
            <a:endParaRPr kumimoji="0" lang="de-DE" sz="1000" b="0" i="0" u="none" strike="noStrike" kern="1200" cap="none" spc="0" normalizeH="0" baseline="0" noProof="0" dirty="0">
              <a:ln>
                <a:noFill/>
              </a:ln>
              <a:solidFill>
                <a:srgbClr val="000000"/>
              </a:solidFill>
              <a:effectLst/>
              <a:uLnTx/>
              <a:uFillTx/>
              <a:latin typeface="Calibri"/>
            </a:endParaRPr>
          </a:p>
        </p:txBody>
      </p:sp>
    </p:spTree>
    <p:extLst>
      <p:ext uri="{BB962C8B-B14F-4D97-AF65-F5344CB8AC3E}">
        <p14:creationId xmlns:p14="http://schemas.microsoft.com/office/powerpoint/2010/main" val="36637573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11</a:t>
            </a:fld>
            <a:endParaRPr lang="de-DE" dirty="0"/>
          </a:p>
        </p:txBody>
      </p:sp>
    </p:spTree>
    <p:extLst>
      <p:ext uri="{BB962C8B-B14F-4D97-AF65-F5344CB8AC3E}">
        <p14:creationId xmlns:p14="http://schemas.microsoft.com/office/powerpoint/2010/main" val="957487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12</a:t>
            </a:fld>
            <a:endParaRPr lang="de-DE" dirty="0"/>
          </a:p>
        </p:txBody>
      </p:sp>
    </p:spTree>
    <p:extLst>
      <p:ext uri="{BB962C8B-B14F-4D97-AF65-F5344CB8AC3E}">
        <p14:creationId xmlns:p14="http://schemas.microsoft.com/office/powerpoint/2010/main" val="34036751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13</a:t>
            </a:fld>
            <a:endParaRPr lang="de-DE" dirty="0"/>
          </a:p>
        </p:txBody>
      </p:sp>
    </p:spTree>
    <p:extLst>
      <p:ext uri="{BB962C8B-B14F-4D97-AF65-F5344CB8AC3E}">
        <p14:creationId xmlns:p14="http://schemas.microsoft.com/office/powerpoint/2010/main" val="3848171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14</a:t>
            </a:fld>
            <a:endParaRPr lang="de-DE" dirty="0"/>
          </a:p>
        </p:txBody>
      </p:sp>
    </p:spTree>
    <p:extLst>
      <p:ext uri="{BB962C8B-B14F-4D97-AF65-F5344CB8AC3E}">
        <p14:creationId xmlns:p14="http://schemas.microsoft.com/office/powerpoint/2010/main" val="9763931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15</a:t>
            </a:fld>
            <a:endParaRPr lang="de-DE" dirty="0"/>
          </a:p>
        </p:txBody>
      </p:sp>
    </p:spTree>
    <p:extLst>
      <p:ext uri="{BB962C8B-B14F-4D97-AF65-F5344CB8AC3E}">
        <p14:creationId xmlns:p14="http://schemas.microsoft.com/office/powerpoint/2010/main" val="2335713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PSI possesses the largest group of secondary beamlines. Here is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piE1</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Among these beamlines, the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μE1</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stands out as the great choice for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MIXE</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applications.</a:t>
            </a:r>
            <a:endParaRPr lang="zh-CN" altLang="zh-CN" sz="1800" kern="100" dirty="0">
              <a:effectLst/>
              <a:latin typeface="Times New Roman" panose="02020603050405020304" pitchFamily="18" charset="0"/>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3252685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PSI possesses the largest group of secondary beamlines. Here is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piE1</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Among these beamlines, the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μE1</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stands out as the great choice for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MIXE</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applications.</a:t>
            </a:r>
            <a:endParaRPr lang="zh-CN" altLang="zh-CN" sz="1800" kern="100" dirty="0">
              <a:effectLst/>
              <a:latin typeface="Times New Roman" panose="02020603050405020304" pitchFamily="18" charset="0"/>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7455784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33</a:t>
            </a:fld>
            <a:endParaRPr lang="de-DE" dirty="0"/>
          </a:p>
        </p:txBody>
      </p:sp>
    </p:spTree>
    <p:extLst>
      <p:ext uri="{BB962C8B-B14F-4D97-AF65-F5344CB8AC3E}">
        <p14:creationId xmlns:p14="http://schemas.microsoft.com/office/powerpoint/2010/main" val="2447929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PSI possesses the largest group of secondary beamlines. Here is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piE1</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Among these beamlines, the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μE1</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stands out as the great choice for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MIXE</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applications.</a:t>
            </a:r>
            <a:endParaRPr lang="zh-CN" altLang="zh-CN" sz="1800" kern="100" dirty="0">
              <a:effectLst/>
              <a:latin typeface="Times New Roman" panose="02020603050405020304" pitchFamily="18" charset="0"/>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275843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lnSpc>
                <a:spcPct val="150000"/>
              </a:lnSpc>
              <a:spcBef>
                <a:spcPts val="1200"/>
              </a:spcBef>
              <a:buNone/>
            </a:pPr>
            <a:r>
              <a:rPr lang="en-US" altLang="zh-CN" sz="1800" dirty="0">
                <a:effectLst/>
                <a:latin typeface="Times New Roman" panose="02020603050405020304" pitchFamily="18" charset="0"/>
                <a:ea typeface="宋体" panose="02010600030101010101" pitchFamily="2" charset="-122"/>
              </a:rPr>
              <a:t>The current layout of the </a:t>
            </a:r>
            <a:r>
              <a:rPr lang="en-US" altLang="zh-CN" sz="1800" dirty="0" err="1">
                <a:effectLst/>
                <a:latin typeface="Times New Roman" panose="02020603050405020304" pitchFamily="18" charset="0"/>
                <a:ea typeface="宋体" panose="02010600030101010101" pitchFamily="2" charset="-122"/>
              </a:rPr>
              <a:t>μE1</a:t>
            </a:r>
            <a:r>
              <a:rPr lang="en-US" altLang="zh-CN" sz="1800" dirty="0">
                <a:effectLst/>
                <a:latin typeface="Times New Roman" panose="02020603050405020304" pitchFamily="18" charset="0"/>
                <a:ea typeface="宋体" panose="02010600030101010101" pitchFamily="2" charset="-122"/>
              </a:rPr>
              <a:t> is given here. Initially, the </a:t>
            </a:r>
            <a:r>
              <a:rPr lang="en-US" altLang="zh-CN" sz="1800" dirty="0" err="1">
                <a:effectLst/>
                <a:latin typeface="Times New Roman" panose="02020603050405020304" pitchFamily="18" charset="0"/>
                <a:ea typeface="宋体" panose="02010600030101010101" pitchFamily="2" charset="-122"/>
              </a:rPr>
              <a:t>pions</a:t>
            </a:r>
            <a:r>
              <a:rPr lang="en-US" altLang="zh-CN" sz="1800" dirty="0">
                <a:effectLst/>
                <a:latin typeface="Times New Roman" panose="02020603050405020304" pitchFamily="18" charset="0"/>
                <a:ea typeface="宋体" panose="02010600030101010101" pitchFamily="2" charset="-122"/>
              </a:rPr>
              <a:t> generated from the production target are collected using a triplet of quadrupoles, and are momentum selected by the first bending magnet. The </a:t>
            </a:r>
            <a:r>
              <a:rPr lang="en-US" altLang="zh-CN" sz="1800" dirty="0" err="1">
                <a:effectLst/>
                <a:latin typeface="Times New Roman" panose="02020603050405020304" pitchFamily="18" charset="0"/>
                <a:ea typeface="宋体" panose="02010600030101010101" pitchFamily="2" charset="-122"/>
              </a:rPr>
              <a:t>pions</a:t>
            </a:r>
            <a:r>
              <a:rPr lang="en-US" altLang="zh-CN" sz="1800" dirty="0">
                <a:effectLst/>
                <a:latin typeface="Times New Roman" panose="02020603050405020304" pitchFamily="18" charset="0"/>
                <a:ea typeface="宋体" panose="02010600030101010101" pitchFamily="2" charset="-122"/>
              </a:rPr>
              <a:t> are then transported to a super conducting solenoid and decay into muons in flight.</a:t>
            </a:r>
          </a:p>
          <a:p>
            <a:pPr marL="0" indent="0">
              <a:lnSpc>
                <a:spcPct val="150000"/>
              </a:lnSpc>
              <a:spcBef>
                <a:spcPts val="1200"/>
              </a:spcBef>
              <a:buNone/>
            </a:pPr>
            <a:r>
              <a:rPr lang="en-US" altLang="zh-CN" sz="1800" dirty="0">
                <a:effectLst/>
                <a:latin typeface="Times New Roman" panose="02020603050405020304" pitchFamily="18" charset="0"/>
                <a:ea typeface="宋体" panose="02010600030101010101" pitchFamily="2" charset="-122"/>
              </a:rPr>
              <a:t>At the exit of this channel, decay muons can be obtained with the maximum momentum of 125 MeV/c. </a:t>
            </a:r>
          </a:p>
          <a:p>
            <a:pPr marL="0" indent="0">
              <a:lnSpc>
                <a:spcPct val="150000"/>
              </a:lnSpc>
              <a:spcBef>
                <a:spcPts val="1200"/>
              </a:spcBef>
              <a:buNone/>
            </a:pPr>
            <a:r>
              <a:rPr lang="en-US" altLang="zh-CN" sz="1800" dirty="0">
                <a:effectLst/>
                <a:latin typeface="Times New Roman" panose="02020603050405020304" pitchFamily="18" charset="0"/>
                <a:ea typeface="宋体" panose="02010600030101010101" pitchFamily="2" charset="-122"/>
              </a:rPr>
              <a:t>Compared to </a:t>
            </a:r>
            <a:r>
              <a:rPr lang="en-US" altLang="zh-CN" sz="1800" dirty="0" err="1">
                <a:effectLst/>
                <a:latin typeface="Times New Roman" panose="02020603050405020304" pitchFamily="18" charset="0"/>
                <a:ea typeface="宋体" panose="02010600030101010101" pitchFamily="2" charset="-122"/>
              </a:rPr>
              <a:t>piE1</a:t>
            </a:r>
            <a:r>
              <a:rPr lang="en-US" altLang="zh-CN" sz="1800" dirty="0">
                <a:effectLst/>
                <a:latin typeface="Times New Roman" panose="02020603050405020304" pitchFamily="18" charset="0"/>
                <a:ea typeface="宋体" panose="02010600030101010101" pitchFamily="2" charset="-122"/>
              </a:rPr>
              <a:t>, a broader spectrum and higher intensity of negative muons are available. </a:t>
            </a:r>
          </a:p>
          <a:p>
            <a:pPr marL="0" indent="0">
              <a:lnSpc>
                <a:spcPct val="150000"/>
              </a:lnSpc>
              <a:spcBef>
                <a:spcPts val="1200"/>
              </a:spcBef>
              <a:buNone/>
            </a:pPr>
            <a:r>
              <a:rPr lang="en-US" altLang="zh-CN" sz="1800" dirty="0">
                <a:effectLst/>
                <a:latin typeface="Times New Roman" panose="02020603050405020304" pitchFamily="18" charset="0"/>
                <a:ea typeface="宋体" panose="02010600030101010101" pitchFamily="2" charset="-122"/>
              </a:rPr>
              <a:t>The decay muon is transported to experiment port through the following rather complex muon extraction system. </a:t>
            </a:r>
          </a:p>
          <a:p>
            <a:pPr marL="0" indent="0">
              <a:lnSpc>
                <a:spcPct val="150000"/>
              </a:lnSpc>
              <a:spcBef>
                <a:spcPts val="1200"/>
              </a:spcBef>
              <a:buNone/>
            </a:pPr>
            <a:r>
              <a:rPr lang="en-US" altLang="zh-CN" sz="1800" dirty="0">
                <a:effectLst/>
                <a:latin typeface="Times New Roman" panose="02020603050405020304" pitchFamily="18" charset="0"/>
                <a:ea typeface="宋体" panose="02010600030101010101" pitchFamily="2" charset="-122"/>
              </a:rPr>
              <a:t>allow to select the momentum and 13 quadrupole magnets control the envelope of muon beam to get good properties. At present, the U-version beamline is operating for a </a:t>
            </a:r>
            <a:r>
              <a:rPr lang="en-US" altLang="zh-CN" sz="1800" dirty="0" err="1">
                <a:effectLst/>
                <a:latin typeface="Times New Roman" panose="02020603050405020304" pitchFamily="18" charset="0"/>
                <a:ea typeface="宋体" panose="02010600030101010101" pitchFamily="2" charset="-122"/>
              </a:rPr>
              <a:t>μSR</a:t>
            </a:r>
            <a:r>
              <a:rPr lang="en-US" altLang="zh-CN" sz="1800" dirty="0">
                <a:effectLst/>
                <a:latin typeface="Times New Roman" panose="02020603050405020304" pitchFamily="18" charset="0"/>
                <a:ea typeface="宋体" panose="02010600030101010101" pitchFamily="2" charset="-122"/>
              </a:rPr>
              <a:t> facility, GPD spectrometer. there is still space available in the experiment area for a new branch</a:t>
            </a:r>
            <a:endParaRPr lang="zh-CN" altLang="en-US" dirty="0"/>
          </a:p>
        </p:txBody>
      </p:sp>
    </p:spTree>
    <p:extLst>
      <p:ext uri="{BB962C8B-B14F-4D97-AF65-F5344CB8AC3E}">
        <p14:creationId xmlns:p14="http://schemas.microsoft.com/office/powerpoint/2010/main" val="3440044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In our design, the last bending magnet is rotated by 20 degrees, and a new triplet or doublet of quadrupole magnets is added on this side to focus the muon to the sample area. </a:t>
            </a: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endPar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When a negative muon beam is required, we just operate the beam from GPD to this side. That will be easy.</a:t>
            </a: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endPar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Hence, the calculation task consists of two parts: designing the beam envelope on the right side for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MIXE</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and refitting the beam optics of the left branch for GPD with the rotated bending magnet. If we want to proceed with any construction, it is important, however, to minimize any potential change to the existing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μSR</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applications.</a:t>
            </a:r>
            <a:endParaRPr lang="zh-CN" altLang="zh-CN" sz="1800" kern="100" dirty="0">
              <a:effectLst/>
              <a:latin typeface="Times New Roman" panose="02020603050405020304" pitchFamily="18" charset="0"/>
              <a:ea typeface="宋体" panose="02010600030101010101" pitchFamily="2" charset="-122"/>
              <a:cs typeface="宋体" panose="02010600030101010101" pitchFamily="2" charset="-122"/>
            </a:endParaRPr>
          </a:p>
          <a:p>
            <a:endParaRPr lang="de-CH" dirty="0"/>
          </a:p>
        </p:txBody>
      </p:sp>
    </p:spTree>
    <p:extLst>
      <p:ext uri="{BB962C8B-B14F-4D97-AF65-F5344CB8AC3E}">
        <p14:creationId xmlns:p14="http://schemas.microsoft.com/office/powerpoint/2010/main" val="1275123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dirty="0">
                <a:effectLst/>
                <a:latin typeface="Times New Roman" panose="02020603050405020304" pitchFamily="18" charset="0"/>
                <a:ea typeface="宋体" panose="02010600030101010101" pitchFamily="2" charset="-122"/>
              </a:rPr>
              <a:t>It is the first part of design to minimize the impact caused by magnet rotation. </a:t>
            </a: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endParaRPr lang="en-US" altLang="zh-CN" sz="1800" dirty="0">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dirty="0">
                <a:effectLst/>
                <a:latin typeface="Times New Roman" panose="02020603050405020304" pitchFamily="18" charset="0"/>
                <a:ea typeface="宋体" panose="02010600030101010101" pitchFamily="2" charset="-122"/>
              </a:rPr>
              <a:t>The plot shows the </a:t>
            </a:r>
            <a:r>
              <a:rPr lang="en-US" altLang="zh-CN" sz="1800" dirty="0">
                <a:latin typeface="Times New Roman" panose="02020603050405020304" pitchFamily="18" charset="0"/>
                <a:cs typeface="Times New Roman" panose="02020603050405020304" pitchFamily="18" charset="0"/>
              </a:rPr>
              <a:t>fitted</a:t>
            </a:r>
            <a:r>
              <a:rPr lang="en-US" altLang="zh-CN" sz="1800" dirty="0">
                <a:effectLst/>
                <a:latin typeface="Times New Roman" panose="02020603050405020304" pitchFamily="18" charset="0"/>
                <a:ea typeface="宋体" panose="02010600030101010101" pitchFamily="2" charset="-122"/>
              </a:rPr>
              <a:t> envelopes for the original GPD side with a rotated bending magnet. </a:t>
            </a: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endParaRPr lang="en-US" altLang="zh-CN" sz="1800" dirty="0">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dirty="0">
                <a:effectLst/>
                <a:latin typeface="Times New Roman" panose="02020603050405020304" pitchFamily="18" charset="0"/>
                <a:ea typeface="宋体" panose="02010600030101010101" pitchFamily="2" charset="-122"/>
              </a:rPr>
              <a:t>The beam is still achromatic at these two position</a:t>
            </a: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endParaRPr lang="en-US" altLang="zh-CN" sz="1800" dirty="0">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dirty="0">
                <a:effectLst/>
                <a:latin typeface="Times New Roman" panose="02020603050405020304" pitchFamily="18" charset="0"/>
                <a:ea typeface="宋体" panose="02010600030101010101" pitchFamily="2" charset="-122"/>
              </a:rPr>
              <a:t>The beam is smaller here in both x and y directions benefiting from the fringe field of </a:t>
            </a:r>
            <a:r>
              <a:rPr lang="en-US" altLang="zh-CN" sz="1800" dirty="0" err="1">
                <a:effectLst/>
                <a:latin typeface="Times New Roman" panose="02020603050405020304" pitchFamily="18" charset="0"/>
                <a:ea typeface="宋体" panose="02010600030101010101" pitchFamily="2" charset="-122"/>
              </a:rPr>
              <a:t>ASK82</a:t>
            </a:r>
            <a:r>
              <a:rPr lang="en-US" altLang="zh-CN" sz="1800" dirty="0">
                <a:effectLst/>
                <a:latin typeface="Times New Roman" panose="02020603050405020304" pitchFamily="18" charset="0"/>
                <a:ea typeface="宋体" panose="02010600030101010101" pitchFamily="2" charset="-122"/>
              </a:rPr>
              <a:t>. </a:t>
            </a: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endParaRPr lang="en-US" altLang="zh-CN" sz="1800" dirty="0">
              <a:effectLst/>
              <a:latin typeface="Times New Roman" panose="02020603050405020304" pitchFamily="18" charset="0"/>
              <a:ea typeface="宋体" panose="02010600030101010101" pitchFamily="2" charset="-122"/>
            </a:endParaRP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dirty="0">
                <a:effectLst/>
                <a:latin typeface="Times New Roman" panose="02020603050405020304" pitchFamily="18" charset="0"/>
                <a:ea typeface="宋体" panose="02010600030101010101" pitchFamily="2" charset="-122"/>
              </a:rPr>
              <a:t>The multi-particle simulation results from TURTLE indicate the final beam spot size of 2 x 2 cm,</a:t>
            </a:r>
            <a:endParaRPr lang="de-CH" dirty="0"/>
          </a:p>
        </p:txBody>
      </p:sp>
    </p:spTree>
    <p:extLst>
      <p:ext uri="{BB962C8B-B14F-4D97-AF65-F5344CB8AC3E}">
        <p14:creationId xmlns:p14="http://schemas.microsoft.com/office/powerpoint/2010/main" val="632994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The second part of design is to achieve a negative muon beam on the new branch with a narrow momentum distribution, which is required for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MIXE</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technique. </a:t>
            </a: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endPar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In our plan, the slit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FS81</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with horizontal jaws is employed to manipulate the beam momentum width. </a:t>
            </a: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endPar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The total opening of the jaws is 25 cm. </a:t>
            </a: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endPar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So as the</a:t>
            </a:r>
            <a:r>
              <a:rPr lang="en-US" altLang="zh-CN" sz="1800" kern="100" dirty="0">
                <a:effectLst/>
                <a:latin typeface="Times New Roman" panose="02020603050405020304" pitchFamily="18" charset="0"/>
                <a:ea typeface="宋体" panose="02010600030101010101" pitchFamily="2" charset="-122"/>
                <a:cs typeface="宋体" panose="02010600030101010101" pitchFamily="2" charset="-122"/>
              </a:rPr>
              <a:t> </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dashed line shown in the beam optics, a big momentum dispersion of 4 cm is generated at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FS81</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by the operation of the triplet in front. </a:t>
            </a: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endPar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And finally, an achromatic beam is obtained at the sample position. The muon distribution of the beam indicates the circle beam spot</a:t>
            </a:r>
            <a:endParaRPr lang="zh-CN" altLang="zh-CN" sz="1800" kern="100" dirty="0">
              <a:effectLst/>
              <a:latin typeface="Times New Roman" panose="02020603050405020304" pitchFamily="18" charset="0"/>
              <a:ea typeface="宋体" panose="02010600030101010101" pitchFamily="2" charset="-122"/>
              <a:cs typeface="宋体" panose="02010600030101010101" pitchFamily="2" charset="-122"/>
            </a:endParaRPr>
          </a:p>
          <a:p>
            <a:endParaRPr lang="de-CH" dirty="0"/>
          </a:p>
        </p:txBody>
      </p:sp>
    </p:spTree>
    <p:extLst>
      <p:ext uri="{BB962C8B-B14F-4D97-AF65-F5344CB8AC3E}">
        <p14:creationId xmlns:p14="http://schemas.microsoft.com/office/powerpoint/2010/main" val="3955808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 typeface="Arial" panose="020B0604020202020204" pitchFamily="34" charset="0"/>
              <a:buNone/>
              <a:tabLst/>
              <a:defRPr/>
            </a:pP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PSI possesses the largest group of secondary beamlines. Here is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piE1</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Among these beamlines, the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μE1</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stands out as the great choice for </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MIXE</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 applications.</a:t>
            </a:r>
            <a:endParaRPr lang="zh-CN" altLang="zh-CN" sz="1800" kern="100" dirty="0">
              <a:effectLst/>
              <a:latin typeface="Times New Roman" panose="02020603050405020304" pitchFamily="18" charset="0"/>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246111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19875" cy="3724275"/>
          </a:xfrm>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9</a:t>
            </a:fld>
            <a:endParaRPr lang="de-DE" dirty="0"/>
          </a:p>
        </p:txBody>
      </p:sp>
    </p:spTree>
    <p:extLst>
      <p:ext uri="{BB962C8B-B14F-4D97-AF65-F5344CB8AC3E}">
        <p14:creationId xmlns:p14="http://schemas.microsoft.com/office/powerpoint/2010/main" val="2554544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10</a:t>
            </a:fld>
            <a:endParaRPr lang="de-DE" dirty="0"/>
          </a:p>
        </p:txBody>
      </p:sp>
    </p:spTree>
    <p:extLst>
      <p:ext uri="{BB962C8B-B14F-4D97-AF65-F5344CB8AC3E}">
        <p14:creationId xmlns:p14="http://schemas.microsoft.com/office/powerpoint/2010/main" val="9937880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7_Titelfoli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39" t="13866" r="1" b="14431"/>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en-US" dirty="0"/>
              <a:t>Insert the title of your </a:t>
            </a:r>
            <a:br>
              <a:rPr lang="en-US" dirty="0"/>
            </a:br>
            <a:r>
              <a:rPr lang="en-US" dirty="0"/>
              <a:t>presentation here</a:t>
            </a:r>
            <a:endParaRPr lang="en-US"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US" dirty="0"/>
              <a:t>First name and Name Author  ::  Function  ::  Paul </a:t>
            </a:r>
            <a:r>
              <a:rPr lang="en-US" dirty="0" err="1"/>
              <a:t>Scherrer</a:t>
            </a:r>
            <a:r>
              <a:rPr lang="en-US" dirty="0"/>
              <a:t> </a:t>
            </a:r>
            <a:r>
              <a:rPr lang="en-US" dirty="0" err="1"/>
              <a:t>Institut</a:t>
            </a:r>
            <a:endParaRPr lang="en-US" dirty="0"/>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a:solidFill>
                  <a:srgbClr val="505150"/>
                </a:solidFill>
                <a:latin typeface="+mn-lt"/>
                <a:cs typeface="Arial" charset="0"/>
              </a:rPr>
              <a:t>WIR SCHAFFEN WISSEN – HEUTE FÜR MORGEN</a:t>
            </a: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US" dirty="0"/>
              <a:t>Insert the occasion and date of your presentation here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195199324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a:xfrm>
            <a:off x="2077211" y="216000"/>
            <a:ext cx="6708025" cy="381375"/>
          </a:xfrm>
        </p:spPr>
        <p:txBody>
          <a:bodyPr/>
          <a:lstStyle>
            <a:lvl1pPr>
              <a:defRPr sz="2400"/>
            </a:lvl1pPr>
          </a:lstStyle>
          <a:p>
            <a:r>
              <a:rPr lang="en-GB"/>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a:xfrm>
            <a:off x="2077211" y="216000"/>
            <a:ext cx="6708025" cy="381375"/>
          </a:xfrm>
        </p:spPr>
        <p:txBody>
          <a:bodyPr/>
          <a:lstStyle>
            <a:lvl1pPr>
              <a:defRPr spc="0" baseline="0"/>
            </a:lvl1pPr>
          </a:lstStyle>
          <a:p>
            <a:r>
              <a:rPr lang="en-GB"/>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14" name="Textplatzhalter 13"/>
          <p:cNvSpPr>
            <a:spLocks noGrp="1"/>
          </p:cNvSpPr>
          <p:nvPr>
            <p:ph type="body" sz="quarter" idx="13"/>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a:xfrm>
            <a:off x="2077211" y="216000"/>
            <a:ext cx="6708025" cy="381375"/>
          </a:xfrm>
        </p:spPr>
        <p:txBody>
          <a:bodyPr/>
          <a:lstStyle>
            <a:lvl1pPr>
              <a:defRPr spc="0" baseline="0"/>
            </a:lvl1pPr>
          </a:lstStyle>
          <a:p>
            <a:r>
              <a:rPr lang="en-GB" noProof="0" dirty="0">
                <a:effectLst/>
              </a:rPr>
              <a:t>Enter slide title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50958005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de-CH" noProof="0" dirty="0"/>
              <a:t>Folientitel eingeben</a:t>
            </a:r>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pic>
        <p:nvPicPr>
          <p:cNvPr id="8" name="Bild 14" descr="PSI-Logo_narrow_30k.eps"/>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 id="2147483994" r:id="rId9"/>
    <p:sldLayoutId id="2147483995" r:id="rId10"/>
  </p:sldLayoutIdLst>
  <p:transition spd="med"/>
  <p:hf hdr="0"/>
  <p:txStyles>
    <p:title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6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gi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pPr algn="ctr"/>
            <a:r>
              <a:rPr lang="de-DE" dirty="0"/>
              <a:t>PSI </a:t>
            </a:r>
            <a:r>
              <a:rPr lang="de-DE" dirty="0" err="1"/>
              <a:t>muon</a:t>
            </a:r>
            <a:r>
              <a:rPr lang="de-DE" dirty="0"/>
              <a:t> </a:t>
            </a:r>
            <a:r>
              <a:rPr lang="de-DE" dirty="0" err="1"/>
              <a:t>beamlines</a:t>
            </a:r>
            <a:r>
              <a:rPr lang="de-DE" dirty="0"/>
              <a:t> update</a:t>
            </a:r>
          </a:p>
        </p:txBody>
      </p:sp>
      <p:sp>
        <p:nvSpPr>
          <p:cNvPr id="9" name="Untertitel 8"/>
          <p:cNvSpPr>
            <a:spLocks noGrp="1"/>
          </p:cNvSpPr>
          <p:nvPr>
            <p:ph type="subTitle" sz="quarter" idx="1"/>
          </p:nvPr>
        </p:nvSpPr>
        <p:spPr>
          <a:xfrm>
            <a:off x="828012" y="2946432"/>
            <a:ext cx="8208484" cy="273390"/>
          </a:xfrm>
        </p:spPr>
        <p:txBody>
          <a:bodyPr/>
          <a:lstStyle/>
          <a:p>
            <a:r>
              <a:rPr lang="en-US" dirty="0"/>
              <a:t>Thomas Prokscha  ::  Laboratory for Muon Spin Spectroscopy  ::  Paul </a:t>
            </a:r>
            <a:r>
              <a:rPr lang="en-US"/>
              <a:t>Scherrer Institute</a:t>
            </a:r>
            <a:endParaRPr lang="en-US" dirty="0"/>
          </a:p>
        </p:txBody>
      </p:sp>
      <p:sp>
        <p:nvSpPr>
          <p:cNvPr id="10" name="Textplatzhalter 9"/>
          <p:cNvSpPr>
            <a:spLocks noGrp="1"/>
          </p:cNvSpPr>
          <p:nvPr>
            <p:ph type="body" sz="quarter" idx="11"/>
          </p:nvPr>
        </p:nvSpPr>
        <p:spPr/>
        <p:txBody>
          <a:bodyPr/>
          <a:lstStyle/>
          <a:p>
            <a:r>
              <a:rPr lang="de-DE" dirty="0"/>
              <a:t>BRIDGE2023 Workshop, PSI, </a:t>
            </a:r>
            <a:r>
              <a:rPr lang="de-DE" dirty="0" err="1"/>
              <a:t>October</a:t>
            </a:r>
            <a:r>
              <a:rPr lang="de-DE" dirty="0"/>
              <a:t> 18</a:t>
            </a:r>
            <a:r>
              <a:rPr lang="de-DE" baseline="30000" dirty="0"/>
              <a:t>th</a:t>
            </a:r>
            <a:r>
              <a:rPr lang="de-DE" dirty="0"/>
              <a:t> – 20</a:t>
            </a:r>
            <a:r>
              <a:rPr lang="de-DE" baseline="30000" dirty="0"/>
              <a:t>th</a:t>
            </a:r>
            <a:r>
              <a:rPr lang="de-DE" dirty="0"/>
              <a:t> 2023</a:t>
            </a:r>
          </a:p>
          <a:p>
            <a:endParaRPr lang="de-DE" dirty="0"/>
          </a:p>
        </p:txBody>
      </p:sp>
    </p:spTree>
    <p:extLst>
      <p:ext uri="{BB962C8B-B14F-4D97-AF65-F5344CB8AC3E}">
        <p14:creationId xmlns:p14="http://schemas.microsoft.com/office/powerpoint/2010/main" val="185931394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CH" dirty="0"/>
              <a:t>Muon beam </a:t>
            </a:r>
            <a:r>
              <a:rPr lang="de-CH" dirty="0" err="1"/>
              <a:t>properties</a:t>
            </a:r>
            <a:r>
              <a:rPr lang="de-CH" dirty="0"/>
              <a:t> </a:t>
            </a:r>
            <a:r>
              <a:rPr lang="de-CH" dirty="0" err="1"/>
              <a:t>of</a:t>
            </a:r>
            <a:r>
              <a:rPr lang="de-CH" dirty="0"/>
              <a:t> LEM </a:t>
            </a:r>
            <a:r>
              <a:rPr lang="de-CH" dirty="0" err="1"/>
              <a:t>facility</a:t>
            </a:r>
            <a:endParaRPr lang="de-CH" dirty="0"/>
          </a:p>
        </p:txBody>
      </p:sp>
      <p:sp>
        <p:nvSpPr>
          <p:cNvPr id="4" name="Content Placeholder 1"/>
          <p:cNvSpPr>
            <a:spLocks noGrp="1"/>
          </p:cNvSpPr>
          <p:nvPr>
            <p:ph sz="quarter" idx="13"/>
          </p:nvPr>
        </p:nvSpPr>
        <p:spPr>
          <a:xfrm>
            <a:off x="755576" y="1006079"/>
            <a:ext cx="8208912" cy="3989784"/>
          </a:xfrm>
        </p:spPr>
        <p:txBody>
          <a:bodyPr/>
          <a:lstStyle/>
          <a:p>
            <a:pPr>
              <a:buSzPct val="150000"/>
            </a:pPr>
            <a:r>
              <a:rPr lang="de-CH" sz="1400" b="1" dirty="0"/>
              <a:t>Problems</a:t>
            </a:r>
          </a:p>
          <a:p>
            <a:pPr lvl="1"/>
            <a:r>
              <a:rPr lang="de-CH" sz="1400" dirty="0" err="1"/>
              <a:t>Extraction</a:t>
            </a:r>
            <a:r>
              <a:rPr lang="de-CH" sz="1400" dirty="0"/>
              <a:t> at </a:t>
            </a:r>
            <a:r>
              <a:rPr lang="de-CH" sz="1400" dirty="0" err="1"/>
              <a:t>moderator</a:t>
            </a:r>
            <a:r>
              <a:rPr lang="de-CH" sz="1400" dirty="0"/>
              <a:t> </a:t>
            </a:r>
            <a:r>
              <a:rPr lang="de-CH" sz="1400" dirty="0" err="1"/>
              <a:t>with</a:t>
            </a:r>
            <a:r>
              <a:rPr lang="de-CH" sz="1400" dirty="0"/>
              <a:t> </a:t>
            </a:r>
            <a:r>
              <a:rPr lang="de-CH" sz="1400" dirty="0" err="1"/>
              <a:t>grids</a:t>
            </a:r>
            <a:r>
              <a:rPr lang="de-CH" sz="1400" dirty="0"/>
              <a:t> </a:t>
            </a:r>
            <a:r>
              <a:rPr lang="de-CH" sz="1400" dirty="0" err="1"/>
              <a:t>increases</a:t>
            </a:r>
            <a:r>
              <a:rPr lang="de-CH" sz="1400" dirty="0"/>
              <a:t> horizontal </a:t>
            </a:r>
            <a:r>
              <a:rPr lang="de-CH" sz="1400" dirty="0" err="1"/>
              <a:t>phase</a:t>
            </a:r>
            <a:r>
              <a:rPr lang="de-CH" sz="1400" dirty="0"/>
              <a:t> </a:t>
            </a:r>
            <a:r>
              <a:rPr lang="de-CH" sz="1400" dirty="0" err="1"/>
              <a:t>space</a:t>
            </a:r>
            <a:endParaRPr lang="de-CH" sz="1400" dirty="0"/>
          </a:p>
          <a:p>
            <a:pPr lvl="1"/>
            <a:r>
              <a:rPr lang="de-CH" sz="1400" dirty="0"/>
              <a:t>Interaction </a:t>
            </a:r>
            <a:r>
              <a:rPr lang="de-CH" sz="1400" dirty="0" err="1"/>
              <a:t>of</a:t>
            </a:r>
            <a:r>
              <a:rPr lang="de-CH" sz="1400" dirty="0"/>
              <a:t> beam </a:t>
            </a:r>
            <a:r>
              <a:rPr lang="de-CH" sz="1400" dirty="0" err="1"/>
              <a:t>with</a:t>
            </a:r>
            <a:r>
              <a:rPr lang="de-CH" sz="1400" dirty="0"/>
              <a:t> 10-nm </a:t>
            </a:r>
            <a:r>
              <a:rPr lang="de-CH" sz="1400" dirty="0" err="1"/>
              <a:t>carbon</a:t>
            </a:r>
            <a:r>
              <a:rPr lang="de-CH" sz="1400" dirty="0"/>
              <a:t> </a:t>
            </a:r>
            <a:r>
              <a:rPr lang="de-CH" sz="1400" dirty="0" err="1"/>
              <a:t>foil</a:t>
            </a:r>
            <a:r>
              <a:rPr lang="de-CH" sz="1400" dirty="0"/>
              <a:t> </a:t>
            </a:r>
            <a:r>
              <a:rPr lang="de-CH" sz="1400" dirty="0" err="1"/>
              <a:t>of</a:t>
            </a:r>
            <a:r>
              <a:rPr lang="de-CH" sz="1400" dirty="0"/>
              <a:t> TD:</a:t>
            </a:r>
          </a:p>
          <a:p>
            <a:pPr lvl="2">
              <a:buFont typeface="Courier New" panose="02070309020205020404" pitchFamily="49" charset="0"/>
              <a:buChar char="o"/>
            </a:pPr>
            <a:r>
              <a:rPr lang="de-CH" sz="1400" dirty="0" err="1"/>
              <a:t>Increase</a:t>
            </a:r>
            <a:r>
              <a:rPr lang="de-CH" sz="1400" dirty="0"/>
              <a:t> </a:t>
            </a:r>
            <a:r>
              <a:rPr lang="de-CH" sz="1400" dirty="0" err="1"/>
              <a:t>of</a:t>
            </a:r>
            <a:r>
              <a:rPr lang="de-CH" sz="1400" dirty="0"/>
              <a:t> </a:t>
            </a:r>
            <a:r>
              <a:rPr lang="de-CH" sz="1400" dirty="0" err="1"/>
              <a:t>transverse</a:t>
            </a:r>
            <a:r>
              <a:rPr lang="de-CH" sz="1400" dirty="0"/>
              <a:t> </a:t>
            </a:r>
            <a:r>
              <a:rPr lang="de-CH" sz="1400" dirty="0" err="1"/>
              <a:t>phase</a:t>
            </a:r>
            <a:r>
              <a:rPr lang="de-CH" sz="1400" dirty="0"/>
              <a:t> </a:t>
            </a:r>
            <a:r>
              <a:rPr lang="de-CH" sz="1400" dirty="0" err="1"/>
              <a:t>spaces</a:t>
            </a:r>
            <a:r>
              <a:rPr lang="de-CH" sz="1400" dirty="0"/>
              <a:t>:	</a:t>
            </a:r>
            <a:r>
              <a:rPr lang="de-CH" sz="1400" dirty="0" err="1"/>
              <a:t>deteriorates</a:t>
            </a:r>
            <a:r>
              <a:rPr lang="de-CH" sz="1400" dirty="0"/>
              <a:t> beam </a:t>
            </a:r>
            <a:r>
              <a:rPr lang="de-CH" sz="1400" dirty="0" err="1"/>
              <a:t>spot</a:t>
            </a:r>
            <a:endParaRPr lang="de-CH" sz="1400" dirty="0"/>
          </a:p>
          <a:p>
            <a:pPr lvl="2">
              <a:buFont typeface="Courier New" panose="02070309020205020404" pitchFamily="49" charset="0"/>
              <a:buChar char="o"/>
            </a:pPr>
            <a:r>
              <a:rPr lang="de-CH" sz="1400" dirty="0" err="1"/>
              <a:t>Increase</a:t>
            </a:r>
            <a:r>
              <a:rPr lang="de-CH" sz="1400" dirty="0"/>
              <a:t> </a:t>
            </a:r>
            <a:r>
              <a:rPr lang="de-CH" sz="1400" dirty="0" err="1"/>
              <a:t>of</a:t>
            </a:r>
            <a:r>
              <a:rPr lang="de-CH" sz="1400" dirty="0"/>
              <a:t> </a:t>
            </a:r>
            <a:r>
              <a:rPr lang="de-CH" sz="1400" dirty="0" err="1"/>
              <a:t>transverse</a:t>
            </a:r>
            <a:r>
              <a:rPr lang="de-CH" sz="1400" dirty="0"/>
              <a:t> </a:t>
            </a:r>
            <a:r>
              <a:rPr lang="de-CH" sz="1400" dirty="0" err="1"/>
              <a:t>phase</a:t>
            </a:r>
            <a:r>
              <a:rPr lang="de-CH" sz="1400" dirty="0"/>
              <a:t> </a:t>
            </a:r>
            <a:r>
              <a:rPr lang="de-CH" sz="1400" dirty="0" err="1"/>
              <a:t>spaces</a:t>
            </a:r>
            <a:r>
              <a:rPr lang="de-CH" sz="1400" dirty="0"/>
              <a:t>:	</a:t>
            </a:r>
            <a:r>
              <a:rPr lang="de-CH" sz="1400" dirty="0" err="1"/>
              <a:t>reduces</a:t>
            </a:r>
            <a:r>
              <a:rPr lang="de-CH" sz="1400" dirty="0"/>
              <a:t> beam </a:t>
            </a:r>
            <a:r>
              <a:rPr lang="de-CH" sz="1400" dirty="0" err="1"/>
              <a:t>transmission</a:t>
            </a:r>
            <a:endParaRPr lang="de-CH" sz="1400" dirty="0"/>
          </a:p>
          <a:p>
            <a:pPr lvl="2">
              <a:buFont typeface="Courier New" panose="02070309020205020404" pitchFamily="49" charset="0"/>
              <a:buChar char="o"/>
            </a:pPr>
            <a:r>
              <a:rPr lang="de-CH" sz="1400" dirty="0" err="1"/>
              <a:t>Energy</a:t>
            </a:r>
            <a:r>
              <a:rPr lang="de-CH" sz="1400" dirty="0"/>
              <a:t> </a:t>
            </a:r>
            <a:r>
              <a:rPr lang="de-CH" sz="1400" dirty="0" err="1"/>
              <a:t>loss</a:t>
            </a:r>
            <a:r>
              <a:rPr lang="de-CH" sz="1400" dirty="0"/>
              <a:t> </a:t>
            </a:r>
            <a:r>
              <a:rPr lang="de-CH" sz="1400" dirty="0" err="1"/>
              <a:t>distribution</a:t>
            </a:r>
            <a:r>
              <a:rPr lang="de-CH" sz="1400" dirty="0"/>
              <a:t>: 		</a:t>
            </a:r>
            <a:r>
              <a:rPr lang="de-CH" sz="1400" dirty="0" err="1"/>
              <a:t>deteriorates</a:t>
            </a:r>
            <a:r>
              <a:rPr lang="de-CH" sz="1400" dirty="0"/>
              <a:t> beam </a:t>
            </a:r>
            <a:r>
              <a:rPr lang="de-CH" sz="1400" dirty="0" err="1"/>
              <a:t>spot</a:t>
            </a:r>
            <a:endParaRPr lang="de-CH" sz="1400" dirty="0"/>
          </a:p>
          <a:p>
            <a:pPr lvl="2">
              <a:buFont typeface="Courier New" panose="02070309020205020404" pitchFamily="49" charset="0"/>
              <a:buChar char="o"/>
            </a:pPr>
            <a:r>
              <a:rPr lang="de-CH" sz="1400" dirty="0" err="1"/>
              <a:t>Energy</a:t>
            </a:r>
            <a:r>
              <a:rPr lang="de-CH" sz="1400" dirty="0"/>
              <a:t> </a:t>
            </a:r>
            <a:r>
              <a:rPr lang="de-CH" sz="1400" dirty="0" err="1"/>
              <a:t>loss</a:t>
            </a:r>
            <a:r>
              <a:rPr lang="de-CH" sz="1400" dirty="0"/>
              <a:t> </a:t>
            </a:r>
            <a:r>
              <a:rPr lang="de-CH" sz="1400" dirty="0" err="1"/>
              <a:t>distribution</a:t>
            </a:r>
            <a:r>
              <a:rPr lang="de-CH" sz="1400" dirty="0"/>
              <a:t>: 		TOF </a:t>
            </a:r>
            <a:r>
              <a:rPr lang="de-CH" sz="1400" dirty="0" err="1"/>
              <a:t>distribution</a:t>
            </a:r>
            <a:r>
              <a:rPr lang="de-CH" sz="1400" dirty="0"/>
              <a:t> </a:t>
            </a:r>
            <a:r>
              <a:rPr lang="de-CH" sz="1400" dirty="0" err="1"/>
              <a:t>limits</a:t>
            </a:r>
            <a:r>
              <a:rPr lang="de-CH" sz="1400" dirty="0"/>
              <a:t> time </a:t>
            </a:r>
            <a:r>
              <a:rPr lang="de-CH" sz="1400" dirty="0" err="1"/>
              <a:t>resolution</a:t>
            </a:r>
            <a:r>
              <a:rPr lang="de-CH" sz="1400" dirty="0"/>
              <a:t> </a:t>
            </a:r>
            <a:r>
              <a:rPr lang="de-CH" sz="1400" dirty="0" err="1"/>
              <a:t>to</a:t>
            </a:r>
            <a:r>
              <a:rPr lang="de-CH" sz="1400" dirty="0"/>
              <a:t> 5 </a:t>
            </a:r>
            <a:r>
              <a:rPr lang="de-CH" sz="1400" dirty="0" err="1"/>
              <a:t>ns</a:t>
            </a:r>
            <a:endParaRPr lang="de-CH" sz="1400" dirty="0"/>
          </a:p>
          <a:p>
            <a:pPr lvl="2">
              <a:buFont typeface="Courier New" panose="02070309020205020404" pitchFamily="49" charset="0"/>
              <a:buChar char="o"/>
            </a:pPr>
            <a:r>
              <a:rPr lang="de-CH" sz="1400" dirty="0"/>
              <a:t>Muonium </a:t>
            </a:r>
            <a:r>
              <a:rPr lang="de-CH" sz="1400" dirty="0" err="1"/>
              <a:t>formation</a:t>
            </a:r>
            <a:r>
              <a:rPr lang="de-CH" sz="1400" dirty="0"/>
              <a:t>:		</a:t>
            </a:r>
            <a:r>
              <a:rPr lang="de-CH" sz="1400" dirty="0" err="1"/>
              <a:t>reduces</a:t>
            </a:r>
            <a:r>
              <a:rPr lang="de-CH" sz="1400" dirty="0"/>
              <a:t> </a:t>
            </a:r>
            <a:r>
              <a:rPr lang="de-CH" sz="1400" dirty="0" err="1"/>
              <a:t>polarization</a:t>
            </a:r>
            <a:r>
              <a:rPr lang="de-CH" sz="1400" dirty="0"/>
              <a:t> </a:t>
            </a:r>
            <a:r>
              <a:rPr lang="de-CH" sz="1400" dirty="0" err="1"/>
              <a:t>of</a:t>
            </a:r>
            <a:r>
              <a:rPr lang="de-CH" sz="1400" dirty="0"/>
              <a:t> </a:t>
            </a:r>
            <a:r>
              <a:rPr lang="de-CH" sz="1400" dirty="0" err="1"/>
              <a:t>the</a:t>
            </a:r>
            <a:r>
              <a:rPr lang="de-CH" sz="1400" dirty="0"/>
              <a:t> beam at sample</a:t>
            </a:r>
          </a:p>
          <a:p>
            <a:pPr lvl="2">
              <a:buFont typeface="Courier New" panose="02070309020205020404" pitchFamily="49" charset="0"/>
              <a:buChar char="o"/>
            </a:pPr>
            <a:endParaRPr lang="de-CH" sz="1400" dirty="0"/>
          </a:p>
          <a:p>
            <a:pPr>
              <a:buSzPct val="150000"/>
            </a:pPr>
            <a:r>
              <a:rPr lang="de-CH" sz="1400" b="1" dirty="0" err="1"/>
              <a:t>Improvements</a:t>
            </a:r>
            <a:endParaRPr lang="de-CH" sz="1400" b="1" dirty="0"/>
          </a:p>
          <a:p>
            <a:pPr lvl="1"/>
            <a:r>
              <a:rPr lang="de-CH" sz="1400" dirty="0"/>
              <a:t>Change </a:t>
            </a:r>
            <a:r>
              <a:rPr lang="de-CH" sz="1400" dirty="0" err="1"/>
              <a:t>extraction</a:t>
            </a:r>
            <a:r>
              <a:rPr lang="de-CH" sz="1400" dirty="0"/>
              <a:t> </a:t>
            </a:r>
            <a:r>
              <a:rPr lang="de-CH" sz="1400" dirty="0" err="1"/>
              <a:t>to</a:t>
            </a:r>
            <a:r>
              <a:rPr lang="de-CH" sz="1400" dirty="0"/>
              <a:t> </a:t>
            </a:r>
            <a:r>
              <a:rPr lang="de-CH" sz="1400" dirty="0" err="1"/>
              <a:t>Soa</a:t>
            </a:r>
            <a:r>
              <a:rPr lang="de-CH" sz="1400" dirty="0"/>
              <a:t> </a:t>
            </a:r>
            <a:r>
              <a:rPr lang="de-CH" sz="1400" dirty="0" err="1"/>
              <a:t>lens</a:t>
            </a:r>
            <a:r>
              <a:rPr lang="de-CH" sz="1400" dirty="0"/>
              <a:t> type </a:t>
            </a:r>
            <a:r>
              <a:rPr lang="de-CH" sz="1400" dirty="0" err="1"/>
              <a:t>as</a:t>
            </a:r>
            <a:r>
              <a:rPr lang="de-CH" sz="1400" dirty="0"/>
              <a:t> in J-PARC USM </a:t>
            </a:r>
            <a:r>
              <a:rPr lang="de-CH" sz="1400" dirty="0" err="1"/>
              <a:t>facility</a:t>
            </a:r>
            <a:r>
              <a:rPr lang="de-CH" sz="1400" dirty="0"/>
              <a:t> (WIP)</a:t>
            </a:r>
          </a:p>
          <a:p>
            <a:pPr lvl="1"/>
            <a:r>
              <a:rPr lang="de-CH" sz="1400" dirty="0"/>
              <a:t>10 mm </a:t>
            </a:r>
            <a:r>
              <a:rPr lang="de-CH" sz="1400" dirty="0" err="1"/>
              <a:t>or</a:t>
            </a:r>
            <a:r>
              <a:rPr lang="de-CH" sz="1400" dirty="0"/>
              <a:t> 15 mm </a:t>
            </a:r>
            <a:r>
              <a:rPr lang="de-CH" sz="1400" dirty="0" err="1"/>
              <a:t>collimator</a:t>
            </a:r>
            <a:r>
              <a:rPr lang="de-CH" sz="1400" dirty="0"/>
              <a:t> at TD</a:t>
            </a:r>
          </a:p>
          <a:p>
            <a:pPr lvl="2">
              <a:buFont typeface="Courier New" panose="02070309020205020404" pitchFamily="49" charset="0"/>
              <a:buChar char="o"/>
            </a:pPr>
            <a:r>
              <a:rPr lang="de-CH" sz="1400" dirty="0"/>
              <a:t>Beam </a:t>
            </a:r>
            <a:r>
              <a:rPr lang="de-CH" sz="1400" dirty="0" err="1"/>
              <a:t>reduction</a:t>
            </a:r>
            <a:r>
              <a:rPr lang="de-CH" sz="1400" dirty="0"/>
              <a:t> </a:t>
            </a:r>
            <a:r>
              <a:rPr lang="de-CH" sz="1400" dirty="0" err="1"/>
              <a:t>of</a:t>
            </a:r>
            <a:r>
              <a:rPr lang="de-CH" sz="1400" dirty="0"/>
              <a:t> 50%, but beam </a:t>
            </a:r>
            <a:r>
              <a:rPr lang="de-CH" sz="1400" dirty="0" err="1"/>
              <a:t>spot</a:t>
            </a:r>
            <a:r>
              <a:rPr lang="de-CH" sz="1400" dirty="0"/>
              <a:t> </a:t>
            </a:r>
            <a:r>
              <a:rPr lang="de-CH" sz="1400" dirty="0" err="1"/>
              <a:t>much</a:t>
            </a:r>
            <a:r>
              <a:rPr lang="de-CH" sz="1400" dirty="0"/>
              <a:t> </a:t>
            </a:r>
            <a:r>
              <a:rPr lang="de-CH" sz="1400" dirty="0" err="1"/>
              <a:t>better</a:t>
            </a:r>
            <a:r>
              <a:rPr lang="de-CH" sz="1400" dirty="0"/>
              <a:t>: 5x5 mm</a:t>
            </a:r>
            <a:r>
              <a:rPr lang="de-CH" sz="1400" baseline="30000" dirty="0"/>
              <a:t>2</a:t>
            </a:r>
            <a:r>
              <a:rPr lang="de-CH" sz="1400" dirty="0"/>
              <a:t> </a:t>
            </a:r>
            <a:r>
              <a:rPr lang="de-CH" sz="1400" dirty="0" err="1"/>
              <a:t>samples</a:t>
            </a:r>
            <a:r>
              <a:rPr lang="de-CH" sz="1400" dirty="0"/>
              <a:t> </a:t>
            </a:r>
            <a:r>
              <a:rPr lang="de-CH" sz="1400" dirty="0" err="1"/>
              <a:t>possible</a:t>
            </a:r>
            <a:endParaRPr lang="de-CH" sz="1400" dirty="0"/>
          </a:p>
          <a:p>
            <a:pPr lvl="2">
              <a:buFont typeface="Courier New" panose="02070309020205020404" pitchFamily="49" charset="0"/>
              <a:buChar char="o"/>
            </a:pPr>
            <a:r>
              <a:rPr lang="de-CH" sz="1400" dirty="0"/>
              <a:t>Up </a:t>
            </a:r>
            <a:r>
              <a:rPr lang="de-CH" sz="1400" dirty="0" err="1"/>
              <a:t>to</a:t>
            </a:r>
            <a:r>
              <a:rPr lang="de-CH" sz="1400" dirty="0"/>
              <a:t> 5 </a:t>
            </a:r>
            <a:r>
              <a:rPr lang="de-CH" sz="1400" dirty="0" err="1"/>
              <a:t>samples</a:t>
            </a:r>
            <a:r>
              <a:rPr lang="de-CH" sz="1400" dirty="0"/>
              <a:t> </a:t>
            </a:r>
            <a:r>
              <a:rPr lang="de-CH" sz="1400" dirty="0" err="1"/>
              <a:t>can</a:t>
            </a:r>
            <a:r>
              <a:rPr lang="de-CH" sz="1400" dirty="0"/>
              <a:t> </a:t>
            </a:r>
            <a:r>
              <a:rPr lang="de-CH" sz="1400" dirty="0" err="1"/>
              <a:t>be</a:t>
            </a:r>
            <a:r>
              <a:rPr lang="de-CH" sz="1400" dirty="0"/>
              <a:t> </a:t>
            </a:r>
            <a:r>
              <a:rPr lang="de-CH" sz="1400" dirty="0" err="1"/>
              <a:t>mounted</a:t>
            </a:r>
            <a:r>
              <a:rPr lang="de-CH" sz="1400" dirty="0"/>
              <a:t> on </a:t>
            </a:r>
            <a:r>
              <a:rPr lang="de-CH" sz="1400" dirty="0" err="1"/>
              <a:t>one</a:t>
            </a:r>
            <a:r>
              <a:rPr lang="de-CH" sz="1400" dirty="0"/>
              <a:t> sample </a:t>
            </a:r>
            <a:r>
              <a:rPr lang="de-CH" sz="1400" dirty="0" err="1"/>
              <a:t>plate</a:t>
            </a:r>
            <a:endParaRPr lang="de-CH" sz="1400" dirty="0"/>
          </a:p>
          <a:p>
            <a:pPr lvl="1"/>
            <a:r>
              <a:rPr lang="de-CH" sz="1400" dirty="0" err="1"/>
              <a:t>Replace</a:t>
            </a:r>
            <a:r>
              <a:rPr lang="de-CH" sz="1400" dirty="0"/>
              <a:t> </a:t>
            </a:r>
            <a:r>
              <a:rPr lang="de-CH" sz="1400" dirty="0" err="1"/>
              <a:t>carbon</a:t>
            </a:r>
            <a:r>
              <a:rPr lang="de-CH" sz="1400" dirty="0"/>
              <a:t> </a:t>
            </a:r>
            <a:r>
              <a:rPr lang="de-CH" sz="1400" dirty="0" err="1"/>
              <a:t>foils</a:t>
            </a:r>
            <a:r>
              <a:rPr lang="de-CH" sz="1400" dirty="0"/>
              <a:t> </a:t>
            </a:r>
            <a:r>
              <a:rPr lang="de-CH" sz="1400" dirty="0" err="1"/>
              <a:t>by</a:t>
            </a:r>
            <a:r>
              <a:rPr lang="de-CH" sz="1400" dirty="0"/>
              <a:t> </a:t>
            </a:r>
            <a:r>
              <a:rPr lang="de-CH" sz="1400" dirty="0" err="1"/>
              <a:t>graphene</a:t>
            </a:r>
            <a:r>
              <a:rPr lang="de-CH" sz="1400" dirty="0"/>
              <a:t> </a:t>
            </a:r>
            <a:r>
              <a:rPr lang="de-CH" sz="1400" dirty="0" err="1"/>
              <a:t>foils</a:t>
            </a:r>
            <a:r>
              <a:rPr lang="de-CH" sz="1400" dirty="0"/>
              <a:t>: WIP, so </a:t>
            </a:r>
            <a:r>
              <a:rPr lang="de-CH" sz="1400" dirty="0" err="1"/>
              <a:t>far</a:t>
            </a:r>
            <a:r>
              <a:rPr lang="de-CH" sz="1400" dirty="0"/>
              <a:t> not </a:t>
            </a:r>
            <a:r>
              <a:rPr lang="de-CH" sz="1400" dirty="0" err="1"/>
              <a:t>successful</a:t>
            </a:r>
            <a:r>
              <a:rPr lang="de-CH" sz="1400" dirty="0"/>
              <a:t>; </a:t>
            </a:r>
            <a:r>
              <a:rPr lang="de-CH" sz="1400" dirty="0" err="1"/>
              <a:t>use</a:t>
            </a:r>
            <a:r>
              <a:rPr lang="de-CH" sz="1400" dirty="0"/>
              <a:t> 1.7 </a:t>
            </a:r>
            <a:r>
              <a:rPr lang="de-CH" sz="1400" dirty="0">
                <a:latin typeface="Symbol" panose="05050102010706020507" pitchFamily="18" charset="2"/>
              </a:rPr>
              <a:t>m</a:t>
            </a:r>
            <a:r>
              <a:rPr lang="de-CH" sz="1400" dirty="0"/>
              <a:t>g/cm</a:t>
            </a:r>
            <a:r>
              <a:rPr lang="de-CH" sz="1400" baseline="30000" dirty="0"/>
              <a:t>2</a:t>
            </a:r>
            <a:r>
              <a:rPr lang="de-CH" sz="1400" dirty="0"/>
              <a:t> </a:t>
            </a:r>
            <a:r>
              <a:rPr lang="de-CH" sz="1400" dirty="0" err="1"/>
              <a:t>foil</a:t>
            </a:r>
            <a:r>
              <a:rPr lang="de-CH" sz="1400" dirty="0"/>
              <a:t> </a:t>
            </a:r>
            <a:r>
              <a:rPr lang="de-CH" sz="1400" dirty="0" err="1"/>
              <a:t>instead</a:t>
            </a:r>
            <a:r>
              <a:rPr lang="de-CH" sz="1400" dirty="0"/>
              <a:t> </a:t>
            </a:r>
            <a:r>
              <a:rPr lang="de-CH" sz="1400" dirty="0" err="1"/>
              <a:t>of</a:t>
            </a:r>
            <a:r>
              <a:rPr lang="de-CH" sz="1400" dirty="0"/>
              <a:t> 2.6 </a:t>
            </a:r>
            <a:r>
              <a:rPr lang="de-CH" sz="1400" dirty="0">
                <a:latin typeface="Symbol" panose="05050102010706020507" pitchFamily="18" charset="2"/>
              </a:rPr>
              <a:t>m</a:t>
            </a:r>
            <a:r>
              <a:rPr lang="de-CH" sz="1400" dirty="0"/>
              <a:t>g/cm</a:t>
            </a:r>
            <a:r>
              <a:rPr lang="de-CH" sz="1400" baseline="30000" dirty="0"/>
              <a:t>2</a:t>
            </a:r>
          </a:p>
          <a:p>
            <a:pPr lvl="1"/>
            <a:r>
              <a:rPr lang="de-CH" sz="1400" dirty="0"/>
              <a:t>Upgrade </a:t>
            </a:r>
            <a:r>
              <a:rPr lang="de-CH" sz="1400" dirty="0" err="1"/>
              <a:t>of</a:t>
            </a:r>
            <a:r>
              <a:rPr lang="de-CH" sz="1400" dirty="0"/>
              <a:t> </a:t>
            </a:r>
            <a:r>
              <a:rPr lang="de-CH" sz="1400" dirty="0">
                <a:latin typeface="Symbol" panose="05050102010706020507" pitchFamily="18" charset="2"/>
              </a:rPr>
              <a:t>m</a:t>
            </a:r>
            <a:r>
              <a:rPr lang="de-CH" sz="1400" dirty="0"/>
              <a:t>E4 beam in 2026 (WIP)</a:t>
            </a:r>
          </a:p>
          <a:p>
            <a:pPr lvl="2">
              <a:buFont typeface="Courier New" panose="02070309020205020404" pitchFamily="49" charset="0"/>
              <a:buChar char="o"/>
            </a:pPr>
            <a:r>
              <a:rPr lang="de-CH" sz="1400" dirty="0" err="1"/>
              <a:t>replace</a:t>
            </a:r>
            <a:r>
              <a:rPr lang="de-CH" sz="1400" dirty="0"/>
              <a:t> last </a:t>
            </a:r>
            <a:r>
              <a:rPr lang="de-CH" sz="1400" dirty="0" err="1"/>
              <a:t>quadrupole</a:t>
            </a:r>
            <a:r>
              <a:rPr lang="de-CH" sz="1400" dirty="0"/>
              <a:t> </a:t>
            </a:r>
            <a:r>
              <a:rPr lang="de-CH" sz="1400" dirty="0" err="1"/>
              <a:t>triplett</a:t>
            </a:r>
            <a:r>
              <a:rPr lang="de-CH" sz="1400" dirty="0"/>
              <a:t> </a:t>
            </a:r>
            <a:r>
              <a:rPr lang="de-CH" sz="1400" dirty="0" err="1"/>
              <a:t>by</a:t>
            </a:r>
            <a:r>
              <a:rPr lang="de-CH" sz="1400" dirty="0"/>
              <a:t> </a:t>
            </a:r>
            <a:r>
              <a:rPr lang="de-CH" sz="1400" dirty="0" err="1"/>
              <a:t>special</a:t>
            </a:r>
            <a:r>
              <a:rPr lang="de-CH" sz="1400" dirty="0"/>
              <a:t> </a:t>
            </a:r>
            <a:r>
              <a:rPr lang="de-CH" sz="1400" dirty="0" err="1"/>
              <a:t>solenoid</a:t>
            </a:r>
            <a:r>
              <a:rPr lang="de-CH" sz="1400" dirty="0"/>
              <a:t>: 50% </a:t>
            </a:r>
            <a:r>
              <a:rPr lang="de-CH" sz="1400" dirty="0" err="1"/>
              <a:t>more</a:t>
            </a:r>
            <a:r>
              <a:rPr lang="de-CH" sz="1400" dirty="0"/>
              <a:t> </a:t>
            </a:r>
            <a:r>
              <a:rPr lang="de-CH" sz="1400" dirty="0" err="1"/>
              <a:t>surface</a:t>
            </a:r>
            <a:r>
              <a:rPr lang="de-CH" sz="1400" dirty="0"/>
              <a:t> </a:t>
            </a:r>
            <a:r>
              <a:rPr lang="de-CH" sz="1400" dirty="0" err="1"/>
              <a:t>muon</a:t>
            </a:r>
            <a:r>
              <a:rPr lang="de-CH" sz="1400" dirty="0"/>
              <a:t> on </a:t>
            </a:r>
            <a:r>
              <a:rPr lang="de-CH" sz="1400" dirty="0" err="1"/>
              <a:t>moderator</a:t>
            </a:r>
            <a:r>
              <a:rPr lang="de-CH" sz="1400" dirty="0"/>
              <a:t> </a:t>
            </a:r>
            <a:r>
              <a:rPr lang="de-CH" sz="1400" dirty="0" err="1"/>
              <a:t>target</a:t>
            </a:r>
            <a:endParaRPr lang="de-CH" sz="1400" dirty="0"/>
          </a:p>
          <a:p>
            <a:pPr lvl="1"/>
            <a:endParaRPr lang="en-US" sz="1200" dirty="0"/>
          </a:p>
        </p:txBody>
      </p:sp>
      <p:sp>
        <p:nvSpPr>
          <p:cNvPr id="2" name="TextBox 1">
            <a:extLst>
              <a:ext uri="{FF2B5EF4-FFF2-40B4-BE49-F238E27FC236}">
                <a16:creationId xmlns:a16="http://schemas.microsoft.com/office/drawing/2014/main" id="{F310DB75-7403-CB80-9F8F-F546781120BB}"/>
              </a:ext>
            </a:extLst>
          </p:cNvPr>
          <p:cNvSpPr txBox="1"/>
          <p:nvPr/>
        </p:nvSpPr>
        <p:spPr>
          <a:xfrm>
            <a:off x="6701328" y="718047"/>
            <a:ext cx="2232248" cy="28803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dirty="0">
                <a:solidFill>
                  <a:srgbClr val="000000"/>
                </a:solidFill>
                <a:highlight>
                  <a:srgbClr val="FDCA00"/>
                </a:highlight>
                <a:latin typeface="Calibri"/>
              </a:rPr>
              <a:t>Slide </a:t>
            </a:r>
            <a:r>
              <a:rPr lang="fr-CH" dirty="0" err="1">
                <a:solidFill>
                  <a:srgbClr val="000000"/>
                </a:solidFill>
                <a:highlight>
                  <a:srgbClr val="FDCA00"/>
                </a:highlight>
                <a:latin typeface="Calibri"/>
              </a:rPr>
              <a:t>from</a:t>
            </a:r>
            <a:r>
              <a:rPr lang="fr-CH" dirty="0">
                <a:solidFill>
                  <a:srgbClr val="000000"/>
                </a:solidFill>
                <a:highlight>
                  <a:srgbClr val="FDCA00"/>
                </a:highlight>
                <a:latin typeface="Calibri"/>
              </a:rPr>
              <a:t> 2022 workshop</a:t>
            </a:r>
            <a:endParaRPr lang="de-CH" dirty="0" err="1">
              <a:solidFill>
                <a:srgbClr val="000000"/>
              </a:solidFill>
              <a:highlight>
                <a:srgbClr val="FDCA00"/>
              </a:highlight>
              <a:latin typeface="Calibri"/>
            </a:endParaRPr>
          </a:p>
        </p:txBody>
      </p:sp>
      <p:sp>
        <p:nvSpPr>
          <p:cNvPr id="5" name="Rectangle 4">
            <a:extLst>
              <a:ext uri="{FF2B5EF4-FFF2-40B4-BE49-F238E27FC236}">
                <a16:creationId xmlns:a16="http://schemas.microsoft.com/office/drawing/2014/main" id="{EA3B2297-53A1-7155-110F-175F0DAF95B3}"/>
              </a:ext>
            </a:extLst>
          </p:cNvPr>
          <p:cNvSpPr/>
          <p:nvPr/>
        </p:nvSpPr>
        <p:spPr bwMode="auto">
          <a:xfrm>
            <a:off x="1115616" y="1491630"/>
            <a:ext cx="3600400" cy="216024"/>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 name="Rectangle 5">
            <a:extLst>
              <a:ext uri="{FF2B5EF4-FFF2-40B4-BE49-F238E27FC236}">
                <a16:creationId xmlns:a16="http://schemas.microsoft.com/office/drawing/2014/main" id="{0E89778F-63EB-19EC-77D8-59157714C2A5}"/>
              </a:ext>
            </a:extLst>
          </p:cNvPr>
          <p:cNvSpPr/>
          <p:nvPr/>
        </p:nvSpPr>
        <p:spPr bwMode="auto">
          <a:xfrm>
            <a:off x="1096948" y="4317441"/>
            <a:ext cx="1458828" cy="216024"/>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7" name="Rectangle 6">
            <a:extLst>
              <a:ext uri="{FF2B5EF4-FFF2-40B4-BE49-F238E27FC236}">
                <a16:creationId xmlns:a16="http://schemas.microsoft.com/office/drawing/2014/main" id="{CB49F61C-F0A7-B14A-76BE-975ED23DE4E9}"/>
              </a:ext>
            </a:extLst>
          </p:cNvPr>
          <p:cNvSpPr/>
          <p:nvPr/>
        </p:nvSpPr>
        <p:spPr bwMode="auto">
          <a:xfrm>
            <a:off x="5796136" y="4317441"/>
            <a:ext cx="2989100" cy="422740"/>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 name="Rectangle 7">
            <a:extLst>
              <a:ext uri="{FF2B5EF4-FFF2-40B4-BE49-F238E27FC236}">
                <a16:creationId xmlns:a16="http://schemas.microsoft.com/office/drawing/2014/main" id="{505E1797-F0CF-9D1A-71AD-A44C8E76FFE0}"/>
              </a:ext>
            </a:extLst>
          </p:cNvPr>
          <p:cNvSpPr/>
          <p:nvPr/>
        </p:nvSpPr>
        <p:spPr bwMode="auto">
          <a:xfrm>
            <a:off x="1268016" y="4731990"/>
            <a:ext cx="7192416" cy="303522"/>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9" name="Rectangle 8">
            <a:extLst>
              <a:ext uri="{FF2B5EF4-FFF2-40B4-BE49-F238E27FC236}">
                <a16:creationId xmlns:a16="http://schemas.microsoft.com/office/drawing/2014/main" id="{E27752C3-B9BF-4E8D-539A-D9FBE1FE1B93}"/>
              </a:ext>
            </a:extLst>
          </p:cNvPr>
          <p:cNvSpPr/>
          <p:nvPr/>
        </p:nvSpPr>
        <p:spPr bwMode="auto">
          <a:xfrm>
            <a:off x="2588444" y="4308133"/>
            <a:ext cx="3207692" cy="216024"/>
          </a:xfrm>
          <a:prstGeom prst="rect">
            <a:avLst/>
          </a:prstGeom>
          <a:solidFill>
            <a:srgbClr val="FF00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1" name="TextBox 10">
            <a:extLst>
              <a:ext uri="{FF2B5EF4-FFF2-40B4-BE49-F238E27FC236}">
                <a16:creationId xmlns:a16="http://schemas.microsoft.com/office/drawing/2014/main" id="{AD170F9C-94F4-F2A0-749E-ACD93808CEBA}"/>
              </a:ext>
            </a:extLst>
          </p:cNvPr>
          <p:cNvSpPr txBox="1"/>
          <p:nvPr/>
        </p:nvSpPr>
        <p:spPr>
          <a:xfrm>
            <a:off x="5796136" y="4515966"/>
            <a:ext cx="1152128" cy="216024"/>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fr-CH" sz="1400" dirty="0">
                <a:solidFill>
                  <a:srgbClr val="000000"/>
                </a:solidFill>
                <a:latin typeface="Calibri"/>
              </a:rPr>
              <a:t>(acf-metals.com)</a:t>
            </a:r>
            <a:endParaRPr lang="de-CH" sz="1400" dirty="0" err="1">
              <a:solidFill>
                <a:srgbClr val="000000"/>
              </a:solidFill>
              <a:latin typeface="Calibri"/>
            </a:endParaRPr>
          </a:p>
        </p:txBody>
      </p:sp>
    </p:spTree>
    <p:extLst>
      <p:ext uri="{BB962C8B-B14F-4D97-AF65-F5344CB8AC3E}">
        <p14:creationId xmlns:p14="http://schemas.microsoft.com/office/powerpoint/2010/main" val="300762477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CH" dirty="0"/>
              <a:t>1</a:t>
            </a:r>
            <a:r>
              <a:rPr lang="de-CH" dirty="0"/>
              <a:t>.7 </a:t>
            </a:r>
            <a:r>
              <a:rPr lang="de-CH" dirty="0">
                <a:latin typeface="Symbol" panose="05050102010706020507" pitchFamily="18" charset="2"/>
              </a:rPr>
              <a:t>m</a:t>
            </a:r>
            <a:r>
              <a:rPr lang="de-CH" dirty="0"/>
              <a:t>g/cm</a:t>
            </a:r>
            <a:r>
              <a:rPr lang="de-CH" baseline="30000" dirty="0"/>
              <a:t>2</a:t>
            </a:r>
            <a:r>
              <a:rPr lang="de-CH" dirty="0"/>
              <a:t> </a:t>
            </a:r>
            <a:r>
              <a:rPr lang="de-CH" dirty="0" err="1"/>
              <a:t>carbon</a:t>
            </a:r>
            <a:r>
              <a:rPr lang="de-CH" dirty="0"/>
              <a:t> </a:t>
            </a:r>
            <a:r>
              <a:rPr lang="de-CH" dirty="0" err="1"/>
              <a:t>foil</a:t>
            </a:r>
            <a:r>
              <a:rPr lang="de-CH" dirty="0"/>
              <a:t> in LEM TD.</a:t>
            </a:r>
          </a:p>
        </p:txBody>
      </p:sp>
      <p:grpSp>
        <p:nvGrpSpPr>
          <p:cNvPr id="19" name="Group 18">
            <a:extLst>
              <a:ext uri="{FF2B5EF4-FFF2-40B4-BE49-F238E27FC236}">
                <a16:creationId xmlns:a16="http://schemas.microsoft.com/office/drawing/2014/main" id="{6BF379DF-F09B-D989-242F-B33F72992B44}"/>
              </a:ext>
            </a:extLst>
          </p:cNvPr>
          <p:cNvGrpSpPr/>
          <p:nvPr/>
        </p:nvGrpSpPr>
        <p:grpSpPr>
          <a:xfrm>
            <a:off x="971600" y="987574"/>
            <a:ext cx="7236296" cy="3785052"/>
            <a:chOff x="971600" y="987574"/>
            <a:chExt cx="7236296" cy="3785052"/>
          </a:xfrm>
        </p:grpSpPr>
        <p:pic>
          <p:nvPicPr>
            <p:cNvPr id="13" name="Picture 12">
              <a:extLst>
                <a:ext uri="{FF2B5EF4-FFF2-40B4-BE49-F238E27FC236}">
                  <a16:creationId xmlns:a16="http://schemas.microsoft.com/office/drawing/2014/main" id="{87B47EBA-D39A-8E19-1FE0-324494F3BFBB}"/>
                </a:ext>
              </a:extLst>
            </p:cNvPr>
            <p:cNvPicPr>
              <a:picLocks noChangeAspect="1"/>
            </p:cNvPicPr>
            <p:nvPr/>
          </p:nvPicPr>
          <p:blipFill>
            <a:blip r:embed="rId3"/>
            <a:stretch>
              <a:fillRect/>
            </a:stretch>
          </p:blipFill>
          <p:spPr>
            <a:xfrm>
              <a:off x="971600" y="987574"/>
              <a:ext cx="7236296" cy="3785052"/>
            </a:xfrm>
            <a:prstGeom prst="rect">
              <a:avLst/>
            </a:prstGeom>
          </p:spPr>
        </p:pic>
        <p:sp>
          <p:nvSpPr>
            <p:cNvPr id="14" name="TextBox 13">
              <a:extLst>
                <a:ext uri="{FF2B5EF4-FFF2-40B4-BE49-F238E27FC236}">
                  <a16:creationId xmlns:a16="http://schemas.microsoft.com/office/drawing/2014/main" id="{5BA31187-5C8A-029E-9F2E-4B72BB5F3324}"/>
                </a:ext>
              </a:extLst>
            </p:cNvPr>
            <p:cNvSpPr txBox="1"/>
            <p:nvPr/>
          </p:nvSpPr>
          <p:spPr>
            <a:xfrm>
              <a:off x="1763688" y="1851670"/>
              <a:ext cx="864096"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endParaRPr lang="de-CH" sz="1800" dirty="0" err="1">
                <a:solidFill>
                  <a:srgbClr val="000000"/>
                </a:solidFill>
                <a:latin typeface="Calibri"/>
              </a:endParaRPr>
            </a:p>
          </p:txBody>
        </p:sp>
        <p:sp>
          <p:nvSpPr>
            <p:cNvPr id="15" name="TextBox 14">
              <a:extLst>
                <a:ext uri="{FF2B5EF4-FFF2-40B4-BE49-F238E27FC236}">
                  <a16:creationId xmlns:a16="http://schemas.microsoft.com/office/drawing/2014/main" id="{5791F59C-07E9-64AF-CD93-77FCD5790315}"/>
                </a:ext>
              </a:extLst>
            </p:cNvPr>
            <p:cNvSpPr txBox="1"/>
            <p:nvPr/>
          </p:nvSpPr>
          <p:spPr>
            <a:xfrm>
              <a:off x="1691680" y="1929780"/>
              <a:ext cx="864096" cy="28803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400" dirty="0">
                  <a:solidFill>
                    <a:srgbClr val="000000"/>
                  </a:solidFill>
                  <a:latin typeface="Calibri"/>
                </a:rPr>
                <a:t>1.7 </a:t>
              </a:r>
              <a:r>
                <a:rPr lang="fr-CH" sz="1400" dirty="0">
                  <a:solidFill>
                    <a:srgbClr val="000000"/>
                  </a:solidFill>
                  <a:latin typeface="Symbol" panose="05050102010706020507" pitchFamily="18" charset="2"/>
                </a:rPr>
                <a:t>m</a:t>
              </a:r>
              <a:r>
                <a:rPr lang="fr-CH" sz="1400" dirty="0">
                  <a:solidFill>
                    <a:srgbClr val="000000"/>
                  </a:solidFill>
                  <a:latin typeface="Calibri"/>
                </a:rPr>
                <a:t>g/cm</a:t>
              </a:r>
              <a:r>
                <a:rPr lang="fr-CH" sz="1400" baseline="30000" dirty="0">
                  <a:solidFill>
                    <a:srgbClr val="000000"/>
                  </a:solidFill>
                  <a:latin typeface="Calibri"/>
                </a:rPr>
                <a:t>2</a:t>
              </a:r>
              <a:endParaRPr lang="de-CH" sz="1400" baseline="30000" dirty="0" err="1">
                <a:solidFill>
                  <a:srgbClr val="000000"/>
                </a:solidFill>
                <a:latin typeface="Calibri"/>
              </a:endParaRPr>
            </a:p>
          </p:txBody>
        </p:sp>
        <p:sp>
          <p:nvSpPr>
            <p:cNvPr id="16" name="TextBox 15">
              <a:extLst>
                <a:ext uri="{FF2B5EF4-FFF2-40B4-BE49-F238E27FC236}">
                  <a16:creationId xmlns:a16="http://schemas.microsoft.com/office/drawing/2014/main" id="{DFB55D91-F758-64A7-73B2-CD2B0EF24E3B}"/>
                </a:ext>
              </a:extLst>
            </p:cNvPr>
            <p:cNvSpPr txBox="1"/>
            <p:nvPr/>
          </p:nvSpPr>
          <p:spPr>
            <a:xfrm>
              <a:off x="5940152" y="1929780"/>
              <a:ext cx="864096" cy="28803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400" dirty="0">
                  <a:solidFill>
                    <a:srgbClr val="000000"/>
                  </a:solidFill>
                  <a:latin typeface="Calibri"/>
                </a:rPr>
                <a:t>2.6 </a:t>
              </a:r>
              <a:r>
                <a:rPr lang="fr-CH" sz="1400" dirty="0">
                  <a:solidFill>
                    <a:srgbClr val="000000"/>
                  </a:solidFill>
                  <a:latin typeface="Symbol" panose="05050102010706020507" pitchFamily="18" charset="2"/>
                </a:rPr>
                <a:t>m</a:t>
              </a:r>
              <a:r>
                <a:rPr lang="fr-CH" sz="1400" dirty="0">
                  <a:solidFill>
                    <a:srgbClr val="000000"/>
                  </a:solidFill>
                  <a:latin typeface="Calibri"/>
                </a:rPr>
                <a:t>g/cm</a:t>
              </a:r>
              <a:r>
                <a:rPr lang="fr-CH" sz="1400" baseline="30000" dirty="0">
                  <a:solidFill>
                    <a:srgbClr val="000000"/>
                  </a:solidFill>
                  <a:latin typeface="Calibri"/>
                </a:rPr>
                <a:t>2</a:t>
              </a:r>
              <a:endParaRPr lang="de-CH" sz="1400" baseline="30000" dirty="0" err="1">
                <a:solidFill>
                  <a:srgbClr val="000000"/>
                </a:solidFill>
                <a:latin typeface="Calibri"/>
              </a:endParaRPr>
            </a:p>
          </p:txBody>
        </p:sp>
        <p:sp>
          <p:nvSpPr>
            <p:cNvPr id="17" name="TextBox 16">
              <a:extLst>
                <a:ext uri="{FF2B5EF4-FFF2-40B4-BE49-F238E27FC236}">
                  <a16:creationId xmlns:a16="http://schemas.microsoft.com/office/drawing/2014/main" id="{DB4A92AF-FECB-39B5-B34E-4422263B1A8E}"/>
                </a:ext>
              </a:extLst>
            </p:cNvPr>
            <p:cNvSpPr txBox="1"/>
            <p:nvPr/>
          </p:nvSpPr>
          <p:spPr>
            <a:xfrm>
              <a:off x="6588224" y="2314702"/>
              <a:ext cx="144016" cy="288032"/>
            </a:xfrm>
            <a:prstGeom prst="rect">
              <a:avLst/>
            </a:prstGeom>
            <a:noFill/>
          </p:spPr>
          <p:txBody>
            <a:bodyPr wrap="square" lIns="0" tIns="0" rIns="0" bIns="0" rtlCol="0">
              <a:noAutofit/>
            </a:bodyPr>
            <a:lstStyle/>
            <a:p>
              <a:pPr algn="ctr" eaLnBrk="1" hangingPunct="1">
                <a:lnSpc>
                  <a:spcPct val="110000"/>
                </a:lnSpc>
                <a:spcBef>
                  <a:spcPct val="0"/>
                </a:spcBef>
                <a:buClr>
                  <a:srgbClr val="000000"/>
                </a:buClr>
              </a:pPr>
              <a:r>
                <a:rPr lang="fr-CH" sz="1400" dirty="0">
                  <a:solidFill>
                    <a:srgbClr val="000000"/>
                  </a:solidFill>
                  <a:latin typeface="Calibri"/>
                </a:rPr>
                <a:t>?</a:t>
              </a:r>
              <a:endParaRPr lang="de-CH" sz="1400" dirty="0" err="1">
                <a:solidFill>
                  <a:srgbClr val="000000"/>
                </a:solidFill>
                <a:latin typeface="Calibri"/>
              </a:endParaRPr>
            </a:p>
          </p:txBody>
        </p:sp>
        <p:sp>
          <p:nvSpPr>
            <p:cNvPr id="18" name="TextBox 17">
              <a:extLst>
                <a:ext uri="{FF2B5EF4-FFF2-40B4-BE49-F238E27FC236}">
                  <a16:creationId xmlns:a16="http://schemas.microsoft.com/office/drawing/2014/main" id="{5F538D5C-4868-714B-F00C-E3938145D1E7}"/>
                </a:ext>
              </a:extLst>
            </p:cNvPr>
            <p:cNvSpPr txBox="1"/>
            <p:nvPr/>
          </p:nvSpPr>
          <p:spPr>
            <a:xfrm>
              <a:off x="6084168" y="4299942"/>
              <a:ext cx="144016" cy="288032"/>
            </a:xfrm>
            <a:prstGeom prst="rect">
              <a:avLst/>
            </a:prstGeom>
            <a:noFill/>
          </p:spPr>
          <p:txBody>
            <a:bodyPr wrap="square" lIns="0" tIns="0" rIns="0" bIns="0" rtlCol="0">
              <a:noAutofit/>
            </a:bodyPr>
            <a:lstStyle/>
            <a:p>
              <a:pPr algn="ctr" eaLnBrk="1" hangingPunct="1">
                <a:lnSpc>
                  <a:spcPct val="110000"/>
                </a:lnSpc>
                <a:spcBef>
                  <a:spcPct val="0"/>
                </a:spcBef>
                <a:buClr>
                  <a:srgbClr val="000000"/>
                </a:buClr>
              </a:pPr>
              <a:r>
                <a:rPr lang="fr-CH" sz="1400" dirty="0">
                  <a:solidFill>
                    <a:srgbClr val="000000"/>
                  </a:solidFill>
                  <a:latin typeface="Calibri"/>
                </a:rPr>
                <a:t>?</a:t>
              </a:r>
              <a:endParaRPr lang="de-CH" sz="1400" dirty="0" err="1">
                <a:solidFill>
                  <a:srgbClr val="000000"/>
                </a:solidFill>
                <a:latin typeface="Calibri"/>
              </a:endParaRPr>
            </a:p>
          </p:txBody>
        </p:sp>
      </p:grpSp>
      <p:pic>
        <p:nvPicPr>
          <p:cNvPr id="21" name="Picture 20">
            <a:extLst>
              <a:ext uri="{FF2B5EF4-FFF2-40B4-BE49-F238E27FC236}">
                <a16:creationId xmlns:a16="http://schemas.microsoft.com/office/drawing/2014/main" id="{A87C823B-18B5-786C-C187-AE7B4E038A53}"/>
              </a:ext>
            </a:extLst>
          </p:cNvPr>
          <p:cNvPicPr>
            <a:picLocks noChangeAspect="1"/>
          </p:cNvPicPr>
          <p:nvPr/>
        </p:nvPicPr>
        <p:blipFill>
          <a:blip r:embed="rId4"/>
          <a:stretch>
            <a:fillRect/>
          </a:stretch>
        </p:blipFill>
        <p:spPr>
          <a:xfrm>
            <a:off x="922106" y="2355750"/>
            <a:ext cx="3793910" cy="2571750"/>
          </a:xfrm>
          <a:prstGeom prst="rect">
            <a:avLst/>
          </a:prstGeom>
        </p:spPr>
      </p:pic>
      <p:sp>
        <p:nvSpPr>
          <p:cNvPr id="2" name="TextBox 1">
            <a:extLst>
              <a:ext uri="{FF2B5EF4-FFF2-40B4-BE49-F238E27FC236}">
                <a16:creationId xmlns:a16="http://schemas.microsoft.com/office/drawing/2014/main" id="{D59D0276-E508-019B-1C1D-F3B173AC6A38}"/>
              </a:ext>
            </a:extLst>
          </p:cNvPr>
          <p:cNvSpPr txBox="1"/>
          <p:nvPr/>
        </p:nvSpPr>
        <p:spPr>
          <a:xfrm>
            <a:off x="3183012" y="720069"/>
            <a:ext cx="3189188" cy="313421"/>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fr-CH" dirty="0">
                <a:solidFill>
                  <a:srgbClr val="000000"/>
                </a:solidFill>
                <a:latin typeface="Calibri"/>
              </a:rPr>
              <a:t>TOF </a:t>
            </a:r>
            <a:r>
              <a:rPr lang="fr-CH" dirty="0" err="1">
                <a:solidFill>
                  <a:srgbClr val="000000"/>
                </a:solidFill>
                <a:latin typeface="Calibri"/>
              </a:rPr>
              <a:t>from</a:t>
            </a:r>
            <a:r>
              <a:rPr lang="fr-CH" dirty="0">
                <a:solidFill>
                  <a:srgbClr val="000000"/>
                </a:solidFill>
                <a:latin typeface="Calibri"/>
              </a:rPr>
              <a:t> TD to </a:t>
            </a:r>
            <a:r>
              <a:rPr lang="fr-CH" dirty="0" err="1">
                <a:solidFill>
                  <a:srgbClr val="000000"/>
                </a:solidFill>
                <a:latin typeface="Calibri"/>
              </a:rPr>
              <a:t>sample</a:t>
            </a:r>
            <a:r>
              <a:rPr lang="fr-CH" dirty="0">
                <a:solidFill>
                  <a:srgbClr val="000000"/>
                </a:solidFill>
                <a:latin typeface="Calibri"/>
              </a:rPr>
              <a:t> position</a:t>
            </a:r>
            <a:endParaRPr lang="de-CH" dirty="0" err="1">
              <a:solidFill>
                <a:srgbClr val="000000"/>
              </a:solidFill>
              <a:latin typeface="Calibri"/>
            </a:endParaRPr>
          </a:p>
        </p:txBody>
      </p:sp>
    </p:spTree>
    <p:extLst>
      <p:ext uri="{BB962C8B-B14F-4D97-AF65-F5344CB8AC3E}">
        <p14:creationId xmlns:p14="http://schemas.microsoft.com/office/powerpoint/2010/main" val="39688098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CH" dirty="0"/>
              <a:t>1</a:t>
            </a:r>
            <a:r>
              <a:rPr lang="de-CH" dirty="0"/>
              <a:t>.7 </a:t>
            </a:r>
            <a:r>
              <a:rPr lang="de-CH" dirty="0">
                <a:latin typeface="Symbol" panose="05050102010706020507" pitchFamily="18" charset="2"/>
              </a:rPr>
              <a:t>m</a:t>
            </a:r>
            <a:r>
              <a:rPr lang="de-CH" dirty="0"/>
              <a:t>g/cm</a:t>
            </a:r>
            <a:r>
              <a:rPr lang="de-CH" baseline="30000" dirty="0"/>
              <a:t>2</a:t>
            </a:r>
            <a:r>
              <a:rPr lang="de-CH" dirty="0"/>
              <a:t> </a:t>
            </a:r>
            <a:r>
              <a:rPr lang="de-CH" dirty="0" err="1"/>
              <a:t>carbon</a:t>
            </a:r>
            <a:r>
              <a:rPr lang="de-CH" dirty="0"/>
              <a:t> </a:t>
            </a:r>
            <a:r>
              <a:rPr lang="de-CH" dirty="0" err="1"/>
              <a:t>foil</a:t>
            </a:r>
            <a:r>
              <a:rPr lang="de-CH" dirty="0"/>
              <a:t> (ACF) in LEM TD</a:t>
            </a:r>
          </a:p>
        </p:txBody>
      </p:sp>
      <p:pic>
        <p:nvPicPr>
          <p:cNvPr id="4" name="Picture 3">
            <a:extLst>
              <a:ext uri="{FF2B5EF4-FFF2-40B4-BE49-F238E27FC236}">
                <a16:creationId xmlns:a16="http://schemas.microsoft.com/office/drawing/2014/main" id="{F82841A4-6CB6-67E2-C637-7F2220F28253}"/>
              </a:ext>
            </a:extLst>
          </p:cNvPr>
          <p:cNvPicPr>
            <a:picLocks noChangeAspect="1"/>
          </p:cNvPicPr>
          <p:nvPr/>
        </p:nvPicPr>
        <p:blipFill>
          <a:blip r:embed="rId3"/>
          <a:stretch>
            <a:fillRect/>
          </a:stretch>
        </p:blipFill>
        <p:spPr>
          <a:xfrm>
            <a:off x="611560" y="1005037"/>
            <a:ext cx="4189966" cy="3510929"/>
          </a:xfrm>
          <a:prstGeom prst="rect">
            <a:avLst/>
          </a:prstGeom>
        </p:spPr>
      </p:pic>
      <p:pic>
        <p:nvPicPr>
          <p:cNvPr id="8" name="Picture 7">
            <a:extLst>
              <a:ext uri="{FF2B5EF4-FFF2-40B4-BE49-F238E27FC236}">
                <a16:creationId xmlns:a16="http://schemas.microsoft.com/office/drawing/2014/main" id="{AC0F2389-AC71-6C70-A98F-A00922FF821B}"/>
              </a:ext>
            </a:extLst>
          </p:cNvPr>
          <p:cNvPicPr>
            <a:picLocks/>
          </p:cNvPicPr>
          <p:nvPr/>
        </p:nvPicPr>
        <p:blipFill>
          <a:blip r:embed="rId4"/>
          <a:stretch>
            <a:fillRect/>
          </a:stretch>
        </p:blipFill>
        <p:spPr>
          <a:xfrm>
            <a:off x="4932040" y="936000"/>
            <a:ext cx="4141219" cy="3668780"/>
          </a:xfrm>
          <a:prstGeom prst="rect">
            <a:avLst/>
          </a:prstGeom>
        </p:spPr>
      </p:pic>
      <p:sp>
        <p:nvSpPr>
          <p:cNvPr id="9" name="TextBox 8">
            <a:extLst>
              <a:ext uri="{FF2B5EF4-FFF2-40B4-BE49-F238E27FC236}">
                <a16:creationId xmlns:a16="http://schemas.microsoft.com/office/drawing/2014/main" id="{40D24C1C-7618-E95A-C653-52FE275CC3C6}"/>
              </a:ext>
            </a:extLst>
          </p:cNvPr>
          <p:cNvSpPr txBox="1"/>
          <p:nvPr/>
        </p:nvSpPr>
        <p:spPr>
          <a:xfrm>
            <a:off x="1403648" y="4587974"/>
            <a:ext cx="4608512"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400" b="1" dirty="0">
                <a:solidFill>
                  <a:srgbClr val="000000"/>
                </a:solidFill>
                <a:latin typeface="Calibri"/>
              </a:rPr>
              <a:t>2020: 2.6 </a:t>
            </a:r>
            <a:r>
              <a:rPr lang="fr-CH" sz="1400" b="1" dirty="0">
                <a:solidFill>
                  <a:srgbClr val="000000"/>
                </a:solidFill>
                <a:latin typeface="Symbol" panose="05050102010706020507" pitchFamily="18" charset="2"/>
              </a:rPr>
              <a:t>m</a:t>
            </a:r>
            <a:r>
              <a:rPr lang="fr-CH" sz="1400" b="1" dirty="0">
                <a:solidFill>
                  <a:srgbClr val="000000"/>
                </a:solidFill>
                <a:latin typeface="Calibri"/>
              </a:rPr>
              <a:t>g/cm</a:t>
            </a:r>
            <a:r>
              <a:rPr lang="fr-CH" sz="1400" b="1" baseline="30000" dirty="0">
                <a:solidFill>
                  <a:srgbClr val="000000"/>
                </a:solidFill>
                <a:latin typeface="Calibri"/>
              </a:rPr>
              <a:t>2</a:t>
            </a:r>
            <a:r>
              <a:rPr lang="fr-CH" sz="1400" b="1" dirty="0">
                <a:solidFill>
                  <a:srgbClr val="000000"/>
                </a:solidFill>
                <a:latin typeface="Calibri"/>
              </a:rPr>
              <a:t>; 2023: 1.7 </a:t>
            </a:r>
            <a:r>
              <a:rPr lang="fr-CH" sz="1400" b="1" dirty="0">
                <a:solidFill>
                  <a:srgbClr val="000000"/>
                </a:solidFill>
                <a:latin typeface="Symbol" panose="05050102010706020507" pitchFamily="18" charset="2"/>
              </a:rPr>
              <a:t>m</a:t>
            </a:r>
            <a:r>
              <a:rPr lang="fr-CH" sz="1400" b="1" dirty="0">
                <a:solidFill>
                  <a:srgbClr val="000000"/>
                </a:solidFill>
                <a:latin typeface="Calibri"/>
              </a:rPr>
              <a:t>g/cm</a:t>
            </a:r>
            <a:r>
              <a:rPr lang="fr-CH" sz="1400" b="1" baseline="30000" dirty="0">
                <a:solidFill>
                  <a:srgbClr val="000000"/>
                </a:solidFill>
                <a:latin typeface="Calibri"/>
              </a:rPr>
              <a:t>2</a:t>
            </a:r>
            <a:endParaRPr lang="de-CH" sz="1400" b="1" baseline="30000" dirty="0" err="1">
              <a:solidFill>
                <a:srgbClr val="000000"/>
              </a:solidFill>
              <a:latin typeface="Calibri"/>
            </a:endParaRPr>
          </a:p>
        </p:txBody>
      </p:sp>
    </p:spTree>
    <p:extLst>
      <p:ext uri="{BB962C8B-B14F-4D97-AF65-F5344CB8AC3E}">
        <p14:creationId xmlns:p14="http://schemas.microsoft.com/office/powerpoint/2010/main" val="228131038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CH" dirty="0"/>
              <a:t>1</a:t>
            </a:r>
            <a:r>
              <a:rPr lang="de-CH" dirty="0"/>
              <a:t>.7 </a:t>
            </a:r>
            <a:r>
              <a:rPr lang="de-CH" dirty="0">
                <a:latin typeface="Symbol" panose="05050102010706020507" pitchFamily="18" charset="2"/>
              </a:rPr>
              <a:t>m</a:t>
            </a:r>
            <a:r>
              <a:rPr lang="de-CH" dirty="0"/>
              <a:t>g/cm</a:t>
            </a:r>
            <a:r>
              <a:rPr lang="de-CH" baseline="30000" dirty="0"/>
              <a:t>2</a:t>
            </a:r>
            <a:r>
              <a:rPr lang="de-CH" dirty="0"/>
              <a:t> </a:t>
            </a:r>
            <a:r>
              <a:rPr lang="de-CH" dirty="0" err="1"/>
              <a:t>carbon</a:t>
            </a:r>
            <a:r>
              <a:rPr lang="de-CH" dirty="0"/>
              <a:t> </a:t>
            </a:r>
            <a:r>
              <a:rPr lang="de-CH" dirty="0" err="1"/>
              <a:t>foil</a:t>
            </a:r>
            <a:r>
              <a:rPr lang="de-CH" dirty="0"/>
              <a:t> in LEM TD.</a:t>
            </a:r>
          </a:p>
        </p:txBody>
      </p:sp>
      <p:grpSp>
        <p:nvGrpSpPr>
          <p:cNvPr id="13" name="Group 12">
            <a:extLst>
              <a:ext uri="{FF2B5EF4-FFF2-40B4-BE49-F238E27FC236}">
                <a16:creationId xmlns:a16="http://schemas.microsoft.com/office/drawing/2014/main" id="{76D476A4-8449-E0EE-AFC3-BF8F1C987F43}"/>
              </a:ext>
            </a:extLst>
          </p:cNvPr>
          <p:cNvGrpSpPr/>
          <p:nvPr/>
        </p:nvGrpSpPr>
        <p:grpSpPr>
          <a:xfrm>
            <a:off x="683568" y="784074"/>
            <a:ext cx="4120519" cy="3659884"/>
            <a:chOff x="683568" y="784074"/>
            <a:chExt cx="4120519" cy="3659884"/>
          </a:xfrm>
        </p:grpSpPr>
        <p:pic>
          <p:nvPicPr>
            <p:cNvPr id="7" name="Picture 6">
              <a:extLst>
                <a:ext uri="{FF2B5EF4-FFF2-40B4-BE49-F238E27FC236}">
                  <a16:creationId xmlns:a16="http://schemas.microsoft.com/office/drawing/2014/main" id="{6FFA50D1-5280-762F-BCD0-15A1B9896FC1}"/>
                </a:ext>
              </a:extLst>
            </p:cNvPr>
            <p:cNvPicPr>
              <a:picLocks noChangeAspect="1"/>
            </p:cNvPicPr>
            <p:nvPr/>
          </p:nvPicPr>
          <p:blipFill>
            <a:blip r:embed="rId3"/>
            <a:stretch>
              <a:fillRect/>
            </a:stretch>
          </p:blipFill>
          <p:spPr>
            <a:xfrm>
              <a:off x="683568" y="925313"/>
              <a:ext cx="4120519" cy="3518645"/>
            </a:xfrm>
            <a:prstGeom prst="rect">
              <a:avLst/>
            </a:prstGeom>
          </p:spPr>
        </p:pic>
        <p:sp>
          <p:nvSpPr>
            <p:cNvPr id="8" name="TextBox 7">
              <a:extLst>
                <a:ext uri="{FF2B5EF4-FFF2-40B4-BE49-F238E27FC236}">
                  <a16:creationId xmlns:a16="http://schemas.microsoft.com/office/drawing/2014/main" id="{9DC8D5FD-A5D5-737E-BD84-A5BA6B18817E}"/>
                </a:ext>
              </a:extLst>
            </p:cNvPr>
            <p:cNvSpPr txBox="1"/>
            <p:nvPr/>
          </p:nvSpPr>
          <p:spPr>
            <a:xfrm>
              <a:off x="3635896" y="784074"/>
              <a:ext cx="1080120" cy="28803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400" dirty="0">
                  <a:solidFill>
                    <a:srgbClr val="000000"/>
                  </a:solidFill>
                  <a:latin typeface="Calibri"/>
                </a:rPr>
                <a:t>not </a:t>
              </a:r>
              <a:r>
                <a:rPr lang="fr-CH" sz="1400" dirty="0" err="1">
                  <a:solidFill>
                    <a:srgbClr val="000000"/>
                  </a:solidFill>
                  <a:latin typeface="Calibri"/>
                </a:rPr>
                <a:t>optimized</a:t>
              </a:r>
              <a:endParaRPr lang="de-CH" sz="1400" dirty="0" err="1">
                <a:solidFill>
                  <a:srgbClr val="000000"/>
                </a:solidFill>
                <a:latin typeface="Calibri"/>
              </a:endParaRPr>
            </a:p>
          </p:txBody>
        </p:sp>
        <p:cxnSp>
          <p:nvCxnSpPr>
            <p:cNvPr id="10" name="Straight Arrow Connector 9">
              <a:extLst>
                <a:ext uri="{FF2B5EF4-FFF2-40B4-BE49-F238E27FC236}">
                  <a16:creationId xmlns:a16="http://schemas.microsoft.com/office/drawing/2014/main" id="{00B2937B-E06E-05AF-7D5D-1625BC58D077}"/>
                </a:ext>
              </a:extLst>
            </p:cNvPr>
            <p:cNvCxnSpPr/>
            <p:nvPr/>
          </p:nvCxnSpPr>
          <p:spPr bwMode="auto">
            <a:xfrm flipH="1">
              <a:off x="3131840" y="925313"/>
              <a:ext cx="432048" cy="27828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2" name="Straight Arrow Connector 11">
              <a:extLst>
                <a:ext uri="{FF2B5EF4-FFF2-40B4-BE49-F238E27FC236}">
                  <a16:creationId xmlns:a16="http://schemas.microsoft.com/office/drawing/2014/main" id="{00E0C7F1-519F-174E-CF4F-C25B7E53DCC0}"/>
                </a:ext>
              </a:extLst>
            </p:cNvPr>
            <p:cNvCxnSpPr/>
            <p:nvPr/>
          </p:nvCxnSpPr>
          <p:spPr bwMode="auto">
            <a:xfrm flipH="1">
              <a:off x="2915816" y="925313"/>
              <a:ext cx="632009" cy="20627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14" name="TextBox 13">
            <a:extLst>
              <a:ext uri="{FF2B5EF4-FFF2-40B4-BE49-F238E27FC236}">
                <a16:creationId xmlns:a16="http://schemas.microsoft.com/office/drawing/2014/main" id="{2D222DD2-810F-3A07-5720-E081C6BDA0E1}"/>
              </a:ext>
            </a:extLst>
          </p:cNvPr>
          <p:cNvSpPr txBox="1"/>
          <p:nvPr/>
        </p:nvSpPr>
        <p:spPr>
          <a:xfrm>
            <a:off x="1403648" y="4587974"/>
            <a:ext cx="4608512"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400" b="1" dirty="0">
                <a:solidFill>
                  <a:srgbClr val="000000"/>
                </a:solidFill>
                <a:latin typeface="Calibri"/>
              </a:rPr>
              <a:t>2020: 2.6 </a:t>
            </a:r>
            <a:r>
              <a:rPr lang="fr-CH" sz="1400" b="1" dirty="0">
                <a:solidFill>
                  <a:srgbClr val="000000"/>
                </a:solidFill>
                <a:latin typeface="Symbol" panose="05050102010706020507" pitchFamily="18" charset="2"/>
              </a:rPr>
              <a:t>m</a:t>
            </a:r>
            <a:r>
              <a:rPr lang="fr-CH" sz="1400" b="1" dirty="0">
                <a:solidFill>
                  <a:srgbClr val="000000"/>
                </a:solidFill>
                <a:latin typeface="Calibri"/>
              </a:rPr>
              <a:t>g/cm</a:t>
            </a:r>
            <a:r>
              <a:rPr lang="fr-CH" sz="1400" b="1" baseline="30000" dirty="0">
                <a:solidFill>
                  <a:srgbClr val="000000"/>
                </a:solidFill>
                <a:latin typeface="Calibri"/>
              </a:rPr>
              <a:t>2</a:t>
            </a:r>
            <a:r>
              <a:rPr lang="fr-CH" sz="1400" b="1" dirty="0">
                <a:solidFill>
                  <a:srgbClr val="000000"/>
                </a:solidFill>
                <a:latin typeface="Calibri"/>
              </a:rPr>
              <a:t>; 2023: 1.7 </a:t>
            </a:r>
            <a:r>
              <a:rPr lang="fr-CH" sz="1400" b="1" dirty="0">
                <a:solidFill>
                  <a:srgbClr val="000000"/>
                </a:solidFill>
                <a:latin typeface="Symbol" panose="05050102010706020507" pitchFamily="18" charset="2"/>
              </a:rPr>
              <a:t>m</a:t>
            </a:r>
            <a:r>
              <a:rPr lang="fr-CH" sz="1400" b="1" dirty="0">
                <a:solidFill>
                  <a:srgbClr val="000000"/>
                </a:solidFill>
                <a:latin typeface="Calibri"/>
              </a:rPr>
              <a:t>g/cm</a:t>
            </a:r>
            <a:r>
              <a:rPr lang="fr-CH" sz="1400" b="1" baseline="30000" dirty="0">
                <a:solidFill>
                  <a:srgbClr val="000000"/>
                </a:solidFill>
                <a:latin typeface="Calibri"/>
              </a:rPr>
              <a:t>2</a:t>
            </a:r>
            <a:endParaRPr lang="de-CH" sz="1400" b="1" baseline="30000" dirty="0" err="1">
              <a:solidFill>
                <a:srgbClr val="000000"/>
              </a:solidFill>
              <a:latin typeface="Calibri"/>
            </a:endParaRPr>
          </a:p>
        </p:txBody>
      </p:sp>
      <p:pic>
        <p:nvPicPr>
          <p:cNvPr id="16" name="Picture 15">
            <a:extLst>
              <a:ext uri="{FF2B5EF4-FFF2-40B4-BE49-F238E27FC236}">
                <a16:creationId xmlns:a16="http://schemas.microsoft.com/office/drawing/2014/main" id="{0C1F8A8C-393B-7AE7-64BD-666AC8CF1E18}"/>
              </a:ext>
            </a:extLst>
          </p:cNvPr>
          <p:cNvPicPr>
            <a:picLocks noChangeAspect="1"/>
          </p:cNvPicPr>
          <p:nvPr/>
        </p:nvPicPr>
        <p:blipFill>
          <a:blip r:embed="rId4"/>
          <a:stretch>
            <a:fillRect/>
          </a:stretch>
        </p:blipFill>
        <p:spPr>
          <a:xfrm>
            <a:off x="4804087" y="1419622"/>
            <a:ext cx="4273130" cy="2915057"/>
          </a:xfrm>
          <a:prstGeom prst="rect">
            <a:avLst/>
          </a:prstGeom>
        </p:spPr>
      </p:pic>
    </p:spTree>
    <p:extLst>
      <p:ext uri="{BB962C8B-B14F-4D97-AF65-F5344CB8AC3E}">
        <p14:creationId xmlns:p14="http://schemas.microsoft.com/office/powerpoint/2010/main" val="5636122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CH" dirty="0"/>
              <a:t>1</a:t>
            </a:r>
            <a:r>
              <a:rPr lang="de-CH" dirty="0"/>
              <a:t>.7 </a:t>
            </a:r>
            <a:r>
              <a:rPr lang="de-CH" dirty="0">
                <a:latin typeface="Symbol" panose="05050102010706020507" pitchFamily="18" charset="2"/>
              </a:rPr>
              <a:t>m</a:t>
            </a:r>
            <a:r>
              <a:rPr lang="de-CH" dirty="0"/>
              <a:t>g/cm</a:t>
            </a:r>
            <a:r>
              <a:rPr lang="de-CH" baseline="30000" dirty="0"/>
              <a:t>2</a:t>
            </a:r>
            <a:r>
              <a:rPr lang="de-CH" dirty="0"/>
              <a:t> </a:t>
            </a:r>
            <a:r>
              <a:rPr lang="de-CH" dirty="0" err="1"/>
              <a:t>carbon</a:t>
            </a:r>
            <a:r>
              <a:rPr lang="de-CH" dirty="0"/>
              <a:t> </a:t>
            </a:r>
            <a:r>
              <a:rPr lang="de-CH" dirty="0" err="1"/>
              <a:t>foil</a:t>
            </a:r>
            <a:r>
              <a:rPr lang="de-CH" dirty="0"/>
              <a:t> in LEM TD.</a:t>
            </a:r>
          </a:p>
        </p:txBody>
      </p:sp>
      <p:sp>
        <p:nvSpPr>
          <p:cNvPr id="2" name="TextBox 1">
            <a:extLst>
              <a:ext uri="{FF2B5EF4-FFF2-40B4-BE49-F238E27FC236}">
                <a16:creationId xmlns:a16="http://schemas.microsoft.com/office/drawing/2014/main" id="{7A4D11D0-6976-09FA-1C3B-5394AC977AC9}"/>
              </a:ext>
            </a:extLst>
          </p:cNvPr>
          <p:cNvSpPr txBox="1"/>
          <p:nvPr/>
        </p:nvSpPr>
        <p:spPr>
          <a:xfrm>
            <a:off x="1403648" y="4587974"/>
            <a:ext cx="4608512"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400" b="1" dirty="0">
                <a:solidFill>
                  <a:srgbClr val="000000"/>
                </a:solidFill>
                <a:latin typeface="Calibri"/>
              </a:rPr>
              <a:t>2020: 2.6 </a:t>
            </a:r>
            <a:r>
              <a:rPr lang="fr-CH" sz="1400" b="1" dirty="0">
                <a:solidFill>
                  <a:srgbClr val="000000"/>
                </a:solidFill>
                <a:latin typeface="Symbol" panose="05050102010706020507" pitchFamily="18" charset="2"/>
              </a:rPr>
              <a:t>m</a:t>
            </a:r>
            <a:r>
              <a:rPr lang="fr-CH" sz="1400" b="1" dirty="0">
                <a:solidFill>
                  <a:srgbClr val="000000"/>
                </a:solidFill>
                <a:latin typeface="Calibri"/>
              </a:rPr>
              <a:t>g/cm</a:t>
            </a:r>
            <a:r>
              <a:rPr lang="fr-CH" sz="1400" b="1" baseline="30000" dirty="0">
                <a:solidFill>
                  <a:srgbClr val="000000"/>
                </a:solidFill>
                <a:latin typeface="Calibri"/>
              </a:rPr>
              <a:t>2</a:t>
            </a:r>
            <a:r>
              <a:rPr lang="fr-CH" sz="1400" b="1" dirty="0">
                <a:solidFill>
                  <a:srgbClr val="000000"/>
                </a:solidFill>
                <a:latin typeface="Calibri"/>
              </a:rPr>
              <a:t>; 2023: 1.7 </a:t>
            </a:r>
            <a:r>
              <a:rPr lang="fr-CH" sz="1400" b="1" dirty="0">
                <a:solidFill>
                  <a:srgbClr val="000000"/>
                </a:solidFill>
                <a:latin typeface="Symbol" panose="05050102010706020507" pitchFamily="18" charset="2"/>
              </a:rPr>
              <a:t>m</a:t>
            </a:r>
            <a:r>
              <a:rPr lang="fr-CH" sz="1400" b="1" dirty="0">
                <a:solidFill>
                  <a:srgbClr val="000000"/>
                </a:solidFill>
                <a:latin typeface="Calibri"/>
              </a:rPr>
              <a:t>g/cm</a:t>
            </a:r>
            <a:r>
              <a:rPr lang="fr-CH" sz="1400" b="1" baseline="30000" dirty="0">
                <a:solidFill>
                  <a:srgbClr val="000000"/>
                </a:solidFill>
                <a:latin typeface="Calibri"/>
              </a:rPr>
              <a:t>2</a:t>
            </a:r>
            <a:endParaRPr lang="de-CH" sz="1400" b="1" baseline="30000" dirty="0" err="1">
              <a:solidFill>
                <a:srgbClr val="000000"/>
              </a:solidFill>
              <a:latin typeface="Calibri"/>
            </a:endParaRPr>
          </a:p>
        </p:txBody>
      </p:sp>
      <p:grpSp>
        <p:nvGrpSpPr>
          <p:cNvPr id="5" name="Group 4">
            <a:extLst>
              <a:ext uri="{FF2B5EF4-FFF2-40B4-BE49-F238E27FC236}">
                <a16:creationId xmlns:a16="http://schemas.microsoft.com/office/drawing/2014/main" id="{CB0C4BDE-DE08-6C45-D9C5-117C8EEF1BDB}"/>
              </a:ext>
            </a:extLst>
          </p:cNvPr>
          <p:cNvGrpSpPr>
            <a:grpSpLocks noChangeAspect="1"/>
          </p:cNvGrpSpPr>
          <p:nvPr/>
        </p:nvGrpSpPr>
        <p:grpSpPr>
          <a:xfrm>
            <a:off x="683567" y="915565"/>
            <a:ext cx="4136165" cy="2877048"/>
            <a:chOff x="948985" y="915566"/>
            <a:chExt cx="4055063" cy="2820635"/>
          </a:xfrm>
        </p:grpSpPr>
        <p:pic>
          <p:nvPicPr>
            <p:cNvPr id="6" name="Picture 5">
              <a:extLst>
                <a:ext uri="{FF2B5EF4-FFF2-40B4-BE49-F238E27FC236}">
                  <a16:creationId xmlns:a16="http://schemas.microsoft.com/office/drawing/2014/main" id="{1B23FD90-1808-1163-73E3-A94D48783923}"/>
                </a:ext>
              </a:extLst>
            </p:cNvPr>
            <p:cNvPicPr>
              <a:picLocks noChangeAspect="1"/>
            </p:cNvPicPr>
            <p:nvPr/>
          </p:nvPicPr>
          <p:blipFill>
            <a:blip r:embed="rId3"/>
            <a:stretch>
              <a:fillRect/>
            </a:stretch>
          </p:blipFill>
          <p:spPr>
            <a:xfrm>
              <a:off x="948985" y="915566"/>
              <a:ext cx="4055063" cy="2820635"/>
            </a:xfrm>
            <a:prstGeom prst="rect">
              <a:avLst/>
            </a:prstGeom>
          </p:spPr>
        </p:pic>
        <p:sp>
          <p:nvSpPr>
            <p:cNvPr id="4" name="TextBox 3">
              <a:extLst>
                <a:ext uri="{FF2B5EF4-FFF2-40B4-BE49-F238E27FC236}">
                  <a16:creationId xmlns:a16="http://schemas.microsoft.com/office/drawing/2014/main" id="{B719B3CE-B2EA-5B19-903C-43BC6635CD74}"/>
                </a:ext>
              </a:extLst>
            </p:cNvPr>
            <p:cNvSpPr txBox="1"/>
            <p:nvPr/>
          </p:nvSpPr>
          <p:spPr>
            <a:xfrm>
              <a:off x="2974358" y="1459070"/>
              <a:ext cx="1656184" cy="208368"/>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Muon data 2020: 75 - 82%</a:t>
              </a:r>
              <a:endParaRPr lang="de-CH" sz="1200" baseline="30000" dirty="0" err="1">
                <a:solidFill>
                  <a:srgbClr val="000000"/>
                </a:solidFill>
                <a:latin typeface="Calibri"/>
              </a:endParaRPr>
            </a:p>
          </p:txBody>
        </p:sp>
      </p:grpSp>
      <p:pic>
        <p:nvPicPr>
          <p:cNvPr id="8" name="Picture 7">
            <a:extLst>
              <a:ext uri="{FF2B5EF4-FFF2-40B4-BE49-F238E27FC236}">
                <a16:creationId xmlns:a16="http://schemas.microsoft.com/office/drawing/2014/main" id="{069DD6CC-7D8D-969B-1FAC-EB20D0AD03AF}"/>
              </a:ext>
            </a:extLst>
          </p:cNvPr>
          <p:cNvPicPr>
            <a:picLocks noChangeAspect="1"/>
          </p:cNvPicPr>
          <p:nvPr/>
        </p:nvPicPr>
        <p:blipFill>
          <a:blip r:embed="rId4"/>
          <a:stretch>
            <a:fillRect/>
          </a:stretch>
        </p:blipFill>
        <p:spPr>
          <a:xfrm>
            <a:off x="4919802" y="892715"/>
            <a:ext cx="3973622" cy="2854470"/>
          </a:xfrm>
          <a:prstGeom prst="rect">
            <a:avLst/>
          </a:prstGeom>
        </p:spPr>
      </p:pic>
    </p:spTree>
    <p:extLst>
      <p:ext uri="{BB962C8B-B14F-4D97-AF65-F5344CB8AC3E}">
        <p14:creationId xmlns:p14="http://schemas.microsoft.com/office/powerpoint/2010/main" val="113496748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77211" y="216000"/>
            <a:ext cx="6815269" cy="381375"/>
          </a:xfrm>
        </p:spPr>
        <p:txBody>
          <a:bodyPr/>
          <a:lstStyle/>
          <a:p>
            <a:r>
              <a:rPr lang="fr-CH" dirty="0"/>
              <a:t>1</a:t>
            </a:r>
            <a:r>
              <a:rPr lang="de-CH" dirty="0"/>
              <a:t>.7 </a:t>
            </a:r>
            <a:r>
              <a:rPr lang="de-CH" dirty="0">
                <a:latin typeface="Symbol" panose="05050102010706020507" pitchFamily="18" charset="2"/>
              </a:rPr>
              <a:t>m</a:t>
            </a:r>
            <a:r>
              <a:rPr lang="de-CH" dirty="0"/>
              <a:t>g/cm</a:t>
            </a:r>
            <a:r>
              <a:rPr lang="de-CH" baseline="30000" dirty="0"/>
              <a:t>2</a:t>
            </a:r>
            <a:r>
              <a:rPr lang="de-CH" dirty="0"/>
              <a:t> </a:t>
            </a:r>
            <a:r>
              <a:rPr lang="de-CH" dirty="0" err="1"/>
              <a:t>carbon</a:t>
            </a:r>
            <a:r>
              <a:rPr lang="de-CH" dirty="0"/>
              <a:t> </a:t>
            </a:r>
            <a:r>
              <a:rPr lang="de-CH" dirty="0" err="1"/>
              <a:t>foil</a:t>
            </a:r>
            <a:r>
              <a:rPr lang="de-CH" dirty="0"/>
              <a:t>, time </a:t>
            </a:r>
            <a:r>
              <a:rPr lang="de-CH" dirty="0" err="1"/>
              <a:t>resolution</a:t>
            </a:r>
            <a:r>
              <a:rPr lang="de-CH" dirty="0"/>
              <a:t> </a:t>
            </a:r>
            <a:r>
              <a:rPr lang="de-CH" dirty="0" err="1"/>
              <a:t>for</a:t>
            </a:r>
            <a:r>
              <a:rPr lang="de-CH" dirty="0"/>
              <a:t> LE-</a:t>
            </a:r>
            <a:r>
              <a:rPr lang="de-CH" dirty="0" err="1">
                <a:latin typeface="Symbol" panose="05050102010706020507" pitchFamily="18" charset="2"/>
              </a:rPr>
              <a:t>m</a:t>
            </a:r>
            <a:r>
              <a:rPr lang="de-CH" dirty="0" err="1"/>
              <a:t>SR</a:t>
            </a:r>
            <a:endParaRPr lang="de-CH" dirty="0"/>
          </a:p>
        </p:txBody>
      </p:sp>
      <p:pic>
        <p:nvPicPr>
          <p:cNvPr id="9" name="Picture 8">
            <a:extLst>
              <a:ext uri="{FF2B5EF4-FFF2-40B4-BE49-F238E27FC236}">
                <a16:creationId xmlns:a16="http://schemas.microsoft.com/office/drawing/2014/main" id="{02859CB7-32B5-5327-C58C-E2C5155FA27F}"/>
              </a:ext>
            </a:extLst>
          </p:cNvPr>
          <p:cNvPicPr>
            <a:picLocks noChangeAspect="1"/>
          </p:cNvPicPr>
          <p:nvPr/>
        </p:nvPicPr>
        <p:blipFill>
          <a:blip r:embed="rId3"/>
          <a:stretch>
            <a:fillRect/>
          </a:stretch>
        </p:blipFill>
        <p:spPr>
          <a:xfrm>
            <a:off x="771525" y="699542"/>
            <a:ext cx="3800475" cy="2743200"/>
          </a:xfrm>
          <a:prstGeom prst="rect">
            <a:avLst/>
          </a:prstGeom>
        </p:spPr>
      </p:pic>
      <p:pic>
        <p:nvPicPr>
          <p:cNvPr id="11" name="Picture 10">
            <a:extLst>
              <a:ext uri="{FF2B5EF4-FFF2-40B4-BE49-F238E27FC236}">
                <a16:creationId xmlns:a16="http://schemas.microsoft.com/office/drawing/2014/main" id="{CB39C785-35F2-B95D-8EB7-1F82198F2992}"/>
              </a:ext>
            </a:extLst>
          </p:cNvPr>
          <p:cNvPicPr>
            <a:picLocks noChangeAspect="1"/>
          </p:cNvPicPr>
          <p:nvPr/>
        </p:nvPicPr>
        <p:blipFill>
          <a:blip r:embed="rId4"/>
          <a:stretch>
            <a:fillRect/>
          </a:stretch>
        </p:blipFill>
        <p:spPr>
          <a:xfrm>
            <a:off x="771524" y="2427734"/>
            <a:ext cx="3800475" cy="2743200"/>
          </a:xfrm>
          <a:prstGeom prst="rect">
            <a:avLst/>
          </a:prstGeom>
        </p:spPr>
      </p:pic>
      <p:sp>
        <p:nvSpPr>
          <p:cNvPr id="16" name="TextBox 15">
            <a:extLst>
              <a:ext uri="{FF2B5EF4-FFF2-40B4-BE49-F238E27FC236}">
                <a16:creationId xmlns:a16="http://schemas.microsoft.com/office/drawing/2014/main" id="{E827152D-1FDF-2ADE-4BC7-7223A092EBF4}"/>
              </a:ext>
            </a:extLst>
          </p:cNvPr>
          <p:cNvSpPr txBox="1"/>
          <p:nvPr/>
        </p:nvSpPr>
        <p:spPr>
          <a:xfrm>
            <a:off x="1691680" y="1134782"/>
            <a:ext cx="1224136"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25 </a:t>
            </a:r>
            <a:r>
              <a:rPr lang="fr-CH" sz="1200" dirty="0" err="1">
                <a:solidFill>
                  <a:srgbClr val="000000"/>
                </a:solidFill>
                <a:latin typeface="Calibri"/>
              </a:rPr>
              <a:t>Mevents</a:t>
            </a:r>
            <a:r>
              <a:rPr lang="fr-CH" sz="1200" dirty="0">
                <a:solidFill>
                  <a:srgbClr val="000000"/>
                </a:solidFill>
                <a:latin typeface="Calibri"/>
              </a:rPr>
              <a:t>, 2:45h</a:t>
            </a:r>
            <a:endParaRPr lang="de-CH" sz="1200" dirty="0" err="1">
              <a:solidFill>
                <a:srgbClr val="000000"/>
              </a:solidFill>
              <a:latin typeface="Calibri"/>
            </a:endParaRPr>
          </a:p>
        </p:txBody>
      </p:sp>
      <p:grpSp>
        <p:nvGrpSpPr>
          <p:cNvPr id="18" name="Group 17">
            <a:extLst>
              <a:ext uri="{FF2B5EF4-FFF2-40B4-BE49-F238E27FC236}">
                <a16:creationId xmlns:a16="http://schemas.microsoft.com/office/drawing/2014/main" id="{8C779B4B-253B-EBBD-60C0-1EEADDC2B8C3}"/>
              </a:ext>
            </a:extLst>
          </p:cNvPr>
          <p:cNvGrpSpPr/>
          <p:nvPr/>
        </p:nvGrpSpPr>
        <p:grpSpPr>
          <a:xfrm>
            <a:off x="4932040" y="699542"/>
            <a:ext cx="3800475" cy="2743200"/>
            <a:chOff x="4932040" y="699542"/>
            <a:chExt cx="3800475" cy="2743200"/>
          </a:xfrm>
        </p:grpSpPr>
        <p:pic>
          <p:nvPicPr>
            <p:cNvPr id="13" name="Picture 12">
              <a:extLst>
                <a:ext uri="{FF2B5EF4-FFF2-40B4-BE49-F238E27FC236}">
                  <a16:creationId xmlns:a16="http://schemas.microsoft.com/office/drawing/2014/main" id="{0C2D8CFB-7AB6-9743-019A-1383A9AAFE1E}"/>
                </a:ext>
              </a:extLst>
            </p:cNvPr>
            <p:cNvPicPr>
              <a:picLocks noChangeAspect="1"/>
            </p:cNvPicPr>
            <p:nvPr/>
          </p:nvPicPr>
          <p:blipFill>
            <a:blip r:embed="rId5"/>
            <a:stretch>
              <a:fillRect/>
            </a:stretch>
          </p:blipFill>
          <p:spPr>
            <a:xfrm>
              <a:off x="4932040" y="699542"/>
              <a:ext cx="3800475" cy="2743200"/>
            </a:xfrm>
            <a:prstGeom prst="rect">
              <a:avLst/>
            </a:prstGeom>
          </p:spPr>
        </p:pic>
        <p:sp>
          <p:nvSpPr>
            <p:cNvPr id="17" name="TextBox 16">
              <a:extLst>
                <a:ext uri="{FF2B5EF4-FFF2-40B4-BE49-F238E27FC236}">
                  <a16:creationId xmlns:a16="http://schemas.microsoft.com/office/drawing/2014/main" id="{5437C1FB-B8C9-E4E3-03AD-7485E62F0DB1}"/>
                </a:ext>
              </a:extLst>
            </p:cNvPr>
            <p:cNvSpPr txBox="1"/>
            <p:nvPr/>
          </p:nvSpPr>
          <p:spPr>
            <a:xfrm>
              <a:off x="5868144" y="1197559"/>
              <a:ext cx="1224136"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50 </a:t>
              </a:r>
              <a:r>
                <a:rPr lang="fr-CH" sz="1200" dirty="0" err="1">
                  <a:solidFill>
                    <a:srgbClr val="000000"/>
                  </a:solidFill>
                  <a:latin typeface="Calibri"/>
                </a:rPr>
                <a:t>Mevents</a:t>
              </a:r>
              <a:r>
                <a:rPr lang="fr-CH" sz="1200" dirty="0">
                  <a:solidFill>
                    <a:srgbClr val="000000"/>
                  </a:solidFill>
                  <a:latin typeface="Calibri"/>
                </a:rPr>
                <a:t>, 5:45h</a:t>
              </a:r>
              <a:endParaRPr lang="de-CH" sz="1200" dirty="0" err="1">
                <a:solidFill>
                  <a:srgbClr val="000000"/>
                </a:solidFill>
                <a:latin typeface="Calibri"/>
              </a:endParaRPr>
            </a:p>
          </p:txBody>
        </p:sp>
      </p:grpSp>
      <p:pic>
        <p:nvPicPr>
          <p:cNvPr id="15" name="Picture 14">
            <a:extLst>
              <a:ext uri="{FF2B5EF4-FFF2-40B4-BE49-F238E27FC236}">
                <a16:creationId xmlns:a16="http://schemas.microsoft.com/office/drawing/2014/main" id="{C4D1B4EB-0E9F-4EB5-57EE-31F51384AF78}"/>
              </a:ext>
            </a:extLst>
          </p:cNvPr>
          <p:cNvPicPr>
            <a:picLocks noChangeAspect="1"/>
          </p:cNvPicPr>
          <p:nvPr/>
        </p:nvPicPr>
        <p:blipFill>
          <a:blip r:embed="rId6"/>
          <a:stretch>
            <a:fillRect/>
          </a:stretch>
        </p:blipFill>
        <p:spPr>
          <a:xfrm>
            <a:off x="4860032" y="1923678"/>
            <a:ext cx="3759327" cy="3187256"/>
          </a:xfrm>
          <a:prstGeom prst="rect">
            <a:avLst/>
          </a:prstGeom>
        </p:spPr>
      </p:pic>
    </p:spTree>
    <p:extLst>
      <p:ext uri="{BB962C8B-B14F-4D97-AF65-F5344CB8AC3E}">
        <p14:creationId xmlns:p14="http://schemas.microsoft.com/office/powerpoint/2010/main" val="21484010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latin typeface="Symbol" panose="05050102010706020507" pitchFamily="18" charset="2"/>
              </a:rPr>
              <a:t>m</a:t>
            </a:r>
            <a:r>
              <a:rPr lang="en-US" dirty="0"/>
              <a:t>E4 upgrade in 2026</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16</a:t>
            </a:fld>
            <a:endParaRPr lang="de-DE" dirty="0"/>
          </a:p>
        </p:txBody>
      </p:sp>
      <p:sp>
        <p:nvSpPr>
          <p:cNvPr id="5" name="Inhaltsplatzhalter 1">
            <a:extLst>
              <a:ext uri="{FF2B5EF4-FFF2-40B4-BE49-F238E27FC236}">
                <a16:creationId xmlns:a16="http://schemas.microsoft.com/office/drawing/2014/main" id="{E0CECDE9-CB3B-8041-AD6B-EF8C6E595C06}"/>
              </a:ext>
            </a:extLst>
          </p:cNvPr>
          <p:cNvSpPr>
            <a:spLocks noGrp="1"/>
          </p:cNvSpPr>
          <p:nvPr>
            <p:ph sz="quarter" idx="13"/>
          </p:nvPr>
        </p:nvSpPr>
        <p:spPr>
          <a:xfrm>
            <a:off x="827584" y="771550"/>
            <a:ext cx="8208912" cy="3869924"/>
          </a:xfrm>
        </p:spPr>
        <p:txBody>
          <a:bodyPr/>
          <a:lstStyle/>
          <a:p>
            <a:r>
              <a:rPr lang="de-CH" sz="1400" b="1" dirty="0">
                <a:solidFill>
                  <a:srgbClr val="010000"/>
                </a:solidFill>
                <a:latin typeface="Calibri" panose="020F0502020204030204" pitchFamily="34" charset="0"/>
                <a:cs typeface="Calibri" panose="020F0502020204030204" pitchFamily="34" charset="0"/>
              </a:rPr>
              <a:t>Upgrade </a:t>
            </a:r>
            <a:r>
              <a:rPr lang="de-CH" sz="1400" b="1" dirty="0">
                <a:solidFill>
                  <a:srgbClr val="010000"/>
                </a:solidFill>
                <a:latin typeface="Symbol" panose="05050102010706020507" pitchFamily="18" charset="2"/>
                <a:cs typeface="Calibri" panose="020F0502020204030204" pitchFamily="34" charset="0"/>
              </a:rPr>
              <a:t>m</a:t>
            </a:r>
            <a:r>
              <a:rPr lang="de-CH" sz="1400" b="1" dirty="0">
                <a:solidFill>
                  <a:srgbClr val="010000"/>
                </a:solidFill>
                <a:latin typeface="Calibri" panose="020F0502020204030204" pitchFamily="34" charset="0"/>
                <a:cs typeface="Calibri" panose="020F0502020204030204" pitchFamily="34" charset="0"/>
              </a:rPr>
              <a:t>E4 </a:t>
            </a:r>
            <a:r>
              <a:rPr lang="de-CH" sz="1400" b="1" dirty="0" err="1">
                <a:solidFill>
                  <a:srgbClr val="010000"/>
                </a:solidFill>
                <a:latin typeface="Calibri" panose="020F0502020204030204" pitchFamily="34" charset="0"/>
                <a:cs typeface="Calibri" panose="020F0502020204030204" pitchFamily="34" charset="0"/>
              </a:rPr>
              <a:t>beamline</a:t>
            </a:r>
            <a:r>
              <a:rPr lang="de-CH" sz="1400" b="1" dirty="0">
                <a:solidFill>
                  <a:srgbClr val="010000"/>
                </a:solidFill>
                <a:latin typeface="Calibri" panose="020F0502020204030204" pitchFamily="34" charset="0"/>
                <a:cs typeface="Calibri" panose="020F0502020204030204" pitchFamily="34" charset="0"/>
              </a:rPr>
              <a:t> </a:t>
            </a:r>
            <a:r>
              <a:rPr lang="de-CH" sz="1400" b="1" dirty="0" err="1">
                <a:solidFill>
                  <a:srgbClr val="010000"/>
                </a:solidFill>
                <a:latin typeface="Calibri" panose="020F0502020204030204" pitchFamily="34" charset="0"/>
                <a:cs typeface="Calibri" panose="020F0502020204030204" pitchFamily="34" charset="0"/>
              </a:rPr>
              <a:t>to</a:t>
            </a:r>
            <a:r>
              <a:rPr lang="de-CH" sz="1400" b="1" dirty="0">
                <a:solidFill>
                  <a:srgbClr val="010000"/>
                </a:solidFill>
                <a:latin typeface="Calibri" panose="020F0502020204030204" pitchFamily="34" charset="0"/>
                <a:cs typeface="Calibri" panose="020F0502020204030204" pitchFamily="34" charset="0"/>
              </a:rPr>
              <a:t> </a:t>
            </a:r>
            <a:r>
              <a:rPr lang="de-CH" sz="1400" b="1" dirty="0" err="1">
                <a:solidFill>
                  <a:srgbClr val="010000"/>
                </a:solidFill>
                <a:latin typeface="Calibri" panose="020F0502020204030204" pitchFamily="34" charset="0"/>
                <a:cs typeface="Calibri" panose="020F0502020204030204" pitchFamily="34" charset="0"/>
              </a:rPr>
              <a:t>increase</a:t>
            </a:r>
            <a:r>
              <a:rPr lang="de-CH" sz="1400" b="1" dirty="0">
                <a:solidFill>
                  <a:srgbClr val="010000"/>
                </a:solidFill>
                <a:latin typeface="Calibri" panose="020F0502020204030204" pitchFamily="34" charset="0"/>
                <a:cs typeface="Calibri" panose="020F0502020204030204" pitchFamily="34" charset="0"/>
              </a:rPr>
              <a:t> LEM rate </a:t>
            </a:r>
            <a:r>
              <a:rPr lang="de-CH" sz="1400" b="1" dirty="0" err="1">
                <a:solidFill>
                  <a:srgbClr val="010000"/>
                </a:solidFill>
                <a:latin typeface="Calibri" panose="020F0502020204030204" pitchFamily="34" charset="0"/>
                <a:cs typeface="Calibri" panose="020F0502020204030204" pitchFamily="34" charset="0"/>
              </a:rPr>
              <a:t>by</a:t>
            </a:r>
            <a:r>
              <a:rPr lang="de-CH" sz="1400" b="1" dirty="0">
                <a:solidFill>
                  <a:srgbClr val="010000"/>
                </a:solidFill>
                <a:latin typeface="Calibri" panose="020F0502020204030204" pitchFamily="34" charset="0"/>
                <a:cs typeface="Calibri" panose="020F0502020204030204" pitchFamily="34" charset="0"/>
              </a:rPr>
              <a:t> 50%: </a:t>
            </a:r>
            <a:r>
              <a:rPr lang="de-CH" sz="1400" dirty="0" err="1">
                <a:solidFill>
                  <a:srgbClr val="010000"/>
                </a:solidFill>
                <a:latin typeface="Calibri" panose="020F0502020204030204" pitchFamily="34" charset="0"/>
                <a:cs typeface="Calibri" panose="020F0502020204030204" pitchFamily="34" charset="0"/>
              </a:rPr>
              <a:t>smaller</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samples</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higher</a:t>
            </a:r>
            <a:r>
              <a:rPr lang="de-CH" sz="1400" dirty="0">
                <a:solidFill>
                  <a:srgbClr val="010000"/>
                </a:solidFill>
                <a:latin typeface="Calibri" panose="020F0502020204030204" pitchFamily="34" charset="0"/>
                <a:cs typeface="Calibri" panose="020F0502020204030204" pitchFamily="34" charset="0"/>
              </a:rPr>
              <a:t> external </a:t>
            </a:r>
            <a:r>
              <a:rPr lang="de-CH" sz="1400" dirty="0" err="1">
                <a:solidFill>
                  <a:srgbClr val="010000"/>
                </a:solidFill>
                <a:latin typeface="Calibri" panose="020F0502020204030204" pitchFamily="34" charset="0"/>
                <a:cs typeface="Calibri" panose="020F0502020204030204" pitchFamily="34" charset="0"/>
              </a:rPr>
              <a:t>stimuli</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illumination</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electric</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fields</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faster</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measurements</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T</a:t>
            </a:r>
            <a:r>
              <a:rPr lang="de-CH" sz="1400" baseline="-25000" dirty="0" err="1">
                <a:solidFill>
                  <a:srgbClr val="010000"/>
                </a:solidFill>
                <a:latin typeface="Calibri" panose="020F0502020204030204" pitchFamily="34" charset="0"/>
                <a:cs typeface="Calibri" panose="020F0502020204030204" pitchFamily="34" charset="0"/>
              </a:rPr>
              <a:t>min</a:t>
            </a:r>
            <a:r>
              <a:rPr lang="de-CH" sz="1400" dirty="0">
                <a:solidFill>
                  <a:srgbClr val="010000"/>
                </a:solidFill>
                <a:latin typeface="Calibri" panose="020F0502020204030204" pitchFamily="34" charset="0"/>
                <a:cs typeface="Calibri" panose="020F0502020204030204" pitchFamily="34" charset="0"/>
              </a:rPr>
              <a:t> = 100 </a:t>
            </a:r>
            <a:r>
              <a:rPr lang="de-CH" sz="1400" dirty="0" err="1">
                <a:solidFill>
                  <a:srgbClr val="010000"/>
                </a:solidFill>
                <a:latin typeface="Calibri" panose="020F0502020204030204" pitchFamily="34" charset="0"/>
                <a:cs typeface="Calibri" panose="020F0502020204030204" pitchFamily="34" charset="0"/>
              </a:rPr>
              <a:t>mK</a:t>
            </a:r>
            <a:r>
              <a:rPr lang="de-CH" sz="1400" dirty="0">
                <a:solidFill>
                  <a:srgbClr val="010000"/>
                </a:solidFill>
                <a:latin typeface="Calibri" panose="020F0502020204030204" pitchFamily="34" charset="0"/>
                <a:cs typeface="Calibri" panose="020F0502020204030204" pitchFamily="34" charset="0"/>
              </a:rPr>
              <a:t> (2.5 K </a:t>
            </a:r>
            <a:r>
              <a:rPr lang="de-CH" sz="1400" dirty="0" err="1">
                <a:solidFill>
                  <a:srgbClr val="010000"/>
                </a:solidFill>
                <a:latin typeface="Calibri" panose="020F0502020204030204" pitchFamily="34" charset="0"/>
                <a:cs typeface="Calibri" panose="020F0502020204030204" pitchFamily="34" charset="0"/>
              </a:rPr>
              <a:t>now</a:t>
            </a:r>
            <a:r>
              <a:rPr lang="de-CH" sz="1400" dirty="0">
                <a:solidFill>
                  <a:srgbClr val="010000"/>
                </a:solidFill>
                <a:latin typeface="Calibri" panose="020F0502020204030204" pitchFamily="34" charset="0"/>
                <a:cs typeface="Calibri" panose="020F0502020204030204" pitchFamily="34" charset="0"/>
              </a:rPr>
              <a:t>). Total </a:t>
            </a:r>
            <a:r>
              <a:rPr lang="de-CH" sz="1400" dirty="0" err="1">
                <a:solidFill>
                  <a:srgbClr val="010000"/>
                </a:solidFill>
                <a:latin typeface="Calibri" panose="020F0502020204030204" pitchFamily="34" charset="0"/>
                <a:cs typeface="Calibri" panose="020F0502020204030204" pitchFamily="34" charset="0"/>
              </a:rPr>
              <a:t>costs</a:t>
            </a:r>
            <a:r>
              <a:rPr lang="de-CH" sz="1400" dirty="0">
                <a:solidFill>
                  <a:srgbClr val="010000"/>
                </a:solidFill>
                <a:latin typeface="Calibri" panose="020F0502020204030204" pitchFamily="34" charset="0"/>
                <a:cs typeface="Calibri" panose="020F0502020204030204" pitchFamily="34" charset="0"/>
              </a:rPr>
              <a:t>: 250 </a:t>
            </a:r>
            <a:r>
              <a:rPr lang="de-CH" sz="1400" dirty="0" err="1">
                <a:solidFill>
                  <a:srgbClr val="010000"/>
                </a:solidFill>
                <a:latin typeface="Calibri" panose="020F0502020204030204" pitchFamily="34" charset="0"/>
                <a:cs typeface="Calibri" panose="020F0502020204030204" pitchFamily="34" charset="0"/>
              </a:rPr>
              <a:t>kCHF</a:t>
            </a:r>
            <a:r>
              <a:rPr lang="de-CH" sz="1400" dirty="0">
                <a:solidFill>
                  <a:srgbClr val="010000"/>
                </a:solidFill>
                <a:latin typeface="Calibri" panose="020F0502020204030204" pitchFamily="34" charset="0"/>
                <a:cs typeface="Calibri" panose="020F0502020204030204" pitchFamily="34" charset="0"/>
              </a:rPr>
              <a:t>.</a:t>
            </a:r>
          </a:p>
          <a:p>
            <a:r>
              <a:rPr lang="de-CH" sz="1400" dirty="0">
                <a:solidFill>
                  <a:srgbClr val="010000"/>
                </a:solidFill>
                <a:latin typeface="Calibri" panose="020F0502020204030204" pitchFamily="34" charset="0"/>
                <a:cs typeface="Calibri" panose="020F0502020204030204" pitchFamily="34" charset="0"/>
              </a:rPr>
              <a:t>L. Zhou et al., Phys. Rev. AB 25, 051601 (2022), </a:t>
            </a:r>
            <a:r>
              <a:rPr lang="de-CH" sz="1400" b="1" dirty="0" err="1">
                <a:solidFill>
                  <a:srgbClr val="010000"/>
                </a:solidFill>
                <a:latin typeface="Calibri" panose="020F0502020204030204" pitchFamily="34" charset="0"/>
                <a:cs typeface="Calibri" panose="020F0502020204030204" pitchFamily="34" charset="0"/>
              </a:rPr>
              <a:t>minimum</a:t>
            </a:r>
            <a:r>
              <a:rPr lang="de-CH" sz="1400" b="1" dirty="0">
                <a:solidFill>
                  <a:srgbClr val="010000"/>
                </a:solidFill>
                <a:latin typeface="Calibri" panose="020F0502020204030204" pitchFamily="34" charset="0"/>
                <a:cs typeface="Calibri" panose="020F0502020204030204" pitchFamily="34" charset="0"/>
              </a:rPr>
              <a:t> </a:t>
            </a:r>
            <a:r>
              <a:rPr lang="de-CH" sz="1400" b="1" dirty="0" err="1">
                <a:solidFill>
                  <a:srgbClr val="010000"/>
                </a:solidFill>
                <a:latin typeface="Calibri" panose="020F0502020204030204" pitchFamily="34" charset="0"/>
                <a:cs typeface="Calibri" panose="020F0502020204030204" pitchFamily="34" charset="0"/>
              </a:rPr>
              <a:t>fringe</a:t>
            </a:r>
            <a:r>
              <a:rPr lang="de-CH" sz="1400" b="1" dirty="0">
                <a:solidFill>
                  <a:srgbClr val="010000"/>
                </a:solidFill>
                <a:latin typeface="Calibri" panose="020F0502020204030204" pitchFamily="34" charset="0"/>
                <a:cs typeface="Calibri" panose="020F0502020204030204" pitchFamily="34" charset="0"/>
              </a:rPr>
              <a:t> </a:t>
            </a:r>
            <a:r>
              <a:rPr lang="de-CH" sz="1400" b="1" dirty="0" err="1">
                <a:solidFill>
                  <a:srgbClr val="010000"/>
                </a:solidFill>
                <a:latin typeface="Calibri" panose="020F0502020204030204" pitchFamily="34" charset="0"/>
                <a:cs typeface="Calibri" panose="020F0502020204030204" pitchFamily="34" charset="0"/>
              </a:rPr>
              <a:t>fields</a:t>
            </a:r>
            <a:r>
              <a:rPr lang="de-CH" sz="1400" b="1" dirty="0">
                <a:solidFill>
                  <a:srgbClr val="010000"/>
                </a:solidFill>
                <a:latin typeface="Calibri" panose="020F0502020204030204" pitchFamily="34" charset="0"/>
                <a:cs typeface="Calibri" panose="020F0502020204030204" pitchFamily="34" charset="0"/>
              </a:rPr>
              <a:t> in LEM</a:t>
            </a:r>
          </a:p>
          <a:p>
            <a:endParaRPr lang="de-CH" sz="1400" dirty="0">
              <a:solidFill>
                <a:srgbClr val="010000"/>
              </a:solidFill>
              <a:latin typeface="Calibri" panose="020F0502020204030204" pitchFamily="34" charset="0"/>
              <a:cs typeface="Calibri" panose="020F0502020204030204" pitchFamily="34" charset="0"/>
            </a:endParaRPr>
          </a:p>
          <a:p>
            <a:endParaRPr lang="de-CH" sz="1600" dirty="0">
              <a:solidFill>
                <a:srgbClr val="010000"/>
              </a:solidFill>
              <a:latin typeface="Calibri" panose="020F0502020204030204" pitchFamily="34" charset="0"/>
              <a:cs typeface="Calibri" panose="020F0502020204030204" pitchFamily="34" charset="0"/>
            </a:endParaRPr>
          </a:p>
          <a:p>
            <a:endParaRPr lang="de-CH" sz="1600" dirty="0">
              <a:solidFill>
                <a:srgbClr val="010000"/>
              </a:solidFill>
            </a:endParaRPr>
          </a:p>
          <a:p>
            <a:endParaRPr lang="de-DE" sz="1600" dirty="0">
              <a:solidFill>
                <a:srgbClr val="010000"/>
              </a:solidFill>
            </a:endParaRPr>
          </a:p>
        </p:txBody>
      </p:sp>
      <p:grpSp>
        <p:nvGrpSpPr>
          <p:cNvPr id="10" name="Group 9"/>
          <p:cNvGrpSpPr>
            <a:grpSpLocks noChangeAspect="1"/>
          </p:cNvGrpSpPr>
          <p:nvPr/>
        </p:nvGrpSpPr>
        <p:grpSpPr>
          <a:xfrm>
            <a:off x="971600" y="1635646"/>
            <a:ext cx="5164840" cy="3482139"/>
            <a:chOff x="0" y="720490"/>
            <a:chExt cx="9144000" cy="6164894"/>
          </a:xfrm>
        </p:grpSpPr>
        <p:sp>
          <p:nvSpPr>
            <p:cNvPr id="11" name="Content Placeholder 2">
              <a:extLst>
                <a:ext uri="{FF2B5EF4-FFF2-40B4-BE49-F238E27FC236}">
                  <a16:creationId xmlns:a16="http://schemas.microsoft.com/office/drawing/2014/main" id="{7867E496-86B9-4869-96B3-1E40A538F7AF}"/>
                </a:ext>
              </a:extLst>
            </p:cNvPr>
            <p:cNvSpPr txBox="1">
              <a:spLocks/>
            </p:cNvSpPr>
            <p:nvPr/>
          </p:nvSpPr>
          <p:spPr>
            <a:xfrm>
              <a:off x="899592" y="1412776"/>
              <a:ext cx="8064896" cy="2592288"/>
            </a:xfrm>
            <a:prstGeom prst="rect">
              <a:avLst/>
            </a:prstGeom>
            <a:solidFill>
              <a:schemeClr val="bg1">
                <a:lumMod val="85000"/>
              </a:schemeClr>
            </a:solidFill>
          </p:spPr>
          <p:txBody>
            <a:bodyPr vert="horz" lIns="0" tIns="0" rIns="0" bIns="0" rtlCol="0">
              <a:noAutofit/>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a:lstStyle>
            <a:p>
              <a:pPr marL="177800" lvl="1" indent="0">
                <a:buNone/>
              </a:pPr>
              <a:endParaRPr lang="de-CH" sz="1400" dirty="0"/>
            </a:p>
            <a:p>
              <a:r>
                <a:rPr lang="en-US" sz="2000" dirty="0"/>
                <a:t>SD23? Magnet group busy with SLS 2.0: SD24…</a:t>
              </a:r>
            </a:p>
            <a:p>
              <a:r>
                <a:rPr lang="en-US" sz="2000" dirty="0"/>
                <a:t>Increase number of surface muons on moderator by ~1.5</a:t>
              </a:r>
            </a:p>
            <a:p>
              <a:pPr marL="0" indent="0">
                <a:buNone/>
              </a:pPr>
              <a:r>
                <a:rPr lang="en-US" sz="2000" dirty="0"/>
                <a:t> </a:t>
              </a:r>
            </a:p>
            <a:p>
              <a:endParaRPr lang="en-US" b="1" dirty="0"/>
            </a:p>
            <a:p>
              <a:pPr marL="0" indent="0">
                <a:buNone/>
              </a:pPr>
              <a:endParaRPr lang="en-US" b="1" dirty="0"/>
            </a:p>
            <a:p>
              <a:pPr marL="177800" lvl="1" indent="0">
                <a:buNone/>
              </a:pPr>
              <a:endParaRPr lang="de-CH" sz="1400" dirty="0"/>
            </a:p>
          </p:txBody>
        </p:sp>
        <p:pic>
          <p:nvPicPr>
            <p:cNvPr id="12" name="Grafik 3">
              <a:extLst>
                <a:ext uri="{FF2B5EF4-FFF2-40B4-BE49-F238E27FC236}">
                  <a16:creationId xmlns:a16="http://schemas.microsoft.com/office/drawing/2014/main" id="{0C1E0250-93DA-451C-9ED2-DC67A84CB6C3}"/>
                </a:ext>
              </a:extLst>
            </p:cNvPr>
            <p:cNvPicPr>
              <a:picLocks noChangeAspect="1"/>
            </p:cNvPicPr>
            <p:nvPr/>
          </p:nvPicPr>
          <p:blipFill>
            <a:blip r:embed="rId2"/>
            <a:stretch>
              <a:fillRect/>
            </a:stretch>
          </p:blipFill>
          <p:spPr>
            <a:xfrm>
              <a:off x="0" y="1052736"/>
              <a:ext cx="9144000" cy="5143500"/>
            </a:xfrm>
            <a:prstGeom prst="rect">
              <a:avLst/>
            </a:prstGeom>
          </p:spPr>
        </p:pic>
        <p:pic>
          <p:nvPicPr>
            <p:cNvPr id="13" name="Grafik 7">
              <a:extLst>
                <a:ext uri="{FF2B5EF4-FFF2-40B4-BE49-F238E27FC236}">
                  <a16:creationId xmlns:a16="http://schemas.microsoft.com/office/drawing/2014/main" id="{85E5C676-B63E-4C16-A28F-12BA9CBC9435}"/>
                </a:ext>
              </a:extLst>
            </p:cNvPr>
            <p:cNvPicPr>
              <a:picLocks noChangeAspect="1"/>
            </p:cNvPicPr>
            <p:nvPr/>
          </p:nvPicPr>
          <p:blipFill>
            <a:blip r:embed="rId3"/>
            <a:stretch>
              <a:fillRect/>
            </a:stretch>
          </p:blipFill>
          <p:spPr>
            <a:xfrm>
              <a:off x="107504" y="3767424"/>
              <a:ext cx="5168863" cy="3117960"/>
            </a:xfrm>
            <a:prstGeom prst="rect">
              <a:avLst/>
            </a:prstGeom>
          </p:spPr>
        </p:pic>
        <p:pic>
          <p:nvPicPr>
            <p:cNvPr id="14" name="Grafik 5">
              <a:extLst>
                <a:ext uri="{FF2B5EF4-FFF2-40B4-BE49-F238E27FC236}">
                  <a16:creationId xmlns:a16="http://schemas.microsoft.com/office/drawing/2014/main" id="{54A4EFA5-FC32-4828-ACD0-D81656586C83}"/>
                </a:ext>
              </a:extLst>
            </p:cNvPr>
            <p:cNvPicPr>
              <a:picLocks noChangeAspect="1"/>
            </p:cNvPicPr>
            <p:nvPr/>
          </p:nvPicPr>
          <p:blipFill>
            <a:blip r:embed="rId4"/>
            <a:stretch>
              <a:fillRect/>
            </a:stretch>
          </p:blipFill>
          <p:spPr>
            <a:xfrm>
              <a:off x="214487" y="720490"/>
              <a:ext cx="3349401" cy="3284574"/>
            </a:xfrm>
            <a:prstGeom prst="rect">
              <a:avLst/>
            </a:prstGeom>
          </p:spPr>
        </p:pic>
        <p:sp>
          <p:nvSpPr>
            <p:cNvPr id="15" name="Ellipse 8">
              <a:extLst>
                <a:ext uri="{FF2B5EF4-FFF2-40B4-BE49-F238E27FC236}">
                  <a16:creationId xmlns:a16="http://schemas.microsoft.com/office/drawing/2014/main" id="{953AD7E9-7425-4A1D-AF57-9618A2B9D58E}"/>
                </a:ext>
              </a:extLst>
            </p:cNvPr>
            <p:cNvSpPr/>
            <p:nvPr/>
          </p:nvSpPr>
          <p:spPr bwMode="auto">
            <a:xfrm>
              <a:off x="4932040" y="1412776"/>
              <a:ext cx="864096" cy="864096"/>
            </a:xfrm>
            <a:prstGeom prst="ellipse">
              <a:avLst/>
            </a:prstGeom>
            <a:solidFill>
              <a:schemeClr val="accent1">
                <a:alpha val="59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6" name="Textfeld 9">
              <a:extLst>
                <a:ext uri="{FF2B5EF4-FFF2-40B4-BE49-F238E27FC236}">
                  <a16:creationId xmlns:a16="http://schemas.microsoft.com/office/drawing/2014/main" id="{0BF84407-B07B-4C22-BF1D-44E5752FAB94}"/>
                </a:ext>
              </a:extLst>
            </p:cNvPr>
            <p:cNvSpPr txBox="1"/>
            <p:nvPr/>
          </p:nvSpPr>
          <p:spPr>
            <a:xfrm>
              <a:off x="3205784" y="3295859"/>
              <a:ext cx="1870273" cy="776384"/>
            </a:xfrm>
            <a:prstGeom prst="rect">
              <a:avLst/>
            </a:prstGeom>
            <a:solidFill>
              <a:srgbClr val="FDCA00">
                <a:alpha val="57000"/>
              </a:srgbClr>
            </a:solidFill>
            <a:ln>
              <a:solidFill>
                <a:schemeClr val="tx1"/>
              </a:solidFill>
            </a:ln>
          </p:spPr>
          <p:txBody>
            <a:bodyPr wrap="square" lIns="0" tIns="0" rIns="0" bIns="0" rtlCol="0">
              <a:noAutofit/>
            </a:bodyPr>
            <a:lstStyle/>
            <a:p>
              <a:pPr algn="ctr">
                <a:lnSpc>
                  <a:spcPct val="110000"/>
                </a:lnSpc>
                <a:spcBef>
                  <a:spcPts val="0"/>
                </a:spcBef>
              </a:pPr>
              <a:r>
                <a:rPr lang="de-CH" sz="2400" b="1" kern="1000" spc="30" dirty="0">
                  <a:latin typeface="+mn-lt"/>
                  <a:cs typeface="Franklin Gothic Book"/>
                </a:rPr>
                <a:t>WSY</a:t>
              </a:r>
            </a:p>
          </p:txBody>
        </p:sp>
        <p:cxnSp>
          <p:nvCxnSpPr>
            <p:cNvPr id="17" name="Gerade Verbindung mit Pfeil 11">
              <a:extLst>
                <a:ext uri="{FF2B5EF4-FFF2-40B4-BE49-F238E27FC236}">
                  <a16:creationId xmlns:a16="http://schemas.microsoft.com/office/drawing/2014/main" id="{7FF77CFB-2688-44EC-8CDB-678A81692C0F}"/>
                </a:ext>
              </a:extLst>
            </p:cNvPr>
            <p:cNvCxnSpPr>
              <a:cxnSpLocks/>
            </p:cNvCxnSpPr>
            <p:nvPr/>
          </p:nvCxnSpPr>
          <p:spPr bwMode="auto">
            <a:xfrm flipV="1">
              <a:off x="4175956" y="2276872"/>
              <a:ext cx="900100" cy="1018987"/>
            </a:xfrm>
            <a:prstGeom prst="straightConnector1">
              <a:avLst/>
            </a:prstGeom>
            <a:solidFill>
              <a:schemeClr val="accent1"/>
            </a:solidFill>
            <a:ln w="22225" cap="flat" cmpd="sng" algn="ctr">
              <a:solidFill>
                <a:schemeClr val="tx1"/>
              </a:solidFill>
              <a:prstDash val="solid"/>
              <a:round/>
              <a:headEnd type="none" w="med" len="med"/>
              <a:tailEnd type="triangle" w="lg" len="lg"/>
            </a:ln>
            <a:effectLst/>
          </p:spPr>
        </p:cxnSp>
      </p:grpSp>
      <p:grpSp>
        <p:nvGrpSpPr>
          <p:cNvPr id="18" name="Gruppieren 17">
            <a:extLst>
              <a:ext uri="{FF2B5EF4-FFF2-40B4-BE49-F238E27FC236}">
                <a16:creationId xmlns:a16="http://schemas.microsoft.com/office/drawing/2014/main" id="{23BA63C7-9C88-C330-E3DE-EB3A7F0892E2}"/>
              </a:ext>
            </a:extLst>
          </p:cNvPr>
          <p:cNvGrpSpPr/>
          <p:nvPr/>
        </p:nvGrpSpPr>
        <p:grpSpPr>
          <a:xfrm>
            <a:off x="6084168" y="1612478"/>
            <a:ext cx="2658674" cy="3479552"/>
            <a:chOff x="6161798" y="1488448"/>
            <a:chExt cx="2658674" cy="3479552"/>
          </a:xfrm>
        </p:grpSpPr>
        <p:pic>
          <p:nvPicPr>
            <p:cNvPr id="6" name="Grafik 5">
              <a:extLst>
                <a:ext uri="{FF2B5EF4-FFF2-40B4-BE49-F238E27FC236}">
                  <a16:creationId xmlns:a16="http://schemas.microsoft.com/office/drawing/2014/main" id="{2E3E9F2F-6DE7-AEE1-E702-74A05C01E0C3}"/>
                </a:ext>
              </a:extLst>
            </p:cNvPr>
            <p:cNvPicPr>
              <a:picLocks noChangeAspect="1"/>
            </p:cNvPicPr>
            <p:nvPr/>
          </p:nvPicPr>
          <p:blipFill>
            <a:blip r:embed="rId5"/>
            <a:stretch>
              <a:fillRect/>
            </a:stretch>
          </p:blipFill>
          <p:spPr>
            <a:xfrm>
              <a:off x="6161798" y="1488448"/>
              <a:ext cx="2658674" cy="2091414"/>
            </a:xfrm>
            <a:prstGeom prst="rect">
              <a:avLst/>
            </a:prstGeom>
          </p:spPr>
        </p:pic>
        <p:pic>
          <p:nvPicPr>
            <p:cNvPr id="8" name="Grafik 7">
              <a:extLst>
                <a:ext uri="{FF2B5EF4-FFF2-40B4-BE49-F238E27FC236}">
                  <a16:creationId xmlns:a16="http://schemas.microsoft.com/office/drawing/2014/main" id="{488A9998-B3EE-2CC5-6783-4130A3602144}"/>
                </a:ext>
              </a:extLst>
            </p:cNvPr>
            <p:cNvPicPr>
              <a:picLocks noChangeAspect="1"/>
            </p:cNvPicPr>
            <p:nvPr/>
          </p:nvPicPr>
          <p:blipFill>
            <a:blip r:embed="rId6"/>
            <a:stretch>
              <a:fillRect/>
            </a:stretch>
          </p:blipFill>
          <p:spPr>
            <a:xfrm>
              <a:off x="6199472" y="2907510"/>
              <a:ext cx="2591484" cy="2060490"/>
            </a:xfrm>
            <a:prstGeom prst="rect">
              <a:avLst/>
            </a:prstGeom>
          </p:spPr>
        </p:pic>
        <p:sp>
          <p:nvSpPr>
            <p:cNvPr id="9" name="Textfeld 8">
              <a:extLst>
                <a:ext uri="{FF2B5EF4-FFF2-40B4-BE49-F238E27FC236}">
                  <a16:creationId xmlns:a16="http://schemas.microsoft.com/office/drawing/2014/main" id="{2E53E5DF-1237-FA81-DE25-F750DE46B1EF}"/>
                </a:ext>
              </a:extLst>
            </p:cNvPr>
            <p:cNvSpPr txBox="1"/>
            <p:nvPr/>
          </p:nvSpPr>
          <p:spPr>
            <a:xfrm>
              <a:off x="7766791" y="4296759"/>
              <a:ext cx="496869" cy="248723"/>
            </a:xfrm>
            <a:prstGeom prst="rect">
              <a:avLst/>
            </a:prstGeom>
            <a:solidFill>
              <a:srgbClr val="FEDE74"/>
            </a:solidFill>
            <a:ln>
              <a:solidFill>
                <a:schemeClr val="tx1"/>
              </a:solidFill>
            </a:ln>
          </p:spPr>
          <p:txBody>
            <a:bodyPr wrap="none" lIns="0" tIns="0" rIns="0" bIns="0" rtlCol="0">
              <a:noAutofit/>
            </a:bodyPr>
            <a:lstStyle/>
            <a:p>
              <a:pPr algn="ctr" eaLnBrk="1" hangingPunct="1">
                <a:lnSpc>
                  <a:spcPct val="110000"/>
                </a:lnSpc>
                <a:spcBef>
                  <a:spcPct val="0"/>
                </a:spcBef>
                <a:buClr>
                  <a:srgbClr val="000000"/>
                </a:buClr>
              </a:pPr>
              <a:r>
                <a:rPr lang="de-CH" sz="1800" b="1" dirty="0">
                  <a:solidFill>
                    <a:srgbClr val="000000"/>
                  </a:solidFill>
                  <a:latin typeface="Calibri"/>
                </a:rPr>
                <a:t>WSY</a:t>
              </a:r>
            </a:p>
          </p:txBody>
        </p:sp>
      </p:grpSp>
    </p:spTree>
    <p:extLst>
      <p:ext uri="{BB962C8B-B14F-4D97-AF65-F5344CB8AC3E}">
        <p14:creationId xmlns:p14="http://schemas.microsoft.com/office/powerpoint/2010/main" val="128051024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GB" noProof="0" dirty="0"/>
              <a:t>Experimental hall</a:t>
            </a:r>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17</a:t>
            </a:fld>
            <a:endParaRPr lang="de-DE" dirty="0"/>
          </a:p>
        </p:txBody>
      </p:sp>
      <p:sp>
        <p:nvSpPr>
          <p:cNvPr id="2" name="Freeform 1"/>
          <p:cNvSpPr/>
          <p:nvPr/>
        </p:nvSpPr>
        <p:spPr bwMode="auto">
          <a:xfrm>
            <a:off x="2489200" y="3324225"/>
            <a:ext cx="768350" cy="1203394"/>
          </a:xfrm>
          <a:custGeom>
            <a:avLst/>
            <a:gdLst>
              <a:gd name="connsiteX0" fmla="*/ 184150 w 768350"/>
              <a:gd name="connsiteY0" fmla="*/ 41275 h 1203394"/>
              <a:gd name="connsiteX1" fmla="*/ 196850 w 768350"/>
              <a:gd name="connsiteY1" fmla="*/ 57150 h 1203394"/>
              <a:gd name="connsiteX2" fmla="*/ 225425 w 768350"/>
              <a:gd name="connsiteY2" fmla="*/ 82550 h 1203394"/>
              <a:gd name="connsiteX3" fmla="*/ 231775 w 768350"/>
              <a:gd name="connsiteY3" fmla="*/ 92075 h 1203394"/>
              <a:gd name="connsiteX4" fmla="*/ 241300 w 768350"/>
              <a:gd name="connsiteY4" fmla="*/ 95250 h 1203394"/>
              <a:gd name="connsiteX5" fmla="*/ 260350 w 768350"/>
              <a:gd name="connsiteY5" fmla="*/ 107950 h 1203394"/>
              <a:gd name="connsiteX6" fmla="*/ 266700 w 768350"/>
              <a:gd name="connsiteY6" fmla="*/ 117475 h 1203394"/>
              <a:gd name="connsiteX7" fmla="*/ 276225 w 768350"/>
              <a:gd name="connsiteY7" fmla="*/ 123825 h 1203394"/>
              <a:gd name="connsiteX8" fmla="*/ 285750 w 768350"/>
              <a:gd name="connsiteY8" fmla="*/ 133350 h 1203394"/>
              <a:gd name="connsiteX9" fmla="*/ 295275 w 768350"/>
              <a:gd name="connsiteY9" fmla="*/ 139700 h 1203394"/>
              <a:gd name="connsiteX10" fmla="*/ 314325 w 768350"/>
              <a:gd name="connsiteY10" fmla="*/ 152400 h 1203394"/>
              <a:gd name="connsiteX11" fmla="*/ 327025 w 768350"/>
              <a:gd name="connsiteY11" fmla="*/ 161925 h 1203394"/>
              <a:gd name="connsiteX12" fmla="*/ 336550 w 768350"/>
              <a:gd name="connsiteY12" fmla="*/ 168275 h 1203394"/>
              <a:gd name="connsiteX13" fmla="*/ 346075 w 768350"/>
              <a:gd name="connsiteY13" fmla="*/ 177800 h 1203394"/>
              <a:gd name="connsiteX14" fmla="*/ 352425 w 768350"/>
              <a:gd name="connsiteY14" fmla="*/ 196850 h 1203394"/>
              <a:gd name="connsiteX15" fmla="*/ 358775 w 768350"/>
              <a:gd name="connsiteY15" fmla="*/ 206375 h 1203394"/>
              <a:gd name="connsiteX16" fmla="*/ 365125 w 768350"/>
              <a:gd name="connsiteY16" fmla="*/ 225425 h 1203394"/>
              <a:gd name="connsiteX17" fmla="*/ 371475 w 768350"/>
              <a:gd name="connsiteY17" fmla="*/ 234950 h 1203394"/>
              <a:gd name="connsiteX18" fmla="*/ 381000 w 768350"/>
              <a:gd name="connsiteY18" fmla="*/ 269875 h 1203394"/>
              <a:gd name="connsiteX19" fmla="*/ 387350 w 768350"/>
              <a:gd name="connsiteY19" fmla="*/ 288925 h 1203394"/>
              <a:gd name="connsiteX20" fmla="*/ 393700 w 768350"/>
              <a:gd name="connsiteY20" fmla="*/ 307975 h 1203394"/>
              <a:gd name="connsiteX21" fmla="*/ 396875 w 768350"/>
              <a:gd name="connsiteY21" fmla="*/ 317500 h 1203394"/>
              <a:gd name="connsiteX22" fmla="*/ 403225 w 768350"/>
              <a:gd name="connsiteY22" fmla="*/ 346075 h 1203394"/>
              <a:gd name="connsiteX23" fmla="*/ 409575 w 768350"/>
              <a:gd name="connsiteY23" fmla="*/ 355600 h 1203394"/>
              <a:gd name="connsiteX24" fmla="*/ 412750 w 768350"/>
              <a:gd name="connsiteY24" fmla="*/ 365125 h 1203394"/>
              <a:gd name="connsiteX25" fmla="*/ 419100 w 768350"/>
              <a:gd name="connsiteY25" fmla="*/ 374650 h 1203394"/>
              <a:gd name="connsiteX26" fmla="*/ 428625 w 768350"/>
              <a:gd name="connsiteY26" fmla="*/ 403225 h 1203394"/>
              <a:gd name="connsiteX27" fmla="*/ 431800 w 768350"/>
              <a:gd name="connsiteY27" fmla="*/ 412750 h 1203394"/>
              <a:gd name="connsiteX28" fmla="*/ 441325 w 768350"/>
              <a:gd name="connsiteY28" fmla="*/ 431800 h 1203394"/>
              <a:gd name="connsiteX29" fmla="*/ 457200 w 768350"/>
              <a:gd name="connsiteY29" fmla="*/ 450850 h 1203394"/>
              <a:gd name="connsiteX30" fmla="*/ 473075 w 768350"/>
              <a:gd name="connsiteY30" fmla="*/ 479425 h 1203394"/>
              <a:gd name="connsiteX31" fmla="*/ 479425 w 768350"/>
              <a:gd name="connsiteY31" fmla="*/ 488950 h 1203394"/>
              <a:gd name="connsiteX32" fmla="*/ 482600 w 768350"/>
              <a:gd name="connsiteY32" fmla="*/ 498475 h 1203394"/>
              <a:gd name="connsiteX33" fmla="*/ 495300 w 768350"/>
              <a:gd name="connsiteY33" fmla="*/ 517525 h 1203394"/>
              <a:gd name="connsiteX34" fmla="*/ 504825 w 768350"/>
              <a:gd name="connsiteY34" fmla="*/ 546100 h 1203394"/>
              <a:gd name="connsiteX35" fmla="*/ 508000 w 768350"/>
              <a:gd name="connsiteY35" fmla="*/ 555625 h 1203394"/>
              <a:gd name="connsiteX36" fmla="*/ 511175 w 768350"/>
              <a:gd name="connsiteY36" fmla="*/ 565150 h 1203394"/>
              <a:gd name="connsiteX37" fmla="*/ 508000 w 768350"/>
              <a:gd name="connsiteY37" fmla="*/ 603250 h 1203394"/>
              <a:gd name="connsiteX38" fmla="*/ 498475 w 768350"/>
              <a:gd name="connsiteY38" fmla="*/ 612775 h 1203394"/>
              <a:gd name="connsiteX39" fmla="*/ 488950 w 768350"/>
              <a:gd name="connsiteY39" fmla="*/ 615950 h 1203394"/>
              <a:gd name="connsiteX40" fmla="*/ 457200 w 768350"/>
              <a:gd name="connsiteY40" fmla="*/ 635000 h 1203394"/>
              <a:gd name="connsiteX41" fmla="*/ 447675 w 768350"/>
              <a:gd name="connsiteY41" fmla="*/ 641350 h 1203394"/>
              <a:gd name="connsiteX42" fmla="*/ 438150 w 768350"/>
              <a:gd name="connsiteY42" fmla="*/ 647700 h 1203394"/>
              <a:gd name="connsiteX43" fmla="*/ 409575 w 768350"/>
              <a:gd name="connsiteY43" fmla="*/ 657225 h 1203394"/>
              <a:gd name="connsiteX44" fmla="*/ 400050 w 768350"/>
              <a:gd name="connsiteY44" fmla="*/ 660400 h 1203394"/>
              <a:gd name="connsiteX45" fmla="*/ 390525 w 768350"/>
              <a:gd name="connsiteY45" fmla="*/ 663575 h 1203394"/>
              <a:gd name="connsiteX46" fmla="*/ 358775 w 768350"/>
              <a:gd name="connsiteY46" fmla="*/ 669925 h 1203394"/>
              <a:gd name="connsiteX47" fmla="*/ 339725 w 768350"/>
              <a:gd name="connsiteY47" fmla="*/ 676275 h 1203394"/>
              <a:gd name="connsiteX48" fmla="*/ 327025 w 768350"/>
              <a:gd name="connsiteY48" fmla="*/ 679450 h 1203394"/>
              <a:gd name="connsiteX49" fmla="*/ 295275 w 768350"/>
              <a:gd name="connsiteY49" fmla="*/ 688975 h 1203394"/>
              <a:gd name="connsiteX50" fmla="*/ 219075 w 768350"/>
              <a:gd name="connsiteY50" fmla="*/ 695325 h 1203394"/>
              <a:gd name="connsiteX51" fmla="*/ 174625 w 768350"/>
              <a:gd name="connsiteY51" fmla="*/ 701675 h 1203394"/>
              <a:gd name="connsiteX52" fmla="*/ 165100 w 768350"/>
              <a:gd name="connsiteY52" fmla="*/ 704850 h 1203394"/>
              <a:gd name="connsiteX53" fmla="*/ 149225 w 768350"/>
              <a:gd name="connsiteY53" fmla="*/ 708025 h 1203394"/>
              <a:gd name="connsiteX54" fmla="*/ 139700 w 768350"/>
              <a:gd name="connsiteY54" fmla="*/ 714375 h 1203394"/>
              <a:gd name="connsiteX55" fmla="*/ 120650 w 768350"/>
              <a:gd name="connsiteY55" fmla="*/ 723900 h 1203394"/>
              <a:gd name="connsiteX56" fmla="*/ 111125 w 768350"/>
              <a:gd name="connsiteY56" fmla="*/ 733425 h 1203394"/>
              <a:gd name="connsiteX57" fmla="*/ 104775 w 768350"/>
              <a:gd name="connsiteY57" fmla="*/ 742950 h 1203394"/>
              <a:gd name="connsiteX58" fmla="*/ 95250 w 768350"/>
              <a:gd name="connsiteY58" fmla="*/ 746125 h 1203394"/>
              <a:gd name="connsiteX59" fmla="*/ 76200 w 768350"/>
              <a:gd name="connsiteY59" fmla="*/ 765175 h 1203394"/>
              <a:gd name="connsiteX60" fmla="*/ 57150 w 768350"/>
              <a:gd name="connsiteY60" fmla="*/ 777875 h 1203394"/>
              <a:gd name="connsiteX61" fmla="*/ 50800 w 768350"/>
              <a:gd name="connsiteY61" fmla="*/ 787400 h 1203394"/>
              <a:gd name="connsiteX62" fmla="*/ 22225 w 768350"/>
              <a:gd name="connsiteY62" fmla="*/ 812800 h 1203394"/>
              <a:gd name="connsiteX63" fmla="*/ 15875 w 768350"/>
              <a:gd name="connsiteY63" fmla="*/ 825500 h 1203394"/>
              <a:gd name="connsiteX64" fmla="*/ 6350 w 768350"/>
              <a:gd name="connsiteY64" fmla="*/ 838200 h 1203394"/>
              <a:gd name="connsiteX65" fmla="*/ 0 w 768350"/>
              <a:gd name="connsiteY65" fmla="*/ 857250 h 1203394"/>
              <a:gd name="connsiteX66" fmla="*/ 6350 w 768350"/>
              <a:gd name="connsiteY66" fmla="*/ 927100 h 1203394"/>
              <a:gd name="connsiteX67" fmla="*/ 12700 w 768350"/>
              <a:gd name="connsiteY67" fmla="*/ 949325 h 1203394"/>
              <a:gd name="connsiteX68" fmla="*/ 19050 w 768350"/>
              <a:gd name="connsiteY68" fmla="*/ 958850 h 1203394"/>
              <a:gd name="connsiteX69" fmla="*/ 22225 w 768350"/>
              <a:gd name="connsiteY69" fmla="*/ 968375 h 1203394"/>
              <a:gd name="connsiteX70" fmla="*/ 31750 w 768350"/>
              <a:gd name="connsiteY70" fmla="*/ 977900 h 1203394"/>
              <a:gd name="connsiteX71" fmla="*/ 53975 w 768350"/>
              <a:gd name="connsiteY71" fmla="*/ 1003300 h 1203394"/>
              <a:gd name="connsiteX72" fmla="*/ 60325 w 768350"/>
              <a:gd name="connsiteY72" fmla="*/ 1012825 h 1203394"/>
              <a:gd name="connsiteX73" fmla="*/ 63500 w 768350"/>
              <a:gd name="connsiteY73" fmla="*/ 1022350 h 1203394"/>
              <a:gd name="connsiteX74" fmla="*/ 76200 w 768350"/>
              <a:gd name="connsiteY74" fmla="*/ 1041400 h 1203394"/>
              <a:gd name="connsiteX75" fmla="*/ 92075 w 768350"/>
              <a:gd name="connsiteY75" fmla="*/ 1060450 h 1203394"/>
              <a:gd name="connsiteX76" fmla="*/ 101600 w 768350"/>
              <a:gd name="connsiteY76" fmla="*/ 1063625 h 1203394"/>
              <a:gd name="connsiteX77" fmla="*/ 120650 w 768350"/>
              <a:gd name="connsiteY77" fmla="*/ 1073150 h 1203394"/>
              <a:gd name="connsiteX78" fmla="*/ 130175 w 768350"/>
              <a:gd name="connsiteY78" fmla="*/ 1082675 h 1203394"/>
              <a:gd name="connsiteX79" fmla="*/ 139700 w 768350"/>
              <a:gd name="connsiteY79" fmla="*/ 1089025 h 1203394"/>
              <a:gd name="connsiteX80" fmla="*/ 146050 w 768350"/>
              <a:gd name="connsiteY80" fmla="*/ 1098550 h 1203394"/>
              <a:gd name="connsiteX81" fmla="*/ 155575 w 768350"/>
              <a:gd name="connsiteY81" fmla="*/ 1101725 h 1203394"/>
              <a:gd name="connsiteX82" fmla="*/ 165100 w 768350"/>
              <a:gd name="connsiteY82" fmla="*/ 1108075 h 1203394"/>
              <a:gd name="connsiteX83" fmla="*/ 174625 w 768350"/>
              <a:gd name="connsiteY83" fmla="*/ 1117600 h 1203394"/>
              <a:gd name="connsiteX84" fmla="*/ 184150 w 768350"/>
              <a:gd name="connsiteY84" fmla="*/ 1120775 h 1203394"/>
              <a:gd name="connsiteX85" fmla="*/ 193675 w 768350"/>
              <a:gd name="connsiteY85" fmla="*/ 1127125 h 1203394"/>
              <a:gd name="connsiteX86" fmla="*/ 206375 w 768350"/>
              <a:gd name="connsiteY86" fmla="*/ 1133475 h 1203394"/>
              <a:gd name="connsiteX87" fmla="*/ 215900 w 768350"/>
              <a:gd name="connsiteY87" fmla="*/ 1139825 h 1203394"/>
              <a:gd name="connsiteX88" fmla="*/ 238125 w 768350"/>
              <a:gd name="connsiteY88" fmla="*/ 1146175 h 1203394"/>
              <a:gd name="connsiteX89" fmla="*/ 260350 w 768350"/>
              <a:gd name="connsiteY89" fmla="*/ 1158875 h 1203394"/>
              <a:gd name="connsiteX90" fmla="*/ 273050 w 768350"/>
              <a:gd name="connsiteY90" fmla="*/ 1162050 h 1203394"/>
              <a:gd name="connsiteX91" fmla="*/ 282575 w 768350"/>
              <a:gd name="connsiteY91" fmla="*/ 1165225 h 1203394"/>
              <a:gd name="connsiteX92" fmla="*/ 295275 w 768350"/>
              <a:gd name="connsiteY92" fmla="*/ 1168400 h 1203394"/>
              <a:gd name="connsiteX93" fmla="*/ 314325 w 768350"/>
              <a:gd name="connsiteY93" fmla="*/ 1174750 h 1203394"/>
              <a:gd name="connsiteX94" fmla="*/ 330200 w 768350"/>
              <a:gd name="connsiteY94" fmla="*/ 1177925 h 1203394"/>
              <a:gd name="connsiteX95" fmla="*/ 339725 w 768350"/>
              <a:gd name="connsiteY95" fmla="*/ 1181100 h 1203394"/>
              <a:gd name="connsiteX96" fmla="*/ 361950 w 768350"/>
              <a:gd name="connsiteY96" fmla="*/ 1190625 h 1203394"/>
              <a:gd name="connsiteX97" fmla="*/ 428625 w 768350"/>
              <a:gd name="connsiteY97" fmla="*/ 1200150 h 1203394"/>
              <a:gd name="connsiteX98" fmla="*/ 438150 w 768350"/>
              <a:gd name="connsiteY98" fmla="*/ 1203325 h 1203394"/>
              <a:gd name="connsiteX99" fmla="*/ 555625 w 768350"/>
              <a:gd name="connsiteY99" fmla="*/ 1200150 h 1203394"/>
              <a:gd name="connsiteX100" fmla="*/ 561975 w 768350"/>
              <a:gd name="connsiteY100" fmla="*/ 1190625 h 1203394"/>
              <a:gd name="connsiteX101" fmla="*/ 571500 w 768350"/>
              <a:gd name="connsiteY101" fmla="*/ 1181100 h 1203394"/>
              <a:gd name="connsiteX102" fmla="*/ 584200 w 768350"/>
              <a:gd name="connsiteY102" fmla="*/ 1158875 h 1203394"/>
              <a:gd name="connsiteX103" fmla="*/ 593725 w 768350"/>
              <a:gd name="connsiteY103" fmla="*/ 1149350 h 1203394"/>
              <a:gd name="connsiteX104" fmla="*/ 596900 w 768350"/>
              <a:gd name="connsiteY104" fmla="*/ 1139825 h 1203394"/>
              <a:gd name="connsiteX105" fmla="*/ 615950 w 768350"/>
              <a:gd name="connsiteY105" fmla="*/ 1101725 h 1203394"/>
              <a:gd name="connsiteX106" fmla="*/ 622300 w 768350"/>
              <a:gd name="connsiteY106" fmla="*/ 1089025 h 1203394"/>
              <a:gd name="connsiteX107" fmla="*/ 628650 w 768350"/>
              <a:gd name="connsiteY107" fmla="*/ 1063625 h 1203394"/>
              <a:gd name="connsiteX108" fmla="*/ 638175 w 768350"/>
              <a:gd name="connsiteY108" fmla="*/ 1035050 h 1203394"/>
              <a:gd name="connsiteX109" fmla="*/ 641350 w 768350"/>
              <a:gd name="connsiteY109" fmla="*/ 1025525 h 1203394"/>
              <a:gd name="connsiteX110" fmla="*/ 638175 w 768350"/>
              <a:gd name="connsiteY110" fmla="*/ 866775 h 1203394"/>
              <a:gd name="connsiteX111" fmla="*/ 619125 w 768350"/>
              <a:gd name="connsiteY111" fmla="*/ 847725 h 1203394"/>
              <a:gd name="connsiteX112" fmla="*/ 609600 w 768350"/>
              <a:gd name="connsiteY112" fmla="*/ 828675 h 1203394"/>
              <a:gd name="connsiteX113" fmla="*/ 612775 w 768350"/>
              <a:gd name="connsiteY113" fmla="*/ 800100 h 1203394"/>
              <a:gd name="connsiteX114" fmla="*/ 619125 w 768350"/>
              <a:gd name="connsiteY114" fmla="*/ 790575 h 1203394"/>
              <a:gd name="connsiteX115" fmla="*/ 647700 w 768350"/>
              <a:gd name="connsiteY115" fmla="*/ 774700 h 1203394"/>
              <a:gd name="connsiteX116" fmla="*/ 657225 w 768350"/>
              <a:gd name="connsiteY116" fmla="*/ 768350 h 1203394"/>
              <a:gd name="connsiteX117" fmla="*/ 666750 w 768350"/>
              <a:gd name="connsiteY117" fmla="*/ 765175 h 1203394"/>
              <a:gd name="connsiteX118" fmla="*/ 695325 w 768350"/>
              <a:gd name="connsiteY118" fmla="*/ 739775 h 1203394"/>
              <a:gd name="connsiteX119" fmla="*/ 704850 w 768350"/>
              <a:gd name="connsiteY119" fmla="*/ 733425 h 1203394"/>
              <a:gd name="connsiteX120" fmla="*/ 711200 w 768350"/>
              <a:gd name="connsiteY120" fmla="*/ 723900 h 1203394"/>
              <a:gd name="connsiteX121" fmla="*/ 720725 w 768350"/>
              <a:gd name="connsiteY121" fmla="*/ 717550 h 1203394"/>
              <a:gd name="connsiteX122" fmla="*/ 733425 w 768350"/>
              <a:gd name="connsiteY122" fmla="*/ 698500 h 1203394"/>
              <a:gd name="connsiteX123" fmla="*/ 752475 w 768350"/>
              <a:gd name="connsiteY123" fmla="*/ 669925 h 1203394"/>
              <a:gd name="connsiteX124" fmla="*/ 765175 w 768350"/>
              <a:gd name="connsiteY124" fmla="*/ 641350 h 1203394"/>
              <a:gd name="connsiteX125" fmla="*/ 768350 w 768350"/>
              <a:gd name="connsiteY125" fmla="*/ 631825 h 1203394"/>
              <a:gd name="connsiteX126" fmla="*/ 765175 w 768350"/>
              <a:gd name="connsiteY126" fmla="*/ 571500 h 1203394"/>
              <a:gd name="connsiteX127" fmla="*/ 749300 w 768350"/>
              <a:gd name="connsiteY127" fmla="*/ 542925 h 1203394"/>
              <a:gd name="connsiteX128" fmla="*/ 742950 w 768350"/>
              <a:gd name="connsiteY128" fmla="*/ 530225 h 1203394"/>
              <a:gd name="connsiteX129" fmla="*/ 736600 w 768350"/>
              <a:gd name="connsiteY129" fmla="*/ 511175 h 1203394"/>
              <a:gd name="connsiteX130" fmla="*/ 730250 w 768350"/>
              <a:gd name="connsiteY130" fmla="*/ 501650 h 1203394"/>
              <a:gd name="connsiteX131" fmla="*/ 717550 w 768350"/>
              <a:gd name="connsiteY131" fmla="*/ 473075 h 1203394"/>
              <a:gd name="connsiteX132" fmla="*/ 708025 w 768350"/>
              <a:gd name="connsiteY132" fmla="*/ 450850 h 1203394"/>
              <a:gd name="connsiteX133" fmla="*/ 704850 w 768350"/>
              <a:gd name="connsiteY133" fmla="*/ 441325 h 1203394"/>
              <a:gd name="connsiteX134" fmla="*/ 698500 w 768350"/>
              <a:gd name="connsiteY134" fmla="*/ 431800 h 1203394"/>
              <a:gd name="connsiteX135" fmla="*/ 695325 w 768350"/>
              <a:gd name="connsiteY135" fmla="*/ 422275 h 1203394"/>
              <a:gd name="connsiteX136" fmla="*/ 682625 w 768350"/>
              <a:gd name="connsiteY136" fmla="*/ 403225 h 1203394"/>
              <a:gd name="connsiteX137" fmla="*/ 676275 w 768350"/>
              <a:gd name="connsiteY137" fmla="*/ 393700 h 1203394"/>
              <a:gd name="connsiteX138" fmla="*/ 669925 w 768350"/>
              <a:gd name="connsiteY138" fmla="*/ 384175 h 1203394"/>
              <a:gd name="connsiteX139" fmla="*/ 660400 w 768350"/>
              <a:gd name="connsiteY139" fmla="*/ 374650 h 1203394"/>
              <a:gd name="connsiteX140" fmla="*/ 647700 w 768350"/>
              <a:gd name="connsiteY140" fmla="*/ 352425 h 1203394"/>
              <a:gd name="connsiteX141" fmla="*/ 628650 w 768350"/>
              <a:gd name="connsiteY141" fmla="*/ 336550 h 1203394"/>
              <a:gd name="connsiteX142" fmla="*/ 615950 w 768350"/>
              <a:gd name="connsiteY142" fmla="*/ 317500 h 1203394"/>
              <a:gd name="connsiteX143" fmla="*/ 606425 w 768350"/>
              <a:gd name="connsiteY143" fmla="*/ 307975 h 1203394"/>
              <a:gd name="connsiteX144" fmla="*/ 600075 w 768350"/>
              <a:gd name="connsiteY144" fmla="*/ 298450 h 1203394"/>
              <a:gd name="connsiteX145" fmla="*/ 590550 w 768350"/>
              <a:gd name="connsiteY145" fmla="*/ 295275 h 1203394"/>
              <a:gd name="connsiteX146" fmla="*/ 568325 w 768350"/>
              <a:gd name="connsiteY146" fmla="*/ 269875 h 1203394"/>
              <a:gd name="connsiteX147" fmla="*/ 549275 w 768350"/>
              <a:gd name="connsiteY147" fmla="*/ 241300 h 1203394"/>
              <a:gd name="connsiteX148" fmla="*/ 542925 w 768350"/>
              <a:gd name="connsiteY148" fmla="*/ 231775 h 1203394"/>
              <a:gd name="connsiteX149" fmla="*/ 533400 w 768350"/>
              <a:gd name="connsiteY149" fmla="*/ 222250 h 1203394"/>
              <a:gd name="connsiteX150" fmla="*/ 520700 w 768350"/>
              <a:gd name="connsiteY150" fmla="*/ 206375 h 1203394"/>
              <a:gd name="connsiteX151" fmla="*/ 498475 w 768350"/>
              <a:gd name="connsiteY151" fmla="*/ 184150 h 1203394"/>
              <a:gd name="connsiteX152" fmla="*/ 482600 w 768350"/>
              <a:gd name="connsiteY152" fmla="*/ 168275 h 1203394"/>
              <a:gd name="connsiteX153" fmla="*/ 479425 w 768350"/>
              <a:gd name="connsiteY153" fmla="*/ 158750 h 1203394"/>
              <a:gd name="connsiteX154" fmla="*/ 457200 w 768350"/>
              <a:gd name="connsiteY154" fmla="*/ 130175 h 1203394"/>
              <a:gd name="connsiteX155" fmla="*/ 454025 w 768350"/>
              <a:gd name="connsiteY155" fmla="*/ 120650 h 1203394"/>
              <a:gd name="connsiteX156" fmla="*/ 444500 w 768350"/>
              <a:gd name="connsiteY156" fmla="*/ 114300 h 1203394"/>
              <a:gd name="connsiteX157" fmla="*/ 428625 w 768350"/>
              <a:gd name="connsiteY157" fmla="*/ 88900 h 1203394"/>
              <a:gd name="connsiteX158" fmla="*/ 415925 w 768350"/>
              <a:gd name="connsiteY158" fmla="*/ 69850 h 1203394"/>
              <a:gd name="connsiteX159" fmla="*/ 409575 w 768350"/>
              <a:gd name="connsiteY159" fmla="*/ 60325 h 1203394"/>
              <a:gd name="connsiteX160" fmla="*/ 381000 w 768350"/>
              <a:gd name="connsiteY160" fmla="*/ 38100 h 1203394"/>
              <a:gd name="connsiteX161" fmla="*/ 371475 w 768350"/>
              <a:gd name="connsiteY161" fmla="*/ 31750 h 1203394"/>
              <a:gd name="connsiteX162" fmla="*/ 352425 w 768350"/>
              <a:gd name="connsiteY162" fmla="*/ 25400 h 1203394"/>
              <a:gd name="connsiteX163" fmla="*/ 342900 w 768350"/>
              <a:gd name="connsiteY163" fmla="*/ 22225 h 1203394"/>
              <a:gd name="connsiteX164" fmla="*/ 323850 w 768350"/>
              <a:gd name="connsiteY164" fmla="*/ 12700 h 1203394"/>
              <a:gd name="connsiteX165" fmla="*/ 314325 w 768350"/>
              <a:gd name="connsiteY165" fmla="*/ 6350 h 1203394"/>
              <a:gd name="connsiteX166" fmla="*/ 285750 w 768350"/>
              <a:gd name="connsiteY166" fmla="*/ 0 h 1203394"/>
              <a:gd name="connsiteX167" fmla="*/ 241300 w 768350"/>
              <a:gd name="connsiteY167" fmla="*/ 3175 h 1203394"/>
              <a:gd name="connsiteX168" fmla="*/ 219075 w 768350"/>
              <a:gd name="connsiteY168" fmla="*/ 9525 h 1203394"/>
              <a:gd name="connsiteX169" fmla="*/ 212725 w 768350"/>
              <a:gd name="connsiteY169" fmla="*/ 19050 h 1203394"/>
              <a:gd name="connsiteX170" fmla="*/ 206375 w 768350"/>
              <a:gd name="connsiteY170" fmla="*/ 38100 h 1203394"/>
              <a:gd name="connsiteX171" fmla="*/ 215900 w 768350"/>
              <a:gd name="connsiteY171" fmla="*/ 85725 h 1203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768350" h="1203394">
                <a:moveTo>
                  <a:pt x="184150" y="41275"/>
                </a:moveTo>
                <a:cubicBezTo>
                  <a:pt x="188383" y="46567"/>
                  <a:pt x="192058" y="52358"/>
                  <a:pt x="196850" y="57150"/>
                </a:cubicBezTo>
                <a:cubicBezTo>
                  <a:pt x="215937" y="76237"/>
                  <a:pt x="198758" y="42549"/>
                  <a:pt x="225425" y="82550"/>
                </a:cubicBezTo>
                <a:cubicBezTo>
                  <a:pt x="227542" y="85725"/>
                  <a:pt x="228795" y="89691"/>
                  <a:pt x="231775" y="92075"/>
                </a:cubicBezTo>
                <a:cubicBezTo>
                  <a:pt x="234388" y="94166"/>
                  <a:pt x="238374" y="93625"/>
                  <a:pt x="241300" y="95250"/>
                </a:cubicBezTo>
                <a:cubicBezTo>
                  <a:pt x="247971" y="98956"/>
                  <a:pt x="260350" y="107950"/>
                  <a:pt x="260350" y="107950"/>
                </a:cubicBezTo>
                <a:cubicBezTo>
                  <a:pt x="262467" y="111125"/>
                  <a:pt x="264002" y="114777"/>
                  <a:pt x="266700" y="117475"/>
                </a:cubicBezTo>
                <a:cubicBezTo>
                  <a:pt x="269398" y="120173"/>
                  <a:pt x="273294" y="121382"/>
                  <a:pt x="276225" y="123825"/>
                </a:cubicBezTo>
                <a:cubicBezTo>
                  <a:pt x="279674" y="126700"/>
                  <a:pt x="282301" y="130475"/>
                  <a:pt x="285750" y="133350"/>
                </a:cubicBezTo>
                <a:cubicBezTo>
                  <a:pt x="288681" y="135793"/>
                  <a:pt x="292344" y="137257"/>
                  <a:pt x="295275" y="139700"/>
                </a:cubicBezTo>
                <a:cubicBezTo>
                  <a:pt x="311130" y="152913"/>
                  <a:pt x="297586" y="146820"/>
                  <a:pt x="314325" y="152400"/>
                </a:cubicBezTo>
                <a:cubicBezTo>
                  <a:pt x="318558" y="155575"/>
                  <a:pt x="322719" y="158849"/>
                  <a:pt x="327025" y="161925"/>
                </a:cubicBezTo>
                <a:cubicBezTo>
                  <a:pt x="330130" y="164143"/>
                  <a:pt x="333619" y="165832"/>
                  <a:pt x="336550" y="168275"/>
                </a:cubicBezTo>
                <a:cubicBezTo>
                  <a:pt x="339999" y="171150"/>
                  <a:pt x="342900" y="174625"/>
                  <a:pt x="346075" y="177800"/>
                </a:cubicBezTo>
                <a:cubicBezTo>
                  <a:pt x="348192" y="184150"/>
                  <a:pt x="348712" y="191281"/>
                  <a:pt x="352425" y="196850"/>
                </a:cubicBezTo>
                <a:cubicBezTo>
                  <a:pt x="354542" y="200025"/>
                  <a:pt x="357225" y="202888"/>
                  <a:pt x="358775" y="206375"/>
                </a:cubicBezTo>
                <a:cubicBezTo>
                  <a:pt x="361493" y="212492"/>
                  <a:pt x="361412" y="219856"/>
                  <a:pt x="365125" y="225425"/>
                </a:cubicBezTo>
                <a:cubicBezTo>
                  <a:pt x="367242" y="228600"/>
                  <a:pt x="369925" y="231463"/>
                  <a:pt x="371475" y="234950"/>
                </a:cubicBezTo>
                <a:cubicBezTo>
                  <a:pt x="380505" y="255268"/>
                  <a:pt x="375727" y="250542"/>
                  <a:pt x="381000" y="269875"/>
                </a:cubicBezTo>
                <a:cubicBezTo>
                  <a:pt x="382761" y="276333"/>
                  <a:pt x="385233" y="282575"/>
                  <a:pt x="387350" y="288925"/>
                </a:cubicBezTo>
                <a:lnTo>
                  <a:pt x="393700" y="307975"/>
                </a:lnTo>
                <a:cubicBezTo>
                  <a:pt x="394758" y="311150"/>
                  <a:pt x="396219" y="314218"/>
                  <a:pt x="396875" y="317500"/>
                </a:cubicBezTo>
                <a:cubicBezTo>
                  <a:pt x="397440" y="320325"/>
                  <a:pt x="401544" y="342152"/>
                  <a:pt x="403225" y="346075"/>
                </a:cubicBezTo>
                <a:cubicBezTo>
                  <a:pt x="404728" y="349582"/>
                  <a:pt x="407868" y="352187"/>
                  <a:pt x="409575" y="355600"/>
                </a:cubicBezTo>
                <a:cubicBezTo>
                  <a:pt x="411072" y="358593"/>
                  <a:pt x="411253" y="362132"/>
                  <a:pt x="412750" y="365125"/>
                </a:cubicBezTo>
                <a:cubicBezTo>
                  <a:pt x="414457" y="368538"/>
                  <a:pt x="417550" y="371163"/>
                  <a:pt x="419100" y="374650"/>
                </a:cubicBezTo>
                <a:lnTo>
                  <a:pt x="428625" y="403225"/>
                </a:lnTo>
                <a:cubicBezTo>
                  <a:pt x="429683" y="406400"/>
                  <a:pt x="429944" y="409965"/>
                  <a:pt x="431800" y="412750"/>
                </a:cubicBezTo>
                <a:cubicBezTo>
                  <a:pt x="449998" y="440047"/>
                  <a:pt x="428180" y="405510"/>
                  <a:pt x="441325" y="431800"/>
                </a:cubicBezTo>
                <a:cubicBezTo>
                  <a:pt x="445745" y="440641"/>
                  <a:pt x="450178" y="443828"/>
                  <a:pt x="457200" y="450850"/>
                </a:cubicBezTo>
                <a:cubicBezTo>
                  <a:pt x="462788" y="467615"/>
                  <a:pt x="458519" y="457590"/>
                  <a:pt x="473075" y="479425"/>
                </a:cubicBezTo>
                <a:cubicBezTo>
                  <a:pt x="475192" y="482600"/>
                  <a:pt x="478218" y="485330"/>
                  <a:pt x="479425" y="488950"/>
                </a:cubicBezTo>
                <a:cubicBezTo>
                  <a:pt x="480483" y="492125"/>
                  <a:pt x="480975" y="495549"/>
                  <a:pt x="482600" y="498475"/>
                </a:cubicBezTo>
                <a:cubicBezTo>
                  <a:pt x="486306" y="505146"/>
                  <a:pt x="492887" y="510285"/>
                  <a:pt x="495300" y="517525"/>
                </a:cubicBezTo>
                <a:lnTo>
                  <a:pt x="504825" y="546100"/>
                </a:lnTo>
                <a:lnTo>
                  <a:pt x="508000" y="555625"/>
                </a:lnTo>
                <a:lnTo>
                  <a:pt x="511175" y="565150"/>
                </a:lnTo>
                <a:cubicBezTo>
                  <a:pt x="510117" y="577850"/>
                  <a:pt x="511284" y="590936"/>
                  <a:pt x="508000" y="603250"/>
                </a:cubicBezTo>
                <a:cubicBezTo>
                  <a:pt x="506843" y="607589"/>
                  <a:pt x="502211" y="610284"/>
                  <a:pt x="498475" y="612775"/>
                </a:cubicBezTo>
                <a:cubicBezTo>
                  <a:pt x="495690" y="614631"/>
                  <a:pt x="492026" y="614632"/>
                  <a:pt x="488950" y="615950"/>
                </a:cubicBezTo>
                <a:cubicBezTo>
                  <a:pt x="475282" y="621808"/>
                  <a:pt x="470743" y="625972"/>
                  <a:pt x="457200" y="635000"/>
                </a:cubicBezTo>
                <a:lnTo>
                  <a:pt x="447675" y="641350"/>
                </a:lnTo>
                <a:cubicBezTo>
                  <a:pt x="444500" y="643467"/>
                  <a:pt x="441770" y="646493"/>
                  <a:pt x="438150" y="647700"/>
                </a:cubicBezTo>
                <a:lnTo>
                  <a:pt x="409575" y="657225"/>
                </a:lnTo>
                <a:lnTo>
                  <a:pt x="400050" y="660400"/>
                </a:lnTo>
                <a:cubicBezTo>
                  <a:pt x="396875" y="661458"/>
                  <a:pt x="393826" y="663025"/>
                  <a:pt x="390525" y="663575"/>
                </a:cubicBezTo>
                <a:cubicBezTo>
                  <a:pt x="377652" y="665721"/>
                  <a:pt x="370616" y="666373"/>
                  <a:pt x="358775" y="669925"/>
                </a:cubicBezTo>
                <a:cubicBezTo>
                  <a:pt x="352364" y="671848"/>
                  <a:pt x="346219" y="674652"/>
                  <a:pt x="339725" y="676275"/>
                </a:cubicBezTo>
                <a:cubicBezTo>
                  <a:pt x="335492" y="677333"/>
                  <a:pt x="331205" y="678196"/>
                  <a:pt x="327025" y="679450"/>
                </a:cubicBezTo>
                <a:cubicBezTo>
                  <a:pt x="314280" y="683273"/>
                  <a:pt x="307659" y="686723"/>
                  <a:pt x="295275" y="688975"/>
                </a:cubicBezTo>
                <a:cubicBezTo>
                  <a:pt x="267900" y="693952"/>
                  <a:pt x="249954" y="693509"/>
                  <a:pt x="219075" y="695325"/>
                </a:cubicBezTo>
                <a:cubicBezTo>
                  <a:pt x="208090" y="696698"/>
                  <a:pt x="186396" y="699059"/>
                  <a:pt x="174625" y="701675"/>
                </a:cubicBezTo>
                <a:cubicBezTo>
                  <a:pt x="171358" y="702401"/>
                  <a:pt x="168347" y="704038"/>
                  <a:pt x="165100" y="704850"/>
                </a:cubicBezTo>
                <a:cubicBezTo>
                  <a:pt x="159865" y="706159"/>
                  <a:pt x="154517" y="706967"/>
                  <a:pt x="149225" y="708025"/>
                </a:cubicBezTo>
                <a:cubicBezTo>
                  <a:pt x="146050" y="710142"/>
                  <a:pt x="143113" y="712668"/>
                  <a:pt x="139700" y="714375"/>
                </a:cubicBezTo>
                <a:cubicBezTo>
                  <a:pt x="125381" y="721535"/>
                  <a:pt x="134299" y="712526"/>
                  <a:pt x="120650" y="723900"/>
                </a:cubicBezTo>
                <a:cubicBezTo>
                  <a:pt x="117201" y="726775"/>
                  <a:pt x="114000" y="729976"/>
                  <a:pt x="111125" y="733425"/>
                </a:cubicBezTo>
                <a:cubicBezTo>
                  <a:pt x="108682" y="736356"/>
                  <a:pt x="107755" y="740566"/>
                  <a:pt x="104775" y="742950"/>
                </a:cubicBezTo>
                <a:cubicBezTo>
                  <a:pt x="102162" y="745041"/>
                  <a:pt x="98425" y="745067"/>
                  <a:pt x="95250" y="746125"/>
                </a:cubicBezTo>
                <a:cubicBezTo>
                  <a:pt x="88900" y="752475"/>
                  <a:pt x="83672" y="760194"/>
                  <a:pt x="76200" y="765175"/>
                </a:cubicBezTo>
                <a:lnTo>
                  <a:pt x="57150" y="777875"/>
                </a:lnTo>
                <a:cubicBezTo>
                  <a:pt x="55033" y="781050"/>
                  <a:pt x="53335" y="784548"/>
                  <a:pt x="50800" y="787400"/>
                </a:cubicBezTo>
                <a:cubicBezTo>
                  <a:pt x="34983" y="805194"/>
                  <a:pt x="36702" y="803149"/>
                  <a:pt x="22225" y="812800"/>
                </a:cubicBezTo>
                <a:cubicBezTo>
                  <a:pt x="20108" y="817033"/>
                  <a:pt x="18383" y="821486"/>
                  <a:pt x="15875" y="825500"/>
                </a:cubicBezTo>
                <a:cubicBezTo>
                  <a:pt x="13070" y="829987"/>
                  <a:pt x="8717" y="833467"/>
                  <a:pt x="6350" y="838200"/>
                </a:cubicBezTo>
                <a:cubicBezTo>
                  <a:pt x="3357" y="844187"/>
                  <a:pt x="0" y="857250"/>
                  <a:pt x="0" y="857250"/>
                </a:cubicBezTo>
                <a:cubicBezTo>
                  <a:pt x="5203" y="956107"/>
                  <a:pt x="-3500" y="892623"/>
                  <a:pt x="6350" y="927100"/>
                </a:cubicBezTo>
                <a:cubicBezTo>
                  <a:pt x="7706" y="931847"/>
                  <a:pt x="10162" y="944250"/>
                  <a:pt x="12700" y="949325"/>
                </a:cubicBezTo>
                <a:cubicBezTo>
                  <a:pt x="14407" y="952738"/>
                  <a:pt x="17343" y="955437"/>
                  <a:pt x="19050" y="958850"/>
                </a:cubicBezTo>
                <a:cubicBezTo>
                  <a:pt x="20547" y="961843"/>
                  <a:pt x="20369" y="965590"/>
                  <a:pt x="22225" y="968375"/>
                </a:cubicBezTo>
                <a:cubicBezTo>
                  <a:pt x="24716" y="972111"/>
                  <a:pt x="28993" y="974356"/>
                  <a:pt x="31750" y="977900"/>
                </a:cubicBezTo>
                <a:cubicBezTo>
                  <a:pt x="51696" y="1003544"/>
                  <a:pt x="35536" y="991007"/>
                  <a:pt x="53975" y="1003300"/>
                </a:cubicBezTo>
                <a:cubicBezTo>
                  <a:pt x="56092" y="1006475"/>
                  <a:pt x="58618" y="1009412"/>
                  <a:pt x="60325" y="1012825"/>
                </a:cubicBezTo>
                <a:cubicBezTo>
                  <a:pt x="61822" y="1015818"/>
                  <a:pt x="61875" y="1019424"/>
                  <a:pt x="63500" y="1022350"/>
                </a:cubicBezTo>
                <a:cubicBezTo>
                  <a:pt x="67206" y="1029021"/>
                  <a:pt x="71967" y="1035050"/>
                  <a:pt x="76200" y="1041400"/>
                </a:cubicBezTo>
                <a:cubicBezTo>
                  <a:pt x="80886" y="1048428"/>
                  <a:pt x="84741" y="1055561"/>
                  <a:pt x="92075" y="1060450"/>
                </a:cubicBezTo>
                <a:cubicBezTo>
                  <a:pt x="94860" y="1062306"/>
                  <a:pt x="98607" y="1062128"/>
                  <a:pt x="101600" y="1063625"/>
                </a:cubicBezTo>
                <a:cubicBezTo>
                  <a:pt x="126219" y="1075935"/>
                  <a:pt x="96709" y="1065170"/>
                  <a:pt x="120650" y="1073150"/>
                </a:cubicBezTo>
                <a:cubicBezTo>
                  <a:pt x="123825" y="1076325"/>
                  <a:pt x="126726" y="1079800"/>
                  <a:pt x="130175" y="1082675"/>
                </a:cubicBezTo>
                <a:cubicBezTo>
                  <a:pt x="133106" y="1085118"/>
                  <a:pt x="137002" y="1086327"/>
                  <a:pt x="139700" y="1089025"/>
                </a:cubicBezTo>
                <a:cubicBezTo>
                  <a:pt x="142398" y="1091723"/>
                  <a:pt x="143070" y="1096166"/>
                  <a:pt x="146050" y="1098550"/>
                </a:cubicBezTo>
                <a:cubicBezTo>
                  <a:pt x="148663" y="1100641"/>
                  <a:pt x="152582" y="1100228"/>
                  <a:pt x="155575" y="1101725"/>
                </a:cubicBezTo>
                <a:cubicBezTo>
                  <a:pt x="158988" y="1103432"/>
                  <a:pt x="162169" y="1105632"/>
                  <a:pt x="165100" y="1108075"/>
                </a:cubicBezTo>
                <a:cubicBezTo>
                  <a:pt x="168549" y="1110950"/>
                  <a:pt x="170889" y="1115109"/>
                  <a:pt x="174625" y="1117600"/>
                </a:cubicBezTo>
                <a:cubicBezTo>
                  <a:pt x="177410" y="1119456"/>
                  <a:pt x="181157" y="1119278"/>
                  <a:pt x="184150" y="1120775"/>
                </a:cubicBezTo>
                <a:cubicBezTo>
                  <a:pt x="187563" y="1122482"/>
                  <a:pt x="190362" y="1125232"/>
                  <a:pt x="193675" y="1127125"/>
                </a:cubicBezTo>
                <a:cubicBezTo>
                  <a:pt x="197784" y="1129473"/>
                  <a:pt x="202266" y="1131127"/>
                  <a:pt x="206375" y="1133475"/>
                </a:cubicBezTo>
                <a:cubicBezTo>
                  <a:pt x="209688" y="1135368"/>
                  <a:pt x="212393" y="1138322"/>
                  <a:pt x="215900" y="1139825"/>
                </a:cubicBezTo>
                <a:cubicBezTo>
                  <a:pt x="230142" y="1145929"/>
                  <a:pt x="225768" y="1139996"/>
                  <a:pt x="238125" y="1146175"/>
                </a:cubicBezTo>
                <a:cubicBezTo>
                  <a:pt x="256548" y="1155387"/>
                  <a:pt x="238085" y="1150526"/>
                  <a:pt x="260350" y="1158875"/>
                </a:cubicBezTo>
                <a:cubicBezTo>
                  <a:pt x="264436" y="1160407"/>
                  <a:pt x="268854" y="1160851"/>
                  <a:pt x="273050" y="1162050"/>
                </a:cubicBezTo>
                <a:cubicBezTo>
                  <a:pt x="276268" y="1162969"/>
                  <a:pt x="279357" y="1164306"/>
                  <a:pt x="282575" y="1165225"/>
                </a:cubicBezTo>
                <a:cubicBezTo>
                  <a:pt x="286771" y="1166424"/>
                  <a:pt x="291095" y="1167146"/>
                  <a:pt x="295275" y="1168400"/>
                </a:cubicBezTo>
                <a:cubicBezTo>
                  <a:pt x="301686" y="1170323"/>
                  <a:pt x="307761" y="1173437"/>
                  <a:pt x="314325" y="1174750"/>
                </a:cubicBezTo>
                <a:cubicBezTo>
                  <a:pt x="319617" y="1175808"/>
                  <a:pt x="324965" y="1176616"/>
                  <a:pt x="330200" y="1177925"/>
                </a:cubicBezTo>
                <a:cubicBezTo>
                  <a:pt x="333447" y="1178737"/>
                  <a:pt x="336649" y="1179782"/>
                  <a:pt x="339725" y="1181100"/>
                </a:cubicBezTo>
                <a:cubicBezTo>
                  <a:pt x="350808" y="1185850"/>
                  <a:pt x="351195" y="1188143"/>
                  <a:pt x="361950" y="1190625"/>
                </a:cubicBezTo>
                <a:cubicBezTo>
                  <a:pt x="395656" y="1198403"/>
                  <a:pt x="393248" y="1196934"/>
                  <a:pt x="428625" y="1200150"/>
                </a:cubicBezTo>
                <a:cubicBezTo>
                  <a:pt x="431800" y="1201208"/>
                  <a:pt x="434803" y="1203325"/>
                  <a:pt x="438150" y="1203325"/>
                </a:cubicBezTo>
                <a:cubicBezTo>
                  <a:pt x="477323" y="1203325"/>
                  <a:pt x="516657" y="1204147"/>
                  <a:pt x="555625" y="1200150"/>
                </a:cubicBezTo>
                <a:cubicBezTo>
                  <a:pt x="559421" y="1199761"/>
                  <a:pt x="559532" y="1193556"/>
                  <a:pt x="561975" y="1190625"/>
                </a:cubicBezTo>
                <a:cubicBezTo>
                  <a:pt x="564850" y="1187176"/>
                  <a:pt x="568625" y="1184549"/>
                  <a:pt x="571500" y="1181100"/>
                </a:cubicBezTo>
                <a:cubicBezTo>
                  <a:pt x="586498" y="1163102"/>
                  <a:pt x="568673" y="1180613"/>
                  <a:pt x="584200" y="1158875"/>
                </a:cubicBezTo>
                <a:cubicBezTo>
                  <a:pt x="586810" y="1155221"/>
                  <a:pt x="590550" y="1152525"/>
                  <a:pt x="593725" y="1149350"/>
                </a:cubicBezTo>
                <a:cubicBezTo>
                  <a:pt x="594783" y="1146175"/>
                  <a:pt x="595515" y="1142872"/>
                  <a:pt x="596900" y="1139825"/>
                </a:cubicBezTo>
                <a:lnTo>
                  <a:pt x="615950" y="1101725"/>
                </a:lnTo>
                <a:cubicBezTo>
                  <a:pt x="618067" y="1097492"/>
                  <a:pt x="621152" y="1093617"/>
                  <a:pt x="622300" y="1089025"/>
                </a:cubicBezTo>
                <a:cubicBezTo>
                  <a:pt x="624417" y="1080558"/>
                  <a:pt x="625890" y="1071904"/>
                  <a:pt x="628650" y="1063625"/>
                </a:cubicBezTo>
                <a:lnTo>
                  <a:pt x="638175" y="1035050"/>
                </a:lnTo>
                <a:lnTo>
                  <a:pt x="641350" y="1025525"/>
                </a:lnTo>
                <a:cubicBezTo>
                  <a:pt x="640292" y="972608"/>
                  <a:pt x="644740" y="919294"/>
                  <a:pt x="638175" y="866775"/>
                </a:cubicBezTo>
                <a:cubicBezTo>
                  <a:pt x="637061" y="857864"/>
                  <a:pt x="624106" y="855197"/>
                  <a:pt x="619125" y="847725"/>
                </a:cubicBezTo>
                <a:cubicBezTo>
                  <a:pt x="610919" y="835415"/>
                  <a:pt x="613982" y="841820"/>
                  <a:pt x="609600" y="828675"/>
                </a:cubicBezTo>
                <a:cubicBezTo>
                  <a:pt x="610658" y="819150"/>
                  <a:pt x="610451" y="809397"/>
                  <a:pt x="612775" y="800100"/>
                </a:cubicBezTo>
                <a:cubicBezTo>
                  <a:pt x="613700" y="796398"/>
                  <a:pt x="616253" y="793088"/>
                  <a:pt x="619125" y="790575"/>
                </a:cubicBezTo>
                <a:cubicBezTo>
                  <a:pt x="645821" y="767216"/>
                  <a:pt x="628803" y="784148"/>
                  <a:pt x="647700" y="774700"/>
                </a:cubicBezTo>
                <a:cubicBezTo>
                  <a:pt x="651113" y="772993"/>
                  <a:pt x="653812" y="770057"/>
                  <a:pt x="657225" y="768350"/>
                </a:cubicBezTo>
                <a:cubicBezTo>
                  <a:pt x="660218" y="766853"/>
                  <a:pt x="663757" y="766672"/>
                  <a:pt x="666750" y="765175"/>
                </a:cubicBezTo>
                <a:cubicBezTo>
                  <a:pt x="685232" y="755934"/>
                  <a:pt x="670081" y="756604"/>
                  <a:pt x="695325" y="739775"/>
                </a:cubicBezTo>
                <a:lnTo>
                  <a:pt x="704850" y="733425"/>
                </a:lnTo>
                <a:cubicBezTo>
                  <a:pt x="706967" y="730250"/>
                  <a:pt x="708502" y="726598"/>
                  <a:pt x="711200" y="723900"/>
                </a:cubicBezTo>
                <a:cubicBezTo>
                  <a:pt x="713898" y="721202"/>
                  <a:pt x="718212" y="720422"/>
                  <a:pt x="720725" y="717550"/>
                </a:cubicBezTo>
                <a:cubicBezTo>
                  <a:pt x="725751" y="711807"/>
                  <a:pt x="729192" y="704850"/>
                  <a:pt x="733425" y="698500"/>
                </a:cubicBezTo>
                <a:lnTo>
                  <a:pt x="752475" y="669925"/>
                </a:lnTo>
                <a:cubicBezTo>
                  <a:pt x="762538" y="654831"/>
                  <a:pt x="757618" y="664020"/>
                  <a:pt x="765175" y="641350"/>
                </a:cubicBezTo>
                <a:lnTo>
                  <a:pt x="768350" y="631825"/>
                </a:lnTo>
                <a:cubicBezTo>
                  <a:pt x="767292" y="611717"/>
                  <a:pt x="766998" y="591553"/>
                  <a:pt x="765175" y="571500"/>
                </a:cubicBezTo>
                <a:cubicBezTo>
                  <a:pt x="764199" y="560769"/>
                  <a:pt x="753338" y="551000"/>
                  <a:pt x="749300" y="542925"/>
                </a:cubicBezTo>
                <a:cubicBezTo>
                  <a:pt x="747183" y="538692"/>
                  <a:pt x="744708" y="534619"/>
                  <a:pt x="742950" y="530225"/>
                </a:cubicBezTo>
                <a:cubicBezTo>
                  <a:pt x="740464" y="524010"/>
                  <a:pt x="740313" y="516744"/>
                  <a:pt x="736600" y="511175"/>
                </a:cubicBezTo>
                <a:cubicBezTo>
                  <a:pt x="734483" y="508000"/>
                  <a:pt x="731800" y="505137"/>
                  <a:pt x="730250" y="501650"/>
                </a:cubicBezTo>
                <a:cubicBezTo>
                  <a:pt x="715137" y="467645"/>
                  <a:pt x="731921" y="494631"/>
                  <a:pt x="717550" y="473075"/>
                </a:cubicBezTo>
                <a:cubicBezTo>
                  <a:pt x="710942" y="446644"/>
                  <a:pt x="718988" y="472776"/>
                  <a:pt x="708025" y="450850"/>
                </a:cubicBezTo>
                <a:cubicBezTo>
                  <a:pt x="706528" y="447857"/>
                  <a:pt x="706347" y="444318"/>
                  <a:pt x="704850" y="441325"/>
                </a:cubicBezTo>
                <a:cubicBezTo>
                  <a:pt x="703143" y="437912"/>
                  <a:pt x="700207" y="435213"/>
                  <a:pt x="698500" y="431800"/>
                </a:cubicBezTo>
                <a:cubicBezTo>
                  <a:pt x="697003" y="428807"/>
                  <a:pt x="696950" y="425201"/>
                  <a:pt x="695325" y="422275"/>
                </a:cubicBezTo>
                <a:cubicBezTo>
                  <a:pt x="691619" y="415604"/>
                  <a:pt x="686858" y="409575"/>
                  <a:pt x="682625" y="403225"/>
                </a:cubicBezTo>
                <a:lnTo>
                  <a:pt x="676275" y="393700"/>
                </a:lnTo>
                <a:cubicBezTo>
                  <a:pt x="674158" y="390525"/>
                  <a:pt x="672623" y="386873"/>
                  <a:pt x="669925" y="384175"/>
                </a:cubicBezTo>
                <a:cubicBezTo>
                  <a:pt x="666750" y="381000"/>
                  <a:pt x="663010" y="378304"/>
                  <a:pt x="660400" y="374650"/>
                </a:cubicBezTo>
                <a:cubicBezTo>
                  <a:pt x="654174" y="365934"/>
                  <a:pt x="655199" y="359924"/>
                  <a:pt x="647700" y="352425"/>
                </a:cubicBezTo>
                <a:cubicBezTo>
                  <a:pt x="629356" y="334081"/>
                  <a:pt x="646855" y="359956"/>
                  <a:pt x="628650" y="336550"/>
                </a:cubicBezTo>
                <a:cubicBezTo>
                  <a:pt x="623965" y="330526"/>
                  <a:pt x="621346" y="322896"/>
                  <a:pt x="615950" y="317500"/>
                </a:cubicBezTo>
                <a:cubicBezTo>
                  <a:pt x="612775" y="314325"/>
                  <a:pt x="609300" y="311424"/>
                  <a:pt x="606425" y="307975"/>
                </a:cubicBezTo>
                <a:cubicBezTo>
                  <a:pt x="603982" y="305044"/>
                  <a:pt x="603055" y="300834"/>
                  <a:pt x="600075" y="298450"/>
                </a:cubicBezTo>
                <a:cubicBezTo>
                  <a:pt x="597462" y="296359"/>
                  <a:pt x="593725" y="296333"/>
                  <a:pt x="590550" y="295275"/>
                </a:cubicBezTo>
                <a:cubicBezTo>
                  <a:pt x="575733" y="273050"/>
                  <a:pt x="584200" y="280458"/>
                  <a:pt x="568325" y="269875"/>
                </a:cubicBezTo>
                <a:lnTo>
                  <a:pt x="549275" y="241300"/>
                </a:lnTo>
                <a:cubicBezTo>
                  <a:pt x="547158" y="238125"/>
                  <a:pt x="545623" y="234473"/>
                  <a:pt x="542925" y="231775"/>
                </a:cubicBezTo>
                <a:lnTo>
                  <a:pt x="533400" y="222250"/>
                </a:lnTo>
                <a:cubicBezTo>
                  <a:pt x="527819" y="205506"/>
                  <a:pt x="534377" y="218685"/>
                  <a:pt x="520700" y="206375"/>
                </a:cubicBezTo>
                <a:cubicBezTo>
                  <a:pt x="512913" y="199366"/>
                  <a:pt x="504287" y="192867"/>
                  <a:pt x="498475" y="184150"/>
                </a:cubicBezTo>
                <a:cubicBezTo>
                  <a:pt x="490008" y="171450"/>
                  <a:pt x="495300" y="176742"/>
                  <a:pt x="482600" y="168275"/>
                </a:cubicBezTo>
                <a:cubicBezTo>
                  <a:pt x="481542" y="165100"/>
                  <a:pt x="481050" y="161676"/>
                  <a:pt x="479425" y="158750"/>
                </a:cubicBezTo>
                <a:cubicBezTo>
                  <a:pt x="469931" y="141660"/>
                  <a:pt x="468770" y="141745"/>
                  <a:pt x="457200" y="130175"/>
                </a:cubicBezTo>
                <a:cubicBezTo>
                  <a:pt x="456142" y="127000"/>
                  <a:pt x="456116" y="123263"/>
                  <a:pt x="454025" y="120650"/>
                </a:cubicBezTo>
                <a:cubicBezTo>
                  <a:pt x="451641" y="117670"/>
                  <a:pt x="446522" y="117536"/>
                  <a:pt x="444500" y="114300"/>
                </a:cubicBezTo>
                <a:cubicBezTo>
                  <a:pt x="425608" y="84073"/>
                  <a:pt x="450181" y="103271"/>
                  <a:pt x="428625" y="88900"/>
                </a:cubicBezTo>
                <a:cubicBezTo>
                  <a:pt x="423045" y="72161"/>
                  <a:pt x="429138" y="85705"/>
                  <a:pt x="415925" y="69850"/>
                </a:cubicBezTo>
                <a:cubicBezTo>
                  <a:pt x="413482" y="66919"/>
                  <a:pt x="412018" y="63256"/>
                  <a:pt x="409575" y="60325"/>
                </a:cubicBezTo>
                <a:cubicBezTo>
                  <a:pt x="400249" y="49134"/>
                  <a:pt x="394275" y="46950"/>
                  <a:pt x="381000" y="38100"/>
                </a:cubicBezTo>
                <a:cubicBezTo>
                  <a:pt x="377825" y="35983"/>
                  <a:pt x="375095" y="32957"/>
                  <a:pt x="371475" y="31750"/>
                </a:cubicBezTo>
                <a:lnTo>
                  <a:pt x="352425" y="25400"/>
                </a:lnTo>
                <a:cubicBezTo>
                  <a:pt x="349250" y="24342"/>
                  <a:pt x="345685" y="24081"/>
                  <a:pt x="342900" y="22225"/>
                </a:cubicBezTo>
                <a:cubicBezTo>
                  <a:pt x="315603" y="4027"/>
                  <a:pt x="350140" y="25845"/>
                  <a:pt x="323850" y="12700"/>
                </a:cubicBezTo>
                <a:cubicBezTo>
                  <a:pt x="320437" y="10993"/>
                  <a:pt x="317738" y="8057"/>
                  <a:pt x="314325" y="6350"/>
                </a:cubicBezTo>
                <a:cubicBezTo>
                  <a:pt x="306509" y="2442"/>
                  <a:pt x="293067" y="1219"/>
                  <a:pt x="285750" y="0"/>
                </a:cubicBezTo>
                <a:cubicBezTo>
                  <a:pt x="270933" y="1058"/>
                  <a:pt x="256064" y="1535"/>
                  <a:pt x="241300" y="3175"/>
                </a:cubicBezTo>
                <a:cubicBezTo>
                  <a:pt x="235320" y="3839"/>
                  <a:pt x="225096" y="7518"/>
                  <a:pt x="219075" y="9525"/>
                </a:cubicBezTo>
                <a:cubicBezTo>
                  <a:pt x="216958" y="12700"/>
                  <a:pt x="214275" y="15563"/>
                  <a:pt x="212725" y="19050"/>
                </a:cubicBezTo>
                <a:cubicBezTo>
                  <a:pt x="210007" y="25167"/>
                  <a:pt x="206375" y="38100"/>
                  <a:pt x="206375" y="38100"/>
                </a:cubicBezTo>
                <a:cubicBezTo>
                  <a:pt x="209719" y="84910"/>
                  <a:pt x="196264" y="75907"/>
                  <a:pt x="215900" y="85725"/>
                </a:cubicBezTo>
              </a:path>
            </a:pathLst>
          </a:cu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9" name="Grafik 8">
            <a:extLst>
              <a:ext uri="{FF2B5EF4-FFF2-40B4-BE49-F238E27FC236}">
                <a16:creationId xmlns:a16="http://schemas.microsoft.com/office/drawing/2014/main" id="{0298735B-3849-37D0-BDFE-0FE7A79251C3}"/>
              </a:ext>
            </a:extLst>
          </p:cNvPr>
          <p:cNvPicPr>
            <a:picLocks noChangeAspect="1"/>
          </p:cNvPicPr>
          <p:nvPr/>
        </p:nvPicPr>
        <p:blipFill>
          <a:blip r:embed="rId3"/>
          <a:stretch>
            <a:fillRect/>
          </a:stretch>
        </p:blipFill>
        <p:spPr>
          <a:xfrm>
            <a:off x="4788024" y="1702"/>
            <a:ext cx="4205158" cy="5143500"/>
          </a:xfrm>
          <a:prstGeom prst="rect">
            <a:avLst/>
          </a:prstGeom>
        </p:spPr>
      </p:pic>
      <p:grpSp>
        <p:nvGrpSpPr>
          <p:cNvPr id="14" name="Group 13">
            <a:extLst>
              <a:ext uri="{FF2B5EF4-FFF2-40B4-BE49-F238E27FC236}">
                <a16:creationId xmlns:a16="http://schemas.microsoft.com/office/drawing/2014/main" id="{D087B1D5-C5FE-B45B-857A-010DBA894841}"/>
              </a:ext>
            </a:extLst>
          </p:cNvPr>
          <p:cNvGrpSpPr/>
          <p:nvPr/>
        </p:nvGrpSpPr>
        <p:grpSpPr>
          <a:xfrm>
            <a:off x="5680331" y="3867894"/>
            <a:ext cx="576064" cy="525391"/>
            <a:chOff x="2807804" y="1612106"/>
            <a:chExt cx="576064" cy="525391"/>
          </a:xfrm>
        </p:grpSpPr>
        <p:sp>
          <p:nvSpPr>
            <p:cNvPr id="7" name="Oval 6">
              <a:extLst>
                <a:ext uri="{FF2B5EF4-FFF2-40B4-BE49-F238E27FC236}">
                  <a16:creationId xmlns:a16="http://schemas.microsoft.com/office/drawing/2014/main" id="{2565DDBC-B54F-B5C3-1BF0-DECF54D84F3F}"/>
                </a:ext>
              </a:extLst>
            </p:cNvPr>
            <p:cNvSpPr/>
            <p:nvPr/>
          </p:nvSpPr>
          <p:spPr bwMode="auto">
            <a:xfrm>
              <a:off x="2807804" y="1612106"/>
              <a:ext cx="576064" cy="525391"/>
            </a:xfrm>
            <a:prstGeom prst="ellipse">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1" name="TextBox 10">
              <a:extLst>
                <a:ext uri="{FF2B5EF4-FFF2-40B4-BE49-F238E27FC236}">
                  <a16:creationId xmlns:a16="http://schemas.microsoft.com/office/drawing/2014/main" id="{DF2B7F15-653A-75A9-D05F-98DD4D117DEF}"/>
                </a:ext>
              </a:extLst>
            </p:cNvPr>
            <p:cNvSpPr txBox="1"/>
            <p:nvPr/>
          </p:nvSpPr>
          <p:spPr>
            <a:xfrm>
              <a:off x="2883883" y="1874801"/>
              <a:ext cx="423906" cy="216024"/>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MORE</a:t>
              </a:r>
              <a:endParaRPr lang="de-CH" sz="1200" dirty="0" err="1">
                <a:solidFill>
                  <a:srgbClr val="000000"/>
                </a:solidFill>
                <a:latin typeface="Calibri"/>
              </a:endParaRPr>
            </a:p>
          </p:txBody>
        </p:sp>
      </p:grpSp>
    </p:spTree>
    <p:extLst>
      <p:ext uri="{BB962C8B-B14F-4D97-AF65-F5344CB8AC3E}">
        <p14:creationId xmlns:p14="http://schemas.microsoft.com/office/powerpoint/2010/main" val="2918344839"/>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Muons-On-</a:t>
            </a:r>
            <a:r>
              <a:rPr lang="en-US" dirty="0" err="1"/>
              <a:t>REquest</a:t>
            </a:r>
            <a:r>
              <a:rPr lang="en-US" dirty="0"/>
              <a:t> (MORE) in </a:t>
            </a:r>
            <a:r>
              <a:rPr lang="en-US" dirty="0">
                <a:latin typeface="Symbol" panose="05050102010706020507" pitchFamily="18" charset="2"/>
              </a:rPr>
              <a:t>p</a:t>
            </a:r>
            <a:r>
              <a:rPr lang="en-US" dirty="0"/>
              <a:t>M3</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18</a:t>
            </a:fld>
            <a:endParaRPr lang="de-DE" dirty="0"/>
          </a:p>
        </p:txBody>
      </p:sp>
      <p:sp>
        <p:nvSpPr>
          <p:cNvPr id="5" name="Inhaltsplatzhalter 1">
            <a:extLst>
              <a:ext uri="{FF2B5EF4-FFF2-40B4-BE49-F238E27FC236}">
                <a16:creationId xmlns:a16="http://schemas.microsoft.com/office/drawing/2014/main" id="{E0CECDE9-CB3B-8041-AD6B-EF8C6E595C06}"/>
              </a:ext>
            </a:extLst>
          </p:cNvPr>
          <p:cNvSpPr>
            <a:spLocks noGrp="1"/>
          </p:cNvSpPr>
          <p:nvPr>
            <p:ph sz="quarter" idx="13"/>
          </p:nvPr>
        </p:nvSpPr>
        <p:spPr>
          <a:xfrm>
            <a:off x="827584" y="771550"/>
            <a:ext cx="8208912" cy="3869924"/>
          </a:xfrm>
        </p:spPr>
        <p:txBody>
          <a:bodyPr/>
          <a:lstStyle/>
          <a:p>
            <a:r>
              <a:rPr lang="de-CH" sz="1400" b="1" dirty="0">
                <a:solidFill>
                  <a:srgbClr val="010000"/>
                </a:solidFill>
                <a:latin typeface="Calibri" panose="020F0502020204030204" pitchFamily="34" charset="0"/>
                <a:cs typeface="Calibri" panose="020F0502020204030204" pitchFamily="34" charset="0"/>
              </a:rPr>
              <a:t>Fast HV-kicker </a:t>
            </a:r>
            <a:r>
              <a:rPr lang="de-CH" sz="1400" b="1" dirty="0" err="1">
                <a:solidFill>
                  <a:srgbClr val="010000"/>
                </a:solidFill>
                <a:latin typeface="Calibri" panose="020F0502020204030204" pitchFamily="34" charset="0"/>
                <a:cs typeface="Calibri" panose="020F0502020204030204" pitchFamily="34" charset="0"/>
              </a:rPr>
              <a:t>broken</a:t>
            </a:r>
            <a:r>
              <a:rPr lang="de-CH" sz="1400" b="1" dirty="0">
                <a:solidFill>
                  <a:srgbClr val="010000"/>
                </a:solidFill>
                <a:latin typeface="Calibri" panose="020F0502020204030204" pitchFamily="34" charset="0"/>
                <a:cs typeface="Calibri" panose="020F0502020204030204" pitchFamily="34" charset="0"/>
              </a:rPr>
              <a:t> in 2015</a:t>
            </a:r>
            <a:endParaRPr lang="de-CH" sz="1400" dirty="0">
              <a:solidFill>
                <a:srgbClr val="010000"/>
              </a:solidFill>
              <a:latin typeface="Calibri" panose="020F0502020204030204" pitchFamily="34" charset="0"/>
              <a:cs typeface="Calibri" panose="020F0502020204030204" pitchFamily="34" charset="0"/>
            </a:endParaRPr>
          </a:p>
          <a:p>
            <a:r>
              <a:rPr lang="de-CH" sz="1400" dirty="0">
                <a:solidFill>
                  <a:srgbClr val="010000"/>
                </a:solidFill>
                <a:latin typeface="Calibri" panose="020F0502020204030204" pitchFamily="34" charset="0"/>
                <a:cs typeface="Calibri" panose="020F0502020204030204" pitchFamily="34" charset="0"/>
              </a:rPr>
              <a:t>New fast </a:t>
            </a:r>
            <a:r>
              <a:rPr lang="de-CH" sz="1400" dirty="0" err="1">
                <a:solidFill>
                  <a:srgbClr val="010000"/>
                </a:solidFill>
                <a:latin typeface="Calibri" panose="020F0502020204030204" pitchFamily="34" charset="0"/>
                <a:cs typeface="Calibri" panose="020F0502020204030204" pitchFamily="34" charset="0"/>
              </a:rPr>
              <a:t>kicker</a:t>
            </a:r>
            <a:r>
              <a:rPr lang="de-CH" sz="1400" dirty="0">
                <a:solidFill>
                  <a:srgbClr val="010000"/>
                </a:solidFill>
                <a:latin typeface="Calibri" panose="020F0502020204030204" pitchFamily="34" charset="0"/>
                <a:cs typeface="Calibri" panose="020F0502020204030204" pitchFamily="34" charset="0"/>
              </a:rPr>
              <a:t> design </a:t>
            </a:r>
            <a:r>
              <a:rPr lang="de-CH" sz="1400" dirty="0" err="1">
                <a:solidFill>
                  <a:srgbClr val="010000"/>
                </a:solidFill>
                <a:latin typeface="Calibri" panose="020F0502020204030204" pitchFamily="34" charset="0"/>
                <a:cs typeface="Calibri" panose="020F0502020204030204" pitchFamily="34" charset="0"/>
              </a:rPr>
              <a:t>finished</a:t>
            </a:r>
            <a:r>
              <a:rPr lang="de-CH" sz="1400" dirty="0">
                <a:solidFill>
                  <a:srgbClr val="010000"/>
                </a:solidFill>
                <a:latin typeface="Calibri" panose="020F0502020204030204" pitchFamily="34" charset="0"/>
                <a:cs typeface="Calibri" panose="020F0502020204030204" pitchFamily="34" charset="0"/>
              </a:rPr>
              <a:t> in 2022, </a:t>
            </a:r>
            <a:r>
              <a:rPr lang="de-CH" sz="1400" dirty="0" err="1">
                <a:solidFill>
                  <a:srgbClr val="010000"/>
                </a:solidFill>
                <a:latin typeface="Calibri" panose="020F0502020204030204" pitchFamily="34" charset="0"/>
                <a:cs typeface="Calibri" panose="020F0502020204030204" pitchFamily="34" charset="0"/>
              </a:rPr>
              <a:t>commissioning</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planned</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for</a:t>
            </a:r>
            <a:r>
              <a:rPr lang="de-CH" sz="1400" dirty="0">
                <a:solidFill>
                  <a:srgbClr val="010000"/>
                </a:solidFill>
                <a:latin typeface="Calibri" panose="020F0502020204030204" pitchFamily="34" charset="0"/>
                <a:cs typeface="Calibri" panose="020F0502020204030204" pitchFamily="34" charset="0"/>
              </a:rPr>
              <a:t> 2024</a:t>
            </a:r>
          </a:p>
          <a:p>
            <a:r>
              <a:rPr lang="de-CH" sz="1400" dirty="0">
                <a:solidFill>
                  <a:srgbClr val="010000"/>
                </a:solidFill>
                <a:latin typeface="Calibri" panose="020F0502020204030204" pitchFamily="34" charset="0"/>
                <a:cs typeface="Calibri" panose="020F0502020204030204" pitchFamily="34" charset="0"/>
              </a:rPr>
              <a:t>MORE </a:t>
            </a:r>
            <a:r>
              <a:rPr lang="de-CH" sz="1400" dirty="0" err="1">
                <a:solidFill>
                  <a:srgbClr val="010000"/>
                </a:solidFill>
                <a:latin typeface="Calibri" panose="020F0502020204030204" pitchFamily="34" charset="0"/>
                <a:cs typeface="Calibri" panose="020F0502020204030204" pitchFamily="34" charset="0"/>
              </a:rPr>
              <a:t>combines</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the</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advantages</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of</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continuous</a:t>
            </a:r>
            <a:r>
              <a:rPr lang="de-CH" sz="1400" dirty="0">
                <a:solidFill>
                  <a:srgbClr val="010000"/>
                </a:solidFill>
                <a:latin typeface="Calibri" panose="020F0502020204030204" pitchFamily="34" charset="0"/>
                <a:cs typeface="Calibri" panose="020F0502020204030204" pitchFamily="34" charset="0"/>
              </a:rPr>
              <a:t> (high time </a:t>
            </a:r>
            <a:r>
              <a:rPr lang="de-CH" sz="1400" dirty="0" err="1">
                <a:solidFill>
                  <a:srgbClr val="010000"/>
                </a:solidFill>
                <a:latin typeface="Calibri" panose="020F0502020204030204" pitchFamily="34" charset="0"/>
                <a:cs typeface="Calibri" panose="020F0502020204030204" pitchFamily="34" charset="0"/>
              </a:rPr>
              <a:t>resolution</a:t>
            </a:r>
            <a:r>
              <a:rPr lang="de-CH" sz="1400" dirty="0">
                <a:solidFill>
                  <a:srgbClr val="010000"/>
                </a:solidFill>
                <a:latin typeface="Calibri" panose="020F0502020204030204" pitchFamily="34" charset="0"/>
                <a:cs typeface="Calibri" panose="020F0502020204030204" pitchFamily="34" charset="0"/>
              </a:rPr>
              <a:t>) and </a:t>
            </a:r>
            <a:r>
              <a:rPr lang="de-CH" sz="1400" dirty="0" err="1">
                <a:solidFill>
                  <a:srgbClr val="010000"/>
                </a:solidFill>
                <a:latin typeface="Calibri" panose="020F0502020204030204" pitchFamily="34" charset="0"/>
                <a:cs typeface="Calibri" panose="020F0502020204030204" pitchFamily="34" charset="0"/>
              </a:rPr>
              <a:t>pulsed</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beams</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low</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background</a:t>
            </a:r>
            <a:r>
              <a:rPr lang="de-CH" sz="1400" dirty="0">
                <a:solidFill>
                  <a:srgbClr val="010000"/>
                </a:solidFill>
                <a:latin typeface="Calibri" panose="020F0502020204030204" pitchFamily="34" charset="0"/>
                <a:cs typeface="Calibri" panose="020F0502020204030204" pitchFamily="34" charset="0"/>
              </a:rPr>
              <a:t>)</a:t>
            </a:r>
          </a:p>
          <a:p>
            <a:endParaRPr lang="de-CH" sz="1600" dirty="0">
              <a:solidFill>
                <a:srgbClr val="010000"/>
              </a:solidFill>
              <a:latin typeface="Calibri" panose="020F0502020204030204" pitchFamily="34" charset="0"/>
              <a:cs typeface="Calibri" panose="020F0502020204030204" pitchFamily="34" charset="0"/>
            </a:endParaRPr>
          </a:p>
          <a:p>
            <a:endParaRPr lang="de-CH" sz="1600" dirty="0">
              <a:solidFill>
                <a:srgbClr val="010000"/>
              </a:solidFill>
            </a:endParaRPr>
          </a:p>
          <a:p>
            <a:endParaRPr lang="de-DE" sz="1600" dirty="0">
              <a:solidFill>
                <a:srgbClr val="010000"/>
              </a:solidFill>
            </a:endParaRPr>
          </a:p>
        </p:txBody>
      </p:sp>
      <p:sp>
        <p:nvSpPr>
          <p:cNvPr id="2" name="TextBox 1">
            <a:extLst>
              <a:ext uri="{FF2B5EF4-FFF2-40B4-BE49-F238E27FC236}">
                <a16:creationId xmlns:a16="http://schemas.microsoft.com/office/drawing/2014/main" id="{1062A206-3521-70D4-2269-66049E360503}"/>
              </a:ext>
            </a:extLst>
          </p:cNvPr>
          <p:cNvSpPr txBox="1"/>
          <p:nvPr/>
        </p:nvSpPr>
        <p:spPr>
          <a:xfrm>
            <a:off x="1043608" y="4836380"/>
            <a:ext cx="2808312"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R. Abela et al., </a:t>
            </a:r>
            <a:r>
              <a:rPr lang="fr-CH" sz="1200" dirty="0" err="1">
                <a:solidFill>
                  <a:srgbClr val="000000"/>
                </a:solidFill>
                <a:latin typeface="Calibri"/>
              </a:rPr>
              <a:t>Hyp</a:t>
            </a:r>
            <a:r>
              <a:rPr lang="fr-CH" sz="1200" dirty="0">
                <a:solidFill>
                  <a:srgbClr val="000000"/>
                </a:solidFill>
                <a:latin typeface="Calibri"/>
              </a:rPr>
              <a:t>. Int. 120/121, 575 (1999)</a:t>
            </a:r>
            <a:endParaRPr lang="de-CH" sz="1200" dirty="0" err="1">
              <a:solidFill>
                <a:srgbClr val="000000"/>
              </a:solidFill>
              <a:latin typeface="Calibri"/>
            </a:endParaRPr>
          </a:p>
        </p:txBody>
      </p:sp>
      <p:grpSp>
        <p:nvGrpSpPr>
          <p:cNvPr id="23" name="Group 22">
            <a:extLst>
              <a:ext uri="{FF2B5EF4-FFF2-40B4-BE49-F238E27FC236}">
                <a16:creationId xmlns:a16="http://schemas.microsoft.com/office/drawing/2014/main" id="{7521551F-2EDD-6F7E-D166-763EC4AF1CC8}"/>
              </a:ext>
            </a:extLst>
          </p:cNvPr>
          <p:cNvGrpSpPr/>
          <p:nvPr/>
        </p:nvGrpSpPr>
        <p:grpSpPr>
          <a:xfrm>
            <a:off x="886831" y="1635646"/>
            <a:ext cx="7501593" cy="3240360"/>
            <a:chOff x="886831" y="1564377"/>
            <a:chExt cx="7501593" cy="3240360"/>
          </a:xfrm>
        </p:grpSpPr>
        <p:pic>
          <p:nvPicPr>
            <p:cNvPr id="19" name="Picture 18">
              <a:extLst>
                <a:ext uri="{FF2B5EF4-FFF2-40B4-BE49-F238E27FC236}">
                  <a16:creationId xmlns:a16="http://schemas.microsoft.com/office/drawing/2014/main" id="{9CD92310-0865-E688-9C93-E4AD68BB295F}"/>
                </a:ext>
              </a:extLst>
            </p:cNvPr>
            <p:cNvPicPr>
              <a:picLocks noChangeAspect="1"/>
            </p:cNvPicPr>
            <p:nvPr/>
          </p:nvPicPr>
          <p:blipFill>
            <a:blip r:embed="rId2"/>
            <a:stretch>
              <a:fillRect/>
            </a:stretch>
          </p:blipFill>
          <p:spPr>
            <a:xfrm>
              <a:off x="886831" y="1564377"/>
              <a:ext cx="6480720" cy="3240360"/>
            </a:xfrm>
            <a:prstGeom prst="rect">
              <a:avLst/>
            </a:prstGeom>
          </p:spPr>
        </p:pic>
        <p:cxnSp>
          <p:nvCxnSpPr>
            <p:cNvPr id="21" name="Straight Arrow Connector 20">
              <a:extLst>
                <a:ext uri="{FF2B5EF4-FFF2-40B4-BE49-F238E27FC236}">
                  <a16:creationId xmlns:a16="http://schemas.microsoft.com/office/drawing/2014/main" id="{34DB1E01-9199-1909-A6DC-3787E05F523E}"/>
                </a:ext>
              </a:extLst>
            </p:cNvPr>
            <p:cNvCxnSpPr/>
            <p:nvPr/>
          </p:nvCxnSpPr>
          <p:spPr bwMode="auto">
            <a:xfrm flipH="1">
              <a:off x="6084168" y="2546835"/>
              <a:ext cx="1512168" cy="1224136"/>
            </a:xfrm>
            <a:prstGeom prst="straightConnector1">
              <a:avLst/>
            </a:prstGeom>
            <a:solidFill>
              <a:schemeClr val="accent1"/>
            </a:solidFill>
            <a:ln w="25400" cap="flat" cmpd="sng" algn="ctr">
              <a:solidFill>
                <a:srgbClr val="FDCA00"/>
              </a:solidFill>
              <a:prstDash val="solid"/>
              <a:round/>
              <a:headEnd type="none" w="med" len="med"/>
              <a:tailEnd type="triangle" w="lg" len="lg"/>
            </a:ln>
            <a:effectLst/>
          </p:spPr>
        </p:cxnSp>
        <p:sp>
          <p:nvSpPr>
            <p:cNvPr id="22" name="TextBox 21">
              <a:extLst>
                <a:ext uri="{FF2B5EF4-FFF2-40B4-BE49-F238E27FC236}">
                  <a16:creationId xmlns:a16="http://schemas.microsoft.com/office/drawing/2014/main" id="{1AA34F0F-41CF-EE2A-14B8-E0B86A31858A}"/>
                </a:ext>
              </a:extLst>
            </p:cNvPr>
            <p:cNvSpPr txBox="1"/>
            <p:nvPr/>
          </p:nvSpPr>
          <p:spPr>
            <a:xfrm>
              <a:off x="7403555" y="2300475"/>
              <a:ext cx="984869" cy="216024"/>
            </a:xfrm>
            <a:prstGeom prst="rect">
              <a:avLst/>
            </a:prstGeom>
            <a:solidFill>
              <a:srgbClr val="FDCA00"/>
            </a:solidFill>
          </p:spPr>
          <p:txBody>
            <a:bodyPr wrap="square" lIns="0" tIns="0" rIns="0" bIns="0" rtlCol="0">
              <a:noAutofit/>
            </a:bodyPr>
            <a:lstStyle/>
            <a:p>
              <a:pPr algn="ctr" eaLnBrk="1" hangingPunct="1">
                <a:lnSpc>
                  <a:spcPct val="110000"/>
                </a:lnSpc>
                <a:spcBef>
                  <a:spcPct val="0"/>
                </a:spcBef>
                <a:buClr>
                  <a:srgbClr val="000000"/>
                </a:buClr>
              </a:pPr>
              <a:r>
                <a:rPr lang="fr-CH" sz="1200" dirty="0">
                  <a:solidFill>
                    <a:srgbClr val="000000"/>
                  </a:solidFill>
                  <a:latin typeface="Calibri"/>
                </a:rPr>
                <a:t>2023: FLAME</a:t>
              </a:r>
              <a:endParaRPr lang="de-CH" sz="1200" dirty="0" err="1">
                <a:solidFill>
                  <a:srgbClr val="000000"/>
                </a:solidFill>
                <a:latin typeface="Calibri"/>
              </a:endParaRPr>
            </a:p>
          </p:txBody>
        </p:sp>
      </p:grpSp>
    </p:spTree>
    <p:extLst>
      <p:ext uri="{BB962C8B-B14F-4D97-AF65-F5344CB8AC3E}">
        <p14:creationId xmlns:p14="http://schemas.microsoft.com/office/powerpoint/2010/main" val="3423560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Muons-On-</a:t>
            </a:r>
            <a:r>
              <a:rPr lang="en-US" dirty="0" err="1"/>
              <a:t>REquest</a:t>
            </a:r>
            <a:r>
              <a:rPr lang="en-US" dirty="0"/>
              <a:t> (MORE) in </a:t>
            </a:r>
            <a:r>
              <a:rPr lang="en-US" dirty="0">
                <a:latin typeface="Symbol" panose="05050102010706020507" pitchFamily="18" charset="2"/>
              </a:rPr>
              <a:t>p</a:t>
            </a:r>
            <a:r>
              <a:rPr lang="en-US" dirty="0"/>
              <a:t>M3</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19</a:t>
            </a:fld>
            <a:endParaRPr lang="de-DE" dirty="0"/>
          </a:p>
        </p:txBody>
      </p:sp>
      <p:sp>
        <p:nvSpPr>
          <p:cNvPr id="5" name="Inhaltsplatzhalter 1">
            <a:extLst>
              <a:ext uri="{FF2B5EF4-FFF2-40B4-BE49-F238E27FC236}">
                <a16:creationId xmlns:a16="http://schemas.microsoft.com/office/drawing/2014/main" id="{E0CECDE9-CB3B-8041-AD6B-EF8C6E595C06}"/>
              </a:ext>
            </a:extLst>
          </p:cNvPr>
          <p:cNvSpPr>
            <a:spLocks noGrp="1"/>
          </p:cNvSpPr>
          <p:nvPr>
            <p:ph sz="quarter" idx="13"/>
          </p:nvPr>
        </p:nvSpPr>
        <p:spPr>
          <a:xfrm>
            <a:off x="827584" y="771550"/>
            <a:ext cx="8208912" cy="3869924"/>
          </a:xfrm>
        </p:spPr>
        <p:txBody>
          <a:bodyPr/>
          <a:lstStyle/>
          <a:p>
            <a:r>
              <a:rPr lang="de-CH" sz="1400" b="1" dirty="0">
                <a:solidFill>
                  <a:srgbClr val="010000"/>
                </a:solidFill>
                <a:latin typeface="Calibri" panose="020F0502020204030204" pitchFamily="34" charset="0"/>
                <a:cs typeface="Calibri" panose="020F0502020204030204" pitchFamily="34" charset="0"/>
              </a:rPr>
              <a:t>Fast HV-kicker </a:t>
            </a:r>
            <a:r>
              <a:rPr lang="de-CH" sz="1400" b="1" dirty="0" err="1">
                <a:solidFill>
                  <a:srgbClr val="010000"/>
                </a:solidFill>
                <a:latin typeface="Calibri" panose="020F0502020204030204" pitchFamily="34" charset="0"/>
                <a:cs typeface="Calibri" panose="020F0502020204030204" pitchFamily="34" charset="0"/>
              </a:rPr>
              <a:t>broken</a:t>
            </a:r>
            <a:r>
              <a:rPr lang="de-CH" sz="1400" b="1" dirty="0">
                <a:solidFill>
                  <a:srgbClr val="010000"/>
                </a:solidFill>
                <a:latin typeface="Calibri" panose="020F0502020204030204" pitchFamily="34" charset="0"/>
                <a:cs typeface="Calibri" panose="020F0502020204030204" pitchFamily="34" charset="0"/>
              </a:rPr>
              <a:t> in 2015</a:t>
            </a:r>
            <a:endParaRPr lang="de-CH" sz="1400" dirty="0">
              <a:solidFill>
                <a:srgbClr val="010000"/>
              </a:solidFill>
              <a:latin typeface="Calibri" panose="020F0502020204030204" pitchFamily="34" charset="0"/>
              <a:cs typeface="Calibri" panose="020F0502020204030204" pitchFamily="34" charset="0"/>
            </a:endParaRPr>
          </a:p>
          <a:p>
            <a:r>
              <a:rPr lang="de-CH" sz="1400" dirty="0">
                <a:solidFill>
                  <a:srgbClr val="010000"/>
                </a:solidFill>
                <a:latin typeface="Calibri" panose="020F0502020204030204" pitchFamily="34" charset="0"/>
                <a:cs typeface="Calibri" panose="020F0502020204030204" pitchFamily="34" charset="0"/>
              </a:rPr>
              <a:t>New fast </a:t>
            </a:r>
            <a:r>
              <a:rPr lang="de-CH" sz="1400" dirty="0" err="1">
                <a:solidFill>
                  <a:srgbClr val="010000"/>
                </a:solidFill>
                <a:latin typeface="Calibri" panose="020F0502020204030204" pitchFamily="34" charset="0"/>
                <a:cs typeface="Calibri" panose="020F0502020204030204" pitchFamily="34" charset="0"/>
              </a:rPr>
              <a:t>kicker</a:t>
            </a:r>
            <a:r>
              <a:rPr lang="de-CH" sz="1400" dirty="0">
                <a:solidFill>
                  <a:srgbClr val="010000"/>
                </a:solidFill>
                <a:latin typeface="Calibri" panose="020F0502020204030204" pitchFamily="34" charset="0"/>
                <a:cs typeface="Calibri" panose="020F0502020204030204" pitchFamily="34" charset="0"/>
              </a:rPr>
              <a:t> design </a:t>
            </a:r>
            <a:r>
              <a:rPr lang="de-CH" sz="1400" dirty="0" err="1">
                <a:solidFill>
                  <a:srgbClr val="010000"/>
                </a:solidFill>
                <a:latin typeface="Calibri" panose="020F0502020204030204" pitchFamily="34" charset="0"/>
                <a:cs typeface="Calibri" panose="020F0502020204030204" pitchFamily="34" charset="0"/>
              </a:rPr>
              <a:t>finished</a:t>
            </a:r>
            <a:r>
              <a:rPr lang="de-CH" sz="1400" dirty="0">
                <a:solidFill>
                  <a:srgbClr val="010000"/>
                </a:solidFill>
                <a:latin typeface="Calibri" panose="020F0502020204030204" pitchFamily="34" charset="0"/>
                <a:cs typeface="Calibri" panose="020F0502020204030204" pitchFamily="34" charset="0"/>
              </a:rPr>
              <a:t> in 2022, </a:t>
            </a:r>
            <a:r>
              <a:rPr lang="de-CH" sz="1400" dirty="0" err="1">
                <a:solidFill>
                  <a:srgbClr val="010000"/>
                </a:solidFill>
                <a:latin typeface="Calibri" panose="020F0502020204030204" pitchFamily="34" charset="0"/>
                <a:cs typeface="Calibri" panose="020F0502020204030204" pitchFamily="34" charset="0"/>
              </a:rPr>
              <a:t>commissioning</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planned</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for</a:t>
            </a:r>
            <a:r>
              <a:rPr lang="de-CH" sz="1400" dirty="0">
                <a:solidFill>
                  <a:srgbClr val="010000"/>
                </a:solidFill>
                <a:latin typeface="Calibri" panose="020F0502020204030204" pitchFamily="34" charset="0"/>
                <a:cs typeface="Calibri" panose="020F0502020204030204" pitchFamily="34" charset="0"/>
              </a:rPr>
              <a:t> 2024</a:t>
            </a:r>
          </a:p>
          <a:p>
            <a:endParaRPr lang="de-CH" sz="1600" dirty="0">
              <a:solidFill>
                <a:srgbClr val="010000"/>
              </a:solidFill>
              <a:latin typeface="Calibri" panose="020F0502020204030204" pitchFamily="34" charset="0"/>
              <a:cs typeface="Calibri" panose="020F0502020204030204" pitchFamily="34" charset="0"/>
            </a:endParaRPr>
          </a:p>
          <a:p>
            <a:endParaRPr lang="de-CH" sz="1600" dirty="0">
              <a:solidFill>
                <a:srgbClr val="010000"/>
              </a:solidFill>
            </a:endParaRPr>
          </a:p>
          <a:p>
            <a:endParaRPr lang="de-DE" sz="1600" dirty="0">
              <a:solidFill>
                <a:srgbClr val="010000"/>
              </a:solidFill>
            </a:endParaRPr>
          </a:p>
        </p:txBody>
      </p:sp>
      <p:pic>
        <p:nvPicPr>
          <p:cNvPr id="7" name="Picture 6">
            <a:extLst>
              <a:ext uri="{FF2B5EF4-FFF2-40B4-BE49-F238E27FC236}">
                <a16:creationId xmlns:a16="http://schemas.microsoft.com/office/drawing/2014/main" id="{DC037391-D0F4-87AF-8940-0A6A249015F2}"/>
              </a:ext>
            </a:extLst>
          </p:cNvPr>
          <p:cNvPicPr>
            <a:picLocks noChangeAspect="1"/>
          </p:cNvPicPr>
          <p:nvPr/>
        </p:nvPicPr>
        <p:blipFill>
          <a:blip r:embed="rId2"/>
          <a:stretch>
            <a:fillRect/>
          </a:stretch>
        </p:blipFill>
        <p:spPr>
          <a:xfrm>
            <a:off x="755576" y="793993"/>
            <a:ext cx="7695311" cy="4167161"/>
          </a:xfrm>
          <a:prstGeom prst="rect">
            <a:avLst/>
          </a:prstGeom>
        </p:spPr>
      </p:pic>
      <p:sp>
        <p:nvSpPr>
          <p:cNvPr id="2" name="TextBox 1">
            <a:extLst>
              <a:ext uri="{FF2B5EF4-FFF2-40B4-BE49-F238E27FC236}">
                <a16:creationId xmlns:a16="http://schemas.microsoft.com/office/drawing/2014/main" id="{1062A206-3521-70D4-2269-66049E360503}"/>
              </a:ext>
            </a:extLst>
          </p:cNvPr>
          <p:cNvSpPr txBox="1"/>
          <p:nvPr/>
        </p:nvSpPr>
        <p:spPr>
          <a:xfrm>
            <a:off x="1043608" y="4836380"/>
            <a:ext cx="2808312"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R. Abela et al., </a:t>
            </a:r>
            <a:r>
              <a:rPr lang="fr-CH" sz="1200" dirty="0" err="1">
                <a:solidFill>
                  <a:srgbClr val="000000"/>
                </a:solidFill>
                <a:latin typeface="Calibri"/>
              </a:rPr>
              <a:t>Hyp</a:t>
            </a:r>
            <a:r>
              <a:rPr lang="fr-CH" sz="1200" dirty="0">
                <a:solidFill>
                  <a:srgbClr val="000000"/>
                </a:solidFill>
                <a:latin typeface="Calibri"/>
              </a:rPr>
              <a:t>. Int. 120/121, 575 (1999)</a:t>
            </a:r>
            <a:endParaRPr lang="de-CH" sz="1200" dirty="0" err="1">
              <a:solidFill>
                <a:srgbClr val="000000"/>
              </a:solidFill>
              <a:latin typeface="Calibri"/>
            </a:endParaRPr>
          </a:p>
        </p:txBody>
      </p:sp>
      <p:sp>
        <p:nvSpPr>
          <p:cNvPr id="6" name="Rectangle 5">
            <a:extLst>
              <a:ext uri="{FF2B5EF4-FFF2-40B4-BE49-F238E27FC236}">
                <a16:creationId xmlns:a16="http://schemas.microsoft.com/office/drawing/2014/main" id="{E94D7B58-7486-108E-4D75-1D3D14589868}"/>
              </a:ext>
            </a:extLst>
          </p:cNvPr>
          <p:cNvSpPr/>
          <p:nvPr/>
        </p:nvSpPr>
        <p:spPr bwMode="auto">
          <a:xfrm>
            <a:off x="2339752" y="4227934"/>
            <a:ext cx="1728192" cy="216024"/>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 name="Rectangle 7">
            <a:extLst>
              <a:ext uri="{FF2B5EF4-FFF2-40B4-BE49-F238E27FC236}">
                <a16:creationId xmlns:a16="http://schemas.microsoft.com/office/drawing/2014/main" id="{BBE23B82-3209-4244-0662-CBF415C5FC6F}"/>
              </a:ext>
            </a:extLst>
          </p:cNvPr>
          <p:cNvSpPr/>
          <p:nvPr/>
        </p:nvSpPr>
        <p:spPr bwMode="auto">
          <a:xfrm>
            <a:off x="755575" y="4439107"/>
            <a:ext cx="1321635" cy="216024"/>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9" name="Rectangle 8">
            <a:extLst>
              <a:ext uri="{FF2B5EF4-FFF2-40B4-BE49-F238E27FC236}">
                <a16:creationId xmlns:a16="http://schemas.microsoft.com/office/drawing/2014/main" id="{4FE95CF6-CE55-CD9F-1C84-A872FE89EE86}"/>
              </a:ext>
            </a:extLst>
          </p:cNvPr>
          <p:cNvSpPr/>
          <p:nvPr/>
        </p:nvSpPr>
        <p:spPr bwMode="auto">
          <a:xfrm>
            <a:off x="7171923" y="4250105"/>
            <a:ext cx="1144494" cy="216024"/>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0" name="Rectangle 9">
            <a:extLst>
              <a:ext uri="{FF2B5EF4-FFF2-40B4-BE49-F238E27FC236}">
                <a16:creationId xmlns:a16="http://schemas.microsoft.com/office/drawing/2014/main" id="{7ADC37AC-E079-2E25-88EA-E482C03D29CB}"/>
              </a:ext>
            </a:extLst>
          </p:cNvPr>
          <p:cNvSpPr/>
          <p:nvPr/>
        </p:nvSpPr>
        <p:spPr bwMode="auto">
          <a:xfrm>
            <a:off x="4603230" y="4448225"/>
            <a:ext cx="3713185" cy="216024"/>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1" name="Rectangle 10">
            <a:extLst>
              <a:ext uri="{FF2B5EF4-FFF2-40B4-BE49-F238E27FC236}">
                <a16:creationId xmlns:a16="http://schemas.microsoft.com/office/drawing/2014/main" id="{25089274-10C8-6DF4-3193-871E06964CC5}"/>
              </a:ext>
            </a:extLst>
          </p:cNvPr>
          <p:cNvSpPr/>
          <p:nvPr/>
        </p:nvSpPr>
        <p:spPr bwMode="auto">
          <a:xfrm>
            <a:off x="3911182" y="4692883"/>
            <a:ext cx="1321635" cy="216024"/>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427660436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63689" y="218700"/>
            <a:ext cx="6048671" cy="381375"/>
          </a:xfrm>
        </p:spPr>
        <p:txBody>
          <a:bodyPr/>
          <a:lstStyle/>
          <a:p>
            <a:pPr algn="ctr"/>
            <a:r>
              <a:rPr lang="de-CH" dirty="0"/>
              <a:t>Outline</a:t>
            </a:r>
            <a:endParaRPr lang="de-DE" dirty="0"/>
          </a:p>
        </p:txBody>
      </p:sp>
      <p:sp>
        <p:nvSpPr>
          <p:cNvPr id="14" name="Foliennummernplatzhalter 13"/>
          <p:cNvSpPr>
            <a:spLocks noGrp="1"/>
          </p:cNvSpPr>
          <p:nvPr>
            <p:ph type="sldNum" sz="quarter" idx="16"/>
          </p:nvPr>
        </p:nvSpPr>
        <p:spPr/>
        <p:txBody>
          <a:bodyPr/>
          <a:lstStyle/>
          <a:p>
            <a:pPr algn="r" defTabSz="685800">
              <a:defRPr/>
            </a:pPr>
            <a:r>
              <a:rPr lang="de-DE" sz="675" dirty="0">
                <a:solidFill>
                  <a:srgbClr val="000000"/>
                </a:solidFill>
                <a:latin typeface="Calibri"/>
              </a:rPr>
              <a:t>Page </a:t>
            </a:r>
            <a:fld id="{EBC07571-3134-BB4B-B83F-1A9FE18D34F3}" type="slidenum">
              <a:rPr lang="de-DE" sz="675">
                <a:solidFill>
                  <a:srgbClr val="000000"/>
                </a:solidFill>
                <a:latin typeface="Calibri"/>
              </a:rPr>
              <a:pPr algn="r" defTabSz="685800">
                <a:defRPr/>
              </a:pPr>
              <a:t>2</a:t>
            </a:fld>
            <a:endParaRPr lang="de-DE" sz="675" dirty="0">
              <a:solidFill>
                <a:srgbClr val="000000"/>
              </a:solidFill>
              <a:latin typeface="Calibri"/>
            </a:endParaRPr>
          </a:p>
        </p:txBody>
      </p:sp>
      <p:sp>
        <p:nvSpPr>
          <p:cNvPr id="2" name="Inhaltsplatzhalter 1"/>
          <p:cNvSpPr>
            <a:spLocks noGrp="1"/>
          </p:cNvSpPr>
          <p:nvPr>
            <p:ph sz="quarter" idx="13"/>
          </p:nvPr>
        </p:nvSpPr>
        <p:spPr>
          <a:xfrm>
            <a:off x="899592" y="1113586"/>
            <a:ext cx="7920880" cy="3811214"/>
          </a:xfrm>
        </p:spPr>
        <p:txBody>
          <a:bodyPr/>
          <a:lstStyle/>
          <a:p>
            <a:pPr marL="257175" indent="-257175">
              <a:spcAft>
                <a:spcPts val="450"/>
              </a:spcAft>
              <a:buFont typeface="+mj-lt"/>
              <a:buAutoNum type="arabicPeriod"/>
            </a:pPr>
            <a:r>
              <a:rPr lang="de-CH" sz="1600" b="1" dirty="0"/>
              <a:t>Muon </a:t>
            </a:r>
            <a:r>
              <a:rPr lang="de-CH" sz="1600" b="1" dirty="0" err="1"/>
              <a:t>facility</a:t>
            </a:r>
            <a:r>
              <a:rPr lang="de-CH" sz="1600" b="1" dirty="0"/>
              <a:t> </a:t>
            </a:r>
            <a:r>
              <a:rPr lang="de-CH" sz="1600" b="1" dirty="0" err="1"/>
              <a:t>overview</a:t>
            </a:r>
            <a:endParaRPr lang="de-CH" sz="1600" dirty="0"/>
          </a:p>
          <a:p>
            <a:pPr marL="257175" indent="-257175">
              <a:spcAft>
                <a:spcPts val="450"/>
              </a:spcAft>
              <a:buFont typeface="+mj-lt"/>
              <a:buAutoNum type="arabicPeriod"/>
            </a:pPr>
            <a:r>
              <a:rPr lang="de-CH" sz="1600" b="1" dirty="0"/>
              <a:t>Permanent </a:t>
            </a:r>
            <a:r>
              <a:rPr lang="de-CH" sz="1600" b="1" dirty="0" err="1"/>
              <a:t>installation</a:t>
            </a:r>
            <a:r>
              <a:rPr lang="de-CH" sz="1600" b="1" dirty="0"/>
              <a:t> </a:t>
            </a:r>
            <a:r>
              <a:rPr lang="de-CH" sz="1600" b="1" dirty="0" err="1"/>
              <a:t>of</a:t>
            </a:r>
            <a:r>
              <a:rPr lang="de-CH" sz="1600" b="1" dirty="0"/>
              <a:t> a U- and Z-</a:t>
            </a:r>
            <a:r>
              <a:rPr lang="de-CH" sz="1600" b="1" dirty="0" err="1"/>
              <a:t>branch</a:t>
            </a:r>
            <a:r>
              <a:rPr lang="de-CH" sz="1600" b="1" dirty="0"/>
              <a:t> in </a:t>
            </a:r>
            <a:r>
              <a:rPr lang="de-CH" sz="1600" b="1" dirty="0">
                <a:latin typeface="Symbol" panose="05050102010706020507" pitchFamily="18" charset="2"/>
              </a:rPr>
              <a:t>m</a:t>
            </a:r>
            <a:r>
              <a:rPr lang="de-CH" sz="1600" b="1" dirty="0"/>
              <a:t>E1 </a:t>
            </a:r>
          </a:p>
          <a:p>
            <a:pPr lvl="1">
              <a:spcAft>
                <a:spcPts val="450"/>
              </a:spcAft>
            </a:pPr>
            <a:r>
              <a:rPr lang="de-CH" sz="1600" dirty="0" err="1"/>
              <a:t>see</a:t>
            </a:r>
            <a:r>
              <a:rPr lang="de-CH" sz="1600" dirty="0"/>
              <a:t> </a:t>
            </a:r>
            <a:r>
              <a:rPr lang="de-CH" sz="1600" dirty="0" err="1"/>
              <a:t>poster</a:t>
            </a:r>
            <a:r>
              <a:rPr lang="de-CH" sz="1600" dirty="0"/>
              <a:t> </a:t>
            </a:r>
            <a:r>
              <a:rPr lang="de-CH" sz="1600" dirty="0" err="1"/>
              <a:t>of</a:t>
            </a:r>
            <a:r>
              <a:rPr lang="de-CH" sz="1600" dirty="0"/>
              <a:t> Cong Chen </a:t>
            </a:r>
            <a:r>
              <a:rPr lang="de-CH" sz="1600" dirty="0" err="1"/>
              <a:t>for</a:t>
            </a:r>
            <a:r>
              <a:rPr lang="de-CH" sz="1600" dirty="0"/>
              <a:t> </a:t>
            </a:r>
            <a:r>
              <a:rPr lang="de-CH" sz="1600" dirty="0" err="1"/>
              <a:t>details</a:t>
            </a:r>
            <a:endParaRPr lang="de-CH" sz="1600" dirty="0"/>
          </a:p>
          <a:p>
            <a:pPr marL="257175" indent="-257175">
              <a:spcAft>
                <a:spcPts val="450"/>
              </a:spcAft>
              <a:buFont typeface="+mj-lt"/>
              <a:buAutoNum type="arabicPeriod"/>
            </a:pPr>
            <a:r>
              <a:rPr lang="de-CH" sz="1600" b="1" dirty="0"/>
              <a:t>Muon beam </a:t>
            </a:r>
            <a:r>
              <a:rPr lang="de-CH" sz="1600" b="1" dirty="0" err="1"/>
              <a:t>properties</a:t>
            </a:r>
            <a:r>
              <a:rPr lang="de-CH" sz="1600" b="1" dirty="0"/>
              <a:t> </a:t>
            </a:r>
            <a:r>
              <a:rPr lang="de-CH" sz="1600" b="1" dirty="0" err="1"/>
              <a:t>of</a:t>
            </a:r>
            <a:r>
              <a:rPr lang="de-CH" sz="1600" b="1" dirty="0"/>
              <a:t> </a:t>
            </a:r>
            <a:r>
              <a:rPr lang="de-CH" sz="1600" b="1" dirty="0" err="1"/>
              <a:t>the</a:t>
            </a:r>
            <a:r>
              <a:rPr lang="de-CH" sz="1600" b="1" dirty="0"/>
              <a:t> </a:t>
            </a:r>
            <a:r>
              <a:rPr lang="de-CH" sz="1600" b="1" dirty="0" err="1"/>
              <a:t>low-energy</a:t>
            </a:r>
            <a:r>
              <a:rPr lang="de-CH" sz="1600" b="1" dirty="0"/>
              <a:t> </a:t>
            </a:r>
            <a:r>
              <a:rPr lang="de-CH" sz="1600" b="1" dirty="0" err="1"/>
              <a:t>muon</a:t>
            </a:r>
            <a:r>
              <a:rPr lang="de-CH" sz="1600" b="1" dirty="0"/>
              <a:t> </a:t>
            </a:r>
            <a:r>
              <a:rPr lang="de-CH" sz="1600" b="1" dirty="0" err="1"/>
              <a:t>facility</a:t>
            </a:r>
            <a:r>
              <a:rPr lang="de-CH" sz="1600" b="1" dirty="0"/>
              <a:t> (LEM)</a:t>
            </a:r>
            <a:r>
              <a:rPr lang="de-CH" sz="1600" dirty="0"/>
              <a:t> at PSI</a:t>
            </a:r>
          </a:p>
          <a:p>
            <a:pPr lvl="1">
              <a:spcAft>
                <a:spcPts val="450"/>
              </a:spcAft>
            </a:pPr>
            <a:r>
              <a:rPr lang="de-CH" sz="1600" dirty="0" err="1"/>
              <a:t>Reduced</a:t>
            </a:r>
            <a:r>
              <a:rPr lang="de-CH" sz="1600" dirty="0"/>
              <a:t> </a:t>
            </a:r>
            <a:r>
              <a:rPr lang="de-CH" sz="1600" dirty="0" err="1"/>
              <a:t>phase</a:t>
            </a:r>
            <a:r>
              <a:rPr lang="de-CH" sz="1600" dirty="0"/>
              <a:t> </a:t>
            </a:r>
            <a:r>
              <a:rPr lang="de-CH" sz="1600" dirty="0" err="1"/>
              <a:t>space</a:t>
            </a:r>
            <a:r>
              <a:rPr lang="de-CH" sz="1600" dirty="0"/>
              <a:t> </a:t>
            </a:r>
            <a:r>
              <a:rPr lang="de-CH" sz="1600" dirty="0" err="1"/>
              <a:t>degradation</a:t>
            </a:r>
            <a:r>
              <a:rPr lang="de-CH" sz="1600" dirty="0"/>
              <a:t> at </a:t>
            </a:r>
            <a:r>
              <a:rPr lang="de-CH" sz="1600" dirty="0" err="1"/>
              <a:t>new</a:t>
            </a:r>
            <a:r>
              <a:rPr lang="de-CH" sz="1600" dirty="0"/>
              <a:t> 1.7 </a:t>
            </a:r>
            <a:r>
              <a:rPr lang="de-CH" sz="1600" dirty="0">
                <a:latin typeface="Symbol" panose="05050102010706020507" pitchFamily="18" charset="2"/>
              </a:rPr>
              <a:t>m</a:t>
            </a:r>
            <a:r>
              <a:rPr lang="de-CH" sz="1600" dirty="0"/>
              <a:t>g/cm</a:t>
            </a:r>
            <a:r>
              <a:rPr lang="de-CH" sz="1600" baseline="30000" dirty="0"/>
              <a:t>2</a:t>
            </a:r>
            <a:r>
              <a:rPr lang="de-CH" sz="1600" dirty="0"/>
              <a:t> </a:t>
            </a:r>
            <a:r>
              <a:rPr lang="de-CH" sz="1600" dirty="0" err="1"/>
              <a:t>carbon</a:t>
            </a:r>
            <a:r>
              <a:rPr lang="de-CH" sz="1600" dirty="0"/>
              <a:t> </a:t>
            </a:r>
            <a:r>
              <a:rPr lang="de-CH" sz="1600" dirty="0" err="1"/>
              <a:t>foil</a:t>
            </a:r>
            <a:r>
              <a:rPr lang="de-CH" sz="1600" dirty="0"/>
              <a:t> </a:t>
            </a:r>
            <a:r>
              <a:rPr lang="de-CH" sz="1600" dirty="0" err="1"/>
              <a:t>of</a:t>
            </a:r>
            <a:r>
              <a:rPr lang="de-CH" sz="1600" dirty="0"/>
              <a:t> «</a:t>
            </a:r>
            <a:r>
              <a:rPr lang="de-CH" sz="1600" dirty="0" err="1"/>
              <a:t>trigger</a:t>
            </a:r>
            <a:r>
              <a:rPr lang="de-CH" sz="1600" dirty="0"/>
              <a:t> </a:t>
            </a:r>
            <a:r>
              <a:rPr lang="de-CH" sz="1600" dirty="0" err="1"/>
              <a:t>detector</a:t>
            </a:r>
            <a:r>
              <a:rPr lang="de-CH" sz="1600" dirty="0"/>
              <a:t>» (TD)</a:t>
            </a:r>
          </a:p>
          <a:p>
            <a:pPr lvl="1">
              <a:spcAft>
                <a:spcPts val="450"/>
              </a:spcAft>
            </a:pPr>
            <a:r>
              <a:rPr lang="de-CH" sz="1600" dirty="0">
                <a:latin typeface="Calibri" panose="020F0502020204030204" pitchFamily="34" charset="0"/>
                <a:cs typeface="Calibri" panose="020F0502020204030204" pitchFamily="34" charset="0"/>
              </a:rPr>
              <a:t>Status</a:t>
            </a:r>
            <a:r>
              <a:rPr lang="de-CH" sz="1600" dirty="0">
                <a:latin typeface="Symbol" panose="05050102010706020507" pitchFamily="18" charset="2"/>
              </a:rPr>
              <a:t> m</a:t>
            </a:r>
            <a:r>
              <a:rPr lang="de-CH" sz="1600" dirty="0"/>
              <a:t>E4 upgrade</a:t>
            </a:r>
          </a:p>
          <a:p>
            <a:pPr marL="342900" indent="-342900">
              <a:spcAft>
                <a:spcPts val="450"/>
              </a:spcAft>
              <a:buFont typeface="+mj-lt"/>
              <a:buAutoNum type="arabicPeriod"/>
            </a:pPr>
            <a:r>
              <a:rPr lang="de-CH" sz="1600" b="1" dirty="0" err="1"/>
              <a:t>Muons</a:t>
            </a:r>
            <a:r>
              <a:rPr lang="de-CH" sz="1600" b="1" dirty="0"/>
              <a:t>-On-</a:t>
            </a:r>
            <a:r>
              <a:rPr lang="de-CH" sz="1600" b="1" dirty="0" err="1"/>
              <a:t>REquest</a:t>
            </a:r>
            <a:r>
              <a:rPr lang="de-CH" sz="1600" b="1" dirty="0"/>
              <a:t> (MORE) in </a:t>
            </a:r>
            <a:r>
              <a:rPr lang="de-CH" sz="1600" b="1" dirty="0">
                <a:latin typeface="Symbol" panose="05050102010706020507" pitchFamily="18" charset="2"/>
              </a:rPr>
              <a:t>p</a:t>
            </a:r>
            <a:r>
              <a:rPr lang="de-CH" sz="1600" b="1" dirty="0"/>
              <a:t>M3 (GPS/FLAME </a:t>
            </a:r>
            <a:r>
              <a:rPr lang="de-CH" sz="1600" b="1" dirty="0" err="1"/>
              <a:t>instruments</a:t>
            </a:r>
            <a:r>
              <a:rPr lang="de-CH" sz="1600" b="1" dirty="0"/>
              <a:t>) </a:t>
            </a:r>
          </a:p>
          <a:p>
            <a:pPr marL="342900" indent="-342900">
              <a:spcAft>
                <a:spcPts val="450"/>
              </a:spcAft>
              <a:buFont typeface="+mj-lt"/>
              <a:buAutoNum type="arabicPeriod"/>
            </a:pPr>
            <a:r>
              <a:rPr lang="de-CH" sz="1600" b="1" dirty="0"/>
              <a:t>IMPACT/HIMB</a:t>
            </a:r>
            <a:r>
              <a:rPr lang="de-CH" sz="1600" dirty="0"/>
              <a:t> </a:t>
            </a:r>
          </a:p>
          <a:p>
            <a:pPr lvl="1">
              <a:spcAft>
                <a:spcPts val="450"/>
              </a:spcAft>
            </a:pPr>
            <a:r>
              <a:rPr lang="de-CH" sz="1600" dirty="0" err="1"/>
              <a:t>development</a:t>
            </a:r>
            <a:r>
              <a:rPr lang="de-CH" sz="1600" dirty="0"/>
              <a:t> </a:t>
            </a:r>
            <a:r>
              <a:rPr lang="de-CH" sz="1600" dirty="0" err="1"/>
              <a:t>of</a:t>
            </a:r>
            <a:r>
              <a:rPr lang="de-CH" sz="1600" dirty="0"/>
              <a:t> </a:t>
            </a:r>
            <a:r>
              <a:rPr lang="de-CH" sz="1600" dirty="0" err="1"/>
              <a:t>vertex</a:t>
            </a:r>
            <a:r>
              <a:rPr lang="de-CH" sz="1600" dirty="0"/>
              <a:t> </a:t>
            </a:r>
            <a:r>
              <a:rPr lang="de-CH" sz="1600" dirty="0" err="1"/>
              <a:t>reconstruction</a:t>
            </a:r>
            <a:r>
              <a:rPr lang="de-CH" sz="1600" dirty="0"/>
              <a:t> </a:t>
            </a:r>
            <a:r>
              <a:rPr lang="de-CH" sz="1600" dirty="0" err="1"/>
              <a:t>for</a:t>
            </a:r>
            <a:r>
              <a:rPr lang="de-CH" sz="1600" dirty="0"/>
              <a:t> </a:t>
            </a:r>
            <a:r>
              <a:rPr lang="de-CH" sz="1600" dirty="0" err="1">
                <a:latin typeface="Symbol" panose="05050102010706020507" pitchFamily="18" charset="2"/>
              </a:rPr>
              <a:t>m</a:t>
            </a:r>
            <a:r>
              <a:rPr lang="de-CH" sz="1600" dirty="0" err="1"/>
              <a:t>SR</a:t>
            </a:r>
            <a:r>
              <a:rPr lang="de-CH" sz="1600" dirty="0"/>
              <a:t> </a:t>
            </a:r>
            <a:r>
              <a:rPr lang="de-CH" sz="1600" dirty="0" err="1"/>
              <a:t>spectrometers</a:t>
            </a:r>
            <a:r>
              <a:rPr lang="de-CH" sz="1600" dirty="0"/>
              <a:t>, </a:t>
            </a:r>
            <a:r>
              <a:rPr lang="de-CH" sz="1600" dirty="0" err="1"/>
              <a:t>based</a:t>
            </a:r>
            <a:r>
              <a:rPr lang="de-CH" sz="1600" dirty="0"/>
              <a:t> on Si-pixel </a:t>
            </a:r>
            <a:r>
              <a:rPr lang="de-CH" sz="1600" dirty="0" err="1"/>
              <a:t>detectors</a:t>
            </a:r>
            <a:endParaRPr lang="de-CH" sz="1600" dirty="0"/>
          </a:p>
          <a:p>
            <a:pPr marL="257175" indent="-257175">
              <a:spcAft>
                <a:spcPts val="450"/>
              </a:spcAft>
              <a:buFont typeface="+mj-lt"/>
              <a:buAutoNum type="arabicPeriod"/>
            </a:pPr>
            <a:endParaRPr lang="de-CH" dirty="0"/>
          </a:p>
        </p:txBody>
      </p:sp>
    </p:spTree>
    <p:extLst>
      <p:ext uri="{BB962C8B-B14F-4D97-AF65-F5344CB8AC3E}">
        <p14:creationId xmlns:p14="http://schemas.microsoft.com/office/powerpoint/2010/main" val="40299185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Muons-On-</a:t>
            </a:r>
            <a:r>
              <a:rPr lang="en-US" dirty="0" err="1"/>
              <a:t>REquest</a:t>
            </a:r>
            <a:r>
              <a:rPr lang="en-US" dirty="0"/>
              <a:t> (MORE) in </a:t>
            </a:r>
            <a:r>
              <a:rPr lang="en-US" dirty="0">
                <a:latin typeface="Symbol" panose="05050102010706020507" pitchFamily="18" charset="2"/>
              </a:rPr>
              <a:t>p</a:t>
            </a:r>
            <a:r>
              <a:rPr lang="en-US" dirty="0"/>
              <a:t>M3</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20</a:t>
            </a:fld>
            <a:endParaRPr lang="de-DE" dirty="0"/>
          </a:p>
        </p:txBody>
      </p:sp>
      <p:sp>
        <p:nvSpPr>
          <p:cNvPr id="5" name="Inhaltsplatzhalter 1">
            <a:extLst>
              <a:ext uri="{FF2B5EF4-FFF2-40B4-BE49-F238E27FC236}">
                <a16:creationId xmlns:a16="http://schemas.microsoft.com/office/drawing/2014/main" id="{E0CECDE9-CB3B-8041-AD6B-EF8C6E595C06}"/>
              </a:ext>
            </a:extLst>
          </p:cNvPr>
          <p:cNvSpPr>
            <a:spLocks noGrp="1"/>
          </p:cNvSpPr>
          <p:nvPr>
            <p:ph sz="quarter" idx="13"/>
          </p:nvPr>
        </p:nvSpPr>
        <p:spPr>
          <a:xfrm>
            <a:off x="827584" y="771550"/>
            <a:ext cx="8208912" cy="3869924"/>
          </a:xfrm>
        </p:spPr>
        <p:txBody>
          <a:bodyPr/>
          <a:lstStyle/>
          <a:p>
            <a:r>
              <a:rPr lang="de-CH" sz="1400" b="1" dirty="0">
                <a:solidFill>
                  <a:srgbClr val="010000"/>
                </a:solidFill>
                <a:latin typeface="Calibri" panose="020F0502020204030204" pitchFamily="34" charset="0"/>
                <a:cs typeface="Calibri" panose="020F0502020204030204" pitchFamily="34" charset="0"/>
              </a:rPr>
              <a:t>Fast HV-kicker </a:t>
            </a:r>
            <a:r>
              <a:rPr lang="de-CH" sz="1400" b="1" dirty="0" err="1">
                <a:solidFill>
                  <a:srgbClr val="010000"/>
                </a:solidFill>
                <a:latin typeface="Calibri" panose="020F0502020204030204" pitchFamily="34" charset="0"/>
                <a:cs typeface="Calibri" panose="020F0502020204030204" pitchFamily="34" charset="0"/>
              </a:rPr>
              <a:t>broken</a:t>
            </a:r>
            <a:r>
              <a:rPr lang="de-CH" sz="1400" b="1" dirty="0">
                <a:solidFill>
                  <a:srgbClr val="010000"/>
                </a:solidFill>
                <a:latin typeface="Calibri" panose="020F0502020204030204" pitchFamily="34" charset="0"/>
                <a:cs typeface="Calibri" panose="020F0502020204030204" pitchFamily="34" charset="0"/>
              </a:rPr>
              <a:t> in 2015</a:t>
            </a:r>
            <a:endParaRPr lang="de-CH" sz="1400" dirty="0">
              <a:solidFill>
                <a:srgbClr val="010000"/>
              </a:solidFill>
              <a:latin typeface="Calibri" panose="020F0502020204030204" pitchFamily="34" charset="0"/>
              <a:cs typeface="Calibri" panose="020F0502020204030204" pitchFamily="34" charset="0"/>
            </a:endParaRPr>
          </a:p>
          <a:p>
            <a:r>
              <a:rPr lang="de-CH" sz="1400" dirty="0">
                <a:solidFill>
                  <a:srgbClr val="010000"/>
                </a:solidFill>
                <a:latin typeface="Calibri" panose="020F0502020204030204" pitchFamily="34" charset="0"/>
                <a:cs typeface="Calibri" panose="020F0502020204030204" pitchFamily="34" charset="0"/>
              </a:rPr>
              <a:t>New fast </a:t>
            </a:r>
            <a:r>
              <a:rPr lang="de-CH" sz="1400" dirty="0" err="1">
                <a:solidFill>
                  <a:srgbClr val="010000"/>
                </a:solidFill>
                <a:latin typeface="Calibri" panose="020F0502020204030204" pitchFamily="34" charset="0"/>
                <a:cs typeface="Calibri" panose="020F0502020204030204" pitchFamily="34" charset="0"/>
              </a:rPr>
              <a:t>kicker</a:t>
            </a:r>
            <a:r>
              <a:rPr lang="de-CH" sz="1400" dirty="0">
                <a:solidFill>
                  <a:srgbClr val="010000"/>
                </a:solidFill>
                <a:latin typeface="Calibri" panose="020F0502020204030204" pitchFamily="34" charset="0"/>
                <a:cs typeface="Calibri" panose="020F0502020204030204" pitchFamily="34" charset="0"/>
              </a:rPr>
              <a:t> design </a:t>
            </a:r>
            <a:r>
              <a:rPr lang="de-CH" sz="1400" dirty="0" err="1">
                <a:solidFill>
                  <a:srgbClr val="010000"/>
                </a:solidFill>
                <a:latin typeface="Calibri" panose="020F0502020204030204" pitchFamily="34" charset="0"/>
                <a:cs typeface="Calibri" panose="020F0502020204030204" pitchFamily="34" charset="0"/>
              </a:rPr>
              <a:t>finished</a:t>
            </a:r>
            <a:r>
              <a:rPr lang="de-CH" sz="1400" dirty="0">
                <a:solidFill>
                  <a:srgbClr val="010000"/>
                </a:solidFill>
                <a:latin typeface="Calibri" panose="020F0502020204030204" pitchFamily="34" charset="0"/>
                <a:cs typeface="Calibri" panose="020F0502020204030204" pitchFamily="34" charset="0"/>
              </a:rPr>
              <a:t> in 2022, </a:t>
            </a:r>
            <a:r>
              <a:rPr lang="de-CH" sz="1400" dirty="0" err="1">
                <a:solidFill>
                  <a:srgbClr val="010000"/>
                </a:solidFill>
                <a:latin typeface="Calibri" panose="020F0502020204030204" pitchFamily="34" charset="0"/>
                <a:cs typeface="Calibri" panose="020F0502020204030204" pitchFamily="34" charset="0"/>
              </a:rPr>
              <a:t>commissioning</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planned</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for</a:t>
            </a:r>
            <a:r>
              <a:rPr lang="de-CH" sz="1400" dirty="0">
                <a:solidFill>
                  <a:srgbClr val="010000"/>
                </a:solidFill>
                <a:latin typeface="Calibri" panose="020F0502020204030204" pitchFamily="34" charset="0"/>
                <a:cs typeface="Calibri" panose="020F0502020204030204" pitchFamily="34" charset="0"/>
              </a:rPr>
              <a:t> 2024</a:t>
            </a:r>
          </a:p>
          <a:p>
            <a:r>
              <a:rPr lang="de-CH" sz="1400" dirty="0">
                <a:solidFill>
                  <a:srgbClr val="010000"/>
                </a:solidFill>
                <a:latin typeface="Calibri" panose="020F0502020204030204" pitchFamily="34" charset="0"/>
                <a:cs typeface="Calibri" panose="020F0502020204030204" pitchFamily="34" charset="0"/>
              </a:rPr>
              <a:t>MORE </a:t>
            </a:r>
            <a:r>
              <a:rPr lang="de-CH" sz="1400" dirty="0" err="1">
                <a:solidFill>
                  <a:srgbClr val="010000"/>
                </a:solidFill>
                <a:latin typeface="Calibri" panose="020F0502020204030204" pitchFamily="34" charset="0"/>
                <a:cs typeface="Calibri" panose="020F0502020204030204" pitchFamily="34" charset="0"/>
              </a:rPr>
              <a:t>combines</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the</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advantages</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of</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continuous</a:t>
            </a:r>
            <a:r>
              <a:rPr lang="de-CH" sz="1400" dirty="0">
                <a:solidFill>
                  <a:srgbClr val="010000"/>
                </a:solidFill>
                <a:latin typeface="Calibri" panose="020F0502020204030204" pitchFamily="34" charset="0"/>
                <a:cs typeface="Calibri" panose="020F0502020204030204" pitchFamily="34" charset="0"/>
              </a:rPr>
              <a:t> (high time </a:t>
            </a:r>
            <a:r>
              <a:rPr lang="de-CH" sz="1400" dirty="0" err="1">
                <a:solidFill>
                  <a:srgbClr val="010000"/>
                </a:solidFill>
                <a:latin typeface="Calibri" panose="020F0502020204030204" pitchFamily="34" charset="0"/>
                <a:cs typeface="Calibri" panose="020F0502020204030204" pitchFamily="34" charset="0"/>
              </a:rPr>
              <a:t>resolution</a:t>
            </a:r>
            <a:r>
              <a:rPr lang="de-CH" sz="1400" dirty="0">
                <a:solidFill>
                  <a:srgbClr val="010000"/>
                </a:solidFill>
                <a:latin typeface="Calibri" panose="020F0502020204030204" pitchFamily="34" charset="0"/>
                <a:cs typeface="Calibri" panose="020F0502020204030204" pitchFamily="34" charset="0"/>
              </a:rPr>
              <a:t>) and </a:t>
            </a:r>
            <a:r>
              <a:rPr lang="de-CH" sz="1400" dirty="0" err="1">
                <a:solidFill>
                  <a:srgbClr val="010000"/>
                </a:solidFill>
                <a:latin typeface="Calibri" panose="020F0502020204030204" pitchFamily="34" charset="0"/>
                <a:cs typeface="Calibri" panose="020F0502020204030204" pitchFamily="34" charset="0"/>
              </a:rPr>
              <a:t>pulsed</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beams</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low</a:t>
            </a:r>
            <a:r>
              <a:rPr lang="de-CH" sz="1400" dirty="0">
                <a:solidFill>
                  <a:srgbClr val="010000"/>
                </a:solidFill>
                <a:latin typeface="Calibri" panose="020F0502020204030204" pitchFamily="34" charset="0"/>
                <a:cs typeface="Calibri" panose="020F0502020204030204" pitchFamily="34" charset="0"/>
              </a:rPr>
              <a:t> </a:t>
            </a:r>
            <a:r>
              <a:rPr lang="de-CH" sz="1400" dirty="0" err="1">
                <a:solidFill>
                  <a:srgbClr val="010000"/>
                </a:solidFill>
                <a:latin typeface="Calibri" panose="020F0502020204030204" pitchFamily="34" charset="0"/>
                <a:cs typeface="Calibri" panose="020F0502020204030204" pitchFamily="34" charset="0"/>
              </a:rPr>
              <a:t>background</a:t>
            </a:r>
            <a:r>
              <a:rPr lang="de-CH" sz="1400" dirty="0">
                <a:solidFill>
                  <a:srgbClr val="010000"/>
                </a:solidFill>
                <a:latin typeface="Calibri" panose="020F0502020204030204" pitchFamily="34" charset="0"/>
                <a:cs typeface="Calibri" panose="020F0502020204030204" pitchFamily="34" charset="0"/>
              </a:rPr>
              <a:t>)</a:t>
            </a:r>
          </a:p>
          <a:p>
            <a:endParaRPr lang="de-CH" sz="1600" dirty="0">
              <a:solidFill>
                <a:srgbClr val="010000"/>
              </a:solidFill>
              <a:latin typeface="Calibri" panose="020F0502020204030204" pitchFamily="34" charset="0"/>
              <a:cs typeface="Calibri" panose="020F0502020204030204" pitchFamily="34" charset="0"/>
            </a:endParaRPr>
          </a:p>
          <a:p>
            <a:endParaRPr lang="de-CH" sz="1600" dirty="0">
              <a:solidFill>
                <a:srgbClr val="010000"/>
              </a:solidFill>
            </a:endParaRPr>
          </a:p>
          <a:p>
            <a:endParaRPr lang="de-DE" sz="1600" dirty="0">
              <a:solidFill>
                <a:srgbClr val="010000"/>
              </a:solidFill>
            </a:endParaRPr>
          </a:p>
        </p:txBody>
      </p:sp>
      <p:sp>
        <p:nvSpPr>
          <p:cNvPr id="2" name="TextBox 1">
            <a:extLst>
              <a:ext uri="{FF2B5EF4-FFF2-40B4-BE49-F238E27FC236}">
                <a16:creationId xmlns:a16="http://schemas.microsoft.com/office/drawing/2014/main" id="{1062A206-3521-70D4-2269-66049E360503}"/>
              </a:ext>
            </a:extLst>
          </p:cNvPr>
          <p:cNvSpPr txBox="1"/>
          <p:nvPr/>
        </p:nvSpPr>
        <p:spPr>
          <a:xfrm>
            <a:off x="1043608" y="4836380"/>
            <a:ext cx="2808312"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R. Abela et al., </a:t>
            </a:r>
            <a:r>
              <a:rPr lang="fr-CH" sz="1200" dirty="0" err="1">
                <a:solidFill>
                  <a:srgbClr val="000000"/>
                </a:solidFill>
                <a:latin typeface="Calibri"/>
              </a:rPr>
              <a:t>Hyp</a:t>
            </a:r>
            <a:r>
              <a:rPr lang="fr-CH" sz="1200" dirty="0">
                <a:solidFill>
                  <a:srgbClr val="000000"/>
                </a:solidFill>
                <a:latin typeface="Calibri"/>
              </a:rPr>
              <a:t>. Int. 120/121, 575 (1999)</a:t>
            </a:r>
            <a:endParaRPr lang="de-CH" sz="1200" dirty="0" err="1">
              <a:solidFill>
                <a:srgbClr val="000000"/>
              </a:solidFill>
              <a:latin typeface="Calibri"/>
            </a:endParaRPr>
          </a:p>
        </p:txBody>
      </p:sp>
      <p:pic>
        <p:nvPicPr>
          <p:cNvPr id="8" name="Picture 7">
            <a:extLst>
              <a:ext uri="{FF2B5EF4-FFF2-40B4-BE49-F238E27FC236}">
                <a16:creationId xmlns:a16="http://schemas.microsoft.com/office/drawing/2014/main" id="{13EEA6B6-DAA4-9A44-13CA-4A635754F093}"/>
              </a:ext>
            </a:extLst>
          </p:cNvPr>
          <p:cNvPicPr>
            <a:picLocks noChangeAspect="1"/>
          </p:cNvPicPr>
          <p:nvPr/>
        </p:nvPicPr>
        <p:blipFill>
          <a:blip r:embed="rId2"/>
          <a:stretch>
            <a:fillRect/>
          </a:stretch>
        </p:blipFill>
        <p:spPr>
          <a:xfrm>
            <a:off x="2074929" y="1512168"/>
            <a:ext cx="4807050" cy="3363838"/>
          </a:xfrm>
          <a:prstGeom prst="rect">
            <a:avLst/>
          </a:prstGeom>
        </p:spPr>
      </p:pic>
    </p:spTree>
    <p:extLst>
      <p:ext uri="{BB962C8B-B14F-4D97-AF65-F5344CB8AC3E}">
        <p14:creationId xmlns:p14="http://schemas.microsoft.com/office/powerpoint/2010/main" val="31720430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GB" noProof="0" dirty="0"/>
              <a:t>Experimental hall</a:t>
            </a:r>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21</a:t>
            </a:fld>
            <a:endParaRPr lang="de-DE" dirty="0"/>
          </a:p>
        </p:txBody>
      </p:sp>
      <p:sp>
        <p:nvSpPr>
          <p:cNvPr id="2" name="Freeform 1"/>
          <p:cNvSpPr/>
          <p:nvPr/>
        </p:nvSpPr>
        <p:spPr bwMode="auto">
          <a:xfrm>
            <a:off x="2489200" y="3324225"/>
            <a:ext cx="768350" cy="1203394"/>
          </a:xfrm>
          <a:custGeom>
            <a:avLst/>
            <a:gdLst>
              <a:gd name="connsiteX0" fmla="*/ 184150 w 768350"/>
              <a:gd name="connsiteY0" fmla="*/ 41275 h 1203394"/>
              <a:gd name="connsiteX1" fmla="*/ 196850 w 768350"/>
              <a:gd name="connsiteY1" fmla="*/ 57150 h 1203394"/>
              <a:gd name="connsiteX2" fmla="*/ 225425 w 768350"/>
              <a:gd name="connsiteY2" fmla="*/ 82550 h 1203394"/>
              <a:gd name="connsiteX3" fmla="*/ 231775 w 768350"/>
              <a:gd name="connsiteY3" fmla="*/ 92075 h 1203394"/>
              <a:gd name="connsiteX4" fmla="*/ 241300 w 768350"/>
              <a:gd name="connsiteY4" fmla="*/ 95250 h 1203394"/>
              <a:gd name="connsiteX5" fmla="*/ 260350 w 768350"/>
              <a:gd name="connsiteY5" fmla="*/ 107950 h 1203394"/>
              <a:gd name="connsiteX6" fmla="*/ 266700 w 768350"/>
              <a:gd name="connsiteY6" fmla="*/ 117475 h 1203394"/>
              <a:gd name="connsiteX7" fmla="*/ 276225 w 768350"/>
              <a:gd name="connsiteY7" fmla="*/ 123825 h 1203394"/>
              <a:gd name="connsiteX8" fmla="*/ 285750 w 768350"/>
              <a:gd name="connsiteY8" fmla="*/ 133350 h 1203394"/>
              <a:gd name="connsiteX9" fmla="*/ 295275 w 768350"/>
              <a:gd name="connsiteY9" fmla="*/ 139700 h 1203394"/>
              <a:gd name="connsiteX10" fmla="*/ 314325 w 768350"/>
              <a:gd name="connsiteY10" fmla="*/ 152400 h 1203394"/>
              <a:gd name="connsiteX11" fmla="*/ 327025 w 768350"/>
              <a:gd name="connsiteY11" fmla="*/ 161925 h 1203394"/>
              <a:gd name="connsiteX12" fmla="*/ 336550 w 768350"/>
              <a:gd name="connsiteY12" fmla="*/ 168275 h 1203394"/>
              <a:gd name="connsiteX13" fmla="*/ 346075 w 768350"/>
              <a:gd name="connsiteY13" fmla="*/ 177800 h 1203394"/>
              <a:gd name="connsiteX14" fmla="*/ 352425 w 768350"/>
              <a:gd name="connsiteY14" fmla="*/ 196850 h 1203394"/>
              <a:gd name="connsiteX15" fmla="*/ 358775 w 768350"/>
              <a:gd name="connsiteY15" fmla="*/ 206375 h 1203394"/>
              <a:gd name="connsiteX16" fmla="*/ 365125 w 768350"/>
              <a:gd name="connsiteY16" fmla="*/ 225425 h 1203394"/>
              <a:gd name="connsiteX17" fmla="*/ 371475 w 768350"/>
              <a:gd name="connsiteY17" fmla="*/ 234950 h 1203394"/>
              <a:gd name="connsiteX18" fmla="*/ 381000 w 768350"/>
              <a:gd name="connsiteY18" fmla="*/ 269875 h 1203394"/>
              <a:gd name="connsiteX19" fmla="*/ 387350 w 768350"/>
              <a:gd name="connsiteY19" fmla="*/ 288925 h 1203394"/>
              <a:gd name="connsiteX20" fmla="*/ 393700 w 768350"/>
              <a:gd name="connsiteY20" fmla="*/ 307975 h 1203394"/>
              <a:gd name="connsiteX21" fmla="*/ 396875 w 768350"/>
              <a:gd name="connsiteY21" fmla="*/ 317500 h 1203394"/>
              <a:gd name="connsiteX22" fmla="*/ 403225 w 768350"/>
              <a:gd name="connsiteY22" fmla="*/ 346075 h 1203394"/>
              <a:gd name="connsiteX23" fmla="*/ 409575 w 768350"/>
              <a:gd name="connsiteY23" fmla="*/ 355600 h 1203394"/>
              <a:gd name="connsiteX24" fmla="*/ 412750 w 768350"/>
              <a:gd name="connsiteY24" fmla="*/ 365125 h 1203394"/>
              <a:gd name="connsiteX25" fmla="*/ 419100 w 768350"/>
              <a:gd name="connsiteY25" fmla="*/ 374650 h 1203394"/>
              <a:gd name="connsiteX26" fmla="*/ 428625 w 768350"/>
              <a:gd name="connsiteY26" fmla="*/ 403225 h 1203394"/>
              <a:gd name="connsiteX27" fmla="*/ 431800 w 768350"/>
              <a:gd name="connsiteY27" fmla="*/ 412750 h 1203394"/>
              <a:gd name="connsiteX28" fmla="*/ 441325 w 768350"/>
              <a:gd name="connsiteY28" fmla="*/ 431800 h 1203394"/>
              <a:gd name="connsiteX29" fmla="*/ 457200 w 768350"/>
              <a:gd name="connsiteY29" fmla="*/ 450850 h 1203394"/>
              <a:gd name="connsiteX30" fmla="*/ 473075 w 768350"/>
              <a:gd name="connsiteY30" fmla="*/ 479425 h 1203394"/>
              <a:gd name="connsiteX31" fmla="*/ 479425 w 768350"/>
              <a:gd name="connsiteY31" fmla="*/ 488950 h 1203394"/>
              <a:gd name="connsiteX32" fmla="*/ 482600 w 768350"/>
              <a:gd name="connsiteY32" fmla="*/ 498475 h 1203394"/>
              <a:gd name="connsiteX33" fmla="*/ 495300 w 768350"/>
              <a:gd name="connsiteY33" fmla="*/ 517525 h 1203394"/>
              <a:gd name="connsiteX34" fmla="*/ 504825 w 768350"/>
              <a:gd name="connsiteY34" fmla="*/ 546100 h 1203394"/>
              <a:gd name="connsiteX35" fmla="*/ 508000 w 768350"/>
              <a:gd name="connsiteY35" fmla="*/ 555625 h 1203394"/>
              <a:gd name="connsiteX36" fmla="*/ 511175 w 768350"/>
              <a:gd name="connsiteY36" fmla="*/ 565150 h 1203394"/>
              <a:gd name="connsiteX37" fmla="*/ 508000 w 768350"/>
              <a:gd name="connsiteY37" fmla="*/ 603250 h 1203394"/>
              <a:gd name="connsiteX38" fmla="*/ 498475 w 768350"/>
              <a:gd name="connsiteY38" fmla="*/ 612775 h 1203394"/>
              <a:gd name="connsiteX39" fmla="*/ 488950 w 768350"/>
              <a:gd name="connsiteY39" fmla="*/ 615950 h 1203394"/>
              <a:gd name="connsiteX40" fmla="*/ 457200 w 768350"/>
              <a:gd name="connsiteY40" fmla="*/ 635000 h 1203394"/>
              <a:gd name="connsiteX41" fmla="*/ 447675 w 768350"/>
              <a:gd name="connsiteY41" fmla="*/ 641350 h 1203394"/>
              <a:gd name="connsiteX42" fmla="*/ 438150 w 768350"/>
              <a:gd name="connsiteY42" fmla="*/ 647700 h 1203394"/>
              <a:gd name="connsiteX43" fmla="*/ 409575 w 768350"/>
              <a:gd name="connsiteY43" fmla="*/ 657225 h 1203394"/>
              <a:gd name="connsiteX44" fmla="*/ 400050 w 768350"/>
              <a:gd name="connsiteY44" fmla="*/ 660400 h 1203394"/>
              <a:gd name="connsiteX45" fmla="*/ 390525 w 768350"/>
              <a:gd name="connsiteY45" fmla="*/ 663575 h 1203394"/>
              <a:gd name="connsiteX46" fmla="*/ 358775 w 768350"/>
              <a:gd name="connsiteY46" fmla="*/ 669925 h 1203394"/>
              <a:gd name="connsiteX47" fmla="*/ 339725 w 768350"/>
              <a:gd name="connsiteY47" fmla="*/ 676275 h 1203394"/>
              <a:gd name="connsiteX48" fmla="*/ 327025 w 768350"/>
              <a:gd name="connsiteY48" fmla="*/ 679450 h 1203394"/>
              <a:gd name="connsiteX49" fmla="*/ 295275 w 768350"/>
              <a:gd name="connsiteY49" fmla="*/ 688975 h 1203394"/>
              <a:gd name="connsiteX50" fmla="*/ 219075 w 768350"/>
              <a:gd name="connsiteY50" fmla="*/ 695325 h 1203394"/>
              <a:gd name="connsiteX51" fmla="*/ 174625 w 768350"/>
              <a:gd name="connsiteY51" fmla="*/ 701675 h 1203394"/>
              <a:gd name="connsiteX52" fmla="*/ 165100 w 768350"/>
              <a:gd name="connsiteY52" fmla="*/ 704850 h 1203394"/>
              <a:gd name="connsiteX53" fmla="*/ 149225 w 768350"/>
              <a:gd name="connsiteY53" fmla="*/ 708025 h 1203394"/>
              <a:gd name="connsiteX54" fmla="*/ 139700 w 768350"/>
              <a:gd name="connsiteY54" fmla="*/ 714375 h 1203394"/>
              <a:gd name="connsiteX55" fmla="*/ 120650 w 768350"/>
              <a:gd name="connsiteY55" fmla="*/ 723900 h 1203394"/>
              <a:gd name="connsiteX56" fmla="*/ 111125 w 768350"/>
              <a:gd name="connsiteY56" fmla="*/ 733425 h 1203394"/>
              <a:gd name="connsiteX57" fmla="*/ 104775 w 768350"/>
              <a:gd name="connsiteY57" fmla="*/ 742950 h 1203394"/>
              <a:gd name="connsiteX58" fmla="*/ 95250 w 768350"/>
              <a:gd name="connsiteY58" fmla="*/ 746125 h 1203394"/>
              <a:gd name="connsiteX59" fmla="*/ 76200 w 768350"/>
              <a:gd name="connsiteY59" fmla="*/ 765175 h 1203394"/>
              <a:gd name="connsiteX60" fmla="*/ 57150 w 768350"/>
              <a:gd name="connsiteY60" fmla="*/ 777875 h 1203394"/>
              <a:gd name="connsiteX61" fmla="*/ 50800 w 768350"/>
              <a:gd name="connsiteY61" fmla="*/ 787400 h 1203394"/>
              <a:gd name="connsiteX62" fmla="*/ 22225 w 768350"/>
              <a:gd name="connsiteY62" fmla="*/ 812800 h 1203394"/>
              <a:gd name="connsiteX63" fmla="*/ 15875 w 768350"/>
              <a:gd name="connsiteY63" fmla="*/ 825500 h 1203394"/>
              <a:gd name="connsiteX64" fmla="*/ 6350 w 768350"/>
              <a:gd name="connsiteY64" fmla="*/ 838200 h 1203394"/>
              <a:gd name="connsiteX65" fmla="*/ 0 w 768350"/>
              <a:gd name="connsiteY65" fmla="*/ 857250 h 1203394"/>
              <a:gd name="connsiteX66" fmla="*/ 6350 w 768350"/>
              <a:gd name="connsiteY66" fmla="*/ 927100 h 1203394"/>
              <a:gd name="connsiteX67" fmla="*/ 12700 w 768350"/>
              <a:gd name="connsiteY67" fmla="*/ 949325 h 1203394"/>
              <a:gd name="connsiteX68" fmla="*/ 19050 w 768350"/>
              <a:gd name="connsiteY68" fmla="*/ 958850 h 1203394"/>
              <a:gd name="connsiteX69" fmla="*/ 22225 w 768350"/>
              <a:gd name="connsiteY69" fmla="*/ 968375 h 1203394"/>
              <a:gd name="connsiteX70" fmla="*/ 31750 w 768350"/>
              <a:gd name="connsiteY70" fmla="*/ 977900 h 1203394"/>
              <a:gd name="connsiteX71" fmla="*/ 53975 w 768350"/>
              <a:gd name="connsiteY71" fmla="*/ 1003300 h 1203394"/>
              <a:gd name="connsiteX72" fmla="*/ 60325 w 768350"/>
              <a:gd name="connsiteY72" fmla="*/ 1012825 h 1203394"/>
              <a:gd name="connsiteX73" fmla="*/ 63500 w 768350"/>
              <a:gd name="connsiteY73" fmla="*/ 1022350 h 1203394"/>
              <a:gd name="connsiteX74" fmla="*/ 76200 w 768350"/>
              <a:gd name="connsiteY74" fmla="*/ 1041400 h 1203394"/>
              <a:gd name="connsiteX75" fmla="*/ 92075 w 768350"/>
              <a:gd name="connsiteY75" fmla="*/ 1060450 h 1203394"/>
              <a:gd name="connsiteX76" fmla="*/ 101600 w 768350"/>
              <a:gd name="connsiteY76" fmla="*/ 1063625 h 1203394"/>
              <a:gd name="connsiteX77" fmla="*/ 120650 w 768350"/>
              <a:gd name="connsiteY77" fmla="*/ 1073150 h 1203394"/>
              <a:gd name="connsiteX78" fmla="*/ 130175 w 768350"/>
              <a:gd name="connsiteY78" fmla="*/ 1082675 h 1203394"/>
              <a:gd name="connsiteX79" fmla="*/ 139700 w 768350"/>
              <a:gd name="connsiteY79" fmla="*/ 1089025 h 1203394"/>
              <a:gd name="connsiteX80" fmla="*/ 146050 w 768350"/>
              <a:gd name="connsiteY80" fmla="*/ 1098550 h 1203394"/>
              <a:gd name="connsiteX81" fmla="*/ 155575 w 768350"/>
              <a:gd name="connsiteY81" fmla="*/ 1101725 h 1203394"/>
              <a:gd name="connsiteX82" fmla="*/ 165100 w 768350"/>
              <a:gd name="connsiteY82" fmla="*/ 1108075 h 1203394"/>
              <a:gd name="connsiteX83" fmla="*/ 174625 w 768350"/>
              <a:gd name="connsiteY83" fmla="*/ 1117600 h 1203394"/>
              <a:gd name="connsiteX84" fmla="*/ 184150 w 768350"/>
              <a:gd name="connsiteY84" fmla="*/ 1120775 h 1203394"/>
              <a:gd name="connsiteX85" fmla="*/ 193675 w 768350"/>
              <a:gd name="connsiteY85" fmla="*/ 1127125 h 1203394"/>
              <a:gd name="connsiteX86" fmla="*/ 206375 w 768350"/>
              <a:gd name="connsiteY86" fmla="*/ 1133475 h 1203394"/>
              <a:gd name="connsiteX87" fmla="*/ 215900 w 768350"/>
              <a:gd name="connsiteY87" fmla="*/ 1139825 h 1203394"/>
              <a:gd name="connsiteX88" fmla="*/ 238125 w 768350"/>
              <a:gd name="connsiteY88" fmla="*/ 1146175 h 1203394"/>
              <a:gd name="connsiteX89" fmla="*/ 260350 w 768350"/>
              <a:gd name="connsiteY89" fmla="*/ 1158875 h 1203394"/>
              <a:gd name="connsiteX90" fmla="*/ 273050 w 768350"/>
              <a:gd name="connsiteY90" fmla="*/ 1162050 h 1203394"/>
              <a:gd name="connsiteX91" fmla="*/ 282575 w 768350"/>
              <a:gd name="connsiteY91" fmla="*/ 1165225 h 1203394"/>
              <a:gd name="connsiteX92" fmla="*/ 295275 w 768350"/>
              <a:gd name="connsiteY92" fmla="*/ 1168400 h 1203394"/>
              <a:gd name="connsiteX93" fmla="*/ 314325 w 768350"/>
              <a:gd name="connsiteY93" fmla="*/ 1174750 h 1203394"/>
              <a:gd name="connsiteX94" fmla="*/ 330200 w 768350"/>
              <a:gd name="connsiteY94" fmla="*/ 1177925 h 1203394"/>
              <a:gd name="connsiteX95" fmla="*/ 339725 w 768350"/>
              <a:gd name="connsiteY95" fmla="*/ 1181100 h 1203394"/>
              <a:gd name="connsiteX96" fmla="*/ 361950 w 768350"/>
              <a:gd name="connsiteY96" fmla="*/ 1190625 h 1203394"/>
              <a:gd name="connsiteX97" fmla="*/ 428625 w 768350"/>
              <a:gd name="connsiteY97" fmla="*/ 1200150 h 1203394"/>
              <a:gd name="connsiteX98" fmla="*/ 438150 w 768350"/>
              <a:gd name="connsiteY98" fmla="*/ 1203325 h 1203394"/>
              <a:gd name="connsiteX99" fmla="*/ 555625 w 768350"/>
              <a:gd name="connsiteY99" fmla="*/ 1200150 h 1203394"/>
              <a:gd name="connsiteX100" fmla="*/ 561975 w 768350"/>
              <a:gd name="connsiteY100" fmla="*/ 1190625 h 1203394"/>
              <a:gd name="connsiteX101" fmla="*/ 571500 w 768350"/>
              <a:gd name="connsiteY101" fmla="*/ 1181100 h 1203394"/>
              <a:gd name="connsiteX102" fmla="*/ 584200 w 768350"/>
              <a:gd name="connsiteY102" fmla="*/ 1158875 h 1203394"/>
              <a:gd name="connsiteX103" fmla="*/ 593725 w 768350"/>
              <a:gd name="connsiteY103" fmla="*/ 1149350 h 1203394"/>
              <a:gd name="connsiteX104" fmla="*/ 596900 w 768350"/>
              <a:gd name="connsiteY104" fmla="*/ 1139825 h 1203394"/>
              <a:gd name="connsiteX105" fmla="*/ 615950 w 768350"/>
              <a:gd name="connsiteY105" fmla="*/ 1101725 h 1203394"/>
              <a:gd name="connsiteX106" fmla="*/ 622300 w 768350"/>
              <a:gd name="connsiteY106" fmla="*/ 1089025 h 1203394"/>
              <a:gd name="connsiteX107" fmla="*/ 628650 w 768350"/>
              <a:gd name="connsiteY107" fmla="*/ 1063625 h 1203394"/>
              <a:gd name="connsiteX108" fmla="*/ 638175 w 768350"/>
              <a:gd name="connsiteY108" fmla="*/ 1035050 h 1203394"/>
              <a:gd name="connsiteX109" fmla="*/ 641350 w 768350"/>
              <a:gd name="connsiteY109" fmla="*/ 1025525 h 1203394"/>
              <a:gd name="connsiteX110" fmla="*/ 638175 w 768350"/>
              <a:gd name="connsiteY110" fmla="*/ 866775 h 1203394"/>
              <a:gd name="connsiteX111" fmla="*/ 619125 w 768350"/>
              <a:gd name="connsiteY111" fmla="*/ 847725 h 1203394"/>
              <a:gd name="connsiteX112" fmla="*/ 609600 w 768350"/>
              <a:gd name="connsiteY112" fmla="*/ 828675 h 1203394"/>
              <a:gd name="connsiteX113" fmla="*/ 612775 w 768350"/>
              <a:gd name="connsiteY113" fmla="*/ 800100 h 1203394"/>
              <a:gd name="connsiteX114" fmla="*/ 619125 w 768350"/>
              <a:gd name="connsiteY114" fmla="*/ 790575 h 1203394"/>
              <a:gd name="connsiteX115" fmla="*/ 647700 w 768350"/>
              <a:gd name="connsiteY115" fmla="*/ 774700 h 1203394"/>
              <a:gd name="connsiteX116" fmla="*/ 657225 w 768350"/>
              <a:gd name="connsiteY116" fmla="*/ 768350 h 1203394"/>
              <a:gd name="connsiteX117" fmla="*/ 666750 w 768350"/>
              <a:gd name="connsiteY117" fmla="*/ 765175 h 1203394"/>
              <a:gd name="connsiteX118" fmla="*/ 695325 w 768350"/>
              <a:gd name="connsiteY118" fmla="*/ 739775 h 1203394"/>
              <a:gd name="connsiteX119" fmla="*/ 704850 w 768350"/>
              <a:gd name="connsiteY119" fmla="*/ 733425 h 1203394"/>
              <a:gd name="connsiteX120" fmla="*/ 711200 w 768350"/>
              <a:gd name="connsiteY120" fmla="*/ 723900 h 1203394"/>
              <a:gd name="connsiteX121" fmla="*/ 720725 w 768350"/>
              <a:gd name="connsiteY121" fmla="*/ 717550 h 1203394"/>
              <a:gd name="connsiteX122" fmla="*/ 733425 w 768350"/>
              <a:gd name="connsiteY122" fmla="*/ 698500 h 1203394"/>
              <a:gd name="connsiteX123" fmla="*/ 752475 w 768350"/>
              <a:gd name="connsiteY123" fmla="*/ 669925 h 1203394"/>
              <a:gd name="connsiteX124" fmla="*/ 765175 w 768350"/>
              <a:gd name="connsiteY124" fmla="*/ 641350 h 1203394"/>
              <a:gd name="connsiteX125" fmla="*/ 768350 w 768350"/>
              <a:gd name="connsiteY125" fmla="*/ 631825 h 1203394"/>
              <a:gd name="connsiteX126" fmla="*/ 765175 w 768350"/>
              <a:gd name="connsiteY126" fmla="*/ 571500 h 1203394"/>
              <a:gd name="connsiteX127" fmla="*/ 749300 w 768350"/>
              <a:gd name="connsiteY127" fmla="*/ 542925 h 1203394"/>
              <a:gd name="connsiteX128" fmla="*/ 742950 w 768350"/>
              <a:gd name="connsiteY128" fmla="*/ 530225 h 1203394"/>
              <a:gd name="connsiteX129" fmla="*/ 736600 w 768350"/>
              <a:gd name="connsiteY129" fmla="*/ 511175 h 1203394"/>
              <a:gd name="connsiteX130" fmla="*/ 730250 w 768350"/>
              <a:gd name="connsiteY130" fmla="*/ 501650 h 1203394"/>
              <a:gd name="connsiteX131" fmla="*/ 717550 w 768350"/>
              <a:gd name="connsiteY131" fmla="*/ 473075 h 1203394"/>
              <a:gd name="connsiteX132" fmla="*/ 708025 w 768350"/>
              <a:gd name="connsiteY132" fmla="*/ 450850 h 1203394"/>
              <a:gd name="connsiteX133" fmla="*/ 704850 w 768350"/>
              <a:gd name="connsiteY133" fmla="*/ 441325 h 1203394"/>
              <a:gd name="connsiteX134" fmla="*/ 698500 w 768350"/>
              <a:gd name="connsiteY134" fmla="*/ 431800 h 1203394"/>
              <a:gd name="connsiteX135" fmla="*/ 695325 w 768350"/>
              <a:gd name="connsiteY135" fmla="*/ 422275 h 1203394"/>
              <a:gd name="connsiteX136" fmla="*/ 682625 w 768350"/>
              <a:gd name="connsiteY136" fmla="*/ 403225 h 1203394"/>
              <a:gd name="connsiteX137" fmla="*/ 676275 w 768350"/>
              <a:gd name="connsiteY137" fmla="*/ 393700 h 1203394"/>
              <a:gd name="connsiteX138" fmla="*/ 669925 w 768350"/>
              <a:gd name="connsiteY138" fmla="*/ 384175 h 1203394"/>
              <a:gd name="connsiteX139" fmla="*/ 660400 w 768350"/>
              <a:gd name="connsiteY139" fmla="*/ 374650 h 1203394"/>
              <a:gd name="connsiteX140" fmla="*/ 647700 w 768350"/>
              <a:gd name="connsiteY140" fmla="*/ 352425 h 1203394"/>
              <a:gd name="connsiteX141" fmla="*/ 628650 w 768350"/>
              <a:gd name="connsiteY141" fmla="*/ 336550 h 1203394"/>
              <a:gd name="connsiteX142" fmla="*/ 615950 w 768350"/>
              <a:gd name="connsiteY142" fmla="*/ 317500 h 1203394"/>
              <a:gd name="connsiteX143" fmla="*/ 606425 w 768350"/>
              <a:gd name="connsiteY143" fmla="*/ 307975 h 1203394"/>
              <a:gd name="connsiteX144" fmla="*/ 600075 w 768350"/>
              <a:gd name="connsiteY144" fmla="*/ 298450 h 1203394"/>
              <a:gd name="connsiteX145" fmla="*/ 590550 w 768350"/>
              <a:gd name="connsiteY145" fmla="*/ 295275 h 1203394"/>
              <a:gd name="connsiteX146" fmla="*/ 568325 w 768350"/>
              <a:gd name="connsiteY146" fmla="*/ 269875 h 1203394"/>
              <a:gd name="connsiteX147" fmla="*/ 549275 w 768350"/>
              <a:gd name="connsiteY147" fmla="*/ 241300 h 1203394"/>
              <a:gd name="connsiteX148" fmla="*/ 542925 w 768350"/>
              <a:gd name="connsiteY148" fmla="*/ 231775 h 1203394"/>
              <a:gd name="connsiteX149" fmla="*/ 533400 w 768350"/>
              <a:gd name="connsiteY149" fmla="*/ 222250 h 1203394"/>
              <a:gd name="connsiteX150" fmla="*/ 520700 w 768350"/>
              <a:gd name="connsiteY150" fmla="*/ 206375 h 1203394"/>
              <a:gd name="connsiteX151" fmla="*/ 498475 w 768350"/>
              <a:gd name="connsiteY151" fmla="*/ 184150 h 1203394"/>
              <a:gd name="connsiteX152" fmla="*/ 482600 w 768350"/>
              <a:gd name="connsiteY152" fmla="*/ 168275 h 1203394"/>
              <a:gd name="connsiteX153" fmla="*/ 479425 w 768350"/>
              <a:gd name="connsiteY153" fmla="*/ 158750 h 1203394"/>
              <a:gd name="connsiteX154" fmla="*/ 457200 w 768350"/>
              <a:gd name="connsiteY154" fmla="*/ 130175 h 1203394"/>
              <a:gd name="connsiteX155" fmla="*/ 454025 w 768350"/>
              <a:gd name="connsiteY155" fmla="*/ 120650 h 1203394"/>
              <a:gd name="connsiteX156" fmla="*/ 444500 w 768350"/>
              <a:gd name="connsiteY156" fmla="*/ 114300 h 1203394"/>
              <a:gd name="connsiteX157" fmla="*/ 428625 w 768350"/>
              <a:gd name="connsiteY157" fmla="*/ 88900 h 1203394"/>
              <a:gd name="connsiteX158" fmla="*/ 415925 w 768350"/>
              <a:gd name="connsiteY158" fmla="*/ 69850 h 1203394"/>
              <a:gd name="connsiteX159" fmla="*/ 409575 w 768350"/>
              <a:gd name="connsiteY159" fmla="*/ 60325 h 1203394"/>
              <a:gd name="connsiteX160" fmla="*/ 381000 w 768350"/>
              <a:gd name="connsiteY160" fmla="*/ 38100 h 1203394"/>
              <a:gd name="connsiteX161" fmla="*/ 371475 w 768350"/>
              <a:gd name="connsiteY161" fmla="*/ 31750 h 1203394"/>
              <a:gd name="connsiteX162" fmla="*/ 352425 w 768350"/>
              <a:gd name="connsiteY162" fmla="*/ 25400 h 1203394"/>
              <a:gd name="connsiteX163" fmla="*/ 342900 w 768350"/>
              <a:gd name="connsiteY163" fmla="*/ 22225 h 1203394"/>
              <a:gd name="connsiteX164" fmla="*/ 323850 w 768350"/>
              <a:gd name="connsiteY164" fmla="*/ 12700 h 1203394"/>
              <a:gd name="connsiteX165" fmla="*/ 314325 w 768350"/>
              <a:gd name="connsiteY165" fmla="*/ 6350 h 1203394"/>
              <a:gd name="connsiteX166" fmla="*/ 285750 w 768350"/>
              <a:gd name="connsiteY166" fmla="*/ 0 h 1203394"/>
              <a:gd name="connsiteX167" fmla="*/ 241300 w 768350"/>
              <a:gd name="connsiteY167" fmla="*/ 3175 h 1203394"/>
              <a:gd name="connsiteX168" fmla="*/ 219075 w 768350"/>
              <a:gd name="connsiteY168" fmla="*/ 9525 h 1203394"/>
              <a:gd name="connsiteX169" fmla="*/ 212725 w 768350"/>
              <a:gd name="connsiteY169" fmla="*/ 19050 h 1203394"/>
              <a:gd name="connsiteX170" fmla="*/ 206375 w 768350"/>
              <a:gd name="connsiteY170" fmla="*/ 38100 h 1203394"/>
              <a:gd name="connsiteX171" fmla="*/ 215900 w 768350"/>
              <a:gd name="connsiteY171" fmla="*/ 85725 h 1203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768350" h="1203394">
                <a:moveTo>
                  <a:pt x="184150" y="41275"/>
                </a:moveTo>
                <a:cubicBezTo>
                  <a:pt x="188383" y="46567"/>
                  <a:pt x="192058" y="52358"/>
                  <a:pt x="196850" y="57150"/>
                </a:cubicBezTo>
                <a:cubicBezTo>
                  <a:pt x="215937" y="76237"/>
                  <a:pt x="198758" y="42549"/>
                  <a:pt x="225425" y="82550"/>
                </a:cubicBezTo>
                <a:cubicBezTo>
                  <a:pt x="227542" y="85725"/>
                  <a:pt x="228795" y="89691"/>
                  <a:pt x="231775" y="92075"/>
                </a:cubicBezTo>
                <a:cubicBezTo>
                  <a:pt x="234388" y="94166"/>
                  <a:pt x="238374" y="93625"/>
                  <a:pt x="241300" y="95250"/>
                </a:cubicBezTo>
                <a:cubicBezTo>
                  <a:pt x="247971" y="98956"/>
                  <a:pt x="260350" y="107950"/>
                  <a:pt x="260350" y="107950"/>
                </a:cubicBezTo>
                <a:cubicBezTo>
                  <a:pt x="262467" y="111125"/>
                  <a:pt x="264002" y="114777"/>
                  <a:pt x="266700" y="117475"/>
                </a:cubicBezTo>
                <a:cubicBezTo>
                  <a:pt x="269398" y="120173"/>
                  <a:pt x="273294" y="121382"/>
                  <a:pt x="276225" y="123825"/>
                </a:cubicBezTo>
                <a:cubicBezTo>
                  <a:pt x="279674" y="126700"/>
                  <a:pt x="282301" y="130475"/>
                  <a:pt x="285750" y="133350"/>
                </a:cubicBezTo>
                <a:cubicBezTo>
                  <a:pt x="288681" y="135793"/>
                  <a:pt x="292344" y="137257"/>
                  <a:pt x="295275" y="139700"/>
                </a:cubicBezTo>
                <a:cubicBezTo>
                  <a:pt x="311130" y="152913"/>
                  <a:pt x="297586" y="146820"/>
                  <a:pt x="314325" y="152400"/>
                </a:cubicBezTo>
                <a:cubicBezTo>
                  <a:pt x="318558" y="155575"/>
                  <a:pt x="322719" y="158849"/>
                  <a:pt x="327025" y="161925"/>
                </a:cubicBezTo>
                <a:cubicBezTo>
                  <a:pt x="330130" y="164143"/>
                  <a:pt x="333619" y="165832"/>
                  <a:pt x="336550" y="168275"/>
                </a:cubicBezTo>
                <a:cubicBezTo>
                  <a:pt x="339999" y="171150"/>
                  <a:pt x="342900" y="174625"/>
                  <a:pt x="346075" y="177800"/>
                </a:cubicBezTo>
                <a:cubicBezTo>
                  <a:pt x="348192" y="184150"/>
                  <a:pt x="348712" y="191281"/>
                  <a:pt x="352425" y="196850"/>
                </a:cubicBezTo>
                <a:cubicBezTo>
                  <a:pt x="354542" y="200025"/>
                  <a:pt x="357225" y="202888"/>
                  <a:pt x="358775" y="206375"/>
                </a:cubicBezTo>
                <a:cubicBezTo>
                  <a:pt x="361493" y="212492"/>
                  <a:pt x="361412" y="219856"/>
                  <a:pt x="365125" y="225425"/>
                </a:cubicBezTo>
                <a:cubicBezTo>
                  <a:pt x="367242" y="228600"/>
                  <a:pt x="369925" y="231463"/>
                  <a:pt x="371475" y="234950"/>
                </a:cubicBezTo>
                <a:cubicBezTo>
                  <a:pt x="380505" y="255268"/>
                  <a:pt x="375727" y="250542"/>
                  <a:pt x="381000" y="269875"/>
                </a:cubicBezTo>
                <a:cubicBezTo>
                  <a:pt x="382761" y="276333"/>
                  <a:pt x="385233" y="282575"/>
                  <a:pt x="387350" y="288925"/>
                </a:cubicBezTo>
                <a:lnTo>
                  <a:pt x="393700" y="307975"/>
                </a:lnTo>
                <a:cubicBezTo>
                  <a:pt x="394758" y="311150"/>
                  <a:pt x="396219" y="314218"/>
                  <a:pt x="396875" y="317500"/>
                </a:cubicBezTo>
                <a:cubicBezTo>
                  <a:pt x="397440" y="320325"/>
                  <a:pt x="401544" y="342152"/>
                  <a:pt x="403225" y="346075"/>
                </a:cubicBezTo>
                <a:cubicBezTo>
                  <a:pt x="404728" y="349582"/>
                  <a:pt x="407868" y="352187"/>
                  <a:pt x="409575" y="355600"/>
                </a:cubicBezTo>
                <a:cubicBezTo>
                  <a:pt x="411072" y="358593"/>
                  <a:pt x="411253" y="362132"/>
                  <a:pt x="412750" y="365125"/>
                </a:cubicBezTo>
                <a:cubicBezTo>
                  <a:pt x="414457" y="368538"/>
                  <a:pt x="417550" y="371163"/>
                  <a:pt x="419100" y="374650"/>
                </a:cubicBezTo>
                <a:lnTo>
                  <a:pt x="428625" y="403225"/>
                </a:lnTo>
                <a:cubicBezTo>
                  <a:pt x="429683" y="406400"/>
                  <a:pt x="429944" y="409965"/>
                  <a:pt x="431800" y="412750"/>
                </a:cubicBezTo>
                <a:cubicBezTo>
                  <a:pt x="449998" y="440047"/>
                  <a:pt x="428180" y="405510"/>
                  <a:pt x="441325" y="431800"/>
                </a:cubicBezTo>
                <a:cubicBezTo>
                  <a:pt x="445745" y="440641"/>
                  <a:pt x="450178" y="443828"/>
                  <a:pt x="457200" y="450850"/>
                </a:cubicBezTo>
                <a:cubicBezTo>
                  <a:pt x="462788" y="467615"/>
                  <a:pt x="458519" y="457590"/>
                  <a:pt x="473075" y="479425"/>
                </a:cubicBezTo>
                <a:cubicBezTo>
                  <a:pt x="475192" y="482600"/>
                  <a:pt x="478218" y="485330"/>
                  <a:pt x="479425" y="488950"/>
                </a:cubicBezTo>
                <a:cubicBezTo>
                  <a:pt x="480483" y="492125"/>
                  <a:pt x="480975" y="495549"/>
                  <a:pt x="482600" y="498475"/>
                </a:cubicBezTo>
                <a:cubicBezTo>
                  <a:pt x="486306" y="505146"/>
                  <a:pt x="492887" y="510285"/>
                  <a:pt x="495300" y="517525"/>
                </a:cubicBezTo>
                <a:lnTo>
                  <a:pt x="504825" y="546100"/>
                </a:lnTo>
                <a:lnTo>
                  <a:pt x="508000" y="555625"/>
                </a:lnTo>
                <a:lnTo>
                  <a:pt x="511175" y="565150"/>
                </a:lnTo>
                <a:cubicBezTo>
                  <a:pt x="510117" y="577850"/>
                  <a:pt x="511284" y="590936"/>
                  <a:pt x="508000" y="603250"/>
                </a:cubicBezTo>
                <a:cubicBezTo>
                  <a:pt x="506843" y="607589"/>
                  <a:pt x="502211" y="610284"/>
                  <a:pt x="498475" y="612775"/>
                </a:cubicBezTo>
                <a:cubicBezTo>
                  <a:pt x="495690" y="614631"/>
                  <a:pt x="492026" y="614632"/>
                  <a:pt x="488950" y="615950"/>
                </a:cubicBezTo>
                <a:cubicBezTo>
                  <a:pt x="475282" y="621808"/>
                  <a:pt x="470743" y="625972"/>
                  <a:pt x="457200" y="635000"/>
                </a:cubicBezTo>
                <a:lnTo>
                  <a:pt x="447675" y="641350"/>
                </a:lnTo>
                <a:cubicBezTo>
                  <a:pt x="444500" y="643467"/>
                  <a:pt x="441770" y="646493"/>
                  <a:pt x="438150" y="647700"/>
                </a:cubicBezTo>
                <a:lnTo>
                  <a:pt x="409575" y="657225"/>
                </a:lnTo>
                <a:lnTo>
                  <a:pt x="400050" y="660400"/>
                </a:lnTo>
                <a:cubicBezTo>
                  <a:pt x="396875" y="661458"/>
                  <a:pt x="393826" y="663025"/>
                  <a:pt x="390525" y="663575"/>
                </a:cubicBezTo>
                <a:cubicBezTo>
                  <a:pt x="377652" y="665721"/>
                  <a:pt x="370616" y="666373"/>
                  <a:pt x="358775" y="669925"/>
                </a:cubicBezTo>
                <a:cubicBezTo>
                  <a:pt x="352364" y="671848"/>
                  <a:pt x="346219" y="674652"/>
                  <a:pt x="339725" y="676275"/>
                </a:cubicBezTo>
                <a:cubicBezTo>
                  <a:pt x="335492" y="677333"/>
                  <a:pt x="331205" y="678196"/>
                  <a:pt x="327025" y="679450"/>
                </a:cubicBezTo>
                <a:cubicBezTo>
                  <a:pt x="314280" y="683273"/>
                  <a:pt x="307659" y="686723"/>
                  <a:pt x="295275" y="688975"/>
                </a:cubicBezTo>
                <a:cubicBezTo>
                  <a:pt x="267900" y="693952"/>
                  <a:pt x="249954" y="693509"/>
                  <a:pt x="219075" y="695325"/>
                </a:cubicBezTo>
                <a:cubicBezTo>
                  <a:pt x="208090" y="696698"/>
                  <a:pt x="186396" y="699059"/>
                  <a:pt x="174625" y="701675"/>
                </a:cubicBezTo>
                <a:cubicBezTo>
                  <a:pt x="171358" y="702401"/>
                  <a:pt x="168347" y="704038"/>
                  <a:pt x="165100" y="704850"/>
                </a:cubicBezTo>
                <a:cubicBezTo>
                  <a:pt x="159865" y="706159"/>
                  <a:pt x="154517" y="706967"/>
                  <a:pt x="149225" y="708025"/>
                </a:cubicBezTo>
                <a:cubicBezTo>
                  <a:pt x="146050" y="710142"/>
                  <a:pt x="143113" y="712668"/>
                  <a:pt x="139700" y="714375"/>
                </a:cubicBezTo>
                <a:cubicBezTo>
                  <a:pt x="125381" y="721535"/>
                  <a:pt x="134299" y="712526"/>
                  <a:pt x="120650" y="723900"/>
                </a:cubicBezTo>
                <a:cubicBezTo>
                  <a:pt x="117201" y="726775"/>
                  <a:pt x="114000" y="729976"/>
                  <a:pt x="111125" y="733425"/>
                </a:cubicBezTo>
                <a:cubicBezTo>
                  <a:pt x="108682" y="736356"/>
                  <a:pt x="107755" y="740566"/>
                  <a:pt x="104775" y="742950"/>
                </a:cubicBezTo>
                <a:cubicBezTo>
                  <a:pt x="102162" y="745041"/>
                  <a:pt x="98425" y="745067"/>
                  <a:pt x="95250" y="746125"/>
                </a:cubicBezTo>
                <a:cubicBezTo>
                  <a:pt x="88900" y="752475"/>
                  <a:pt x="83672" y="760194"/>
                  <a:pt x="76200" y="765175"/>
                </a:cubicBezTo>
                <a:lnTo>
                  <a:pt x="57150" y="777875"/>
                </a:lnTo>
                <a:cubicBezTo>
                  <a:pt x="55033" y="781050"/>
                  <a:pt x="53335" y="784548"/>
                  <a:pt x="50800" y="787400"/>
                </a:cubicBezTo>
                <a:cubicBezTo>
                  <a:pt x="34983" y="805194"/>
                  <a:pt x="36702" y="803149"/>
                  <a:pt x="22225" y="812800"/>
                </a:cubicBezTo>
                <a:cubicBezTo>
                  <a:pt x="20108" y="817033"/>
                  <a:pt x="18383" y="821486"/>
                  <a:pt x="15875" y="825500"/>
                </a:cubicBezTo>
                <a:cubicBezTo>
                  <a:pt x="13070" y="829987"/>
                  <a:pt x="8717" y="833467"/>
                  <a:pt x="6350" y="838200"/>
                </a:cubicBezTo>
                <a:cubicBezTo>
                  <a:pt x="3357" y="844187"/>
                  <a:pt x="0" y="857250"/>
                  <a:pt x="0" y="857250"/>
                </a:cubicBezTo>
                <a:cubicBezTo>
                  <a:pt x="5203" y="956107"/>
                  <a:pt x="-3500" y="892623"/>
                  <a:pt x="6350" y="927100"/>
                </a:cubicBezTo>
                <a:cubicBezTo>
                  <a:pt x="7706" y="931847"/>
                  <a:pt x="10162" y="944250"/>
                  <a:pt x="12700" y="949325"/>
                </a:cubicBezTo>
                <a:cubicBezTo>
                  <a:pt x="14407" y="952738"/>
                  <a:pt x="17343" y="955437"/>
                  <a:pt x="19050" y="958850"/>
                </a:cubicBezTo>
                <a:cubicBezTo>
                  <a:pt x="20547" y="961843"/>
                  <a:pt x="20369" y="965590"/>
                  <a:pt x="22225" y="968375"/>
                </a:cubicBezTo>
                <a:cubicBezTo>
                  <a:pt x="24716" y="972111"/>
                  <a:pt x="28993" y="974356"/>
                  <a:pt x="31750" y="977900"/>
                </a:cubicBezTo>
                <a:cubicBezTo>
                  <a:pt x="51696" y="1003544"/>
                  <a:pt x="35536" y="991007"/>
                  <a:pt x="53975" y="1003300"/>
                </a:cubicBezTo>
                <a:cubicBezTo>
                  <a:pt x="56092" y="1006475"/>
                  <a:pt x="58618" y="1009412"/>
                  <a:pt x="60325" y="1012825"/>
                </a:cubicBezTo>
                <a:cubicBezTo>
                  <a:pt x="61822" y="1015818"/>
                  <a:pt x="61875" y="1019424"/>
                  <a:pt x="63500" y="1022350"/>
                </a:cubicBezTo>
                <a:cubicBezTo>
                  <a:pt x="67206" y="1029021"/>
                  <a:pt x="71967" y="1035050"/>
                  <a:pt x="76200" y="1041400"/>
                </a:cubicBezTo>
                <a:cubicBezTo>
                  <a:pt x="80886" y="1048428"/>
                  <a:pt x="84741" y="1055561"/>
                  <a:pt x="92075" y="1060450"/>
                </a:cubicBezTo>
                <a:cubicBezTo>
                  <a:pt x="94860" y="1062306"/>
                  <a:pt x="98607" y="1062128"/>
                  <a:pt x="101600" y="1063625"/>
                </a:cubicBezTo>
                <a:cubicBezTo>
                  <a:pt x="126219" y="1075935"/>
                  <a:pt x="96709" y="1065170"/>
                  <a:pt x="120650" y="1073150"/>
                </a:cubicBezTo>
                <a:cubicBezTo>
                  <a:pt x="123825" y="1076325"/>
                  <a:pt x="126726" y="1079800"/>
                  <a:pt x="130175" y="1082675"/>
                </a:cubicBezTo>
                <a:cubicBezTo>
                  <a:pt x="133106" y="1085118"/>
                  <a:pt x="137002" y="1086327"/>
                  <a:pt x="139700" y="1089025"/>
                </a:cubicBezTo>
                <a:cubicBezTo>
                  <a:pt x="142398" y="1091723"/>
                  <a:pt x="143070" y="1096166"/>
                  <a:pt x="146050" y="1098550"/>
                </a:cubicBezTo>
                <a:cubicBezTo>
                  <a:pt x="148663" y="1100641"/>
                  <a:pt x="152582" y="1100228"/>
                  <a:pt x="155575" y="1101725"/>
                </a:cubicBezTo>
                <a:cubicBezTo>
                  <a:pt x="158988" y="1103432"/>
                  <a:pt x="162169" y="1105632"/>
                  <a:pt x="165100" y="1108075"/>
                </a:cubicBezTo>
                <a:cubicBezTo>
                  <a:pt x="168549" y="1110950"/>
                  <a:pt x="170889" y="1115109"/>
                  <a:pt x="174625" y="1117600"/>
                </a:cubicBezTo>
                <a:cubicBezTo>
                  <a:pt x="177410" y="1119456"/>
                  <a:pt x="181157" y="1119278"/>
                  <a:pt x="184150" y="1120775"/>
                </a:cubicBezTo>
                <a:cubicBezTo>
                  <a:pt x="187563" y="1122482"/>
                  <a:pt x="190362" y="1125232"/>
                  <a:pt x="193675" y="1127125"/>
                </a:cubicBezTo>
                <a:cubicBezTo>
                  <a:pt x="197784" y="1129473"/>
                  <a:pt x="202266" y="1131127"/>
                  <a:pt x="206375" y="1133475"/>
                </a:cubicBezTo>
                <a:cubicBezTo>
                  <a:pt x="209688" y="1135368"/>
                  <a:pt x="212393" y="1138322"/>
                  <a:pt x="215900" y="1139825"/>
                </a:cubicBezTo>
                <a:cubicBezTo>
                  <a:pt x="230142" y="1145929"/>
                  <a:pt x="225768" y="1139996"/>
                  <a:pt x="238125" y="1146175"/>
                </a:cubicBezTo>
                <a:cubicBezTo>
                  <a:pt x="256548" y="1155387"/>
                  <a:pt x="238085" y="1150526"/>
                  <a:pt x="260350" y="1158875"/>
                </a:cubicBezTo>
                <a:cubicBezTo>
                  <a:pt x="264436" y="1160407"/>
                  <a:pt x="268854" y="1160851"/>
                  <a:pt x="273050" y="1162050"/>
                </a:cubicBezTo>
                <a:cubicBezTo>
                  <a:pt x="276268" y="1162969"/>
                  <a:pt x="279357" y="1164306"/>
                  <a:pt x="282575" y="1165225"/>
                </a:cubicBezTo>
                <a:cubicBezTo>
                  <a:pt x="286771" y="1166424"/>
                  <a:pt x="291095" y="1167146"/>
                  <a:pt x="295275" y="1168400"/>
                </a:cubicBezTo>
                <a:cubicBezTo>
                  <a:pt x="301686" y="1170323"/>
                  <a:pt x="307761" y="1173437"/>
                  <a:pt x="314325" y="1174750"/>
                </a:cubicBezTo>
                <a:cubicBezTo>
                  <a:pt x="319617" y="1175808"/>
                  <a:pt x="324965" y="1176616"/>
                  <a:pt x="330200" y="1177925"/>
                </a:cubicBezTo>
                <a:cubicBezTo>
                  <a:pt x="333447" y="1178737"/>
                  <a:pt x="336649" y="1179782"/>
                  <a:pt x="339725" y="1181100"/>
                </a:cubicBezTo>
                <a:cubicBezTo>
                  <a:pt x="350808" y="1185850"/>
                  <a:pt x="351195" y="1188143"/>
                  <a:pt x="361950" y="1190625"/>
                </a:cubicBezTo>
                <a:cubicBezTo>
                  <a:pt x="395656" y="1198403"/>
                  <a:pt x="393248" y="1196934"/>
                  <a:pt x="428625" y="1200150"/>
                </a:cubicBezTo>
                <a:cubicBezTo>
                  <a:pt x="431800" y="1201208"/>
                  <a:pt x="434803" y="1203325"/>
                  <a:pt x="438150" y="1203325"/>
                </a:cubicBezTo>
                <a:cubicBezTo>
                  <a:pt x="477323" y="1203325"/>
                  <a:pt x="516657" y="1204147"/>
                  <a:pt x="555625" y="1200150"/>
                </a:cubicBezTo>
                <a:cubicBezTo>
                  <a:pt x="559421" y="1199761"/>
                  <a:pt x="559532" y="1193556"/>
                  <a:pt x="561975" y="1190625"/>
                </a:cubicBezTo>
                <a:cubicBezTo>
                  <a:pt x="564850" y="1187176"/>
                  <a:pt x="568625" y="1184549"/>
                  <a:pt x="571500" y="1181100"/>
                </a:cubicBezTo>
                <a:cubicBezTo>
                  <a:pt x="586498" y="1163102"/>
                  <a:pt x="568673" y="1180613"/>
                  <a:pt x="584200" y="1158875"/>
                </a:cubicBezTo>
                <a:cubicBezTo>
                  <a:pt x="586810" y="1155221"/>
                  <a:pt x="590550" y="1152525"/>
                  <a:pt x="593725" y="1149350"/>
                </a:cubicBezTo>
                <a:cubicBezTo>
                  <a:pt x="594783" y="1146175"/>
                  <a:pt x="595515" y="1142872"/>
                  <a:pt x="596900" y="1139825"/>
                </a:cubicBezTo>
                <a:lnTo>
                  <a:pt x="615950" y="1101725"/>
                </a:lnTo>
                <a:cubicBezTo>
                  <a:pt x="618067" y="1097492"/>
                  <a:pt x="621152" y="1093617"/>
                  <a:pt x="622300" y="1089025"/>
                </a:cubicBezTo>
                <a:cubicBezTo>
                  <a:pt x="624417" y="1080558"/>
                  <a:pt x="625890" y="1071904"/>
                  <a:pt x="628650" y="1063625"/>
                </a:cubicBezTo>
                <a:lnTo>
                  <a:pt x="638175" y="1035050"/>
                </a:lnTo>
                <a:lnTo>
                  <a:pt x="641350" y="1025525"/>
                </a:lnTo>
                <a:cubicBezTo>
                  <a:pt x="640292" y="972608"/>
                  <a:pt x="644740" y="919294"/>
                  <a:pt x="638175" y="866775"/>
                </a:cubicBezTo>
                <a:cubicBezTo>
                  <a:pt x="637061" y="857864"/>
                  <a:pt x="624106" y="855197"/>
                  <a:pt x="619125" y="847725"/>
                </a:cubicBezTo>
                <a:cubicBezTo>
                  <a:pt x="610919" y="835415"/>
                  <a:pt x="613982" y="841820"/>
                  <a:pt x="609600" y="828675"/>
                </a:cubicBezTo>
                <a:cubicBezTo>
                  <a:pt x="610658" y="819150"/>
                  <a:pt x="610451" y="809397"/>
                  <a:pt x="612775" y="800100"/>
                </a:cubicBezTo>
                <a:cubicBezTo>
                  <a:pt x="613700" y="796398"/>
                  <a:pt x="616253" y="793088"/>
                  <a:pt x="619125" y="790575"/>
                </a:cubicBezTo>
                <a:cubicBezTo>
                  <a:pt x="645821" y="767216"/>
                  <a:pt x="628803" y="784148"/>
                  <a:pt x="647700" y="774700"/>
                </a:cubicBezTo>
                <a:cubicBezTo>
                  <a:pt x="651113" y="772993"/>
                  <a:pt x="653812" y="770057"/>
                  <a:pt x="657225" y="768350"/>
                </a:cubicBezTo>
                <a:cubicBezTo>
                  <a:pt x="660218" y="766853"/>
                  <a:pt x="663757" y="766672"/>
                  <a:pt x="666750" y="765175"/>
                </a:cubicBezTo>
                <a:cubicBezTo>
                  <a:pt x="685232" y="755934"/>
                  <a:pt x="670081" y="756604"/>
                  <a:pt x="695325" y="739775"/>
                </a:cubicBezTo>
                <a:lnTo>
                  <a:pt x="704850" y="733425"/>
                </a:lnTo>
                <a:cubicBezTo>
                  <a:pt x="706967" y="730250"/>
                  <a:pt x="708502" y="726598"/>
                  <a:pt x="711200" y="723900"/>
                </a:cubicBezTo>
                <a:cubicBezTo>
                  <a:pt x="713898" y="721202"/>
                  <a:pt x="718212" y="720422"/>
                  <a:pt x="720725" y="717550"/>
                </a:cubicBezTo>
                <a:cubicBezTo>
                  <a:pt x="725751" y="711807"/>
                  <a:pt x="729192" y="704850"/>
                  <a:pt x="733425" y="698500"/>
                </a:cubicBezTo>
                <a:lnTo>
                  <a:pt x="752475" y="669925"/>
                </a:lnTo>
                <a:cubicBezTo>
                  <a:pt x="762538" y="654831"/>
                  <a:pt x="757618" y="664020"/>
                  <a:pt x="765175" y="641350"/>
                </a:cubicBezTo>
                <a:lnTo>
                  <a:pt x="768350" y="631825"/>
                </a:lnTo>
                <a:cubicBezTo>
                  <a:pt x="767292" y="611717"/>
                  <a:pt x="766998" y="591553"/>
                  <a:pt x="765175" y="571500"/>
                </a:cubicBezTo>
                <a:cubicBezTo>
                  <a:pt x="764199" y="560769"/>
                  <a:pt x="753338" y="551000"/>
                  <a:pt x="749300" y="542925"/>
                </a:cubicBezTo>
                <a:cubicBezTo>
                  <a:pt x="747183" y="538692"/>
                  <a:pt x="744708" y="534619"/>
                  <a:pt x="742950" y="530225"/>
                </a:cubicBezTo>
                <a:cubicBezTo>
                  <a:pt x="740464" y="524010"/>
                  <a:pt x="740313" y="516744"/>
                  <a:pt x="736600" y="511175"/>
                </a:cubicBezTo>
                <a:cubicBezTo>
                  <a:pt x="734483" y="508000"/>
                  <a:pt x="731800" y="505137"/>
                  <a:pt x="730250" y="501650"/>
                </a:cubicBezTo>
                <a:cubicBezTo>
                  <a:pt x="715137" y="467645"/>
                  <a:pt x="731921" y="494631"/>
                  <a:pt x="717550" y="473075"/>
                </a:cubicBezTo>
                <a:cubicBezTo>
                  <a:pt x="710942" y="446644"/>
                  <a:pt x="718988" y="472776"/>
                  <a:pt x="708025" y="450850"/>
                </a:cubicBezTo>
                <a:cubicBezTo>
                  <a:pt x="706528" y="447857"/>
                  <a:pt x="706347" y="444318"/>
                  <a:pt x="704850" y="441325"/>
                </a:cubicBezTo>
                <a:cubicBezTo>
                  <a:pt x="703143" y="437912"/>
                  <a:pt x="700207" y="435213"/>
                  <a:pt x="698500" y="431800"/>
                </a:cubicBezTo>
                <a:cubicBezTo>
                  <a:pt x="697003" y="428807"/>
                  <a:pt x="696950" y="425201"/>
                  <a:pt x="695325" y="422275"/>
                </a:cubicBezTo>
                <a:cubicBezTo>
                  <a:pt x="691619" y="415604"/>
                  <a:pt x="686858" y="409575"/>
                  <a:pt x="682625" y="403225"/>
                </a:cubicBezTo>
                <a:lnTo>
                  <a:pt x="676275" y="393700"/>
                </a:lnTo>
                <a:cubicBezTo>
                  <a:pt x="674158" y="390525"/>
                  <a:pt x="672623" y="386873"/>
                  <a:pt x="669925" y="384175"/>
                </a:cubicBezTo>
                <a:cubicBezTo>
                  <a:pt x="666750" y="381000"/>
                  <a:pt x="663010" y="378304"/>
                  <a:pt x="660400" y="374650"/>
                </a:cubicBezTo>
                <a:cubicBezTo>
                  <a:pt x="654174" y="365934"/>
                  <a:pt x="655199" y="359924"/>
                  <a:pt x="647700" y="352425"/>
                </a:cubicBezTo>
                <a:cubicBezTo>
                  <a:pt x="629356" y="334081"/>
                  <a:pt x="646855" y="359956"/>
                  <a:pt x="628650" y="336550"/>
                </a:cubicBezTo>
                <a:cubicBezTo>
                  <a:pt x="623965" y="330526"/>
                  <a:pt x="621346" y="322896"/>
                  <a:pt x="615950" y="317500"/>
                </a:cubicBezTo>
                <a:cubicBezTo>
                  <a:pt x="612775" y="314325"/>
                  <a:pt x="609300" y="311424"/>
                  <a:pt x="606425" y="307975"/>
                </a:cubicBezTo>
                <a:cubicBezTo>
                  <a:pt x="603982" y="305044"/>
                  <a:pt x="603055" y="300834"/>
                  <a:pt x="600075" y="298450"/>
                </a:cubicBezTo>
                <a:cubicBezTo>
                  <a:pt x="597462" y="296359"/>
                  <a:pt x="593725" y="296333"/>
                  <a:pt x="590550" y="295275"/>
                </a:cubicBezTo>
                <a:cubicBezTo>
                  <a:pt x="575733" y="273050"/>
                  <a:pt x="584200" y="280458"/>
                  <a:pt x="568325" y="269875"/>
                </a:cubicBezTo>
                <a:lnTo>
                  <a:pt x="549275" y="241300"/>
                </a:lnTo>
                <a:cubicBezTo>
                  <a:pt x="547158" y="238125"/>
                  <a:pt x="545623" y="234473"/>
                  <a:pt x="542925" y="231775"/>
                </a:cubicBezTo>
                <a:lnTo>
                  <a:pt x="533400" y="222250"/>
                </a:lnTo>
                <a:cubicBezTo>
                  <a:pt x="527819" y="205506"/>
                  <a:pt x="534377" y="218685"/>
                  <a:pt x="520700" y="206375"/>
                </a:cubicBezTo>
                <a:cubicBezTo>
                  <a:pt x="512913" y="199366"/>
                  <a:pt x="504287" y="192867"/>
                  <a:pt x="498475" y="184150"/>
                </a:cubicBezTo>
                <a:cubicBezTo>
                  <a:pt x="490008" y="171450"/>
                  <a:pt x="495300" y="176742"/>
                  <a:pt x="482600" y="168275"/>
                </a:cubicBezTo>
                <a:cubicBezTo>
                  <a:pt x="481542" y="165100"/>
                  <a:pt x="481050" y="161676"/>
                  <a:pt x="479425" y="158750"/>
                </a:cubicBezTo>
                <a:cubicBezTo>
                  <a:pt x="469931" y="141660"/>
                  <a:pt x="468770" y="141745"/>
                  <a:pt x="457200" y="130175"/>
                </a:cubicBezTo>
                <a:cubicBezTo>
                  <a:pt x="456142" y="127000"/>
                  <a:pt x="456116" y="123263"/>
                  <a:pt x="454025" y="120650"/>
                </a:cubicBezTo>
                <a:cubicBezTo>
                  <a:pt x="451641" y="117670"/>
                  <a:pt x="446522" y="117536"/>
                  <a:pt x="444500" y="114300"/>
                </a:cubicBezTo>
                <a:cubicBezTo>
                  <a:pt x="425608" y="84073"/>
                  <a:pt x="450181" y="103271"/>
                  <a:pt x="428625" y="88900"/>
                </a:cubicBezTo>
                <a:cubicBezTo>
                  <a:pt x="423045" y="72161"/>
                  <a:pt x="429138" y="85705"/>
                  <a:pt x="415925" y="69850"/>
                </a:cubicBezTo>
                <a:cubicBezTo>
                  <a:pt x="413482" y="66919"/>
                  <a:pt x="412018" y="63256"/>
                  <a:pt x="409575" y="60325"/>
                </a:cubicBezTo>
                <a:cubicBezTo>
                  <a:pt x="400249" y="49134"/>
                  <a:pt x="394275" y="46950"/>
                  <a:pt x="381000" y="38100"/>
                </a:cubicBezTo>
                <a:cubicBezTo>
                  <a:pt x="377825" y="35983"/>
                  <a:pt x="375095" y="32957"/>
                  <a:pt x="371475" y="31750"/>
                </a:cubicBezTo>
                <a:lnTo>
                  <a:pt x="352425" y="25400"/>
                </a:lnTo>
                <a:cubicBezTo>
                  <a:pt x="349250" y="24342"/>
                  <a:pt x="345685" y="24081"/>
                  <a:pt x="342900" y="22225"/>
                </a:cubicBezTo>
                <a:cubicBezTo>
                  <a:pt x="315603" y="4027"/>
                  <a:pt x="350140" y="25845"/>
                  <a:pt x="323850" y="12700"/>
                </a:cubicBezTo>
                <a:cubicBezTo>
                  <a:pt x="320437" y="10993"/>
                  <a:pt x="317738" y="8057"/>
                  <a:pt x="314325" y="6350"/>
                </a:cubicBezTo>
                <a:cubicBezTo>
                  <a:pt x="306509" y="2442"/>
                  <a:pt x="293067" y="1219"/>
                  <a:pt x="285750" y="0"/>
                </a:cubicBezTo>
                <a:cubicBezTo>
                  <a:pt x="270933" y="1058"/>
                  <a:pt x="256064" y="1535"/>
                  <a:pt x="241300" y="3175"/>
                </a:cubicBezTo>
                <a:cubicBezTo>
                  <a:pt x="235320" y="3839"/>
                  <a:pt x="225096" y="7518"/>
                  <a:pt x="219075" y="9525"/>
                </a:cubicBezTo>
                <a:cubicBezTo>
                  <a:pt x="216958" y="12700"/>
                  <a:pt x="214275" y="15563"/>
                  <a:pt x="212725" y="19050"/>
                </a:cubicBezTo>
                <a:cubicBezTo>
                  <a:pt x="210007" y="25167"/>
                  <a:pt x="206375" y="38100"/>
                  <a:pt x="206375" y="38100"/>
                </a:cubicBezTo>
                <a:cubicBezTo>
                  <a:pt x="209719" y="84910"/>
                  <a:pt x="196264" y="75907"/>
                  <a:pt x="215900" y="85725"/>
                </a:cubicBezTo>
              </a:path>
            </a:pathLst>
          </a:cu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9" name="Grafik 8">
            <a:extLst>
              <a:ext uri="{FF2B5EF4-FFF2-40B4-BE49-F238E27FC236}">
                <a16:creationId xmlns:a16="http://schemas.microsoft.com/office/drawing/2014/main" id="{0298735B-3849-37D0-BDFE-0FE7A79251C3}"/>
              </a:ext>
            </a:extLst>
          </p:cNvPr>
          <p:cNvPicPr>
            <a:picLocks noChangeAspect="1"/>
          </p:cNvPicPr>
          <p:nvPr/>
        </p:nvPicPr>
        <p:blipFill>
          <a:blip r:embed="rId3"/>
          <a:stretch>
            <a:fillRect/>
          </a:stretch>
        </p:blipFill>
        <p:spPr>
          <a:xfrm>
            <a:off x="4788024" y="1702"/>
            <a:ext cx="4205158" cy="5143500"/>
          </a:xfrm>
          <a:prstGeom prst="rect">
            <a:avLst/>
          </a:prstGeom>
        </p:spPr>
      </p:pic>
      <p:grpSp>
        <p:nvGrpSpPr>
          <p:cNvPr id="15" name="Group 14">
            <a:extLst>
              <a:ext uri="{FF2B5EF4-FFF2-40B4-BE49-F238E27FC236}">
                <a16:creationId xmlns:a16="http://schemas.microsoft.com/office/drawing/2014/main" id="{233DFF10-A5E1-765C-DE72-1B4A10BD0E11}"/>
              </a:ext>
            </a:extLst>
          </p:cNvPr>
          <p:cNvGrpSpPr/>
          <p:nvPr/>
        </p:nvGrpSpPr>
        <p:grpSpPr>
          <a:xfrm>
            <a:off x="5948073" y="2475244"/>
            <a:ext cx="826000" cy="792088"/>
            <a:chOff x="2526856" y="1336816"/>
            <a:chExt cx="826000" cy="792088"/>
          </a:xfrm>
        </p:grpSpPr>
        <p:sp>
          <p:nvSpPr>
            <p:cNvPr id="16" name="Oval 15">
              <a:extLst>
                <a:ext uri="{FF2B5EF4-FFF2-40B4-BE49-F238E27FC236}">
                  <a16:creationId xmlns:a16="http://schemas.microsoft.com/office/drawing/2014/main" id="{09531F63-12C7-4ABD-2E13-B5B2952944D5}"/>
                </a:ext>
              </a:extLst>
            </p:cNvPr>
            <p:cNvSpPr/>
            <p:nvPr/>
          </p:nvSpPr>
          <p:spPr bwMode="auto">
            <a:xfrm>
              <a:off x="2526856" y="1336816"/>
              <a:ext cx="826000" cy="792088"/>
            </a:xfrm>
            <a:prstGeom prst="ellipse">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7" name="TextBox 16">
              <a:extLst>
                <a:ext uri="{FF2B5EF4-FFF2-40B4-BE49-F238E27FC236}">
                  <a16:creationId xmlns:a16="http://schemas.microsoft.com/office/drawing/2014/main" id="{977A477A-86FF-83EA-E101-115EC666EE6C}"/>
                </a:ext>
              </a:extLst>
            </p:cNvPr>
            <p:cNvSpPr txBox="1"/>
            <p:nvPr/>
          </p:nvSpPr>
          <p:spPr>
            <a:xfrm>
              <a:off x="2742880" y="1753977"/>
              <a:ext cx="360040" cy="216024"/>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HIMB</a:t>
              </a:r>
              <a:endParaRPr lang="de-CH" sz="1200" dirty="0" err="1">
                <a:solidFill>
                  <a:srgbClr val="000000"/>
                </a:solidFill>
                <a:latin typeface="Calibri"/>
              </a:endParaRPr>
            </a:p>
          </p:txBody>
        </p:sp>
      </p:grpSp>
    </p:spTree>
    <p:extLst>
      <p:ext uri="{BB962C8B-B14F-4D97-AF65-F5344CB8AC3E}">
        <p14:creationId xmlns:p14="http://schemas.microsoft.com/office/powerpoint/2010/main" val="2003057770"/>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IMPACT – a major upgrade proposal for HIPA</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22</a:t>
            </a:fld>
            <a:endParaRPr lang="de-DE" dirty="0"/>
          </a:p>
        </p:txBody>
      </p:sp>
      <p:sp>
        <p:nvSpPr>
          <p:cNvPr id="5" name="Inhaltsplatzhalter 1">
            <a:extLst>
              <a:ext uri="{FF2B5EF4-FFF2-40B4-BE49-F238E27FC236}">
                <a16:creationId xmlns:a16="http://schemas.microsoft.com/office/drawing/2014/main" id="{E0CECDE9-CB3B-8041-AD6B-EF8C6E595C06}"/>
              </a:ext>
            </a:extLst>
          </p:cNvPr>
          <p:cNvSpPr>
            <a:spLocks noGrp="1"/>
          </p:cNvSpPr>
          <p:nvPr>
            <p:ph sz="quarter" idx="13"/>
          </p:nvPr>
        </p:nvSpPr>
        <p:spPr>
          <a:xfrm>
            <a:off x="1043000" y="1006082"/>
            <a:ext cx="7993496" cy="3869924"/>
          </a:xfrm>
        </p:spPr>
        <p:txBody>
          <a:bodyPr/>
          <a:lstStyle/>
          <a:p>
            <a:r>
              <a:rPr lang="de-CH" sz="1600" b="1" dirty="0">
                <a:solidFill>
                  <a:srgbClr val="010000"/>
                </a:solidFill>
                <a:latin typeface="Calibri" panose="020F0502020204030204" pitchFamily="34" charset="0"/>
                <a:cs typeface="Calibri" panose="020F0502020204030204" pitchFamily="34" charset="0"/>
              </a:rPr>
              <a:t>Isotope and </a:t>
            </a:r>
            <a:r>
              <a:rPr lang="de-CH" sz="1600" b="1" dirty="0" err="1">
                <a:solidFill>
                  <a:srgbClr val="010000"/>
                </a:solidFill>
                <a:latin typeface="Calibri" panose="020F0502020204030204" pitchFamily="34" charset="0"/>
                <a:cs typeface="Calibri" panose="020F0502020204030204" pitchFamily="34" charset="0"/>
              </a:rPr>
              <a:t>Muon</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Production</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using</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Advanced</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Cyclotron</a:t>
            </a:r>
            <a:r>
              <a:rPr lang="de-CH" sz="1600" b="1" dirty="0">
                <a:solidFill>
                  <a:srgbClr val="010000"/>
                </a:solidFill>
                <a:latin typeface="Calibri" panose="020F0502020204030204" pitchFamily="34" charset="0"/>
                <a:cs typeface="Calibri" panose="020F0502020204030204" pitchFamily="34" charset="0"/>
              </a:rPr>
              <a:t> and Target </a:t>
            </a:r>
            <a:r>
              <a:rPr lang="de-CH" sz="1600" b="1" dirty="0" err="1">
                <a:solidFill>
                  <a:srgbClr val="010000"/>
                </a:solidFill>
                <a:latin typeface="Calibri" panose="020F0502020204030204" pitchFamily="34" charset="0"/>
                <a:cs typeface="Calibri" panose="020F0502020204030204" pitchFamily="34" charset="0"/>
              </a:rPr>
              <a:t>technologies</a:t>
            </a:r>
            <a:r>
              <a:rPr lang="de-CH" sz="1600" b="1" dirty="0">
                <a:solidFill>
                  <a:srgbClr val="010000"/>
                </a:solidFill>
                <a:latin typeface="Calibri" panose="020F0502020204030204" pitchFamily="34" charset="0"/>
                <a:cs typeface="Calibri" panose="020F0502020204030204" pitchFamily="34" charset="0"/>
              </a:rPr>
              <a:t> </a:t>
            </a:r>
            <a:r>
              <a:rPr lang="de-CH" sz="1600" dirty="0">
                <a:solidFill>
                  <a:srgbClr val="010000"/>
                </a:solidFill>
                <a:latin typeface="Calibri" panose="020F0502020204030204" pitchFamily="34" charset="0"/>
                <a:cs typeface="Calibri" panose="020F0502020204030204" pitchFamily="34" charset="0"/>
              </a:rPr>
              <a:t>(</a:t>
            </a:r>
            <a:r>
              <a:rPr lang="de-CH" sz="1600" dirty="0" err="1">
                <a:solidFill>
                  <a:srgbClr val="010000"/>
                </a:solidFill>
                <a:latin typeface="Calibri" panose="020F0502020204030204" pitchFamily="34" charset="0"/>
                <a:cs typeface="Calibri" panose="020F0502020204030204" pitchFamily="34" charset="0"/>
              </a:rPr>
              <a:t>collaborarion</a:t>
            </a:r>
            <a:r>
              <a:rPr lang="de-CH" sz="1600" dirty="0">
                <a:solidFill>
                  <a:srgbClr val="010000"/>
                </a:solidFill>
                <a:latin typeface="Calibri" panose="020F0502020204030204" pitchFamily="34" charset="0"/>
                <a:cs typeface="Calibri" panose="020F0502020204030204" pitchFamily="34" charset="0"/>
              </a:rPr>
              <a:t> PSI, U </a:t>
            </a:r>
            <a:r>
              <a:rPr lang="de-CH" sz="1600" dirty="0" err="1">
                <a:solidFill>
                  <a:srgbClr val="010000"/>
                </a:solidFill>
                <a:latin typeface="Calibri" panose="020F0502020204030204" pitchFamily="34" charset="0"/>
                <a:cs typeface="Calibri" panose="020F0502020204030204" pitchFamily="34" charset="0"/>
              </a:rPr>
              <a:t>Zurich</a:t>
            </a:r>
            <a:r>
              <a:rPr lang="de-CH" sz="1600" dirty="0">
                <a:solidFill>
                  <a:srgbClr val="010000"/>
                </a:solidFill>
                <a:latin typeface="Calibri" panose="020F0502020204030204" pitchFamily="34" charset="0"/>
                <a:cs typeface="Calibri" panose="020F0502020204030204" pitchFamily="34" charset="0"/>
              </a:rPr>
              <a:t> and U </a:t>
            </a:r>
            <a:r>
              <a:rPr lang="de-CH" sz="1600" dirty="0" err="1">
                <a:solidFill>
                  <a:srgbClr val="010000"/>
                </a:solidFill>
                <a:latin typeface="Calibri" panose="020F0502020204030204" pitchFamily="34" charset="0"/>
                <a:cs typeface="Calibri" panose="020F0502020204030204" pitchFamily="34" charset="0"/>
              </a:rPr>
              <a:t>Zurich</a:t>
            </a:r>
            <a:r>
              <a:rPr lang="de-CH" sz="1600" dirty="0">
                <a:solidFill>
                  <a:srgbClr val="010000"/>
                </a:solidFill>
                <a:latin typeface="Calibri" panose="020F0502020204030204" pitchFamily="34" charset="0"/>
                <a:cs typeface="Calibri" panose="020F0502020204030204" pitchFamily="34" charset="0"/>
              </a:rPr>
              <a:t> Hospital). </a:t>
            </a:r>
          </a:p>
          <a:p>
            <a:endParaRPr lang="de-CH" sz="1600" dirty="0">
              <a:solidFill>
                <a:srgbClr val="010000"/>
              </a:solidFill>
              <a:latin typeface="Calibri" panose="020F0502020204030204" pitchFamily="34" charset="0"/>
              <a:cs typeface="Calibri" panose="020F0502020204030204" pitchFamily="34" charset="0"/>
            </a:endParaRPr>
          </a:p>
          <a:p>
            <a:r>
              <a:rPr lang="de-CH" sz="1600" b="1" dirty="0" err="1">
                <a:solidFill>
                  <a:srgbClr val="010000"/>
                </a:solidFill>
                <a:latin typeface="Calibri" panose="020F0502020204030204" pitchFamily="34" charset="0"/>
                <a:cs typeface="Calibri" panose="020F0502020204030204" pitchFamily="34" charset="0"/>
              </a:rPr>
              <a:t>Included</a:t>
            </a:r>
            <a:r>
              <a:rPr lang="de-CH" sz="1600" b="1" dirty="0">
                <a:solidFill>
                  <a:srgbClr val="010000"/>
                </a:solidFill>
                <a:latin typeface="Calibri" panose="020F0502020204030204" pitchFamily="34" charset="0"/>
                <a:cs typeface="Calibri" panose="020F0502020204030204" pitchFamily="34" charset="0"/>
              </a:rPr>
              <a:t> in </a:t>
            </a:r>
            <a:r>
              <a:rPr lang="de-CH" sz="1600" b="1" dirty="0" err="1">
                <a:solidFill>
                  <a:srgbClr val="010000"/>
                </a:solidFill>
                <a:latin typeface="Calibri" panose="020F0502020204030204" pitchFamily="34" charset="0"/>
                <a:cs typeface="Calibri" panose="020F0502020204030204" pitchFamily="34" charset="0"/>
              </a:rPr>
              <a:t>the</a:t>
            </a:r>
            <a:r>
              <a:rPr lang="de-CH" sz="1600" b="1" dirty="0">
                <a:solidFill>
                  <a:srgbClr val="010000"/>
                </a:solidFill>
                <a:latin typeface="Calibri" panose="020F0502020204030204" pitchFamily="34" charset="0"/>
                <a:cs typeface="Calibri" panose="020F0502020204030204" pitchFamily="34" charset="0"/>
              </a:rPr>
              <a:t> Swiss Roadmap </a:t>
            </a:r>
            <a:r>
              <a:rPr lang="de-CH" sz="1600" b="1" dirty="0" err="1">
                <a:solidFill>
                  <a:srgbClr val="010000"/>
                </a:solidFill>
                <a:latin typeface="Calibri" panose="020F0502020204030204" pitchFamily="34" charset="0"/>
                <a:cs typeface="Calibri" panose="020F0502020204030204" pitchFamily="34" charset="0"/>
              </a:rPr>
              <a:t>for</a:t>
            </a:r>
            <a:r>
              <a:rPr lang="de-CH" sz="1600" b="1" dirty="0">
                <a:solidFill>
                  <a:srgbClr val="010000"/>
                </a:solidFill>
                <a:latin typeface="Calibri" panose="020F0502020204030204" pitchFamily="34" charset="0"/>
                <a:cs typeface="Calibri" panose="020F0502020204030204" pitchFamily="34" charset="0"/>
              </a:rPr>
              <a:t> Research </a:t>
            </a:r>
            <a:r>
              <a:rPr lang="de-CH" sz="1600" b="1" dirty="0" err="1">
                <a:solidFill>
                  <a:srgbClr val="010000"/>
                </a:solidFill>
                <a:latin typeface="Calibri" panose="020F0502020204030204" pitchFamily="34" charset="0"/>
                <a:cs typeface="Calibri" panose="020F0502020204030204" pitchFamily="34" charset="0"/>
              </a:rPr>
              <a:t>Infrastructures</a:t>
            </a:r>
            <a:r>
              <a:rPr lang="de-CH" sz="1600" b="1" dirty="0">
                <a:solidFill>
                  <a:srgbClr val="010000"/>
                </a:solidFill>
                <a:latin typeface="Calibri" panose="020F0502020204030204" pitchFamily="34" charset="0"/>
                <a:cs typeface="Calibri" panose="020F0502020204030204" pitchFamily="34" charset="0"/>
              </a:rPr>
              <a:t> 2025 – 2028, 60 MCHF</a:t>
            </a:r>
          </a:p>
          <a:p>
            <a:endParaRPr lang="de-CH" sz="1600" dirty="0">
              <a:solidFill>
                <a:srgbClr val="010000"/>
              </a:solidFill>
              <a:latin typeface="Calibri" panose="020F0502020204030204" pitchFamily="34" charset="0"/>
              <a:cs typeface="Calibri" panose="020F0502020204030204" pitchFamily="34" charset="0"/>
            </a:endParaRPr>
          </a:p>
          <a:p>
            <a:r>
              <a:rPr lang="de-CH" sz="1600" b="1" dirty="0" err="1">
                <a:solidFill>
                  <a:srgbClr val="010000"/>
                </a:solidFill>
                <a:latin typeface="Calibri" panose="020F0502020204030204" pitchFamily="34" charset="0"/>
                <a:cs typeface="Calibri" panose="020F0502020204030204" pitchFamily="34" charset="0"/>
              </a:rPr>
              <a:t>Two</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highest</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intensity</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surface</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muon</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beamlines</a:t>
            </a:r>
            <a:r>
              <a:rPr lang="de-CH" sz="1600" b="1" dirty="0">
                <a:solidFill>
                  <a:srgbClr val="010000"/>
                </a:solidFill>
                <a:latin typeface="Calibri" panose="020F0502020204030204" pitchFamily="34" charset="0"/>
                <a:cs typeface="Calibri" panose="020F0502020204030204" pitchFamily="34" charset="0"/>
              </a:rPr>
              <a:t> (10</a:t>
            </a:r>
            <a:r>
              <a:rPr lang="de-CH" sz="1600" b="1" baseline="30000" dirty="0">
                <a:solidFill>
                  <a:srgbClr val="010000"/>
                </a:solidFill>
                <a:latin typeface="Calibri" panose="020F0502020204030204" pitchFamily="34" charset="0"/>
                <a:cs typeface="Calibri" panose="020F0502020204030204" pitchFamily="34" charset="0"/>
              </a:rPr>
              <a:t>10</a:t>
            </a:r>
            <a:r>
              <a:rPr lang="de-CH" sz="1600" b="1" dirty="0">
                <a:solidFill>
                  <a:srgbClr val="010000"/>
                </a:solidFill>
                <a:latin typeface="Calibri" panose="020F0502020204030204" pitchFamily="34" charset="0"/>
                <a:cs typeface="Calibri" panose="020F0502020204030204" pitchFamily="34" charset="0"/>
              </a:rPr>
              <a:t>/s) (High </a:t>
            </a:r>
            <a:r>
              <a:rPr lang="de-CH" sz="1600" b="1" dirty="0" err="1">
                <a:solidFill>
                  <a:srgbClr val="010000"/>
                </a:solidFill>
                <a:latin typeface="Calibri" panose="020F0502020204030204" pitchFamily="34" charset="0"/>
                <a:cs typeface="Calibri" panose="020F0502020204030204" pitchFamily="34" charset="0"/>
              </a:rPr>
              <a:t>Intensity</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Muon</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Beams</a:t>
            </a:r>
            <a:r>
              <a:rPr lang="de-CH" sz="1600" b="1" dirty="0">
                <a:solidFill>
                  <a:srgbClr val="010000"/>
                </a:solidFill>
                <a:latin typeface="Calibri" panose="020F0502020204030204" pitchFamily="34" charset="0"/>
                <a:cs typeface="Calibri" panose="020F0502020204030204" pitchFamily="34" charset="0"/>
              </a:rPr>
              <a:t> HIMB)</a:t>
            </a:r>
          </a:p>
          <a:p>
            <a:endParaRPr lang="de-CH" sz="1600" b="1" dirty="0">
              <a:solidFill>
                <a:srgbClr val="010000"/>
              </a:solidFill>
              <a:latin typeface="Calibri" panose="020F0502020204030204" pitchFamily="34" charset="0"/>
              <a:cs typeface="Calibri" panose="020F0502020204030204" pitchFamily="34" charset="0"/>
            </a:endParaRPr>
          </a:p>
          <a:p>
            <a:r>
              <a:rPr lang="de-CH" sz="1600" b="1" dirty="0">
                <a:solidFill>
                  <a:srgbClr val="010000"/>
                </a:solidFill>
                <a:latin typeface="Calibri" panose="020F0502020204030204" pitchFamily="34" charset="0"/>
                <a:cs typeface="Calibri" panose="020F0502020204030204" pitchFamily="34" charset="0"/>
              </a:rPr>
              <a:t>Generation </a:t>
            </a:r>
            <a:r>
              <a:rPr lang="de-CH" sz="1600" b="1" dirty="0" err="1">
                <a:solidFill>
                  <a:srgbClr val="010000"/>
                </a:solidFill>
                <a:latin typeface="Calibri" panose="020F0502020204030204" pitchFamily="34" charset="0"/>
                <a:cs typeface="Calibri" panose="020F0502020204030204" pitchFamily="34" charset="0"/>
              </a:rPr>
              <a:t>of</a:t>
            </a:r>
            <a:r>
              <a:rPr lang="de-CH" sz="1600" b="1" dirty="0">
                <a:solidFill>
                  <a:srgbClr val="010000"/>
                </a:solidFill>
                <a:latin typeface="Calibri" panose="020F0502020204030204" pitchFamily="34" charset="0"/>
                <a:cs typeface="Calibri" panose="020F0502020204030204" pitchFamily="34" charset="0"/>
              </a:rPr>
              <a:t> radioisotopes </a:t>
            </a:r>
            <a:r>
              <a:rPr lang="de-CH" sz="1600" b="1" dirty="0" err="1">
                <a:solidFill>
                  <a:srgbClr val="010000"/>
                </a:solidFill>
                <a:latin typeface="Calibri" panose="020F0502020204030204" pitchFamily="34" charset="0"/>
                <a:cs typeface="Calibri" panose="020F0502020204030204" pitchFamily="34" charset="0"/>
              </a:rPr>
              <a:t>for</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advanced</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cancer</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diagnostics</a:t>
            </a:r>
            <a:r>
              <a:rPr lang="de-CH" sz="1600" b="1" dirty="0">
                <a:solidFill>
                  <a:srgbClr val="010000"/>
                </a:solidFill>
                <a:latin typeface="Calibri" panose="020F0502020204030204" pitchFamily="34" charset="0"/>
                <a:cs typeface="Calibri" panose="020F0502020204030204" pitchFamily="34" charset="0"/>
              </a:rPr>
              <a:t> and </a:t>
            </a:r>
            <a:r>
              <a:rPr lang="de-CH" sz="1600" b="1" dirty="0" err="1">
                <a:solidFill>
                  <a:srgbClr val="010000"/>
                </a:solidFill>
                <a:latin typeface="Calibri" panose="020F0502020204030204" pitchFamily="34" charset="0"/>
                <a:cs typeface="Calibri" panose="020F0502020204030204" pitchFamily="34" charset="0"/>
              </a:rPr>
              <a:t>treatment</a:t>
            </a:r>
            <a:r>
              <a:rPr lang="de-CH" sz="1600" b="1" dirty="0">
                <a:solidFill>
                  <a:srgbClr val="010000"/>
                </a:solidFill>
                <a:latin typeface="Calibri" panose="020F0502020204030204" pitchFamily="34" charset="0"/>
                <a:cs typeface="Calibri" panose="020F0502020204030204" pitchFamily="34" charset="0"/>
              </a:rPr>
              <a:t> (TATTOOS)</a:t>
            </a:r>
          </a:p>
          <a:p>
            <a:endParaRPr lang="de-CH" sz="1600" b="1" dirty="0">
              <a:solidFill>
                <a:srgbClr val="010000"/>
              </a:solidFill>
              <a:latin typeface="Calibri" panose="020F0502020204030204" pitchFamily="34" charset="0"/>
              <a:cs typeface="Calibri" panose="020F0502020204030204" pitchFamily="34" charset="0"/>
            </a:endParaRPr>
          </a:p>
          <a:p>
            <a:r>
              <a:rPr lang="de-CH" sz="1600" b="1" dirty="0" err="1">
                <a:solidFill>
                  <a:srgbClr val="010000"/>
                </a:solidFill>
                <a:latin typeface="Calibri" panose="020F0502020204030204" pitchFamily="34" charset="0"/>
                <a:cs typeface="Calibri" panose="020F0502020204030204" pitchFamily="34" charset="0"/>
              </a:rPr>
              <a:t>July</a:t>
            </a:r>
            <a:r>
              <a:rPr lang="de-CH" sz="1600" b="1" dirty="0">
                <a:solidFill>
                  <a:srgbClr val="010000"/>
                </a:solidFill>
                <a:latin typeface="Calibri" panose="020F0502020204030204" pitchFamily="34" charset="0"/>
                <a:cs typeface="Calibri" panose="020F0502020204030204" pitchFamily="34" charset="0"/>
              </a:rPr>
              <a:t> 2022: </a:t>
            </a:r>
            <a:r>
              <a:rPr lang="de-CH" sz="1600" b="1" dirty="0" err="1">
                <a:solidFill>
                  <a:srgbClr val="010000"/>
                </a:solidFill>
                <a:latin typeface="Calibri" panose="020F0502020204030204" pitchFamily="34" charset="0"/>
                <a:cs typeface="Calibri" panose="020F0502020204030204" pitchFamily="34" charset="0"/>
              </a:rPr>
              <a:t>scientific</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evaluation</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by</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the</a:t>
            </a:r>
            <a:r>
              <a:rPr lang="de-CH" sz="1600" b="1" dirty="0">
                <a:solidFill>
                  <a:srgbClr val="010000"/>
                </a:solidFill>
                <a:latin typeface="Calibri" panose="020F0502020204030204" pitchFamily="34" charset="0"/>
                <a:cs typeface="Calibri" panose="020F0502020204030204" pitchFamily="34" charset="0"/>
              </a:rPr>
              <a:t> Swiss National Science </a:t>
            </a:r>
            <a:r>
              <a:rPr lang="de-CH" sz="1600" b="1" dirty="0" err="1">
                <a:solidFill>
                  <a:srgbClr val="010000"/>
                </a:solidFill>
                <a:latin typeface="Calibri" panose="020F0502020204030204" pitchFamily="34" charset="0"/>
                <a:cs typeface="Calibri" panose="020F0502020204030204" pitchFamily="34" charset="0"/>
              </a:rPr>
              <a:t>Foundation</a:t>
            </a:r>
            <a:r>
              <a:rPr lang="de-CH" sz="1600" b="1" dirty="0">
                <a:solidFill>
                  <a:srgbClr val="010000"/>
                </a:solidFill>
                <a:latin typeface="Calibri" panose="020F0502020204030204" pitchFamily="34" charset="0"/>
                <a:cs typeface="Calibri" panose="020F0502020204030204" pitchFamily="34" charset="0"/>
              </a:rPr>
              <a:t> SNSF </a:t>
            </a:r>
            <a:r>
              <a:rPr lang="de-CH" sz="1600" b="1" dirty="0" err="1">
                <a:solidFill>
                  <a:srgbClr val="010000"/>
                </a:solidFill>
                <a:latin typeface="Calibri" panose="020F0502020204030204" pitchFamily="34" charset="0"/>
                <a:cs typeface="Calibri" panose="020F0502020204030204" pitchFamily="34" charset="0"/>
              </a:rPr>
              <a:t>awarded</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the</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highest</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ranking</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of</a:t>
            </a:r>
            <a:r>
              <a:rPr lang="de-CH" sz="1600" b="1" dirty="0">
                <a:solidFill>
                  <a:srgbClr val="010000"/>
                </a:solidFill>
                <a:latin typeface="Calibri" panose="020F0502020204030204" pitchFamily="34" charset="0"/>
                <a:cs typeface="Calibri" panose="020F0502020204030204" pitchFamily="34" charset="0"/>
              </a:rPr>
              <a:t> A in all </a:t>
            </a:r>
            <a:r>
              <a:rPr lang="de-CH" sz="1600" b="1" dirty="0" err="1">
                <a:solidFill>
                  <a:srgbClr val="010000"/>
                </a:solidFill>
                <a:latin typeface="Calibri" panose="020F0502020204030204" pitchFamily="34" charset="0"/>
                <a:cs typeface="Calibri" panose="020F0502020204030204" pitchFamily="34" charset="0"/>
              </a:rPr>
              <a:t>categories</a:t>
            </a:r>
            <a:endParaRPr lang="de-CH" sz="1600" b="1" dirty="0">
              <a:solidFill>
                <a:srgbClr val="010000"/>
              </a:solidFill>
              <a:latin typeface="Calibri" panose="020F0502020204030204" pitchFamily="34" charset="0"/>
              <a:cs typeface="Calibri" panose="020F0502020204030204" pitchFamily="34" charset="0"/>
            </a:endParaRPr>
          </a:p>
          <a:p>
            <a:endParaRPr lang="de-CH" sz="1600" b="1" dirty="0">
              <a:solidFill>
                <a:srgbClr val="010000"/>
              </a:solidFill>
              <a:latin typeface="Calibri" panose="020F0502020204030204" pitchFamily="34" charset="0"/>
              <a:cs typeface="Calibri" panose="020F0502020204030204" pitchFamily="34" charset="0"/>
            </a:endParaRPr>
          </a:p>
          <a:p>
            <a:r>
              <a:rPr lang="de-CH" sz="1600" b="1" dirty="0">
                <a:solidFill>
                  <a:srgbClr val="010000"/>
                </a:solidFill>
                <a:latin typeface="Calibri" panose="020F0502020204030204" pitchFamily="34" charset="0"/>
                <a:cs typeface="Calibri" panose="020F0502020204030204" pitchFamily="34" charset="0"/>
              </a:rPr>
              <a:t>End </a:t>
            </a:r>
            <a:r>
              <a:rPr lang="de-CH" sz="1600" b="1" dirty="0" err="1">
                <a:solidFill>
                  <a:srgbClr val="010000"/>
                </a:solidFill>
                <a:latin typeface="Calibri" panose="020F0502020204030204" pitchFamily="34" charset="0"/>
                <a:cs typeface="Calibri" panose="020F0502020204030204" pitchFamily="34" charset="0"/>
              </a:rPr>
              <a:t>of</a:t>
            </a:r>
            <a:r>
              <a:rPr lang="de-CH" sz="1600" b="1" dirty="0">
                <a:solidFill>
                  <a:srgbClr val="010000"/>
                </a:solidFill>
                <a:latin typeface="Calibri" panose="020F0502020204030204" pitchFamily="34" charset="0"/>
                <a:cs typeface="Calibri" panose="020F0502020204030204" pitchFamily="34" charset="0"/>
              </a:rPr>
              <a:t> 2022: </a:t>
            </a:r>
            <a:r>
              <a:rPr lang="de-CH" sz="1600" b="1" dirty="0" err="1">
                <a:solidFill>
                  <a:srgbClr val="010000"/>
                </a:solidFill>
                <a:latin typeface="Calibri" panose="020F0502020204030204" pitchFamily="34" charset="0"/>
                <a:cs typeface="Calibri" panose="020F0502020204030204" pitchFamily="34" charset="0"/>
              </a:rPr>
              <a:t>evaluation</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of</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feasibility</a:t>
            </a:r>
            <a:r>
              <a:rPr lang="de-CH" sz="1600" b="1" dirty="0">
                <a:solidFill>
                  <a:srgbClr val="010000"/>
                </a:solidFill>
                <a:latin typeface="Calibri" panose="020F0502020204030204" pitchFamily="34" charset="0"/>
                <a:cs typeface="Calibri" panose="020F0502020204030204" pitchFamily="34" charset="0"/>
              </a:rPr>
              <a:t> and </a:t>
            </a:r>
            <a:r>
              <a:rPr lang="de-CH" sz="1600" b="1" dirty="0" err="1">
                <a:solidFill>
                  <a:srgbClr val="010000"/>
                </a:solidFill>
                <a:latin typeface="Calibri" panose="020F0502020204030204" pitchFamily="34" charset="0"/>
                <a:cs typeface="Calibri" panose="020F0502020204030204" pitchFamily="34" charset="0"/>
              </a:rPr>
              <a:t>financial</a:t>
            </a:r>
            <a:r>
              <a:rPr lang="de-CH" sz="1600" b="1" dirty="0">
                <a:solidFill>
                  <a:srgbClr val="010000"/>
                </a:solidFill>
                <a:latin typeface="Calibri" panose="020F0502020204030204" pitchFamily="34" charset="0"/>
                <a:cs typeface="Calibri" panose="020F0502020204030204" pitchFamily="34" charset="0"/>
              </a:rPr>
              <a:t> plan; final </a:t>
            </a:r>
            <a:r>
              <a:rPr lang="de-CH" sz="1600" b="1" dirty="0" err="1">
                <a:solidFill>
                  <a:srgbClr val="010000"/>
                </a:solidFill>
                <a:latin typeface="Calibri" panose="020F0502020204030204" pitchFamily="34" charset="0"/>
                <a:cs typeface="Calibri" panose="020F0502020204030204" pitchFamily="34" charset="0"/>
              </a:rPr>
              <a:t>decision</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by</a:t>
            </a:r>
            <a:r>
              <a:rPr lang="de-CH" sz="1600" b="1" dirty="0">
                <a:solidFill>
                  <a:srgbClr val="010000"/>
                </a:solidFill>
                <a:latin typeface="Calibri" panose="020F0502020204030204" pitchFamily="34" charset="0"/>
                <a:cs typeface="Calibri" panose="020F0502020204030204" pitchFamily="34" charset="0"/>
              </a:rPr>
              <a:t> Swiss </a:t>
            </a:r>
            <a:r>
              <a:rPr lang="de-CH" sz="1600" b="1" dirty="0" err="1">
                <a:solidFill>
                  <a:srgbClr val="010000"/>
                </a:solidFill>
                <a:latin typeface="Calibri" panose="020F0502020204030204" pitchFamily="34" charset="0"/>
                <a:cs typeface="Calibri" panose="020F0502020204030204" pitchFamily="34" charset="0"/>
              </a:rPr>
              <a:t>Parliament</a:t>
            </a:r>
            <a:r>
              <a:rPr lang="de-CH" sz="1600" b="1" dirty="0">
                <a:solidFill>
                  <a:srgbClr val="010000"/>
                </a:solidFill>
                <a:latin typeface="Calibri" panose="020F0502020204030204" pitchFamily="34" charset="0"/>
                <a:cs typeface="Calibri" panose="020F0502020204030204" pitchFamily="34" charset="0"/>
              </a:rPr>
              <a:t> in </a:t>
            </a:r>
            <a:r>
              <a:rPr lang="de-CH" sz="1600" b="1" dirty="0" err="1">
                <a:solidFill>
                  <a:srgbClr val="010000"/>
                </a:solidFill>
                <a:latin typeface="Calibri" panose="020F0502020204030204" pitchFamily="34" charset="0"/>
                <a:cs typeface="Calibri" panose="020F0502020204030204" pitchFamily="34" charset="0"/>
              </a:rPr>
              <a:t>Dec</a:t>
            </a:r>
            <a:r>
              <a:rPr lang="de-CH" sz="1600" b="1" dirty="0">
                <a:solidFill>
                  <a:srgbClr val="010000"/>
                </a:solidFill>
                <a:latin typeface="Calibri" panose="020F0502020204030204" pitchFamily="34" charset="0"/>
                <a:cs typeface="Calibri" panose="020F0502020204030204" pitchFamily="34" charset="0"/>
              </a:rPr>
              <a:t> 2024; </a:t>
            </a:r>
            <a:r>
              <a:rPr lang="de-CH" sz="1600" b="1" dirty="0" err="1">
                <a:solidFill>
                  <a:srgbClr val="010000"/>
                </a:solidFill>
                <a:latin typeface="Calibri" panose="020F0502020204030204" pitchFamily="34" charset="0"/>
                <a:cs typeface="Calibri" panose="020F0502020204030204" pitchFamily="34" charset="0"/>
              </a:rPr>
              <a:t>installation</a:t>
            </a:r>
            <a:r>
              <a:rPr lang="de-CH" sz="1600" b="1" dirty="0">
                <a:solidFill>
                  <a:srgbClr val="010000"/>
                </a:solidFill>
                <a:latin typeface="Calibri" panose="020F0502020204030204" pitchFamily="34" charset="0"/>
                <a:cs typeface="Calibri" panose="020F0502020204030204" pitchFamily="34" charset="0"/>
              </a:rPr>
              <a:t> 2027 – 2028 </a:t>
            </a:r>
          </a:p>
          <a:p>
            <a:pPr marL="0" indent="0">
              <a:buNone/>
            </a:pPr>
            <a:endParaRPr lang="de-CH" sz="1600" b="1" dirty="0">
              <a:solidFill>
                <a:srgbClr val="010000"/>
              </a:solidFill>
              <a:latin typeface="Calibri" panose="020F0502020204030204" pitchFamily="34" charset="0"/>
              <a:cs typeface="Calibri" panose="020F0502020204030204" pitchFamily="34" charset="0"/>
            </a:endParaRPr>
          </a:p>
          <a:p>
            <a:endParaRPr lang="de-CH" sz="1600" dirty="0">
              <a:solidFill>
                <a:srgbClr val="010000"/>
              </a:solidFill>
            </a:endParaRPr>
          </a:p>
          <a:p>
            <a:endParaRPr lang="de-DE" sz="1600" dirty="0">
              <a:solidFill>
                <a:srgbClr val="010000"/>
              </a:solidFill>
            </a:endParaRPr>
          </a:p>
        </p:txBody>
      </p:sp>
      <p:pic>
        <p:nvPicPr>
          <p:cNvPr id="11" name="Grafik 10">
            <a:extLst>
              <a:ext uri="{FF2B5EF4-FFF2-40B4-BE49-F238E27FC236}">
                <a16:creationId xmlns:a16="http://schemas.microsoft.com/office/drawing/2014/main" id="{C5C08505-7959-446B-A06A-525486A1EB49}"/>
              </a:ext>
            </a:extLst>
          </p:cNvPr>
          <p:cNvPicPr>
            <a:picLocks noChangeAspect="1"/>
          </p:cNvPicPr>
          <p:nvPr/>
        </p:nvPicPr>
        <p:blipFill>
          <a:blip r:embed="rId2"/>
          <a:stretch>
            <a:fillRect/>
          </a:stretch>
        </p:blipFill>
        <p:spPr>
          <a:xfrm>
            <a:off x="1187624" y="719065"/>
            <a:ext cx="7099240" cy="4443958"/>
          </a:xfrm>
          <a:prstGeom prst="rect">
            <a:avLst/>
          </a:prstGeom>
        </p:spPr>
      </p:pic>
    </p:spTree>
    <p:extLst>
      <p:ext uri="{BB962C8B-B14F-4D97-AF65-F5344CB8AC3E}">
        <p14:creationId xmlns:p14="http://schemas.microsoft.com/office/powerpoint/2010/main" val="427360755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23</a:t>
            </a:fld>
            <a:endParaRPr lang="de-DE" dirty="0"/>
          </a:p>
        </p:txBody>
      </p:sp>
      <p:sp>
        <p:nvSpPr>
          <p:cNvPr id="11" name="Titel 2">
            <a:extLst>
              <a:ext uri="{FF2B5EF4-FFF2-40B4-BE49-F238E27FC236}">
                <a16:creationId xmlns:a16="http://schemas.microsoft.com/office/drawing/2014/main" id="{8FA7BCE3-8E97-78BF-FD38-CE14297DF0AE}"/>
              </a:ext>
            </a:extLst>
          </p:cNvPr>
          <p:cNvSpPr txBox="1">
            <a:spLocks/>
          </p:cNvSpPr>
          <p:nvPr/>
        </p:nvSpPr>
        <p:spPr bwMode="auto">
          <a:xfrm>
            <a:off x="2195736"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US" dirty="0"/>
              <a:t>IMPACT – a major upgrade proposal for HIPA</a:t>
            </a:r>
            <a:endParaRPr lang="de-CH" dirty="0"/>
          </a:p>
        </p:txBody>
      </p:sp>
      <p:grpSp>
        <p:nvGrpSpPr>
          <p:cNvPr id="12" name="Group 9">
            <a:extLst>
              <a:ext uri="{FF2B5EF4-FFF2-40B4-BE49-F238E27FC236}">
                <a16:creationId xmlns:a16="http://schemas.microsoft.com/office/drawing/2014/main" id="{216D552B-4BB3-2F55-13E8-28C86F81E47A}"/>
              </a:ext>
            </a:extLst>
          </p:cNvPr>
          <p:cNvGrpSpPr/>
          <p:nvPr/>
        </p:nvGrpSpPr>
        <p:grpSpPr>
          <a:xfrm>
            <a:off x="403920" y="699542"/>
            <a:ext cx="8740080" cy="4362048"/>
            <a:chOff x="403920" y="1088640"/>
            <a:chExt cx="8740080" cy="5452560"/>
          </a:xfrm>
        </p:grpSpPr>
        <p:sp>
          <p:nvSpPr>
            <p:cNvPr id="13" name="CustomShape 1">
              <a:extLst>
                <a:ext uri="{FF2B5EF4-FFF2-40B4-BE49-F238E27FC236}">
                  <a16:creationId xmlns:a16="http://schemas.microsoft.com/office/drawing/2014/main" id="{FE5F6E82-F7E4-2A20-BA90-E664FFC1B960}"/>
                </a:ext>
              </a:extLst>
            </p:cNvPr>
            <p:cNvSpPr/>
            <p:nvPr/>
          </p:nvSpPr>
          <p:spPr>
            <a:xfrm>
              <a:off x="4344480" y="3651480"/>
              <a:ext cx="4799520" cy="2889720"/>
            </a:xfrm>
            <a:prstGeom prst="ellipse">
              <a:avLst/>
            </a:prstGeom>
            <a:solidFill>
              <a:srgbClr val="FFFF99"/>
            </a:solidFill>
            <a:ln w="0">
              <a:solidFill>
                <a:srgbClr val="000000"/>
              </a:solidFill>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endParaRPr lang="en-US" sz="1400" b="0" strike="noStrike" spc="-1" dirty="0">
                <a:solidFill>
                  <a:srgbClr val="000000"/>
                </a:solidFill>
                <a:latin typeface="Calibri"/>
              </a:endParaRPr>
            </a:p>
            <a:p>
              <a:pPr marL="88900">
                <a:lnSpc>
                  <a:spcPct val="100000"/>
                </a:lnSpc>
              </a:pPr>
              <a:r>
                <a:rPr lang="en-CA" sz="1400" b="1" strike="noStrike" spc="-1" dirty="0">
                  <a:solidFill>
                    <a:srgbClr val="000000"/>
                  </a:solidFill>
                  <a:latin typeface="Calibri"/>
                  <a:ea typeface="DejaVu Sans"/>
                </a:rPr>
                <a:t>	         High Rate</a:t>
              </a:r>
              <a:endParaRPr lang="en-US" sz="1400" b="0" strike="noStrike" spc="-1" dirty="0">
                <a:solidFill>
                  <a:srgbClr val="000000"/>
                </a:solidFill>
                <a:latin typeface="Calibri"/>
              </a:endParaRPr>
            </a:p>
            <a:p>
              <a:pPr marL="357188" indent="-214313">
                <a:lnSpc>
                  <a:spcPct val="100000"/>
                </a:lnSpc>
                <a:buClr>
                  <a:srgbClr val="000000"/>
                </a:buClr>
                <a:buSzPct val="45000"/>
                <a:buFont typeface="Wingdings" charset="2"/>
                <a:buChar char=""/>
              </a:pPr>
              <a:r>
                <a:rPr lang="en-CA" sz="1400" b="0" strike="noStrike" spc="-1" dirty="0">
                  <a:solidFill>
                    <a:srgbClr val="000000"/>
                  </a:solidFill>
                  <a:latin typeface="Calibri"/>
                  <a:ea typeface="DejaVu Sans"/>
                </a:rPr>
                <a:t>Extend muon range to 200 nm – 200 </a:t>
              </a:r>
              <a:r>
                <a:rPr lang="en-CA" sz="1400" b="0" strike="noStrike" spc="-1" dirty="0">
                  <a:solidFill>
                    <a:srgbClr val="000000"/>
                  </a:solidFill>
                  <a:latin typeface="Symbol" panose="05050102010706020507" pitchFamily="18" charset="2"/>
                  <a:ea typeface="DejaVu Sans"/>
                </a:rPr>
                <a:t>m</a:t>
              </a:r>
              <a:r>
                <a:rPr lang="en-CA" sz="1400" b="0" strike="noStrike" spc="-1" dirty="0">
                  <a:solidFill>
                    <a:srgbClr val="000000"/>
                  </a:solidFill>
                  <a:latin typeface="Calibri"/>
                  <a:ea typeface="DejaVu Sans"/>
                </a:rPr>
                <a:t>m (“sub-surface muons”)</a:t>
              </a:r>
              <a:endParaRPr lang="en-US" sz="1400" b="0" strike="noStrike" spc="-1" dirty="0">
                <a:solidFill>
                  <a:srgbClr val="000000"/>
                </a:solidFill>
                <a:latin typeface="Calibri"/>
              </a:endParaRPr>
            </a:p>
            <a:p>
              <a:pPr marL="357188" indent="-214313">
                <a:lnSpc>
                  <a:spcPct val="100000"/>
                </a:lnSpc>
                <a:buClr>
                  <a:srgbClr val="000000"/>
                </a:buClr>
                <a:buSzPct val="45000"/>
                <a:buFont typeface="Wingdings" charset="2"/>
                <a:buChar char=""/>
              </a:pPr>
              <a:r>
                <a:rPr lang="en-CA" sz="1400" b="0" strike="noStrike" spc="-1" dirty="0">
                  <a:solidFill>
                    <a:srgbClr val="000000"/>
                  </a:solidFill>
                  <a:latin typeface="Calibri"/>
                  <a:ea typeface="DejaVu Sans"/>
                </a:rPr>
                <a:t>10x more low energy muons for thin-film and device applications </a:t>
              </a:r>
              <a:r>
                <a:rPr lang="en-CA" sz="1400" spc="-1" dirty="0">
                  <a:solidFill>
                    <a:srgbClr val="000000"/>
                  </a:solidFill>
                  <a:latin typeface="Calibri"/>
                  <a:ea typeface="DejaVu Sans"/>
                </a:rPr>
                <a:t> </a:t>
              </a:r>
              <a:r>
                <a:rPr lang="en-CA" sz="1400" b="0" strike="noStrike" spc="-1" dirty="0">
                  <a:solidFill>
                    <a:srgbClr val="000000"/>
                  </a:solidFill>
                  <a:latin typeface="Calibri"/>
                  <a:ea typeface="DejaVu Sans"/>
                </a:rPr>
                <a:t>(&lt; 200 nm) </a:t>
              </a:r>
              <a:endParaRPr lang="en-US" sz="1400" b="0" strike="noStrike" spc="-1" dirty="0">
                <a:solidFill>
                  <a:srgbClr val="000000"/>
                </a:solidFill>
                <a:latin typeface="Calibri"/>
              </a:endParaRPr>
            </a:p>
            <a:p>
              <a:pPr marL="357188" indent="-214313">
                <a:lnSpc>
                  <a:spcPct val="100000"/>
                </a:lnSpc>
                <a:buClr>
                  <a:srgbClr val="000000"/>
                </a:buClr>
                <a:buSzPct val="45000"/>
                <a:buFont typeface="Wingdings" charset="2"/>
                <a:buChar char=""/>
              </a:pPr>
              <a:r>
                <a:rPr lang="en-CA" sz="1400" b="0" strike="noStrike" spc="-1" dirty="0">
                  <a:solidFill>
                    <a:srgbClr val="000000"/>
                  </a:solidFill>
                  <a:latin typeface="Calibri"/>
                  <a:ea typeface="DejaVu Sans"/>
                </a:rPr>
                <a:t>Elemental analysis tomography (mm sized objects)</a:t>
              </a:r>
              <a:endParaRPr lang="en-US" sz="1400" b="0" strike="noStrike" spc="-1" dirty="0">
                <a:solidFill>
                  <a:srgbClr val="000000"/>
                </a:solidFill>
                <a:latin typeface="Calibri"/>
              </a:endParaRPr>
            </a:p>
            <a:p>
              <a:pPr marL="142875">
                <a:lnSpc>
                  <a:spcPct val="100000"/>
                </a:lnSpc>
                <a:buClr>
                  <a:srgbClr val="000000"/>
                </a:buClr>
                <a:buSzPct val="45000"/>
              </a:pPr>
              <a:endParaRPr lang="en-US" sz="1400" b="0" strike="noStrike" spc="-1" dirty="0">
                <a:solidFill>
                  <a:srgbClr val="000000"/>
                </a:solidFill>
                <a:latin typeface="Calibri"/>
              </a:endParaRPr>
            </a:p>
            <a:p>
              <a:pPr marL="216000" indent="-215640">
                <a:lnSpc>
                  <a:spcPct val="100000"/>
                </a:lnSpc>
                <a:buClr>
                  <a:srgbClr val="000000"/>
                </a:buClr>
                <a:buFont typeface="Wingdings" charset="2"/>
                <a:buChar char=""/>
              </a:pPr>
              <a:endParaRPr lang="en-US" sz="1400" b="0" strike="noStrike" spc="-1" dirty="0">
                <a:solidFill>
                  <a:srgbClr val="000000"/>
                </a:solidFill>
                <a:latin typeface="Calibri"/>
              </a:endParaRPr>
            </a:p>
          </p:txBody>
        </p:sp>
        <p:sp>
          <p:nvSpPr>
            <p:cNvPr id="14" name="CustomShape 2">
              <a:extLst>
                <a:ext uri="{FF2B5EF4-FFF2-40B4-BE49-F238E27FC236}">
                  <a16:creationId xmlns:a16="http://schemas.microsoft.com/office/drawing/2014/main" id="{57B1C2C9-7829-D3DA-03B8-9E2827E4F6E8}"/>
                </a:ext>
              </a:extLst>
            </p:cNvPr>
            <p:cNvSpPr/>
            <p:nvPr/>
          </p:nvSpPr>
          <p:spPr>
            <a:xfrm>
              <a:off x="403920" y="3968960"/>
              <a:ext cx="3648960" cy="2142720"/>
            </a:xfrm>
            <a:prstGeom prst="ellipse">
              <a:avLst/>
            </a:prstGeom>
            <a:solidFill>
              <a:srgbClr val="FFFF99"/>
            </a:solidFill>
            <a:ln w="0">
              <a:solidFill>
                <a:srgbClr val="000000"/>
              </a:solidFill>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p:style>
          <p:txBody>
            <a:bodyPr wrap="none" lIns="72000" tIns="45000" rIns="72000" bIns="45000" anchor="ctr">
              <a:noAutofit/>
            </a:bodyPr>
            <a:lstStyle/>
            <a:p>
              <a:pPr>
                <a:lnSpc>
                  <a:spcPct val="100000"/>
                </a:lnSpc>
              </a:pPr>
              <a:r>
                <a:rPr lang="en-CA" sz="1400" b="1" strike="noStrike" spc="-1" dirty="0">
                  <a:solidFill>
                    <a:srgbClr val="000000"/>
                  </a:solidFill>
                  <a:latin typeface="Calibri"/>
                  <a:ea typeface="DejaVu Sans"/>
                </a:rPr>
                <a:t>Pulsed beam</a:t>
              </a:r>
              <a:endParaRPr lang="en-US" sz="1400" b="0" strike="noStrike" spc="-1" dirty="0">
                <a:solidFill>
                  <a:srgbClr val="000000"/>
                </a:solidFill>
                <a:latin typeface="Arial"/>
              </a:endParaRPr>
            </a:p>
            <a:p>
              <a:pPr marL="216000" indent="-215640">
                <a:lnSpc>
                  <a:spcPct val="100000"/>
                </a:lnSpc>
                <a:buClr>
                  <a:srgbClr val="000000"/>
                </a:buClr>
                <a:buSzPct val="45000"/>
                <a:buFont typeface="Wingdings" charset="2"/>
                <a:buChar char=""/>
              </a:pPr>
              <a:r>
                <a:rPr lang="en-CA" sz="1400" b="0" strike="noStrike" spc="-1" dirty="0">
                  <a:solidFill>
                    <a:srgbClr val="000000"/>
                  </a:solidFill>
                  <a:latin typeface="Calibri"/>
                  <a:ea typeface="DejaVu Sans"/>
                </a:rPr>
                <a:t>Pump-probe measurements</a:t>
              </a:r>
              <a:endParaRPr lang="en-US" sz="1400" b="0" strike="noStrike" spc="-1" dirty="0">
                <a:solidFill>
                  <a:srgbClr val="000000"/>
                </a:solidFill>
                <a:latin typeface="Arial"/>
              </a:endParaRPr>
            </a:p>
            <a:p>
              <a:pPr marL="216000" indent="-215640">
                <a:lnSpc>
                  <a:spcPct val="100000"/>
                </a:lnSpc>
                <a:buClr>
                  <a:srgbClr val="000000"/>
                </a:buClr>
                <a:buSzPct val="45000"/>
                <a:buFont typeface="Wingdings" charset="2"/>
                <a:buChar char=""/>
              </a:pPr>
              <a:r>
                <a:rPr lang="en-CA" sz="1400" b="0" strike="noStrike" spc="-1" dirty="0">
                  <a:solidFill>
                    <a:srgbClr val="000000"/>
                  </a:solidFill>
                  <a:latin typeface="Calibri"/>
                  <a:ea typeface="DejaVu Sans"/>
                </a:rPr>
                <a:t>Multiple stations in parallel</a:t>
              </a:r>
              <a:endParaRPr lang="en-US" sz="1400" b="0" strike="noStrike" spc="-1" dirty="0">
                <a:solidFill>
                  <a:srgbClr val="000000"/>
                </a:solidFill>
                <a:latin typeface="Arial"/>
              </a:endParaRPr>
            </a:p>
            <a:p>
              <a:pPr marL="216000" indent="-215640">
                <a:lnSpc>
                  <a:spcPct val="100000"/>
                </a:lnSpc>
                <a:buClr>
                  <a:srgbClr val="000000"/>
                </a:buClr>
                <a:buSzPct val="45000"/>
                <a:buFont typeface="Wingdings" charset="2"/>
                <a:buChar char=""/>
              </a:pPr>
              <a:r>
                <a:rPr lang="en-CA" sz="1400" b="0" strike="noStrike" spc="-1" dirty="0">
                  <a:solidFill>
                    <a:srgbClr val="000000"/>
                  </a:solidFill>
                  <a:latin typeface="Calibri"/>
                  <a:ea typeface="DejaVu Sans"/>
                </a:rPr>
                <a:t>Semi-integral measurements</a:t>
              </a:r>
              <a:endParaRPr lang="en-US" sz="1400" b="0" strike="noStrike" spc="-1" dirty="0">
                <a:solidFill>
                  <a:srgbClr val="000000"/>
                </a:solidFill>
                <a:latin typeface="Arial"/>
              </a:endParaRPr>
            </a:p>
          </p:txBody>
        </p:sp>
        <p:sp>
          <p:nvSpPr>
            <p:cNvPr id="15" name="CustomShape 3">
              <a:extLst>
                <a:ext uri="{FF2B5EF4-FFF2-40B4-BE49-F238E27FC236}">
                  <a16:creationId xmlns:a16="http://schemas.microsoft.com/office/drawing/2014/main" id="{D55FCB2B-483A-DC8C-9ADB-B1C579BA7237}"/>
                </a:ext>
              </a:extLst>
            </p:cNvPr>
            <p:cNvSpPr/>
            <p:nvPr/>
          </p:nvSpPr>
          <p:spPr>
            <a:xfrm>
              <a:off x="3341880" y="2693880"/>
              <a:ext cx="1128600" cy="2061000"/>
            </a:xfrm>
            <a:custGeom>
              <a:avLst/>
              <a:gdLst/>
              <a:ahLst/>
              <a:cxnLst/>
              <a:rect l="l" t="t" r="r" b="b"/>
              <a:pathLst>
                <a:path w="1651" h="4918">
                  <a:moveTo>
                    <a:pt x="557" y="3322"/>
                  </a:moveTo>
                  <a:lnTo>
                    <a:pt x="570" y="3253"/>
                  </a:lnTo>
                  <a:lnTo>
                    <a:pt x="582" y="3184"/>
                  </a:lnTo>
                  <a:lnTo>
                    <a:pt x="592" y="3114"/>
                  </a:lnTo>
                  <a:lnTo>
                    <a:pt x="600" y="3042"/>
                  </a:lnTo>
                  <a:lnTo>
                    <a:pt x="606" y="2970"/>
                  </a:lnTo>
                  <a:lnTo>
                    <a:pt x="610" y="2898"/>
                  </a:lnTo>
                  <a:lnTo>
                    <a:pt x="612" y="2825"/>
                  </a:lnTo>
                  <a:lnTo>
                    <a:pt x="612" y="2753"/>
                  </a:lnTo>
                  <a:lnTo>
                    <a:pt x="610" y="2680"/>
                  </a:lnTo>
                  <a:lnTo>
                    <a:pt x="605" y="2608"/>
                  </a:lnTo>
                  <a:lnTo>
                    <a:pt x="599" y="2536"/>
                  </a:lnTo>
                  <a:lnTo>
                    <a:pt x="591" y="2465"/>
                  </a:lnTo>
                  <a:lnTo>
                    <a:pt x="581" y="2395"/>
                  </a:lnTo>
                  <a:lnTo>
                    <a:pt x="569" y="2325"/>
                  </a:lnTo>
                  <a:lnTo>
                    <a:pt x="555" y="2257"/>
                  </a:lnTo>
                  <a:lnTo>
                    <a:pt x="539" y="2190"/>
                  </a:lnTo>
                  <a:lnTo>
                    <a:pt x="521" y="2125"/>
                  </a:lnTo>
                  <a:lnTo>
                    <a:pt x="502" y="2062"/>
                  </a:lnTo>
                  <a:lnTo>
                    <a:pt x="481" y="2000"/>
                  </a:lnTo>
                  <a:lnTo>
                    <a:pt x="458" y="1941"/>
                  </a:lnTo>
                  <a:lnTo>
                    <a:pt x="433" y="1884"/>
                  </a:lnTo>
                  <a:lnTo>
                    <a:pt x="407" y="1829"/>
                  </a:lnTo>
                  <a:lnTo>
                    <a:pt x="380" y="1776"/>
                  </a:lnTo>
                  <a:lnTo>
                    <a:pt x="351" y="1726"/>
                  </a:lnTo>
                  <a:lnTo>
                    <a:pt x="320" y="1679"/>
                  </a:lnTo>
                  <a:lnTo>
                    <a:pt x="289" y="1635"/>
                  </a:lnTo>
                  <a:lnTo>
                    <a:pt x="256" y="1594"/>
                  </a:lnTo>
                  <a:lnTo>
                    <a:pt x="222" y="1556"/>
                  </a:lnTo>
                  <a:lnTo>
                    <a:pt x="187" y="1521"/>
                  </a:lnTo>
                  <a:lnTo>
                    <a:pt x="151" y="1489"/>
                  </a:lnTo>
                  <a:lnTo>
                    <a:pt x="114" y="1461"/>
                  </a:lnTo>
                  <a:lnTo>
                    <a:pt x="77" y="1436"/>
                  </a:lnTo>
                  <a:lnTo>
                    <a:pt x="39" y="1415"/>
                  </a:lnTo>
                  <a:lnTo>
                    <a:pt x="0" y="1397"/>
                  </a:lnTo>
                  <a:lnTo>
                    <a:pt x="173" y="0"/>
                  </a:lnTo>
                  <a:lnTo>
                    <a:pt x="250" y="36"/>
                  </a:lnTo>
                  <a:lnTo>
                    <a:pt x="326" y="78"/>
                  </a:lnTo>
                  <a:lnTo>
                    <a:pt x="401" y="128"/>
                  </a:lnTo>
                  <a:lnTo>
                    <a:pt x="475" y="185"/>
                  </a:lnTo>
                  <a:lnTo>
                    <a:pt x="546" y="248"/>
                  </a:lnTo>
                  <a:lnTo>
                    <a:pt x="616" y="318"/>
                  </a:lnTo>
                  <a:lnTo>
                    <a:pt x="684" y="394"/>
                  </a:lnTo>
                  <a:lnTo>
                    <a:pt x="749" y="477"/>
                  </a:lnTo>
                  <a:lnTo>
                    <a:pt x="813" y="565"/>
                  </a:lnTo>
                  <a:lnTo>
                    <a:pt x="873" y="659"/>
                  </a:lnTo>
                  <a:lnTo>
                    <a:pt x="931" y="759"/>
                  </a:lnTo>
                  <a:lnTo>
                    <a:pt x="986" y="864"/>
                  </a:lnTo>
                  <a:lnTo>
                    <a:pt x="1039" y="974"/>
                  </a:lnTo>
                  <a:lnTo>
                    <a:pt x="1088" y="1088"/>
                  </a:lnTo>
                  <a:lnTo>
                    <a:pt x="1133" y="1207"/>
                  </a:lnTo>
                  <a:lnTo>
                    <a:pt x="1176" y="1330"/>
                  </a:lnTo>
                  <a:lnTo>
                    <a:pt x="1215" y="1457"/>
                  </a:lnTo>
                  <a:lnTo>
                    <a:pt x="1250" y="1587"/>
                  </a:lnTo>
                  <a:lnTo>
                    <a:pt x="1282" y="1721"/>
                  </a:lnTo>
                  <a:lnTo>
                    <a:pt x="1310" y="1857"/>
                  </a:lnTo>
                  <a:lnTo>
                    <a:pt x="1334" y="1995"/>
                  </a:lnTo>
                  <a:lnTo>
                    <a:pt x="1354" y="2136"/>
                  </a:lnTo>
                  <a:lnTo>
                    <a:pt x="1370" y="2278"/>
                  </a:lnTo>
                  <a:lnTo>
                    <a:pt x="1383" y="2422"/>
                  </a:lnTo>
                  <a:lnTo>
                    <a:pt x="1391" y="2567"/>
                  </a:lnTo>
                  <a:lnTo>
                    <a:pt x="1395" y="2712"/>
                  </a:lnTo>
                  <a:lnTo>
                    <a:pt x="1396" y="2857"/>
                  </a:lnTo>
                  <a:lnTo>
                    <a:pt x="1392" y="3002"/>
                  </a:lnTo>
                  <a:lnTo>
                    <a:pt x="1384" y="3147"/>
                  </a:lnTo>
                  <a:lnTo>
                    <a:pt x="1372" y="3291"/>
                  </a:lnTo>
                  <a:lnTo>
                    <a:pt x="1356" y="3433"/>
                  </a:lnTo>
                  <a:lnTo>
                    <a:pt x="1336" y="3574"/>
                  </a:lnTo>
                  <a:lnTo>
                    <a:pt x="1313" y="3713"/>
                  </a:lnTo>
                  <a:lnTo>
                    <a:pt x="1285" y="3850"/>
                  </a:lnTo>
                  <a:lnTo>
                    <a:pt x="1650" y="4115"/>
                  </a:lnTo>
                  <a:lnTo>
                    <a:pt x="631" y="4917"/>
                  </a:lnTo>
                  <a:lnTo>
                    <a:pt x="192" y="3057"/>
                  </a:lnTo>
                  <a:lnTo>
                    <a:pt x="557" y="3322"/>
                  </a:lnTo>
                </a:path>
              </a:pathLst>
            </a:custGeom>
            <a:solidFill>
              <a:srgbClr val="729FCF"/>
            </a:solidFill>
            <a:ln w="0">
              <a:solidFill>
                <a:srgbClr val="3465A4"/>
              </a:solidFill>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p:style>
          <p:txBody>
            <a:bodyPr/>
            <a:lstStyle/>
            <a:p>
              <a:endParaRPr lang="en-US"/>
            </a:p>
          </p:txBody>
        </p:sp>
        <p:sp>
          <p:nvSpPr>
            <p:cNvPr id="16" name="CustomShape 4">
              <a:extLst>
                <a:ext uri="{FF2B5EF4-FFF2-40B4-BE49-F238E27FC236}">
                  <a16:creationId xmlns:a16="http://schemas.microsoft.com/office/drawing/2014/main" id="{C81A7CB1-6CDE-E091-3662-CC590DBAC7A1}"/>
                </a:ext>
              </a:extLst>
            </p:cNvPr>
            <p:cNvSpPr/>
            <p:nvPr/>
          </p:nvSpPr>
          <p:spPr>
            <a:xfrm>
              <a:off x="5370840" y="1088640"/>
              <a:ext cx="3495960" cy="2447848"/>
            </a:xfrm>
            <a:prstGeom prst="ellipse">
              <a:avLst/>
            </a:prstGeom>
            <a:solidFill>
              <a:srgbClr val="FFFF99"/>
            </a:solidFill>
            <a:ln w="0">
              <a:solidFill>
                <a:srgbClr val="000000"/>
              </a:solidFill>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p:style>
          <p:txBody>
            <a:bodyPr wrap="none" lIns="90000" tIns="45000" rIns="90000" bIns="45000" anchor="ctr">
              <a:noAutofit/>
            </a:bodyPr>
            <a:lstStyle/>
            <a:p>
              <a:pPr>
                <a:lnSpc>
                  <a:spcPct val="100000"/>
                </a:lnSpc>
              </a:pPr>
              <a:r>
                <a:rPr lang="en-CA" sz="1400" b="1" spc="-1" dirty="0">
                  <a:solidFill>
                    <a:srgbClr val="000000"/>
                  </a:solidFill>
                  <a:latin typeface="Calibri"/>
                  <a:ea typeface="DejaVu Sans"/>
                </a:rPr>
                <a:t>        </a:t>
              </a:r>
              <a:r>
                <a:rPr lang="en-CA" sz="1400" b="1" strike="noStrike" spc="-1" dirty="0">
                  <a:solidFill>
                    <a:srgbClr val="000000"/>
                  </a:solidFill>
                  <a:latin typeface="Calibri"/>
                  <a:ea typeface="DejaVu Sans"/>
                </a:rPr>
                <a:t>Vertex Reconstruction</a:t>
              </a:r>
              <a:endParaRPr lang="en-US" sz="1400" b="0" strike="noStrike" spc="-1" dirty="0">
                <a:solidFill>
                  <a:srgbClr val="000000"/>
                </a:solidFill>
                <a:latin typeface="Arial"/>
              </a:endParaRPr>
            </a:p>
            <a:p>
              <a:pPr marL="216000" indent="-215640">
                <a:lnSpc>
                  <a:spcPct val="100000"/>
                </a:lnSpc>
                <a:buClr>
                  <a:srgbClr val="000000"/>
                </a:buClr>
                <a:buSzPct val="45000"/>
                <a:buFont typeface="Wingdings" charset="2"/>
                <a:buChar char=""/>
              </a:pPr>
              <a:r>
                <a:rPr lang="en-CA" sz="1400" b="0" strike="noStrike" spc="-1" dirty="0">
                  <a:solidFill>
                    <a:srgbClr val="000000"/>
                  </a:solidFill>
                  <a:latin typeface="Calibri"/>
                  <a:ea typeface="DejaVu Sans"/>
                </a:rPr>
                <a:t>Novel small samples</a:t>
              </a:r>
              <a:endParaRPr lang="en-US" sz="1400" b="0" strike="noStrike" spc="-1" dirty="0">
                <a:solidFill>
                  <a:srgbClr val="000000"/>
                </a:solidFill>
                <a:latin typeface="Arial"/>
              </a:endParaRPr>
            </a:p>
            <a:p>
              <a:pPr marL="216000" indent="-215640">
                <a:lnSpc>
                  <a:spcPct val="100000"/>
                </a:lnSpc>
                <a:buClr>
                  <a:srgbClr val="000000"/>
                </a:buClr>
                <a:buSzPct val="45000"/>
                <a:buFont typeface="Wingdings" charset="2"/>
                <a:buChar char=""/>
              </a:pPr>
              <a:r>
                <a:rPr lang="en-CA" sz="1400" b="0" strike="noStrike" spc="-1" dirty="0">
                  <a:solidFill>
                    <a:srgbClr val="000000"/>
                  </a:solidFill>
                  <a:latin typeface="Calibri"/>
                  <a:ea typeface="DejaVu Sans"/>
                </a:rPr>
                <a:t>Multi samples in parallel</a:t>
              </a:r>
              <a:endParaRPr lang="en-US" sz="1400" b="0" strike="noStrike" spc="-1" dirty="0">
                <a:solidFill>
                  <a:srgbClr val="000000"/>
                </a:solidFill>
                <a:latin typeface="Arial"/>
              </a:endParaRPr>
            </a:p>
            <a:p>
              <a:pPr marL="216000" indent="-215640">
                <a:lnSpc>
                  <a:spcPct val="100000"/>
                </a:lnSpc>
                <a:buClr>
                  <a:srgbClr val="000000"/>
                </a:buClr>
                <a:buSzPct val="45000"/>
                <a:buFont typeface="Wingdings" charset="2"/>
                <a:buChar char=""/>
              </a:pPr>
              <a:r>
                <a:rPr lang="en-CA" sz="1400" b="0" strike="noStrike" spc="-1" dirty="0">
                  <a:solidFill>
                    <a:srgbClr val="000000"/>
                  </a:solidFill>
                  <a:latin typeface="Calibri"/>
                  <a:ea typeface="DejaVu Sans"/>
                </a:rPr>
                <a:t>&gt;10x faster measurements </a:t>
              </a:r>
              <a:endParaRPr lang="en-US" sz="1400" b="0" strike="noStrike" spc="-1" dirty="0">
                <a:solidFill>
                  <a:srgbClr val="000000"/>
                </a:solidFill>
                <a:latin typeface="Arial"/>
              </a:endParaRPr>
            </a:p>
            <a:p>
              <a:pPr marL="216000" indent="-215640">
                <a:lnSpc>
                  <a:spcPct val="100000"/>
                </a:lnSpc>
                <a:buClr>
                  <a:srgbClr val="000000"/>
                </a:buClr>
                <a:buSzPct val="45000"/>
                <a:buFont typeface="Wingdings" charset="2"/>
                <a:buChar char=""/>
              </a:pPr>
              <a:r>
                <a:rPr lang="en-CA" sz="1400" b="0" strike="noStrike" spc="-1" dirty="0">
                  <a:solidFill>
                    <a:srgbClr val="000000"/>
                  </a:solidFill>
                  <a:latin typeface="Calibri"/>
                  <a:ea typeface="DejaVu Sans"/>
                </a:rPr>
                <a:t>10x higher pressure/strain</a:t>
              </a:r>
              <a:endParaRPr lang="en-US" sz="1400" b="0" strike="noStrike" spc="-1" dirty="0">
                <a:solidFill>
                  <a:srgbClr val="000000"/>
                </a:solidFill>
                <a:latin typeface="Arial"/>
              </a:endParaRPr>
            </a:p>
          </p:txBody>
        </p:sp>
        <p:sp>
          <p:nvSpPr>
            <p:cNvPr id="17" name="CustomShape 5">
              <a:extLst>
                <a:ext uri="{FF2B5EF4-FFF2-40B4-BE49-F238E27FC236}">
                  <a16:creationId xmlns:a16="http://schemas.microsoft.com/office/drawing/2014/main" id="{D2083E5A-43C5-07D5-BDD9-234F319A03E7}"/>
                </a:ext>
              </a:extLst>
            </p:cNvPr>
            <p:cNvSpPr/>
            <p:nvPr/>
          </p:nvSpPr>
          <p:spPr>
            <a:xfrm rot="1687800">
              <a:off x="4020840" y="3267720"/>
              <a:ext cx="1600920" cy="560160"/>
            </a:xfrm>
            <a:custGeom>
              <a:avLst/>
              <a:gdLst/>
              <a:ahLst/>
              <a:cxnLst/>
              <a:rect l="l" t="t" r="r" b="b"/>
              <a:pathLst>
                <a:path w="4450" h="1560">
                  <a:moveTo>
                    <a:pt x="0" y="394"/>
                  </a:moveTo>
                  <a:lnTo>
                    <a:pt x="3336" y="389"/>
                  </a:lnTo>
                  <a:lnTo>
                    <a:pt x="3335" y="0"/>
                  </a:lnTo>
                  <a:lnTo>
                    <a:pt x="4449" y="778"/>
                  </a:lnTo>
                  <a:lnTo>
                    <a:pt x="3337" y="1559"/>
                  </a:lnTo>
                  <a:lnTo>
                    <a:pt x="3336" y="1169"/>
                  </a:lnTo>
                  <a:lnTo>
                    <a:pt x="0" y="1173"/>
                  </a:lnTo>
                  <a:lnTo>
                    <a:pt x="0" y="394"/>
                  </a:lnTo>
                </a:path>
              </a:pathLst>
            </a:custGeom>
            <a:solidFill>
              <a:srgbClr val="729FCF"/>
            </a:solidFill>
            <a:ln w="0">
              <a:solidFill>
                <a:srgbClr val="3465A4"/>
              </a:solidFill>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p:style>
          <p:txBody>
            <a:bodyPr/>
            <a:lstStyle/>
            <a:p>
              <a:endParaRPr lang="en-US"/>
            </a:p>
          </p:txBody>
        </p:sp>
        <p:sp>
          <p:nvSpPr>
            <p:cNvPr id="18" name="CustomShape 6">
              <a:extLst>
                <a:ext uri="{FF2B5EF4-FFF2-40B4-BE49-F238E27FC236}">
                  <a16:creationId xmlns:a16="http://schemas.microsoft.com/office/drawing/2014/main" id="{5D77C415-26C5-35E6-4766-8F0BB0690414}"/>
                </a:ext>
              </a:extLst>
            </p:cNvPr>
            <p:cNvSpPr/>
            <p:nvPr/>
          </p:nvSpPr>
          <p:spPr>
            <a:xfrm rot="14592000">
              <a:off x="4058640" y="1640160"/>
              <a:ext cx="1128600" cy="2061000"/>
            </a:xfrm>
            <a:custGeom>
              <a:avLst/>
              <a:gdLst/>
              <a:ahLst/>
              <a:cxnLst/>
              <a:rect l="l" t="t" r="r" b="b"/>
              <a:pathLst>
                <a:path w="1650" h="4918">
                  <a:moveTo>
                    <a:pt x="1092" y="3322"/>
                  </a:moveTo>
                  <a:lnTo>
                    <a:pt x="1079" y="3252"/>
                  </a:lnTo>
                  <a:lnTo>
                    <a:pt x="1067" y="3183"/>
                  </a:lnTo>
                  <a:lnTo>
                    <a:pt x="1057" y="3114"/>
                  </a:lnTo>
                  <a:lnTo>
                    <a:pt x="1049" y="3041"/>
                  </a:lnTo>
                  <a:lnTo>
                    <a:pt x="1043" y="2969"/>
                  </a:lnTo>
                  <a:lnTo>
                    <a:pt x="1039" y="2897"/>
                  </a:lnTo>
                  <a:lnTo>
                    <a:pt x="1038" y="2825"/>
                  </a:lnTo>
                  <a:lnTo>
                    <a:pt x="1037" y="2753"/>
                  </a:lnTo>
                  <a:lnTo>
                    <a:pt x="1039" y="2680"/>
                  </a:lnTo>
                  <a:lnTo>
                    <a:pt x="1044" y="2607"/>
                  </a:lnTo>
                  <a:lnTo>
                    <a:pt x="1050" y="2535"/>
                  </a:lnTo>
                  <a:lnTo>
                    <a:pt x="1058" y="2464"/>
                  </a:lnTo>
                  <a:lnTo>
                    <a:pt x="1068" y="2394"/>
                  </a:lnTo>
                  <a:lnTo>
                    <a:pt x="1081" y="2324"/>
                  </a:lnTo>
                  <a:lnTo>
                    <a:pt x="1094" y="2256"/>
                  </a:lnTo>
                  <a:lnTo>
                    <a:pt x="1110" y="2189"/>
                  </a:lnTo>
                  <a:lnTo>
                    <a:pt x="1128" y="2124"/>
                  </a:lnTo>
                  <a:lnTo>
                    <a:pt x="1148" y="2061"/>
                  </a:lnTo>
                  <a:lnTo>
                    <a:pt x="1168" y="2000"/>
                  </a:lnTo>
                  <a:lnTo>
                    <a:pt x="1192" y="1941"/>
                  </a:lnTo>
                  <a:lnTo>
                    <a:pt x="1216" y="1883"/>
                  </a:lnTo>
                  <a:lnTo>
                    <a:pt x="1243" y="1829"/>
                  </a:lnTo>
                  <a:lnTo>
                    <a:pt x="1270" y="1775"/>
                  </a:lnTo>
                  <a:lnTo>
                    <a:pt x="1298" y="1725"/>
                  </a:lnTo>
                  <a:lnTo>
                    <a:pt x="1330" y="1678"/>
                  </a:lnTo>
                  <a:lnTo>
                    <a:pt x="1360" y="1634"/>
                  </a:lnTo>
                  <a:lnTo>
                    <a:pt x="1393" y="1593"/>
                  </a:lnTo>
                  <a:lnTo>
                    <a:pt x="1427" y="1556"/>
                  </a:lnTo>
                  <a:lnTo>
                    <a:pt x="1462" y="1520"/>
                  </a:lnTo>
                  <a:lnTo>
                    <a:pt x="1498" y="1489"/>
                  </a:lnTo>
                  <a:lnTo>
                    <a:pt x="1535" y="1460"/>
                  </a:lnTo>
                  <a:lnTo>
                    <a:pt x="1572" y="1435"/>
                  </a:lnTo>
                  <a:lnTo>
                    <a:pt x="1610" y="1414"/>
                  </a:lnTo>
                  <a:lnTo>
                    <a:pt x="1649" y="1397"/>
                  </a:lnTo>
                  <a:lnTo>
                    <a:pt x="1476" y="0"/>
                  </a:lnTo>
                  <a:lnTo>
                    <a:pt x="1399" y="35"/>
                  </a:lnTo>
                  <a:lnTo>
                    <a:pt x="1323" y="77"/>
                  </a:lnTo>
                  <a:lnTo>
                    <a:pt x="1248" y="128"/>
                  </a:lnTo>
                  <a:lnTo>
                    <a:pt x="1175" y="185"/>
                  </a:lnTo>
                  <a:lnTo>
                    <a:pt x="1104" y="247"/>
                  </a:lnTo>
                  <a:lnTo>
                    <a:pt x="1034" y="317"/>
                  </a:lnTo>
                  <a:lnTo>
                    <a:pt x="965" y="394"/>
                  </a:lnTo>
                  <a:lnTo>
                    <a:pt x="901" y="477"/>
                  </a:lnTo>
                  <a:lnTo>
                    <a:pt x="836" y="564"/>
                  </a:lnTo>
                  <a:lnTo>
                    <a:pt x="776" y="658"/>
                  </a:lnTo>
                  <a:lnTo>
                    <a:pt x="718" y="758"/>
                  </a:lnTo>
                  <a:lnTo>
                    <a:pt x="664" y="863"/>
                  </a:lnTo>
                  <a:lnTo>
                    <a:pt x="611" y="973"/>
                  </a:lnTo>
                  <a:lnTo>
                    <a:pt x="562" y="1087"/>
                  </a:lnTo>
                  <a:lnTo>
                    <a:pt x="516" y="1207"/>
                  </a:lnTo>
                  <a:lnTo>
                    <a:pt x="473" y="1329"/>
                  </a:lnTo>
                  <a:lnTo>
                    <a:pt x="435" y="1457"/>
                  </a:lnTo>
                  <a:lnTo>
                    <a:pt x="399" y="1587"/>
                  </a:lnTo>
                  <a:lnTo>
                    <a:pt x="367" y="1721"/>
                  </a:lnTo>
                  <a:lnTo>
                    <a:pt x="339" y="1857"/>
                  </a:lnTo>
                  <a:lnTo>
                    <a:pt x="315" y="1995"/>
                  </a:lnTo>
                  <a:lnTo>
                    <a:pt x="295" y="2136"/>
                  </a:lnTo>
                  <a:lnTo>
                    <a:pt x="279" y="2278"/>
                  </a:lnTo>
                  <a:lnTo>
                    <a:pt x="266" y="2422"/>
                  </a:lnTo>
                  <a:lnTo>
                    <a:pt x="258" y="2566"/>
                  </a:lnTo>
                  <a:lnTo>
                    <a:pt x="255" y="2711"/>
                  </a:lnTo>
                  <a:lnTo>
                    <a:pt x="253" y="2856"/>
                  </a:lnTo>
                  <a:lnTo>
                    <a:pt x="257" y="3002"/>
                  </a:lnTo>
                  <a:lnTo>
                    <a:pt x="265" y="3147"/>
                  </a:lnTo>
                  <a:lnTo>
                    <a:pt x="277" y="3291"/>
                  </a:lnTo>
                  <a:lnTo>
                    <a:pt x="294" y="3432"/>
                  </a:lnTo>
                  <a:lnTo>
                    <a:pt x="313" y="3573"/>
                  </a:lnTo>
                  <a:lnTo>
                    <a:pt x="336" y="3713"/>
                  </a:lnTo>
                  <a:lnTo>
                    <a:pt x="364" y="3849"/>
                  </a:lnTo>
                  <a:lnTo>
                    <a:pt x="0" y="4114"/>
                  </a:lnTo>
                  <a:lnTo>
                    <a:pt x="1018" y="4917"/>
                  </a:lnTo>
                  <a:lnTo>
                    <a:pt x="1457" y="3057"/>
                  </a:lnTo>
                  <a:lnTo>
                    <a:pt x="1092" y="3322"/>
                  </a:lnTo>
                </a:path>
              </a:pathLst>
            </a:custGeom>
            <a:solidFill>
              <a:srgbClr val="729FCF"/>
            </a:solidFill>
            <a:ln w="0">
              <a:solidFill>
                <a:srgbClr val="3465A4"/>
              </a:solidFill>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p:style>
          <p:txBody>
            <a:bodyPr/>
            <a:lstStyle/>
            <a:p>
              <a:endParaRPr lang="en-US"/>
            </a:p>
          </p:txBody>
        </p:sp>
        <p:sp>
          <p:nvSpPr>
            <p:cNvPr id="19" name="CustomShape 7">
              <a:extLst>
                <a:ext uri="{FF2B5EF4-FFF2-40B4-BE49-F238E27FC236}">
                  <a16:creationId xmlns:a16="http://schemas.microsoft.com/office/drawing/2014/main" id="{BFC1ECFB-C512-97D8-758A-C064897ECEFB}"/>
                </a:ext>
              </a:extLst>
            </p:cNvPr>
            <p:cNvSpPr/>
            <p:nvPr/>
          </p:nvSpPr>
          <p:spPr>
            <a:xfrm>
              <a:off x="862920" y="1412640"/>
              <a:ext cx="3514680" cy="1890720"/>
            </a:xfrm>
            <a:prstGeom prst="rect">
              <a:avLst/>
            </a:prstGeom>
            <a:solidFill>
              <a:srgbClr val="DDDDDD"/>
            </a:solidFill>
            <a:ln w="36000">
              <a:solidFill>
                <a:srgbClr val="000000"/>
              </a:solidFill>
              <a:round/>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p:style>
          <p:txBody>
            <a:bodyPr lIns="72000" tIns="72000" rIns="72000" bIns="72000">
              <a:noAutofit/>
            </a:bodyPr>
            <a:lstStyle/>
            <a:p>
              <a:pPr algn="just">
                <a:lnSpc>
                  <a:spcPct val="100000"/>
                </a:lnSpc>
                <a:spcBef>
                  <a:spcPts val="1417"/>
                </a:spcBef>
                <a:tabLst>
                  <a:tab pos="0" algn="l"/>
                </a:tabLst>
              </a:pPr>
              <a:r>
                <a:rPr lang="en-US" sz="1400" b="1" strike="noStrike" spc="-1" dirty="0">
                  <a:solidFill>
                    <a:srgbClr val="000000"/>
                  </a:solidFill>
                  <a:latin typeface="Calibri"/>
                  <a:ea typeface="ヒラギノ角ゴ Pro W3"/>
                </a:rPr>
                <a:t>Current limitations of </a:t>
              </a:r>
              <a:r>
                <a:rPr lang="de-CH" sz="1400" b="1" spc="-1" dirty="0">
                  <a:latin typeface="Calibri"/>
                </a:rPr>
                <a:t>µSR</a:t>
              </a:r>
              <a:r>
                <a:rPr lang="en-US" sz="1400" b="1" strike="noStrike" spc="-1" dirty="0">
                  <a:solidFill>
                    <a:srgbClr val="000000"/>
                  </a:solidFill>
                  <a:latin typeface="Calibri"/>
                  <a:ea typeface="ヒラギノ角ゴ Pro W3"/>
                </a:rPr>
                <a:t> </a:t>
              </a:r>
              <a:r>
                <a:rPr lang="en-US" sz="1400" b="1" strike="noStrike" spc="-1" dirty="0">
                  <a:latin typeface="Calibri"/>
                  <a:ea typeface="ヒラギノ角ゴ Pro W3"/>
                </a:rPr>
                <a:t>at PSI</a:t>
              </a:r>
              <a:r>
                <a:rPr lang="en-US" sz="1400" b="1" strike="noStrike" spc="-1" dirty="0">
                  <a:solidFill>
                    <a:srgbClr val="000000"/>
                  </a:solidFill>
                  <a:latin typeface="Calibri"/>
                  <a:ea typeface="ヒラギノ角ゴ Pro W3"/>
                </a:rPr>
                <a:t>:</a:t>
              </a:r>
              <a:endParaRPr lang="en-US" sz="1400" b="1" strike="noStrike" spc="-1" dirty="0">
                <a:latin typeface="Arial"/>
              </a:endParaRPr>
            </a:p>
            <a:p>
              <a:pPr marL="432000" indent="-323640" algn="just">
                <a:lnSpc>
                  <a:spcPct val="100000"/>
                </a:lnSpc>
                <a:spcBef>
                  <a:spcPts val="1417"/>
                </a:spcBef>
                <a:buClr>
                  <a:srgbClr val="000000"/>
                </a:buClr>
                <a:buSzPct val="45000"/>
                <a:buFont typeface="Wingdings" charset="2"/>
                <a:buChar char=""/>
                <a:tabLst>
                  <a:tab pos="0" algn="l"/>
                </a:tabLst>
              </a:pPr>
              <a:r>
                <a:rPr lang="en-US" sz="1400" b="0" strike="noStrike" spc="-1" dirty="0">
                  <a:solidFill>
                    <a:srgbClr val="000000"/>
                  </a:solidFill>
                  <a:latin typeface="Calibri"/>
                  <a:ea typeface="ヒラギノ角ゴ Pro W3"/>
                </a:rPr>
                <a:t>Maximum rate 40k muons/s</a:t>
              </a:r>
              <a:endParaRPr lang="en-US" sz="1400" b="0" strike="noStrike" spc="-1" dirty="0">
                <a:latin typeface="Arial"/>
              </a:endParaRPr>
            </a:p>
            <a:p>
              <a:pPr marL="432000" indent="-323640" algn="just">
                <a:lnSpc>
                  <a:spcPct val="100000"/>
                </a:lnSpc>
                <a:spcBef>
                  <a:spcPts val="1417"/>
                </a:spcBef>
                <a:buClr>
                  <a:srgbClr val="000000"/>
                </a:buClr>
                <a:buSzPct val="45000"/>
                <a:buFont typeface="Wingdings" charset="2"/>
                <a:buChar char=""/>
                <a:tabLst>
                  <a:tab pos="0" algn="l"/>
                </a:tabLst>
              </a:pPr>
              <a:r>
                <a:rPr lang="en-US" sz="1400" b="0" strike="noStrike" spc="-1" dirty="0">
                  <a:solidFill>
                    <a:srgbClr val="000000"/>
                  </a:solidFill>
                  <a:latin typeface="Calibri"/>
                  <a:ea typeface="ヒラギノ角ゴ Pro W3"/>
                </a:rPr>
                <a:t>Sample area &gt; 4x4 mm</a:t>
              </a:r>
              <a:r>
                <a:rPr lang="en-US" sz="1400" b="0" strike="noStrike" spc="-1" baseline="33000" dirty="0">
                  <a:solidFill>
                    <a:srgbClr val="000000"/>
                  </a:solidFill>
                  <a:latin typeface="Calibri"/>
                  <a:ea typeface="ヒラギノ角ゴ Pro W3"/>
                </a:rPr>
                <a:t>2</a:t>
              </a:r>
              <a:endParaRPr lang="en-US" sz="1400" b="0" strike="noStrike" spc="-1" dirty="0">
                <a:latin typeface="Arial"/>
              </a:endParaRPr>
            </a:p>
            <a:p>
              <a:pPr marL="432000" indent="-323640" algn="just">
                <a:lnSpc>
                  <a:spcPct val="100000"/>
                </a:lnSpc>
                <a:spcBef>
                  <a:spcPts val="1417"/>
                </a:spcBef>
                <a:buClr>
                  <a:srgbClr val="000000"/>
                </a:buClr>
                <a:buSzPct val="45000"/>
                <a:buFont typeface="Wingdings" charset="2"/>
                <a:buChar char=""/>
                <a:tabLst>
                  <a:tab pos="0" algn="l"/>
                </a:tabLst>
              </a:pPr>
              <a:r>
                <a:rPr lang="en-US" sz="1400" b="0" strike="noStrike" spc="-1" dirty="0">
                  <a:solidFill>
                    <a:srgbClr val="000000"/>
                  </a:solidFill>
                  <a:latin typeface="Calibri"/>
                  <a:ea typeface="ヒラギノ角ゴ Pro W3"/>
                </a:rPr>
                <a:t>Thickness &gt; ~200 </a:t>
              </a:r>
              <a:r>
                <a:rPr lang="en-US" sz="1400" b="0" strike="noStrike" spc="-1" dirty="0">
                  <a:solidFill>
                    <a:srgbClr val="000000"/>
                  </a:solidFill>
                  <a:latin typeface="Symbol"/>
                  <a:ea typeface="ヒラギノ角ゴ Pro W3"/>
                </a:rPr>
                <a:t>m</a:t>
              </a:r>
              <a:r>
                <a:rPr lang="en-US" sz="1400" b="0" strike="noStrike" spc="-1" dirty="0">
                  <a:solidFill>
                    <a:srgbClr val="000000"/>
                  </a:solidFill>
                  <a:latin typeface="Calibri"/>
                  <a:ea typeface="ヒラギノ角ゴ Pro W3"/>
                </a:rPr>
                <a:t>m, </a:t>
              </a:r>
              <a:r>
                <a:rPr lang="en-US" sz="1400" b="0" strike="noStrike" spc="-1" dirty="0">
                  <a:latin typeface="Calibri"/>
                  <a:ea typeface="ヒラギノ角ゴ Pro W3"/>
                </a:rPr>
                <a:t>&lt; 200 nm</a:t>
              </a:r>
              <a:endParaRPr lang="en-US" sz="1400" b="0" strike="noStrike" spc="-1" dirty="0">
                <a:latin typeface="Arial"/>
              </a:endParaRPr>
            </a:p>
          </p:txBody>
        </p:sp>
      </p:grpSp>
      <p:sp>
        <p:nvSpPr>
          <p:cNvPr id="2" name="TextBox 1">
            <a:extLst>
              <a:ext uri="{FF2B5EF4-FFF2-40B4-BE49-F238E27FC236}">
                <a16:creationId xmlns:a16="http://schemas.microsoft.com/office/drawing/2014/main" id="{A8A5CBE2-E412-3CCA-0CE4-27EA7C71C2A7}"/>
              </a:ext>
            </a:extLst>
          </p:cNvPr>
          <p:cNvSpPr txBox="1"/>
          <p:nvPr/>
        </p:nvSpPr>
        <p:spPr>
          <a:xfrm>
            <a:off x="565491" y="4853205"/>
            <a:ext cx="4109537" cy="32599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dirty="0">
                <a:solidFill>
                  <a:srgbClr val="000000"/>
                </a:solidFill>
                <a:latin typeface="Calibri"/>
              </a:rPr>
              <a:t>Science </a:t>
            </a:r>
            <a:r>
              <a:rPr lang="de-CH" dirty="0" err="1">
                <a:solidFill>
                  <a:srgbClr val="000000"/>
                </a:solidFill>
                <a:latin typeface="Calibri"/>
              </a:rPr>
              <a:t>case</a:t>
            </a:r>
            <a:r>
              <a:rPr lang="de-CH" dirty="0">
                <a:solidFill>
                  <a:srgbClr val="000000"/>
                </a:solidFill>
                <a:latin typeface="Calibri"/>
              </a:rPr>
              <a:t>: https://arxiv.org/abs/2111.05788</a:t>
            </a:r>
          </a:p>
        </p:txBody>
      </p:sp>
    </p:spTree>
    <p:extLst>
      <p:ext uri="{BB962C8B-B14F-4D97-AF65-F5344CB8AC3E}">
        <p14:creationId xmlns:p14="http://schemas.microsoft.com/office/powerpoint/2010/main" val="2770150933"/>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24</a:t>
            </a:fld>
            <a:endParaRPr lang="de-DE" dirty="0"/>
          </a:p>
        </p:txBody>
      </p:sp>
      <p:sp>
        <p:nvSpPr>
          <p:cNvPr id="5" name="Inhaltsplatzhalter 1">
            <a:extLst>
              <a:ext uri="{FF2B5EF4-FFF2-40B4-BE49-F238E27FC236}">
                <a16:creationId xmlns:a16="http://schemas.microsoft.com/office/drawing/2014/main" id="{E0CECDE9-CB3B-8041-AD6B-EF8C6E595C06}"/>
              </a:ext>
            </a:extLst>
          </p:cNvPr>
          <p:cNvSpPr>
            <a:spLocks noGrp="1"/>
          </p:cNvSpPr>
          <p:nvPr>
            <p:ph sz="quarter" idx="13"/>
          </p:nvPr>
        </p:nvSpPr>
        <p:spPr>
          <a:xfrm>
            <a:off x="1043000" y="1006082"/>
            <a:ext cx="7742237" cy="3869924"/>
          </a:xfrm>
        </p:spPr>
        <p:txBody>
          <a:bodyPr/>
          <a:lstStyle/>
          <a:p>
            <a:r>
              <a:rPr lang="de-CH" sz="1600" dirty="0">
                <a:solidFill>
                  <a:srgbClr val="010000"/>
                </a:solidFill>
                <a:latin typeface="Calibri" panose="020F0502020204030204" pitchFamily="34" charset="0"/>
                <a:cs typeface="Calibri" panose="020F0502020204030204" pitchFamily="34" charset="0"/>
              </a:rPr>
              <a:t>Vertex </a:t>
            </a:r>
            <a:r>
              <a:rPr lang="de-CH" sz="1600" dirty="0" err="1">
                <a:solidFill>
                  <a:srgbClr val="010000"/>
                </a:solidFill>
                <a:latin typeface="Calibri" panose="020F0502020204030204" pitchFamily="34" charset="0"/>
                <a:cs typeface="Calibri" panose="020F0502020204030204" pitchFamily="34" charset="0"/>
              </a:rPr>
              <a:t>reconstruction</a:t>
            </a:r>
            <a:r>
              <a:rPr lang="de-CH" sz="1600" dirty="0">
                <a:solidFill>
                  <a:srgbClr val="010000"/>
                </a:solidFill>
                <a:latin typeface="Calibri" panose="020F0502020204030204" pitchFamily="34" charset="0"/>
                <a:cs typeface="Calibri" panose="020F0502020204030204" pitchFamily="34" charset="0"/>
              </a:rPr>
              <a:t> </a:t>
            </a:r>
            <a:r>
              <a:rPr lang="de-CH" sz="1600" dirty="0" err="1">
                <a:solidFill>
                  <a:srgbClr val="010000"/>
                </a:solidFill>
                <a:latin typeface="Calibri" panose="020F0502020204030204" pitchFamily="34" charset="0"/>
                <a:cs typeface="Calibri" panose="020F0502020204030204" pitchFamily="34" charset="0"/>
              </a:rPr>
              <a:t>with</a:t>
            </a:r>
            <a:r>
              <a:rPr lang="de-CH" sz="1600" dirty="0">
                <a:solidFill>
                  <a:srgbClr val="010000"/>
                </a:solidFill>
                <a:latin typeface="Calibri" panose="020F0502020204030204" pitchFamily="34" charset="0"/>
                <a:cs typeface="Calibri" panose="020F0502020204030204" pitchFamily="34" charset="0"/>
              </a:rPr>
              <a:t> ≤1 mm </a:t>
            </a:r>
            <a:r>
              <a:rPr lang="de-CH" sz="1600" dirty="0" err="1">
                <a:solidFill>
                  <a:srgbClr val="010000"/>
                </a:solidFill>
                <a:latin typeface="Calibri" panose="020F0502020204030204" pitchFamily="34" charset="0"/>
                <a:cs typeface="Calibri" panose="020F0502020204030204" pitchFamily="34" charset="0"/>
              </a:rPr>
              <a:t>resolution</a:t>
            </a:r>
            <a:r>
              <a:rPr lang="de-CH" sz="1600" dirty="0">
                <a:solidFill>
                  <a:srgbClr val="010000"/>
                </a:solidFill>
                <a:latin typeface="Calibri" panose="020F0502020204030204" pitchFamily="34" charset="0"/>
                <a:cs typeface="Calibri" panose="020F0502020204030204" pitchFamily="34" charset="0"/>
              </a:rPr>
              <a:t> </a:t>
            </a:r>
            <a:r>
              <a:rPr lang="de-CH" sz="1600" dirty="0" err="1">
                <a:solidFill>
                  <a:srgbClr val="010000"/>
                </a:solidFill>
                <a:latin typeface="Calibri" panose="020F0502020204030204" pitchFamily="34" charset="0"/>
                <a:cs typeface="Calibri" panose="020F0502020204030204" pitchFamily="34" charset="0"/>
              </a:rPr>
              <a:t>to</a:t>
            </a:r>
            <a:r>
              <a:rPr lang="de-CH" sz="1600" dirty="0">
                <a:solidFill>
                  <a:srgbClr val="010000"/>
                </a:solidFill>
                <a:latin typeface="Calibri" panose="020F0502020204030204" pitchFamily="34" charset="0"/>
                <a:cs typeface="Calibri" panose="020F0502020204030204" pitchFamily="34" charset="0"/>
              </a:rPr>
              <a:t> fully </a:t>
            </a:r>
            <a:r>
              <a:rPr lang="de-CH" sz="1600" dirty="0" err="1">
                <a:solidFill>
                  <a:srgbClr val="010000"/>
                </a:solidFill>
                <a:latin typeface="Calibri" panose="020F0502020204030204" pitchFamily="34" charset="0"/>
                <a:cs typeface="Calibri" panose="020F0502020204030204" pitchFamily="34" charset="0"/>
              </a:rPr>
              <a:t>exploit</a:t>
            </a:r>
            <a:r>
              <a:rPr lang="de-CH" sz="1600" dirty="0">
                <a:solidFill>
                  <a:srgbClr val="010000"/>
                </a:solidFill>
                <a:latin typeface="Calibri" panose="020F0502020204030204" pitchFamily="34" charset="0"/>
                <a:cs typeface="Calibri" panose="020F0502020204030204" pitchFamily="34" charset="0"/>
              </a:rPr>
              <a:t> </a:t>
            </a:r>
            <a:r>
              <a:rPr lang="de-CH" sz="1600" dirty="0" err="1">
                <a:solidFill>
                  <a:srgbClr val="010000"/>
                </a:solidFill>
                <a:latin typeface="Calibri" panose="020F0502020204030204" pitchFamily="34" charset="0"/>
                <a:cs typeface="Calibri" panose="020F0502020204030204" pitchFamily="34" charset="0"/>
              </a:rPr>
              <a:t>the</a:t>
            </a:r>
            <a:r>
              <a:rPr lang="de-CH" sz="1600" dirty="0">
                <a:solidFill>
                  <a:srgbClr val="010000"/>
                </a:solidFill>
                <a:latin typeface="Calibri" panose="020F0502020204030204" pitchFamily="34" charset="0"/>
                <a:cs typeface="Calibri" panose="020F0502020204030204" pitchFamily="34" charset="0"/>
              </a:rPr>
              <a:t> &gt;20 </a:t>
            </a:r>
            <a:r>
              <a:rPr lang="de-CH" sz="1600" dirty="0" err="1">
                <a:solidFill>
                  <a:srgbClr val="010000"/>
                </a:solidFill>
                <a:latin typeface="Calibri" panose="020F0502020204030204" pitchFamily="34" charset="0"/>
                <a:cs typeface="Calibri" panose="020F0502020204030204" pitchFamily="34" charset="0"/>
              </a:rPr>
              <a:t>times</a:t>
            </a:r>
            <a:r>
              <a:rPr lang="de-CH" sz="1600" dirty="0">
                <a:solidFill>
                  <a:srgbClr val="010000"/>
                </a:solidFill>
                <a:latin typeface="Calibri" panose="020F0502020204030204" pitchFamily="34" charset="0"/>
                <a:cs typeface="Calibri" panose="020F0502020204030204" pitchFamily="34" charset="0"/>
              </a:rPr>
              <a:t> </a:t>
            </a:r>
            <a:r>
              <a:rPr lang="de-CH" sz="1600" dirty="0" err="1">
                <a:solidFill>
                  <a:srgbClr val="010000"/>
                </a:solidFill>
                <a:latin typeface="Calibri" panose="020F0502020204030204" pitchFamily="34" charset="0"/>
                <a:cs typeface="Calibri" panose="020F0502020204030204" pitchFamily="34" charset="0"/>
              </a:rPr>
              <a:t>higher</a:t>
            </a:r>
            <a:r>
              <a:rPr lang="de-CH" sz="1600" dirty="0">
                <a:solidFill>
                  <a:srgbClr val="010000"/>
                </a:solidFill>
                <a:latin typeface="Calibri" panose="020F0502020204030204" pitchFamily="34" charset="0"/>
                <a:cs typeface="Calibri" panose="020F0502020204030204" pitchFamily="34" charset="0"/>
              </a:rPr>
              <a:t> beam </a:t>
            </a:r>
            <a:r>
              <a:rPr lang="de-CH" sz="1600" dirty="0" err="1">
                <a:solidFill>
                  <a:srgbClr val="010000"/>
                </a:solidFill>
                <a:latin typeface="Calibri" panose="020F0502020204030204" pitchFamily="34" charset="0"/>
                <a:cs typeface="Calibri" panose="020F0502020204030204" pitchFamily="34" charset="0"/>
              </a:rPr>
              <a:t>intensities</a:t>
            </a:r>
            <a:r>
              <a:rPr lang="de-CH" sz="1600" dirty="0">
                <a:solidFill>
                  <a:srgbClr val="010000"/>
                </a:solidFill>
                <a:latin typeface="Calibri" panose="020F0502020204030204" pitchFamily="34" charset="0"/>
                <a:cs typeface="Calibri" panose="020F0502020204030204" pitchFamily="34" charset="0"/>
              </a:rPr>
              <a:t> </a:t>
            </a:r>
            <a:r>
              <a:rPr lang="de-CH" sz="1600" dirty="0" err="1">
                <a:solidFill>
                  <a:srgbClr val="010000"/>
                </a:solidFill>
                <a:latin typeface="Calibri" panose="020F0502020204030204" pitchFamily="34" charset="0"/>
                <a:cs typeface="Calibri" panose="020F0502020204030204" pitchFamily="34" charset="0"/>
              </a:rPr>
              <a:t>made</a:t>
            </a:r>
            <a:r>
              <a:rPr lang="de-CH" sz="1600" dirty="0">
                <a:solidFill>
                  <a:srgbClr val="010000"/>
                </a:solidFill>
                <a:latin typeface="Calibri" panose="020F0502020204030204" pitchFamily="34" charset="0"/>
                <a:cs typeface="Calibri" panose="020F0502020204030204" pitchFamily="34" charset="0"/>
              </a:rPr>
              <a:t> </a:t>
            </a:r>
            <a:r>
              <a:rPr lang="de-CH" sz="1600" dirty="0" err="1">
                <a:solidFill>
                  <a:srgbClr val="010000"/>
                </a:solidFill>
                <a:latin typeface="Calibri" panose="020F0502020204030204" pitchFamily="34" charset="0"/>
                <a:cs typeface="Calibri" panose="020F0502020204030204" pitchFamily="34" charset="0"/>
              </a:rPr>
              <a:t>available</a:t>
            </a:r>
            <a:r>
              <a:rPr lang="de-CH" sz="1600" dirty="0">
                <a:solidFill>
                  <a:srgbClr val="010000"/>
                </a:solidFill>
                <a:latin typeface="Calibri" panose="020F0502020204030204" pitchFamily="34" charset="0"/>
                <a:cs typeface="Calibri" panose="020F0502020204030204" pitchFamily="34" charset="0"/>
              </a:rPr>
              <a:t> </a:t>
            </a:r>
            <a:r>
              <a:rPr lang="de-CH" sz="1600" dirty="0" err="1">
                <a:solidFill>
                  <a:srgbClr val="010000"/>
                </a:solidFill>
                <a:latin typeface="Calibri" panose="020F0502020204030204" pitchFamily="34" charset="0"/>
                <a:cs typeface="Calibri" panose="020F0502020204030204" pitchFamily="34" charset="0"/>
              </a:rPr>
              <a:t>by</a:t>
            </a:r>
            <a:r>
              <a:rPr lang="de-CH" sz="1600" dirty="0">
                <a:solidFill>
                  <a:srgbClr val="010000"/>
                </a:solidFill>
                <a:latin typeface="Calibri" panose="020F0502020204030204" pitchFamily="34" charset="0"/>
                <a:cs typeface="Calibri" panose="020F0502020204030204" pitchFamily="34" charset="0"/>
              </a:rPr>
              <a:t> HIMB (</a:t>
            </a:r>
            <a:r>
              <a:rPr lang="de-CH" sz="1600" b="1" dirty="0">
                <a:solidFill>
                  <a:srgbClr val="010000"/>
                </a:solidFill>
                <a:latin typeface="Calibri" panose="020F0502020204030204" pitchFamily="34" charset="0"/>
                <a:cs typeface="Calibri" panose="020F0502020204030204" pitchFamily="34" charset="0"/>
              </a:rPr>
              <a:t>in </a:t>
            </a:r>
            <a:r>
              <a:rPr lang="de-CH" sz="1600" b="1" dirty="0" err="1">
                <a:solidFill>
                  <a:srgbClr val="010000"/>
                </a:solidFill>
                <a:latin typeface="Calibri" panose="020F0502020204030204" pitchFamily="34" charset="0"/>
                <a:cs typeface="Calibri" panose="020F0502020204030204" pitchFamily="34" charset="0"/>
              </a:rPr>
              <a:t>collaboration</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with</a:t>
            </a:r>
            <a:r>
              <a:rPr lang="de-CH" sz="1600" b="1" dirty="0">
                <a:solidFill>
                  <a:srgbClr val="010000"/>
                </a:solidFill>
                <a:latin typeface="Calibri" panose="020F0502020204030204" pitchFamily="34" charset="0"/>
                <a:cs typeface="Calibri" panose="020F0502020204030204" pitchFamily="34" charset="0"/>
              </a:rPr>
              <a:t> U Heidelberg, U Mainz, LTP and U Zurich</a:t>
            </a:r>
            <a:r>
              <a:rPr lang="de-CH" sz="1600" dirty="0">
                <a:solidFill>
                  <a:srgbClr val="010000"/>
                </a:solidFill>
                <a:latin typeface="Calibri" panose="020F0502020204030204" pitchFamily="34" charset="0"/>
                <a:cs typeface="Calibri" panose="020F0502020204030204" pitchFamily="34" charset="0"/>
              </a:rPr>
              <a:t>). </a:t>
            </a:r>
          </a:p>
          <a:p>
            <a:r>
              <a:rPr lang="de-CH" sz="1600" b="1" dirty="0">
                <a:solidFill>
                  <a:srgbClr val="010000"/>
                </a:solidFill>
                <a:latin typeface="Calibri" panose="020F0502020204030204" pitchFamily="34" charset="0"/>
                <a:cs typeface="Calibri" panose="020F0502020204030204" pitchFamily="34" charset="0"/>
              </a:rPr>
              <a:t>A «</a:t>
            </a:r>
            <a:r>
              <a:rPr lang="de-CH" sz="1600" b="1" dirty="0" err="1">
                <a:solidFill>
                  <a:srgbClr val="010000"/>
                </a:solidFill>
                <a:latin typeface="Calibri" panose="020F0502020204030204" pitchFamily="34" charset="0"/>
                <a:cs typeface="Calibri" panose="020F0502020204030204" pitchFamily="34" charset="0"/>
              </a:rPr>
              <a:t>game</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changer</a:t>
            </a:r>
            <a:r>
              <a:rPr lang="de-CH" sz="1600" b="1" dirty="0">
                <a:solidFill>
                  <a:srgbClr val="010000"/>
                </a:solidFill>
                <a:latin typeface="Calibri" panose="020F0502020204030204" pitchFamily="34" charset="0"/>
                <a:cs typeface="Calibri" panose="020F0502020204030204" pitchFamily="34" charset="0"/>
              </a:rPr>
              <a:t>» </a:t>
            </a:r>
            <a:r>
              <a:rPr lang="de-CH" sz="1600" b="1" dirty="0" err="1">
                <a:solidFill>
                  <a:srgbClr val="010000"/>
                </a:solidFill>
                <a:latin typeface="Calibri" panose="020F0502020204030204" pitchFamily="34" charset="0"/>
                <a:cs typeface="Calibri" panose="020F0502020204030204" pitchFamily="34" charset="0"/>
              </a:rPr>
              <a:t>for</a:t>
            </a:r>
            <a:r>
              <a:rPr lang="de-CH" sz="1600" b="1" dirty="0">
                <a:solidFill>
                  <a:srgbClr val="010000"/>
                </a:solidFill>
                <a:latin typeface="Calibri" panose="020F0502020204030204" pitchFamily="34" charset="0"/>
                <a:cs typeface="Calibri" panose="020F0502020204030204" pitchFamily="34" charset="0"/>
              </a:rPr>
              <a:t> </a:t>
            </a:r>
            <a:r>
              <a:rPr lang="de-CH" sz="1600" b="1" dirty="0">
                <a:solidFill>
                  <a:srgbClr val="010000"/>
                </a:solidFill>
                <a:latin typeface="Symbol" panose="05050102010706020507" pitchFamily="18" charset="2"/>
                <a:cs typeface="Calibri" panose="020F0502020204030204" pitchFamily="34" charset="0"/>
              </a:rPr>
              <a:t>m</a:t>
            </a:r>
            <a:r>
              <a:rPr lang="de-CH" sz="1600" b="1" dirty="0">
                <a:solidFill>
                  <a:srgbClr val="010000"/>
                </a:solidFill>
                <a:latin typeface="Calibri" panose="020F0502020204030204" pitchFamily="34" charset="0"/>
                <a:cs typeface="Calibri" panose="020F0502020204030204" pitchFamily="34" charset="0"/>
              </a:rPr>
              <a:t>SR! (HIMB Science Case: https://arxiv.org/abs/2111.05788)</a:t>
            </a:r>
          </a:p>
          <a:p>
            <a:endParaRPr lang="de-CH" sz="1600" dirty="0">
              <a:solidFill>
                <a:srgbClr val="010000"/>
              </a:solidFill>
            </a:endParaRPr>
          </a:p>
          <a:p>
            <a:endParaRPr lang="de-DE" sz="1600" dirty="0">
              <a:solidFill>
                <a:srgbClr val="010000"/>
              </a:solidFill>
            </a:endParaRPr>
          </a:p>
        </p:txBody>
      </p:sp>
      <p:grpSp>
        <p:nvGrpSpPr>
          <p:cNvPr id="9" name="Group 8"/>
          <p:cNvGrpSpPr/>
          <p:nvPr/>
        </p:nvGrpSpPr>
        <p:grpSpPr>
          <a:xfrm>
            <a:off x="1043000" y="2571750"/>
            <a:ext cx="7705464" cy="2448272"/>
            <a:chOff x="1043000" y="1923678"/>
            <a:chExt cx="7705464" cy="2448272"/>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000" y="1923678"/>
              <a:ext cx="5457855" cy="2448272"/>
            </a:xfrm>
            <a:prstGeom prst="rect">
              <a:avLst/>
            </a:prstGeom>
          </p:spPr>
        </p:pic>
        <p:sp>
          <p:nvSpPr>
            <p:cNvPr id="6" name="Right Arrow 5"/>
            <p:cNvSpPr/>
            <p:nvPr/>
          </p:nvSpPr>
          <p:spPr bwMode="auto">
            <a:xfrm>
              <a:off x="6372200" y="3507854"/>
              <a:ext cx="951465" cy="144016"/>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7" name="TextBox 6"/>
            <p:cNvSpPr txBox="1"/>
            <p:nvPr/>
          </p:nvSpPr>
          <p:spPr>
            <a:xfrm>
              <a:off x="6428847" y="3219822"/>
              <a:ext cx="951465" cy="28803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b="1" dirty="0">
                  <a:solidFill>
                    <a:srgbClr val="000000"/>
                  </a:solidFill>
                  <a:latin typeface="Calibri"/>
                </a:rPr>
                <a:t>10</a:t>
              </a:r>
              <a:r>
                <a:rPr lang="de-CH" b="1" baseline="30000" dirty="0">
                  <a:solidFill>
                    <a:srgbClr val="000000"/>
                  </a:solidFill>
                  <a:latin typeface="Calibri"/>
                </a:rPr>
                <a:t>8</a:t>
              </a:r>
              <a:r>
                <a:rPr lang="de-CH" b="1" dirty="0">
                  <a:solidFill>
                    <a:srgbClr val="000000"/>
                  </a:solidFill>
                  <a:latin typeface="Calibri"/>
                </a:rPr>
                <a:t> </a:t>
              </a:r>
              <a:r>
                <a:rPr lang="de-CH" b="1" dirty="0">
                  <a:solidFill>
                    <a:srgbClr val="000000"/>
                  </a:solidFill>
                  <a:latin typeface="Symbol" panose="05050102010706020507" pitchFamily="18" charset="2"/>
                </a:rPr>
                <a:t>m</a:t>
              </a:r>
              <a:r>
                <a:rPr lang="de-CH" b="1" baseline="30000" dirty="0">
                  <a:solidFill>
                    <a:srgbClr val="000000"/>
                  </a:solidFill>
                  <a:latin typeface="Calibri"/>
                </a:rPr>
                <a:t>+</a:t>
              </a:r>
              <a:r>
                <a:rPr lang="de-CH" b="1" dirty="0">
                  <a:solidFill>
                    <a:srgbClr val="000000"/>
                  </a:solidFill>
                  <a:latin typeface="Calibri"/>
                </a:rPr>
                <a:t>/s</a:t>
              </a:r>
              <a:endParaRPr lang="en-US" b="1" dirty="0" err="1">
                <a:solidFill>
                  <a:srgbClr val="000000"/>
                </a:solidFill>
                <a:latin typeface="Calibri"/>
              </a:endParaRPr>
            </a:p>
          </p:txBody>
        </p:sp>
        <p:sp>
          <p:nvSpPr>
            <p:cNvPr id="8" name="TextBox 7"/>
            <p:cNvSpPr txBox="1"/>
            <p:nvPr/>
          </p:nvSpPr>
          <p:spPr>
            <a:xfrm>
              <a:off x="7452320" y="3435846"/>
              <a:ext cx="1296144" cy="43204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800" b="1" dirty="0">
                  <a:solidFill>
                    <a:srgbClr val="000000"/>
                  </a:solidFill>
                  <a:latin typeface="Calibri"/>
                </a:rPr>
                <a:t>GPS + FLAME</a:t>
              </a:r>
              <a:endParaRPr lang="en-US" sz="1800" b="1" dirty="0" err="1">
                <a:solidFill>
                  <a:srgbClr val="000000"/>
                </a:solidFill>
                <a:latin typeface="Calibri"/>
              </a:endParaRPr>
            </a:p>
          </p:txBody>
        </p:sp>
      </p:grpSp>
      <p:sp>
        <p:nvSpPr>
          <p:cNvPr id="11" name="Titel 2">
            <a:extLst>
              <a:ext uri="{FF2B5EF4-FFF2-40B4-BE49-F238E27FC236}">
                <a16:creationId xmlns:a16="http://schemas.microsoft.com/office/drawing/2014/main" id="{8FA7BCE3-8E97-78BF-FD38-CE14297DF0AE}"/>
              </a:ext>
            </a:extLst>
          </p:cNvPr>
          <p:cNvSpPr txBox="1">
            <a:spLocks/>
          </p:cNvSpPr>
          <p:nvPr/>
        </p:nvSpPr>
        <p:spPr bwMode="auto">
          <a:xfrm>
            <a:off x="2195736"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US" dirty="0"/>
              <a:t>IMPACT – a major upgrade proposal for HIPA</a:t>
            </a:r>
            <a:endParaRPr lang="de-CH" dirty="0"/>
          </a:p>
        </p:txBody>
      </p:sp>
    </p:spTree>
    <p:extLst>
      <p:ext uri="{BB962C8B-B14F-4D97-AF65-F5344CB8AC3E}">
        <p14:creationId xmlns:p14="http://schemas.microsoft.com/office/powerpoint/2010/main" val="1737180758"/>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a:t>Vertex </a:t>
            </a:r>
            <a:r>
              <a:rPr lang="de-CH" dirty="0" err="1"/>
              <a:t>reconstruction</a:t>
            </a:r>
            <a:r>
              <a:rPr lang="de-CH" dirty="0"/>
              <a:t> </a:t>
            </a:r>
            <a:r>
              <a:rPr lang="de-CH" dirty="0" err="1"/>
              <a:t>using</a:t>
            </a:r>
            <a:r>
              <a:rPr lang="de-CH" dirty="0"/>
              <a:t> Si </a:t>
            </a:r>
            <a:r>
              <a:rPr lang="de-CH" dirty="0" err="1"/>
              <a:t>pixel</a:t>
            </a:r>
            <a:r>
              <a:rPr lang="de-CH" dirty="0"/>
              <a:t> </a:t>
            </a:r>
            <a:r>
              <a:rPr lang="de-CH" dirty="0" err="1"/>
              <a:t>detectors</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25</a:t>
            </a:fld>
            <a:endParaRPr lang="de-DE" dirty="0"/>
          </a:p>
        </p:txBody>
      </p:sp>
      <p:sp>
        <p:nvSpPr>
          <p:cNvPr id="5" name="Inhaltsplatzhalter 1">
            <a:extLst>
              <a:ext uri="{FF2B5EF4-FFF2-40B4-BE49-F238E27FC236}">
                <a16:creationId xmlns:a16="http://schemas.microsoft.com/office/drawing/2014/main" id="{E0CECDE9-CB3B-8041-AD6B-EF8C6E595C06}"/>
              </a:ext>
            </a:extLst>
          </p:cNvPr>
          <p:cNvSpPr>
            <a:spLocks noGrp="1"/>
          </p:cNvSpPr>
          <p:nvPr>
            <p:ph sz="quarter" idx="13"/>
          </p:nvPr>
        </p:nvSpPr>
        <p:spPr>
          <a:xfrm>
            <a:off x="1043000" y="1006082"/>
            <a:ext cx="7742237" cy="3869924"/>
          </a:xfrm>
        </p:spPr>
        <p:txBody>
          <a:bodyPr/>
          <a:lstStyle/>
          <a:p>
            <a:endParaRPr lang="de-CH" sz="1600" dirty="0">
              <a:solidFill>
                <a:srgbClr val="010000"/>
              </a:solidFill>
            </a:endParaRPr>
          </a:p>
          <a:p>
            <a:endParaRPr lang="de-DE" sz="1600" dirty="0">
              <a:solidFill>
                <a:srgbClr val="010000"/>
              </a:solidFill>
            </a:endParaRPr>
          </a:p>
        </p:txBody>
      </p:sp>
      <p:sp>
        <p:nvSpPr>
          <p:cNvPr id="19" name="CustomShape 3"/>
          <p:cNvSpPr/>
          <p:nvPr/>
        </p:nvSpPr>
        <p:spPr>
          <a:xfrm>
            <a:off x="539552" y="5284713"/>
            <a:ext cx="3957373" cy="1889854"/>
          </a:xfrm>
          <a:prstGeom prst="rect">
            <a:avLst/>
          </a:prstGeom>
          <a:noFill/>
          <a:ln w="36000">
            <a:noFill/>
          </a:ln>
        </p:spPr>
        <p:style>
          <a:lnRef idx="0">
            <a:scrgbClr r="0" g="0" b="0"/>
          </a:lnRef>
          <a:fillRef idx="0">
            <a:scrgbClr r="0" g="0" b="0"/>
          </a:fillRef>
          <a:effectRef idx="0">
            <a:scrgbClr r="0" g="0" b="0"/>
          </a:effectRef>
          <a:fontRef idx="minor"/>
        </p:style>
        <p:txBody>
          <a:bodyPr lIns="72000" tIns="72000" rIns="72000" bIns="72000">
            <a:noAutofit/>
          </a:bodyPr>
          <a:lstStyle/>
          <a:p>
            <a:pPr marL="432000" indent="-323640">
              <a:lnSpc>
                <a:spcPct val="100000"/>
              </a:lnSpc>
              <a:spcBef>
                <a:spcPts val="1417"/>
              </a:spcBef>
              <a:buClr>
                <a:srgbClr val="000000"/>
              </a:buClr>
              <a:buSzPct val="45000"/>
              <a:buFont typeface="Wingdings" charset="2"/>
              <a:buChar char=""/>
              <a:tabLst>
                <a:tab pos="0" algn="l"/>
              </a:tabLst>
            </a:pPr>
            <a:r>
              <a:rPr lang="en-US" sz="1400" b="0" strike="noStrike" spc="-1" dirty="0">
                <a:latin typeface="Calibri"/>
                <a:ea typeface="ヒラギノ角ゴ Pro W3"/>
              </a:rPr>
              <a:t>Enables </a:t>
            </a:r>
            <a:r>
              <a:rPr lang="en-US" sz="1400" b="1" strike="noStrike" spc="-1" dirty="0">
                <a:latin typeface="Calibri"/>
                <a:ea typeface="ヒラギノ角ゴ Pro W3"/>
              </a:rPr>
              <a:t>10-100x faster </a:t>
            </a:r>
            <a:r>
              <a:rPr lang="en-US" sz="1400" b="0" strike="noStrike" spc="-1" dirty="0">
                <a:latin typeface="Calibri"/>
                <a:ea typeface="ヒラギノ角ゴ Pro W3"/>
              </a:rPr>
              <a:t>measurements.</a:t>
            </a:r>
            <a:endParaRPr lang="en-US" sz="1400" b="0" strike="noStrike" spc="-1" dirty="0">
              <a:latin typeface="Arial"/>
            </a:endParaRPr>
          </a:p>
          <a:p>
            <a:pPr marL="432000" indent="-323640">
              <a:lnSpc>
                <a:spcPct val="100000"/>
              </a:lnSpc>
              <a:spcBef>
                <a:spcPts val="1417"/>
              </a:spcBef>
              <a:buClr>
                <a:srgbClr val="000000"/>
              </a:buClr>
              <a:buSzPct val="45000"/>
              <a:buFont typeface="Wingdings" charset="2"/>
              <a:buChar char=""/>
              <a:tabLst>
                <a:tab pos="0" algn="l"/>
              </a:tabLst>
            </a:pPr>
            <a:r>
              <a:rPr lang="en-US" sz="1400" b="0" strike="noStrike" spc="-1" dirty="0">
                <a:latin typeface="Calibri"/>
                <a:ea typeface="ヒラギノ角ゴ Pro W3"/>
              </a:rPr>
              <a:t>Unprecedented small samples, </a:t>
            </a:r>
            <a:br>
              <a:rPr lang="en-US" sz="1400" b="0" strike="noStrike" spc="-1" dirty="0">
                <a:latin typeface="Calibri"/>
                <a:ea typeface="ヒラギノ角ゴ Pro W3"/>
              </a:rPr>
            </a:br>
            <a:r>
              <a:rPr lang="en-US" sz="1400" b="1" strike="noStrike" spc="-1" dirty="0">
                <a:latin typeface="Calibri"/>
                <a:ea typeface="ヒラギノ角ゴ Pro W3"/>
              </a:rPr>
              <a:t>10-100x smaller (“µ-microscope”)</a:t>
            </a:r>
            <a:r>
              <a:rPr lang="en-US" sz="1400" b="0" strike="noStrike" spc="-1" dirty="0">
                <a:latin typeface="Calibri"/>
                <a:ea typeface="ヒラギノ角ゴ Pro W3"/>
              </a:rPr>
              <a:t>.</a:t>
            </a:r>
            <a:endParaRPr lang="en-US" sz="1400" b="0" strike="noStrike" spc="-1" dirty="0">
              <a:latin typeface="Arial"/>
            </a:endParaRPr>
          </a:p>
          <a:p>
            <a:pPr marL="432000" indent="-323640">
              <a:lnSpc>
                <a:spcPct val="100000"/>
              </a:lnSpc>
              <a:spcBef>
                <a:spcPts val="1417"/>
              </a:spcBef>
              <a:buClr>
                <a:srgbClr val="000000"/>
              </a:buClr>
              <a:buSzPct val="45000"/>
              <a:buFont typeface="Wingdings" charset="2"/>
              <a:buChar char=""/>
              <a:tabLst>
                <a:tab pos="0" algn="l"/>
              </a:tabLst>
            </a:pPr>
            <a:r>
              <a:rPr lang="en-US" sz="1400" b="0" strike="noStrike" spc="-1" dirty="0">
                <a:latin typeface="Calibri"/>
                <a:ea typeface="ヒラギノ角ゴ Pro W3"/>
              </a:rPr>
              <a:t>Allows putting samples in </a:t>
            </a:r>
            <a:r>
              <a:rPr lang="en-US" sz="1400" b="1" strike="noStrike" spc="-1" dirty="0">
                <a:latin typeface="Calibri"/>
                <a:ea typeface="ヒラギノ角ゴ Pro W3"/>
              </a:rPr>
              <a:t>extreme conditions</a:t>
            </a:r>
            <a:r>
              <a:rPr lang="en-US" sz="1400" b="0" strike="noStrike" spc="-1" dirty="0">
                <a:latin typeface="Calibri"/>
                <a:ea typeface="ヒラギノ角ゴ Pro W3"/>
              </a:rPr>
              <a:t> at unprecedented levels, e.g. </a:t>
            </a:r>
            <a:r>
              <a:rPr lang="en-US" sz="1400" b="1" strike="noStrike" spc="-1" dirty="0">
                <a:latin typeface="Calibri"/>
                <a:ea typeface="ヒラギノ角ゴ Pro W3"/>
              </a:rPr>
              <a:t>10x pressure</a:t>
            </a:r>
            <a:endParaRPr lang="en-US" sz="1400" b="0" strike="noStrike" spc="-1" dirty="0">
              <a:latin typeface="Arial"/>
            </a:endParaRPr>
          </a:p>
          <a:p>
            <a:pPr algn="just">
              <a:lnSpc>
                <a:spcPct val="100000"/>
              </a:lnSpc>
              <a:spcBef>
                <a:spcPts val="1417"/>
              </a:spcBef>
              <a:tabLst>
                <a:tab pos="0" algn="l"/>
              </a:tabLst>
            </a:pPr>
            <a:endParaRPr lang="en-US" sz="1400" b="0" strike="noStrike" spc="-1" dirty="0">
              <a:latin typeface="Arial"/>
            </a:endParaRPr>
          </a:p>
        </p:txBody>
      </p:sp>
      <p:sp>
        <p:nvSpPr>
          <p:cNvPr id="20" name="CustomShape 4"/>
          <p:cNvSpPr/>
          <p:nvPr/>
        </p:nvSpPr>
        <p:spPr>
          <a:xfrm>
            <a:off x="4647075" y="5452070"/>
            <a:ext cx="3957373" cy="1861992"/>
          </a:xfrm>
          <a:prstGeom prst="rect">
            <a:avLst/>
          </a:prstGeom>
          <a:noFill/>
          <a:ln w="36000">
            <a:noFill/>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p:style>
        <p:txBody>
          <a:bodyPr lIns="72000" tIns="72000" rIns="72000" bIns="72000">
            <a:noAutofit/>
          </a:bodyPr>
          <a:lstStyle/>
          <a:p>
            <a:pPr marL="108360" algn="just">
              <a:lnSpc>
                <a:spcPct val="100000"/>
              </a:lnSpc>
              <a:spcBef>
                <a:spcPts val="1417"/>
              </a:spcBef>
              <a:buClr>
                <a:srgbClr val="000000"/>
              </a:buClr>
              <a:buSzPct val="45000"/>
              <a:tabLst>
                <a:tab pos="0" algn="l"/>
              </a:tabLst>
            </a:pPr>
            <a:r>
              <a:rPr lang="en-US" sz="1400" b="1" strike="noStrike" spc="-1" dirty="0">
                <a:solidFill>
                  <a:srgbClr val="000000"/>
                </a:solidFill>
                <a:latin typeface="Calibri"/>
                <a:ea typeface="ヒラギノ角ゴ Pro W3"/>
              </a:rPr>
              <a:t>New Physics</a:t>
            </a:r>
            <a:endParaRPr lang="en-US" sz="1400" b="0" strike="noStrike" spc="-1" dirty="0">
              <a:latin typeface="Arial"/>
            </a:endParaRPr>
          </a:p>
          <a:p>
            <a:pPr marL="432000" indent="-323640">
              <a:lnSpc>
                <a:spcPct val="100000"/>
              </a:lnSpc>
              <a:spcBef>
                <a:spcPts val="1417"/>
              </a:spcBef>
              <a:buClr>
                <a:srgbClr val="000000"/>
              </a:buClr>
              <a:buSzPct val="45000"/>
              <a:buFont typeface="Wingdings" charset="2"/>
              <a:buChar char=""/>
              <a:tabLst>
                <a:tab pos="0" algn="l"/>
              </a:tabLst>
            </a:pPr>
            <a:r>
              <a:rPr lang="en-US" sz="1400" b="0" strike="noStrike" spc="-1" dirty="0">
                <a:solidFill>
                  <a:srgbClr val="000000"/>
                </a:solidFill>
                <a:latin typeface="Calibri"/>
                <a:ea typeface="ヒラギノ角ゴ Pro W3"/>
              </a:rPr>
              <a:t>Novel Quantum Materials (small crystals).</a:t>
            </a:r>
            <a:endParaRPr lang="en-US" sz="1400" b="0" strike="noStrike" spc="-1" dirty="0">
              <a:latin typeface="Arial"/>
            </a:endParaRPr>
          </a:p>
          <a:p>
            <a:pPr marL="432000" indent="-323640">
              <a:lnSpc>
                <a:spcPct val="100000"/>
              </a:lnSpc>
              <a:spcBef>
                <a:spcPts val="1417"/>
              </a:spcBef>
              <a:buClr>
                <a:srgbClr val="000000"/>
              </a:buClr>
              <a:buSzPct val="45000"/>
              <a:buFont typeface="Wingdings" charset="2"/>
              <a:buChar char=""/>
              <a:tabLst>
                <a:tab pos="0" algn="l"/>
              </a:tabLst>
            </a:pPr>
            <a:r>
              <a:rPr lang="en-US" sz="1400" b="0" strike="noStrike" spc="-1" dirty="0">
                <a:solidFill>
                  <a:srgbClr val="000000"/>
                </a:solidFill>
                <a:latin typeface="Calibri"/>
                <a:ea typeface="ヒラギノ角ゴ Pro W3"/>
              </a:rPr>
              <a:t>Efficient exploration of phase space of materials.</a:t>
            </a:r>
          </a:p>
          <a:p>
            <a:pPr marL="432000" indent="-323640">
              <a:lnSpc>
                <a:spcPct val="100000"/>
              </a:lnSpc>
              <a:spcBef>
                <a:spcPts val="1417"/>
              </a:spcBef>
              <a:buClr>
                <a:srgbClr val="000000"/>
              </a:buClr>
              <a:buSzPct val="45000"/>
              <a:buFont typeface="Wingdings" charset="2"/>
              <a:buChar char=""/>
              <a:tabLst>
                <a:tab pos="0" algn="l"/>
              </a:tabLst>
            </a:pPr>
            <a:r>
              <a:rPr lang="en-US" sz="1400" spc="-1" dirty="0">
                <a:solidFill>
                  <a:srgbClr val="000000"/>
                </a:solidFill>
                <a:latin typeface="Calibri"/>
                <a:ea typeface="ヒラギノ角ゴ Pro W3"/>
              </a:rPr>
              <a:t>Studies of slow dynamics phenomena</a:t>
            </a:r>
            <a:r>
              <a:rPr lang="en-US" sz="1400" b="0" strike="noStrike" spc="-1" dirty="0">
                <a:solidFill>
                  <a:srgbClr val="000000"/>
                </a:solidFill>
                <a:latin typeface="Calibri"/>
                <a:ea typeface="ヒラギノ角ゴ Pro W3"/>
              </a:rPr>
              <a:t> </a:t>
            </a:r>
            <a:endParaRPr lang="en-US" sz="1400" b="0" strike="noStrike" spc="-1" dirty="0">
              <a:latin typeface="Arial"/>
            </a:endParaRPr>
          </a:p>
        </p:txBody>
      </p:sp>
      <p:pic>
        <p:nvPicPr>
          <p:cNvPr id="21" name="Picture 913"/>
          <p:cNvPicPr/>
          <p:nvPr/>
        </p:nvPicPr>
        <p:blipFill>
          <a:blip r:embed="rId2"/>
          <a:stretch/>
        </p:blipFill>
        <p:spPr>
          <a:xfrm>
            <a:off x="1547664" y="987574"/>
            <a:ext cx="6120680" cy="3024336"/>
          </a:xfrm>
          <a:prstGeom prst="rect">
            <a:avLst/>
          </a:prstGeom>
          <a:ln w="0">
            <a:noFill/>
          </a:ln>
        </p:spPr>
      </p:pic>
    </p:spTree>
    <p:extLst>
      <p:ext uri="{BB962C8B-B14F-4D97-AF65-F5344CB8AC3E}">
        <p14:creationId xmlns:p14="http://schemas.microsoft.com/office/powerpoint/2010/main" val="1620503275"/>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a:t>Vertex </a:t>
            </a:r>
            <a:r>
              <a:rPr lang="de-CH" dirty="0" err="1"/>
              <a:t>reconstruction</a:t>
            </a:r>
            <a:r>
              <a:rPr lang="de-CH" dirty="0"/>
              <a:t> </a:t>
            </a:r>
            <a:r>
              <a:rPr lang="de-CH" dirty="0" err="1"/>
              <a:t>using</a:t>
            </a:r>
            <a:r>
              <a:rPr lang="de-CH" dirty="0"/>
              <a:t> Si </a:t>
            </a:r>
            <a:r>
              <a:rPr lang="de-CH" dirty="0" err="1"/>
              <a:t>pixel</a:t>
            </a:r>
            <a:r>
              <a:rPr lang="de-CH" dirty="0"/>
              <a:t> </a:t>
            </a:r>
            <a:r>
              <a:rPr lang="de-CH" dirty="0" err="1"/>
              <a:t>detectors</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26</a:t>
            </a:fld>
            <a:endParaRPr lang="de-DE" dirty="0"/>
          </a:p>
        </p:txBody>
      </p:sp>
      <p:sp>
        <p:nvSpPr>
          <p:cNvPr id="5" name="Inhaltsplatzhalter 1">
            <a:extLst>
              <a:ext uri="{FF2B5EF4-FFF2-40B4-BE49-F238E27FC236}">
                <a16:creationId xmlns:a16="http://schemas.microsoft.com/office/drawing/2014/main" id="{E0CECDE9-CB3B-8041-AD6B-EF8C6E595C06}"/>
              </a:ext>
            </a:extLst>
          </p:cNvPr>
          <p:cNvSpPr>
            <a:spLocks noGrp="1"/>
          </p:cNvSpPr>
          <p:nvPr>
            <p:ph sz="quarter" idx="13"/>
          </p:nvPr>
        </p:nvSpPr>
        <p:spPr>
          <a:xfrm>
            <a:off x="1925251" y="1397499"/>
            <a:ext cx="5806678" cy="2902443"/>
          </a:xfrm>
        </p:spPr>
        <p:txBody>
          <a:bodyPr/>
          <a:lstStyle/>
          <a:p>
            <a:endParaRPr lang="de-CH" sz="1200" dirty="0">
              <a:solidFill>
                <a:srgbClr val="010000"/>
              </a:solidFill>
            </a:endParaRPr>
          </a:p>
          <a:p>
            <a:endParaRPr lang="de-DE" sz="1200" dirty="0">
              <a:solidFill>
                <a:srgbClr val="010000"/>
              </a:solidFill>
            </a:endParaRPr>
          </a:p>
        </p:txBody>
      </p:sp>
      <p:sp>
        <p:nvSpPr>
          <p:cNvPr id="7" name="TextBox 6"/>
          <p:cNvSpPr txBox="1"/>
          <p:nvPr/>
        </p:nvSpPr>
        <p:spPr>
          <a:xfrm>
            <a:off x="905355" y="2283718"/>
            <a:ext cx="5112569" cy="400091"/>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350" dirty="0">
                <a:solidFill>
                  <a:srgbClr val="000000"/>
                </a:solidFill>
                <a:latin typeface="Calibri"/>
              </a:rPr>
              <a:t>Prototype </a:t>
            </a:r>
            <a:r>
              <a:rPr lang="de-CH" sz="1350" dirty="0" err="1">
                <a:solidFill>
                  <a:srgbClr val="000000"/>
                </a:solidFill>
                <a:latin typeface="Calibri"/>
              </a:rPr>
              <a:t>from</a:t>
            </a:r>
            <a:r>
              <a:rPr lang="de-CH" sz="1350" dirty="0">
                <a:solidFill>
                  <a:srgbClr val="000000"/>
                </a:solidFill>
                <a:latin typeface="Calibri"/>
              </a:rPr>
              <a:t> Mu3e </a:t>
            </a:r>
            <a:r>
              <a:rPr lang="de-CH" sz="1350" dirty="0" err="1">
                <a:solidFill>
                  <a:srgbClr val="000000"/>
                </a:solidFill>
                <a:latin typeface="Calibri"/>
              </a:rPr>
              <a:t>experiment</a:t>
            </a:r>
            <a:r>
              <a:rPr lang="de-CH" sz="1350" dirty="0">
                <a:solidFill>
                  <a:srgbClr val="000000"/>
                </a:solidFill>
                <a:latin typeface="Calibri"/>
              </a:rPr>
              <a:t>, U Mainz, U Heidelberg, LTP</a:t>
            </a:r>
          </a:p>
          <a:p>
            <a:pPr eaLnBrk="1" hangingPunct="1">
              <a:lnSpc>
                <a:spcPct val="110000"/>
              </a:lnSpc>
              <a:spcBef>
                <a:spcPct val="0"/>
              </a:spcBef>
              <a:buClr>
                <a:srgbClr val="000000"/>
              </a:buClr>
            </a:pPr>
            <a:endParaRPr lang="de-CH" sz="1350" dirty="0">
              <a:solidFill>
                <a:srgbClr val="000000"/>
              </a:solidFill>
              <a:latin typeface="Calibri"/>
            </a:endParaRPr>
          </a:p>
        </p:txBody>
      </p:sp>
      <p:pic>
        <p:nvPicPr>
          <p:cNvPr id="9" name="Picture 8">
            <a:extLst>
              <a:ext uri="{FF2B5EF4-FFF2-40B4-BE49-F238E27FC236}">
                <a16:creationId xmlns:a16="http://schemas.microsoft.com/office/drawing/2014/main" id="{DC796A16-694E-425E-B710-CC898801B3A1}"/>
              </a:ext>
            </a:extLst>
          </p:cNvPr>
          <p:cNvPicPr>
            <a:picLocks noChangeAspect="1"/>
          </p:cNvPicPr>
          <p:nvPr/>
        </p:nvPicPr>
        <p:blipFill>
          <a:blip r:embed="rId2"/>
          <a:stretch>
            <a:fillRect/>
          </a:stretch>
        </p:blipFill>
        <p:spPr>
          <a:xfrm>
            <a:off x="5671315" y="2116631"/>
            <a:ext cx="2733009" cy="1524178"/>
          </a:xfrm>
          <a:prstGeom prst="rect">
            <a:avLst/>
          </a:prstGeom>
        </p:spPr>
      </p:pic>
      <p:pic>
        <p:nvPicPr>
          <p:cNvPr id="13" name="Picture 12">
            <a:extLst>
              <a:ext uri="{FF2B5EF4-FFF2-40B4-BE49-F238E27FC236}">
                <a16:creationId xmlns:a16="http://schemas.microsoft.com/office/drawing/2014/main" id="{9AB7A69A-2122-491E-BB2D-1CB08C59BAEF}"/>
              </a:ext>
            </a:extLst>
          </p:cNvPr>
          <p:cNvPicPr>
            <a:picLocks noChangeAspect="1"/>
          </p:cNvPicPr>
          <p:nvPr/>
        </p:nvPicPr>
        <p:blipFill>
          <a:blip r:embed="rId3"/>
          <a:stretch>
            <a:fillRect/>
          </a:stretch>
        </p:blipFill>
        <p:spPr>
          <a:xfrm>
            <a:off x="4646599" y="3556425"/>
            <a:ext cx="1644201" cy="1476610"/>
          </a:xfrm>
          <a:prstGeom prst="rect">
            <a:avLst/>
          </a:prstGeom>
        </p:spPr>
      </p:pic>
      <p:sp>
        <p:nvSpPr>
          <p:cNvPr id="14" name="TextBox 13">
            <a:extLst>
              <a:ext uri="{FF2B5EF4-FFF2-40B4-BE49-F238E27FC236}">
                <a16:creationId xmlns:a16="http://schemas.microsoft.com/office/drawing/2014/main" id="{898F4529-1919-47D5-81F0-8D6707E51010}"/>
              </a:ext>
            </a:extLst>
          </p:cNvPr>
          <p:cNvSpPr txBox="1"/>
          <p:nvPr/>
        </p:nvSpPr>
        <p:spPr>
          <a:xfrm>
            <a:off x="1648634" y="3345255"/>
            <a:ext cx="4795574" cy="27003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350" dirty="0">
                <a:solidFill>
                  <a:srgbClr val="000000"/>
                </a:solidFill>
                <a:latin typeface="Calibri"/>
              </a:rPr>
              <a:t>S</a:t>
            </a:r>
            <a:r>
              <a:rPr lang="de-CH" sz="1350" dirty="0" err="1">
                <a:solidFill>
                  <a:srgbClr val="000000"/>
                </a:solidFill>
                <a:latin typeface="Calibri"/>
              </a:rPr>
              <a:t>chematic</a:t>
            </a:r>
            <a:r>
              <a:rPr lang="de-CH" sz="1350" dirty="0">
                <a:solidFill>
                  <a:srgbClr val="000000"/>
                </a:solidFill>
                <a:latin typeface="Calibri"/>
              </a:rPr>
              <a:t> </a:t>
            </a:r>
            <a:r>
              <a:rPr lang="de-CH" sz="1350" dirty="0" err="1">
                <a:solidFill>
                  <a:srgbClr val="000000"/>
                </a:solidFill>
                <a:latin typeface="Calibri"/>
              </a:rPr>
              <a:t>for</a:t>
            </a:r>
            <a:r>
              <a:rPr lang="de-CH" sz="1350" dirty="0">
                <a:solidFill>
                  <a:srgbClr val="000000"/>
                </a:solidFill>
                <a:latin typeface="Calibri"/>
              </a:rPr>
              <a:t> a </a:t>
            </a:r>
            <a:r>
              <a:rPr lang="de-CH" sz="1350" dirty="0" err="1">
                <a:solidFill>
                  <a:srgbClr val="000000"/>
                </a:solidFill>
                <a:latin typeface="Symbol" panose="05050102010706020507" pitchFamily="18" charset="2"/>
              </a:rPr>
              <a:t>m</a:t>
            </a:r>
            <a:r>
              <a:rPr lang="de-CH" sz="1350" dirty="0" err="1">
                <a:solidFill>
                  <a:srgbClr val="000000"/>
                </a:solidFill>
                <a:latin typeface="Calibri"/>
              </a:rPr>
              <a:t>SR</a:t>
            </a:r>
            <a:r>
              <a:rPr lang="de-CH" sz="1350" dirty="0">
                <a:solidFill>
                  <a:srgbClr val="000000"/>
                </a:solidFill>
                <a:latin typeface="Calibri"/>
              </a:rPr>
              <a:t> </a:t>
            </a:r>
            <a:r>
              <a:rPr lang="de-CH" sz="1350" dirty="0" err="1">
                <a:solidFill>
                  <a:srgbClr val="000000"/>
                </a:solidFill>
                <a:latin typeface="Calibri"/>
              </a:rPr>
              <a:t>spectrometer</a:t>
            </a:r>
            <a:r>
              <a:rPr lang="de-CH" sz="1350" dirty="0">
                <a:solidFill>
                  <a:srgbClr val="000000"/>
                </a:solidFill>
                <a:latin typeface="Calibri"/>
              </a:rPr>
              <a:t> </a:t>
            </a:r>
            <a:r>
              <a:rPr lang="de-CH" sz="1350" dirty="0" err="1">
                <a:solidFill>
                  <a:srgbClr val="000000"/>
                </a:solidFill>
                <a:latin typeface="Calibri"/>
              </a:rPr>
              <a:t>using</a:t>
            </a:r>
            <a:r>
              <a:rPr lang="de-CH" sz="1350" dirty="0">
                <a:solidFill>
                  <a:srgbClr val="000000"/>
                </a:solidFill>
                <a:latin typeface="Calibri"/>
              </a:rPr>
              <a:t> </a:t>
            </a:r>
            <a:r>
              <a:rPr lang="de-CH" sz="1350" dirty="0" err="1">
                <a:solidFill>
                  <a:srgbClr val="000000"/>
                </a:solidFill>
                <a:latin typeface="Calibri"/>
              </a:rPr>
              <a:t>thin</a:t>
            </a:r>
            <a:r>
              <a:rPr lang="de-CH" sz="1350" dirty="0">
                <a:solidFill>
                  <a:srgbClr val="000000"/>
                </a:solidFill>
                <a:latin typeface="Calibri"/>
              </a:rPr>
              <a:t> Si </a:t>
            </a:r>
            <a:r>
              <a:rPr lang="de-CH" sz="1350" dirty="0" err="1">
                <a:solidFill>
                  <a:srgbClr val="000000"/>
                </a:solidFill>
                <a:latin typeface="Calibri"/>
              </a:rPr>
              <a:t>pixel</a:t>
            </a:r>
            <a:r>
              <a:rPr lang="de-CH" sz="1350" dirty="0">
                <a:solidFill>
                  <a:srgbClr val="000000"/>
                </a:solidFill>
                <a:latin typeface="Calibri"/>
              </a:rPr>
              <a:t> </a:t>
            </a:r>
            <a:r>
              <a:rPr lang="de-CH" sz="1350" dirty="0" err="1">
                <a:solidFill>
                  <a:srgbClr val="000000"/>
                </a:solidFill>
                <a:latin typeface="Calibri"/>
              </a:rPr>
              <a:t>sensors</a:t>
            </a:r>
            <a:endParaRPr lang="en-US" sz="1350" dirty="0" err="1">
              <a:solidFill>
                <a:srgbClr val="000000"/>
              </a:solidFill>
              <a:latin typeface="Calibri"/>
            </a:endParaRPr>
          </a:p>
        </p:txBody>
      </p:sp>
      <p:sp>
        <p:nvSpPr>
          <p:cNvPr id="2" name="TextBox 1"/>
          <p:cNvSpPr txBox="1"/>
          <p:nvPr/>
        </p:nvSpPr>
        <p:spPr>
          <a:xfrm>
            <a:off x="905355" y="2643758"/>
            <a:ext cx="4702027" cy="577207"/>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350" b="1" dirty="0">
                <a:solidFill>
                  <a:srgbClr val="000000"/>
                </a:solidFill>
                <a:latin typeface="Calibri"/>
              </a:rPr>
              <a:t>SNSF </a:t>
            </a:r>
            <a:r>
              <a:rPr lang="de-CH" sz="1350" b="1" dirty="0" err="1">
                <a:solidFill>
                  <a:srgbClr val="000000"/>
                </a:solidFill>
                <a:latin typeface="Calibri"/>
              </a:rPr>
              <a:t>project</a:t>
            </a:r>
            <a:r>
              <a:rPr lang="de-CH" sz="1350" b="1" dirty="0">
                <a:solidFill>
                  <a:srgbClr val="000000"/>
                </a:solidFill>
                <a:latin typeface="Calibri"/>
              </a:rPr>
              <a:t> </a:t>
            </a:r>
            <a:r>
              <a:rPr lang="de-CH" sz="1350" b="1" dirty="0" err="1">
                <a:solidFill>
                  <a:srgbClr val="000000"/>
                </a:solidFill>
                <a:latin typeface="Calibri"/>
              </a:rPr>
              <a:t>approved</a:t>
            </a:r>
            <a:r>
              <a:rPr lang="de-CH" sz="1350" b="1" dirty="0">
                <a:solidFill>
                  <a:srgbClr val="000000"/>
                </a:solidFill>
                <a:latin typeface="Calibri"/>
              </a:rPr>
              <a:t> in 3/2023: Zaher Salman</a:t>
            </a:r>
          </a:p>
          <a:p>
            <a:pPr eaLnBrk="1" hangingPunct="1">
              <a:lnSpc>
                <a:spcPct val="110000"/>
              </a:lnSpc>
              <a:spcBef>
                <a:spcPct val="0"/>
              </a:spcBef>
              <a:buClr>
                <a:srgbClr val="000000"/>
              </a:buClr>
            </a:pPr>
            <a:r>
              <a:rPr lang="de-CH" sz="1350" dirty="0">
                <a:solidFill>
                  <a:srgbClr val="000000"/>
                </a:solidFill>
                <a:latin typeface="Calibri"/>
              </a:rPr>
              <a:t>In </a:t>
            </a:r>
            <a:r>
              <a:rPr lang="de-CH" sz="1350" dirty="0" err="1">
                <a:solidFill>
                  <a:srgbClr val="000000"/>
                </a:solidFill>
                <a:latin typeface="Calibri"/>
              </a:rPr>
              <a:t>collaboration</a:t>
            </a:r>
            <a:r>
              <a:rPr lang="de-CH" sz="1350" dirty="0">
                <a:solidFill>
                  <a:srgbClr val="000000"/>
                </a:solidFill>
                <a:latin typeface="Calibri"/>
              </a:rPr>
              <a:t> </a:t>
            </a:r>
            <a:r>
              <a:rPr lang="de-CH" sz="1350" dirty="0" err="1">
                <a:solidFill>
                  <a:srgbClr val="000000"/>
                </a:solidFill>
                <a:latin typeface="Calibri"/>
              </a:rPr>
              <a:t>with</a:t>
            </a:r>
            <a:r>
              <a:rPr lang="de-CH" sz="1350" dirty="0">
                <a:solidFill>
                  <a:srgbClr val="000000"/>
                </a:solidFill>
                <a:latin typeface="Calibri"/>
              </a:rPr>
              <a:t> U </a:t>
            </a:r>
            <a:r>
              <a:rPr lang="de-CH" sz="1350" dirty="0" err="1">
                <a:solidFill>
                  <a:srgbClr val="000000"/>
                </a:solidFill>
                <a:latin typeface="Calibri"/>
              </a:rPr>
              <a:t>Zurich</a:t>
            </a:r>
            <a:r>
              <a:rPr lang="de-CH" sz="1350" dirty="0">
                <a:solidFill>
                  <a:srgbClr val="000000"/>
                </a:solidFill>
                <a:latin typeface="Calibri"/>
              </a:rPr>
              <a:t> and LTP, Lea Caminada</a:t>
            </a:r>
            <a:endParaRPr lang="en-US" sz="1350" dirty="0" err="1">
              <a:solidFill>
                <a:srgbClr val="000000"/>
              </a:solidFill>
              <a:latin typeface="Calibri"/>
            </a:endParaRPr>
          </a:p>
        </p:txBody>
      </p:sp>
      <p:sp>
        <p:nvSpPr>
          <p:cNvPr id="8" name="TextBox 7">
            <a:extLst>
              <a:ext uri="{FF2B5EF4-FFF2-40B4-BE49-F238E27FC236}">
                <a16:creationId xmlns:a16="http://schemas.microsoft.com/office/drawing/2014/main" id="{EF8EC427-8BA6-A65F-7EEF-09F4F666D427}"/>
              </a:ext>
            </a:extLst>
          </p:cNvPr>
          <p:cNvSpPr txBox="1"/>
          <p:nvPr/>
        </p:nvSpPr>
        <p:spPr>
          <a:xfrm>
            <a:off x="905355" y="815599"/>
            <a:ext cx="8131141" cy="121098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350" b="1" dirty="0">
                <a:solidFill>
                  <a:srgbClr val="000000"/>
                </a:solidFill>
                <a:latin typeface="Calibri"/>
              </a:rPr>
              <a:t>Benefits </a:t>
            </a:r>
            <a:r>
              <a:rPr lang="de-CH" sz="1350" b="1" dirty="0" err="1">
                <a:solidFill>
                  <a:srgbClr val="000000"/>
                </a:solidFill>
                <a:latin typeface="Calibri"/>
              </a:rPr>
              <a:t>of</a:t>
            </a:r>
            <a:r>
              <a:rPr lang="de-CH" sz="1350" b="1" dirty="0">
                <a:solidFill>
                  <a:srgbClr val="000000"/>
                </a:solidFill>
                <a:latin typeface="Calibri"/>
              </a:rPr>
              <a:t> </a:t>
            </a:r>
            <a:r>
              <a:rPr lang="de-CH" sz="1350" b="1" dirty="0" err="1">
                <a:solidFill>
                  <a:srgbClr val="000000"/>
                </a:solidFill>
                <a:latin typeface="Calibri"/>
              </a:rPr>
              <a:t>pixel</a:t>
            </a:r>
            <a:r>
              <a:rPr lang="de-CH" sz="1350" b="1" dirty="0">
                <a:solidFill>
                  <a:srgbClr val="000000"/>
                </a:solidFill>
                <a:latin typeface="Calibri"/>
              </a:rPr>
              <a:t> </a:t>
            </a:r>
            <a:r>
              <a:rPr lang="de-CH" sz="1350" b="1" dirty="0" err="1">
                <a:solidFill>
                  <a:srgbClr val="000000"/>
                </a:solidFill>
                <a:latin typeface="Calibri"/>
              </a:rPr>
              <a:t>detectors</a:t>
            </a:r>
            <a:r>
              <a:rPr lang="de-CH" sz="1350" b="1" dirty="0">
                <a:solidFill>
                  <a:srgbClr val="000000"/>
                </a:solidFill>
                <a:latin typeface="Calibri"/>
              </a:rPr>
              <a:t> at </a:t>
            </a:r>
            <a:r>
              <a:rPr lang="de-CH" sz="1350" b="1" dirty="0" err="1">
                <a:solidFill>
                  <a:srgbClr val="000000"/>
                </a:solidFill>
                <a:latin typeface="Calibri"/>
              </a:rPr>
              <a:t>continuous</a:t>
            </a:r>
            <a:r>
              <a:rPr lang="de-CH" sz="1350" b="1" dirty="0">
                <a:solidFill>
                  <a:srgbClr val="000000"/>
                </a:solidFill>
                <a:latin typeface="Calibri"/>
              </a:rPr>
              <a:t> </a:t>
            </a:r>
            <a:r>
              <a:rPr lang="de-CH" sz="1350" b="1" dirty="0" err="1">
                <a:solidFill>
                  <a:srgbClr val="000000"/>
                </a:solidFill>
                <a:latin typeface="Calibri"/>
              </a:rPr>
              <a:t>muon</a:t>
            </a:r>
            <a:r>
              <a:rPr lang="de-CH" sz="1350" b="1" dirty="0">
                <a:solidFill>
                  <a:srgbClr val="000000"/>
                </a:solidFill>
                <a:latin typeface="Calibri"/>
              </a:rPr>
              <a:t> </a:t>
            </a:r>
            <a:r>
              <a:rPr lang="de-CH" sz="1350" b="1" dirty="0" err="1">
                <a:solidFill>
                  <a:srgbClr val="000000"/>
                </a:solidFill>
                <a:latin typeface="Calibri"/>
              </a:rPr>
              <a:t>beams</a:t>
            </a:r>
            <a:r>
              <a:rPr lang="de-CH" sz="1350" b="1" dirty="0">
                <a:solidFill>
                  <a:srgbClr val="000000"/>
                </a:solidFill>
                <a:latin typeface="Calibri"/>
              </a:rPr>
              <a:t>:</a:t>
            </a:r>
            <a:endParaRPr lang="de-CH" sz="1350" dirty="0">
              <a:solidFill>
                <a:srgbClr val="000000"/>
              </a:solidFill>
              <a:latin typeface="Calibri"/>
            </a:endParaRPr>
          </a:p>
          <a:p>
            <a:pPr marL="285750" indent="-285750" eaLnBrk="1" hangingPunct="1">
              <a:lnSpc>
                <a:spcPct val="150000"/>
              </a:lnSpc>
              <a:spcBef>
                <a:spcPct val="0"/>
              </a:spcBef>
              <a:buClr>
                <a:srgbClr val="000000"/>
              </a:buClr>
              <a:buFont typeface="Arial" panose="020B0604020202020204" pitchFamily="34" charset="0"/>
              <a:buChar char="•"/>
            </a:pPr>
            <a:r>
              <a:rPr lang="de-CH" sz="1350" dirty="0" err="1">
                <a:solidFill>
                  <a:srgbClr val="000000"/>
                </a:solidFill>
                <a:latin typeface="Calibri"/>
              </a:rPr>
              <a:t>overcome</a:t>
            </a:r>
            <a:r>
              <a:rPr lang="de-CH" sz="1350" dirty="0">
                <a:solidFill>
                  <a:srgbClr val="000000"/>
                </a:solidFill>
                <a:latin typeface="Calibri"/>
              </a:rPr>
              <a:t> rate </a:t>
            </a:r>
            <a:r>
              <a:rPr lang="de-CH" sz="1350" dirty="0" err="1">
                <a:solidFill>
                  <a:srgbClr val="000000"/>
                </a:solidFill>
                <a:latin typeface="Calibri"/>
              </a:rPr>
              <a:t>limitation</a:t>
            </a:r>
            <a:r>
              <a:rPr lang="de-CH" sz="1350" dirty="0">
                <a:solidFill>
                  <a:srgbClr val="000000"/>
                </a:solidFill>
                <a:latin typeface="Calibri"/>
              </a:rPr>
              <a:t>, </a:t>
            </a:r>
            <a:r>
              <a:rPr lang="de-CH" sz="1350" dirty="0" err="1">
                <a:solidFill>
                  <a:srgbClr val="000000"/>
                </a:solidFill>
                <a:latin typeface="Calibri"/>
              </a:rPr>
              <a:t>increase</a:t>
            </a:r>
            <a:r>
              <a:rPr lang="de-CH" sz="1350" dirty="0">
                <a:solidFill>
                  <a:srgbClr val="000000"/>
                </a:solidFill>
                <a:latin typeface="Calibri"/>
              </a:rPr>
              <a:t> rate </a:t>
            </a:r>
            <a:r>
              <a:rPr lang="de-CH" sz="1350" dirty="0" err="1">
                <a:solidFill>
                  <a:srgbClr val="000000"/>
                </a:solidFill>
                <a:latin typeface="Calibri"/>
              </a:rPr>
              <a:t>by</a:t>
            </a:r>
            <a:r>
              <a:rPr lang="de-CH" sz="1350" dirty="0">
                <a:solidFill>
                  <a:srgbClr val="000000"/>
                </a:solidFill>
                <a:latin typeface="Calibri"/>
              </a:rPr>
              <a:t> &gt; 1 </a:t>
            </a:r>
            <a:r>
              <a:rPr lang="de-CH" sz="1350" dirty="0" err="1">
                <a:solidFill>
                  <a:srgbClr val="000000"/>
                </a:solidFill>
                <a:latin typeface="Calibri"/>
              </a:rPr>
              <a:t>order</a:t>
            </a:r>
            <a:r>
              <a:rPr lang="de-CH" sz="1350" dirty="0">
                <a:solidFill>
                  <a:srgbClr val="000000"/>
                </a:solidFill>
                <a:latin typeface="Calibri"/>
              </a:rPr>
              <a:t> </a:t>
            </a:r>
            <a:r>
              <a:rPr lang="de-CH" sz="1350" dirty="0" err="1">
                <a:solidFill>
                  <a:srgbClr val="000000"/>
                </a:solidFill>
                <a:latin typeface="Calibri"/>
              </a:rPr>
              <a:t>of</a:t>
            </a:r>
            <a:r>
              <a:rPr lang="de-CH" sz="1350" dirty="0">
                <a:solidFill>
                  <a:srgbClr val="000000"/>
                </a:solidFill>
                <a:latin typeface="Calibri"/>
              </a:rPr>
              <a:t> </a:t>
            </a:r>
            <a:r>
              <a:rPr lang="de-CH" sz="1350" dirty="0" err="1">
                <a:solidFill>
                  <a:srgbClr val="000000"/>
                </a:solidFill>
                <a:latin typeface="Calibri"/>
              </a:rPr>
              <a:t>magnitude</a:t>
            </a:r>
            <a:endParaRPr lang="de-CH" sz="1350" dirty="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de-CH" sz="1350" dirty="0" err="1">
                <a:solidFill>
                  <a:srgbClr val="000000"/>
                </a:solidFill>
                <a:latin typeface="Calibri"/>
              </a:rPr>
              <a:t>overcome</a:t>
            </a:r>
            <a:r>
              <a:rPr lang="de-CH" sz="1350" dirty="0">
                <a:solidFill>
                  <a:srgbClr val="000000"/>
                </a:solidFill>
                <a:latin typeface="Calibri"/>
              </a:rPr>
              <a:t> sample </a:t>
            </a:r>
            <a:r>
              <a:rPr lang="de-CH" sz="1350" dirty="0" err="1">
                <a:solidFill>
                  <a:srgbClr val="000000"/>
                </a:solidFill>
                <a:latin typeface="Calibri"/>
              </a:rPr>
              <a:t>size</a:t>
            </a:r>
            <a:r>
              <a:rPr lang="de-CH" sz="1350" dirty="0">
                <a:solidFill>
                  <a:srgbClr val="000000"/>
                </a:solidFill>
                <a:latin typeface="Calibri"/>
              </a:rPr>
              <a:t> </a:t>
            </a:r>
            <a:r>
              <a:rPr lang="de-CH" sz="1350" dirty="0" err="1">
                <a:solidFill>
                  <a:srgbClr val="000000"/>
                </a:solidFill>
                <a:latin typeface="Calibri"/>
              </a:rPr>
              <a:t>limitation</a:t>
            </a:r>
            <a:r>
              <a:rPr lang="de-CH" sz="1350" dirty="0">
                <a:solidFill>
                  <a:srgbClr val="000000"/>
                </a:solidFill>
                <a:latin typeface="Calibri"/>
              </a:rPr>
              <a:t>: &lt; 1x1 mm</a:t>
            </a:r>
            <a:r>
              <a:rPr lang="de-CH" sz="1350" baseline="30000" dirty="0">
                <a:solidFill>
                  <a:srgbClr val="000000"/>
                </a:solidFill>
                <a:latin typeface="Calibri"/>
              </a:rPr>
              <a:t>2</a:t>
            </a:r>
            <a:r>
              <a:rPr lang="de-CH" sz="1350" dirty="0">
                <a:solidFill>
                  <a:srgbClr val="000000"/>
                </a:solidFill>
                <a:latin typeface="Calibri"/>
              </a:rPr>
              <a:t> </a:t>
            </a:r>
            <a:r>
              <a:rPr lang="de-CH" sz="1350" dirty="0" err="1">
                <a:solidFill>
                  <a:srgbClr val="000000"/>
                </a:solidFill>
                <a:latin typeface="Calibri"/>
              </a:rPr>
              <a:t>instead</a:t>
            </a:r>
            <a:r>
              <a:rPr lang="de-CH" sz="1350" dirty="0">
                <a:solidFill>
                  <a:srgbClr val="000000"/>
                </a:solidFill>
                <a:latin typeface="Calibri"/>
              </a:rPr>
              <a:t> </a:t>
            </a:r>
            <a:r>
              <a:rPr lang="de-CH" sz="1350" dirty="0" err="1">
                <a:solidFill>
                  <a:srgbClr val="000000"/>
                </a:solidFill>
                <a:latin typeface="Calibri"/>
              </a:rPr>
              <a:t>of</a:t>
            </a:r>
            <a:r>
              <a:rPr lang="de-CH" sz="1350" dirty="0">
                <a:solidFill>
                  <a:srgbClr val="000000"/>
                </a:solidFill>
                <a:latin typeface="Calibri"/>
              </a:rPr>
              <a:t> &gt; 4x4 mm</a:t>
            </a:r>
            <a:r>
              <a:rPr lang="de-CH" sz="1350" baseline="30000" dirty="0">
                <a:solidFill>
                  <a:srgbClr val="000000"/>
                </a:solidFill>
                <a:latin typeface="Calibri"/>
              </a:rPr>
              <a:t>2</a:t>
            </a:r>
            <a:r>
              <a:rPr lang="de-CH" sz="1350" dirty="0">
                <a:solidFill>
                  <a:srgbClr val="000000"/>
                </a:solidFill>
                <a:latin typeface="Calibri"/>
              </a:rPr>
              <a:t>, </a:t>
            </a:r>
            <a:r>
              <a:rPr lang="de-CH" sz="1350" dirty="0" err="1">
                <a:solidFill>
                  <a:srgbClr val="000000"/>
                </a:solidFill>
                <a:latin typeface="Calibri"/>
              </a:rPr>
              <a:t>measurement</a:t>
            </a:r>
            <a:r>
              <a:rPr lang="de-CH" sz="1350" dirty="0">
                <a:solidFill>
                  <a:srgbClr val="000000"/>
                </a:solidFill>
                <a:latin typeface="Calibri"/>
              </a:rPr>
              <a:t> </a:t>
            </a:r>
            <a:r>
              <a:rPr lang="de-CH" sz="1350" dirty="0" err="1">
                <a:solidFill>
                  <a:srgbClr val="000000"/>
                </a:solidFill>
                <a:latin typeface="Calibri"/>
              </a:rPr>
              <a:t>of</a:t>
            </a:r>
            <a:r>
              <a:rPr lang="de-CH" sz="1350" dirty="0">
                <a:solidFill>
                  <a:srgbClr val="000000"/>
                </a:solidFill>
                <a:latin typeface="Calibri"/>
              </a:rPr>
              <a:t> multiple </a:t>
            </a:r>
            <a:r>
              <a:rPr lang="de-CH" sz="1350" dirty="0" err="1">
                <a:solidFill>
                  <a:srgbClr val="000000"/>
                </a:solidFill>
                <a:latin typeface="Calibri"/>
              </a:rPr>
              <a:t>samples</a:t>
            </a:r>
            <a:r>
              <a:rPr lang="de-CH" sz="1350" dirty="0">
                <a:solidFill>
                  <a:srgbClr val="000000"/>
                </a:solidFill>
                <a:latin typeface="Calibri"/>
              </a:rPr>
              <a:t> </a:t>
            </a:r>
            <a:r>
              <a:rPr lang="de-CH" sz="1350" dirty="0" err="1">
                <a:solidFill>
                  <a:srgbClr val="000000"/>
                </a:solidFill>
                <a:latin typeface="Calibri"/>
              </a:rPr>
              <a:t>simultaneously</a:t>
            </a:r>
            <a:r>
              <a:rPr lang="de-CH" sz="1350" dirty="0">
                <a:solidFill>
                  <a:srgbClr val="000000"/>
                </a:solidFill>
                <a:latin typeface="Calibri"/>
              </a:rPr>
              <a:t>, 10 – 100 </a:t>
            </a:r>
            <a:r>
              <a:rPr lang="de-CH" sz="1350" dirty="0" err="1">
                <a:solidFill>
                  <a:srgbClr val="000000"/>
                </a:solidFill>
                <a:latin typeface="Calibri"/>
              </a:rPr>
              <a:t>times</a:t>
            </a:r>
            <a:r>
              <a:rPr lang="de-CH" sz="1350" dirty="0">
                <a:solidFill>
                  <a:srgbClr val="000000"/>
                </a:solidFill>
                <a:latin typeface="Calibri"/>
              </a:rPr>
              <a:t> </a:t>
            </a:r>
            <a:r>
              <a:rPr lang="de-CH" sz="1350" dirty="0" err="1">
                <a:solidFill>
                  <a:srgbClr val="000000"/>
                </a:solidFill>
                <a:latin typeface="Calibri"/>
              </a:rPr>
              <a:t>faster</a:t>
            </a:r>
            <a:r>
              <a:rPr lang="de-CH" sz="1350" dirty="0">
                <a:solidFill>
                  <a:srgbClr val="000000"/>
                </a:solidFill>
                <a:latin typeface="Calibri"/>
              </a:rPr>
              <a:t> </a:t>
            </a:r>
            <a:r>
              <a:rPr lang="de-CH" sz="1350" dirty="0" err="1">
                <a:solidFill>
                  <a:srgbClr val="000000"/>
                </a:solidFill>
                <a:latin typeface="Calibri"/>
              </a:rPr>
              <a:t>experiments</a:t>
            </a:r>
            <a:endParaRPr lang="de-CH" sz="1350" baseline="30000" dirty="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de-CH" sz="1350" dirty="0" err="1">
                <a:solidFill>
                  <a:srgbClr val="000000"/>
                </a:solidFill>
                <a:latin typeface="Calibri"/>
              </a:rPr>
              <a:t>reduction</a:t>
            </a:r>
            <a:r>
              <a:rPr lang="de-CH" sz="1350" dirty="0">
                <a:solidFill>
                  <a:srgbClr val="000000"/>
                </a:solidFill>
                <a:latin typeface="Calibri"/>
              </a:rPr>
              <a:t> </a:t>
            </a:r>
            <a:r>
              <a:rPr lang="de-CH" sz="1350" dirty="0" err="1">
                <a:solidFill>
                  <a:srgbClr val="000000"/>
                </a:solidFill>
                <a:latin typeface="Calibri"/>
              </a:rPr>
              <a:t>of</a:t>
            </a:r>
            <a:r>
              <a:rPr lang="de-CH" sz="1350" dirty="0">
                <a:solidFill>
                  <a:srgbClr val="000000"/>
                </a:solidFill>
                <a:latin typeface="Calibri"/>
              </a:rPr>
              <a:t> </a:t>
            </a:r>
            <a:r>
              <a:rPr lang="de-CH" sz="1350" dirty="0" err="1">
                <a:solidFill>
                  <a:srgbClr val="000000"/>
                </a:solidFill>
                <a:latin typeface="Calibri"/>
              </a:rPr>
              <a:t>uncorrelated</a:t>
            </a:r>
            <a:r>
              <a:rPr lang="de-CH" sz="1350" dirty="0">
                <a:solidFill>
                  <a:srgbClr val="000000"/>
                </a:solidFill>
                <a:latin typeface="Calibri"/>
              </a:rPr>
              <a:t> </a:t>
            </a:r>
            <a:r>
              <a:rPr lang="de-CH" sz="1350" dirty="0" err="1">
                <a:solidFill>
                  <a:srgbClr val="000000"/>
                </a:solidFill>
                <a:latin typeface="Calibri"/>
              </a:rPr>
              <a:t>background</a:t>
            </a:r>
            <a:r>
              <a:rPr lang="de-CH" sz="1350" dirty="0">
                <a:solidFill>
                  <a:srgbClr val="000000"/>
                </a:solidFill>
                <a:latin typeface="Calibri"/>
              </a:rPr>
              <a:t> </a:t>
            </a:r>
            <a:r>
              <a:rPr lang="de-CH" sz="1350" dirty="0" err="1">
                <a:solidFill>
                  <a:srgbClr val="000000"/>
                </a:solidFill>
                <a:latin typeface="Calibri"/>
              </a:rPr>
              <a:t>by</a:t>
            </a:r>
            <a:r>
              <a:rPr lang="de-CH" sz="1350" dirty="0">
                <a:solidFill>
                  <a:srgbClr val="000000"/>
                </a:solidFill>
                <a:latin typeface="Calibri"/>
              </a:rPr>
              <a:t> </a:t>
            </a:r>
            <a:r>
              <a:rPr lang="de-CH" sz="1350" dirty="0" err="1">
                <a:solidFill>
                  <a:srgbClr val="000000"/>
                </a:solidFill>
                <a:latin typeface="Calibri"/>
              </a:rPr>
              <a:t>tagging</a:t>
            </a:r>
            <a:r>
              <a:rPr lang="de-CH" sz="1350" dirty="0">
                <a:solidFill>
                  <a:srgbClr val="000000"/>
                </a:solidFill>
                <a:latin typeface="Calibri"/>
              </a:rPr>
              <a:t> and </a:t>
            </a:r>
            <a:r>
              <a:rPr lang="de-CH" sz="1350" dirty="0" err="1">
                <a:solidFill>
                  <a:srgbClr val="000000"/>
                </a:solidFill>
                <a:latin typeface="Calibri"/>
              </a:rPr>
              <a:t>tracking</a:t>
            </a:r>
            <a:r>
              <a:rPr lang="de-CH" sz="1350" dirty="0">
                <a:solidFill>
                  <a:srgbClr val="000000"/>
                </a:solidFill>
                <a:latin typeface="Calibri"/>
              </a:rPr>
              <a:t> </a:t>
            </a:r>
            <a:r>
              <a:rPr lang="de-CH" sz="1350" dirty="0" err="1">
                <a:solidFill>
                  <a:srgbClr val="000000"/>
                </a:solidFill>
                <a:latin typeface="Symbol" panose="05050102010706020507" pitchFamily="18" charset="2"/>
              </a:rPr>
              <a:t>m</a:t>
            </a:r>
            <a:r>
              <a:rPr lang="de-CH" sz="1350" dirty="0" err="1">
                <a:solidFill>
                  <a:srgbClr val="000000"/>
                </a:solidFill>
                <a:latin typeface="Calibri"/>
              </a:rPr>
              <a:t>’s</a:t>
            </a:r>
            <a:r>
              <a:rPr lang="de-CH" sz="1350" dirty="0">
                <a:solidFill>
                  <a:srgbClr val="000000"/>
                </a:solidFill>
                <a:latin typeface="Calibri"/>
              </a:rPr>
              <a:t> </a:t>
            </a:r>
          </a:p>
          <a:p>
            <a:pPr eaLnBrk="1" hangingPunct="1">
              <a:lnSpc>
                <a:spcPct val="110000"/>
              </a:lnSpc>
              <a:spcBef>
                <a:spcPct val="0"/>
              </a:spcBef>
              <a:buClr>
                <a:srgbClr val="000000"/>
              </a:buClr>
            </a:pPr>
            <a:endParaRPr lang="de-CH" sz="1350" dirty="0">
              <a:solidFill>
                <a:srgbClr val="000000"/>
              </a:solidFill>
              <a:latin typeface="Calibri"/>
            </a:endParaRPr>
          </a:p>
        </p:txBody>
      </p:sp>
      <p:pic>
        <p:nvPicPr>
          <p:cNvPr id="12" name="Picture 11">
            <a:extLst>
              <a:ext uri="{FF2B5EF4-FFF2-40B4-BE49-F238E27FC236}">
                <a16:creationId xmlns:a16="http://schemas.microsoft.com/office/drawing/2014/main" id="{66F5459E-B49D-3EC6-3ACA-63F5819EB165}"/>
              </a:ext>
            </a:extLst>
          </p:cNvPr>
          <p:cNvPicPr>
            <a:picLocks noChangeAspect="1"/>
          </p:cNvPicPr>
          <p:nvPr/>
        </p:nvPicPr>
        <p:blipFill>
          <a:blip r:embed="rId4"/>
          <a:stretch>
            <a:fillRect/>
          </a:stretch>
        </p:blipFill>
        <p:spPr>
          <a:xfrm>
            <a:off x="1412071" y="3609350"/>
            <a:ext cx="3127660" cy="1427713"/>
          </a:xfrm>
          <a:prstGeom prst="rect">
            <a:avLst/>
          </a:prstGeom>
        </p:spPr>
      </p:pic>
    </p:spTree>
    <p:extLst>
      <p:ext uri="{BB962C8B-B14F-4D97-AF65-F5344CB8AC3E}">
        <p14:creationId xmlns:p14="http://schemas.microsoft.com/office/powerpoint/2010/main" val="306721112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a:t>Vertex </a:t>
            </a:r>
            <a:r>
              <a:rPr lang="de-CH" dirty="0" err="1"/>
              <a:t>reconstruction</a:t>
            </a:r>
            <a:r>
              <a:rPr lang="de-CH" dirty="0"/>
              <a:t> </a:t>
            </a:r>
            <a:r>
              <a:rPr lang="de-CH" dirty="0" err="1"/>
              <a:t>using</a:t>
            </a:r>
            <a:r>
              <a:rPr lang="de-CH" dirty="0"/>
              <a:t> Si </a:t>
            </a:r>
            <a:r>
              <a:rPr lang="de-CH" dirty="0" err="1"/>
              <a:t>pixel</a:t>
            </a:r>
            <a:r>
              <a:rPr lang="de-CH" dirty="0"/>
              <a:t> </a:t>
            </a:r>
            <a:r>
              <a:rPr lang="de-CH" dirty="0" err="1"/>
              <a:t>detectors</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27</a:t>
            </a:fld>
            <a:endParaRPr lang="de-DE" dirty="0"/>
          </a:p>
        </p:txBody>
      </p:sp>
      <p:pic>
        <p:nvPicPr>
          <p:cNvPr id="15" name="Picture 14">
            <a:extLst>
              <a:ext uri="{FF2B5EF4-FFF2-40B4-BE49-F238E27FC236}">
                <a16:creationId xmlns:a16="http://schemas.microsoft.com/office/drawing/2014/main" id="{2C451DB8-719D-88EB-8572-0CF523D8DF85}"/>
              </a:ext>
            </a:extLst>
          </p:cNvPr>
          <p:cNvPicPr>
            <a:picLocks noChangeAspect="1"/>
          </p:cNvPicPr>
          <p:nvPr/>
        </p:nvPicPr>
        <p:blipFill>
          <a:blip r:embed="rId2"/>
          <a:stretch>
            <a:fillRect/>
          </a:stretch>
        </p:blipFill>
        <p:spPr>
          <a:xfrm>
            <a:off x="0" y="11896"/>
            <a:ext cx="9144000" cy="5119708"/>
          </a:xfrm>
          <a:prstGeom prst="rect">
            <a:avLst/>
          </a:prstGeom>
        </p:spPr>
      </p:pic>
      <p:sp>
        <p:nvSpPr>
          <p:cNvPr id="16" name="Rectangle 15">
            <a:extLst>
              <a:ext uri="{FF2B5EF4-FFF2-40B4-BE49-F238E27FC236}">
                <a16:creationId xmlns:a16="http://schemas.microsoft.com/office/drawing/2014/main" id="{E6C5EB34-50B1-04CA-2E8F-CD1D5B0FF324}"/>
              </a:ext>
            </a:extLst>
          </p:cNvPr>
          <p:cNvSpPr/>
          <p:nvPr/>
        </p:nvSpPr>
        <p:spPr bwMode="auto">
          <a:xfrm>
            <a:off x="8782054" y="4731990"/>
            <a:ext cx="361946" cy="38137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18" name="Picture 17">
            <a:extLst>
              <a:ext uri="{FF2B5EF4-FFF2-40B4-BE49-F238E27FC236}">
                <a16:creationId xmlns:a16="http://schemas.microsoft.com/office/drawing/2014/main" id="{099B4880-AC87-1132-6C04-7FCA4DC8648E}"/>
              </a:ext>
            </a:extLst>
          </p:cNvPr>
          <p:cNvPicPr>
            <a:picLocks noChangeAspect="1"/>
          </p:cNvPicPr>
          <p:nvPr/>
        </p:nvPicPr>
        <p:blipFill>
          <a:blip r:embed="rId3"/>
          <a:stretch>
            <a:fillRect/>
          </a:stretch>
        </p:blipFill>
        <p:spPr>
          <a:xfrm>
            <a:off x="6607115" y="178000"/>
            <a:ext cx="1143749" cy="419375"/>
          </a:xfrm>
          <a:prstGeom prst="rect">
            <a:avLst/>
          </a:prstGeom>
        </p:spPr>
      </p:pic>
    </p:spTree>
    <p:extLst>
      <p:ext uri="{BB962C8B-B14F-4D97-AF65-F5344CB8AC3E}">
        <p14:creationId xmlns:p14="http://schemas.microsoft.com/office/powerpoint/2010/main" val="179925790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a:t>Vertex </a:t>
            </a:r>
            <a:r>
              <a:rPr lang="de-CH" dirty="0" err="1"/>
              <a:t>reconstruction</a:t>
            </a:r>
            <a:r>
              <a:rPr lang="de-CH" dirty="0"/>
              <a:t> </a:t>
            </a:r>
            <a:r>
              <a:rPr lang="de-CH" dirty="0" err="1"/>
              <a:t>using</a:t>
            </a:r>
            <a:r>
              <a:rPr lang="de-CH" dirty="0"/>
              <a:t> Si </a:t>
            </a:r>
            <a:r>
              <a:rPr lang="de-CH" dirty="0" err="1"/>
              <a:t>pixel</a:t>
            </a:r>
            <a:r>
              <a:rPr lang="de-CH" dirty="0"/>
              <a:t> </a:t>
            </a:r>
            <a:r>
              <a:rPr lang="de-CH" dirty="0" err="1"/>
              <a:t>detectors</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28</a:t>
            </a:fld>
            <a:endParaRPr lang="de-DE" dirty="0"/>
          </a:p>
        </p:txBody>
      </p:sp>
      <p:pic>
        <p:nvPicPr>
          <p:cNvPr id="5" name="Picture 4">
            <a:extLst>
              <a:ext uri="{FF2B5EF4-FFF2-40B4-BE49-F238E27FC236}">
                <a16:creationId xmlns:a16="http://schemas.microsoft.com/office/drawing/2014/main" id="{1FAE6DF7-BACE-0F2E-A463-B4447E4C9F0C}"/>
              </a:ext>
            </a:extLst>
          </p:cNvPr>
          <p:cNvPicPr>
            <a:picLocks noChangeAspect="1"/>
          </p:cNvPicPr>
          <p:nvPr/>
        </p:nvPicPr>
        <p:blipFill>
          <a:blip r:embed="rId2"/>
          <a:stretch>
            <a:fillRect/>
          </a:stretch>
        </p:blipFill>
        <p:spPr>
          <a:xfrm>
            <a:off x="0" y="2867"/>
            <a:ext cx="9144000" cy="5137766"/>
          </a:xfrm>
          <a:prstGeom prst="rect">
            <a:avLst/>
          </a:prstGeom>
        </p:spPr>
      </p:pic>
      <p:sp>
        <p:nvSpPr>
          <p:cNvPr id="6" name="Rectangle 5">
            <a:extLst>
              <a:ext uri="{FF2B5EF4-FFF2-40B4-BE49-F238E27FC236}">
                <a16:creationId xmlns:a16="http://schemas.microsoft.com/office/drawing/2014/main" id="{CE0F829B-0A37-9B1E-5B7B-52657BFA0104}"/>
              </a:ext>
            </a:extLst>
          </p:cNvPr>
          <p:cNvSpPr/>
          <p:nvPr/>
        </p:nvSpPr>
        <p:spPr bwMode="auto">
          <a:xfrm>
            <a:off x="8782054" y="4731990"/>
            <a:ext cx="361946" cy="38137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7" name="Picture 6">
            <a:extLst>
              <a:ext uri="{FF2B5EF4-FFF2-40B4-BE49-F238E27FC236}">
                <a16:creationId xmlns:a16="http://schemas.microsoft.com/office/drawing/2014/main" id="{CD72C4F2-837F-7D59-94FA-062FB69CCA21}"/>
              </a:ext>
            </a:extLst>
          </p:cNvPr>
          <p:cNvPicPr>
            <a:picLocks noChangeAspect="1"/>
          </p:cNvPicPr>
          <p:nvPr/>
        </p:nvPicPr>
        <p:blipFill>
          <a:blip r:embed="rId3"/>
          <a:stretch>
            <a:fillRect/>
          </a:stretch>
        </p:blipFill>
        <p:spPr>
          <a:xfrm>
            <a:off x="6607115" y="178000"/>
            <a:ext cx="1143749" cy="419375"/>
          </a:xfrm>
          <a:prstGeom prst="rect">
            <a:avLst/>
          </a:prstGeom>
        </p:spPr>
      </p:pic>
    </p:spTree>
    <p:extLst>
      <p:ext uri="{BB962C8B-B14F-4D97-AF65-F5344CB8AC3E}">
        <p14:creationId xmlns:p14="http://schemas.microsoft.com/office/powerpoint/2010/main" val="3994088547"/>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a:t>Vertex </a:t>
            </a:r>
            <a:r>
              <a:rPr lang="de-CH" dirty="0" err="1"/>
              <a:t>reconstruction</a:t>
            </a:r>
            <a:r>
              <a:rPr lang="de-CH" dirty="0"/>
              <a:t> </a:t>
            </a:r>
            <a:r>
              <a:rPr lang="de-CH" dirty="0" err="1"/>
              <a:t>using</a:t>
            </a:r>
            <a:r>
              <a:rPr lang="de-CH" dirty="0"/>
              <a:t> Si </a:t>
            </a:r>
            <a:r>
              <a:rPr lang="de-CH" dirty="0" err="1"/>
              <a:t>pixel</a:t>
            </a:r>
            <a:r>
              <a:rPr lang="de-CH" dirty="0"/>
              <a:t> </a:t>
            </a:r>
            <a:r>
              <a:rPr lang="de-CH" dirty="0" err="1"/>
              <a:t>detectors</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29</a:t>
            </a:fld>
            <a:endParaRPr lang="de-DE" dirty="0"/>
          </a:p>
        </p:txBody>
      </p:sp>
      <p:pic>
        <p:nvPicPr>
          <p:cNvPr id="5" name="Picture 4">
            <a:extLst>
              <a:ext uri="{FF2B5EF4-FFF2-40B4-BE49-F238E27FC236}">
                <a16:creationId xmlns:a16="http://schemas.microsoft.com/office/drawing/2014/main" id="{B86224B4-E8CA-C78A-0307-CED842A0058A}"/>
              </a:ext>
            </a:extLst>
          </p:cNvPr>
          <p:cNvPicPr>
            <a:picLocks noChangeAspect="1"/>
          </p:cNvPicPr>
          <p:nvPr/>
        </p:nvPicPr>
        <p:blipFill>
          <a:blip r:embed="rId2"/>
          <a:stretch>
            <a:fillRect/>
          </a:stretch>
        </p:blipFill>
        <p:spPr>
          <a:xfrm>
            <a:off x="-36512" y="0"/>
            <a:ext cx="9044940" cy="5143500"/>
          </a:xfrm>
          <a:prstGeom prst="rect">
            <a:avLst/>
          </a:prstGeom>
        </p:spPr>
      </p:pic>
      <p:sp>
        <p:nvSpPr>
          <p:cNvPr id="6" name="Rectangle 5">
            <a:extLst>
              <a:ext uri="{FF2B5EF4-FFF2-40B4-BE49-F238E27FC236}">
                <a16:creationId xmlns:a16="http://schemas.microsoft.com/office/drawing/2014/main" id="{E7DE5D67-F0C4-0F56-47A2-DEF3D8A378E3}"/>
              </a:ext>
            </a:extLst>
          </p:cNvPr>
          <p:cNvSpPr/>
          <p:nvPr/>
        </p:nvSpPr>
        <p:spPr bwMode="auto">
          <a:xfrm>
            <a:off x="8646482" y="4660444"/>
            <a:ext cx="361946" cy="38137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7" name="TextBox 6">
            <a:extLst>
              <a:ext uri="{FF2B5EF4-FFF2-40B4-BE49-F238E27FC236}">
                <a16:creationId xmlns:a16="http://schemas.microsoft.com/office/drawing/2014/main" id="{85F57E49-E4DF-50C3-2EE4-0C69BAA39000}"/>
              </a:ext>
            </a:extLst>
          </p:cNvPr>
          <p:cNvSpPr txBox="1"/>
          <p:nvPr/>
        </p:nvSpPr>
        <p:spPr>
          <a:xfrm>
            <a:off x="2339752" y="555526"/>
            <a:ext cx="2376264" cy="38137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2000" dirty="0">
                <a:solidFill>
                  <a:srgbClr val="000000"/>
                </a:solidFill>
                <a:latin typeface="Arial" panose="020B0604020202020204" pitchFamily="34" charset="0"/>
                <a:cs typeface="Arial" panose="020B0604020202020204" pitchFamily="34" charset="0"/>
              </a:rPr>
              <a:t>(</a:t>
            </a:r>
            <a:r>
              <a:rPr lang="fr-CH" sz="2000" dirty="0" err="1">
                <a:solidFill>
                  <a:srgbClr val="000000"/>
                </a:solidFill>
                <a:latin typeface="Arial" panose="020B0604020202020204" pitchFamily="34" charset="0"/>
                <a:cs typeface="Arial" panose="020B0604020202020204" pitchFamily="34" charset="0"/>
              </a:rPr>
              <a:t>musrSim</a:t>
            </a:r>
            <a:r>
              <a:rPr lang="fr-CH" sz="2000" dirty="0">
                <a:solidFill>
                  <a:srgbClr val="000000"/>
                </a:solidFill>
                <a:latin typeface="Arial" panose="020B0604020202020204" pitchFamily="34" charset="0"/>
                <a:cs typeface="Arial" panose="020B0604020202020204" pitchFamily="34" charset="0"/>
              </a:rPr>
              <a:t>/Geant4)</a:t>
            </a:r>
            <a:endParaRPr lang="de-CH" sz="2000" dirty="0" err="1">
              <a:solidFill>
                <a:srgbClr val="000000"/>
              </a:solidFill>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1956F5CB-539D-28C4-EEE1-75099C2C3AF0}"/>
              </a:ext>
            </a:extLst>
          </p:cNvPr>
          <p:cNvPicPr>
            <a:picLocks noChangeAspect="1"/>
          </p:cNvPicPr>
          <p:nvPr/>
        </p:nvPicPr>
        <p:blipFill>
          <a:blip r:embed="rId3"/>
          <a:stretch>
            <a:fillRect/>
          </a:stretch>
        </p:blipFill>
        <p:spPr>
          <a:xfrm>
            <a:off x="6607115" y="178000"/>
            <a:ext cx="1143749" cy="419375"/>
          </a:xfrm>
          <a:prstGeom prst="rect">
            <a:avLst/>
          </a:prstGeom>
        </p:spPr>
      </p:pic>
    </p:spTree>
    <p:extLst>
      <p:ext uri="{BB962C8B-B14F-4D97-AF65-F5344CB8AC3E}">
        <p14:creationId xmlns:p14="http://schemas.microsoft.com/office/powerpoint/2010/main" val="226895076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GB" noProof="0" dirty="0"/>
              <a:t>Experimental hall</a:t>
            </a:r>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3</a:t>
            </a:fld>
            <a:endParaRPr lang="de-DE" dirty="0"/>
          </a:p>
        </p:txBody>
      </p:sp>
      <p:sp>
        <p:nvSpPr>
          <p:cNvPr id="2" name="Freeform 1"/>
          <p:cNvSpPr/>
          <p:nvPr/>
        </p:nvSpPr>
        <p:spPr bwMode="auto">
          <a:xfrm>
            <a:off x="2489200" y="3324225"/>
            <a:ext cx="768350" cy="1203394"/>
          </a:xfrm>
          <a:custGeom>
            <a:avLst/>
            <a:gdLst>
              <a:gd name="connsiteX0" fmla="*/ 184150 w 768350"/>
              <a:gd name="connsiteY0" fmla="*/ 41275 h 1203394"/>
              <a:gd name="connsiteX1" fmla="*/ 196850 w 768350"/>
              <a:gd name="connsiteY1" fmla="*/ 57150 h 1203394"/>
              <a:gd name="connsiteX2" fmla="*/ 225425 w 768350"/>
              <a:gd name="connsiteY2" fmla="*/ 82550 h 1203394"/>
              <a:gd name="connsiteX3" fmla="*/ 231775 w 768350"/>
              <a:gd name="connsiteY3" fmla="*/ 92075 h 1203394"/>
              <a:gd name="connsiteX4" fmla="*/ 241300 w 768350"/>
              <a:gd name="connsiteY4" fmla="*/ 95250 h 1203394"/>
              <a:gd name="connsiteX5" fmla="*/ 260350 w 768350"/>
              <a:gd name="connsiteY5" fmla="*/ 107950 h 1203394"/>
              <a:gd name="connsiteX6" fmla="*/ 266700 w 768350"/>
              <a:gd name="connsiteY6" fmla="*/ 117475 h 1203394"/>
              <a:gd name="connsiteX7" fmla="*/ 276225 w 768350"/>
              <a:gd name="connsiteY7" fmla="*/ 123825 h 1203394"/>
              <a:gd name="connsiteX8" fmla="*/ 285750 w 768350"/>
              <a:gd name="connsiteY8" fmla="*/ 133350 h 1203394"/>
              <a:gd name="connsiteX9" fmla="*/ 295275 w 768350"/>
              <a:gd name="connsiteY9" fmla="*/ 139700 h 1203394"/>
              <a:gd name="connsiteX10" fmla="*/ 314325 w 768350"/>
              <a:gd name="connsiteY10" fmla="*/ 152400 h 1203394"/>
              <a:gd name="connsiteX11" fmla="*/ 327025 w 768350"/>
              <a:gd name="connsiteY11" fmla="*/ 161925 h 1203394"/>
              <a:gd name="connsiteX12" fmla="*/ 336550 w 768350"/>
              <a:gd name="connsiteY12" fmla="*/ 168275 h 1203394"/>
              <a:gd name="connsiteX13" fmla="*/ 346075 w 768350"/>
              <a:gd name="connsiteY13" fmla="*/ 177800 h 1203394"/>
              <a:gd name="connsiteX14" fmla="*/ 352425 w 768350"/>
              <a:gd name="connsiteY14" fmla="*/ 196850 h 1203394"/>
              <a:gd name="connsiteX15" fmla="*/ 358775 w 768350"/>
              <a:gd name="connsiteY15" fmla="*/ 206375 h 1203394"/>
              <a:gd name="connsiteX16" fmla="*/ 365125 w 768350"/>
              <a:gd name="connsiteY16" fmla="*/ 225425 h 1203394"/>
              <a:gd name="connsiteX17" fmla="*/ 371475 w 768350"/>
              <a:gd name="connsiteY17" fmla="*/ 234950 h 1203394"/>
              <a:gd name="connsiteX18" fmla="*/ 381000 w 768350"/>
              <a:gd name="connsiteY18" fmla="*/ 269875 h 1203394"/>
              <a:gd name="connsiteX19" fmla="*/ 387350 w 768350"/>
              <a:gd name="connsiteY19" fmla="*/ 288925 h 1203394"/>
              <a:gd name="connsiteX20" fmla="*/ 393700 w 768350"/>
              <a:gd name="connsiteY20" fmla="*/ 307975 h 1203394"/>
              <a:gd name="connsiteX21" fmla="*/ 396875 w 768350"/>
              <a:gd name="connsiteY21" fmla="*/ 317500 h 1203394"/>
              <a:gd name="connsiteX22" fmla="*/ 403225 w 768350"/>
              <a:gd name="connsiteY22" fmla="*/ 346075 h 1203394"/>
              <a:gd name="connsiteX23" fmla="*/ 409575 w 768350"/>
              <a:gd name="connsiteY23" fmla="*/ 355600 h 1203394"/>
              <a:gd name="connsiteX24" fmla="*/ 412750 w 768350"/>
              <a:gd name="connsiteY24" fmla="*/ 365125 h 1203394"/>
              <a:gd name="connsiteX25" fmla="*/ 419100 w 768350"/>
              <a:gd name="connsiteY25" fmla="*/ 374650 h 1203394"/>
              <a:gd name="connsiteX26" fmla="*/ 428625 w 768350"/>
              <a:gd name="connsiteY26" fmla="*/ 403225 h 1203394"/>
              <a:gd name="connsiteX27" fmla="*/ 431800 w 768350"/>
              <a:gd name="connsiteY27" fmla="*/ 412750 h 1203394"/>
              <a:gd name="connsiteX28" fmla="*/ 441325 w 768350"/>
              <a:gd name="connsiteY28" fmla="*/ 431800 h 1203394"/>
              <a:gd name="connsiteX29" fmla="*/ 457200 w 768350"/>
              <a:gd name="connsiteY29" fmla="*/ 450850 h 1203394"/>
              <a:gd name="connsiteX30" fmla="*/ 473075 w 768350"/>
              <a:gd name="connsiteY30" fmla="*/ 479425 h 1203394"/>
              <a:gd name="connsiteX31" fmla="*/ 479425 w 768350"/>
              <a:gd name="connsiteY31" fmla="*/ 488950 h 1203394"/>
              <a:gd name="connsiteX32" fmla="*/ 482600 w 768350"/>
              <a:gd name="connsiteY32" fmla="*/ 498475 h 1203394"/>
              <a:gd name="connsiteX33" fmla="*/ 495300 w 768350"/>
              <a:gd name="connsiteY33" fmla="*/ 517525 h 1203394"/>
              <a:gd name="connsiteX34" fmla="*/ 504825 w 768350"/>
              <a:gd name="connsiteY34" fmla="*/ 546100 h 1203394"/>
              <a:gd name="connsiteX35" fmla="*/ 508000 w 768350"/>
              <a:gd name="connsiteY35" fmla="*/ 555625 h 1203394"/>
              <a:gd name="connsiteX36" fmla="*/ 511175 w 768350"/>
              <a:gd name="connsiteY36" fmla="*/ 565150 h 1203394"/>
              <a:gd name="connsiteX37" fmla="*/ 508000 w 768350"/>
              <a:gd name="connsiteY37" fmla="*/ 603250 h 1203394"/>
              <a:gd name="connsiteX38" fmla="*/ 498475 w 768350"/>
              <a:gd name="connsiteY38" fmla="*/ 612775 h 1203394"/>
              <a:gd name="connsiteX39" fmla="*/ 488950 w 768350"/>
              <a:gd name="connsiteY39" fmla="*/ 615950 h 1203394"/>
              <a:gd name="connsiteX40" fmla="*/ 457200 w 768350"/>
              <a:gd name="connsiteY40" fmla="*/ 635000 h 1203394"/>
              <a:gd name="connsiteX41" fmla="*/ 447675 w 768350"/>
              <a:gd name="connsiteY41" fmla="*/ 641350 h 1203394"/>
              <a:gd name="connsiteX42" fmla="*/ 438150 w 768350"/>
              <a:gd name="connsiteY42" fmla="*/ 647700 h 1203394"/>
              <a:gd name="connsiteX43" fmla="*/ 409575 w 768350"/>
              <a:gd name="connsiteY43" fmla="*/ 657225 h 1203394"/>
              <a:gd name="connsiteX44" fmla="*/ 400050 w 768350"/>
              <a:gd name="connsiteY44" fmla="*/ 660400 h 1203394"/>
              <a:gd name="connsiteX45" fmla="*/ 390525 w 768350"/>
              <a:gd name="connsiteY45" fmla="*/ 663575 h 1203394"/>
              <a:gd name="connsiteX46" fmla="*/ 358775 w 768350"/>
              <a:gd name="connsiteY46" fmla="*/ 669925 h 1203394"/>
              <a:gd name="connsiteX47" fmla="*/ 339725 w 768350"/>
              <a:gd name="connsiteY47" fmla="*/ 676275 h 1203394"/>
              <a:gd name="connsiteX48" fmla="*/ 327025 w 768350"/>
              <a:gd name="connsiteY48" fmla="*/ 679450 h 1203394"/>
              <a:gd name="connsiteX49" fmla="*/ 295275 w 768350"/>
              <a:gd name="connsiteY49" fmla="*/ 688975 h 1203394"/>
              <a:gd name="connsiteX50" fmla="*/ 219075 w 768350"/>
              <a:gd name="connsiteY50" fmla="*/ 695325 h 1203394"/>
              <a:gd name="connsiteX51" fmla="*/ 174625 w 768350"/>
              <a:gd name="connsiteY51" fmla="*/ 701675 h 1203394"/>
              <a:gd name="connsiteX52" fmla="*/ 165100 w 768350"/>
              <a:gd name="connsiteY52" fmla="*/ 704850 h 1203394"/>
              <a:gd name="connsiteX53" fmla="*/ 149225 w 768350"/>
              <a:gd name="connsiteY53" fmla="*/ 708025 h 1203394"/>
              <a:gd name="connsiteX54" fmla="*/ 139700 w 768350"/>
              <a:gd name="connsiteY54" fmla="*/ 714375 h 1203394"/>
              <a:gd name="connsiteX55" fmla="*/ 120650 w 768350"/>
              <a:gd name="connsiteY55" fmla="*/ 723900 h 1203394"/>
              <a:gd name="connsiteX56" fmla="*/ 111125 w 768350"/>
              <a:gd name="connsiteY56" fmla="*/ 733425 h 1203394"/>
              <a:gd name="connsiteX57" fmla="*/ 104775 w 768350"/>
              <a:gd name="connsiteY57" fmla="*/ 742950 h 1203394"/>
              <a:gd name="connsiteX58" fmla="*/ 95250 w 768350"/>
              <a:gd name="connsiteY58" fmla="*/ 746125 h 1203394"/>
              <a:gd name="connsiteX59" fmla="*/ 76200 w 768350"/>
              <a:gd name="connsiteY59" fmla="*/ 765175 h 1203394"/>
              <a:gd name="connsiteX60" fmla="*/ 57150 w 768350"/>
              <a:gd name="connsiteY60" fmla="*/ 777875 h 1203394"/>
              <a:gd name="connsiteX61" fmla="*/ 50800 w 768350"/>
              <a:gd name="connsiteY61" fmla="*/ 787400 h 1203394"/>
              <a:gd name="connsiteX62" fmla="*/ 22225 w 768350"/>
              <a:gd name="connsiteY62" fmla="*/ 812800 h 1203394"/>
              <a:gd name="connsiteX63" fmla="*/ 15875 w 768350"/>
              <a:gd name="connsiteY63" fmla="*/ 825500 h 1203394"/>
              <a:gd name="connsiteX64" fmla="*/ 6350 w 768350"/>
              <a:gd name="connsiteY64" fmla="*/ 838200 h 1203394"/>
              <a:gd name="connsiteX65" fmla="*/ 0 w 768350"/>
              <a:gd name="connsiteY65" fmla="*/ 857250 h 1203394"/>
              <a:gd name="connsiteX66" fmla="*/ 6350 w 768350"/>
              <a:gd name="connsiteY66" fmla="*/ 927100 h 1203394"/>
              <a:gd name="connsiteX67" fmla="*/ 12700 w 768350"/>
              <a:gd name="connsiteY67" fmla="*/ 949325 h 1203394"/>
              <a:gd name="connsiteX68" fmla="*/ 19050 w 768350"/>
              <a:gd name="connsiteY68" fmla="*/ 958850 h 1203394"/>
              <a:gd name="connsiteX69" fmla="*/ 22225 w 768350"/>
              <a:gd name="connsiteY69" fmla="*/ 968375 h 1203394"/>
              <a:gd name="connsiteX70" fmla="*/ 31750 w 768350"/>
              <a:gd name="connsiteY70" fmla="*/ 977900 h 1203394"/>
              <a:gd name="connsiteX71" fmla="*/ 53975 w 768350"/>
              <a:gd name="connsiteY71" fmla="*/ 1003300 h 1203394"/>
              <a:gd name="connsiteX72" fmla="*/ 60325 w 768350"/>
              <a:gd name="connsiteY72" fmla="*/ 1012825 h 1203394"/>
              <a:gd name="connsiteX73" fmla="*/ 63500 w 768350"/>
              <a:gd name="connsiteY73" fmla="*/ 1022350 h 1203394"/>
              <a:gd name="connsiteX74" fmla="*/ 76200 w 768350"/>
              <a:gd name="connsiteY74" fmla="*/ 1041400 h 1203394"/>
              <a:gd name="connsiteX75" fmla="*/ 92075 w 768350"/>
              <a:gd name="connsiteY75" fmla="*/ 1060450 h 1203394"/>
              <a:gd name="connsiteX76" fmla="*/ 101600 w 768350"/>
              <a:gd name="connsiteY76" fmla="*/ 1063625 h 1203394"/>
              <a:gd name="connsiteX77" fmla="*/ 120650 w 768350"/>
              <a:gd name="connsiteY77" fmla="*/ 1073150 h 1203394"/>
              <a:gd name="connsiteX78" fmla="*/ 130175 w 768350"/>
              <a:gd name="connsiteY78" fmla="*/ 1082675 h 1203394"/>
              <a:gd name="connsiteX79" fmla="*/ 139700 w 768350"/>
              <a:gd name="connsiteY79" fmla="*/ 1089025 h 1203394"/>
              <a:gd name="connsiteX80" fmla="*/ 146050 w 768350"/>
              <a:gd name="connsiteY80" fmla="*/ 1098550 h 1203394"/>
              <a:gd name="connsiteX81" fmla="*/ 155575 w 768350"/>
              <a:gd name="connsiteY81" fmla="*/ 1101725 h 1203394"/>
              <a:gd name="connsiteX82" fmla="*/ 165100 w 768350"/>
              <a:gd name="connsiteY82" fmla="*/ 1108075 h 1203394"/>
              <a:gd name="connsiteX83" fmla="*/ 174625 w 768350"/>
              <a:gd name="connsiteY83" fmla="*/ 1117600 h 1203394"/>
              <a:gd name="connsiteX84" fmla="*/ 184150 w 768350"/>
              <a:gd name="connsiteY84" fmla="*/ 1120775 h 1203394"/>
              <a:gd name="connsiteX85" fmla="*/ 193675 w 768350"/>
              <a:gd name="connsiteY85" fmla="*/ 1127125 h 1203394"/>
              <a:gd name="connsiteX86" fmla="*/ 206375 w 768350"/>
              <a:gd name="connsiteY86" fmla="*/ 1133475 h 1203394"/>
              <a:gd name="connsiteX87" fmla="*/ 215900 w 768350"/>
              <a:gd name="connsiteY87" fmla="*/ 1139825 h 1203394"/>
              <a:gd name="connsiteX88" fmla="*/ 238125 w 768350"/>
              <a:gd name="connsiteY88" fmla="*/ 1146175 h 1203394"/>
              <a:gd name="connsiteX89" fmla="*/ 260350 w 768350"/>
              <a:gd name="connsiteY89" fmla="*/ 1158875 h 1203394"/>
              <a:gd name="connsiteX90" fmla="*/ 273050 w 768350"/>
              <a:gd name="connsiteY90" fmla="*/ 1162050 h 1203394"/>
              <a:gd name="connsiteX91" fmla="*/ 282575 w 768350"/>
              <a:gd name="connsiteY91" fmla="*/ 1165225 h 1203394"/>
              <a:gd name="connsiteX92" fmla="*/ 295275 w 768350"/>
              <a:gd name="connsiteY92" fmla="*/ 1168400 h 1203394"/>
              <a:gd name="connsiteX93" fmla="*/ 314325 w 768350"/>
              <a:gd name="connsiteY93" fmla="*/ 1174750 h 1203394"/>
              <a:gd name="connsiteX94" fmla="*/ 330200 w 768350"/>
              <a:gd name="connsiteY94" fmla="*/ 1177925 h 1203394"/>
              <a:gd name="connsiteX95" fmla="*/ 339725 w 768350"/>
              <a:gd name="connsiteY95" fmla="*/ 1181100 h 1203394"/>
              <a:gd name="connsiteX96" fmla="*/ 361950 w 768350"/>
              <a:gd name="connsiteY96" fmla="*/ 1190625 h 1203394"/>
              <a:gd name="connsiteX97" fmla="*/ 428625 w 768350"/>
              <a:gd name="connsiteY97" fmla="*/ 1200150 h 1203394"/>
              <a:gd name="connsiteX98" fmla="*/ 438150 w 768350"/>
              <a:gd name="connsiteY98" fmla="*/ 1203325 h 1203394"/>
              <a:gd name="connsiteX99" fmla="*/ 555625 w 768350"/>
              <a:gd name="connsiteY99" fmla="*/ 1200150 h 1203394"/>
              <a:gd name="connsiteX100" fmla="*/ 561975 w 768350"/>
              <a:gd name="connsiteY100" fmla="*/ 1190625 h 1203394"/>
              <a:gd name="connsiteX101" fmla="*/ 571500 w 768350"/>
              <a:gd name="connsiteY101" fmla="*/ 1181100 h 1203394"/>
              <a:gd name="connsiteX102" fmla="*/ 584200 w 768350"/>
              <a:gd name="connsiteY102" fmla="*/ 1158875 h 1203394"/>
              <a:gd name="connsiteX103" fmla="*/ 593725 w 768350"/>
              <a:gd name="connsiteY103" fmla="*/ 1149350 h 1203394"/>
              <a:gd name="connsiteX104" fmla="*/ 596900 w 768350"/>
              <a:gd name="connsiteY104" fmla="*/ 1139825 h 1203394"/>
              <a:gd name="connsiteX105" fmla="*/ 615950 w 768350"/>
              <a:gd name="connsiteY105" fmla="*/ 1101725 h 1203394"/>
              <a:gd name="connsiteX106" fmla="*/ 622300 w 768350"/>
              <a:gd name="connsiteY106" fmla="*/ 1089025 h 1203394"/>
              <a:gd name="connsiteX107" fmla="*/ 628650 w 768350"/>
              <a:gd name="connsiteY107" fmla="*/ 1063625 h 1203394"/>
              <a:gd name="connsiteX108" fmla="*/ 638175 w 768350"/>
              <a:gd name="connsiteY108" fmla="*/ 1035050 h 1203394"/>
              <a:gd name="connsiteX109" fmla="*/ 641350 w 768350"/>
              <a:gd name="connsiteY109" fmla="*/ 1025525 h 1203394"/>
              <a:gd name="connsiteX110" fmla="*/ 638175 w 768350"/>
              <a:gd name="connsiteY110" fmla="*/ 866775 h 1203394"/>
              <a:gd name="connsiteX111" fmla="*/ 619125 w 768350"/>
              <a:gd name="connsiteY111" fmla="*/ 847725 h 1203394"/>
              <a:gd name="connsiteX112" fmla="*/ 609600 w 768350"/>
              <a:gd name="connsiteY112" fmla="*/ 828675 h 1203394"/>
              <a:gd name="connsiteX113" fmla="*/ 612775 w 768350"/>
              <a:gd name="connsiteY113" fmla="*/ 800100 h 1203394"/>
              <a:gd name="connsiteX114" fmla="*/ 619125 w 768350"/>
              <a:gd name="connsiteY114" fmla="*/ 790575 h 1203394"/>
              <a:gd name="connsiteX115" fmla="*/ 647700 w 768350"/>
              <a:gd name="connsiteY115" fmla="*/ 774700 h 1203394"/>
              <a:gd name="connsiteX116" fmla="*/ 657225 w 768350"/>
              <a:gd name="connsiteY116" fmla="*/ 768350 h 1203394"/>
              <a:gd name="connsiteX117" fmla="*/ 666750 w 768350"/>
              <a:gd name="connsiteY117" fmla="*/ 765175 h 1203394"/>
              <a:gd name="connsiteX118" fmla="*/ 695325 w 768350"/>
              <a:gd name="connsiteY118" fmla="*/ 739775 h 1203394"/>
              <a:gd name="connsiteX119" fmla="*/ 704850 w 768350"/>
              <a:gd name="connsiteY119" fmla="*/ 733425 h 1203394"/>
              <a:gd name="connsiteX120" fmla="*/ 711200 w 768350"/>
              <a:gd name="connsiteY120" fmla="*/ 723900 h 1203394"/>
              <a:gd name="connsiteX121" fmla="*/ 720725 w 768350"/>
              <a:gd name="connsiteY121" fmla="*/ 717550 h 1203394"/>
              <a:gd name="connsiteX122" fmla="*/ 733425 w 768350"/>
              <a:gd name="connsiteY122" fmla="*/ 698500 h 1203394"/>
              <a:gd name="connsiteX123" fmla="*/ 752475 w 768350"/>
              <a:gd name="connsiteY123" fmla="*/ 669925 h 1203394"/>
              <a:gd name="connsiteX124" fmla="*/ 765175 w 768350"/>
              <a:gd name="connsiteY124" fmla="*/ 641350 h 1203394"/>
              <a:gd name="connsiteX125" fmla="*/ 768350 w 768350"/>
              <a:gd name="connsiteY125" fmla="*/ 631825 h 1203394"/>
              <a:gd name="connsiteX126" fmla="*/ 765175 w 768350"/>
              <a:gd name="connsiteY126" fmla="*/ 571500 h 1203394"/>
              <a:gd name="connsiteX127" fmla="*/ 749300 w 768350"/>
              <a:gd name="connsiteY127" fmla="*/ 542925 h 1203394"/>
              <a:gd name="connsiteX128" fmla="*/ 742950 w 768350"/>
              <a:gd name="connsiteY128" fmla="*/ 530225 h 1203394"/>
              <a:gd name="connsiteX129" fmla="*/ 736600 w 768350"/>
              <a:gd name="connsiteY129" fmla="*/ 511175 h 1203394"/>
              <a:gd name="connsiteX130" fmla="*/ 730250 w 768350"/>
              <a:gd name="connsiteY130" fmla="*/ 501650 h 1203394"/>
              <a:gd name="connsiteX131" fmla="*/ 717550 w 768350"/>
              <a:gd name="connsiteY131" fmla="*/ 473075 h 1203394"/>
              <a:gd name="connsiteX132" fmla="*/ 708025 w 768350"/>
              <a:gd name="connsiteY132" fmla="*/ 450850 h 1203394"/>
              <a:gd name="connsiteX133" fmla="*/ 704850 w 768350"/>
              <a:gd name="connsiteY133" fmla="*/ 441325 h 1203394"/>
              <a:gd name="connsiteX134" fmla="*/ 698500 w 768350"/>
              <a:gd name="connsiteY134" fmla="*/ 431800 h 1203394"/>
              <a:gd name="connsiteX135" fmla="*/ 695325 w 768350"/>
              <a:gd name="connsiteY135" fmla="*/ 422275 h 1203394"/>
              <a:gd name="connsiteX136" fmla="*/ 682625 w 768350"/>
              <a:gd name="connsiteY136" fmla="*/ 403225 h 1203394"/>
              <a:gd name="connsiteX137" fmla="*/ 676275 w 768350"/>
              <a:gd name="connsiteY137" fmla="*/ 393700 h 1203394"/>
              <a:gd name="connsiteX138" fmla="*/ 669925 w 768350"/>
              <a:gd name="connsiteY138" fmla="*/ 384175 h 1203394"/>
              <a:gd name="connsiteX139" fmla="*/ 660400 w 768350"/>
              <a:gd name="connsiteY139" fmla="*/ 374650 h 1203394"/>
              <a:gd name="connsiteX140" fmla="*/ 647700 w 768350"/>
              <a:gd name="connsiteY140" fmla="*/ 352425 h 1203394"/>
              <a:gd name="connsiteX141" fmla="*/ 628650 w 768350"/>
              <a:gd name="connsiteY141" fmla="*/ 336550 h 1203394"/>
              <a:gd name="connsiteX142" fmla="*/ 615950 w 768350"/>
              <a:gd name="connsiteY142" fmla="*/ 317500 h 1203394"/>
              <a:gd name="connsiteX143" fmla="*/ 606425 w 768350"/>
              <a:gd name="connsiteY143" fmla="*/ 307975 h 1203394"/>
              <a:gd name="connsiteX144" fmla="*/ 600075 w 768350"/>
              <a:gd name="connsiteY144" fmla="*/ 298450 h 1203394"/>
              <a:gd name="connsiteX145" fmla="*/ 590550 w 768350"/>
              <a:gd name="connsiteY145" fmla="*/ 295275 h 1203394"/>
              <a:gd name="connsiteX146" fmla="*/ 568325 w 768350"/>
              <a:gd name="connsiteY146" fmla="*/ 269875 h 1203394"/>
              <a:gd name="connsiteX147" fmla="*/ 549275 w 768350"/>
              <a:gd name="connsiteY147" fmla="*/ 241300 h 1203394"/>
              <a:gd name="connsiteX148" fmla="*/ 542925 w 768350"/>
              <a:gd name="connsiteY148" fmla="*/ 231775 h 1203394"/>
              <a:gd name="connsiteX149" fmla="*/ 533400 w 768350"/>
              <a:gd name="connsiteY149" fmla="*/ 222250 h 1203394"/>
              <a:gd name="connsiteX150" fmla="*/ 520700 w 768350"/>
              <a:gd name="connsiteY150" fmla="*/ 206375 h 1203394"/>
              <a:gd name="connsiteX151" fmla="*/ 498475 w 768350"/>
              <a:gd name="connsiteY151" fmla="*/ 184150 h 1203394"/>
              <a:gd name="connsiteX152" fmla="*/ 482600 w 768350"/>
              <a:gd name="connsiteY152" fmla="*/ 168275 h 1203394"/>
              <a:gd name="connsiteX153" fmla="*/ 479425 w 768350"/>
              <a:gd name="connsiteY153" fmla="*/ 158750 h 1203394"/>
              <a:gd name="connsiteX154" fmla="*/ 457200 w 768350"/>
              <a:gd name="connsiteY154" fmla="*/ 130175 h 1203394"/>
              <a:gd name="connsiteX155" fmla="*/ 454025 w 768350"/>
              <a:gd name="connsiteY155" fmla="*/ 120650 h 1203394"/>
              <a:gd name="connsiteX156" fmla="*/ 444500 w 768350"/>
              <a:gd name="connsiteY156" fmla="*/ 114300 h 1203394"/>
              <a:gd name="connsiteX157" fmla="*/ 428625 w 768350"/>
              <a:gd name="connsiteY157" fmla="*/ 88900 h 1203394"/>
              <a:gd name="connsiteX158" fmla="*/ 415925 w 768350"/>
              <a:gd name="connsiteY158" fmla="*/ 69850 h 1203394"/>
              <a:gd name="connsiteX159" fmla="*/ 409575 w 768350"/>
              <a:gd name="connsiteY159" fmla="*/ 60325 h 1203394"/>
              <a:gd name="connsiteX160" fmla="*/ 381000 w 768350"/>
              <a:gd name="connsiteY160" fmla="*/ 38100 h 1203394"/>
              <a:gd name="connsiteX161" fmla="*/ 371475 w 768350"/>
              <a:gd name="connsiteY161" fmla="*/ 31750 h 1203394"/>
              <a:gd name="connsiteX162" fmla="*/ 352425 w 768350"/>
              <a:gd name="connsiteY162" fmla="*/ 25400 h 1203394"/>
              <a:gd name="connsiteX163" fmla="*/ 342900 w 768350"/>
              <a:gd name="connsiteY163" fmla="*/ 22225 h 1203394"/>
              <a:gd name="connsiteX164" fmla="*/ 323850 w 768350"/>
              <a:gd name="connsiteY164" fmla="*/ 12700 h 1203394"/>
              <a:gd name="connsiteX165" fmla="*/ 314325 w 768350"/>
              <a:gd name="connsiteY165" fmla="*/ 6350 h 1203394"/>
              <a:gd name="connsiteX166" fmla="*/ 285750 w 768350"/>
              <a:gd name="connsiteY166" fmla="*/ 0 h 1203394"/>
              <a:gd name="connsiteX167" fmla="*/ 241300 w 768350"/>
              <a:gd name="connsiteY167" fmla="*/ 3175 h 1203394"/>
              <a:gd name="connsiteX168" fmla="*/ 219075 w 768350"/>
              <a:gd name="connsiteY168" fmla="*/ 9525 h 1203394"/>
              <a:gd name="connsiteX169" fmla="*/ 212725 w 768350"/>
              <a:gd name="connsiteY169" fmla="*/ 19050 h 1203394"/>
              <a:gd name="connsiteX170" fmla="*/ 206375 w 768350"/>
              <a:gd name="connsiteY170" fmla="*/ 38100 h 1203394"/>
              <a:gd name="connsiteX171" fmla="*/ 215900 w 768350"/>
              <a:gd name="connsiteY171" fmla="*/ 85725 h 1203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768350" h="1203394">
                <a:moveTo>
                  <a:pt x="184150" y="41275"/>
                </a:moveTo>
                <a:cubicBezTo>
                  <a:pt x="188383" y="46567"/>
                  <a:pt x="192058" y="52358"/>
                  <a:pt x="196850" y="57150"/>
                </a:cubicBezTo>
                <a:cubicBezTo>
                  <a:pt x="215937" y="76237"/>
                  <a:pt x="198758" y="42549"/>
                  <a:pt x="225425" y="82550"/>
                </a:cubicBezTo>
                <a:cubicBezTo>
                  <a:pt x="227542" y="85725"/>
                  <a:pt x="228795" y="89691"/>
                  <a:pt x="231775" y="92075"/>
                </a:cubicBezTo>
                <a:cubicBezTo>
                  <a:pt x="234388" y="94166"/>
                  <a:pt x="238374" y="93625"/>
                  <a:pt x="241300" y="95250"/>
                </a:cubicBezTo>
                <a:cubicBezTo>
                  <a:pt x="247971" y="98956"/>
                  <a:pt x="260350" y="107950"/>
                  <a:pt x="260350" y="107950"/>
                </a:cubicBezTo>
                <a:cubicBezTo>
                  <a:pt x="262467" y="111125"/>
                  <a:pt x="264002" y="114777"/>
                  <a:pt x="266700" y="117475"/>
                </a:cubicBezTo>
                <a:cubicBezTo>
                  <a:pt x="269398" y="120173"/>
                  <a:pt x="273294" y="121382"/>
                  <a:pt x="276225" y="123825"/>
                </a:cubicBezTo>
                <a:cubicBezTo>
                  <a:pt x="279674" y="126700"/>
                  <a:pt x="282301" y="130475"/>
                  <a:pt x="285750" y="133350"/>
                </a:cubicBezTo>
                <a:cubicBezTo>
                  <a:pt x="288681" y="135793"/>
                  <a:pt x="292344" y="137257"/>
                  <a:pt x="295275" y="139700"/>
                </a:cubicBezTo>
                <a:cubicBezTo>
                  <a:pt x="311130" y="152913"/>
                  <a:pt x="297586" y="146820"/>
                  <a:pt x="314325" y="152400"/>
                </a:cubicBezTo>
                <a:cubicBezTo>
                  <a:pt x="318558" y="155575"/>
                  <a:pt x="322719" y="158849"/>
                  <a:pt x="327025" y="161925"/>
                </a:cubicBezTo>
                <a:cubicBezTo>
                  <a:pt x="330130" y="164143"/>
                  <a:pt x="333619" y="165832"/>
                  <a:pt x="336550" y="168275"/>
                </a:cubicBezTo>
                <a:cubicBezTo>
                  <a:pt x="339999" y="171150"/>
                  <a:pt x="342900" y="174625"/>
                  <a:pt x="346075" y="177800"/>
                </a:cubicBezTo>
                <a:cubicBezTo>
                  <a:pt x="348192" y="184150"/>
                  <a:pt x="348712" y="191281"/>
                  <a:pt x="352425" y="196850"/>
                </a:cubicBezTo>
                <a:cubicBezTo>
                  <a:pt x="354542" y="200025"/>
                  <a:pt x="357225" y="202888"/>
                  <a:pt x="358775" y="206375"/>
                </a:cubicBezTo>
                <a:cubicBezTo>
                  <a:pt x="361493" y="212492"/>
                  <a:pt x="361412" y="219856"/>
                  <a:pt x="365125" y="225425"/>
                </a:cubicBezTo>
                <a:cubicBezTo>
                  <a:pt x="367242" y="228600"/>
                  <a:pt x="369925" y="231463"/>
                  <a:pt x="371475" y="234950"/>
                </a:cubicBezTo>
                <a:cubicBezTo>
                  <a:pt x="380505" y="255268"/>
                  <a:pt x="375727" y="250542"/>
                  <a:pt x="381000" y="269875"/>
                </a:cubicBezTo>
                <a:cubicBezTo>
                  <a:pt x="382761" y="276333"/>
                  <a:pt x="385233" y="282575"/>
                  <a:pt x="387350" y="288925"/>
                </a:cubicBezTo>
                <a:lnTo>
                  <a:pt x="393700" y="307975"/>
                </a:lnTo>
                <a:cubicBezTo>
                  <a:pt x="394758" y="311150"/>
                  <a:pt x="396219" y="314218"/>
                  <a:pt x="396875" y="317500"/>
                </a:cubicBezTo>
                <a:cubicBezTo>
                  <a:pt x="397440" y="320325"/>
                  <a:pt x="401544" y="342152"/>
                  <a:pt x="403225" y="346075"/>
                </a:cubicBezTo>
                <a:cubicBezTo>
                  <a:pt x="404728" y="349582"/>
                  <a:pt x="407868" y="352187"/>
                  <a:pt x="409575" y="355600"/>
                </a:cubicBezTo>
                <a:cubicBezTo>
                  <a:pt x="411072" y="358593"/>
                  <a:pt x="411253" y="362132"/>
                  <a:pt x="412750" y="365125"/>
                </a:cubicBezTo>
                <a:cubicBezTo>
                  <a:pt x="414457" y="368538"/>
                  <a:pt x="417550" y="371163"/>
                  <a:pt x="419100" y="374650"/>
                </a:cubicBezTo>
                <a:lnTo>
                  <a:pt x="428625" y="403225"/>
                </a:lnTo>
                <a:cubicBezTo>
                  <a:pt x="429683" y="406400"/>
                  <a:pt x="429944" y="409965"/>
                  <a:pt x="431800" y="412750"/>
                </a:cubicBezTo>
                <a:cubicBezTo>
                  <a:pt x="449998" y="440047"/>
                  <a:pt x="428180" y="405510"/>
                  <a:pt x="441325" y="431800"/>
                </a:cubicBezTo>
                <a:cubicBezTo>
                  <a:pt x="445745" y="440641"/>
                  <a:pt x="450178" y="443828"/>
                  <a:pt x="457200" y="450850"/>
                </a:cubicBezTo>
                <a:cubicBezTo>
                  <a:pt x="462788" y="467615"/>
                  <a:pt x="458519" y="457590"/>
                  <a:pt x="473075" y="479425"/>
                </a:cubicBezTo>
                <a:cubicBezTo>
                  <a:pt x="475192" y="482600"/>
                  <a:pt x="478218" y="485330"/>
                  <a:pt x="479425" y="488950"/>
                </a:cubicBezTo>
                <a:cubicBezTo>
                  <a:pt x="480483" y="492125"/>
                  <a:pt x="480975" y="495549"/>
                  <a:pt x="482600" y="498475"/>
                </a:cubicBezTo>
                <a:cubicBezTo>
                  <a:pt x="486306" y="505146"/>
                  <a:pt x="492887" y="510285"/>
                  <a:pt x="495300" y="517525"/>
                </a:cubicBezTo>
                <a:lnTo>
                  <a:pt x="504825" y="546100"/>
                </a:lnTo>
                <a:lnTo>
                  <a:pt x="508000" y="555625"/>
                </a:lnTo>
                <a:lnTo>
                  <a:pt x="511175" y="565150"/>
                </a:lnTo>
                <a:cubicBezTo>
                  <a:pt x="510117" y="577850"/>
                  <a:pt x="511284" y="590936"/>
                  <a:pt x="508000" y="603250"/>
                </a:cubicBezTo>
                <a:cubicBezTo>
                  <a:pt x="506843" y="607589"/>
                  <a:pt x="502211" y="610284"/>
                  <a:pt x="498475" y="612775"/>
                </a:cubicBezTo>
                <a:cubicBezTo>
                  <a:pt x="495690" y="614631"/>
                  <a:pt x="492026" y="614632"/>
                  <a:pt x="488950" y="615950"/>
                </a:cubicBezTo>
                <a:cubicBezTo>
                  <a:pt x="475282" y="621808"/>
                  <a:pt x="470743" y="625972"/>
                  <a:pt x="457200" y="635000"/>
                </a:cubicBezTo>
                <a:lnTo>
                  <a:pt x="447675" y="641350"/>
                </a:lnTo>
                <a:cubicBezTo>
                  <a:pt x="444500" y="643467"/>
                  <a:pt x="441770" y="646493"/>
                  <a:pt x="438150" y="647700"/>
                </a:cubicBezTo>
                <a:lnTo>
                  <a:pt x="409575" y="657225"/>
                </a:lnTo>
                <a:lnTo>
                  <a:pt x="400050" y="660400"/>
                </a:lnTo>
                <a:cubicBezTo>
                  <a:pt x="396875" y="661458"/>
                  <a:pt x="393826" y="663025"/>
                  <a:pt x="390525" y="663575"/>
                </a:cubicBezTo>
                <a:cubicBezTo>
                  <a:pt x="377652" y="665721"/>
                  <a:pt x="370616" y="666373"/>
                  <a:pt x="358775" y="669925"/>
                </a:cubicBezTo>
                <a:cubicBezTo>
                  <a:pt x="352364" y="671848"/>
                  <a:pt x="346219" y="674652"/>
                  <a:pt x="339725" y="676275"/>
                </a:cubicBezTo>
                <a:cubicBezTo>
                  <a:pt x="335492" y="677333"/>
                  <a:pt x="331205" y="678196"/>
                  <a:pt x="327025" y="679450"/>
                </a:cubicBezTo>
                <a:cubicBezTo>
                  <a:pt x="314280" y="683273"/>
                  <a:pt x="307659" y="686723"/>
                  <a:pt x="295275" y="688975"/>
                </a:cubicBezTo>
                <a:cubicBezTo>
                  <a:pt x="267900" y="693952"/>
                  <a:pt x="249954" y="693509"/>
                  <a:pt x="219075" y="695325"/>
                </a:cubicBezTo>
                <a:cubicBezTo>
                  <a:pt x="208090" y="696698"/>
                  <a:pt x="186396" y="699059"/>
                  <a:pt x="174625" y="701675"/>
                </a:cubicBezTo>
                <a:cubicBezTo>
                  <a:pt x="171358" y="702401"/>
                  <a:pt x="168347" y="704038"/>
                  <a:pt x="165100" y="704850"/>
                </a:cubicBezTo>
                <a:cubicBezTo>
                  <a:pt x="159865" y="706159"/>
                  <a:pt x="154517" y="706967"/>
                  <a:pt x="149225" y="708025"/>
                </a:cubicBezTo>
                <a:cubicBezTo>
                  <a:pt x="146050" y="710142"/>
                  <a:pt x="143113" y="712668"/>
                  <a:pt x="139700" y="714375"/>
                </a:cubicBezTo>
                <a:cubicBezTo>
                  <a:pt x="125381" y="721535"/>
                  <a:pt x="134299" y="712526"/>
                  <a:pt x="120650" y="723900"/>
                </a:cubicBezTo>
                <a:cubicBezTo>
                  <a:pt x="117201" y="726775"/>
                  <a:pt x="114000" y="729976"/>
                  <a:pt x="111125" y="733425"/>
                </a:cubicBezTo>
                <a:cubicBezTo>
                  <a:pt x="108682" y="736356"/>
                  <a:pt x="107755" y="740566"/>
                  <a:pt x="104775" y="742950"/>
                </a:cubicBezTo>
                <a:cubicBezTo>
                  <a:pt x="102162" y="745041"/>
                  <a:pt x="98425" y="745067"/>
                  <a:pt x="95250" y="746125"/>
                </a:cubicBezTo>
                <a:cubicBezTo>
                  <a:pt x="88900" y="752475"/>
                  <a:pt x="83672" y="760194"/>
                  <a:pt x="76200" y="765175"/>
                </a:cubicBezTo>
                <a:lnTo>
                  <a:pt x="57150" y="777875"/>
                </a:lnTo>
                <a:cubicBezTo>
                  <a:pt x="55033" y="781050"/>
                  <a:pt x="53335" y="784548"/>
                  <a:pt x="50800" y="787400"/>
                </a:cubicBezTo>
                <a:cubicBezTo>
                  <a:pt x="34983" y="805194"/>
                  <a:pt x="36702" y="803149"/>
                  <a:pt x="22225" y="812800"/>
                </a:cubicBezTo>
                <a:cubicBezTo>
                  <a:pt x="20108" y="817033"/>
                  <a:pt x="18383" y="821486"/>
                  <a:pt x="15875" y="825500"/>
                </a:cubicBezTo>
                <a:cubicBezTo>
                  <a:pt x="13070" y="829987"/>
                  <a:pt x="8717" y="833467"/>
                  <a:pt x="6350" y="838200"/>
                </a:cubicBezTo>
                <a:cubicBezTo>
                  <a:pt x="3357" y="844187"/>
                  <a:pt x="0" y="857250"/>
                  <a:pt x="0" y="857250"/>
                </a:cubicBezTo>
                <a:cubicBezTo>
                  <a:pt x="5203" y="956107"/>
                  <a:pt x="-3500" y="892623"/>
                  <a:pt x="6350" y="927100"/>
                </a:cubicBezTo>
                <a:cubicBezTo>
                  <a:pt x="7706" y="931847"/>
                  <a:pt x="10162" y="944250"/>
                  <a:pt x="12700" y="949325"/>
                </a:cubicBezTo>
                <a:cubicBezTo>
                  <a:pt x="14407" y="952738"/>
                  <a:pt x="17343" y="955437"/>
                  <a:pt x="19050" y="958850"/>
                </a:cubicBezTo>
                <a:cubicBezTo>
                  <a:pt x="20547" y="961843"/>
                  <a:pt x="20369" y="965590"/>
                  <a:pt x="22225" y="968375"/>
                </a:cubicBezTo>
                <a:cubicBezTo>
                  <a:pt x="24716" y="972111"/>
                  <a:pt x="28993" y="974356"/>
                  <a:pt x="31750" y="977900"/>
                </a:cubicBezTo>
                <a:cubicBezTo>
                  <a:pt x="51696" y="1003544"/>
                  <a:pt x="35536" y="991007"/>
                  <a:pt x="53975" y="1003300"/>
                </a:cubicBezTo>
                <a:cubicBezTo>
                  <a:pt x="56092" y="1006475"/>
                  <a:pt x="58618" y="1009412"/>
                  <a:pt x="60325" y="1012825"/>
                </a:cubicBezTo>
                <a:cubicBezTo>
                  <a:pt x="61822" y="1015818"/>
                  <a:pt x="61875" y="1019424"/>
                  <a:pt x="63500" y="1022350"/>
                </a:cubicBezTo>
                <a:cubicBezTo>
                  <a:pt x="67206" y="1029021"/>
                  <a:pt x="71967" y="1035050"/>
                  <a:pt x="76200" y="1041400"/>
                </a:cubicBezTo>
                <a:cubicBezTo>
                  <a:pt x="80886" y="1048428"/>
                  <a:pt x="84741" y="1055561"/>
                  <a:pt x="92075" y="1060450"/>
                </a:cubicBezTo>
                <a:cubicBezTo>
                  <a:pt x="94860" y="1062306"/>
                  <a:pt x="98607" y="1062128"/>
                  <a:pt x="101600" y="1063625"/>
                </a:cubicBezTo>
                <a:cubicBezTo>
                  <a:pt x="126219" y="1075935"/>
                  <a:pt x="96709" y="1065170"/>
                  <a:pt x="120650" y="1073150"/>
                </a:cubicBezTo>
                <a:cubicBezTo>
                  <a:pt x="123825" y="1076325"/>
                  <a:pt x="126726" y="1079800"/>
                  <a:pt x="130175" y="1082675"/>
                </a:cubicBezTo>
                <a:cubicBezTo>
                  <a:pt x="133106" y="1085118"/>
                  <a:pt x="137002" y="1086327"/>
                  <a:pt x="139700" y="1089025"/>
                </a:cubicBezTo>
                <a:cubicBezTo>
                  <a:pt x="142398" y="1091723"/>
                  <a:pt x="143070" y="1096166"/>
                  <a:pt x="146050" y="1098550"/>
                </a:cubicBezTo>
                <a:cubicBezTo>
                  <a:pt x="148663" y="1100641"/>
                  <a:pt x="152582" y="1100228"/>
                  <a:pt x="155575" y="1101725"/>
                </a:cubicBezTo>
                <a:cubicBezTo>
                  <a:pt x="158988" y="1103432"/>
                  <a:pt x="162169" y="1105632"/>
                  <a:pt x="165100" y="1108075"/>
                </a:cubicBezTo>
                <a:cubicBezTo>
                  <a:pt x="168549" y="1110950"/>
                  <a:pt x="170889" y="1115109"/>
                  <a:pt x="174625" y="1117600"/>
                </a:cubicBezTo>
                <a:cubicBezTo>
                  <a:pt x="177410" y="1119456"/>
                  <a:pt x="181157" y="1119278"/>
                  <a:pt x="184150" y="1120775"/>
                </a:cubicBezTo>
                <a:cubicBezTo>
                  <a:pt x="187563" y="1122482"/>
                  <a:pt x="190362" y="1125232"/>
                  <a:pt x="193675" y="1127125"/>
                </a:cubicBezTo>
                <a:cubicBezTo>
                  <a:pt x="197784" y="1129473"/>
                  <a:pt x="202266" y="1131127"/>
                  <a:pt x="206375" y="1133475"/>
                </a:cubicBezTo>
                <a:cubicBezTo>
                  <a:pt x="209688" y="1135368"/>
                  <a:pt x="212393" y="1138322"/>
                  <a:pt x="215900" y="1139825"/>
                </a:cubicBezTo>
                <a:cubicBezTo>
                  <a:pt x="230142" y="1145929"/>
                  <a:pt x="225768" y="1139996"/>
                  <a:pt x="238125" y="1146175"/>
                </a:cubicBezTo>
                <a:cubicBezTo>
                  <a:pt x="256548" y="1155387"/>
                  <a:pt x="238085" y="1150526"/>
                  <a:pt x="260350" y="1158875"/>
                </a:cubicBezTo>
                <a:cubicBezTo>
                  <a:pt x="264436" y="1160407"/>
                  <a:pt x="268854" y="1160851"/>
                  <a:pt x="273050" y="1162050"/>
                </a:cubicBezTo>
                <a:cubicBezTo>
                  <a:pt x="276268" y="1162969"/>
                  <a:pt x="279357" y="1164306"/>
                  <a:pt x="282575" y="1165225"/>
                </a:cubicBezTo>
                <a:cubicBezTo>
                  <a:pt x="286771" y="1166424"/>
                  <a:pt x="291095" y="1167146"/>
                  <a:pt x="295275" y="1168400"/>
                </a:cubicBezTo>
                <a:cubicBezTo>
                  <a:pt x="301686" y="1170323"/>
                  <a:pt x="307761" y="1173437"/>
                  <a:pt x="314325" y="1174750"/>
                </a:cubicBezTo>
                <a:cubicBezTo>
                  <a:pt x="319617" y="1175808"/>
                  <a:pt x="324965" y="1176616"/>
                  <a:pt x="330200" y="1177925"/>
                </a:cubicBezTo>
                <a:cubicBezTo>
                  <a:pt x="333447" y="1178737"/>
                  <a:pt x="336649" y="1179782"/>
                  <a:pt x="339725" y="1181100"/>
                </a:cubicBezTo>
                <a:cubicBezTo>
                  <a:pt x="350808" y="1185850"/>
                  <a:pt x="351195" y="1188143"/>
                  <a:pt x="361950" y="1190625"/>
                </a:cubicBezTo>
                <a:cubicBezTo>
                  <a:pt x="395656" y="1198403"/>
                  <a:pt x="393248" y="1196934"/>
                  <a:pt x="428625" y="1200150"/>
                </a:cubicBezTo>
                <a:cubicBezTo>
                  <a:pt x="431800" y="1201208"/>
                  <a:pt x="434803" y="1203325"/>
                  <a:pt x="438150" y="1203325"/>
                </a:cubicBezTo>
                <a:cubicBezTo>
                  <a:pt x="477323" y="1203325"/>
                  <a:pt x="516657" y="1204147"/>
                  <a:pt x="555625" y="1200150"/>
                </a:cubicBezTo>
                <a:cubicBezTo>
                  <a:pt x="559421" y="1199761"/>
                  <a:pt x="559532" y="1193556"/>
                  <a:pt x="561975" y="1190625"/>
                </a:cubicBezTo>
                <a:cubicBezTo>
                  <a:pt x="564850" y="1187176"/>
                  <a:pt x="568625" y="1184549"/>
                  <a:pt x="571500" y="1181100"/>
                </a:cubicBezTo>
                <a:cubicBezTo>
                  <a:pt x="586498" y="1163102"/>
                  <a:pt x="568673" y="1180613"/>
                  <a:pt x="584200" y="1158875"/>
                </a:cubicBezTo>
                <a:cubicBezTo>
                  <a:pt x="586810" y="1155221"/>
                  <a:pt x="590550" y="1152525"/>
                  <a:pt x="593725" y="1149350"/>
                </a:cubicBezTo>
                <a:cubicBezTo>
                  <a:pt x="594783" y="1146175"/>
                  <a:pt x="595515" y="1142872"/>
                  <a:pt x="596900" y="1139825"/>
                </a:cubicBezTo>
                <a:lnTo>
                  <a:pt x="615950" y="1101725"/>
                </a:lnTo>
                <a:cubicBezTo>
                  <a:pt x="618067" y="1097492"/>
                  <a:pt x="621152" y="1093617"/>
                  <a:pt x="622300" y="1089025"/>
                </a:cubicBezTo>
                <a:cubicBezTo>
                  <a:pt x="624417" y="1080558"/>
                  <a:pt x="625890" y="1071904"/>
                  <a:pt x="628650" y="1063625"/>
                </a:cubicBezTo>
                <a:lnTo>
                  <a:pt x="638175" y="1035050"/>
                </a:lnTo>
                <a:lnTo>
                  <a:pt x="641350" y="1025525"/>
                </a:lnTo>
                <a:cubicBezTo>
                  <a:pt x="640292" y="972608"/>
                  <a:pt x="644740" y="919294"/>
                  <a:pt x="638175" y="866775"/>
                </a:cubicBezTo>
                <a:cubicBezTo>
                  <a:pt x="637061" y="857864"/>
                  <a:pt x="624106" y="855197"/>
                  <a:pt x="619125" y="847725"/>
                </a:cubicBezTo>
                <a:cubicBezTo>
                  <a:pt x="610919" y="835415"/>
                  <a:pt x="613982" y="841820"/>
                  <a:pt x="609600" y="828675"/>
                </a:cubicBezTo>
                <a:cubicBezTo>
                  <a:pt x="610658" y="819150"/>
                  <a:pt x="610451" y="809397"/>
                  <a:pt x="612775" y="800100"/>
                </a:cubicBezTo>
                <a:cubicBezTo>
                  <a:pt x="613700" y="796398"/>
                  <a:pt x="616253" y="793088"/>
                  <a:pt x="619125" y="790575"/>
                </a:cubicBezTo>
                <a:cubicBezTo>
                  <a:pt x="645821" y="767216"/>
                  <a:pt x="628803" y="784148"/>
                  <a:pt x="647700" y="774700"/>
                </a:cubicBezTo>
                <a:cubicBezTo>
                  <a:pt x="651113" y="772993"/>
                  <a:pt x="653812" y="770057"/>
                  <a:pt x="657225" y="768350"/>
                </a:cubicBezTo>
                <a:cubicBezTo>
                  <a:pt x="660218" y="766853"/>
                  <a:pt x="663757" y="766672"/>
                  <a:pt x="666750" y="765175"/>
                </a:cubicBezTo>
                <a:cubicBezTo>
                  <a:pt x="685232" y="755934"/>
                  <a:pt x="670081" y="756604"/>
                  <a:pt x="695325" y="739775"/>
                </a:cubicBezTo>
                <a:lnTo>
                  <a:pt x="704850" y="733425"/>
                </a:lnTo>
                <a:cubicBezTo>
                  <a:pt x="706967" y="730250"/>
                  <a:pt x="708502" y="726598"/>
                  <a:pt x="711200" y="723900"/>
                </a:cubicBezTo>
                <a:cubicBezTo>
                  <a:pt x="713898" y="721202"/>
                  <a:pt x="718212" y="720422"/>
                  <a:pt x="720725" y="717550"/>
                </a:cubicBezTo>
                <a:cubicBezTo>
                  <a:pt x="725751" y="711807"/>
                  <a:pt x="729192" y="704850"/>
                  <a:pt x="733425" y="698500"/>
                </a:cubicBezTo>
                <a:lnTo>
                  <a:pt x="752475" y="669925"/>
                </a:lnTo>
                <a:cubicBezTo>
                  <a:pt x="762538" y="654831"/>
                  <a:pt x="757618" y="664020"/>
                  <a:pt x="765175" y="641350"/>
                </a:cubicBezTo>
                <a:lnTo>
                  <a:pt x="768350" y="631825"/>
                </a:lnTo>
                <a:cubicBezTo>
                  <a:pt x="767292" y="611717"/>
                  <a:pt x="766998" y="591553"/>
                  <a:pt x="765175" y="571500"/>
                </a:cubicBezTo>
                <a:cubicBezTo>
                  <a:pt x="764199" y="560769"/>
                  <a:pt x="753338" y="551000"/>
                  <a:pt x="749300" y="542925"/>
                </a:cubicBezTo>
                <a:cubicBezTo>
                  <a:pt x="747183" y="538692"/>
                  <a:pt x="744708" y="534619"/>
                  <a:pt x="742950" y="530225"/>
                </a:cubicBezTo>
                <a:cubicBezTo>
                  <a:pt x="740464" y="524010"/>
                  <a:pt x="740313" y="516744"/>
                  <a:pt x="736600" y="511175"/>
                </a:cubicBezTo>
                <a:cubicBezTo>
                  <a:pt x="734483" y="508000"/>
                  <a:pt x="731800" y="505137"/>
                  <a:pt x="730250" y="501650"/>
                </a:cubicBezTo>
                <a:cubicBezTo>
                  <a:pt x="715137" y="467645"/>
                  <a:pt x="731921" y="494631"/>
                  <a:pt x="717550" y="473075"/>
                </a:cubicBezTo>
                <a:cubicBezTo>
                  <a:pt x="710942" y="446644"/>
                  <a:pt x="718988" y="472776"/>
                  <a:pt x="708025" y="450850"/>
                </a:cubicBezTo>
                <a:cubicBezTo>
                  <a:pt x="706528" y="447857"/>
                  <a:pt x="706347" y="444318"/>
                  <a:pt x="704850" y="441325"/>
                </a:cubicBezTo>
                <a:cubicBezTo>
                  <a:pt x="703143" y="437912"/>
                  <a:pt x="700207" y="435213"/>
                  <a:pt x="698500" y="431800"/>
                </a:cubicBezTo>
                <a:cubicBezTo>
                  <a:pt x="697003" y="428807"/>
                  <a:pt x="696950" y="425201"/>
                  <a:pt x="695325" y="422275"/>
                </a:cubicBezTo>
                <a:cubicBezTo>
                  <a:pt x="691619" y="415604"/>
                  <a:pt x="686858" y="409575"/>
                  <a:pt x="682625" y="403225"/>
                </a:cubicBezTo>
                <a:lnTo>
                  <a:pt x="676275" y="393700"/>
                </a:lnTo>
                <a:cubicBezTo>
                  <a:pt x="674158" y="390525"/>
                  <a:pt x="672623" y="386873"/>
                  <a:pt x="669925" y="384175"/>
                </a:cubicBezTo>
                <a:cubicBezTo>
                  <a:pt x="666750" y="381000"/>
                  <a:pt x="663010" y="378304"/>
                  <a:pt x="660400" y="374650"/>
                </a:cubicBezTo>
                <a:cubicBezTo>
                  <a:pt x="654174" y="365934"/>
                  <a:pt x="655199" y="359924"/>
                  <a:pt x="647700" y="352425"/>
                </a:cubicBezTo>
                <a:cubicBezTo>
                  <a:pt x="629356" y="334081"/>
                  <a:pt x="646855" y="359956"/>
                  <a:pt x="628650" y="336550"/>
                </a:cubicBezTo>
                <a:cubicBezTo>
                  <a:pt x="623965" y="330526"/>
                  <a:pt x="621346" y="322896"/>
                  <a:pt x="615950" y="317500"/>
                </a:cubicBezTo>
                <a:cubicBezTo>
                  <a:pt x="612775" y="314325"/>
                  <a:pt x="609300" y="311424"/>
                  <a:pt x="606425" y="307975"/>
                </a:cubicBezTo>
                <a:cubicBezTo>
                  <a:pt x="603982" y="305044"/>
                  <a:pt x="603055" y="300834"/>
                  <a:pt x="600075" y="298450"/>
                </a:cubicBezTo>
                <a:cubicBezTo>
                  <a:pt x="597462" y="296359"/>
                  <a:pt x="593725" y="296333"/>
                  <a:pt x="590550" y="295275"/>
                </a:cubicBezTo>
                <a:cubicBezTo>
                  <a:pt x="575733" y="273050"/>
                  <a:pt x="584200" y="280458"/>
                  <a:pt x="568325" y="269875"/>
                </a:cubicBezTo>
                <a:lnTo>
                  <a:pt x="549275" y="241300"/>
                </a:lnTo>
                <a:cubicBezTo>
                  <a:pt x="547158" y="238125"/>
                  <a:pt x="545623" y="234473"/>
                  <a:pt x="542925" y="231775"/>
                </a:cubicBezTo>
                <a:lnTo>
                  <a:pt x="533400" y="222250"/>
                </a:lnTo>
                <a:cubicBezTo>
                  <a:pt x="527819" y="205506"/>
                  <a:pt x="534377" y="218685"/>
                  <a:pt x="520700" y="206375"/>
                </a:cubicBezTo>
                <a:cubicBezTo>
                  <a:pt x="512913" y="199366"/>
                  <a:pt x="504287" y="192867"/>
                  <a:pt x="498475" y="184150"/>
                </a:cubicBezTo>
                <a:cubicBezTo>
                  <a:pt x="490008" y="171450"/>
                  <a:pt x="495300" y="176742"/>
                  <a:pt x="482600" y="168275"/>
                </a:cubicBezTo>
                <a:cubicBezTo>
                  <a:pt x="481542" y="165100"/>
                  <a:pt x="481050" y="161676"/>
                  <a:pt x="479425" y="158750"/>
                </a:cubicBezTo>
                <a:cubicBezTo>
                  <a:pt x="469931" y="141660"/>
                  <a:pt x="468770" y="141745"/>
                  <a:pt x="457200" y="130175"/>
                </a:cubicBezTo>
                <a:cubicBezTo>
                  <a:pt x="456142" y="127000"/>
                  <a:pt x="456116" y="123263"/>
                  <a:pt x="454025" y="120650"/>
                </a:cubicBezTo>
                <a:cubicBezTo>
                  <a:pt x="451641" y="117670"/>
                  <a:pt x="446522" y="117536"/>
                  <a:pt x="444500" y="114300"/>
                </a:cubicBezTo>
                <a:cubicBezTo>
                  <a:pt x="425608" y="84073"/>
                  <a:pt x="450181" y="103271"/>
                  <a:pt x="428625" y="88900"/>
                </a:cubicBezTo>
                <a:cubicBezTo>
                  <a:pt x="423045" y="72161"/>
                  <a:pt x="429138" y="85705"/>
                  <a:pt x="415925" y="69850"/>
                </a:cubicBezTo>
                <a:cubicBezTo>
                  <a:pt x="413482" y="66919"/>
                  <a:pt x="412018" y="63256"/>
                  <a:pt x="409575" y="60325"/>
                </a:cubicBezTo>
                <a:cubicBezTo>
                  <a:pt x="400249" y="49134"/>
                  <a:pt x="394275" y="46950"/>
                  <a:pt x="381000" y="38100"/>
                </a:cubicBezTo>
                <a:cubicBezTo>
                  <a:pt x="377825" y="35983"/>
                  <a:pt x="375095" y="32957"/>
                  <a:pt x="371475" y="31750"/>
                </a:cubicBezTo>
                <a:lnTo>
                  <a:pt x="352425" y="25400"/>
                </a:lnTo>
                <a:cubicBezTo>
                  <a:pt x="349250" y="24342"/>
                  <a:pt x="345685" y="24081"/>
                  <a:pt x="342900" y="22225"/>
                </a:cubicBezTo>
                <a:cubicBezTo>
                  <a:pt x="315603" y="4027"/>
                  <a:pt x="350140" y="25845"/>
                  <a:pt x="323850" y="12700"/>
                </a:cubicBezTo>
                <a:cubicBezTo>
                  <a:pt x="320437" y="10993"/>
                  <a:pt x="317738" y="8057"/>
                  <a:pt x="314325" y="6350"/>
                </a:cubicBezTo>
                <a:cubicBezTo>
                  <a:pt x="306509" y="2442"/>
                  <a:pt x="293067" y="1219"/>
                  <a:pt x="285750" y="0"/>
                </a:cubicBezTo>
                <a:cubicBezTo>
                  <a:pt x="270933" y="1058"/>
                  <a:pt x="256064" y="1535"/>
                  <a:pt x="241300" y="3175"/>
                </a:cubicBezTo>
                <a:cubicBezTo>
                  <a:pt x="235320" y="3839"/>
                  <a:pt x="225096" y="7518"/>
                  <a:pt x="219075" y="9525"/>
                </a:cubicBezTo>
                <a:cubicBezTo>
                  <a:pt x="216958" y="12700"/>
                  <a:pt x="214275" y="15563"/>
                  <a:pt x="212725" y="19050"/>
                </a:cubicBezTo>
                <a:cubicBezTo>
                  <a:pt x="210007" y="25167"/>
                  <a:pt x="206375" y="38100"/>
                  <a:pt x="206375" y="38100"/>
                </a:cubicBezTo>
                <a:cubicBezTo>
                  <a:pt x="209719" y="84910"/>
                  <a:pt x="196264" y="75907"/>
                  <a:pt x="215900" y="85725"/>
                </a:cubicBezTo>
              </a:path>
            </a:pathLst>
          </a:cu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9" name="Grafik 8">
            <a:extLst>
              <a:ext uri="{FF2B5EF4-FFF2-40B4-BE49-F238E27FC236}">
                <a16:creationId xmlns:a16="http://schemas.microsoft.com/office/drawing/2014/main" id="{0298735B-3849-37D0-BDFE-0FE7A79251C3}"/>
              </a:ext>
            </a:extLst>
          </p:cNvPr>
          <p:cNvPicPr>
            <a:picLocks noChangeAspect="1"/>
          </p:cNvPicPr>
          <p:nvPr/>
        </p:nvPicPr>
        <p:blipFill>
          <a:blip r:embed="rId3"/>
          <a:stretch>
            <a:fillRect/>
          </a:stretch>
        </p:blipFill>
        <p:spPr>
          <a:xfrm>
            <a:off x="4788024" y="1702"/>
            <a:ext cx="4205158" cy="5143500"/>
          </a:xfrm>
          <a:prstGeom prst="rect">
            <a:avLst/>
          </a:prstGeom>
        </p:spPr>
      </p:pic>
      <p:grpSp>
        <p:nvGrpSpPr>
          <p:cNvPr id="12" name="Group 11">
            <a:extLst>
              <a:ext uri="{FF2B5EF4-FFF2-40B4-BE49-F238E27FC236}">
                <a16:creationId xmlns:a16="http://schemas.microsoft.com/office/drawing/2014/main" id="{0E28BC95-648C-CFC5-996D-7105F31EBCCA}"/>
              </a:ext>
            </a:extLst>
          </p:cNvPr>
          <p:cNvGrpSpPr/>
          <p:nvPr/>
        </p:nvGrpSpPr>
        <p:grpSpPr>
          <a:xfrm>
            <a:off x="7020272" y="1941749"/>
            <a:ext cx="576064" cy="792088"/>
            <a:chOff x="3139982" y="1222976"/>
            <a:chExt cx="576064" cy="792088"/>
          </a:xfrm>
        </p:grpSpPr>
        <p:sp>
          <p:nvSpPr>
            <p:cNvPr id="6" name="Oval 5">
              <a:extLst>
                <a:ext uri="{FF2B5EF4-FFF2-40B4-BE49-F238E27FC236}">
                  <a16:creationId xmlns:a16="http://schemas.microsoft.com/office/drawing/2014/main" id="{39C7F0DD-E977-A302-C987-7FD54DA62E6B}"/>
                </a:ext>
              </a:extLst>
            </p:cNvPr>
            <p:cNvSpPr/>
            <p:nvPr/>
          </p:nvSpPr>
          <p:spPr bwMode="auto">
            <a:xfrm>
              <a:off x="3139982" y="1222976"/>
              <a:ext cx="576064" cy="792088"/>
            </a:xfrm>
            <a:prstGeom prst="ellipse">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 name="TextBox 7">
              <a:extLst>
                <a:ext uri="{FF2B5EF4-FFF2-40B4-BE49-F238E27FC236}">
                  <a16:creationId xmlns:a16="http://schemas.microsoft.com/office/drawing/2014/main" id="{DB4A36EE-6CBE-22B2-721D-1473057B15B6}"/>
                </a:ext>
              </a:extLst>
            </p:cNvPr>
            <p:cNvSpPr txBox="1"/>
            <p:nvPr/>
          </p:nvSpPr>
          <p:spPr>
            <a:xfrm>
              <a:off x="3283755" y="1310712"/>
              <a:ext cx="288518" cy="216024"/>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LEM</a:t>
              </a:r>
              <a:endParaRPr lang="de-CH" sz="1200" dirty="0" err="1">
                <a:solidFill>
                  <a:srgbClr val="000000"/>
                </a:solidFill>
                <a:latin typeface="Calibri"/>
              </a:endParaRPr>
            </a:p>
          </p:txBody>
        </p:sp>
      </p:grpSp>
      <p:grpSp>
        <p:nvGrpSpPr>
          <p:cNvPr id="13" name="Group 12">
            <a:extLst>
              <a:ext uri="{FF2B5EF4-FFF2-40B4-BE49-F238E27FC236}">
                <a16:creationId xmlns:a16="http://schemas.microsoft.com/office/drawing/2014/main" id="{37CC9C58-4CC5-E7C2-0FDE-A3973C312486}"/>
              </a:ext>
            </a:extLst>
          </p:cNvPr>
          <p:cNvGrpSpPr/>
          <p:nvPr/>
        </p:nvGrpSpPr>
        <p:grpSpPr>
          <a:xfrm>
            <a:off x="7350214" y="4268037"/>
            <a:ext cx="826000" cy="792088"/>
            <a:chOff x="2526856" y="1336816"/>
            <a:chExt cx="826000" cy="792088"/>
          </a:xfrm>
        </p:grpSpPr>
        <p:sp>
          <p:nvSpPr>
            <p:cNvPr id="5" name="Oval 4">
              <a:extLst>
                <a:ext uri="{FF2B5EF4-FFF2-40B4-BE49-F238E27FC236}">
                  <a16:creationId xmlns:a16="http://schemas.microsoft.com/office/drawing/2014/main" id="{328F6DA6-A6C3-BFBD-D854-B296BA81CE89}"/>
                </a:ext>
              </a:extLst>
            </p:cNvPr>
            <p:cNvSpPr/>
            <p:nvPr/>
          </p:nvSpPr>
          <p:spPr bwMode="auto">
            <a:xfrm>
              <a:off x="2526856" y="1336816"/>
              <a:ext cx="826000" cy="792088"/>
            </a:xfrm>
            <a:prstGeom prst="ellipse">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0" name="TextBox 9">
              <a:extLst>
                <a:ext uri="{FF2B5EF4-FFF2-40B4-BE49-F238E27FC236}">
                  <a16:creationId xmlns:a16="http://schemas.microsoft.com/office/drawing/2014/main" id="{40F375DD-F380-3717-54AD-F6CCAED0863F}"/>
                </a:ext>
              </a:extLst>
            </p:cNvPr>
            <p:cNvSpPr txBox="1"/>
            <p:nvPr/>
          </p:nvSpPr>
          <p:spPr>
            <a:xfrm>
              <a:off x="2604120" y="1753977"/>
              <a:ext cx="671472" cy="216024"/>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GPD/MIXE</a:t>
              </a:r>
              <a:endParaRPr lang="de-CH" sz="1200" dirty="0" err="1">
                <a:solidFill>
                  <a:srgbClr val="000000"/>
                </a:solidFill>
                <a:latin typeface="Calibri"/>
              </a:endParaRPr>
            </a:p>
          </p:txBody>
        </p:sp>
      </p:grpSp>
      <p:grpSp>
        <p:nvGrpSpPr>
          <p:cNvPr id="14" name="Group 13">
            <a:extLst>
              <a:ext uri="{FF2B5EF4-FFF2-40B4-BE49-F238E27FC236}">
                <a16:creationId xmlns:a16="http://schemas.microsoft.com/office/drawing/2014/main" id="{D087B1D5-C5FE-B45B-857A-010DBA894841}"/>
              </a:ext>
            </a:extLst>
          </p:cNvPr>
          <p:cNvGrpSpPr/>
          <p:nvPr/>
        </p:nvGrpSpPr>
        <p:grpSpPr>
          <a:xfrm>
            <a:off x="5680331" y="3867894"/>
            <a:ext cx="576064" cy="525391"/>
            <a:chOff x="2807804" y="1612106"/>
            <a:chExt cx="576064" cy="525391"/>
          </a:xfrm>
        </p:grpSpPr>
        <p:sp>
          <p:nvSpPr>
            <p:cNvPr id="7" name="Oval 6">
              <a:extLst>
                <a:ext uri="{FF2B5EF4-FFF2-40B4-BE49-F238E27FC236}">
                  <a16:creationId xmlns:a16="http://schemas.microsoft.com/office/drawing/2014/main" id="{2565DDBC-B54F-B5C3-1BF0-DECF54D84F3F}"/>
                </a:ext>
              </a:extLst>
            </p:cNvPr>
            <p:cNvSpPr/>
            <p:nvPr/>
          </p:nvSpPr>
          <p:spPr bwMode="auto">
            <a:xfrm>
              <a:off x="2807804" y="1612106"/>
              <a:ext cx="576064" cy="525391"/>
            </a:xfrm>
            <a:prstGeom prst="ellipse">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1" name="TextBox 10">
              <a:extLst>
                <a:ext uri="{FF2B5EF4-FFF2-40B4-BE49-F238E27FC236}">
                  <a16:creationId xmlns:a16="http://schemas.microsoft.com/office/drawing/2014/main" id="{DF2B7F15-653A-75A9-D05F-98DD4D117DEF}"/>
                </a:ext>
              </a:extLst>
            </p:cNvPr>
            <p:cNvSpPr txBox="1"/>
            <p:nvPr/>
          </p:nvSpPr>
          <p:spPr>
            <a:xfrm>
              <a:off x="2883883" y="1874801"/>
              <a:ext cx="423906" cy="216024"/>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MORE</a:t>
              </a:r>
              <a:endParaRPr lang="de-CH" sz="1200" dirty="0" err="1">
                <a:solidFill>
                  <a:srgbClr val="000000"/>
                </a:solidFill>
                <a:latin typeface="Calibri"/>
              </a:endParaRPr>
            </a:p>
          </p:txBody>
        </p:sp>
      </p:grpSp>
      <p:grpSp>
        <p:nvGrpSpPr>
          <p:cNvPr id="15" name="Group 14">
            <a:extLst>
              <a:ext uri="{FF2B5EF4-FFF2-40B4-BE49-F238E27FC236}">
                <a16:creationId xmlns:a16="http://schemas.microsoft.com/office/drawing/2014/main" id="{233DFF10-A5E1-765C-DE72-1B4A10BD0E11}"/>
              </a:ext>
            </a:extLst>
          </p:cNvPr>
          <p:cNvGrpSpPr/>
          <p:nvPr/>
        </p:nvGrpSpPr>
        <p:grpSpPr>
          <a:xfrm>
            <a:off x="5948073" y="2475244"/>
            <a:ext cx="826000" cy="792088"/>
            <a:chOff x="2526856" y="1336816"/>
            <a:chExt cx="826000" cy="792088"/>
          </a:xfrm>
        </p:grpSpPr>
        <p:sp>
          <p:nvSpPr>
            <p:cNvPr id="16" name="Oval 15">
              <a:extLst>
                <a:ext uri="{FF2B5EF4-FFF2-40B4-BE49-F238E27FC236}">
                  <a16:creationId xmlns:a16="http://schemas.microsoft.com/office/drawing/2014/main" id="{09531F63-12C7-4ABD-2E13-B5B2952944D5}"/>
                </a:ext>
              </a:extLst>
            </p:cNvPr>
            <p:cNvSpPr/>
            <p:nvPr/>
          </p:nvSpPr>
          <p:spPr bwMode="auto">
            <a:xfrm>
              <a:off x="2526856" y="1336816"/>
              <a:ext cx="826000" cy="792088"/>
            </a:xfrm>
            <a:prstGeom prst="ellipse">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7" name="TextBox 16">
              <a:extLst>
                <a:ext uri="{FF2B5EF4-FFF2-40B4-BE49-F238E27FC236}">
                  <a16:creationId xmlns:a16="http://schemas.microsoft.com/office/drawing/2014/main" id="{977A477A-86FF-83EA-E101-115EC666EE6C}"/>
                </a:ext>
              </a:extLst>
            </p:cNvPr>
            <p:cNvSpPr txBox="1"/>
            <p:nvPr/>
          </p:nvSpPr>
          <p:spPr>
            <a:xfrm>
              <a:off x="2742880" y="1753977"/>
              <a:ext cx="360040" cy="216024"/>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HIMB</a:t>
              </a:r>
              <a:endParaRPr lang="de-CH" sz="1200" dirty="0" err="1">
                <a:solidFill>
                  <a:srgbClr val="000000"/>
                </a:solidFill>
                <a:latin typeface="Calibri"/>
              </a:endParaRPr>
            </a:p>
          </p:txBody>
        </p:sp>
      </p:grpSp>
    </p:spTree>
    <p:extLst>
      <p:ext uri="{BB962C8B-B14F-4D97-AF65-F5344CB8AC3E}">
        <p14:creationId xmlns:p14="http://schemas.microsoft.com/office/powerpoint/2010/main" val="360729626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a:t>Vertex </a:t>
            </a:r>
            <a:r>
              <a:rPr lang="de-CH" dirty="0" err="1"/>
              <a:t>reconstruction</a:t>
            </a:r>
            <a:r>
              <a:rPr lang="de-CH" dirty="0"/>
              <a:t> </a:t>
            </a:r>
            <a:r>
              <a:rPr lang="de-CH" dirty="0" err="1"/>
              <a:t>using</a:t>
            </a:r>
            <a:r>
              <a:rPr lang="de-CH" dirty="0"/>
              <a:t> Si </a:t>
            </a:r>
            <a:r>
              <a:rPr lang="de-CH" dirty="0" err="1"/>
              <a:t>pixel</a:t>
            </a:r>
            <a:r>
              <a:rPr lang="de-CH" dirty="0"/>
              <a:t> </a:t>
            </a:r>
            <a:r>
              <a:rPr lang="de-CH" dirty="0" err="1"/>
              <a:t>detectors</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30</a:t>
            </a:fld>
            <a:endParaRPr lang="de-DE" dirty="0"/>
          </a:p>
        </p:txBody>
      </p:sp>
      <p:pic>
        <p:nvPicPr>
          <p:cNvPr id="5" name="Picture 4">
            <a:extLst>
              <a:ext uri="{FF2B5EF4-FFF2-40B4-BE49-F238E27FC236}">
                <a16:creationId xmlns:a16="http://schemas.microsoft.com/office/drawing/2014/main" id="{663ADF97-CF2C-8FAF-BEF2-A21D10F3FB6C}"/>
              </a:ext>
            </a:extLst>
          </p:cNvPr>
          <p:cNvPicPr>
            <a:picLocks noChangeAspect="1"/>
          </p:cNvPicPr>
          <p:nvPr/>
        </p:nvPicPr>
        <p:blipFill>
          <a:blip r:embed="rId2"/>
          <a:stretch>
            <a:fillRect/>
          </a:stretch>
        </p:blipFill>
        <p:spPr>
          <a:xfrm>
            <a:off x="0" y="25368"/>
            <a:ext cx="9144000" cy="5092764"/>
          </a:xfrm>
          <a:prstGeom prst="rect">
            <a:avLst/>
          </a:prstGeom>
        </p:spPr>
      </p:pic>
      <p:sp>
        <p:nvSpPr>
          <p:cNvPr id="6" name="Rectangle 5">
            <a:extLst>
              <a:ext uri="{FF2B5EF4-FFF2-40B4-BE49-F238E27FC236}">
                <a16:creationId xmlns:a16="http://schemas.microsoft.com/office/drawing/2014/main" id="{EA56BF94-D9D8-985E-4007-C93CE5B4C7EB}"/>
              </a:ext>
            </a:extLst>
          </p:cNvPr>
          <p:cNvSpPr/>
          <p:nvPr/>
        </p:nvSpPr>
        <p:spPr bwMode="auto">
          <a:xfrm>
            <a:off x="8782054" y="4731990"/>
            <a:ext cx="361946" cy="38137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nvGrpSpPr>
          <p:cNvPr id="12" name="Group 11">
            <a:extLst>
              <a:ext uri="{FF2B5EF4-FFF2-40B4-BE49-F238E27FC236}">
                <a16:creationId xmlns:a16="http://schemas.microsoft.com/office/drawing/2014/main" id="{FB1EE359-4006-B486-9B67-4A34ED122C1E}"/>
              </a:ext>
            </a:extLst>
          </p:cNvPr>
          <p:cNvGrpSpPr/>
          <p:nvPr/>
        </p:nvGrpSpPr>
        <p:grpSpPr>
          <a:xfrm>
            <a:off x="755576" y="1010"/>
            <a:ext cx="6995288" cy="5143500"/>
            <a:chOff x="755576" y="1010"/>
            <a:chExt cx="6995288" cy="5143500"/>
          </a:xfrm>
        </p:grpSpPr>
        <p:pic>
          <p:nvPicPr>
            <p:cNvPr id="7" name="Picture 6">
              <a:extLst>
                <a:ext uri="{FF2B5EF4-FFF2-40B4-BE49-F238E27FC236}">
                  <a16:creationId xmlns:a16="http://schemas.microsoft.com/office/drawing/2014/main" id="{13B4D1AA-7101-2145-9E42-C6336EF40C1E}"/>
                </a:ext>
              </a:extLst>
            </p:cNvPr>
            <p:cNvPicPr>
              <a:picLocks noChangeAspect="1"/>
            </p:cNvPicPr>
            <p:nvPr/>
          </p:nvPicPr>
          <p:blipFill>
            <a:blip r:embed="rId3"/>
            <a:stretch>
              <a:fillRect/>
            </a:stretch>
          </p:blipFill>
          <p:spPr>
            <a:xfrm>
              <a:off x="6607115" y="178000"/>
              <a:ext cx="1143749" cy="419375"/>
            </a:xfrm>
            <a:prstGeom prst="rect">
              <a:avLst/>
            </a:prstGeom>
          </p:spPr>
        </p:pic>
        <p:pic>
          <p:nvPicPr>
            <p:cNvPr id="8" name="Picture 7">
              <a:extLst>
                <a:ext uri="{FF2B5EF4-FFF2-40B4-BE49-F238E27FC236}">
                  <a16:creationId xmlns:a16="http://schemas.microsoft.com/office/drawing/2014/main" id="{79E0B45B-E37B-12C4-0026-67FC401C4400}"/>
                </a:ext>
              </a:extLst>
            </p:cNvPr>
            <p:cNvPicPr>
              <a:picLocks noChangeAspect="1"/>
            </p:cNvPicPr>
            <p:nvPr/>
          </p:nvPicPr>
          <p:blipFill>
            <a:blip r:embed="rId4"/>
            <a:stretch>
              <a:fillRect/>
            </a:stretch>
          </p:blipFill>
          <p:spPr>
            <a:xfrm>
              <a:off x="755576" y="1010"/>
              <a:ext cx="6954476" cy="5143500"/>
            </a:xfrm>
            <a:prstGeom prst="rect">
              <a:avLst/>
            </a:prstGeom>
          </p:spPr>
        </p:pic>
        <p:pic>
          <p:nvPicPr>
            <p:cNvPr id="10" name="Picture 9">
              <a:extLst>
                <a:ext uri="{FF2B5EF4-FFF2-40B4-BE49-F238E27FC236}">
                  <a16:creationId xmlns:a16="http://schemas.microsoft.com/office/drawing/2014/main" id="{6BF3DBE4-2731-1163-0F17-6222A1BD73C0}"/>
                </a:ext>
              </a:extLst>
            </p:cNvPr>
            <p:cNvPicPr>
              <a:picLocks noChangeAspect="1"/>
            </p:cNvPicPr>
            <p:nvPr/>
          </p:nvPicPr>
          <p:blipFill>
            <a:blip r:embed="rId5"/>
            <a:stretch>
              <a:fillRect/>
            </a:stretch>
          </p:blipFill>
          <p:spPr>
            <a:xfrm>
              <a:off x="6012160" y="427237"/>
              <a:ext cx="1041429" cy="1491630"/>
            </a:xfrm>
            <a:prstGeom prst="rect">
              <a:avLst/>
            </a:prstGeom>
          </p:spPr>
        </p:pic>
        <p:sp>
          <p:nvSpPr>
            <p:cNvPr id="11" name="TextBox 10">
              <a:extLst>
                <a:ext uri="{FF2B5EF4-FFF2-40B4-BE49-F238E27FC236}">
                  <a16:creationId xmlns:a16="http://schemas.microsoft.com/office/drawing/2014/main" id="{AACA57CC-8029-3CEB-2009-E3553FBB77A5}"/>
                </a:ext>
              </a:extLst>
            </p:cNvPr>
            <p:cNvSpPr txBox="1"/>
            <p:nvPr/>
          </p:nvSpPr>
          <p:spPr>
            <a:xfrm>
              <a:off x="4716016" y="417355"/>
              <a:ext cx="1072324"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sz="1800" dirty="0">
                  <a:solidFill>
                    <a:srgbClr val="000000"/>
                  </a:solidFill>
                  <a:latin typeface="Calibri"/>
                </a:rPr>
                <a:t>Ag </a:t>
              </a:r>
              <a:r>
                <a:rPr lang="fr-CH" sz="1800" dirty="0" err="1">
                  <a:solidFill>
                    <a:srgbClr val="000000"/>
                  </a:solidFill>
                  <a:latin typeface="Calibri"/>
                </a:rPr>
                <a:t>sample</a:t>
              </a:r>
              <a:endParaRPr lang="de-CH" sz="1800" dirty="0" err="1">
                <a:solidFill>
                  <a:srgbClr val="000000"/>
                </a:solidFill>
                <a:latin typeface="Calibri"/>
              </a:endParaRPr>
            </a:p>
          </p:txBody>
        </p:sp>
      </p:grpSp>
    </p:spTree>
    <p:extLst>
      <p:ext uri="{BB962C8B-B14F-4D97-AF65-F5344CB8AC3E}">
        <p14:creationId xmlns:p14="http://schemas.microsoft.com/office/powerpoint/2010/main" val="401317051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err="1">
                <a:latin typeface="Symbol" panose="05050102010706020507" pitchFamily="18" charset="2"/>
              </a:rPr>
              <a:t>m</a:t>
            </a:r>
            <a:r>
              <a:rPr lang="de-CH" dirty="0" err="1"/>
              <a:t>SR</a:t>
            </a:r>
            <a:r>
              <a:rPr lang="de-CH" dirty="0"/>
              <a:t> </a:t>
            </a:r>
            <a:r>
              <a:rPr lang="de-CH" dirty="0" err="1"/>
              <a:t>pixel</a:t>
            </a:r>
            <a:r>
              <a:rPr lang="de-CH" dirty="0"/>
              <a:t> </a:t>
            </a:r>
            <a:r>
              <a:rPr lang="de-CH" dirty="0" err="1"/>
              <a:t>team</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31</a:t>
            </a:fld>
            <a:endParaRPr lang="de-DE" dirty="0"/>
          </a:p>
        </p:txBody>
      </p:sp>
      <p:sp>
        <p:nvSpPr>
          <p:cNvPr id="5" name="Inhaltsplatzhalter 1">
            <a:extLst>
              <a:ext uri="{FF2B5EF4-FFF2-40B4-BE49-F238E27FC236}">
                <a16:creationId xmlns:a16="http://schemas.microsoft.com/office/drawing/2014/main" id="{E0CECDE9-CB3B-8041-AD6B-EF8C6E595C06}"/>
              </a:ext>
            </a:extLst>
          </p:cNvPr>
          <p:cNvSpPr>
            <a:spLocks noGrp="1"/>
          </p:cNvSpPr>
          <p:nvPr>
            <p:ph sz="quarter" idx="13"/>
          </p:nvPr>
        </p:nvSpPr>
        <p:spPr>
          <a:xfrm>
            <a:off x="1043000" y="1006082"/>
            <a:ext cx="7742237" cy="3869924"/>
          </a:xfrm>
        </p:spPr>
        <p:txBody>
          <a:bodyPr/>
          <a:lstStyle/>
          <a:p>
            <a:endParaRPr lang="de-CH" sz="1600" dirty="0">
              <a:solidFill>
                <a:srgbClr val="010000"/>
              </a:solidFill>
            </a:endParaRPr>
          </a:p>
          <a:p>
            <a:endParaRPr lang="de-DE" sz="1600" dirty="0">
              <a:solidFill>
                <a:srgbClr val="010000"/>
              </a:solidFill>
            </a:endParaRPr>
          </a:p>
        </p:txBody>
      </p:sp>
      <p:pic>
        <p:nvPicPr>
          <p:cNvPr id="6" name="Picture 5">
            <a:extLst>
              <a:ext uri="{FF2B5EF4-FFF2-40B4-BE49-F238E27FC236}">
                <a16:creationId xmlns:a16="http://schemas.microsoft.com/office/drawing/2014/main" id="{BEFF90C2-2CFE-079A-FE7F-BED3D7924EA4}"/>
              </a:ext>
            </a:extLst>
          </p:cNvPr>
          <p:cNvPicPr>
            <a:picLocks noChangeAspect="1"/>
          </p:cNvPicPr>
          <p:nvPr/>
        </p:nvPicPr>
        <p:blipFill>
          <a:blip r:embed="rId2"/>
          <a:stretch>
            <a:fillRect/>
          </a:stretch>
        </p:blipFill>
        <p:spPr>
          <a:xfrm>
            <a:off x="0" y="786277"/>
            <a:ext cx="9144000" cy="4309533"/>
          </a:xfrm>
          <a:prstGeom prst="rect">
            <a:avLst/>
          </a:prstGeom>
        </p:spPr>
      </p:pic>
    </p:spTree>
    <p:extLst>
      <p:ext uri="{BB962C8B-B14F-4D97-AF65-F5344CB8AC3E}">
        <p14:creationId xmlns:p14="http://schemas.microsoft.com/office/powerpoint/2010/main" val="3691604170"/>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pPr algn="r">
              <a:defRPr/>
            </a:pPr>
            <a:r>
              <a:rPr lang="de-DE"/>
              <a:t>Page </a:t>
            </a:r>
            <a:fld id="{EBC07571-3134-BB4B-B83F-1A9FE18D34F3}" type="slidenum">
              <a:rPr lang="de-DE" smtClean="0"/>
              <a:pPr algn="r">
                <a:defRPr/>
              </a:pPr>
              <a:t>32</a:t>
            </a:fld>
            <a:endParaRPr lang="de-DE" dirty="0"/>
          </a:p>
        </p:txBody>
      </p:sp>
      <p:sp>
        <p:nvSpPr>
          <p:cNvPr id="3" name="Titel 2"/>
          <p:cNvSpPr>
            <a:spLocks noGrp="1"/>
          </p:cNvSpPr>
          <p:nvPr>
            <p:ph type="title"/>
          </p:nvPr>
        </p:nvSpPr>
        <p:spPr/>
        <p:txBody>
          <a:bodyPr/>
          <a:lstStyle/>
          <a:p>
            <a:r>
              <a:rPr lang="de-DE" dirty="0"/>
              <a:t>Wir schaffen Wissen – heute für morgen</a:t>
            </a:r>
            <a:endParaRPr lang="de-CH" dirty="0"/>
          </a:p>
        </p:txBody>
      </p:sp>
      <p:sp>
        <p:nvSpPr>
          <p:cNvPr id="4" name="Textplatzhalter 3"/>
          <p:cNvSpPr>
            <a:spLocks noGrp="1"/>
          </p:cNvSpPr>
          <p:nvPr>
            <p:ph type="body" sz="quarter" idx="13"/>
          </p:nvPr>
        </p:nvSpPr>
        <p:spPr/>
        <p:txBody>
          <a:bodyPr/>
          <a:lstStyle/>
          <a:p>
            <a:pPr marL="0" indent="0">
              <a:buNone/>
            </a:pPr>
            <a:r>
              <a:rPr lang="de-CH" b="1" dirty="0" err="1"/>
              <a:t>Thank</a:t>
            </a:r>
            <a:r>
              <a:rPr lang="de-CH" b="1" dirty="0"/>
              <a:t> </a:t>
            </a:r>
            <a:r>
              <a:rPr lang="de-CH" b="1" dirty="0" err="1"/>
              <a:t>you</a:t>
            </a:r>
            <a:r>
              <a:rPr lang="de-CH" b="1" dirty="0"/>
              <a:t> </a:t>
            </a:r>
            <a:r>
              <a:rPr lang="de-CH" b="1" dirty="0" err="1"/>
              <a:t>for</a:t>
            </a:r>
            <a:r>
              <a:rPr lang="de-CH" b="1" dirty="0"/>
              <a:t> </a:t>
            </a:r>
            <a:r>
              <a:rPr lang="de-CH" b="1" dirty="0" err="1"/>
              <a:t>your</a:t>
            </a:r>
            <a:r>
              <a:rPr lang="de-CH" b="1" dirty="0"/>
              <a:t> </a:t>
            </a:r>
            <a:r>
              <a:rPr lang="de-CH" b="1" dirty="0" err="1"/>
              <a:t>attention</a:t>
            </a:r>
            <a:r>
              <a:rPr lang="de-CH" b="1" dirty="0"/>
              <a:t>!</a:t>
            </a:r>
          </a:p>
          <a:p>
            <a:pPr marL="0" indent="0">
              <a:buNone/>
            </a:pPr>
            <a:endParaRPr lang="de-CH" b="1" dirty="0"/>
          </a:p>
          <a:p>
            <a:pPr marL="0" indent="0">
              <a:buNone/>
            </a:pPr>
            <a:r>
              <a:rPr lang="de-CH" b="1" dirty="0" err="1"/>
              <a:t>Thank</a:t>
            </a:r>
            <a:r>
              <a:rPr lang="de-CH" b="1" dirty="0"/>
              <a:t> </a:t>
            </a:r>
            <a:r>
              <a:rPr lang="de-CH" b="1" dirty="0" err="1"/>
              <a:t>you</a:t>
            </a:r>
            <a:r>
              <a:rPr lang="de-CH" b="1" dirty="0"/>
              <a:t> Cong Chen and Thomas </a:t>
            </a:r>
            <a:r>
              <a:rPr lang="de-CH" b="1" dirty="0" err="1"/>
              <a:t>Rudzki</a:t>
            </a:r>
            <a:r>
              <a:rPr lang="de-CH" b="1" dirty="0"/>
              <a:t> </a:t>
            </a:r>
            <a:r>
              <a:rPr lang="de-CH" b="1" dirty="0" err="1"/>
              <a:t>for</a:t>
            </a:r>
            <a:r>
              <a:rPr lang="de-CH" b="1" dirty="0"/>
              <a:t> </a:t>
            </a:r>
            <a:r>
              <a:rPr lang="de-CH" b="1" dirty="0" err="1"/>
              <a:t>providing</a:t>
            </a:r>
            <a:r>
              <a:rPr lang="de-CH" b="1" dirty="0"/>
              <a:t> </a:t>
            </a:r>
            <a:r>
              <a:rPr lang="de-CH" b="1" dirty="0" err="1"/>
              <a:t>slides</a:t>
            </a:r>
            <a:r>
              <a:rPr lang="de-CH" b="1" dirty="0"/>
              <a:t>!</a:t>
            </a:r>
            <a:endParaRPr lang="de-CH" dirty="0"/>
          </a:p>
        </p:txBody>
      </p:sp>
    </p:spTree>
    <p:extLst>
      <p:ext uri="{BB962C8B-B14F-4D97-AF65-F5344CB8AC3E}">
        <p14:creationId xmlns:p14="http://schemas.microsoft.com/office/powerpoint/2010/main" val="1713476821"/>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descr="musrlog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2463738"/>
            <a:ext cx="3752850" cy="3005138"/>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de-CH" dirty="0" err="1"/>
              <a:t>Pileup</a:t>
            </a:r>
            <a:r>
              <a:rPr lang="de-CH" dirty="0"/>
              <a:t> at </a:t>
            </a:r>
            <a:r>
              <a:rPr lang="de-CH" dirty="0" err="1"/>
              <a:t>continuous</a:t>
            </a:r>
            <a:r>
              <a:rPr lang="de-CH" dirty="0"/>
              <a:t> </a:t>
            </a:r>
            <a:r>
              <a:rPr lang="de-CH" dirty="0" err="1"/>
              <a:t>muon</a:t>
            </a:r>
            <a:r>
              <a:rPr lang="de-CH" dirty="0"/>
              <a:t> </a:t>
            </a:r>
            <a:r>
              <a:rPr lang="de-CH" dirty="0" err="1"/>
              <a:t>beams</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33</a:t>
            </a:fld>
            <a:endParaRPr lang="de-DE" dirty="0"/>
          </a:p>
        </p:txBody>
      </p:sp>
      <p:grpSp>
        <p:nvGrpSpPr>
          <p:cNvPr id="34" name="Group 33"/>
          <p:cNvGrpSpPr/>
          <p:nvPr/>
        </p:nvGrpSpPr>
        <p:grpSpPr>
          <a:xfrm>
            <a:off x="1619672" y="573528"/>
            <a:ext cx="2700338" cy="2268252"/>
            <a:chOff x="899542" y="764704"/>
            <a:chExt cx="3600450" cy="3080966"/>
          </a:xfrm>
        </p:grpSpPr>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42" y="764704"/>
              <a:ext cx="3600450" cy="3080966"/>
            </a:xfrm>
            <a:prstGeom prst="rect">
              <a:avLst/>
            </a:prstGeom>
          </p:spPr>
        </p:pic>
        <p:cxnSp>
          <p:nvCxnSpPr>
            <p:cNvPr id="10" name="Straight Arrow Connector 9"/>
            <p:cNvCxnSpPr/>
            <p:nvPr/>
          </p:nvCxnSpPr>
          <p:spPr bwMode="auto">
            <a:xfrm flipH="1" flipV="1">
              <a:off x="1933184" y="2564904"/>
              <a:ext cx="144016" cy="216024"/>
            </a:xfrm>
            <a:prstGeom prst="straightConnector1">
              <a:avLst/>
            </a:prstGeom>
            <a:solidFill>
              <a:schemeClr val="accent1"/>
            </a:solidFill>
            <a:ln w="19050" cap="flat" cmpd="sng" algn="ctr">
              <a:solidFill>
                <a:srgbClr val="FF0000"/>
              </a:solidFill>
              <a:prstDash val="solid"/>
              <a:round/>
              <a:headEnd type="none" w="med" len="med"/>
              <a:tailEnd type="triangle" w="lg" len="lg"/>
            </a:ln>
            <a:effectLst/>
            <a:scene3d>
              <a:camera prst="orthographicFront">
                <a:rot lat="0" lon="0" rev="0"/>
              </a:camera>
              <a:lightRig rig="threePt" dir="t"/>
            </a:scene3d>
          </p:spPr>
        </p:cxnSp>
      </p:grpSp>
      <p:grpSp>
        <p:nvGrpSpPr>
          <p:cNvPr id="2" name="Group 1">
            <a:extLst>
              <a:ext uri="{FF2B5EF4-FFF2-40B4-BE49-F238E27FC236}">
                <a16:creationId xmlns:a16="http://schemas.microsoft.com/office/drawing/2014/main" id="{189D849E-918C-60E5-B8F2-17EA0B21A261}"/>
              </a:ext>
            </a:extLst>
          </p:cNvPr>
          <p:cNvGrpSpPr/>
          <p:nvPr/>
        </p:nvGrpSpPr>
        <p:grpSpPr>
          <a:xfrm>
            <a:off x="5170300" y="691197"/>
            <a:ext cx="3074108" cy="4400833"/>
            <a:chOff x="4822087" y="588280"/>
            <a:chExt cx="3074108" cy="4400833"/>
          </a:xfrm>
        </p:grpSpPr>
        <p:pic>
          <p:nvPicPr>
            <p:cNvPr id="29" name="Picture 7" descr="optmuonrat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5574" y="3111498"/>
              <a:ext cx="2345531" cy="1877615"/>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4822087" y="588280"/>
              <a:ext cx="2612231" cy="2253500"/>
              <a:chOff x="5584825" y="549275"/>
              <a:chExt cx="3482975" cy="3004667"/>
            </a:xfrm>
          </p:grpSpPr>
          <p:pic>
            <p:nvPicPr>
              <p:cNvPr id="30" name="Picture 8" descr="muondeca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4825" y="764704"/>
                <a:ext cx="3482975" cy="2789238"/>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9"/>
              <p:cNvSpPr txBox="1">
                <a:spLocks noChangeArrowheads="1"/>
              </p:cNvSpPr>
              <p:nvPr/>
            </p:nvSpPr>
            <p:spPr bwMode="auto">
              <a:xfrm>
                <a:off x="6011862" y="549275"/>
                <a:ext cx="2927555"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pPr>
                <a:r>
                  <a:rPr lang="en-US" altLang="de-DE" sz="1200" dirty="0">
                    <a:solidFill>
                      <a:srgbClr val="FF0000"/>
                    </a:solidFill>
                    <a:latin typeface="Calibri" panose="020F0502020204030204" pitchFamily="34" charset="0"/>
                    <a:ea typeface="+mn-ea"/>
                    <a:cs typeface="+mn-cs"/>
                  </a:rPr>
                  <a:t>background due to uncorrelated</a:t>
                </a:r>
              </a:p>
              <a:p>
                <a:pPr>
                  <a:spcBef>
                    <a:spcPct val="0"/>
                  </a:spcBef>
                </a:pPr>
                <a:r>
                  <a:rPr lang="en-US" altLang="de-DE" sz="1200" dirty="0">
                    <a:solidFill>
                      <a:srgbClr val="FF0000"/>
                    </a:solidFill>
                    <a:latin typeface="Calibri" panose="020F0502020204030204" pitchFamily="34" charset="0"/>
                    <a:ea typeface="+mn-ea"/>
                    <a:cs typeface="+mn-cs"/>
                  </a:rPr>
                  <a:t>detector hits</a:t>
                </a:r>
              </a:p>
            </p:txBody>
          </p:sp>
          <p:sp>
            <p:nvSpPr>
              <p:cNvPr id="32" name="Line 10"/>
              <p:cNvSpPr>
                <a:spLocks noChangeShapeType="1"/>
              </p:cNvSpPr>
              <p:nvPr/>
            </p:nvSpPr>
            <p:spPr bwMode="auto">
              <a:xfrm>
                <a:off x="7195593" y="986640"/>
                <a:ext cx="1048296" cy="1055134"/>
              </a:xfrm>
              <a:prstGeom prst="line">
                <a:avLst/>
              </a:prstGeom>
              <a:noFill/>
              <a:ln w="28575">
                <a:solidFill>
                  <a:srgbClr val="FF0000"/>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685800" eaLnBrk="1" fontAlgn="auto" hangingPunct="1">
                  <a:spcBef>
                    <a:spcPct val="0"/>
                  </a:spcBef>
                  <a:spcAft>
                    <a:spcPts val="0"/>
                  </a:spcAft>
                  <a:defRPr/>
                </a:pPr>
                <a:endParaRPr lang="de-CH" sz="1350" b="1" kern="0">
                  <a:solidFill>
                    <a:srgbClr val="000000"/>
                  </a:solidFill>
                  <a:ea typeface="+mn-ea"/>
                  <a:cs typeface="+mn-cs"/>
                </a:endParaRPr>
              </a:p>
            </p:txBody>
          </p:sp>
        </p:grpSp>
        <p:sp>
          <p:nvSpPr>
            <p:cNvPr id="35" name="Line 10"/>
            <p:cNvSpPr>
              <a:spLocks noChangeShapeType="1"/>
            </p:cNvSpPr>
            <p:nvPr/>
          </p:nvSpPr>
          <p:spPr bwMode="auto">
            <a:xfrm flipH="1" flipV="1">
              <a:off x="6507201" y="2138618"/>
              <a:ext cx="117027" cy="706515"/>
            </a:xfrm>
            <a:prstGeom prst="line">
              <a:avLst/>
            </a:prstGeom>
            <a:noFill/>
            <a:ln w="28575">
              <a:solidFill>
                <a:schemeClr val="accent5">
                  <a:lumMod val="60000"/>
                  <a:lumOff val="40000"/>
                </a:schemeClr>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685800" eaLnBrk="1" fontAlgn="auto" hangingPunct="1">
                <a:spcBef>
                  <a:spcPct val="0"/>
                </a:spcBef>
                <a:spcAft>
                  <a:spcPts val="0"/>
                </a:spcAft>
                <a:defRPr/>
              </a:pPr>
              <a:endParaRPr lang="de-CH" sz="1350" b="1" kern="0">
                <a:solidFill>
                  <a:srgbClr val="000000"/>
                </a:solidFill>
                <a:ea typeface="+mn-ea"/>
                <a:cs typeface="+mn-cs"/>
              </a:endParaRPr>
            </a:p>
          </p:txBody>
        </p:sp>
        <p:sp>
          <p:nvSpPr>
            <p:cNvPr id="36" name="Text Box 9"/>
            <p:cNvSpPr txBox="1">
              <a:spLocks noChangeArrowheads="1"/>
            </p:cNvSpPr>
            <p:nvPr/>
          </p:nvSpPr>
          <p:spPr bwMode="auto">
            <a:xfrm>
              <a:off x="5579214" y="2857582"/>
              <a:ext cx="2316981"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pPr>
              <a:r>
                <a:rPr lang="en-US" altLang="de-DE" sz="1200" dirty="0">
                  <a:solidFill>
                    <a:schemeClr val="accent5">
                      <a:lumMod val="60000"/>
                      <a:lumOff val="40000"/>
                    </a:schemeClr>
                  </a:solidFill>
                  <a:latin typeface="Calibri" panose="020F0502020204030204" pitchFamily="34" charset="0"/>
                  <a:ea typeface="+mn-ea"/>
                  <a:cs typeface="+mn-cs"/>
                </a:rPr>
                <a:t>Low background at a pulsed beam</a:t>
              </a:r>
            </a:p>
          </p:txBody>
        </p:sp>
        <mc:AlternateContent xmlns:mc="http://schemas.openxmlformats.org/markup-compatibility/2006" xmlns:a14="http://schemas.microsoft.com/office/drawing/2010/main">
          <mc:Choice Requires="a14">
            <p:sp>
              <p:nvSpPr>
                <p:cNvPr id="39" name="TextBox 38"/>
                <p:cNvSpPr txBox="1"/>
                <p:nvPr/>
              </p:nvSpPr>
              <p:spPr>
                <a:xfrm>
                  <a:off x="6192393" y="838470"/>
                  <a:ext cx="1700261" cy="221113"/>
                </a:xfrm>
                <a:prstGeom prst="rect">
                  <a:avLst/>
                </a:prstGeom>
                <a:noFill/>
              </p:spPr>
              <p:txBody>
                <a:bodyPr wrap="none" lIns="0" tIns="0" rIns="0" bIns="0" rtlCol="0">
                  <a:noAutofit/>
                </a:bodyPr>
                <a:lstStyle/>
                <a:p>
                  <a:pPr>
                    <a:lnSpc>
                      <a:spcPct val="110000"/>
                    </a:lnSpc>
                    <a:spcBef>
                      <a:spcPts val="0"/>
                    </a:spcBef>
                  </a:pPr>
                  <a:r>
                    <a:rPr lang="de-CH" sz="900" kern="1000" spc="23" dirty="0">
                      <a:solidFill>
                        <a:srgbClr val="FF0000"/>
                      </a:solidFill>
                      <a:latin typeface="Cambria Math" panose="02040503050406030204" pitchFamily="18" charset="0"/>
                      <a:ea typeface="Cambria Math" panose="02040503050406030204" pitchFamily="18" charset="0"/>
                      <a:cs typeface="Franklin Gothic Book"/>
                      <a:sym typeface="Symbol"/>
                    </a:rPr>
                    <a:t>b</a:t>
                  </a:r>
                  <a:r>
                    <a:rPr lang="de-CH" sz="900" kern="1000" spc="23" dirty="0" err="1">
                      <a:solidFill>
                        <a:srgbClr val="FF0000"/>
                      </a:solidFill>
                      <a:latin typeface="Cambria Math" panose="02040503050406030204" pitchFamily="18" charset="0"/>
                      <a:ea typeface="Cambria Math" panose="02040503050406030204" pitchFamily="18" charset="0"/>
                      <a:cs typeface="Franklin Gothic Book"/>
                      <a:sym typeface="Symbol"/>
                    </a:rPr>
                    <a:t>kg</a:t>
                  </a:r>
                  <a:r>
                    <a:rPr lang="de-CH" sz="900" kern="1000" spc="23" dirty="0">
                      <a:solidFill>
                        <a:srgbClr val="FF0000"/>
                      </a:solidFill>
                      <a:latin typeface="Cambria Math" panose="02040503050406030204" pitchFamily="18" charset="0"/>
                      <a:ea typeface="Cambria Math" panose="02040503050406030204" pitchFamily="18" charset="0"/>
                      <a:cs typeface="Franklin Gothic Book"/>
                      <a:sym typeface="Symbol"/>
                    </a:rPr>
                    <a:t>(bin) </a:t>
                  </a:r>
                  <a14:m>
                    <m:oMath xmlns:m="http://schemas.openxmlformats.org/officeDocument/2006/math">
                      <m:r>
                        <a:rPr lang="de-CH" sz="900" i="1" kern="1000" spc="23">
                          <a:solidFill>
                            <a:srgbClr val="FF0000"/>
                          </a:solidFill>
                          <a:latin typeface="Cambria Math"/>
                          <a:cs typeface="Franklin Gothic Book"/>
                          <a:sym typeface="Symbol"/>
                        </a:rPr>
                        <m:t> </m:t>
                      </m:r>
                      <m:r>
                        <a:rPr lang="de-CH" sz="900" i="1" kern="1000" spc="23">
                          <a:solidFill>
                            <a:srgbClr val="FF0000"/>
                          </a:solidFill>
                          <a:latin typeface="Cambria Math"/>
                          <a:cs typeface="Franklin Gothic Book"/>
                        </a:rPr>
                        <m:t>𝑁</m:t>
                      </m:r>
                      <m:r>
                        <a:rPr lang="de-CH" sz="900" i="1" kern="1000" spc="23" baseline="-25000">
                          <a:solidFill>
                            <a:srgbClr val="FF0000"/>
                          </a:solidFill>
                          <a:latin typeface="Cambria Math"/>
                          <a:cs typeface="Franklin Gothic Book"/>
                        </a:rPr>
                        <m:t>𝐷𝑎𝑡𝑎𝐺𝑎𝑡𝑒</m:t>
                      </m:r>
                      <m:r>
                        <a:rPr lang="en-US" sz="900" i="1" kern="1000" spc="23">
                          <a:solidFill>
                            <a:srgbClr val="FF0000"/>
                          </a:solidFill>
                          <a:latin typeface="Cambria Math" panose="02040503050406030204" pitchFamily="18" charset="0"/>
                          <a:cs typeface="Franklin Gothic Book"/>
                        </a:rPr>
                        <m:t>∗</m:t>
                      </m:r>
                      <m:r>
                        <a:rPr lang="en-US" sz="900" i="1" kern="1000" spc="23">
                          <a:solidFill>
                            <a:srgbClr val="FF0000"/>
                          </a:solidFill>
                          <a:latin typeface="Cambria Math" panose="02040503050406030204" pitchFamily="18" charset="0"/>
                          <a:cs typeface="Franklin Gothic Book"/>
                        </a:rPr>
                        <m:t>𝑡𝑏𝑖𝑛</m:t>
                      </m:r>
                      <m:r>
                        <a:rPr lang="de-CH" sz="900" i="1" kern="1000" spc="23">
                          <a:solidFill>
                            <a:srgbClr val="FF0000"/>
                          </a:solidFill>
                          <a:latin typeface="Cambria Math"/>
                          <a:cs typeface="Franklin Gothic Book"/>
                          <a:sym typeface="Symbol"/>
                        </a:rPr>
                        <m:t></m:t>
                      </m:r>
                      <m:r>
                        <a:rPr lang="de-CH" sz="900" i="1" kern="1000" spc="23">
                          <a:solidFill>
                            <a:srgbClr val="FF0000"/>
                          </a:solidFill>
                          <a:latin typeface="Cambria Math"/>
                          <a:cs typeface="Franklin Gothic Book"/>
                        </a:rPr>
                        <m:t>𝑅</m:t>
                      </m:r>
                      <m:r>
                        <a:rPr lang="de-CH" sz="900" i="1" kern="1000" spc="23" baseline="-25000">
                          <a:solidFill>
                            <a:srgbClr val="FF0000"/>
                          </a:solidFill>
                          <a:latin typeface="Cambria Math"/>
                          <a:cs typeface="Franklin Gothic Book"/>
                        </a:rPr>
                        <m:t>𝑒</m:t>
                      </m:r>
                      <m:r>
                        <a:rPr lang="de-CH" sz="900" i="1" kern="1000" spc="23" baseline="-25000">
                          <a:solidFill>
                            <a:srgbClr val="FF0000"/>
                          </a:solidFill>
                          <a:latin typeface="Cambria Math"/>
                          <a:cs typeface="Franklin Gothic Book"/>
                          <a:sym typeface="Symbol"/>
                        </a:rPr>
                        <m:t></m:t>
                      </m:r>
                    </m:oMath>
                  </a14:m>
                  <a:endParaRPr lang="de-CH" sz="900" kern="1000" spc="23" baseline="-25000" dirty="0" err="1">
                    <a:solidFill>
                      <a:srgbClr val="FF0000"/>
                    </a:solidFill>
                    <a:latin typeface="+mn-lt"/>
                    <a:cs typeface="Franklin Gothic Book"/>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6192393" y="838470"/>
                  <a:ext cx="1700261" cy="221113"/>
                </a:xfrm>
                <a:prstGeom prst="rect">
                  <a:avLst/>
                </a:prstGeom>
                <a:blipFill>
                  <a:blip r:embed="rId7"/>
                  <a:stretch>
                    <a:fillRect l="-4301" t="-16216"/>
                  </a:stretch>
                </a:blipFill>
              </p:spPr>
              <p:txBody>
                <a:bodyPr/>
                <a:lstStyle/>
                <a:p>
                  <a:r>
                    <a:rPr lang="de-CH">
                      <a:noFill/>
                    </a:rPr>
                    <a:t> </a:t>
                  </a:r>
                </a:p>
              </p:txBody>
            </p:sp>
          </mc:Fallback>
        </mc:AlternateContent>
      </p:grpSp>
    </p:spTree>
    <p:extLst>
      <p:ext uri="{BB962C8B-B14F-4D97-AF65-F5344CB8AC3E}">
        <p14:creationId xmlns:p14="http://schemas.microsoft.com/office/powerpoint/2010/main" val="253589811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GB" dirty="0"/>
              <a:t>Current status of </a:t>
            </a:r>
            <a:r>
              <a:rPr lang="el-GR" dirty="0"/>
              <a:t>μ</a:t>
            </a:r>
            <a:r>
              <a:rPr lang="en-GB" dirty="0"/>
              <a:t>E1, poster of Cong Chen</a:t>
            </a:r>
            <a:endParaRPr lang="en-GB" noProof="0"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4</a:t>
            </a:fld>
            <a:endParaRPr lang="de-DE" dirty="0"/>
          </a:p>
        </p:txBody>
      </p:sp>
      <p:sp>
        <p:nvSpPr>
          <p:cNvPr id="8" name="Inhaltsplatzhalter 6"/>
          <p:cNvSpPr>
            <a:spLocks noGrp="1"/>
          </p:cNvSpPr>
          <p:nvPr>
            <p:ph sz="quarter" idx="4294967295"/>
          </p:nvPr>
        </p:nvSpPr>
        <p:spPr>
          <a:xfrm>
            <a:off x="4514860" y="1059562"/>
            <a:ext cx="4392488" cy="3509963"/>
          </a:xfrm>
          <a:prstGeom prst="rect">
            <a:avLst/>
          </a:prstGeom>
        </p:spPr>
        <p:txBody>
          <a:bodyPr/>
          <a:lstStyle/>
          <a:p>
            <a:pPr>
              <a:lnSpc>
                <a:spcPct val="105000"/>
              </a:lnSpc>
            </a:pPr>
            <a:r>
              <a:rPr lang="en-GB" sz="1600" noProof="0" dirty="0"/>
              <a:t>Long Decay channel</a:t>
            </a:r>
            <a:r>
              <a:rPr lang="en-GB" sz="1600" dirty="0"/>
              <a:t>: </a:t>
            </a:r>
          </a:p>
          <a:p>
            <a:pPr lvl="2">
              <a:lnSpc>
                <a:spcPct val="105000"/>
              </a:lnSpc>
            </a:pPr>
            <a:r>
              <a:rPr lang="en-GB" sz="1600" dirty="0"/>
              <a:t>wide momentum range</a:t>
            </a:r>
          </a:p>
          <a:p>
            <a:pPr marL="539723" lvl="3" indent="0">
              <a:lnSpc>
                <a:spcPct val="105000"/>
              </a:lnSpc>
              <a:buNone/>
            </a:pPr>
            <a:r>
              <a:rPr lang="en-GB" sz="1600" dirty="0"/>
              <a:t>50 – 125 MeV/c  </a:t>
            </a:r>
          </a:p>
          <a:p>
            <a:pPr lvl="2">
              <a:lnSpc>
                <a:spcPct val="105000"/>
              </a:lnSpc>
            </a:pPr>
            <a:r>
              <a:rPr lang="en-GB" sz="1600" dirty="0"/>
              <a:t>High flux </a:t>
            </a:r>
            <a:r>
              <a:rPr lang="en-US" altLang="zh-CN" sz="1600" dirty="0"/>
              <a:t>&gt;</a:t>
            </a:r>
            <a:r>
              <a:rPr lang="en-GB" altLang="zh-CN" sz="1600" dirty="0"/>
              <a:t> 10</a:t>
            </a:r>
            <a:r>
              <a:rPr lang="en-GB" altLang="zh-CN" sz="1600" baseline="30000" dirty="0"/>
              <a:t>7</a:t>
            </a:r>
            <a:r>
              <a:rPr lang="en-GB" altLang="zh-CN" sz="1600" dirty="0"/>
              <a:t> </a:t>
            </a:r>
            <a:r>
              <a:rPr lang="en-US" altLang="zh-CN" sz="1600" dirty="0"/>
              <a:t>μ-/s</a:t>
            </a:r>
          </a:p>
          <a:p>
            <a:pPr lvl="2" indent="0">
              <a:lnSpc>
                <a:spcPct val="105000"/>
              </a:lnSpc>
              <a:buNone/>
            </a:pPr>
            <a:r>
              <a:rPr lang="en-GB" altLang="zh-CN" sz="1600" dirty="0"/>
              <a:t>  </a:t>
            </a:r>
            <a:endParaRPr lang="en-GB" sz="1600" dirty="0"/>
          </a:p>
          <a:p>
            <a:pPr marL="177792" lvl="2" indent="-177792">
              <a:lnSpc>
                <a:spcPct val="105000"/>
              </a:lnSpc>
              <a:buClr>
                <a:schemeClr val="tx1"/>
              </a:buClr>
              <a:buFont typeface="Arial" panose="020B0604020202020204" pitchFamily="34" charset="0"/>
              <a:buChar char="•"/>
            </a:pPr>
            <a:r>
              <a:rPr lang="en-GB" sz="1600" kern="1200" dirty="0">
                <a:ea typeface="+mn-ea"/>
                <a:cs typeface="+mn-cs"/>
              </a:rPr>
              <a:t>Extraction part:  </a:t>
            </a:r>
          </a:p>
          <a:p>
            <a:pPr marL="647683" lvl="3" indent="-285750">
              <a:lnSpc>
                <a:spcPct val="105000"/>
              </a:lnSpc>
              <a:buClr>
                <a:schemeClr val="tx1"/>
              </a:buClr>
            </a:pPr>
            <a:r>
              <a:rPr lang="en-GB" sz="1600" kern="1200" dirty="0">
                <a:ea typeface="+mn-ea"/>
                <a:cs typeface="+mn-cs"/>
              </a:rPr>
              <a:t>2 bending magnets and 12 </a:t>
            </a:r>
            <a:r>
              <a:rPr lang="en-US" altLang="zh-CN" sz="1600" dirty="0">
                <a:latin typeface="Times New Roman" panose="02020603050405020304" pitchFamily="18" charset="0"/>
                <a:ea typeface="宋体" panose="02010600030101010101" pitchFamily="2" charset="-122"/>
              </a:rPr>
              <a:t>quadrupoles</a:t>
            </a:r>
            <a:r>
              <a:rPr lang="en-GB" sz="1600" kern="1200" dirty="0">
                <a:ea typeface="+mn-ea"/>
                <a:cs typeface="+mn-cs"/>
              </a:rPr>
              <a:t> </a:t>
            </a:r>
          </a:p>
          <a:p>
            <a:pPr marL="647683" lvl="3" indent="-285750">
              <a:lnSpc>
                <a:spcPct val="105000"/>
              </a:lnSpc>
              <a:buClr>
                <a:schemeClr val="tx1"/>
              </a:buClr>
            </a:pPr>
            <a:r>
              <a:rPr lang="en-GB" sz="1600" kern="1200" dirty="0">
                <a:ea typeface="+mn-ea"/>
                <a:cs typeface="+mn-cs"/>
              </a:rPr>
              <a:t>Allows for optimizing beam properties </a:t>
            </a:r>
          </a:p>
          <a:p>
            <a:pPr lvl="2">
              <a:lnSpc>
                <a:spcPct val="105000"/>
              </a:lnSpc>
            </a:pPr>
            <a:endParaRPr lang="en-GB" sz="1600" dirty="0"/>
          </a:p>
          <a:p>
            <a:pPr>
              <a:lnSpc>
                <a:spcPct val="105000"/>
              </a:lnSpc>
            </a:pPr>
            <a:r>
              <a:rPr lang="en-GB" sz="1600" noProof="0" dirty="0"/>
              <a:t>GPD (General Purpose Decay Channel Instrument), </a:t>
            </a:r>
          </a:p>
          <a:p>
            <a:pPr lvl="2">
              <a:lnSpc>
                <a:spcPct val="105000"/>
              </a:lnSpc>
            </a:pPr>
            <a:r>
              <a:rPr lang="en-GB" sz="1600" dirty="0"/>
              <a:t>Enough space for a new “Z-branch”</a:t>
            </a:r>
          </a:p>
          <a:p>
            <a:pPr lvl="2">
              <a:lnSpc>
                <a:spcPct val="105000"/>
              </a:lnSpc>
            </a:pPr>
            <a:r>
              <a:rPr lang="en-GB" sz="1600" noProof="0" dirty="0"/>
              <a:t>limited </a:t>
            </a:r>
            <a:r>
              <a:rPr lang="en-GB" sz="1600" dirty="0" err="1"/>
              <a:t>i</a:t>
            </a:r>
            <a:r>
              <a:rPr lang="en-GB" sz="1600" noProof="0" dirty="0" err="1"/>
              <a:t>mpact</a:t>
            </a:r>
            <a:r>
              <a:rPr lang="en-GB" sz="1600" noProof="0" dirty="0"/>
              <a:t> on the old application</a:t>
            </a:r>
          </a:p>
          <a:p>
            <a:pPr lvl="2">
              <a:lnSpc>
                <a:spcPct val="105000"/>
              </a:lnSpc>
            </a:pPr>
            <a:endParaRPr lang="en-GB" noProof="0" dirty="0"/>
          </a:p>
        </p:txBody>
      </p:sp>
      <p:sp>
        <p:nvSpPr>
          <p:cNvPr id="2" name="Freeform 1"/>
          <p:cNvSpPr/>
          <p:nvPr/>
        </p:nvSpPr>
        <p:spPr bwMode="auto">
          <a:xfrm>
            <a:off x="2489200" y="3324225"/>
            <a:ext cx="768350" cy="1203394"/>
          </a:xfrm>
          <a:custGeom>
            <a:avLst/>
            <a:gdLst>
              <a:gd name="connsiteX0" fmla="*/ 184150 w 768350"/>
              <a:gd name="connsiteY0" fmla="*/ 41275 h 1203394"/>
              <a:gd name="connsiteX1" fmla="*/ 196850 w 768350"/>
              <a:gd name="connsiteY1" fmla="*/ 57150 h 1203394"/>
              <a:gd name="connsiteX2" fmla="*/ 225425 w 768350"/>
              <a:gd name="connsiteY2" fmla="*/ 82550 h 1203394"/>
              <a:gd name="connsiteX3" fmla="*/ 231775 w 768350"/>
              <a:gd name="connsiteY3" fmla="*/ 92075 h 1203394"/>
              <a:gd name="connsiteX4" fmla="*/ 241300 w 768350"/>
              <a:gd name="connsiteY4" fmla="*/ 95250 h 1203394"/>
              <a:gd name="connsiteX5" fmla="*/ 260350 w 768350"/>
              <a:gd name="connsiteY5" fmla="*/ 107950 h 1203394"/>
              <a:gd name="connsiteX6" fmla="*/ 266700 w 768350"/>
              <a:gd name="connsiteY6" fmla="*/ 117475 h 1203394"/>
              <a:gd name="connsiteX7" fmla="*/ 276225 w 768350"/>
              <a:gd name="connsiteY7" fmla="*/ 123825 h 1203394"/>
              <a:gd name="connsiteX8" fmla="*/ 285750 w 768350"/>
              <a:gd name="connsiteY8" fmla="*/ 133350 h 1203394"/>
              <a:gd name="connsiteX9" fmla="*/ 295275 w 768350"/>
              <a:gd name="connsiteY9" fmla="*/ 139700 h 1203394"/>
              <a:gd name="connsiteX10" fmla="*/ 314325 w 768350"/>
              <a:gd name="connsiteY10" fmla="*/ 152400 h 1203394"/>
              <a:gd name="connsiteX11" fmla="*/ 327025 w 768350"/>
              <a:gd name="connsiteY11" fmla="*/ 161925 h 1203394"/>
              <a:gd name="connsiteX12" fmla="*/ 336550 w 768350"/>
              <a:gd name="connsiteY12" fmla="*/ 168275 h 1203394"/>
              <a:gd name="connsiteX13" fmla="*/ 346075 w 768350"/>
              <a:gd name="connsiteY13" fmla="*/ 177800 h 1203394"/>
              <a:gd name="connsiteX14" fmla="*/ 352425 w 768350"/>
              <a:gd name="connsiteY14" fmla="*/ 196850 h 1203394"/>
              <a:gd name="connsiteX15" fmla="*/ 358775 w 768350"/>
              <a:gd name="connsiteY15" fmla="*/ 206375 h 1203394"/>
              <a:gd name="connsiteX16" fmla="*/ 365125 w 768350"/>
              <a:gd name="connsiteY16" fmla="*/ 225425 h 1203394"/>
              <a:gd name="connsiteX17" fmla="*/ 371475 w 768350"/>
              <a:gd name="connsiteY17" fmla="*/ 234950 h 1203394"/>
              <a:gd name="connsiteX18" fmla="*/ 381000 w 768350"/>
              <a:gd name="connsiteY18" fmla="*/ 269875 h 1203394"/>
              <a:gd name="connsiteX19" fmla="*/ 387350 w 768350"/>
              <a:gd name="connsiteY19" fmla="*/ 288925 h 1203394"/>
              <a:gd name="connsiteX20" fmla="*/ 393700 w 768350"/>
              <a:gd name="connsiteY20" fmla="*/ 307975 h 1203394"/>
              <a:gd name="connsiteX21" fmla="*/ 396875 w 768350"/>
              <a:gd name="connsiteY21" fmla="*/ 317500 h 1203394"/>
              <a:gd name="connsiteX22" fmla="*/ 403225 w 768350"/>
              <a:gd name="connsiteY22" fmla="*/ 346075 h 1203394"/>
              <a:gd name="connsiteX23" fmla="*/ 409575 w 768350"/>
              <a:gd name="connsiteY23" fmla="*/ 355600 h 1203394"/>
              <a:gd name="connsiteX24" fmla="*/ 412750 w 768350"/>
              <a:gd name="connsiteY24" fmla="*/ 365125 h 1203394"/>
              <a:gd name="connsiteX25" fmla="*/ 419100 w 768350"/>
              <a:gd name="connsiteY25" fmla="*/ 374650 h 1203394"/>
              <a:gd name="connsiteX26" fmla="*/ 428625 w 768350"/>
              <a:gd name="connsiteY26" fmla="*/ 403225 h 1203394"/>
              <a:gd name="connsiteX27" fmla="*/ 431800 w 768350"/>
              <a:gd name="connsiteY27" fmla="*/ 412750 h 1203394"/>
              <a:gd name="connsiteX28" fmla="*/ 441325 w 768350"/>
              <a:gd name="connsiteY28" fmla="*/ 431800 h 1203394"/>
              <a:gd name="connsiteX29" fmla="*/ 457200 w 768350"/>
              <a:gd name="connsiteY29" fmla="*/ 450850 h 1203394"/>
              <a:gd name="connsiteX30" fmla="*/ 473075 w 768350"/>
              <a:gd name="connsiteY30" fmla="*/ 479425 h 1203394"/>
              <a:gd name="connsiteX31" fmla="*/ 479425 w 768350"/>
              <a:gd name="connsiteY31" fmla="*/ 488950 h 1203394"/>
              <a:gd name="connsiteX32" fmla="*/ 482600 w 768350"/>
              <a:gd name="connsiteY32" fmla="*/ 498475 h 1203394"/>
              <a:gd name="connsiteX33" fmla="*/ 495300 w 768350"/>
              <a:gd name="connsiteY33" fmla="*/ 517525 h 1203394"/>
              <a:gd name="connsiteX34" fmla="*/ 504825 w 768350"/>
              <a:gd name="connsiteY34" fmla="*/ 546100 h 1203394"/>
              <a:gd name="connsiteX35" fmla="*/ 508000 w 768350"/>
              <a:gd name="connsiteY35" fmla="*/ 555625 h 1203394"/>
              <a:gd name="connsiteX36" fmla="*/ 511175 w 768350"/>
              <a:gd name="connsiteY36" fmla="*/ 565150 h 1203394"/>
              <a:gd name="connsiteX37" fmla="*/ 508000 w 768350"/>
              <a:gd name="connsiteY37" fmla="*/ 603250 h 1203394"/>
              <a:gd name="connsiteX38" fmla="*/ 498475 w 768350"/>
              <a:gd name="connsiteY38" fmla="*/ 612775 h 1203394"/>
              <a:gd name="connsiteX39" fmla="*/ 488950 w 768350"/>
              <a:gd name="connsiteY39" fmla="*/ 615950 h 1203394"/>
              <a:gd name="connsiteX40" fmla="*/ 457200 w 768350"/>
              <a:gd name="connsiteY40" fmla="*/ 635000 h 1203394"/>
              <a:gd name="connsiteX41" fmla="*/ 447675 w 768350"/>
              <a:gd name="connsiteY41" fmla="*/ 641350 h 1203394"/>
              <a:gd name="connsiteX42" fmla="*/ 438150 w 768350"/>
              <a:gd name="connsiteY42" fmla="*/ 647700 h 1203394"/>
              <a:gd name="connsiteX43" fmla="*/ 409575 w 768350"/>
              <a:gd name="connsiteY43" fmla="*/ 657225 h 1203394"/>
              <a:gd name="connsiteX44" fmla="*/ 400050 w 768350"/>
              <a:gd name="connsiteY44" fmla="*/ 660400 h 1203394"/>
              <a:gd name="connsiteX45" fmla="*/ 390525 w 768350"/>
              <a:gd name="connsiteY45" fmla="*/ 663575 h 1203394"/>
              <a:gd name="connsiteX46" fmla="*/ 358775 w 768350"/>
              <a:gd name="connsiteY46" fmla="*/ 669925 h 1203394"/>
              <a:gd name="connsiteX47" fmla="*/ 339725 w 768350"/>
              <a:gd name="connsiteY47" fmla="*/ 676275 h 1203394"/>
              <a:gd name="connsiteX48" fmla="*/ 327025 w 768350"/>
              <a:gd name="connsiteY48" fmla="*/ 679450 h 1203394"/>
              <a:gd name="connsiteX49" fmla="*/ 295275 w 768350"/>
              <a:gd name="connsiteY49" fmla="*/ 688975 h 1203394"/>
              <a:gd name="connsiteX50" fmla="*/ 219075 w 768350"/>
              <a:gd name="connsiteY50" fmla="*/ 695325 h 1203394"/>
              <a:gd name="connsiteX51" fmla="*/ 174625 w 768350"/>
              <a:gd name="connsiteY51" fmla="*/ 701675 h 1203394"/>
              <a:gd name="connsiteX52" fmla="*/ 165100 w 768350"/>
              <a:gd name="connsiteY52" fmla="*/ 704850 h 1203394"/>
              <a:gd name="connsiteX53" fmla="*/ 149225 w 768350"/>
              <a:gd name="connsiteY53" fmla="*/ 708025 h 1203394"/>
              <a:gd name="connsiteX54" fmla="*/ 139700 w 768350"/>
              <a:gd name="connsiteY54" fmla="*/ 714375 h 1203394"/>
              <a:gd name="connsiteX55" fmla="*/ 120650 w 768350"/>
              <a:gd name="connsiteY55" fmla="*/ 723900 h 1203394"/>
              <a:gd name="connsiteX56" fmla="*/ 111125 w 768350"/>
              <a:gd name="connsiteY56" fmla="*/ 733425 h 1203394"/>
              <a:gd name="connsiteX57" fmla="*/ 104775 w 768350"/>
              <a:gd name="connsiteY57" fmla="*/ 742950 h 1203394"/>
              <a:gd name="connsiteX58" fmla="*/ 95250 w 768350"/>
              <a:gd name="connsiteY58" fmla="*/ 746125 h 1203394"/>
              <a:gd name="connsiteX59" fmla="*/ 76200 w 768350"/>
              <a:gd name="connsiteY59" fmla="*/ 765175 h 1203394"/>
              <a:gd name="connsiteX60" fmla="*/ 57150 w 768350"/>
              <a:gd name="connsiteY60" fmla="*/ 777875 h 1203394"/>
              <a:gd name="connsiteX61" fmla="*/ 50800 w 768350"/>
              <a:gd name="connsiteY61" fmla="*/ 787400 h 1203394"/>
              <a:gd name="connsiteX62" fmla="*/ 22225 w 768350"/>
              <a:gd name="connsiteY62" fmla="*/ 812800 h 1203394"/>
              <a:gd name="connsiteX63" fmla="*/ 15875 w 768350"/>
              <a:gd name="connsiteY63" fmla="*/ 825500 h 1203394"/>
              <a:gd name="connsiteX64" fmla="*/ 6350 w 768350"/>
              <a:gd name="connsiteY64" fmla="*/ 838200 h 1203394"/>
              <a:gd name="connsiteX65" fmla="*/ 0 w 768350"/>
              <a:gd name="connsiteY65" fmla="*/ 857250 h 1203394"/>
              <a:gd name="connsiteX66" fmla="*/ 6350 w 768350"/>
              <a:gd name="connsiteY66" fmla="*/ 927100 h 1203394"/>
              <a:gd name="connsiteX67" fmla="*/ 12700 w 768350"/>
              <a:gd name="connsiteY67" fmla="*/ 949325 h 1203394"/>
              <a:gd name="connsiteX68" fmla="*/ 19050 w 768350"/>
              <a:gd name="connsiteY68" fmla="*/ 958850 h 1203394"/>
              <a:gd name="connsiteX69" fmla="*/ 22225 w 768350"/>
              <a:gd name="connsiteY69" fmla="*/ 968375 h 1203394"/>
              <a:gd name="connsiteX70" fmla="*/ 31750 w 768350"/>
              <a:gd name="connsiteY70" fmla="*/ 977900 h 1203394"/>
              <a:gd name="connsiteX71" fmla="*/ 53975 w 768350"/>
              <a:gd name="connsiteY71" fmla="*/ 1003300 h 1203394"/>
              <a:gd name="connsiteX72" fmla="*/ 60325 w 768350"/>
              <a:gd name="connsiteY72" fmla="*/ 1012825 h 1203394"/>
              <a:gd name="connsiteX73" fmla="*/ 63500 w 768350"/>
              <a:gd name="connsiteY73" fmla="*/ 1022350 h 1203394"/>
              <a:gd name="connsiteX74" fmla="*/ 76200 w 768350"/>
              <a:gd name="connsiteY74" fmla="*/ 1041400 h 1203394"/>
              <a:gd name="connsiteX75" fmla="*/ 92075 w 768350"/>
              <a:gd name="connsiteY75" fmla="*/ 1060450 h 1203394"/>
              <a:gd name="connsiteX76" fmla="*/ 101600 w 768350"/>
              <a:gd name="connsiteY76" fmla="*/ 1063625 h 1203394"/>
              <a:gd name="connsiteX77" fmla="*/ 120650 w 768350"/>
              <a:gd name="connsiteY77" fmla="*/ 1073150 h 1203394"/>
              <a:gd name="connsiteX78" fmla="*/ 130175 w 768350"/>
              <a:gd name="connsiteY78" fmla="*/ 1082675 h 1203394"/>
              <a:gd name="connsiteX79" fmla="*/ 139700 w 768350"/>
              <a:gd name="connsiteY79" fmla="*/ 1089025 h 1203394"/>
              <a:gd name="connsiteX80" fmla="*/ 146050 w 768350"/>
              <a:gd name="connsiteY80" fmla="*/ 1098550 h 1203394"/>
              <a:gd name="connsiteX81" fmla="*/ 155575 w 768350"/>
              <a:gd name="connsiteY81" fmla="*/ 1101725 h 1203394"/>
              <a:gd name="connsiteX82" fmla="*/ 165100 w 768350"/>
              <a:gd name="connsiteY82" fmla="*/ 1108075 h 1203394"/>
              <a:gd name="connsiteX83" fmla="*/ 174625 w 768350"/>
              <a:gd name="connsiteY83" fmla="*/ 1117600 h 1203394"/>
              <a:gd name="connsiteX84" fmla="*/ 184150 w 768350"/>
              <a:gd name="connsiteY84" fmla="*/ 1120775 h 1203394"/>
              <a:gd name="connsiteX85" fmla="*/ 193675 w 768350"/>
              <a:gd name="connsiteY85" fmla="*/ 1127125 h 1203394"/>
              <a:gd name="connsiteX86" fmla="*/ 206375 w 768350"/>
              <a:gd name="connsiteY86" fmla="*/ 1133475 h 1203394"/>
              <a:gd name="connsiteX87" fmla="*/ 215900 w 768350"/>
              <a:gd name="connsiteY87" fmla="*/ 1139825 h 1203394"/>
              <a:gd name="connsiteX88" fmla="*/ 238125 w 768350"/>
              <a:gd name="connsiteY88" fmla="*/ 1146175 h 1203394"/>
              <a:gd name="connsiteX89" fmla="*/ 260350 w 768350"/>
              <a:gd name="connsiteY89" fmla="*/ 1158875 h 1203394"/>
              <a:gd name="connsiteX90" fmla="*/ 273050 w 768350"/>
              <a:gd name="connsiteY90" fmla="*/ 1162050 h 1203394"/>
              <a:gd name="connsiteX91" fmla="*/ 282575 w 768350"/>
              <a:gd name="connsiteY91" fmla="*/ 1165225 h 1203394"/>
              <a:gd name="connsiteX92" fmla="*/ 295275 w 768350"/>
              <a:gd name="connsiteY92" fmla="*/ 1168400 h 1203394"/>
              <a:gd name="connsiteX93" fmla="*/ 314325 w 768350"/>
              <a:gd name="connsiteY93" fmla="*/ 1174750 h 1203394"/>
              <a:gd name="connsiteX94" fmla="*/ 330200 w 768350"/>
              <a:gd name="connsiteY94" fmla="*/ 1177925 h 1203394"/>
              <a:gd name="connsiteX95" fmla="*/ 339725 w 768350"/>
              <a:gd name="connsiteY95" fmla="*/ 1181100 h 1203394"/>
              <a:gd name="connsiteX96" fmla="*/ 361950 w 768350"/>
              <a:gd name="connsiteY96" fmla="*/ 1190625 h 1203394"/>
              <a:gd name="connsiteX97" fmla="*/ 428625 w 768350"/>
              <a:gd name="connsiteY97" fmla="*/ 1200150 h 1203394"/>
              <a:gd name="connsiteX98" fmla="*/ 438150 w 768350"/>
              <a:gd name="connsiteY98" fmla="*/ 1203325 h 1203394"/>
              <a:gd name="connsiteX99" fmla="*/ 555625 w 768350"/>
              <a:gd name="connsiteY99" fmla="*/ 1200150 h 1203394"/>
              <a:gd name="connsiteX100" fmla="*/ 561975 w 768350"/>
              <a:gd name="connsiteY100" fmla="*/ 1190625 h 1203394"/>
              <a:gd name="connsiteX101" fmla="*/ 571500 w 768350"/>
              <a:gd name="connsiteY101" fmla="*/ 1181100 h 1203394"/>
              <a:gd name="connsiteX102" fmla="*/ 584200 w 768350"/>
              <a:gd name="connsiteY102" fmla="*/ 1158875 h 1203394"/>
              <a:gd name="connsiteX103" fmla="*/ 593725 w 768350"/>
              <a:gd name="connsiteY103" fmla="*/ 1149350 h 1203394"/>
              <a:gd name="connsiteX104" fmla="*/ 596900 w 768350"/>
              <a:gd name="connsiteY104" fmla="*/ 1139825 h 1203394"/>
              <a:gd name="connsiteX105" fmla="*/ 615950 w 768350"/>
              <a:gd name="connsiteY105" fmla="*/ 1101725 h 1203394"/>
              <a:gd name="connsiteX106" fmla="*/ 622300 w 768350"/>
              <a:gd name="connsiteY106" fmla="*/ 1089025 h 1203394"/>
              <a:gd name="connsiteX107" fmla="*/ 628650 w 768350"/>
              <a:gd name="connsiteY107" fmla="*/ 1063625 h 1203394"/>
              <a:gd name="connsiteX108" fmla="*/ 638175 w 768350"/>
              <a:gd name="connsiteY108" fmla="*/ 1035050 h 1203394"/>
              <a:gd name="connsiteX109" fmla="*/ 641350 w 768350"/>
              <a:gd name="connsiteY109" fmla="*/ 1025525 h 1203394"/>
              <a:gd name="connsiteX110" fmla="*/ 638175 w 768350"/>
              <a:gd name="connsiteY110" fmla="*/ 866775 h 1203394"/>
              <a:gd name="connsiteX111" fmla="*/ 619125 w 768350"/>
              <a:gd name="connsiteY111" fmla="*/ 847725 h 1203394"/>
              <a:gd name="connsiteX112" fmla="*/ 609600 w 768350"/>
              <a:gd name="connsiteY112" fmla="*/ 828675 h 1203394"/>
              <a:gd name="connsiteX113" fmla="*/ 612775 w 768350"/>
              <a:gd name="connsiteY113" fmla="*/ 800100 h 1203394"/>
              <a:gd name="connsiteX114" fmla="*/ 619125 w 768350"/>
              <a:gd name="connsiteY114" fmla="*/ 790575 h 1203394"/>
              <a:gd name="connsiteX115" fmla="*/ 647700 w 768350"/>
              <a:gd name="connsiteY115" fmla="*/ 774700 h 1203394"/>
              <a:gd name="connsiteX116" fmla="*/ 657225 w 768350"/>
              <a:gd name="connsiteY116" fmla="*/ 768350 h 1203394"/>
              <a:gd name="connsiteX117" fmla="*/ 666750 w 768350"/>
              <a:gd name="connsiteY117" fmla="*/ 765175 h 1203394"/>
              <a:gd name="connsiteX118" fmla="*/ 695325 w 768350"/>
              <a:gd name="connsiteY118" fmla="*/ 739775 h 1203394"/>
              <a:gd name="connsiteX119" fmla="*/ 704850 w 768350"/>
              <a:gd name="connsiteY119" fmla="*/ 733425 h 1203394"/>
              <a:gd name="connsiteX120" fmla="*/ 711200 w 768350"/>
              <a:gd name="connsiteY120" fmla="*/ 723900 h 1203394"/>
              <a:gd name="connsiteX121" fmla="*/ 720725 w 768350"/>
              <a:gd name="connsiteY121" fmla="*/ 717550 h 1203394"/>
              <a:gd name="connsiteX122" fmla="*/ 733425 w 768350"/>
              <a:gd name="connsiteY122" fmla="*/ 698500 h 1203394"/>
              <a:gd name="connsiteX123" fmla="*/ 752475 w 768350"/>
              <a:gd name="connsiteY123" fmla="*/ 669925 h 1203394"/>
              <a:gd name="connsiteX124" fmla="*/ 765175 w 768350"/>
              <a:gd name="connsiteY124" fmla="*/ 641350 h 1203394"/>
              <a:gd name="connsiteX125" fmla="*/ 768350 w 768350"/>
              <a:gd name="connsiteY125" fmla="*/ 631825 h 1203394"/>
              <a:gd name="connsiteX126" fmla="*/ 765175 w 768350"/>
              <a:gd name="connsiteY126" fmla="*/ 571500 h 1203394"/>
              <a:gd name="connsiteX127" fmla="*/ 749300 w 768350"/>
              <a:gd name="connsiteY127" fmla="*/ 542925 h 1203394"/>
              <a:gd name="connsiteX128" fmla="*/ 742950 w 768350"/>
              <a:gd name="connsiteY128" fmla="*/ 530225 h 1203394"/>
              <a:gd name="connsiteX129" fmla="*/ 736600 w 768350"/>
              <a:gd name="connsiteY129" fmla="*/ 511175 h 1203394"/>
              <a:gd name="connsiteX130" fmla="*/ 730250 w 768350"/>
              <a:gd name="connsiteY130" fmla="*/ 501650 h 1203394"/>
              <a:gd name="connsiteX131" fmla="*/ 717550 w 768350"/>
              <a:gd name="connsiteY131" fmla="*/ 473075 h 1203394"/>
              <a:gd name="connsiteX132" fmla="*/ 708025 w 768350"/>
              <a:gd name="connsiteY132" fmla="*/ 450850 h 1203394"/>
              <a:gd name="connsiteX133" fmla="*/ 704850 w 768350"/>
              <a:gd name="connsiteY133" fmla="*/ 441325 h 1203394"/>
              <a:gd name="connsiteX134" fmla="*/ 698500 w 768350"/>
              <a:gd name="connsiteY134" fmla="*/ 431800 h 1203394"/>
              <a:gd name="connsiteX135" fmla="*/ 695325 w 768350"/>
              <a:gd name="connsiteY135" fmla="*/ 422275 h 1203394"/>
              <a:gd name="connsiteX136" fmla="*/ 682625 w 768350"/>
              <a:gd name="connsiteY136" fmla="*/ 403225 h 1203394"/>
              <a:gd name="connsiteX137" fmla="*/ 676275 w 768350"/>
              <a:gd name="connsiteY137" fmla="*/ 393700 h 1203394"/>
              <a:gd name="connsiteX138" fmla="*/ 669925 w 768350"/>
              <a:gd name="connsiteY138" fmla="*/ 384175 h 1203394"/>
              <a:gd name="connsiteX139" fmla="*/ 660400 w 768350"/>
              <a:gd name="connsiteY139" fmla="*/ 374650 h 1203394"/>
              <a:gd name="connsiteX140" fmla="*/ 647700 w 768350"/>
              <a:gd name="connsiteY140" fmla="*/ 352425 h 1203394"/>
              <a:gd name="connsiteX141" fmla="*/ 628650 w 768350"/>
              <a:gd name="connsiteY141" fmla="*/ 336550 h 1203394"/>
              <a:gd name="connsiteX142" fmla="*/ 615950 w 768350"/>
              <a:gd name="connsiteY142" fmla="*/ 317500 h 1203394"/>
              <a:gd name="connsiteX143" fmla="*/ 606425 w 768350"/>
              <a:gd name="connsiteY143" fmla="*/ 307975 h 1203394"/>
              <a:gd name="connsiteX144" fmla="*/ 600075 w 768350"/>
              <a:gd name="connsiteY144" fmla="*/ 298450 h 1203394"/>
              <a:gd name="connsiteX145" fmla="*/ 590550 w 768350"/>
              <a:gd name="connsiteY145" fmla="*/ 295275 h 1203394"/>
              <a:gd name="connsiteX146" fmla="*/ 568325 w 768350"/>
              <a:gd name="connsiteY146" fmla="*/ 269875 h 1203394"/>
              <a:gd name="connsiteX147" fmla="*/ 549275 w 768350"/>
              <a:gd name="connsiteY147" fmla="*/ 241300 h 1203394"/>
              <a:gd name="connsiteX148" fmla="*/ 542925 w 768350"/>
              <a:gd name="connsiteY148" fmla="*/ 231775 h 1203394"/>
              <a:gd name="connsiteX149" fmla="*/ 533400 w 768350"/>
              <a:gd name="connsiteY149" fmla="*/ 222250 h 1203394"/>
              <a:gd name="connsiteX150" fmla="*/ 520700 w 768350"/>
              <a:gd name="connsiteY150" fmla="*/ 206375 h 1203394"/>
              <a:gd name="connsiteX151" fmla="*/ 498475 w 768350"/>
              <a:gd name="connsiteY151" fmla="*/ 184150 h 1203394"/>
              <a:gd name="connsiteX152" fmla="*/ 482600 w 768350"/>
              <a:gd name="connsiteY152" fmla="*/ 168275 h 1203394"/>
              <a:gd name="connsiteX153" fmla="*/ 479425 w 768350"/>
              <a:gd name="connsiteY153" fmla="*/ 158750 h 1203394"/>
              <a:gd name="connsiteX154" fmla="*/ 457200 w 768350"/>
              <a:gd name="connsiteY154" fmla="*/ 130175 h 1203394"/>
              <a:gd name="connsiteX155" fmla="*/ 454025 w 768350"/>
              <a:gd name="connsiteY155" fmla="*/ 120650 h 1203394"/>
              <a:gd name="connsiteX156" fmla="*/ 444500 w 768350"/>
              <a:gd name="connsiteY156" fmla="*/ 114300 h 1203394"/>
              <a:gd name="connsiteX157" fmla="*/ 428625 w 768350"/>
              <a:gd name="connsiteY157" fmla="*/ 88900 h 1203394"/>
              <a:gd name="connsiteX158" fmla="*/ 415925 w 768350"/>
              <a:gd name="connsiteY158" fmla="*/ 69850 h 1203394"/>
              <a:gd name="connsiteX159" fmla="*/ 409575 w 768350"/>
              <a:gd name="connsiteY159" fmla="*/ 60325 h 1203394"/>
              <a:gd name="connsiteX160" fmla="*/ 381000 w 768350"/>
              <a:gd name="connsiteY160" fmla="*/ 38100 h 1203394"/>
              <a:gd name="connsiteX161" fmla="*/ 371475 w 768350"/>
              <a:gd name="connsiteY161" fmla="*/ 31750 h 1203394"/>
              <a:gd name="connsiteX162" fmla="*/ 352425 w 768350"/>
              <a:gd name="connsiteY162" fmla="*/ 25400 h 1203394"/>
              <a:gd name="connsiteX163" fmla="*/ 342900 w 768350"/>
              <a:gd name="connsiteY163" fmla="*/ 22225 h 1203394"/>
              <a:gd name="connsiteX164" fmla="*/ 323850 w 768350"/>
              <a:gd name="connsiteY164" fmla="*/ 12700 h 1203394"/>
              <a:gd name="connsiteX165" fmla="*/ 314325 w 768350"/>
              <a:gd name="connsiteY165" fmla="*/ 6350 h 1203394"/>
              <a:gd name="connsiteX166" fmla="*/ 285750 w 768350"/>
              <a:gd name="connsiteY166" fmla="*/ 0 h 1203394"/>
              <a:gd name="connsiteX167" fmla="*/ 241300 w 768350"/>
              <a:gd name="connsiteY167" fmla="*/ 3175 h 1203394"/>
              <a:gd name="connsiteX168" fmla="*/ 219075 w 768350"/>
              <a:gd name="connsiteY168" fmla="*/ 9525 h 1203394"/>
              <a:gd name="connsiteX169" fmla="*/ 212725 w 768350"/>
              <a:gd name="connsiteY169" fmla="*/ 19050 h 1203394"/>
              <a:gd name="connsiteX170" fmla="*/ 206375 w 768350"/>
              <a:gd name="connsiteY170" fmla="*/ 38100 h 1203394"/>
              <a:gd name="connsiteX171" fmla="*/ 215900 w 768350"/>
              <a:gd name="connsiteY171" fmla="*/ 85725 h 1203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768350" h="1203394">
                <a:moveTo>
                  <a:pt x="184150" y="41275"/>
                </a:moveTo>
                <a:cubicBezTo>
                  <a:pt x="188383" y="46567"/>
                  <a:pt x="192058" y="52358"/>
                  <a:pt x="196850" y="57150"/>
                </a:cubicBezTo>
                <a:cubicBezTo>
                  <a:pt x="215937" y="76237"/>
                  <a:pt x="198758" y="42549"/>
                  <a:pt x="225425" y="82550"/>
                </a:cubicBezTo>
                <a:cubicBezTo>
                  <a:pt x="227542" y="85725"/>
                  <a:pt x="228795" y="89691"/>
                  <a:pt x="231775" y="92075"/>
                </a:cubicBezTo>
                <a:cubicBezTo>
                  <a:pt x="234388" y="94166"/>
                  <a:pt x="238374" y="93625"/>
                  <a:pt x="241300" y="95250"/>
                </a:cubicBezTo>
                <a:cubicBezTo>
                  <a:pt x="247971" y="98956"/>
                  <a:pt x="260350" y="107950"/>
                  <a:pt x="260350" y="107950"/>
                </a:cubicBezTo>
                <a:cubicBezTo>
                  <a:pt x="262467" y="111125"/>
                  <a:pt x="264002" y="114777"/>
                  <a:pt x="266700" y="117475"/>
                </a:cubicBezTo>
                <a:cubicBezTo>
                  <a:pt x="269398" y="120173"/>
                  <a:pt x="273294" y="121382"/>
                  <a:pt x="276225" y="123825"/>
                </a:cubicBezTo>
                <a:cubicBezTo>
                  <a:pt x="279674" y="126700"/>
                  <a:pt x="282301" y="130475"/>
                  <a:pt x="285750" y="133350"/>
                </a:cubicBezTo>
                <a:cubicBezTo>
                  <a:pt x="288681" y="135793"/>
                  <a:pt x="292344" y="137257"/>
                  <a:pt x="295275" y="139700"/>
                </a:cubicBezTo>
                <a:cubicBezTo>
                  <a:pt x="311130" y="152913"/>
                  <a:pt x="297586" y="146820"/>
                  <a:pt x="314325" y="152400"/>
                </a:cubicBezTo>
                <a:cubicBezTo>
                  <a:pt x="318558" y="155575"/>
                  <a:pt x="322719" y="158849"/>
                  <a:pt x="327025" y="161925"/>
                </a:cubicBezTo>
                <a:cubicBezTo>
                  <a:pt x="330130" y="164143"/>
                  <a:pt x="333619" y="165832"/>
                  <a:pt x="336550" y="168275"/>
                </a:cubicBezTo>
                <a:cubicBezTo>
                  <a:pt x="339999" y="171150"/>
                  <a:pt x="342900" y="174625"/>
                  <a:pt x="346075" y="177800"/>
                </a:cubicBezTo>
                <a:cubicBezTo>
                  <a:pt x="348192" y="184150"/>
                  <a:pt x="348712" y="191281"/>
                  <a:pt x="352425" y="196850"/>
                </a:cubicBezTo>
                <a:cubicBezTo>
                  <a:pt x="354542" y="200025"/>
                  <a:pt x="357225" y="202888"/>
                  <a:pt x="358775" y="206375"/>
                </a:cubicBezTo>
                <a:cubicBezTo>
                  <a:pt x="361493" y="212492"/>
                  <a:pt x="361412" y="219856"/>
                  <a:pt x="365125" y="225425"/>
                </a:cubicBezTo>
                <a:cubicBezTo>
                  <a:pt x="367242" y="228600"/>
                  <a:pt x="369925" y="231463"/>
                  <a:pt x="371475" y="234950"/>
                </a:cubicBezTo>
                <a:cubicBezTo>
                  <a:pt x="380505" y="255268"/>
                  <a:pt x="375727" y="250542"/>
                  <a:pt x="381000" y="269875"/>
                </a:cubicBezTo>
                <a:cubicBezTo>
                  <a:pt x="382761" y="276333"/>
                  <a:pt x="385233" y="282575"/>
                  <a:pt x="387350" y="288925"/>
                </a:cubicBezTo>
                <a:lnTo>
                  <a:pt x="393700" y="307975"/>
                </a:lnTo>
                <a:cubicBezTo>
                  <a:pt x="394758" y="311150"/>
                  <a:pt x="396219" y="314218"/>
                  <a:pt x="396875" y="317500"/>
                </a:cubicBezTo>
                <a:cubicBezTo>
                  <a:pt x="397440" y="320325"/>
                  <a:pt x="401544" y="342152"/>
                  <a:pt x="403225" y="346075"/>
                </a:cubicBezTo>
                <a:cubicBezTo>
                  <a:pt x="404728" y="349582"/>
                  <a:pt x="407868" y="352187"/>
                  <a:pt x="409575" y="355600"/>
                </a:cubicBezTo>
                <a:cubicBezTo>
                  <a:pt x="411072" y="358593"/>
                  <a:pt x="411253" y="362132"/>
                  <a:pt x="412750" y="365125"/>
                </a:cubicBezTo>
                <a:cubicBezTo>
                  <a:pt x="414457" y="368538"/>
                  <a:pt x="417550" y="371163"/>
                  <a:pt x="419100" y="374650"/>
                </a:cubicBezTo>
                <a:lnTo>
                  <a:pt x="428625" y="403225"/>
                </a:lnTo>
                <a:cubicBezTo>
                  <a:pt x="429683" y="406400"/>
                  <a:pt x="429944" y="409965"/>
                  <a:pt x="431800" y="412750"/>
                </a:cubicBezTo>
                <a:cubicBezTo>
                  <a:pt x="449998" y="440047"/>
                  <a:pt x="428180" y="405510"/>
                  <a:pt x="441325" y="431800"/>
                </a:cubicBezTo>
                <a:cubicBezTo>
                  <a:pt x="445745" y="440641"/>
                  <a:pt x="450178" y="443828"/>
                  <a:pt x="457200" y="450850"/>
                </a:cubicBezTo>
                <a:cubicBezTo>
                  <a:pt x="462788" y="467615"/>
                  <a:pt x="458519" y="457590"/>
                  <a:pt x="473075" y="479425"/>
                </a:cubicBezTo>
                <a:cubicBezTo>
                  <a:pt x="475192" y="482600"/>
                  <a:pt x="478218" y="485330"/>
                  <a:pt x="479425" y="488950"/>
                </a:cubicBezTo>
                <a:cubicBezTo>
                  <a:pt x="480483" y="492125"/>
                  <a:pt x="480975" y="495549"/>
                  <a:pt x="482600" y="498475"/>
                </a:cubicBezTo>
                <a:cubicBezTo>
                  <a:pt x="486306" y="505146"/>
                  <a:pt x="492887" y="510285"/>
                  <a:pt x="495300" y="517525"/>
                </a:cubicBezTo>
                <a:lnTo>
                  <a:pt x="504825" y="546100"/>
                </a:lnTo>
                <a:lnTo>
                  <a:pt x="508000" y="555625"/>
                </a:lnTo>
                <a:lnTo>
                  <a:pt x="511175" y="565150"/>
                </a:lnTo>
                <a:cubicBezTo>
                  <a:pt x="510117" y="577850"/>
                  <a:pt x="511284" y="590936"/>
                  <a:pt x="508000" y="603250"/>
                </a:cubicBezTo>
                <a:cubicBezTo>
                  <a:pt x="506843" y="607589"/>
                  <a:pt x="502211" y="610284"/>
                  <a:pt x="498475" y="612775"/>
                </a:cubicBezTo>
                <a:cubicBezTo>
                  <a:pt x="495690" y="614631"/>
                  <a:pt x="492026" y="614632"/>
                  <a:pt x="488950" y="615950"/>
                </a:cubicBezTo>
                <a:cubicBezTo>
                  <a:pt x="475282" y="621808"/>
                  <a:pt x="470743" y="625972"/>
                  <a:pt x="457200" y="635000"/>
                </a:cubicBezTo>
                <a:lnTo>
                  <a:pt x="447675" y="641350"/>
                </a:lnTo>
                <a:cubicBezTo>
                  <a:pt x="444500" y="643467"/>
                  <a:pt x="441770" y="646493"/>
                  <a:pt x="438150" y="647700"/>
                </a:cubicBezTo>
                <a:lnTo>
                  <a:pt x="409575" y="657225"/>
                </a:lnTo>
                <a:lnTo>
                  <a:pt x="400050" y="660400"/>
                </a:lnTo>
                <a:cubicBezTo>
                  <a:pt x="396875" y="661458"/>
                  <a:pt x="393826" y="663025"/>
                  <a:pt x="390525" y="663575"/>
                </a:cubicBezTo>
                <a:cubicBezTo>
                  <a:pt x="377652" y="665721"/>
                  <a:pt x="370616" y="666373"/>
                  <a:pt x="358775" y="669925"/>
                </a:cubicBezTo>
                <a:cubicBezTo>
                  <a:pt x="352364" y="671848"/>
                  <a:pt x="346219" y="674652"/>
                  <a:pt x="339725" y="676275"/>
                </a:cubicBezTo>
                <a:cubicBezTo>
                  <a:pt x="335492" y="677333"/>
                  <a:pt x="331205" y="678196"/>
                  <a:pt x="327025" y="679450"/>
                </a:cubicBezTo>
                <a:cubicBezTo>
                  <a:pt x="314280" y="683273"/>
                  <a:pt x="307659" y="686723"/>
                  <a:pt x="295275" y="688975"/>
                </a:cubicBezTo>
                <a:cubicBezTo>
                  <a:pt x="267900" y="693952"/>
                  <a:pt x="249954" y="693509"/>
                  <a:pt x="219075" y="695325"/>
                </a:cubicBezTo>
                <a:cubicBezTo>
                  <a:pt x="208090" y="696698"/>
                  <a:pt x="186396" y="699059"/>
                  <a:pt x="174625" y="701675"/>
                </a:cubicBezTo>
                <a:cubicBezTo>
                  <a:pt x="171358" y="702401"/>
                  <a:pt x="168347" y="704038"/>
                  <a:pt x="165100" y="704850"/>
                </a:cubicBezTo>
                <a:cubicBezTo>
                  <a:pt x="159865" y="706159"/>
                  <a:pt x="154517" y="706967"/>
                  <a:pt x="149225" y="708025"/>
                </a:cubicBezTo>
                <a:cubicBezTo>
                  <a:pt x="146050" y="710142"/>
                  <a:pt x="143113" y="712668"/>
                  <a:pt x="139700" y="714375"/>
                </a:cubicBezTo>
                <a:cubicBezTo>
                  <a:pt x="125381" y="721535"/>
                  <a:pt x="134299" y="712526"/>
                  <a:pt x="120650" y="723900"/>
                </a:cubicBezTo>
                <a:cubicBezTo>
                  <a:pt x="117201" y="726775"/>
                  <a:pt x="114000" y="729976"/>
                  <a:pt x="111125" y="733425"/>
                </a:cubicBezTo>
                <a:cubicBezTo>
                  <a:pt x="108682" y="736356"/>
                  <a:pt x="107755" y="740566"/>
                  <a:pt x="104775" y="742950"/>
                </a:cubicBezTo>
                <a:cubicBezTo>
                  <a:pt x="102162" y="745041"/>
                  <a:pt x="98425" y="745067"/>
                  <a:pt x="95250" y="746125"/>
                </a:cubicBezTo>
                <a:cubicBezTo>
                  <a:pt x="88900" y="752475"/>
                  <a:pt x="83672" y="760194"/>
                  <a:pt x="76200" y="765175"/>
                </a:cubicBezTo>
                <a:lnTo>
                  <a:pt x="57150" y="777875"/>
                </a:lnTo>
                <a:cubicBezTo>
                  <a:pt x="55033" y="781050"/>
                  <a:pt x="53335" y="784548"/>
                  <a:pt x="50800" y="787400"/>
                </a:cubicBezTo>
                <a:cubicBezTo>
                  <a:pt x="34983" y="805194"/>
                  <a:pt x="36702" y="803149"/>
                  <a:pt x="22225" y="812800"/>
                </a:cubicBezTo>
                <a:cubicBezTo>
                  <a:pt x="20108" y="817033"/>
                  <a:pt x="18383" y="821486"/>
                  <a:pt x="15875" y="825500"/>
                </a:cubicBezTo>
                <a:cubicBezTo>
                  <a:pt x="13070" y="829987"/>
                  <a:pt x="8717" y="833467"/>
                  <a:pt x="6350" y="838200"/>
                </a:cubicBezTo>
                <a:cubicBezTo>
                  <a:pt x="3357" y="844187"/>
                  <a:pt x="0" y="857250"/>
                  <a:pt x="0" y="857250"/>
                </a:cubicBezTo>
                <a:cubicBezTo>
                  <a:pt x="5203" y="956107"/>
                  <a:pt x="-3500" y="892623"/>
                  <a:pt x="6350" y="927100"/>
                </a:cubicBezTo>
                <a:cubicBezTo>
                  <a:pt x="7706" y="931847"/>
                  <a:pt x="10162" y="944250"/>
                  <a:pt x="12700" y="949325"/>
                </a:cubicBezTo>
                <a:cubicBezTo>
                  <a:pt x="14407" y="952738"/>
                  <a:pt x="17343" y="955437"/>
                  <a:pt x="19050" y="958850"/>
                </a:cubicBezTo>
                <a:cubicBezTo>
                  <a:pt x="20547" y="961843"/>
                  <a:pt x="20369" y="965590"/>
                  <a:pt x="22225" y="968375"/>
                </a:cubicBezTo>
                <a:cubicBezTo>
                  <a:pt x="24716" y="972111"/>
                  <a:pt x="28993" y="974356"/>
                  <a:pt x="31750" y="977900"/>
                </a:cubicBezTo>
                <a:cubicBezTo>
                  <a:pt x="51696" y="1003544"/>
                  <a:pt x="35536" y="991007"/>
                  <a:pt x="53975" y="1003300"/>
                </a:cubicBezTo>
                <a:cubicBezTo>
                  <a:pt x="56092" y="1006475"/>
                  <a:pt x="58618" y="1009412"/>
                  <a:pt x="60325" y="1012825"/>
                </a:cubicBezTo>
                <a:cubicBezTo>
                  <a:pt x="61822" y="1015818"/>
                  <a:pt x="61875" y="1019424"/>
                  <a:pt x="63500" y="1022350"/>
                </a:cubicBezTo>
                <a:cubicBezTo>
                  <a:pt x="67206" y="1029021"/>
                  <a:pt x="71967" y="1035050"/>
                  <a:pt x="76200" y="1041400"/>
                </a:cubicBezTo>
                <a:cubicBezTo>
                  <a:pt x="80886" y="1048428"/>
                  <a:pt x="84741" y="1055561"/>
                  <a:pt x="92075" y="1060450"/>
                </a:cubicBezTo>
                <a:cubicBezTo>
                  <a:pt x="94860" y="1062306"/>
                  <a:pt x="98607" y="1062128"/>
                  <a:pt x="101600" y="1063625"/>
                </a:cubicBezTo>
                <a:cubicBezTo>
                  <a:pt x="126219" y="1075935"/>
                  <a:pt x="96709" y="1065170"/>
                  <a:pt x="120650" y="1073150"/>
                </a:cubicBezTo>
                <a:cubicBezTo>
                  <a:pt x="123825" y="1076325"/>
                  <a:pt x="126726" y="1079800"/>
                  <a:pt x="130175" y="1082675"/>
                </a:cubicBezTo>
                <a:cubicBezTo>
                  <a:pt x="133106" y="1085118"/>
                  <a:pt x="137002" y="1086327"/>
                  <a:pt x="139700" y="1089025"/>
                </a:cubicBezTo>
                <a:cubicBezTo>
                  <a:pt x="142398" y="1091723"/>
                  <a:pt x="143070" y="1096166"/>
                  <a:pt x="146050" y="1098550"/>
                </a:cubicBezTo>
                <a:cubicBezTo>
                  <a:pt x="148663" y="1100641"/>
                  <a:pt x="152582" y="1100228"/>
                  <a:pt x="155575" y="1101725"/>
                </a:cubicBezTo>
                <a:cubicBezTo>
                  <a:pt x="158988" y="1103432"/>
                  <a:pt x="162169" y="1105632"/>
                  <a:pt x="165100" y="1108075"/>
                </a:cubicBezTo>
                <a:cubicBezTo>
                  <a:pt x="168549" y="1110950"/>
                  <a:pt x="170889" y="1115109"/>
                  <a:pt x="174625" y="1117600"/>
                </a:cubicBezTo>
                <a:cubicBezTo>
                  <a:pt x="177410" y="1119456"/>
                  <a:pt x="181157" y="1119278"/>
                  <a:pt x="184150" y="1120775"/>
                </a:cubicBezTo>
                <a:cubicBezTo>
                  <a:pt x="187563" y="1122482"/>
                  <a:pt x="190362" y="1125232"/>
                  <a:pt x="193675" y="1127125"/>
                </a:cubicBezTo>
                <a:cubicBezTo>
                  <a:pt x="197784" y="1129473"/>
                  <a:pt x="202266" y="1131127"/>
                  <a:pt x="206375" y="1133475"/>
                </a:cubicBezTo>
                <a:cubicBezTo>
                  <a:pt x="209688" y="1135368"/>
                  <a:pt x="212393" y="1138322"/>
                  <a:pt x="215900" y="1139825"/>
                </a:cubicBezTo>
                <a:cubicBezTo>
                  <a:pt x="230142" y="1145929"/>
                  <a:pt x="225768" y="1139996"/>
                  <a:pt x="238125" y="1146175"/>
                </a:cubicBezTo>
                <a:cubicBezTo>
                  <a:pt x="256548" y="1155387"/>
                  <a:pt x="238085" y="1150526"/>
                  <a:pt x="260350" y="1158875"/>
                </a:cubicBezTo>
                <a:cubicBezTo>
                  <a:pt x="264436" y="1160407"/>
                  <a:pt x="268854" y="1160851"/>
                  <a:pt x="273050" y="1162050"/>
                </a:cubicBezTo>
                <a:cubicBezTo>
                  <a:pt x="276268" y="1162969"/>
                  <a:pt x="279357" y="1164306"/>
                  <a:pt x="282575" y="1165225"/>
                </a:cubicBezTo>
                <a:cubicBezTo>
                  <a:pt x="286771" y="1166424"/>
                  <a:pt x="291095" y="1167146"/>
                  <a:pt x="295275" y="1168400"/>
                </a:cubicBezTo>
                <a:cubicBezTo>
                  <a:pt x="301686" y="1170323"/>
                  <a:pt x="307761" y="1173437"/>
                  <a:pt x="314325" y="1174750"/>
                </a:cubicBezTo>
                <a:cubicBezTo>
                  <a:pt x="319617" y="1175808"/>
                  <a:pt x="324965" y="1176616"/>
                  <a:pt x="330200" y="1177925"/>
                </a:cubicBezTo>
                <a:cubicBezTo>
                  <a:pt x="333447" y="1178737"/>
                  <a:pt x="336649" y="1179782"/>
                  <a:pt x="339725" y="1181100"/>
                </a:cubicBezTo>
                <a:cubicBezTo>
                  <a:pt x="350808" y="1185850"/>
                  <a:pt x="351195" y="1188143"/>
                  <a:pt x="361950" y="1190625"/>
                </a:cubicBezTo>
                <a:cubicBezTo>
                  <a:pt x="395656" y="1198403"/>
                  <a:pt x="393248" y="1196934"/>
                  <a:pt x="428625" y="1200150"/>
                </a:cubicBezTo>
                <a:cubicBezTo>
                  <a:pt x="431800" y="1201208"/>
                  <a:pt x="434803" y="1203325"/>
                  <a:pt x="438150" y="1203325"/>
                </a:cubicBezTo>
                <a:cubicBezTo>
                  <a:pt x="477323" y="1203325"/>
                  <a:pt x="516657" y="1204147"/>
                  <a:pt x="555625" y="1200150"/>
                </a:cubicBezTo>
                <a:cubicBezTo>
                  <a:pt x="559421" y="1199761"/>
                  <a:pt x="559532" y="1193556"/>
                  <a:pt x="561975" y="1190625"/>
                </a:cubicBezTo>
                <a:cubicBezTo>
                  <a:pt x="564850" y="1187176"/>
                  <a:pt x="568625" y="1184549"/>
                  <a:pt x="571500" y="1181100"/>
                </a:cubicBezTo>
                <a:cubicBezTo>
                  <a:pt x="586498" y="1163102"/>
                  <a:pt x="568673" y="1180613"/>
                  <a:pt x="584200" y="1158875"/>
                </a:cubicBezTo>
                <a:cubicBezTo>
                  <a:pt x="586810" y="1155221"/>
                  <a:pt x="590550" y="1152525"/>
                  <a:pt x="593725" y="1149350"/>
                </a:cubicBezTo>
                <a:cubicBezTo>
                  <a:pt x="594783" y="1146175"/>
                  <a:pt x="595515" y="1142872"/>
                  <a:pt x="596900" y="1139825"/>
                </a:cubicBezTo>
                <a:lnTo>
                  <a:pt x="615950" y="1101725"/>
                </a:lnTo>
                <a:cubicBezTo>
                  <a:pt x="618067" y="1097492"/>
                  <a:pt x="621152" y="1093617"/>
                  <a:pt x="622300" y="1089025"/>
                </a:cubicBezTo>
                <a:cubicBezTo>
                  <a:pt x="624417" y="1080558"/>
                  <a:pt x="625890" y="1071904"/>
                  <a:pt x="628650" y="1063625"/>
                </a:cubicBezTo>
                <a:lnTo>
                  <a:pt x="638175" y="1035050"/>
                </a:lnTo>
                <a:lnTo>
                  <a:pt x="641350" y="1025525"/>
                </a:lnTo>
                <a:cubicBezTo>
                  <a:pt x="640292" y="972608"/>
                  <a:pt x="644740" y="919294"/>
                  <a:pt x="638175" y="866775"/>
                </a:cubicBezTo>
                <a:cubicBezTo>
                  <a:pt x="637061" y="857864"/>
                  <a:pt x="624106" y="855197"/>
                  <a:pt x="619125" y="847725"/>
                </a:cubicBezTo>
                <a:cubicBezTo>
                  <a:pt x="610919" y="835415"/>
                  <a:pt x="613982" y="841820"/>
                  <a:pt x="609600" y="828675"/>
                </a:cubicBezTo>
                <a:cubicBezTo>
                  <a:pt x="610658" y="819150"/>
                  <a:pt x="610451" y="809397"/>
                  <a:pt x="612775" y="800100"/>
                </a:cubicBezTo>
                <a:cubicBezTo>
                  <a:pt x="613700" y="796398"/>
                  <a:pt x="616253" y="793088"/>
                  <a:pt x="619125" y="790575"/>
                </a:cubicBezTo>
                <a:cubicBezTo>
                  <a:pt x="645821" y="767216"/>
                  <a:pt x="628803" y="784148"/>
                  <a:pt x="647700" y="774700"/>
                </a:cubicBezTo>
                <a:cubicBezTo>
                  <a:pt x="651113" y="772993"/>
                  <a:pt x="653812" y="770057"/>
                  <a:pt x="657225" y="768350"/>
                </a:cubicBezTo>
                <a:cubicBezTo>
                  <a:pt x="660218" y="766853"/>
                  <a:pt x="663757" y="766672"/>
                  <a:pt x="666750" y="765175"/>
                </a:cubicBezTo>
                <a:cubicBezTo>
                  <a:pt x="685232" y="755934"/>
                  <a:pt x="670081" y="756604"/>
                  <a:pt x="695325" y="739775"/>
                </a:cubicBezTo>
                <a:lnTo>
                  <a:pt x="704850" y="733425"/>
                </a:lnTo>
                <a:cubicBezTo>
                  <a:pt x="706967" y="730250"/>
                  <a:pt x="708502" y="726598"/>
                  <a:pt x="711200" y="723900"/>
                </a:cubicBezTo>
                <a:cubicBezTo>
                  <a:pt x="713898" y="721202"/>
                  <a:pt x="718212" y="720422"/>
                  <a:pt x="720725" y="717550"/>
                </a:cubicBezTo>
                <a:cubicBezTo>
                  <a:pt x="725751" y="711807"/>
                  <a:pt x="729192" y="704850"/>
                  <a:pt x="733425" y="698500"/>
                </a:cubicBezTo>
                <a:lnTo>
                  <a:pt x="752475" y="669925"/>
                </a:lnTo>
                <a:cubicBezTo>
                  <a:pt x="762538" y="654831"/>
                  <a:pt x="757618" y="664020"/>
                  <a:pt x="765175" y="641350"/>
                </a:cubicBezTo>
                <a:lnTo>
                  <a:pt x="768350" y="631825"/>
                </a:lnTo>
                <a:cubicBezTo>
                  <a:pt x="767292" y="611717"/>
                  <a:pt x="766998" y="591553"/>
                  <a:pt x="765175" y="571500"/>
                </a:cubicBezTo>
                <a:cubicBezTo>
                  <a:pt x="764199" y="560769"/>
                  <a:pt x="753338" y="551000"/>
                  <a:pt x="749300" y="542925"/>
                </a:cubicBezTo>
                <a:cubicBezTo>
                  <a:pt x="747183" y="538692"/>
                  <a:pt x="744708" y="534619"/>
                  <a:pt x="742950" y="530225"/>
                </a:cubicBezTo>
                <a:cubicBezTo>
                  <a:pt x="740464" y="524010"/>
                  <a:pt x="740313" y="516744"/>
                  <a:pt x="736600" y="511175"/>
                </a:cubicBezTo>
                <a:cubicBezTo>
                  <a:pt x="734483" y="508000"/>
                  <a:pt x="731800" y="505137"/>
                  <a:pt x="730250" y="501650"/>
                </a:cubicBezTo>
                <a:cubicBezTo>
                  <a:pt x="715137" y="467645"/>
                  <a:pt x="731921" y="494631"/>
                  <a:pt x="717550" y="473075"/>
                </a:cubicBezTo>
                <a:cubicBezTo>
                  <a:pt x="710942" y="446644"/>
                  <a:pt x="718988" y="472776"/>
                  <a:pt x="708025" y="450850"/>
                </a:cubicBezTo>
                <a:cubicBezTo>
                  <a:pt x="706528" y="447857"/>
                  <a:pt x="706347" y="444318"/>
                  <a:pt x="704850" y="441325"/>
                </a:cubicBezTo>
                <a:cubicBezTo>
                  <a:pt x="703143" y="437912"/>
                  <a:pt x="700207" y="435213"/>
                  <a:pt x="698500" y="431800"/>
                </a:cubicBezTo>
                <a:cubicBezTo>
                  <a:pt x="697003" y="428807"/>
                  <a:pt x="696950" y="425201"/>
                  <a:pt x="695325" y="422275"/>
                </a:cubicBezTo>
                <a:cubicBezTo>
                  <a:pt x="691619" y="415604"/>
                  <a:pt x="686858" y="409575"/>
                  <a:pt x="682625" y="403225"/>
                </a:cubicBezTo>
                <a:lnTo>
                  <a:pt x="676275" y="393700"/>
                </a:lnTo>
                <a:cubicBezTo>
                  <a:pt x="674158" y="390525"/>
                  <a:pt x="672623" y="386873"/>
                  <a:pt x="669925" y="384175"/>
                </a:cubicBezTo>
                <a:cubicBezTo>
                  <a:pt x="666750" y="381000"/>
                  <a:pt x="663010" y="378304"/>
                  <a:pt x="660400" y="374650"/>
                </a:cubicBezTo>
                <a:cubicBezTo>
                  <a:pt x="654174" y="365934"/>
                  <a:pt x="655199" y="359924"/>
                  <a:pt x="647700" y="352425"/>
                </a:cubicBezTo>
                <a:cubicBezTo>
                  <a:pt x="629356" y="334081"/>
                  <a:pt x="646855" y="359956"/>
                  <a:pt x="628650" y="336550"/>
                </a:cubicBezTo>
                <a:cubicBezTo>
                  <a:pt x="623965" y="330526"/>
                  <a:pt x="621346" y="322896"/>
                  <a:pt x="615950" y="317500"/>
                </a:cubicBezTo>
                <a:cubicBezTo>
                  <a:pt x="612775" y="314325"/>
                  <a:pt x="609300" y="311424"/>
                  <a:pt x="606425" y="307975"/>
                </a:cubicBezTo>
                <a:cubicBezTo>
                  <a:pt x="603982" y="305044"/>
                  <a:pt x="603055" y="300834"/>
                  <a:pt x="600075" y="298450"/>
                </a:cubicBezTo>
                <a:cubicBezTo>
                  <a:pt x="597462" y="296359"/>
                  <a:pt x="593725" y="296333"/>
                  <a:pt x="590550" y="295275"/>
                </a:cubicBezTo>
                <a:cubicBezTo>
                  <a:pt x="575733" y="273050"/>
                  <a:pt x="584200" y="280458"/>
                  <a:pt x="568325" y="269875"/>
                </a:cubicBezTo>
                <a:lnTo>
                  <a:pt x="549275" y="241300"/>
                </a:lnTo>
                <a:cubicBezTo>
                  <a:pt x="547158" y="238125"/>
                  <a:pt x="545623" y="234473"/>
                  <a:pt x="542925" y="231775"/>
                </a:cubicBezTo>
                <a:lnTo>
                  <a:pt x="533400" y="222250"/>
                </a:lnTo>
                <a:cubicBezTo>
                  <a:pt x="527819" y="205506"/>
                  <a:pt x="534377" y="218685"/>
                  <a:pt x="520700" y="206375"/>
                </a:cubicBezTo>
                <a:cubicBezTo>
                  <a:pt x="512913" y="199366"/>
                  <a:pt x="504287" y="192867"/>
                  <a:pt x="498475" y="184150"/>
                </a:cubicBezTo>
                <a:cubicBezTo>
                  <a:pt x="490008" y="171450"/>
                  <a:pt x="495300" y="176742"/>
                  <a:pt x="482600" y="168275"/>
                </a:cubicBezTo>
                <a:cubicBezTo>
                  <a:pt x="481542" y="165100"/>
                  <a:pt x="481050" y="161676"/>
                  <a:pt x="479425" y="158750"/>
                </a:cubicBezTo>
                <a:cubicBezTo>
                  <a:pt x="469931" y="141660"/>
                  <a:pt x="468770" y="141745"/>
                  <a:pt x="457200" y="130175"/>
                </a:cubicBezTo>
                <a:cubicBezTo>
                  <a:pt x="456142" y="127000"/>
                  <a:pt x="456116" y="123263"/>
                  <a:pt x="454025" y="120650"/>
                </a:cubicBezTo>
                <a:cubicBezTo>
                  <a:pt x="451641" y="117670"/>
                  <a:pt x="446522" y="117536"/>
                  <a:pt x="444500" y="114300"/>
                </a:cubicBezTo>
                <a:cubicBezTo>
                  <a:pt x="425608" y="84073"/>
                  <a:pt x="450181" y="103271"/>
                  <a:pt x="428625" y="88900"/>
                </a:cubicBezTo>
                <a:cubicBezTo>
                  <a:pt x="423045" y="72161"/>
                  <a:pt x="429138" y="85705"/>
                  <a:pt x="415925" y="69850"/>
                </a:cubicBezTo>
                <a:cubicBezTo>
                  <a:pt x="413482" y="66919"/>
                  <a:pt x="412018" y="63256"/>
                  <a:pt x="409575" y="60325"/>
                </a:cubicBezTo>
                <a:cubicBezTo>
                  <a:pt x="400249" y="49134"/>
                  <a:pt x="394275" y="46950"/>
                  <a:pt x="381000" y="38100"/>
                </a:cubicBezTo>
                <a:cubicBezTo>
                  <a:pt x="377825" y="35983"/>
                  <a:pt x="375095" y="32957"/>
                  <a:pt x="371475" y="31750"/>
                </a:cubicBezTo>
                <a:lnTo>
                  <a:pt x="352425" y="25400"/>
                </a:lnTo>
                <a:cubicBezTo>
                  <a:pt x="349250" y="24342"/>
                  <a:pt x="345685" y="24081"/>
                  <a:pt x="342900" y="22225"/>
                </a:cubicBezTo>
                <a:cubicBezTo>
                  <a:pt x="315603" y="4027"/>
                  <a:pt x="350140" y="25845"/>
                  <a:pt x="323850" y="12700"/>
                </a:cubicBezTo>
                <a:cubicBezTo>
                  <a:pt x="320437" y="10993"/>
                  <a:pt x="317738" y="8057"/>
                  <a:pt x="314325" y="6350"/>
                </a:cubicBezTo>
                <a:cubicBezTo>
                  <a:pt x="306509" y="2442"/>
                  <a:pt x="293067" y="1219"/>
                  <a:pt x="285750" y="0"/>
                </a:cubicBezTo>
                <a:cubicBezTo>
                  <a:pt x="270933" y="1058"/>
                  <a:pt x="256064" y="1535"/>
                  <a:pt x="241300" y="3175"/>
                </a:cubicBezTo>
                <a:cubicBezTo>
                  <a:pt x="235320" y="3839"/>
                  <a:pt x="225096" y="7518"/>
                  <a:pt x="219075" y="9525"/>
                </a:cubicBezTo>
                <a:cubicBezTo>
                  <a:pt x="216958" y="12700"/>
                  <a:pt x="214275" y="15563"/>
                  <a:pt x="212725" y="19050"/>
                </a:cubicBezTo>
                <a:cubicBezTo>
                  <a:pt x="210007" y="25167"/>
                  <a:pt x="206375" y="38100"/>
                  <a:pt x="206375" y="38100"/>
                </a:cubicBezTo>
                <a:cubicBezTo>
                  <a:pt x="209719" y="84910"/>
                  <a:pt x="196264" y="75907"/>
                  <a:pt x="215900" y="85725"/>
                </a:cubicBezTo>
              </a:path>
            </a:pathLst>
          </a:cu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nvGrpSpPr>
          <p:cNvPr id="24" name="组合 23">
            <a:extLst>
              <a:ext uri="{FF2B5EF4-FFF2-40B4-BE49-F238E27FC236}">
                <a16:creationId xmlns:a16="http://schemas.microsoft.com/office/drawing/2014/main" id="{1EF85499-21B8-BC2B-D8F8-9A6F47DC5078}"/>
              </a:ext>
            </a:extLst>
          </p:cNvPr>
          <p:cNvGrpSpPr/>
          <p:nvPr/>
        </p:nvGrpSpPr>
        <p:grpSpPr>
          <a:xfrm>
            <a:off x="804007" y="863354"/>
            <a:ext cx="3623977" cy="4104646"/>
            <a:chOff x="804007" y="863354"/>
            <a:chExt cx="3623977" cy="4104646"/>
          </a:xfrm>
        </p:grpSpPr>
        <p:sp>
          <p:nvSpPr>
            <p:cNvPr id="15" name="矩形 14">
              <a:extLst>
                <a:ext uri="{FF2B5EF4-FFF2-40B4-BE49-F238E27FC236}">
                  <a16:creationId xmlns:a16="http://schemas.microsoft.com/office/drawing/2014/main" id="{938F39EC-384D-DAD3-56D7-07F8BD9D30D7}"/>
                </a:ext>
              </a:extLst>
            </p:cNvPr>
            <p:cNvSpPr/>
            <p:nvPr/>
          </p:nvSpPr>
          <p:spPr bwMode="auto">
            <a:xfrm>
              <a:off x="804007" y="4582502"/>
              <a:ext cx="3623977" cy="38549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2400" b="0" i="0" u="none" strike="noStrike" cap="none" normalizeH="0" baseline="0">
                <a:ln>
                  <a:noFill/>
                </a:ln>
                <a:solidFill>
                  <a:schemeClr val="tx1"/>
                </a:solidFill>
                <a:effectLst/>
                <a:latin typeface="Times" charset="0"/>
              </a:endParaRPr>
            </a:p>
          </p:txBody>
        </p:sp>
        <p:grpSp>
          <p:nvGrpSpPr>
            <p:cNvPr id="20" name="组合 19">
              <a:extLst>
                <a:ext uri="{FF2B5EF4-FFF2-40B4-BE49-F238E27FC236}">
                  <a16:creationId xmlns:a16="http://schemas.microsoft.com/office/drawing/2014/main" id="{D0D2B8E0-A1CA-F755-2BBE-84E166AD60F4}"/>
                </a:ext>
              </a:extLst>
            </p:cNvPr>
            <p:cNvGrpSpPr/>
            <p:nvPr/>
          </p:nvGrpSpPr>
          <p:grpSpPr>
            <a:xfrm>
              <a:off x="804007" y="863354"/>
              <a:ext cx="3623977" cy="3891200"/>
              <a:chOff x="804007" y="863354"/>
              <a:chExt cx="3623977" cy="3891200"/>
            </a:xfrm>
          </p:grpSpPr>
          <p:pic>
            <p:nvPicPr>
              <p:cNvPr id="21" name="图片 5">
                <a:extLst>
                  <a:ext uri="{FF2B5EF4-FFF2-40B4-BE49-F238E27FC236}">
                    <a16:creationId xmlns:a16="http://schemas.microsoft.com/office/drawing/2014/main" id="{FB2F0977-E9DC-E44C-63A3-BEA8462AE21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04007" y="863354"/>
                <a:ext cx="3623977" cy="3891200"/>
              </a:xfrm>
              <a:prstGeom prst="rect">
                <a:avLst/>
              </a:prstGeom>
            </p:spPr>
          </p:pic>
          <p:sp>
            <p:nvSpPr>
              <p:cNvPr id="22" name="矩形 21">
                <a:extLst>
                  <a:ext uri="{FF2B5EF4-FFF2-40B4-BE49-F238E27FC236}">
                    <a16:creationId xmlns:a16="http://schemas.microsoft.com/office/drawing/2014/main" id="{BA05C128-DA22-3DD3-19C3-7B26431E2D6A}"/>
                  </a:ext>
                </a:extLst>
              </p:cNvPr>
              <p:cNvSpPr/>
              <p:nvPr/>
            </p:nvSpPr>
            <p:spPr bwMode="auto">
              <a:xfrm>
                <a:off x="1835696" y="4011910"/>
                <a:ext cx="576064" cy="68982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2400" b="0" i="0" u="none" strike="noStrike" cap="none" normalizeH="0" baseline="0">
                  <a:ln>
                    <a:noFill/>
                  </a:ln>
                  <a:solidFill>
                    <a:schemeClr val="tx1"/>
                  </a:solidFill>
                  <a:effectLst/>
                  <a:latin typeface="Times" charset="0"/>
                </a:endParaRPr>
              </a:p>
            </p:txBody>
          </p:sp>
          <p:sp>
            <p:nvSpPr>
              <p:cNvPr id="23" name="矩形: 圆角 7">
                <a:extLst>
                  <a:ext uri="{FF2B5EF4-FFF2-40B4-BE49-F238E27FC236}">
                    <a16:creationId xmlns:a16="http://schemas.microsoft.com/office/drawing/2014/main" id="{8BDB4BD4-1F01-7B75-F579-19D805C531D1}"/>
                  </a:ext>
                </a:extLst>
              </p:cNvPr>
              <p:cNvSpPr/>
              <p:nvPr/>
            </p:nvSpPr>
            <p:spPr>
              <a:xfrm rot="3582214">
                <a:off x="2123192" y="4063015"/>
                <a:ext cx="431302" cy="43426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a:ln w="0"/>
                    <a:solidFill>
                      <a:schemeClr val="tx1"/>
                    </a:solidFill>
                    <a:effectLst>
                      <a:outerShdw blurRad="38100" dist="19050" dir="2700000" algn="tl" rotWithShape="0">
                        <a:schemeClr val="dk1">
                          <a:alpha val="40000"/>
                        </a:schemeClr>
                      </a:outerShdw>
                    </a:effectLst>
                  </a:rPr>
                  <a:t>GPD</a:t>
                </a:r>
              </a:p>
            </p:txBody>
          </p:sp>
        </p:grpSp>
      </p:grpSp>
      <p:pic>
        <p:nvPicPr>
          <p:cNvPr id="13" name="图片 12">
            <a:extLst>
              <a:ext uri="{FF2B5EF4-FFF2-40B4-BE49-F238E27FC236}">
                <a16:creationId xmlns:a16="http://schemas.microsoft.com/office/drawing/2014/main" id="{EB7E921A-F075-38A6-222C-F2907DB15A5F}"/>
              </a:ext>
            </a:extLst>
          </p:cNvPr>
          <p:cNvPicPr>
            <a:picLocks noChangeAspect="1"/>
          </p:cNvPicPr>
          <p:nvPr/>
        </p:nvPicPr>
        <p:blipFill>
          <a:blip r:embed="rId4">
            <a:clrChange>
              <a:clrFrom>
                <a:srgbClr val="FFFFFF"/>
              </a:clrFrom>
              <a:clrTo>
                <a:srgbClr val="FFFFFF">
                  <a:alpha val="0"/>
                </a:srgbClr>
              </a:clrTo>
            </a:clrChange>
          </a:blip>
          <a:stretch>
            <a:fillRect/>
          </a:stretch>
        </p:blipFill>
        <p:spPr>
          <a:xfrm rot="3815949">
            <a:off x="775528" y="2607870"/>
            <a:ext cx="4083511" cy="2893129"/>
          </a:xfrm>
          <a:prstGeom prst="rect">
            <a:avLst/>
          </a:prstGeom>
        </p:spPr>
      </p:pic>
      <p:sp>
        <p:nvSpPr>
          <p:cNvPr id="5" name="TextBox 4">
            <a:extLst>
              <a:ext uri="{FF2B5EF4-FFF2-40B4-BE49-F238E27FC236}">
                <a16:creationId xmlns:a16="http://schemas.microsoft.com/office/drawing/2014/main" id="{E922792D-3D40-DD54-C288-AD99ED535D68}"/>
              </a:ext>
            </a:extLst>
          </p:cNvPr>
          <p:cNvSpPr txBox="1"/>
          <p:nvPr/>
        </p:nvSpPr>
        <p:spPr>
          <a:xfrm>
            <a:off x="148080" y="4526082"/>
            <a:ext cx="1584176" cy="29283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dirty="0">
                <a:solidFill>
                  <a:srgbClr val="000000"/>
                </a:solidFill>
                <a:highlight>
                  <a:srgbClr val="FDCA00"/>
                </a:highlight>
                <a:latin typeface="Calibri"/>
              </a:rPr>
              <a:t>Slide by </a:t>
            </a:r>
            <a:r>
              <a:rPr lang="fr-CH" dirty="0" err="1">
                <a:solidFill>
                  <a:srgbClr val="000000"/>
                </a:solidFill>
                <a:highlight>
                  <a:srgbClr val="FDCA00"/>
                </a:highlight>
                <a:latin typeface="Calibri"/>
              </a:rPr>
              <a:t>Cong</a:t>
            </a:r>
            <a:r>
              <a:rPr lang="fr-CH" dirty="0">
                <a:solidFill>
                  <a:srgbClr val="000000"/>
                </a:solidFill>
                <a:highlight>
                  <a:srgbClr val="FDCA00"/>
                </a:highlight>
                <a:latin typeface="Calibri"/>
              </a:rPr>
              <a:t> Chen</a:t>
            </a:r>
            <a:endParaRPr lang="de-CH" dirty="0" err="1">
              <a:solidFill>
                <a:srgbClr val="000000"/>
              </a:solidFill>
              <a:highlight>
                <a:srgbClr val="FDCA00"/>
              </a:highlight>
              <a:latin typeface="Calibri"/>
            </a:endParaRPr>
          </a:p>
        </p:txBody>
      </p:sp>
    </p:spTree>
    <p:extLst>
      <p:ext uri="{BB962C8B-B14F-4D97-AF65-F5344CB8AC3E}">
        <p14:creationId xmlns:p14="http://schemas.microsoft.com/office/powerpoint/2010/main" val="3977638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7"/>
          </p:nvPr>
        </p:nvSpPr>
        <p:spPr/>
        <p:txBody>
          <a:bodyPr/>
          <a:lstStyle/>
          <a:p>
            <a:pPr algn="r">
              <a:defRPr/>
            </a:pPr>
            <a:r>
              <a:rPr lang="de-DE"/>
              <a:t>Page </a:t>
            </a:r>
            <a:fld id="{EBC07571-3134-BB4B-B83F-1A9FE18D34F3}" type="slidenum">
              <a:rPr lang="de-DE" smtClean="0"/>
              <a:pPr algn="r">
                <a:defRPr/>
              </a:pPr>
              <a:t>5</a:t>
            </a:fld>
            <a:endParaRPr lang="de-DE" dirty="0"/>
          </a:p>
        </p:txBody>
      </p:sp>
      <p:sp>
        <p:nvSpPr>
          <p:cNvPr id="8" name="Titel 2"/>
          <p:cNvSpPr>
            <a:spLocks noGrp="1"/>
          </p:cNvSpPr>
          <p:nvPr>
            <p:ph type="title"/>
          </p:nvPr>
        </p:nvSpPr>
        <p:spPr>
          <a:xfrm>
            <a:off x="2077211" y="216000"/>
            <a:ext cx="6708025" cy="381375"/>
          </a:xfrm>
        </p:spPr>
        <p:txBody>
          <a:bodyPr/>
          <a:lstStyle/>
          <a:p>
            <a:r>
              <a:rPr lang="en-GB" dirty="0"/>
              <a:t>Current status of </a:t>
            </a:r>
            <a:r>
              <a:rPr lang="el-GR" dirty="0"/>
              <a:t>μ</a:t>
            </a:r>
            <a:r>
              <a:rPr lang="en-GB" dirty="0"/>
              <a:t>E1, poster of Cong Chen</a:t>
            </a:r>
            <a:endParaRPr lang="en-GB" noProof="0" dirty="0"/>
          </a:p>
        </p:txBody>
      </p:sp>
      <p:pic>
        <p:nvPicPr>
          <p:cNvPr id="15" name="图片 13">
            <a:extLst>
              <a:ext uri="{FF2B5EF4-FFF2-40B4-BE49-F238E27FC236}">
                <a16:creationId xmlns:a16="http://schemas.microsoft.com/office/drawing/2014/main" id="{3F6AD7D1-680E-39C4-DEDB-ED78D92B8112}"/>
              </a:ext>
            </a:extLst>
          </p:cNvPr>
          <p:cNvPicPr>
            <a:picLocks noChangeAspect="1"/>
          </p:cNvPicPr>
          <p:nvPr/>
        </p:nvPicPr>
        <p:blipFill>
          <a:blip r:embed="rId3"/>
          <a:srcRect/>
          <a:stretch/>
        </p:blipFill>
        <p:spPr>
          <a:xfrm>
            <a:off x="4896036" y="1003234"/>
            <a:ext cx="3623977" cy="3751816"/>
          </a:xfrm>
          <a:prstGeom prst="rect">
            <a:avLst/>
          </a:prstGeom>
        </p:spPr>
      </p:pic>
      <p:sp>
        <p:nvSpPr>
          <p:cNvPr id="17" name="矩形: 圆角 15">
            <a:extLst>
              <a:ext uri="{FF2B5EF4-FFF2-40B4-BE49-F238E27FC236}">
                <a16:creationId xmlns:a16="http://schemas.microsoft.com/office/drawing/2014/main" id="{44B81271-9E90-5E23-B188-50E369DA113B}"/>
              </a:ext>
            </a:extLst>
          </p:cNvPr>
          <p:cNvSpPr/>
          <p:nvPr/>
        </p:nvSpPr>
        <p:spPr>
          <a:xfrm rot="3300962">
            <a:off x="5885296" y="4222868"/>
            <a:ext cx="431302" cy="4445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a:ln w="0"/>
                <a:solidFill>
                  <a:schemeClr val="tx1"/>
                </a:solidFill>
                <a:effectLst>
                  <a:outerShdw blurRad="38100" dist="19050" dir="2700000" algn="tl" rotWithShape="0">
                    <a:schemeClr val="dk1">
                      <a:alpha val="40000"/>
                    </a:schemeClr>
                  </a:outerShdw>
                </a:effectLst>
              </a:rPr>
              <a:t>GPD</a:t>
            </a:r>
          </a:p>
        </p:txBody>
      </p:sp>
      <p:sp>
        <p:nvSpPr>
          <p:cNvPr id="18" name="矩形: 圆角 16">
            <a:extLst>
              <a:ext uri="{FF2B5EF4-FFF2-40B4-BE49-F238E27FC236}">
                <a16:creationId xmlns:a16="http://schemas.microsoft.com/office/drawing/2014/main" id="{F56E6A1C-54CB-7654-D5D8-5EB84F970E98}"/>
              </a:ext>
            </a:extLst>
          </p:cNvPr>
          <p:cNvSpPr/>
          <p:nvPr/>
        </p:nvSpPr>
        <p:spPr>
          <a:xfrm rot="20210175">
            <a:off x="6869113" y="4365278"/>
            <a:ext cx="517040" cy="275722"/>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b="1" dirty="0" err="1">
                <a:ln w="0"/>
                <a:solidFill>
                  <a:schemeClr val="tx1"/>
                </a:solidFill>
                <a:effectLst>
                  <a:outerShdw blurRad="38100" dist="19050" dir="2700000" algn="tl" rotWithShape="0">
                    <a:schemeClr val="dk1">
                      <a:alpha val="40000"/>
                    </a:schemeClr>
                  </a:outerShdw>
                </a:effectLst>
              </a:rPr>
              <a:t>MIXE</a:t>
            </a:r>
            <a:endParaRPr lang="en-US" altLang="zh-CN" sz="900" b="1" dirty="0">
              <a:ln w="0"/>
              <a:solidFill>
                <a:schemeClr val="tx1"/>
              </a:solidFill>
              <a:effectLst>
                <a:outerShdw blurRad="38100" dist="19050" dir="2700000" algn="tl" rotWithShape="0">
                  <a:schemeClr val="dk1">
                    <a:alpha val="40000"/>
                  </a:schemeClr>
                </a:outerShdw>
              </a:effectLst>
            </a:endParaRPr>
          </a:p>
        </p:txBody>
      </p:sp>
      <p:pic>
        <p:nvPicPr>
          <p:cNvPr id="2" name="图片 14">
            <a:extLst>
              <a:ext uri="{FF2B5EF4-FFF2-40B4-BE49-F238E27FC236}">
                <a16:creationId xmlns:a16="http://schemas.microsoft.com/office/drawing/2014/main" id="{1BD997BD-37F2-F5CB-8E76-EDD0D94785F4}"/>
              </a:ext>
            </a:extLst>
          </p:cNvPr>
          <p:cNvPicPr>
            <a:picLocks noChangeAspect="1"/>
          </p:cNvPicPr>
          <p:nvPr/>
        </p:nvPicPr>
        <p:blipFill rotWithShape="1">
          <a:blip r:embed="rId4">
            <a:clrChange>
              <a:clrFrom>
                <a:srgbClr val="FFFFFF"/>
              </a:clrFrom>
              <a:clrTo>
                <a:srgbClr val="FFFFFF">
                  <a:alpha val="0"/>
                </a:srgbClr>
              </a:clrTo>
            </a:clrChange>
            <a:alphaModFix/>
          </a:blip>
          <a:srcRect l="12905" t="68491" r="59452" b="22010"/>
          <a:stretch/>
        </p:blipFill>
        <p:spPr>
          <a:xfrm rot="1200000">
            <a:off x="6592147" y="3784227"/>
            <a:ext cx="540573" cy="242831"/>
          </a:xfrm>
          <a:prstGeom prst="rect">
            <a:avLst/>
          </a:prstGeom>
        </p:spPr>
      </p:pic>
      <p:sp>
        <p:nvSpPr>
          <p:cNvPr id="7" name="矩形 6">
            <a:extLst>
              <a:ext uri="{FF2B5EF4-FFF2-40B4-BE49-F238E27FC236}">
                <a16:creationId xmlns:a16="http://schemas.microsoft.com/office/drawing/2014/main" id="{67BA02A5-CA28-5630-49AA-6C672D657E19}"/>
              </a:ext>
            </a:extLst>
          </p:cNvPr>
          <p:cNvSpPr/>
          <p:nvPr/>
        </p:nvSpPr>
        <p:spPr bwMode="auto">
          <a:xfrm>
            <a:off x="4788024" y="2499742"/>
            <a:ext cx="216024" cy="2304256"/>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2400" b="0" i="0" u="none" strike="noStrike" cap="none" normalizeH="0" baseline="0">
              <a:ln>
                <a:noFill/>
              </a:ln>
              <a:solidFill>
                <a:schemeClr val="tx1"/>
              </a:solidFill>
              <a:effectLst/>
              <a:latin typeface="Times" charset="0"/>
            </a:endParaRPr>
          </a:p>
        </p:txBody>
      </p:sp>
      <p:grpSp>
        <p:nvGrpSpPr>
          <p:cNvPr id="10" name="组合 9">
            <a:extLst>
              <a:ext uri="{FF2B5EF4-FFF2-40B4-BE49-F238E27FC236}">
                <a16:creationId xmlns:a16="http://schemas.microsoft.com/office/drawing/2014/main" id="{D47A937E-24D7-A447-5F31-F1943995371F}"/>
              </a:ext>
            </a:extLst>
          </p:cNvPr>
          <p:cNvGrpSpPr/>
          <p:nvPr/>
        </p:nvGrpSpPr>
        <p:grpSpPr>
          <a:xfrm>
            <a:off x="804007" y="863354"/>
            <a:ext cx="3623977" cy="3891200"/>
            <a:chOff x="804007" y="863354"/>
            <a:chExt cx="3623977" cy="3891200"/>
          </a:xfrm>
        </p:grpSpPr>
        <p:pic>
          <p:nvPicPr>
            <p:cNvPr id="11" name="图片 5">
              <a:extLst>
                <a:ext uri="{FF2B5EF4-FFF2-40B4-BE49-F238E27FC236}">
                  <a16:creationId xmlns:a16="http://schemas.microsoft.com/office/drawing/2014/main" id="{EF2A8FA4-1925-98C0-EDC4-8551A6C9B2B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04007" y="863354"/>
              <a:ext cx="3623977" cy="3891200"/>
            </a:xfrm>
            <a:prstGeom prst="rect">
              <a:avLst/>
            </a:prstGeom>
          </p:spPr>
        </p:pic>
        <p:sp>
          <p:nvSpPr>
            <p:cNvPr id="12" name="矩形 11">
              <a:extLst>
                <a:ext uri="{FF2B5EF4-FFF2-40B4-BE49-F238E27FC236}">
                  <a16:creationId xmlns:a16="http://schemas.microsoft.com/office/drawing/2014/main" id="{84ED7FFD-2CF5-1F26-515E-3F2A62798F4C}"/>
                </a:ext>
              </a:extLst>
            </p:cNvPr>
            <p:cNvSpPr/>
            <p:nvPr/>
          </p:nvSpPr>
          <p:spPr bwMode="auto">
            <a:xfrm>
              <a:off x="1835696" y="4011910"/>
              <a:ext cx="576064" cy="68982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2400" b="0" i="0" u="none" strike="noStrike" cap="none" normalizeH="0" baseline="0">
                <a:ln>
                  <a:noFill/>
                </a:ln>
                <a:solidFill>
                  <a:schemeClr val="tx1"/>
                </a:solidFill>
                <a:effectLst/>
                <a:latin typeface="Times" charset="0"/>
              </a:endParaRPr>
            </a:p>
          </p:txBody>
        </p:sp>
        <p:sp>
          <p:nvSpPr>
            <p:cNvPr id="13" name="矩形: 圆角 7">
              <a:extLst>
                <a:ext uri="{FF2B5EF4-FFF2-40B4-BE49-F238E27FC236}">
                  <a16:creationId xmlns:a16="http://schemas.microsoft.com/office/drawing/2014/main" id="{1C94DF36-4B4F-029B-549D-E799A10B8C40}"/>
                </a:ext>
              </a:extLst>
            </p:cNvPr>
            <p:cNvSpPr/>
            <p:nvPr/>
          </p:nvSpPr>
          <p:spPr>
            <a:xfrm rot="3582214">
              <a:off x="2123192" y="4063015"/>
              <a:ext cx="431302" cy="43426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a:ln w="0"/>
                  <a:solidFill>
                    <a:schemeClr val="tx1"/>
                  </a:solidFill>
                  <a:effectLst>
                    <a:outerShdw blurRad="38100" dist="19050" dir="2700000" algn="tl" rotWithShape="0">
                      <a:schemeClr val="dk1">
                        <a:alpha val="40000"/>
                      </a:schemeClr>
                    </a:outerShdw>
                  </a:effectLst>
                </a:rPr>
                <a:t>GPD</a:t>
              </a:r>
            </a:p>
          </p:txBody>
        </p:sp>
      </p:grpSp>
      <p:sp>
        <p:nvSpPr>
          <p:cNvPr id="14" name="矩形 13">
            <a:extLst>
              <a:ext uri="{FF2B5EF4-FFF2-40B4-BE49-F238E27FC236}">
                <a16:creationId xmlns:a16="http://schemas.microsoft.com/office/drawing/2014/main" id="{EA5888CA-72A6-8897-3F51-3481D60B4E21}"/>
              </a:ext>
            </a:extLst>
          </p:cNvPr>
          <p:cNvSpPr/>
          <p:nvPr/>
        </p:nvSpPr>
        <p:spPr bwMode="auto">
          <a:xfrm>
            <a:off x="5786827" y="4067897"/>
            <a:ext cx="576064" cy="68982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2400" b="0" i="0" u="none" strike="noStrike" cap="none" normalizeH="0" baseline="0">
              <a:ln>
                <a:noFill/>
              </a:ln>
              <a:solidFill>
                <a:schemeClr val="tx1"/>
              </a:solidFill>
              <a:effectLst/>
              <a:latin typeface="Times" charset="0"/>
            </a:endParaRPr>
          </a:p>
        </p:txBody>
      </p:sp>
      <p:sp>
        <p:nvSpPr>
          <p:cNvPr id="16" name="矩形: 圆角 7">
            <a:extLst>
              <a:ext uri="{FF2B5EF4-FFF2-40B4-BE49-F238E27FC236}">
                <a16:creationId xmlns:a16="http://schemas.microsoft.com/office/drawing/2014/main" id="{4164750F-166F-A635-5AAB-1E3944381FF8}"/>
              </a:ext>
            </a:extLst>
          </p:cNvPr>
          <p:cNvSpPr/>
          <p:nvPr/>
        </p:nvSpPr>
        <p:spPr>
          <a:xfrm rot="3582214">
            <a:off x="6074323" y="4119002"/>
            <a:ext cx="431302" cy="43426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a:ln w="0"/>
                <a:solidFill>
                  <a:schemeClr val="tx1"/>
                </a:solidFill>
                <a:effectLst>
                  <a:outerShdw blurRad="38100" dist="19050" dir="2700000" algn="tl" rotWithShape="0">
                    <a:schemeClr val="dk1">
                      <a:alpha val="40000"/>
                    </a:schemeClr>
                  </a:outerShdw>
                </a:effectLst>
              </a:rPr>
              <a:t>GPD</a:t>
            </a:r>
          </a:p>
        </p:txBody>
      </p:sp>
      <p:pic>
        <p:nvPicPr>
          <p:cNvPr id="4" name="图片 3">
            <a:extLst>
              <a:ext uri="{FF2B5EF4-FFF2-40B4-BE49-F238E27FC236}">
                <a16:creationId xmlns:a16="http://schemas.microsoft.com/office/drawing/2014/main" id="{13BD0BA1-EF6A-28C0-4BE8-D78AF4BA9F6C}"/>
              </a:ext>
            </a:extLst>
          </p:cNvPr>
          <p:cNvPicPr>
            <a:picLocks noChangeAspect="1"/>
          </p:cNvPicPr>
          <p:nvPr/>
        </p:nvPicPr>
        <p:blipFill>
          <a:blip r:embed="rId6">
            <a:clrChange>
              <a:clrFrom>
                <a:srgbClr val="FFFFFF"/>
              </a:clrFrom>
              <a:clrTo>
                <a:srgbClr val="FFFFFF">
                  <a:alpha val="0"/>
                </a:srgbClr>
              </a:clrTo>
            </a:clrChange>
          </a:blip>
          <a:stretch>
            <a:fillRect/>
          </a:stretch>
        </p:blipFill>
        <p:spPr>
          <a:xfrm rot="3815949">
            <a:off x="4689258" y="2665614"/>
            <a:ext cx="4083511" cy="2893129"/>
          </a:xfrm>
          <a:prstGeom prst="rect">
            <a:avLst/>
          </a:prstGeom>
        </p:spPr>
      </p:pic>
      <p:pic>
        <p:nvPicPr>
          <p:cNvPr id="5" name="图片 4">
            <a:extLst>
              <a:ext uri="{FF2B5EF4-FFF2-40B4-BE49-F238E27FC236}">
                <a16:creationId xmlns:a16="http://schemas.microsoft.com/office/drawing/2014/main" id="{796C429B-57D1-7E98-FD7C-E24A027F677A}"/>
              </a:ext>
            </a:extLst>
          </p:cNvPr>
          <p:cNvPicPr>
            <a:picLocks noChangeAspect="1"/>
          </p:cNvPicPr>
          <p:nvPr/>
        </p:nvPicPr>
        <p:blipFill>
          <a:blip r:embed="rId6">
            <a:clrChange>
              <a:clrFrom>
                <a:srgbClr val="FFFFFF"/>
              </a:clrFrom>
              <a:clrTo>
                <a:srgbClr val="FFFFFF">
                  <a:alpha val="0"/>
                </a:srgbClr>
              </a:clrTo>
            </a:clrChange>
          </a:blip>
          <a:stretch>
            <a:fillRect/>
          </a:stretch>
        </p:blipFill>
        <p:spPr>
          <a:xfrm rot="3815949">
            <a:off x="775528" y="2607870"/>
            <a:ext cx="4083511" cy="2893129"/>
          </a:xfrm>
          <a:prstGeom prst="rect">
            <a:avLst/>
          </a:prstGeom>
        </p:spPr>
      </p:pic>
      <p:sp>
        <p:nvSpPr>
          <p:cNvPr id="19" name="文本框 18">
            <a:extLst>
              <a:ext uri="{FF2B5EF4-FFF2-40B4-BE49-F238E27FC236}">
                <a16:creationId xmlns:a16="http://schemas.microsoft.com/office/drawing/2014/main" id="{194E8F3B-5333-A998-7F42-B38BDB6DF600}"/>
              </a:ext>
            </a:extLst>
          </p:cNvPr>
          <p:cNvSpPr txBox="1"/>
          <p:nvPr/>
        </p:nvSpPr>
        <p:spPr>
          <a:xfrm>
            <a:off x="5506462" y="3769263"/>
            <a:ext cx="974490" cy="338554"/>
          </a:xfrm>
          <a:prstGeom prst="rect">
            <a:avLst/>
          </a:prstGeom>
          <a:noFill/>
        </p:spPr>
        <p:txBody>
          <a:bodyPr wrap="square">
            <a:spAutoFit/>
          </a:bodyPr>
          <a:lstStyle/>
          <a:p>
            <a:pPr algn="ctr"/>
            <a:r>
              <a:rPr lang="en-GB" altLang="zh-CN" b="0" i="0" dirty="0">
                <a:solidFill>
                  <a:srgbClr val="0F90FF"/>
                </a:solidFill>
                <a:effectLst/>
                <a:latin typeface="Sitka Small" panose="02000505000000020004" pitchFamily="2" charset="0"/>
              </a:rPr>
              <a:t>task 1</a:t>
            </a:r>
            <a:endParaRPr lang="zh-CN" altLang="en-US" dirty="0">
              <a:solidFill>
                <a:srgbClr val="0F90FF"/>
              </a:solidFill>
              <a:latin typeface="Sitka Small" panose="02000505000000020004" pitchFamily="2" charset="0"/>
            </a:endParaRPr>
          </a:p>
        </p:txBody>
      </p:sp>
      <p:sp>
        <p:nvSpPr>
          <p:cNvPr id="20" name="文本框 19">
            <a:extLst>
              <a:ext uri="{FF2B5EF4-FFF2-40B4-BE49-F238E27FC236}">
                <a16:creationId xmlns:a16="http://schemas.microsoft.com/office/drawing/2014/main" id="{50A01FCA-6B55-9E7E-EAB2-4D269A583C76}"/>
              </a:ext>
            </a:extLst>
          </p:cNvPr>
          <p:cNvSpPr txBox="1"/>
          <p:nvPr/>
        </p:nvSpPr>
        <p:spPr>
          <a:xfrm>
            <a:off x="7157947" y="4532455"/>
            <a:ext cx="974490" cy="338554"/>
          </a:xfrm>
          <a:prstGeom prst="rect">
            <a:avLst/>
          </a:prstGeom>
          <a:noFill/>
        </p:spPr>
        <p:txBody>
          <a:bodyPr wrap="square">
            <a:spAutoFit/>
          </a:bodyPr>
          <a:lstStyle/>
          <a:p>
            <a:pPr algn="ctr"/>
            <a:r>
              <a:rPr lang="en-GB" altLang="zh-CN" b="0" i="0" dirty="0">
                <a:solidFill>
                  <a:srgbClr val="0F90FF"/>
                </a:solidFill>
                <a:effectLst/>
                <a:latin typeface="Sitka Small" panose="02000505000000020004" pitchFamily="2" charset="0"/>
              </a:rPr>
              <a:t>task 2</a:t>
            </a:r>
            <a:endParaRPr lang="zh-CN" altLang="en-US" dirty="0">
              <a:solidFill>
                <a:srgbClr val="0F90FF"/>
              </a:solidFill>
              <a:latin typeface="Sitka Small" panose="02000505000000020004" pitchFamily="2" charset="0"/>
            </a:endParaRPr>
          </a:p>
        </p:txBody>
      </p:sp>
      <p:sp>
        <p:nvSpPr>
          <p:cNvPr id="6" name="TextBox 5">
            <a:extLst>
              <a:ext uri="{FF2B5EF4-FFF2-40B4-BE49-F238E27FC236}">
                <a16:creationId xmlns:a16="http://schemas.microsoft.com/office/drawing/2014/main" id="{F3AB6112-028C-4B79-EBD3-8320DB10A2C8}"/>
              </a:ext>
            </a:extLst>
          </p:cNvPr>
          <p:cNvSpPr txBox="1"/>
          <p:nvPr/>
        </p:nvSpPr>
        <p:spPr>
          <a:xfrm>
            <a:off x="148080" y="4526082"/>
            <a:ext cx="1584176" cy="29283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dirty="0">
                <a:solidFill>
                  <a:srgbClr val="000000"/>
                </a:solidFill>
                <a:highlight>
                  <a:srgbClr val="FDCA00"/>
                </a:highlight>
                <a:latin typeface="Calibri"/>
              </a:rPr>
              <a:t>Slide by </a:t>
            </a:r>
            <a:r>
              <a:rPr lang="fr-CH" dirty="0" err="1">
                <a:solidFill>
                  <a:srgbClr val="000000"/>
                </a:solidFill>
                <a:highlight>
                  <a:srgbClr val="FDCA00"/>
                </a:highlight>
                <a:latin typeface="Calibri"/>
              </a:rPr>
              <a:t>Cong</a:t>
            </a:r>
            <a:r>
              <a:rPr lang="fr-CH" dirty="0">
                <a:solidFill>
                  <a:srgbClr val="000000"/>
                </a:solidFill>
                <a:highlight>
                  <a:srgbClr val="FDCA00"/>
                </a:highlight>
                <a:latin typeface="Calibri"/>
              </a:rPr>
              <a:t> Chen</a:t>
            </a:r>
            <a:endParaRPr lang="de-CH" dirty="0" err="1">
              <a:solidFill>
                <a:srgbClr val="000000"/>
              </a:solidFill>
              <a:highlight>
                <a:srgbClr val="FDCA00"/>
              </a:highlight>
              <a:latin typeface="Calibri"/>
            </a:endParaRPr>
          </a:p>
        </p:txBody>
      </p:sp>
    </p:spTree>
    <p:extLst>
      <p:ext uri="{BB962C8B-B14F-4D97-AF65-F5344CB8AC3E}">
        <p14:creationId xmlns:p14="http://schemas.microsoft.com/office/powerpoint/2010/main" val="70649829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077211" y="216000"/>
            <a:ext cx="6959285" cy="381375"/>
          </a:xfrm>
        </p:spPr>
        <p:txBody>
          <a:bodyPr/>
          <a:lstStyle/>
          <a:p>
            <a:r>
              <a:rPr lang="en-US" dirty="0"/>
              <a:t>Beam envelope calculation of μE1 with new layout</a:t>
            </a:r>
            <a:endParaRPr lang="en-GB" noProof="0" dirty="0"/>
          </a:p>
        </p:txBody>
      </p:sp>
      <p:sp>
        <p:nvSpPr>
          <p:cNvPr id="3" name="Foliennummernplatzhalter 2"/>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6</a:t>
            </a:fld>
            <a:endParaRPr lang="de-DE" dirty="0"/>
          </a:p>
        </p:txBody>
      </p:sp>
      <p:pic>
        <p:nvPicPr>
          <p:cNvPr id="23" name="图片 19">
            <a:extLst>
              <a:ext uri="{FF2B5EF4-FFF2-40B4-BE49-F238E27FC236}">
                <a16:creationId xmlns:a16="http://schemas.microsoft.com/office/drawing/2014/main" id="{2DF288F3-14B1-CF60-84BD-010E0AE53B11}"/>
              </a:ext>
            </a:extLst>
          </p:cNvPr>
          <p:cNvPicPr>
            <a:picLocks noChangeAspect="1"/>
          </p:cNvPicPr>
          <p:nvPr/>
        </p:nvPicPr>
        <p:blipFill>
          <a:blip r:embed="rId3"/>
          <a:srcRect/>
          <a:stretch/>
        </p:blipFill>
        <p:spPr>
          <a:xfrm>
            <a:off x="6490649" y="2250688"/>
            <a:ext cx="1944000" cy="1985718"/>
          </a:xfrm>
          <a:prstGeom prst="rect">
            <a:avLst/>
          </a:prstGeom>
        </p:spPr>
      </p:pic>
      <p:grpSp>
        <p:nvGrpSpPr>
          <p:cNvPr id="46" name="组合 45">
            <a:extLst>
              <a:ext uri="{FF2B5EF4-FFF2-40B4-BE49-F238E27FC236}">
                <a16:creationId xmlns:a16="http://schemas.microsoft.com/office/drawing/2014/main" id="{395F65DB-2412-5F88-7BAD-BF07BFABAF54}"/>
              </a:ext>
            </a:extLst>
          </p:cNvPr>
          <p:cNvGrpSpPr/>
          <p:nvPr/>
        </p:nvGrpSpPr>
        <p:grpSpPr>
          <a:xfrm>
            <a:off x="1696467" y="1277024"/>
            <a:ext cx="4680520" cy="3598606"/>
            <a:chOff x="1835696" y="1369394"/>
            <a:chExt cx="4680520" cy="3598606"/>
          </a:xfrm>
        </p:grpSpPr>
        <p:pic>
          <p:nvPicPr>
            <p:cNvPr id="95" name="图片 4">
              <a:extLst>
                <a:ext uri="{FF2B5EF4-FFF2-40B4-BE49-F238E27FC236}">
                  <a16:creationId xmlns:a16="http://schemas.microsoft.com/office/drawing/2014/main" id="{5757B332-7A26-407B-98D6-80AE6A312BBE}"/>
                </a:ext>
              </a:extLst>
            </p:cNvPr>
            <p:cNvPicPr>
              <a:picLocks noChangeAspect="1"/>
            </p:cNvPicPr>
            <p:nvPr/>
          </p:nvPicPr>
          <p:blipFill rotWithShape="1">
            <a:blip r:embed="rId4"/>
            <a:srcRect r="28987"/>
            <a:stretch/>
          </p:blipFill>
          <p:spPr>
            <a:xfrm>
              <a:off x="2339755" y="1369394"/>
              <a:ext cx="3888430" cy="3492000"/>
            </a:xfrm>
            <a:prstGeom prst="rect">
              <a:avLst/>
            </a:prstGeom>
          </p:spPr>
        </p:pic>
        <p:cxnSp>
          <p:nvCxnSpPr>
            <p:cNvPr id="88" name="直接箭头连接符 6">
              <a:extLst>
                <a:ext uri="{FF2B5EF4-FFF2-40B4-BE49-F238E27FC236}">
                  <a16:creationId xmlns:a16="http://schemas.microsoft.com/office/drawing/2014/main" id="{DB728907-65D2-48F2-9CB6-5AC2BAB1B2AA}"/>
                </a:ext>
              </a:extLst>
            </p:cNvPr>
            <p:cNvCxnSpPr>
              <a:cxnSpLocks noChangeAspect="1"/>
            </p:cNvCxnSpPr>
            <p:nvPr/>
          </p:nvCxnSpPr>
          <p:spPr>
            <a:xfrm>
              <a:off x="5695368" y="2427734"/>
              <a:ext cx="0" cy="583965"/>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grpSp>
          <p:nvGrpSpPr>
            <p:cNvPr id="2" name="组合 1">
              <a:extLst>
                <a:ext uri="{FF2B5EF4-FFF2-40B4-BE49-F238E27FC236}">
                  <a16:creationId xmlns:a16="http://schemas.microsoft.com/office/drawing/2014/main" id="{BFDCAD3F-9F5B-34B2-6E75-24EFA6391A24}"/>
                </a:ext>
              </a:extLst>
            </p:cNvPr>
            <p:cNvGrpSpPr>
              <a:grpSpLocks noChangeAspect="1"/>
            </p:cNvGrpSpPr>
            <p:nvPr/>
          </p:nvGrpSpPr>
          <p:grpSpPr>
            <a:xfrm>
              <a:off x="1835696" y="1584000"/>
              <a:ext cx="545058" cy="3384000"/>
              <a:chOff x="4356114" y="1505283"/>
              <a:chExt cx="515576" cy="3200962"/>
            </a:xfrm>
          </p:grpSpPr>
          <p:grpSp>
            <p:nvGrpSpPr>
              <p:cNvPr id="4" name="组合 3">
                <a:extLst>
                  <a:ext uri="{FF2B5EF4-FFF2-40B4-BE49-F238E27FC236}">
                    <a16:creationId xmlns:a16="http://schemas.microsoft.com/office/drawing/2014/main" id="{D8DF300B-84A6-8520-E2D3-751FE5991E5D}"/>
                  </a:ext>
                </a:extLst>
              </p:cNvPr>
              <p:cNvGrpSpPr/>
              <p:nvPr/>
            </p:nvGrpSpPr>
            <p:grpSpPr>
              <a:xfrm>
                <a:off x="4533136" y="1505283"/>
                <a:ext cx="338554" cy="3200962"/>
                <a:chOff x="4208753" y="1505283"/>
                <a:chExt cx="338554" cy="3200962"/>
              </a:xfrm>
            </p:grpSpPr>
            <p:sp>
              <p:nvSpPr>
                <p:cNvPr id="7" name="文本框 6">
                  <a:extLst>
                    <a:ext uri="{FF2B5EF4-FFF2-40B4-BE49-F238E27FC236}">
                      <a16:creationId xmlns:a16="http://schemas.microsoft.com/office/drawing/2014/main" id="{F9D3C6F1-E6FA-E710-6D55-108E1B48CDBE}"/>
                    </a:ext>
                  </a:extLst>
                </p:cNvPr>
                <p:cNvSpPr txBox="1"/>
                <p:nvPr/>
              </p:nvSpPr>
              <p:spPr>
                <a:xfrm>
                  <a:off x="4265095" y="3259659"/>
                  <a:ext cx="261610"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4</a:t>
                  </a:r>
                  <a:endParaRPr lang="zh-CN" altLang="en-US" sz="1200" dirty="0">
                    <a:latin typeface="Times New Roman" panose="02020603050405020304" pitchFamily="18" charset="0"/>
                    <a:cs typeface="Times New Roman" panose="02020603050405020304" pitchFamily="18" charset="0"/>
                  </a:endParaRPr>
                </a:p>
              </p:txBody>
            </p:sp>
            <p:sp>
              <p:nvSpPr>
                <p:cNvPr id="8" name="文本框 7">
                  <a:extLst>
                    <a:ext uri="{FF2B5EF4-FFF2-40B4-BE49-F238E27FC236}">
                      <a16:creationId xmlns:a16="http://schemas.microsoft.com/office/drawing/2014/main" id="{8577D173-2F65-62FD-D565-06BEB034CDA8}"/>
                    </a:ext>
                  </a:extLst>
                </p:cNvPr>
                <p:cNvSpPr txBox="1"/>
                <p:nvPr/>
              </p:nvSpPr>
              <p:spPr>
                <a:xfrm>
                  <a:off x="4265095" y="3552055"/>
                  <a:ext cx="261610"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8</a:t>
                  </a:r>
                  <a:endParaRPr lang="zh-CN" altLang="en-US" sz="1200" dirty="0">
                    <a:latin typeface="Times New Roman" panose="02020603050405020304" pitchFamily="18" charset="0"/>
                    <a:cs typeface="Times New Roman" panose="02020603050405020304" pitchFamily="18" charset="0"/>
                  </a:endParaRPr>
                </a:p>
              </p:txBody>
            </p:sp>
            <p:sp>
              <p:nvSpPr>
                <p:cNvPr id="9" name="文本框 8">
                  <a:extLst>
                    <a:ext uri="{FF2B5EF4-FFF2-40B4-BE49-F238E27FC236}">
                      <a16:creationId xmlns:a16="http://schemas.microsoft.com/office/drawing/2014/main" id="{089088AB-9AB8-3B14-A2C8-4A43D90CD24B}"/>
                    </a:ext>
                  </a:extLst>
                </p:cNvPr>
                <p:cNvSpPr txBox="1"/>
                <p:nvPr/>
              </p:nvSpPr>
              <p:spPr>
                <a:xfrm>
                  <a:off x="4208753" y="3844451"/>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12</a:t>
                  </a:r>
                  <a:endParaRPr lang="zh-CN" altLang="en-US" sz="1200" dirty="0">
                    <a:latin typeface="Times New Roman" panose="02020603050405020304" pitchFamily="18" charset="0"/>
                    <a:cs typeface="Times New Roman" panose="02020603050405020304" pitchFamily="18" charset="0"/>
                  </a:endParaRPr>
                </a:p>
              </p:txBody>
            </p:sp>
            <p:sp>
              <p:nvSpPr>
                <p:cNvPr id="10" name="文本框 9">
                  <a:extLst>
                    <a:ext uri="{FF2B5EF4-FFF2-40B4-BE49-F238E27FC236}">
                      <a16:creationId xmlns:a16="http://schemas.microsoft.com/office/drawing/2014/main" id="{61A00366-B774-3A06-A0E4-9360B22E9583}"/>
                    </a:ext>
                  </a:extLst>
                </p:cNvPr>
                <p:cNvSpPr txBox="1"/>
                <p:nvPr/>
              </p:nvSpPr>
              <p:spPr>
                <a:xfrm>
                  <a:off x="4208753" y="4136847"/>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16</a:t>
                  </a:r>
                  <a:endParaRPr lang="zh-CN" altLang="en-US" sz="1200" dirty="0">
                    <a:latin typeface="Times New Roman" panose="02020603050405020304" pitchFamily="18" charset="0"/>
                    <a:cs typeface="Times New Roman" panose="02020603050405020304" pitchFamily="18" charset="0"/>
                  </a:endParaRPr>
                </a:p>
              </p:txBody>
            </p:sp>
            <p:sp>
              <p:nvSpPr>
                <p:cNvPr id="11" name="文本框 10">
                  <a:extLst>
                    <a:ext uri="{FF2B5EF4-FFF2-40B4-BE49-F238E27FC236}">
                      <a16:creationId xmlns:a16="http://schemas.microsoft.com/office/drawing/2014/main" id="{6D35F0C1-1376-F828-1D7A-A2DDAEAAEC80}"/>
                    </a:ext>
                  </a:extLst>
                </p:cNvPr>
                <p:cNvSpPr txBox="1"/>
                <p:nvPr/>
              </p:nvSpPr>
              <p:spPr>
                <a:xfrm>
                  <a:off x="4208753" y="4429246"/>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20</a:t>
                  </a:r>
                  <a:endParaRPr lang="zh-CN" altLang="en-US" sz="1200" dirty="0">
                    <a:latin typeface="Times New Roman" panose="02020603050405020304" pitchFamily="18" charset="0"/>
                    <a:cs typeface="Times New Roman" panose="02020603050405020304" pitchFamily="18" charset="0"/>
                  </a:endParaRPr>
                </a:p>
              </p:txBody>
            </p:sp>
            <p:sp>
              <p:nvSpPr>
                <p:cNvPr id="12" name="文本框 11">
                  <a:extLst>
                    <a:ext uri="{FF2B5EF4-FFF2-40B4-BE49-F238E27FC236}">
                      <a16:creationId xmlns:a16="http://schemas.microsoft.com/office/drawing/2014/main" id="{09BD2B23-F89A-DD1B-FBF2-A8D7646D99E1}"/>
                    </a:ext>
                  </a:extLst>
                </p:cNvPr>
                <p:cNvSpPr txBox="1"/>
                <p:nvPr/>
              </p:nvSpPr>
              <p:spPr>
                <a:xfrm>
                  <a:off x="4265095" y="2967263"/>
                  <a:ext cx="261610"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0</a:t>
                  </a:r>
                  <a:endParaRPr lang="zh-CN" altLang="en-US" sz="1200" dirty="0">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F35EE387-4BE1-436F-95C0-C55B01FDC3A9}"/>
                    </a:ext>
                  </a:extLst>
                </p:cNvPr>
                <p:cNvSpPr txBox="1"/>
                <p:nvPr/>
              </p:nvSpPr>
              <p:spPr>
                <a:xfrm>
                  <a:off x="4208753" y="1505283"/>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20</a:t>
                  </a:r>
                  <a:endParaRPr lang="zh-CN" altLang="en-US" sz="1200" dirty="0">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id="{D00C8F00-E6E9-3CB7-7D6A-B56436FFC51F}"/>
                    </a:ext>
                  </a:extLst>
                </p:cNvPr>
                <p:cNvSpPr txBox="1"/>
                <p:nvPr/>
              </p:nvSpPr>
              <p:spPr>
                <a:xfrm>
                  <a:off x="4208753" y="1797679"/>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16</a:t>
                  </a:r>
                  <a:endParaRPr lang="zh-CN" altLang="en-US" sz="1200" dirty="0">
                    <a:latin typeface="Times New Roman" panose="02020603050405020304" pitchFamily="18" charset="0"/>
                    <a:cs typeface="Times New Roman" panose="02020603050405020304" pitchFamily="18" charset="0"/>
                  </a:endParaRPr>
                </a:p>
              </p:txBody>
            </p:sp>
            <p:sp>
              <p:nvSpPr>
                <p:cNvPr id="15" name="文本框 14">
                  <a:extLst>
                    <a:ext uri="{FF2B5EF4-FFF2-40B4-BE49-F238E27FC236}">
                      <a16:creationId xmlns:a16="http://schemas.microsoft.com/office/drawing/2014/main" id="{5981D09F-357E-0282-34FB-37DEDF348542}"/>
                    </a:ext>
                  </a:extLst>
                </p:cNvPr>
                <p:cNvSpPr txBox="1"/>
                <p:nvPr/>
              </p:nvSpPr>
              <p:spPr>
                <a:xfrm>
                  <a:off x="4208753" y="2090075"/>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12</a:t>
                  </a:r>
                  <a:endParaRPr lang="zh-CN" altLang="en-US" sz="1200" dirty="0">
                    <a:latin typeface="Times New Roman" panose="02020603050405020304" pitchFamily="18" charset="0"/>
                    <a:cs typeface="Times New Roman" panose="02020603050405020304" pitchFamily="18" charset="0"/>
                  </a:endParaRPr>
                </a:p>
              </p:txBody>
            </p:sp>
            <p:sp>
              <p:nvSpPr>
                <p:cNvPr id="16" name="文本框 15">
                  <a:extLst>
                    <a:ext uri="{FF2B5EF4-FFF2-40B4-BE49-F238E27FC236}">
                      <a16:creationId xmlns:a16="http://schemas.microsoft.com/office/drawing/2014/main" id="{89E284CC-EED1-6D14-1358-4A9CABB193AA}"/>
                    </a:ext>
                  </a:extLst>
                </p:cNvPr>
                <p:cNvSpPr txBox="1"/>
                <p:nvPr/>
              </p:nvSpPr>
              <p:spPr>
                <a:xfrm>
                  <a:off x="4265095" y="2382471"/>
                  <a:ext cx="261610"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8</a:t>
                  </a:r>
                  <a:endParaRPr lang="zh-CN" altLang="en-US" sz="1200" dirty="0">
                    <a:latin typeface="Times New Roman" panose="02020603050405020304" pitchFamily="18" charset="0"/>
                    <a:cs typeface="Times New Roman" panose="02020603050405020304" pitchFamily="18" charset="0"/>
                  </a:endParaRPr>
                </a:p>
              </p:txBody>
            </p:sp>
            <p:sp>
              <p:nvSpPr>
                <p:cNvPr id="17" name="文本框 16">
                  <a:extLst>
                    <a:ext uri="{FF2B5EF4-FFF2-40B4-BE49-F238E27FC236}">
                      <a16:creationId xmlns:a16="http://schemas.microsoft.com/office/drawing/2014/main" id="{41185E13-DC91-AF4F-2C94-3390F54021F4}"/>
                    </a:ext>
                  </a:extLst>
                </p:cNvPr>
                <p:cNvSpPr txBox="1"/>
                <p:nvPr/>
              </p:nvSpPr>
              <p:spPr>
                <a:xfrm>
                  <a:off x="4265095" y="2674867"/>
                  <a:ext cx="261610"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4</a:t>
                  </a:r>
                  <a:endParaRPr lang="zh-CN" altLang="en-US" sz="1200" dirty="0">
                    <a:latin typeface="Times New Roman" panose="02020603050405020304" pitchFamily="18" charset="0"/>
                    <a:cs typeface="Times New Roman" panose="02020603050405020304" pitchFamily="18" charset="0"/>
                  </a:endParaRPr>
                </a:p>
              </p:txBody>
            </p:sp>
          </p:grpSp>
          <p:sp>
            <p:nvSpPr>
              <p:cNvPr id="6" name="文本框 5">
                <a:extLst>
                  <a:ext uri="{FF2B5EF4-FFF2-40B4-BE49-F238E27FC236}">
                    <a16:creationId xmlns:a16="http://schemas.microsoft.com/office/drawing/2014/main" id="{7568F6DB-A5E5-177F-F0E4-CC56D45A43C7}"/>
                  </a:ext>
                </a:extLst>
              </p:cNvPr>
              <p:cNvSpPr txBox="1"/>
              <p:nvPr/>
            </p:nvSpPr>
            <p:spPr>
              <a:xfrm rot="5400000">
                <a:off x="4029719" y="3184966"/>
                <a:ext cx="914400" cy="26161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altLang="zh-CN" sz="1400" dirty="0" err="1">
                    <a:solidFill>
                      <a:srgbClr val="000000"/>
                    </a:solidFill>
                    <a:latin typeface="Times New Roman" panose="02020603050405020304" pitchFamily="18" charset="0"/>
                    <a:cs typeface="Times New Roman" panose="02020603050405020304" pitchFamily="18" charset="0"/>
                  </a:rPr>
                  <a:t>XY</a:t>
                </a:r>
                <a:r>
                  <a:rPr lang="en-US" altLang="zh-CN" sz="1400" dirty="0">
                    <a:solidFill>
                      <a:srgbClr val="000000"/>
                    </a:solidFill>
                    <a:latin typeface="Times New Roman" panose="02020603050405020304" pitchFamily="18" charset="0"/>
                    <a:cs typeface="Times New Roman" panose="02020603050405020304" pitchFamily="18" charset="0"/>
                  </a:rPr>
                  <a:t> [cm]</a:t>
                </a:r>
              </a:p>
            </p:txBody>
          </p:sp>
        </p:grpSp>
        <p:grpSp>
          <p:nvGrpSpPr>
            <p:cNvPr id="18" name="组合 17">
              <a:extLst>
                <a:ext uri="{FF2B5EF4-FFF2-40B4-BE49-F238E27FC236}">
                  <a16:creationId xmlns:a16="http://schemas.microsoft.com/office/drawing/2014/main" id="{736444D1-A8B0-6594-A161-773B55B90971}"/>
                </a:ext>
              </a:extLst>
            </p:cNvPr>
            <p:cNvGrpSpPr/>
            <p:nvPr/>
          </p:nvGrpSpPr>
          <p:grpSpPr>
            <a:xfrm>
              <a:off x="5940474" y="3267166"/>
              <a:ext cx="575742" cy="464367"/>
              <a:chOff x="8206312" y="3115426"/>
              <a:chExt cx="575742" cy="464367"/>
            </a:xfrm>
          </p:grpSpPr>
          <p:sp>
            <p:nvSpPr>
              <p:cNvPr id="19" name="文本框 18">
                <a:extLst>
                  <a:ext uri="{FF2B5EF4-FFF2-40B4-BE49-F238E27FC236}">
                    <a16:creationId xmlns:a16="http://schemas.microsoft.com/office/drawing/2014/main" id="{2B98ECAD-E553-10C9-D146-792771A3BA49}"/>
                  </a:ext>
                </a:extLst>
              </p:cNvPr>
              <p:cNvSpPr txBox="1"/>
              <p:nvPr/>
            </p:nvSpPr>
            <p:spPr>
              <a:xfrm>
                <a:off x="8206312" y="3318183"/>
                <a:ext cx="575742" cy="26161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altLang="zh-CN" sz="1400" dirty="0">
                    <a:solidFill>
                      <a:srgbClr val="000000"/>
                    </a:solidFill>
                    <a:latin typeface="Times New Roman" panose="02020603050405020304" pitchFamily="18" charset="0"/>
                    <a:cs typeface="Times New Roman" panose="02020603050405020304" pitchFamily="18" charset="0"/>
                  </a:rPr>
                  <a:t>S [cm]</a:t>
                </a:r>
              </a:p>
            </p:txBody>
          </p:sp>
          <p:sp>
            <p:nvSpPr>
              <p:cNvPr id="20" name="文本框 19">
                <a:extLst>
                  <a:ext uri="{FF2B5EF4-FFF2-40B4-BE49-F238E27FC236}">
                    <a16:creationId xmlns:a16="http://schemas.microsoft.com/office/drawing/2014/main" id="{286E4A6C-E0E1-35E3-1F5A-69DAC91237F9}"/>
                  </a:ext>
                </a:extLst>
              </p:cNvPr>
              <p:cNvSpPr txBox="1"/>
              <p:nvPr/>
            </p:nvSpPr>
            <p:spPr>
              <a:xfrm>
                <a:off x="8266047" y="3115426"/>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15</a:t>
                </a:r>
                <a:endParaRPr lang="zh-CN" altLang="en-US" sz="1200" dirty="0">
                  <a:latin typeface="Times New Roman" panose="02020603050405020304" pitchFamily="18" charset="0"/>
                  <a:cs typeface="Times New Roman" panose="02020603050405020304" pitchFamily="18" charset="0"/>
                </a:endParaRPr>
              </a:p>
            </p:txBody>
          </p:sp>
        </p:grpSp>
        <p:sp>
          <p:nvSpPr>
            <p:cNvPr id="33" name="文本框 4">
              <a:extLst>
                <a:ext uri="{FF2B5EF4-FFF2-40B4-BE49-F238E27FC236}">
                  <a16:creationId xmlns:a16="http://schemas.microsoft.com/office/drawing/2014/main" id="{8B6DCD2A-4126-544F-9DA8-6836A7285EF6}"/>
                </a:ext>
              </a:extLst>
            </p:cNvPr>
            <p:cNvSpPr txBox="1"/>
            <p:nvPr/>
          </p:nvSpPr>
          <p:spPr>
            <a:xfrm>
              <a:off x="2483768" y="2427734"/>
              <a:ext cx="1872208" cy="276999"/>
            </a:xfrm>
            <a:prstGeom prst="rect">
              <a:avLst/>
            </a:prstGeom>
            <a:noFill/>
          </p:spPr>
          <p:txBody>
            <a:bodyPr wrap="square" rtlCol="0">
              <a:spAutoFit/>
            </a:bodyPr>
            <a:lstStyle/>
            <a:p>
              <a:r>
                <a:rPr lang="en-US" altLang="zh-CN" sz="1200" dirty="0">
                  <a:latin typeface="Consolas" panose="020B0609020204030204" pitchFamily="49" charset="0"/>
                </a:rPr>
                <a:t>—— fitted For GPD</a:t>
              </a:r>
            </a:p>
          </p:txBody>
        </p:sp>
        <p:sp>
          <p:nvSpPr>
            <p:cNvPr id="34" name="TextShape 4">
              <a:extLst>
                <a:ext uri="{FF2B5EF4-FFF2-40B4-BE49-F238E27FC236}">
                  <a16:creationId xmlns:a16="http://schemas.microsoft.com/office/drawing/2014/main" id="{DD643FF9-030F-D057-9F25-1F23A49E969E}"/>
                </a:ext>
              </a:extLst>
            </p:cNvPr>
            <p:cNvSpPr txBox="1"/>
            <p:nvPr/>
          </p:nvSpPr>
          <p:spPr>
            <a:xfrm>
              <a:off x="3859992" y="3631821"/>
              <a:ext cx="648072" cy="311563"/>
            </a:xfrm>
            <a:prstGeom prst="rect">
              <a:avLst/>
            </a:prstGeom>
            <a:noFill/>
            <a:ln>
              <a:noFill/>
            </a:ln>
          </p:spPr>
          <p:txBody>
            <a:bodyPr lIns="81646" tIns="40823" rIns="81646" bIns="40823"/>
            <a:lstStyle/>
            <a:p>
              <a:r>
                <a:rPr lang="en-US" sz="1633" spc="-1" dirty="0" err="1">
                  <a:solidFill>
                    <a:srgbClr val="000000"/>
                  </a:solidFill>
                  <a:uFill>
                    <a:solidFill>
                      <a:srgbClr val="FFFFFF"/>
                    </a:solidFill>
                  </a:uFill>
                  <a:latin typeface="Consolas" panose="020B0609020204030204" pitchFamily="49" charset="0"/>
                </a:rPr>
                <a:t>FS81</a:t>
              </a:r>
              <a:endParaRPr lang="en-US" sz="1633" spc="-1" dirty="0">
                <a:solidFill>
                  <a:srgbClr val="000000"/>
                </a:solidFill>
                <a:uFill>
                  <a:solidFill>
                    <a:srgbClr val="FFFFFF"/>
                  </a:solidFill>
                </a:uFill>
                <a:latin typeface="Consolas" panose="020B0609020204030204" pitchFamily="49" charset="0"/>
              </a:endParaRPr>
            </a:p>
          </p:txBody>
        </p:sp>
        <p:sp>
          <p:nvSpPr>
            <p:cNvPr id="35" name="TextShape 4">
              <a:extLst>
                <a:ext uri="{FF2B5EF4-FFF2-40B4-BE49-F238E27FC236}">
                  <a16:creationId xmlns:a16="http://schemas.microsoft.com/office/drawing/2014/main" id="{6C953DC8-9A96-B1F4-1356-DD586072E747}"/>
                </a:ext>
              </a:extLst>
            </p:cNvPr>
            <p:cNvSpPr txBox="1"/>
            <p:nvPr/>
          </p:nvSpPr>
          <p:spPr>
            <a:xfrm>
              <a:off x="5419110" y="3705875"/>
              <a:ext cx="648072" cy="311563"/>
            </a:xfrm>
            <a:prstGeom prst="rect">
              <a:avLst/>
            </a:prstGeom>
            <a:noFill/>
            <a:ln>
              <a:noFill/>
            </a:ln>
          </p:spPr>
          <p:txBody>
            <a:bodyPr lIns="81646" tIns="40823" rIns="81646" bIns="40823"/>
            <a:lstStyle/>
            <a:p>
              <a:r>
                <a:rPr lang="en-US" altLang="zh-CN" sz="1633" spc="-1" dirty="0">
                  <a:solidFill>
                    <a:srgbClr val="000000"/>
                  </a:solidFill>
                  <a:uFill>
                    <a:solidFill>
                      <a:srgbClr val="FFFFFF"/>
                    </a:solidFill>
                  </a:uFill>
                  <a:latin typeface="Consolas" panose="020B0609020204030204" pitchFamily="49" charset="0"/>
                </a:rPr>
                <a:t>GPD</a:t>
              </a:r>
              <a:endParaRPr lang="en-US" sz="1633" spc="-1" dirty="0">
                <a:solidFill>
                  <a:srgbClr val="000000"/>
                </a:solidFill>
                <a:uFill>
                  <a:solidFill>
                    <a:srgbClr val="FFFFFF"/>
                  </a:solidFill>
                </a:uFill>
                <a:latin typeface="Consolas" panose="020B0609020204030204" pitchFamily="49" charset="0"/>
              </a:endParaRPr>
            </a:p>
          </p:txBody>
        </p:sp>
      </p:grpSp>
      <p:sp>
        <p:nvSpPr>
          <p:cNvPr id="25" name="文本框 8">
            <a:extLst>
              <a:ext uri="{FF2B5EF4-FFF2-40B4-BE49-F238E27FC236}">
                <a16:creationId xmlns:a16="http://schemas.microsoft.com/office/drawing/2014/main" id="{F96CEA81-B56E-D6EA-59A2-B474582AEB29}"/>
              </a:ext>
            </a:extLst>
          </p:cNvPr>
          <p:cNvSpPr txBox="1"/>
          <p:nvPr/>
        </p:nvSpPr>
        <p:spPr>
          <a:xfrm>
            <a:off x="796302" y="830462"/>
            <a:ext cx="8096178" cy="461665"/>
          </a:xfrm>
          <a:prstGeom prst="rect">
            <a:avLst/>
          </a:prstGeom>
          <a:noFill/>
        </p:spPr>
        <p:txBody>
          <a:bodyPr wrap="square" rtlCol="0">
            <a:spAutoFit/>
          </a:bodyPr>
          <a:lstStyle/>
          <a:p>
            <a:r>
              <a:rPr lang="en-US" altLang="zh-CN" sz="1200" dirty="0">
                <a:latin typeface="Times New Roman" panose="02020603050405020304" pitchFamily="18" charset="0"/>
                <a:cs typeface="Times New Roman" panose="02020603050405020304" pitchFamily="18" charset="0"/>
              </a:rPr>
              <a:t>The fitted TRANSPORT beam optics and TURTLE simulation for the original GPD side with a rotated bending magnet 					                              (2</a:t>
            </a:r>
            <a:r>
              <a:rPr lang="en-US" altLang="zh-CN" sz="1200" baseline="30000" dirty="0">
                <a:latin typeface="Times New Roman" panose="02020603050405020304" pitchFamily="18" charset="0"/>
                <a:cs typeface="Times New Roman" panose="02020603050405020304" pitchFamily="18" charset="0"/>
              </a:rPr>
              <a:t>nd</a:t>
            </a:r>
            <a:r>
              <a:rPr lang="en-US" altLang="zh-CN" sz="1200" dirty="0">
                <a:latin typeface="Times New Roman" panose="02020603050405020304" pitchFamily="18" charset="0"/>
                <a:cs typeface="Times New Roman" panose="02020603050405020304" pitchFamily="18" charset="0"/>
              </a:rPr>
              <a:t> order calculation, </a:t>
            </a:r>
            <a:r>
              <a:rPr lang="el-GR" altLang="zh-CN" sz="1200" dirty="0">
                <a:latin typeface="Times New Roman" panose="02020603050405020304" pitchFamily="18" charset="0"/>
                <a:cs typeface="Times New Roman" panose="02020603050405020304" pitchFamily="18" charset="0"/>
              </a:rPr>
              <a:t>Δ</a:t>
            </a:r>
            <a:r>
              <a:rPr lang="en-US" altLang="zh-CN" sz="1200" dirty="0">
                <a:latin typeface="Times New Roman" panose="02020603050405020304" pitchFamily="18" charset="0"/>
                <a:cs typeface="Times New Roman" panose="02020603050405020304" pitchFamily="18" charset="0"/>
              </a:rPr>
              <a:t>p/p=3%)  </a:t>
            </a:r>
          </a:p>
        </p:txBody>
      </p:sp>
      <p:grpSp>
        <p:nvGrpSpPr>
          <p:cNvPr id="81" name="组合 80">
            <a:extLst>
              <a:ext uri="{FF2B5EF4-FFF2-40B4-BE49-F238E27FC236}">
                <a16:creationId xmlns:a16="http://schemas.microsoft.com/office/drawing/2014/main" id="{15C3825D-505E-0260-2ED5-876D95FDE81B}"/>
              </a:ext>
            </a:extLst>
          </p:cNvPr>
          <p:cNvGrpSpPr/>
          <p:nvPr/>
        </p:nvGrpSpPr>
        <p:grpSpPr>
          <a:xfrm>
            <a:off x="292360" y="1988232"/>
            <a:ext cx="1296183" cy="2341080"/>
            <a:chOff x="292360" y="1988232"/>
            <a:chExt cx="1296183" cy="2341080"/>
          </a:xfrm>
        </p:grpSpPr>
        <p:cxnSp>
          <p:nvCxnSpPr>
            <p:cNvPr id="37" name="直接连接符 59">
              <a:extLst>
                <a:ext uri="{FF2B5EF4-FFF2-40B4-BE49-F238E27FC236}">
                  <a16:creationId xmlns:a16="http://schemas.microsoft.com/office/drawing/2014/main" id="{740BFAC8-9B16-DFA5-2FF8-52C23A63B44B}"/>
                </a:ext>
              </a:extLst>
            </p:cNvPr>
            <p:cNvCxnSpPr>
              <a:cxnSpLocks/>
            </p:cNvCxnSpPr>
            <p:nvPr/>
          </p:nvCxnSpPr>
          <p:spPr>
            <a:xfrm rot="8700000">
              <a:off x="602423" y="3799574"/>
              <a:ext cx="766109"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TextBox 83">
              <a:extLst>
                <a:ext uri="{FF2B5EF4-FFF2-40B4-BE49-F238E27FC236}">
                  <a16:creationId xmlns:a16="http://schemas.microsoft.com/office/drawing/2014/main" id="{428F5E2A-3873-79DA-D704-9CFA60786CBC}"/>
                </a:ext>
              </a:extLst>
            </p:cNvPr>
            <p:cNvSpPr txBox="1"/>
            <p:nvPr/>
          </p:nvSpPr>
          <p:spPr>
            <a:xfrm rot="2301370">
              <a:off x="773601" y="4016862"/>
              <a:ext cx="346841" cy="275151"/>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dirty="0">
                  <a:solidFill>
                    <a:srgbClr val="000000"/>
                  </a:solidFill>
                  <a:latin typeface="Calibri"/>
                </a:rPr>
                <a:t>40°</a:t>
              </a:r>
              <a:endParaRPr lang="de-CH" dirty="0" err="1">
                <a:solidFill>
                  <a:srgbClr val="000000"/>
                </a:solidFill>
                <a:latin typeface="Calibri"/>
              </a:endParaRPr>
            </a:p>
          </p:txBody>
        </p:sp>
        <p:sp>
          <p:nvSpPr>
            <p:cNvPr id="41" name="Rounded Rectangle 86">
              <a:extLst>
                <a:ext uri="{FF2B5EF4-FFF2-40B4-BE49-F238E27FC236}">
                  <a16:creationId xmlns:a16="http://schemas.microsoft.com/office/drawing/2014/main" id="{1B2BEE42-C943-6A4A-6CC8-9365837F7953}"/>
                </a:ext>
              </a:extLst>
            </p:cNvPr>
            <p:cNvSpPr/>
            <p:nvPr/>
          </p:nvSpPr>
          <p:spPr bwMode="auto">
            <a:xfrm rot="3300000">
              <a:off x="335516" y="3948335"/>
              <a:ext cx="466569" cy="272149"/>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Times" charset="0"/>
                </a:rPr>
                <a:t>GPD</a:t>
              </a:r>
              <a:endParaRPr kumimoji="0" lang="de-CH" sz="1000" b="0" i="0" u="none" strike="noStrike" cap="none" normalizeH="0" baseline="0" dirty="0">
                <a:ln>
                  <a:noFill/>
                </a:ln>
                <a:solidFill>
                  <a:schemeClr val="tx1"/>
                </a:solidFill>
                <a:effectLst/>
                <a:latin typeface="Times" charset="0"/>
              </a:endParaRPr>
            </a:p>
          </p:txBody>
        </p:sp>
        <p:cxnSp>
          <p:nvCxnSpPr>
            <p:cNvPr id="69" name="直接连接符 50">
              <a:extLst>
                <a:ext uri="{FF2B5EF4-FFF2-40B4-BE49-F238E27FC236}">
                  <a16:creationId xmlns:a16="http://schemas.microsoft.com/office/drawing/2014/main" id="{C5210613-DF29-EF06-183F-73F1CCA6724C}"/>
                </a:ext>
              </a:extLst>
            </p:cNvPr>
            <p:cNvCxnSpPr>
              <a:cxnSpLocks/>
            </p:cNvCxnSpPr>
            <p:nvPr/>
          </p:nvCxnSpPr>
          <p:spPr>
            <a:xfrm rot="6300000">
              <a:off x="558493" y="3602994"/>
              <a:ext cx="1452637" cy="0"/>
            </a:xfrm>
            <a:prstGeom prst="line">
              <a:avLst/>
            </a:prstGeom>
            <a:ln w="1905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51">
              <a:extLst>
                <a:ext uri="{FF2B5EF4-FFF2-40B4-BE49-F238E27FC236}">
                  <a16:creationId xmlns:a16="http://schemas.microsoft.com/office/drawing/2014/main" id="{3BDFED51-CC6F-1B27-6FDB-3E44E5D19AE7}"/>
                </a:ext>
              </a:extLst>
            </p:cNvPr>
            <p:cNvCxnSpPr>
              <a:cxnSpLocks/>
            </p:cNvCxnSpPr>
            <p:nvPr/>
          </p:nvCxnSpPr>
          <p:spPr>
            <a:xfrm>
              <a:off x="294441" y="2085190"/>
              <a:ext cx="1068116" cy="0"/>
            </a:xfrm>
            <a:prstGeom prst="line">
              <a:avLst/>
            </a:prstGeom>
            <a:ln w="1905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grpSp>
          <p:nvGrpSpPr>
            <p:cNvPr id="71" name="组合 52">
              <a:extLst>
                <a:ext uri="{FF2B5EF4-FFF2-40B4-BE49-F238E27FC236}">
                  <a16:creationId xmlns:a16="http://schemas.microsoft.com/office/drawing/2014/main" id="{331CA78B-E8A1-73DD-916B-A0564197CBC6}"/>
                </a:ext>
              </a:extLst>
            </p:cNvPr>
            <p:cNvGrpSpPr/>
            <p:nvPr/>
          </p:nvGrpSpPr>
          <p:grpSpPr>
            <a:xfrm rot="20400000">
              <a:off x="1010031" y="3443263"/>
              <a:ext cx="536805" cy="310866"/>
              <a:chOff x="2492370" y="3166359"/>
              <a:chExt cx="904629" cy="523875"/>
            </a:xfrm>
          </p:grpSpPr>
          <p:sp>
            <p:nvSpPr>
              <p:cNvPr id="79" name="矩形: 圆角 53">
                <a:extLst>
                  <a:ext uri="{FF2B5EF4-FFF2-40B4-BE49-F238E27FC236}">
                    <a16:creationId xmlns:a16="http://schemas.microsoft.com/office/drawing/2014/main" id="{FC9C29AC-DFB6-D6BC-F66D-0E21F06B7214}"/>
                  </a:ext>
                </a:extLst>
              </p:cNvPr>
              <p:cNvSpPr/>
              <p:nvPr/>
            </p:nvSpPr>
            <p:spPr>
              <a:xfrm rot="7500000">
                <a:off x="2682748" y="3141979"/>
                <a:ext cx="523875" cy="572636"/>
              </a:xfrm>
              <a:prstGeom prst="round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54">
                <a:extLst>
                  <a:ext uri="{FF2B5EF4-FFF2-40B4-BE49-F238E27FC236}">
                    <a16:creationId xmlns:a16="http://schemas.microsoft.com/office/drawing/2014/main" id="{38E509D1-6409-9017-3974-513797887641}"/>
                  </a:ext>
                </a:extLst>
              </p:cNvPr>
              <p:cNvSpPr/>
              <p:nvPr/>
            </p:nvSpPr>
            <p:spPr>
              <a:xfrm rot="7500000">
                <a:off x="2782685" y="2975983"/>
                <a:ext cx="324000" cy="904629"/>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2" name="直接连接符 56">
              <a:extLst>
                <a:ext uri="{FF2B5EF4-FFF2-40B4-BE49-F238E27FC236}">
                  <a16:creationId xmlns:a16="http://schemas.microsoft.com/office/drawing/2014/main" id="{E5A0B413-FDDE-E981-EA02-17C4CAA0A1F9}"/>
                </a:ext>
              </a:extLst>
            </p:cNvPr>
            <p:cNvCxnSpPr>
              <a:cxnSpLocks/>
            </p:cNvCxnSpPr>
            <p:nvPr/>
          </p:nvCxnSpPr>
          <p:spPr>
            <a:xfrm rot="480000">
              <a:off x="292360" y="2114922"/>
              <a:ext cx="427246" cy="0"/>
            </a:xfrm>
            <a:prstGeom prst="line">
              <a:avLst/>
            </a:prstGeom>
            <a:ln w="19050" cap="rnd">
              <a:solidFill>
                <a:srgbClr val="FF0000"/>
              </a:solidFill>
              <a:round/>
            </a:ln>
          </p:spPr>
          <p:style>
            <a:lnRef idx="1">
              <a:schemeClr val="accent1"/>
            </a:lnRef>
            <a:fillRef idx="0">
              <a:schemeClr val="accent1"/>
            </a:fillRef>
            <a:effectRef idx="0">
              <a:schemeClr val="accent1"/>
            </a:effectRef>
            <a:fontRef idx="minor">
              <a:schemeClr val="tx1"/>
            </a:fontRef>
          </p:style>
        </p:cxnSp>
        <p:cxnSp>
          <p:nvCxnSpPr>
            <p:cNvPr id="73" name="直接连接符 57">
              <a:extLst>
                <a:ext uri="{FF2B5EF4-FFF2-40B4-BE49-F238E27FC236}">
                  <a16:creationId xmlns:a16="http://schemas.microsoft.com/office/drawing/2014/main" id="{0CD4B2CB-5C9E-9C83-F018-B9EC3F1D7B33}"/>
                </a:ext>
              </a:extLst>
            </p:cNvPr>
            <p:cNvCxnSpPr>
              <a:cxnSpLocks/>
            </p:cNvCxnSpPr>
            <p:nvPr/>
          </p:nvCxnSpPr>
          <p:spPr>
            <a:xfrm rot="2700000">
              <a:off x="561106" y="2522290"/>
              <a:ext cx="10681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直接连接符 58">
              <a:extLst>
                <a:ext uri="{FF2B5EF4-FFF2-40B4-BE49-F238E27FC236}">
                  <a16:creationId xmlns:a16="http://schemas.microsoft.com/office/drawing/2014/main" id="{E3606C8C-3FA8-B12B-B55B-958357C3B1C1}"/>
                </a:ext>
              </a:extLst>
            </p:cNvPr>
            <p:cNvCxnSpPr>
              <a:cxnSpLocks/>
            </p:cNvCxnSpPr>
            <p:nvPr/>
          </p:nvCxnSpPr>
          <p:spPr>
            <a:xfrm rot="6300000">
              <a:off x="1002205" y="3261025"/>
              <a:ext cx="74768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直接连接符 3">
              <a:extLst>
                <a:ext uri="{FF2B5EF4-FFF2-40B4-BE49-F238E27FC236}">
                  <a16:creationId xmlns:a16="http://schemas.microsoft.com/office/drawing/2014/main" id="{3BDB9F28-CFEE-02FA-0927-B77720B6F690}"/>
                </a:ext>
              </a:extLst>
            </p:cNvPr>
            <p:cNvCxnSpPr>
              <a:cxnSpLocks/>
            </p:cNvCxnSpPr>
            <p:nvPr/>
          </p:nvCxnSpPr>
          <p:spPr>
            <a:xfrm rot="900000">
              <a:off x="1163548" y="3242482"/>
              <a:ext cx="424995" cy="0"/>
            </a:xfrm>
            <a:prstGeom prst="line">
              <a:avLst/>
            </a:prstGeom>
            <a:ln w="28575">
              <a:prstDash val="dashDot"/>
            </a:ln>
          </p:spPr>
          <p:style>
            <a:lnRef idx="1">
              <a:schemeClr val="accent6"/>
            </a:lnRef>
            <a:fillRef idx="0">
              <a:schemeClr val="accent6"/>
            </a:fillRef>
            <a:effectRef idx="0">
              <a:schemeClr val="accent6"/>
            </a:effectRef>
            <a:fontRef idx="minor">
              <a:schemeClr val="tx1"/>
            </a:fontRef>
          </p:style>
        </p:cxnSp>
      </p:grpSp>
      <p:sp>
        <p:nvSpPr>
          <p:cNvPr id="82" name="文本框 81">
            <a:extLst>
              <a:ext uri="{FF2B5EF4-FFF2-40B4-BE49-F238E27FC236}">
                <a16:creationId xmlns:a16="http://schemas.microsoft.com/office/drawing/2014/main" id="{8F8F3989-6295-B9D2-6E1E-7EEDD1677748}"/>
              </a:ext>
            </a:extLst>
          </p:cNvPr>
          <p:cNvSpPr txBox="1"/>
          <p:nvPr/>
        </p:nvSpPr>
        <p:spPr>
          <a:xfrm>
            <a:off x="501744" y="2969880"/>
            <a:ext cx="701824" cy="307777"/>
          </a:xfrm>
          <a:prstGeom prst="rect">
            <a:avLst/>
          </a:prstGeom>
          <a:noFill/>
        </p:spPr>
        <p:txBody>
          <a:bodyPr wrap="square">
            <a:spAutoFit/>
          </a:bodyPr>
          <a:lstStyle/>
          <a:p>
            <a:r>
              <a:rPr lang="en-US" altLang="zh-CN" sz="1400" kern="0" dirty="0" err="1">
                <a:effectLst/>
                <a:latin typeface="Times New Roman" panose="02020603050405020304" pitchFamily="18" charset="0"/>
                <a:ea typeface="宋体" panose="02010600030101010101" pitchFamily="2" charset="-122"/>
              </a:rPr>
              <a:t>FS81</a:t>
            </a:r>
            <a:endParaRPr lang="zh-CN" altLang="en-US" sz="1400" dirty="0"/>
          </a:p>
        </p:txBody>
      </p:sp>
      <p:sp>
        <p:nvSpPr>
          <p:cNvPr id="21" name="TextBox 20">
            <a:extLst>
              <a:ext uri="{FF2B5EF4-FFF2-40B4-BE49-F238E27FC236}">
                <a16:creationId xmlns:a16="http://schemas.microsoft.com/office/drawing/2014/main" id="{D4B70233-7A2B-4851-AC27-EF496A9D0E4A}"/>
              </a:ext>
            </a:extLst>
          </p:cNvPr>
          <p:cNvSpPr txBox="1"/>
          <p:nvPr/>
        </p:nvSpPr>
        <p:spPr>
          <a:xfrm>
            <a:off x="7164288" y="4564603"/>
            <a:ext cx="1584176" cy="29283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dirty="0">
                <a:solidFill>
                  <a:srgbClr val="000000"/>
                </a:solidFill>
                <a:highlight>
                  <a:srgbClr val="FDCA00"/>
                </a:highlight>
                <a:latin typeface="Calibri"/>
              </a:rPr>
              <a:t>Slide by </a:t>
            </a:r>
            <a:r>
              <a:rPr lang="fr-CH" dirty="0" err="1">
                <a:solidFill>
                  <a:srgbClr val="000000"/>
                </a:solidFill>
                <a:highlight>
                  <a:srgbClr val="FDCA00"/>
                </a:highlight>
                <a:latin typeface="Calibri"/>
              </a:rPr>
              <a:t>Cong</a:t>
            </a:r>
            <a:r>
              <a:rPr lang="fr-CH" dirty="0">
                <a:solidFill>
                  <a:srgbClr val="000000"/>
                </a:solidFill>
                <a:highlight>
                  <a:srgbClr val="FDCA00"/>
                </a:highlight>
                <a:latin typeface="Calibri"/>
              </a:rPr>
              <a:t> Chen</a:t>
            </a:r>
            <a:endParaRPr lang="de-CH" dirty="0" err="1">
              <a:solidFill>
                <a:srgbClr val="000000"/>
              </a:solidFill>
              <a:highlight>
                <a:srgbClr val="FDCA00"/>
              </a:highlight>
              <a:latin typeface="Calibri"/>
            </a:endParaRPr>
          </a:p>
        </p:txBody>
      </p:sp>
    </p:spTree>
    <p:extLst>
      <p:ext uri="{BB962C8B-B14F-4D97-AF65-F5344CB8AC3E}">
        <p14:creationId xmlns:p14="http://schemas.microsoft.com/office/powerpoint/2010/main" val="83360233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077211" y="216000"/>
            <a:ext cx="6959285" cy="381375"/>
          </a:xfrm>
        </p:spPr>
        <p:txBody>
          <a:bodyPr/>
          <a:lstStyle/>
          <a:p>
            <a:r>
              <a:rPr lang="en-US" dirty="0"/>
              <a:t>Beam envelope calculation of μE1 with new layout</a:t>
            </a:r>
            <a:endParaRPr lang="en-GB" noProof="0" dirty="0"/>
          </a:p>
        </p:txBody>
      </p:sp>
      <p:sp>
        <p:nvSpPr>
          <p:cNvPr id="3" name="Foliennummernplatzhalter 2"/>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7</a:t>
            </a:fld>
            <a:endParaRPr lang="de-DE" dirty="0"/>
          </a:p>
        </p:txBody>
      </p:sp>
      <p:sp>
        <p:nvSpPr>
          <p:cNvPr id="89" name="文本框 8">
            <a:extLst>
              <a:ext uri="{FF2B5EF4-FFF2-40B4-BE49-F238E27FC236}">
                <a16:creationId xmlns:a16="http://schemas.microsoft.com/office/drawing/2014/main" id="{2A988DC8-67D6-4FE7-8586-47F2C411A98C}"/>
              </a:ext>
            </a:extLst>
          </p:cNvPr>
          <p:cNvSpPr txBox="1"/>
          <p:nvPr/>
        </p:nvSpPr>
        <p:spPr>
          <a:xfrm>
            <a:off x="796301" y="830462"/>
            <a:ext cx="7880155" cy="307777"/>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For MIXE (rotated ASK82):  Calculations of beam envelopes, 2</a:t>
            </a:r>
            <a:r>
              <a:rPr lang="en-US" altLang="zh-CN" sz="1400" baseline="30000" dirty="0">
                <a:latin typeface="Times New Roman" panose="02020603050405020304" pitchFamily="18" charset="0"/>
                <a:cs typeface="Times New Roman" panose="02020603050405020304" pitchFamily="18" charset="0"/>
              </a:rPr>
              <a:t>nd</a:t>
            </a:r>
            <a:r>
              <a:rPr lang="en-US" altLang="zh-CN" sz="1400" dirty="0">
                <a:latin typeface="Times New Roman" panose="02020603050405020304" pitchFamily="18" charset="0"/>
                <a:cs typeface="Times New Roman" panose="02020603050405020304" pitchFamily="18" charset="0"/>
              </a:rPr>
              <a:t> order calculation, </a:t>
            </a:r>
            <a:r>
              <a:rPr lang="el-GR" altLang="zh-CN" sz="1400" dirty="0">
                <a:latin typeface="Times New Roman" panose="02020603050405020304" pitchFamily="18" charset="0"/>
                <a:cs typeface="Times New Roman" panose="02020603050405020304" pitchFamily="18" charset="0"/>
              </a:rPr>
              <a:t>Δ</a:t>
            </a:r>
            <a:r>
              <a:rPr lang="en-US" altLang="zh-CN" sz="1400" dirty="0">
                <a:latin typeface="Times New Roman" panose="02020603050405020304" pitchFamily="18" charset="0"/>
                <a:cs typeface="Times New Roman" panose="02020603050405020304" pitchFamily="18" charset="0"/>
              </a:rPr>
              <a:t>p/p=3%</a:t>
            </a:r>
            <a:endParaRPr lang="zh-CN" altLang="en-US" sz="1400" dirty="0">
              <a:latin typeface="Times New Roman" panose="02020603050405020304" pitchFamily="18" charset="0"/>
              <a:cs typeface="Times New Roman" panose="02020603050405020304" pitchFamily="18" charset="0"/>
            </a:endParaRPr>
          </a:p>
        </p:txBody>
      </p:sp>
      <p:grpSp>
        <p:nvGrpSpPr>
          <p:cNvPr id="4" name="组合 3">
            <a:extLst>
              <a:ext uri="{FF2B5EF4-FFF2-40B4-BE49-F238E27FC236}">
                <a16:creationId xmlns:a16="http://schemas.microsoft.com/office/drawing/2014/main" id="{BB09019D-830E-B1EC-AC87-CC8D99193E48}"/>
              </a:ext>
            </a:extLst>
          </p:cNvPr>
          <p:cNvGrpSpPr/>
          <p:nvPr/>
        </p:nvGrpSpPr>
        <p:grpSpPr>
          <a:xfrm>
            <a:off x="292360" y="1988232"/>
            <a:ext cx="1634057" cy="2504178"/>
            <a:chOff x="292360" y="1988232"/>
            <a:chExt cx="1634057" cy="2504178"/>
          </a:xfrm>
        </p:grpSpPr>
        <p:cxnSp>
          <p:nvCxnSpPr>
            <p:cNvPr id="6" name="直接连接符 50">
              <a:extLst>
                <a:ext uri="{FF2B5EF4-FFF2-40B4-BE49-F238E27FC236}">
                  <a16:creationId xmlns:a16="http://schemas.microsoft.com/office/drawing/2014/main" id="{F48A35E6-F849-1D40-24A9-2A4245CCD9CA}"/>
                </a:ext>
              </a:extLst>
            </p:cNvPr>
            <p:cNvCxnSpPr>
              <a:cxnSpLocks/>
            </p:cNvCxnSpPr>
            <p:nvPr/>
          </p:nvCxnSpPr>
          <p:spPr>
            <a:xfrm rot="6300000">
              <a:off x="558493" y="3602994"/>
              <a:ext cx="1452637" cy="0"/>
            </a:xfrm>
            <a:prstGeom prst="line">
              <a:avLst/>
            </a:prstGeom>
            <a:ln w="1905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51">
              <a:extLst>
                <a:ext uri="{FF2B5EF4-FFF2-40B4-BE49-F238E27FC236}">
                  <a16:creationId xmlns:a16="http://schemas.microsoft.com/office/drawing/2014/main" id="{BF2AABB6-544D-50B0-BDFC-529B3E87143F}"/>
                </a:ext>
              </a:extLst>
            </p:cNvPr>
            <p:cNvCxnSpPr>
              <a:cxnSpLocks/>
            </p:cNvCxnSpPr>
            <p:nvPr/>
          </p:nvCxnSpPr>
          <p:spPr>
            <a:xfrm>
              <a:off x="294441" y="2085190"/>
              <a:ext cx="1068116" cy="0"/>
            </a:xfrm>
            <a:prstGeom prst="line">
              <a:avLst/>
            </a:prstGeom>
            <a:ln w="1905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grpSp>
          <p:nvGrpSpPr>
            <p:cNvPr id="8" name="组合 52">
              <a:extLst>
                <a:ext uri="{FF2B5EF4-FFF2-40B4-BE49-F238E27FC236}">
                  <a16:creationId xmlns:a16="http://schemas.microsoft.com/office/drawing/2014/main" id="{AE79F91F-D9A3-8FFC-BD05-84CB0216E545}"/>
                </a:ext>
              </a:extLst>
            </p:cNvPr>
            <p:cNvGrpSpPr/>
            <p:nvPr/>
          </p:nvGrpSpPr>
          <p:grpSpPr>
            <a:xfrm rot="20400000">
              <a:off x="1010031" y="3443263"/>
              <a:ext cx="536805" cy="310866"/>
              <a:chOff x="2492370" y="3166359"/>
              <a:chExt cx="904629" cy="523875"/>
            </a:xfrm>
          </p:grpSpPr>
          <p:sp>
            <p:nvSpPr>
              <p:cNvPr id="18" name="矩形: 圆角 53">
                <a:extLst>
                  <a:ext uri="{FF2B5EF4-FFF2-40B4-BE49-F238E27FC236}">
                    <a16:creationId xmlns:a16="http://schemas.microsoft.com/office/drawing/2014/main" id="{3760A6E2-99AE-F1AF-9CA8-068D75973709}"/>
                  </a:ext>
                </a:extLst>
              </p:cNvPr>
              <p:cNvSpPr/>
              <p:nvPr/>
            </p:nvSpPr>
            <p:spPr>
              <a:xfrm rot="7500000">
                <a:off x="2682748" y="3141979"/>
                <a:ext cx="523875" cy="572636"/>
              </a:xfrm>
              <a:prstGeom prst="round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54">
                <a:extLst>
                  <a:ext uri="{FF2B5EF4-FFF2-40B4-BE49-F238E27FC236}">
                    <a16:creationId xmlns:a16="http://schemas.microsoft.com/office/drawing/2014/main" id="{E3910C3A-743D-6AFE-D8DD-F84346DF5942}"/>
                  </a:ext>
                </a:extLst>
              </p:cNvPr>
              <p:cNvSpPr/>
              <p:nvPr/>
            </p:nvSpPr>
            <p:spPr>
              <a:xfrm rot="7500000">
                <a:off x="2782685" y="2975983"/>
                <a:ext cx="324000" cy="904629"/>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 name="直接连接符 56">
              <a:extLst>
                <a:ext uri="{FF2B5EF4-FFF2-40B4-BE49-F238E27FC236}">
                  <a16:creationId xmlns:a16="http://schemas.microsoft.com/office/drawing/2014/main" id="{3EB427D5-E323-9353-1A40-DC10C8EE18CC}"/>
                </a:ext>
              </a:extLst>
            </p:cNvPr>
            <p:cNvCxnSpPr>
              <a:cxnSpLocks/>
            </p:cNvCxnSpPr>
            <p:nvPr/>
          </p:nvCxnSpPr>
          <p:spPr>
            <a:xfrm rot="480000">
              <a:off x="292360" y="2114922"/>
              <a:ext cx="427246" cy="0"/>
            </a:xfrm>
            <a:prstGeom prst="line">
              <a:avLst/>
            </a:prstGeom>
            <a:ln w="19050" cap="rnd">
              <a:solidFill>
                <a:srgbClr val="FF0000"/>
              </a:solidFill>
              <a:round/>
            </a:ln>
          </p:spPr>
          <p:style>
            <a:lnRef idx="1">
              <a:schemeClr val="accent1"/>
            </a:lnRef>
            <a:fillRef idx="0">
              <a:schemeClr val="accent1"/>
            </a:fillRef>
            <a:effectRef idx="0">
              <a:schemeClr val="accent1"/>
            </a:effectRef>
            <a:fontRef idx="minor">
              <a:schemeClr val="tx1"/>
            </a:fontRef>
          </p:style>
        </p:cxnSp>
        <p:cxnSp>
          <p:nvCxnSpPr>
            <p:cNvPr id="12" name="直接连接符 57">
              <a:extLst>
                <a:ext uri="{FF2B5EF4-FFF2-40B4-BE49-F238E27FC236}">
                  <a16:creationId xmlns:a16="http://schemas.microsoft.com/office/drawing/2014/main" id="{FD194457-5550-F9A5-8F97-ABC37743971E}"/>
                </a:ext>
              </a:extLst>
            </p:cNvPr>
            <p:cNvCxnSpPr>
              <a:cxnSpLocks/>
            </p:cNvCxnSpPr>
            <p:nvPr/>
          </p:nvCxnSpPr>
          <p:spPr>
            <a:xfrm rot="2700000">
              <a:off x="561106" y="2522290"/>
              <a:ext cx="10681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58">
              <a:extLst>
                <a:ext uri="{FF2B5EF4-FFF2-40B4-BE49-F238E27FC236}">
                  <a16:creationId xmlns:a16="http://schemas.microsoft.com/office/drawing/2014/main" id="{421B090F-B86E-8656-87B2-870C8D8AF92B}"/>
                </a:ext>
              </a:extLst>
            </p:cNvPr>
            <p:cNvCxnSpPr>
              <a:cxnSpLocks/>
            </p:cNvCxnSpPr>
            <p:nvPr/>
          </p:nvCxnSpPr>
          <p:spPr>
            <a:xfrm rot="6300000">
              <a:off x="1002205" y="3261025"/>
              <a:ext cx="74768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84">
              <a:extLst>
                <a:ext uri="{FF2B5EF4-FFF2-40B4-BE49-F238E27FC236}">
                  <a16:creationId xmlns:a16="http://schemas.microsoft.com/office/drawing/2014/main" id="{7C0CACD5-EE50-7995-DDBA-3BB2ED192620}"/>
                </a:ext>
              </a:extLst>
            </p:cNvPr>
            <p:cNvSpPr txBox="1"/>
            <p:nvPr/>
          </p:nvSpPr>
          <p:spPr>
            <a:xfrm rot="20788076">
              <a:off x="1241102" y="4065025"/>
              <a:ext cx="338498" cy="2685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dirty="0">
                  <a:solidFill>
                    <a:srgbClr val="000000"/>
                  </a:solidFill>
                  <a:latin typeface="Calibri"/>
                </a:rPr>
                <a:t>40°</a:t>
              </a:r>
              <a:endParaRPr lang="de-CH" dirty="0" err="1">
                <a:solidFill>
                  <a:srgbClr val="000000"/>
                </a:solidFill>
                <a:latin typeface="Calibri"/>
              </a:endParaRPr>
            </a:p>
          </p:txBody>
        </p:sp>
        <p:cxnSp>
          <p:nvCxnSpPr>
            <p:cNvPr id="15" name="直接连接符 59">
              <a:extLst>
                <a:ext uri="{FF2B5EF4-FFF2-40B4-BE49-F238E27FC236}">
                  <a16:creationId xmlns:a16="http://schemas.microsoft.com/office/drawing/2014/main" id="{51C3F8FC-6272-16AB-311C-076E23D0C912}"/>
                </a:ext>
              </a:extLst>
            </p:cNvPr>
            <p:cNvCxnSpPr>
              <a:cxnSpLocks/>
            </p:cNvCxnSpPr>
            <p:nvPr/>
          </p:nvCxnSpPr>
          <p:spPr>
            <a:xfrm rot="3900000">
              <a:off x="1068964" y="3960943"/>
              <a:ext cx="747681" cy="0"/>
            </a:xfrm>
            <a:prstGeom prst="line">
              <a:avLst/>
            </a:prstGeom>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6" name="Rounded Rectangle 87">
              <a:extLst>
                <a:ext uri="{FF2B5EF4-FFF2-40B4-BE49-F238E27FC236}">
                  <a16:creationId xmlns:a16="http://schemas.microsoft.com/office/drawing/2014/main" id="{CE0AB170-D2F2-B192-5991-321308489288}"/>
                </a:ext>
              </a:extLst>
            </p:cNvPr>
            <p:cNvSpPr/>
            <p:nvPr/>
          </p:nvSpPr>
          <p:spPr bwMode="auto">
            <a:xfrm rot="20100000">
              <a:off x="1327391" y="4226808"/>
              <a:ext cx="599026" cy="265602"/>
            </a:xfrm>
            <a:prstGeom prst="roundRect">
              <a:avLst/>
            </a:prstGeom>
            <a:solidFill>
              <a:schemeClr val="accent6">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charset="0"/>
                </a:rPr>
                <a:t>MIXE</a:t>
              </a:r>
              <a:endParaRPr kumimoji="0" lang="de-CH" sz="1200" b="0" i="0" u="none" strike="noStrike" cap="none" normalizeH="0" baseline="0" dirty="0">
                <a:ln>
                  <a:noFill/>
                </a:ln>
                <a:solidFill>
                  <a:schemeClr val="tx1"/>
                </a:solidFill>
                <a:effectLst/>
                <a:latin typeface="Times" charset="0"/>
              </a:endParaRPr>
            </a:p>
          </p:txBody>
        </p:sp>
        <p:cxnSp>
          <p:nvCxnSpPr>
            <p:cNvPr id="17" name="直接连接符 3">
              <a:extLst>
                <a:ext uri="{FF2B5EF4-FFF2-40B4-BE49-F238E27FC236}">
                  <a16:creationId xmlns:a16="http://schemas.microsoft.com/office/drawing/2014/main" id="{2F6A1258-1F7B-A9B5-8C31-FDECC1503723}"/>
                </a:ext>
              </a:extLst>
            </p:cNvPr>
            <p:cNvCxnSpPr>
              <a:cxnSpLocks/>
            </p:cNvCxnSpPr>
            <p:nvPr/>
          </p:nvCxnSpPr>
          <p:spPr>
            <a:xfrm rot="900000">
              <a:off x="1163548" y="3242482"/>
              <a:ext cx="424995" cy="0"/>
            </a:xfrm>
            <a:prstGeom prst="line">
              <a:avLst/>
            </a:prstGeom>
            <a:ln w="28575">
              <a:prstDash val="dashDot"/>
            </a:ln>
          </p:spPr>
          <p:style>
            <a:lnRef idx="1">
              <a:schemeClr val="accent6"/>
            </a:lnRef>
            <a:fillRef idx="0">
              <a:schemeClr val="accent6"/>
            </a:fillRef>
            <a:effectRef idx="0">
              <a:schemeClr val="accent6"/>
            </a:effectRef>
            <a:fontRef idx="minor">
              <a:schemeClr val="tx1"/>
            </a:fontRef>
          </p:style>
        </p:cxnSp>
      </p:grpSp>
      <p:grpSp>
        <p:nvGrpSpPr>
          <p:cNvPr id="2" name="组合 1">
            <a:extLst>
              <a:ext uri="{FF2B5EF4-FFF2-40B4-BE49-F238E27FC236}">
                <a16:creationId xmlns:a16="http://schemas.microsoft.com/office/drawing/2014/main" id="{F46783F9-C4AA-7520-962B-E0DABC52680E}"/>
              </a:ext>
            </a:extLst>
          </p:cNvPr>
          <p:cNvGrpSpPr/>
          <p:nvPr/>
        </p:nvGrpSpPr>
        <p:grpSpPr>
          <a:xfrm>
            <a:off x="1696467" y="1265699"/>
            <a:ext cx="4680520" cy="3609931"/>
            <a:chOff x="1696467" y="1265699"/>
            <a:chExt cx="4680520" cy="3609931"/>
          </a:xfrm>
        </p:grpSpPr>
        <p:pic>
          <p:nvPicPr>
            <p:cNvPr id="10" name="图片 3">
              <a:extLst>
                <a:ext uri="{FF2B5EF4-FFF2-40B4-BE49-F238E27FC236}">
                  <a16:creationId xmlns:a16="http://schemas.microsoft.com/office/drawing/2014/main" id="{272EBE24-1BC0-4957-CA6E-7B8990A65E72}"/>
                </a:ext>
              </a:extLst>
            </p:cNvPr>
            <p:cNvPicPr>
              <a:picLocks noChangeAspect="1"/>
            </p:cNvPicPr>
            <p:nvPr/>
          </p:nvPicPr>
          <p:blipFill rotWithShape="1">
            <a:blip r:embed="rId3"/>
            <a:srcRect r="28986"/>
            <a:stretch/>
          </p:blipFill>
          <p:spPr>
            <a:xfrm>
              <a:off x="2166504" y="1265699"/>
              <a:ext cx="3888429" cy="3492000"/>
            </a:xfrm>
            <a:prstGeom prst="rect">
              <a:avLst/>
            </a:prstGeom>
          </p:spPr>
        </p:pic>
        <p:cxnSp>
          <p:nvCxnSpPr>
            <p:cNvPr id="88" name="直接箭头连接符 6">
              <a:extLst>
                <a:ext uri="{FF2B5EF4-FFF2-40B4-BE49-F238E27FC236}">
                  <a16:creationId xmlns:a16="http://schemas.microsoft.com/office/drawing/2014/main" id="{DB728907-65D2-48F2-9CB6-5AC2BAB1B2AA}"/>
                </a:ext>
              </a:extLst>
            </p:cNvPr>
            <p:cNvCxnSpPr>
              <a:cxnSpLocks noChangeAspect="1"/>
            </p:cNvCxnSpPr>
            <p:nvPr/>
          </p:nvCxnSpPr>
          <p:spPr>
            <a:xfrm>
              <a:off x="5550877" y="2324039"/>
              <a:ext cx="0" cy="583965"/>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grpSp>
          <p:nvGrpSpPr>
            <p:cNvPr id="20" name="组合 19">
              <a:extLst>
                <a:ext uri="{FF2B5EF4-FFF2-40B4-BE49-F238E27FC236}">
                  <a16:creationId xmlns:a16="http://schemas.microsoft.com/office/drawing/2014/main" id="{790E17FD-9A94-E2D9-B02B-8BAA03288EE9}"/>
                </a:ext>
              </a:extLst>
            </p:cNvPr>
            <p:cNvGrpSpPr>
              <a:grpSpLocks noChangeAspect="1"/>
            </p:cNvGrpSpPr>
            <p:nvPr/>
          </p:nvGrpSpPr>
          <p:grpSpPr>
            <a:xfrm>
              <a:off x="1696467" y="1491630"/>
              <a:ext cx="545058" cy="3384000"/>
              <a:chOff x="4356114" y="1505283"/>
              <a:chExt cx="515576" cy="3200962"/>
            </a:xfrm>
          </p:grpSpPr>
          <p:grpSp>
            <p:nvGrpSpPr>
              <p:cNvPr id="21" name="组合 20">
                <a:extLst>
                  <a:ext uri="{FF2B5EF4-FFF2-40B4-BE49-F238E27FC236}">
                    <a16:creationId xmlns:a16="http://schemas.microsoft.com/office/drawing/2014/main" id="{3D022347-977F-7BB5-ADAD-8822C1A9A406}"/>
                  </a:ext>
                </a:extLst>
              </p:cNvPr>
              <p:cNvGrpSpPr/>
              <p:nvPr/>
            </p:nvGrpSpPr>
            <p:grpSpPr>
              <a:xfrm>
                <a:off x="4533136" y="1505283"/>
                <a:ext cx="338554" cy="3200962"/>
                <a:chOff x="4208753" y="1505283"/>
                <a:chExt cx="338554" cy="3200962"/>
              </a:xfrm>
            </p:grpSpPr>
            <p:sp>
              <p:nvSpPr>
                <p:cNvPr id="23" name="文本框 22">
                  <a:extLst>
                    <a:ext uri="{FF2B5EF4-FFF2-40B4-BE49-F238E27FC236}">
                      <a16:creationId xmlns:a16="http://schemas.microsoft.com/office/drawing/2014/main" id="{94EE9FF3-CF30-47EA-1B0A-49696C97399C}"/>
                    </a:ext>
                  </a:extLst>
                </p:cNvPr>
                <p:cNvSpPr txBox="1"/>
                <p:nvPr/>
              </p:nvSpPr>
              <p:spPr>
                <a:xfrm>
                  <a:off x="4265095" y="3259659"/>
                  <a:ext cx="261610"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4</a:t>
                  </a:r>
                  <a:endParaRPr lang="zh-CN" altLang="en-US" sz="1200" dirty="0">
                    <a:latin typeface="Times New Roman" panose="02020603050405020304" pitchFamily="18" charset="0"/>
                    <a:cs typeface="Times New Roman" panose="02020603050405020304" pitchFamily="18" charset="0"/>
                  </a:endParaRPr>
                </a:p>
              </p:txBody>
            </p:sp>
            <p:sp>
              <p:nvSpPr>
                <p:cNvPr id="24" name="文本框 23">
                  <a:extLst>
                    <a:ext uri="{FF2B5EF4-FFF2-40B4-BE49-F238E27FC236}">
                      <a16:creationId xmlns:a16="http://schemas.microsoft.com/office/drawing/2014/main" id="{ED761302-D099-B670-8093-46F0CFA8223A}"/>
                    </a:ext>
                  </a:extLst>
                </p:cNvPr>
                <p:cNvSpPr txBox="1"/>
                <p:nvPr/>
              </p:nvSpPr>
              <p:spPr>
                <a:xfrm>
                  <a:off x="4265095" y="3552055"/>
                  <a:ext cx="261610"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8</a:t>
                  </a:r>
                  <a:endParaRPr lang="zh-CN" altLang="en-US" sz="1200" dirty="0">
                    <a:latin typeface="Times New Roman" panose="02020603050405020304" pitchFamily="18" charset="0"/>
                    <a:cs typeface="Times New Roman" panose="02020603050405020304" pitchFamily="18" charset="0"/>
                  </a:endParaRPr>
                </a:p>
              </p:txBody>
            </p:sp>
            <p:sp>
              <p:nvSpPr>
                <p:cNvPr id="25" name="文本框 24">
                  <a:extLst>
                    <a:ext uri="{FF2B5EF4-FFF2-40B4-BE49-F238E27FC236}">
                      <a16:creationId xmlns:a16="http://schemas.microsoft.com/office/drawing/2014/main" id="{524E9FB0-B5AF-C678-7BA3-002CF53B8F17}"/>
                    </a:ext>
                  </a:extLst>
                </p:cNvPr>
                <p:cNvSpPr txBox="1"/>
                <p:nvPr/>
              </p:nvSpPr>
              <p:spPr>
                <a:xfrm>
                  <a:off x="4208753" y="3844451"/>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12</a:t>
                  </a:r>
                  <a:endParaRPr lang="zh-CN" altLang="en-US" sz="1200" dirty="0">
                    <a:latin typeface="Times New Roman" panose="02020603050405020304" pitchFamily="18" charset="0"/>
                    <a:cs typeface="Times New Roman" panose="02020603050405020304" pitchFamily="18" charset="0"/>
                  </a:endParaRPr>
                </a:p>
              </p:txBody>
            </p:sp>
            <p:sp>
              <p:nvSpPr>
                <p:cNvPr id="26" name="文本框 25">
                  <a:extLst>
                    <a:ext uri="{FF2B5EF4-FFF2-40B4-BE49-F238E27FC236}">
                      <a16:creationId xmlns:a16="http://schemas.microsoft.com/office/drawing/2014/main" id="{64739DA5-148E-100D-B046-5C4B56B2B062}"/>
                    </a:ext>
                  </a:extLst>
                </p:cNvPr>
                <p:cNvSpPr txBox="1"/>
                <p:nvPr/>
              </p:nvSpPr>
              <p:spPr>
                <a:xfrm>
                  <a:off x="4208753" y="4136847"/>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16</a:t>
                  </a:r>
                  <a:endParaRPr lang="zh-CN" altLang="en-US" sz="1200" dirty="0">
                    <a:latin typeface="Times New Roman" panose="02020603050405020304" pitchFamily="18" charset="0"/>
                    <a:cs typeface="Times New Roman" panose="02020603050405020304" pitchFamily="18" charset="0"/>
                  </a:endParaRPr>
                </a:p>
              </p:txBody>
            </p:sp>
            <p:sp>
              <p:nvSpPr>
                <p:cNvPr id="27" name="文本框 26">
                  <a:extLst>
                    <a:ext uri="{FF2B5EF4-FFF2-40B4-BE49-F238E27FC236}">
                      <a16:creationId xmlns:a16="http://schemas.microsoft.com/office/drawing/2014/main" id="{0BC77884-F0F3-E3A0-BCDF-2F1E2C0F086A}"/>
                    </a:ext>
                  </a:extLst>
                </p:cNvPr>
                <p:cNvSpPr txBox="1"/>
                <p:nvPr/>
              </p:nvSpPr>
              <p:spPr>
                <a:xfrm>
                  <a:off x="4208753" y="4429246"/>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20</a:t>
                  </a:r>
                  <a:endParaRPr lang="zh-CN" altLang="en-US" sz="1200" dirty="0">
                    <a:latin typeface="Times New Roman" panose="02020603050405020304" pitchFamily="18" charset="0"/>
                    <a:cs typeface="Times New Roman" panose="02020603050405020304" pitchFamily="18" charset="0"/>
                  </a:endParaRPr>
                </a:p>
              </p:txBody>
            </p:sp>
            <p:sp>
              <p:nvSpPr>
                <p:cNvPr id="28" name="文本框 27">
                  <a:extLst>
                    <a:ext uri="{FF2B5EF4-FFF2-40B4-BE49-F238E27FC236}">
                      <a16:creationId xmlns:a16="http://schemas.microsoft.com/office/drawing/2014/main" id="{2128C0EE-E0D0-3D51-2680-26264265A94E}"/>
                    </a:ext>
                  </a:extLst>
                </p:cNvPr>
                <p:cNvSpPr txBox="1"/>
                <p:nvPr/>
              </p:nvSpPr>
              <p:spPr>
                <a:xfrm>
                  <a:off x="4265095" y="2967263"/>
                  <a:ext cx="261610"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0</a:t>
                  </a:r>
                  <a:endParaRPr lang="zh-CN" altLang="en-US" sz="1200" dirty="0">
                    <a:latin typeface="Times New Roman" panose="02020603050405020304" pitchFamily="18" charset="0"/>
                    <a:cs typeface="Times New Roman" panose="02020603050405020304" pitchFamily="18" charset="0"/>
                  </a:endParaRPr>
                </a:p>
              </p:txBody>
            </p:sp>
            <p:sp>
              <p:nvSpPr>
                <p:cNvPr id="29" name="文本框 28">
                  <a:extLst>
                    <a:ext uri="{FF2B5EF4-FFF2-40B4-BE49-F238E27FC236}">
                      <a16:creationId xmlns:a16="http://schemas.microsoft.com/office/drawing/2014/main" id="{5B960860-B26C-C293-E6AC-C855CC1980F3}"/>
                    </a:ext>
                  </a:extLst>
                </p:cNvPr>
                <p:cNvSpPr txBox="1"/>
                <p:nvPr/>
              </p:nvSpPr>
              <p:spPr>
                <a:xfrm>
                  <a:off x="4208753" y="1505283"/>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20</a:t>
                  </a:r>
                  <a:endParaRPr lang="zh-CN" altLang="en-US" sz="1200" dirty="0">
                    <a:latin typeface="Times New Roman" panose="02020603050405020304" pitchFamily="18" charset="0"/>
                    <a:cs typeface="Times New Roman" panose="02020603050405020304" pitchFamily="18" charset="0"/>
                  </a:endParaRPr>
                </a:p>
              </p:txBody>
            </p:sp>
            <p:sp>
              <p:nvSpPr>
                <p:cNvPr id="30" name="文本框 29">
                  <a:extLst>
                    <a:ext uri="{FF2B5EF4-FFF2-40B4-BE49-F238E27FC236}">
                      <a16:creationId xmlns:a16="http://schemas.microsoft.com/office/drawing/2014/main" id="{0855FAD3-8E0E-A26F-B15C-62AF9A96B96B}"/>
                    </a:ext>
                  </a:extLst>
                </p:cNvPr>
                <p:cNvSpPr txBox="1"/>
                <p:nvPr/>
              </p:nvSpPr>
              <p:spPr>
                <a:xfrm>
                  <a:off x="4208753" y="1797679"/>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16</a:t>
                  </a:r>
                  <a:endParaRPr lang="zh-CN" altLang="en-US" sz="1200" dirty="0">
                    <a:latin typeface="Times New Roman" panose="02020603050405020304" pitchFamily="18" charset="0"/>
                    <a:cs typeface="Times New Roman" panose="02020603050405020304" pitchFamily="18" charset="0"/>
                  </a:endParaRPr>
                </a:p>
              </p:txBody>
            </p:sp>
            <p:sp>
              <p:nvSpPr>
                <p:cNvPr id="31" name="文本框 30">
                  <a:extLst>
                    <a:ext uri="{FF2B5EF4-FFF2-40B4-BE49-F238E27FC236}">
                      <a16:creationId xmlns:a16="http://schemas.microsoft.com/office/drawing/2014/main" id="{A39F16C9-3717-E064-3629-EEE83F72B9B1}"/>
                    </a:ext>
                  </a:extLst>
                </p:cNvPr>
                <p:cNvSpPr txBox="1"/>
                <p:nvPr/>
              </p:nvSpPr>
              <p:spPr>
                <a:xfrm>
                  <a:off x="4208753" y="2090075"/>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12</a:t>
                  </a:r>
                  <a:endParaRPr lang="zh-CN" altLang="en-US" sz="1200" dirty="0">
                    <a:latin typeface="Times New Roman" panose="02020603050405020304" pitchFamily="18" charset="0"/>
                    <a:cs typeface="Times New Roman" panose="02020603050405020304" pitchFamily="18" charset="0"/>
                  </a:endParaRPr>
                </a:p>
              </p:txBody>
            </p:sp>
            <p:sp>
              <p:nvSpPr>
                <p:cNvPr id="32" name="文本框 31">
                  <a:extLst>
                    <a:ext uri="{FF2B5EF4-FFF2-40B4-BE49-F238E27FC236}">
                      <a16:creationId xmlns:a16="http://schemas.microsoft.com/office/drawing/2014/main" id="{2F7B55AF-296B-8179-FE21-EEFD6F51515F}"/>
                    </a:ext>
                  </a:extLst>
                </p:cNvPr>
                <p:cNvSpPr txBox="1"/>
                <p:nvPr/>
              </p:nvSpPr>
              <p:spPr>
                <a:xfrm>
                  <a:off x="4265095" y="2382471"/>
                  <a:ext cx="261610"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8</a:t>
                  </a:r>
                  <a:endParaRPr lang="zh-CN" altLang="en-US" sz="1200" dirty="0">
                    <a:latin typeface="Times New Roman" panose="02020603050405020304" pitchFamily="18" charset="0"/>
                    <a:cs typeface="Times New Roman" panose="02020603050405020304" pitchFamily="18" charset="0"/>
                  </a:endParaRPr>
                </a:p>
              </p:txBody>
            </p:sp>
            <p:sp>
              <p:nvSpPr>
                <p:cNvPr id="33" name="文本框 32">
                  <a:extLst>
                    <a:ext uri="{FF2B5EF4-FFF2-40B4-BE49-F238E27FC236}">
                      <a16:creationId xmlns:a16="http://schemas.microsoft.com/office/drawing/2014/main" id="{A3C1968F-321C-22F3-C0E4-722998F3EF22}"/>
                    </a:ext>
                  </a:extLst>
                </p:cNvPr>
                <p:cNvSpPr txBox="1"/>
                <p:nvPr/>
              </p:nvSpPr>
              <p:spPr>
                <a:xfrm>
                  <a:off x="4265095" y="2674867"/>
                  <a:ext cx="261610"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4</a:t>
                  </a:r>
                  <a:endParaRPr lang="zh-CN" altLang="en-US" sz="1200" dirty="0">
                    <a:latin typeface="Times New Roman" panose="02020603050405020304" pitchFamily="18" charset="0"/>
                    <a:cs typeface="Times New Roman" panose="02020603050405020304" pitchFamily="18" charset="0"/>
                  </a:endParaRPr>
                </a:p>
              </p:txBody>
            </p:sp>
          </p:grpSp>
          <p:sp>
            <p:nvSpPr>
              <p:cNvPr id="22" name="文本框 21">
                <a:extLst>
                  <a:ext uri="{FF2B5EF4-FFF2-40B4-BE49-F238E27FC236}">
                    <a16:creationId xmlns:a16="http://schemas.microsoft.com/office/drawing/2014/main" id="{E64DA602-9507-E776-4268-20D7423734CF}"/>
                  </a:ext>
                </a:extLst>
              </p:cNvPr>
              <p:cNvSpPr txBox="1"/>
              <p:nvPr/>
            </p:nvSpPr>
            <p:spPr>
              <a:xfrm rot="5400000">
                <a:off x="4029719" y="3184966"/>
                <a:ext cx="914400" cy="26161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altLang="zh-CN" sz="1400" dirty="0" err="1">
                    <a:solidFill>
                      <a:srgbClr val="000000"/>
                    </a:solidFill>
                    <a:latin typeface="Times New Roman" panose="02020603050405020304" pitchFamily="18" charset="0"/>
                    <a:cs typeface="Times New Roman" panose="02020603050405020304" pitchFamily="18" charset="0"/>
                  </a:rPr>
                  <a:t>XY</a:t>
                </a:r>
                <a:r>
                  <a:rPr lang="en-US" altLang="zh-CN" sz="1400" dirty="0">
                    <a:solidFill>
                      <a:srgbClr val="000000"/>
                    </a:solidFill>
                    <a:latin typeface="Times New Roman" panose="02020603050405020304" pitchFamily="18" charset="0"/>
                    <a:cs typeface="Times New Roman" panose="02020603050405020304" pitchFamily="18" charset="0"/>
                  </a:rPr>
                  <a:t> [cm]</a:t>
                </a:r>
              </a:p>
            </p:txBody>
          </p:sp>
        </p:grpSp>
        <p:grpSp>
          <p:nvGrpSpPr>
            <p:cNvPr id="34" name="组合 33">
              <a:extLst>
                <a:ext uri="{FF2B5EF4-FFF2-40B4-BE49-F238E27FC236}">
                  <a16:creationId xmlns:a16="http://schemas.microsoft.com/office/drawing/2014/main" id="{2D0352F3-2A9E-EFCA-43A6-AF366F0FA742}"/>
                </a:ext>
              </a:extLst>
            </p:cNvPr>
            <p:cNvGrpSpPr/>
            <p:nvPr/>
          </p:nvGrpSpPr>
          <p:grpSpPr>
            <a:xfrm>
              <a:off x="5801245" y="3174796"/>
              <a:ext cx="575742" cy="464367"/>
              <a:chOff x="8206312" y="3115426"/>
              <a:chExt cx="575742" cy="464367"/>
            </a:xfrm>
          </p:grpSpPr>
          <p:sp>
            <p:nvSpPr>
              <p:cNvPr id="35" name="文本框 34">
                <a:extLst>
                  <a:ext uri="{FF2B5EF4-FFF2-40B4-BE49-F238E27FC236}">
                    <a16:creationId xmlns:a16="http://schemas.microsoft.com/office/drawing/2014/main" id="{4EEC38AB-4AC8-4B47-5B86-3B5907D60898}"/>
                  </a:ext>
                </a:extLst>
              </p:cNvPr>
              <p:cNvSpPr txBox="1"/>
              <p:nvPr/>
            </p:nvSpPr>
            <p:spPr>
              <a:xfrm>
                <a:off x="8206312" y="3318183"/>
                <a:ext cx="575742" cy="26161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altLang="zh-CN" sz="1400" dirty="0">
                    <a:solidFill>
                      <a:srgbClr val="000000"/>
                    </a:solidFill>
                    <a:latin typeface="Times New Roman" panose="02020603050405020304" pitchFamily="18" charset="0"/>
                    <a:cs typeface="Times New Roman" panose="02020603050405020304" pitchFamily="18" charset="0"/>
                  </a:rPr>
                  <a:t>S [cm]</a:t>
                </a:r>
              </a:p>
            </p:txBody>
          </p:sp>
          <p:sp>
            <p:nvSpPr>
              <p:cNvPr id="36" name="文本框 35">
                <a:extLst>
                  <a:ext uri="{FF2B5EF4-FFF2-40B4-BE49-F238E27FC236}">
                    <a16:creationId xmlns:a16="http://schemas.microsoft.com/office/drawing/2014/main" id="{C1F73E79-592E-10D0-A922-EB893CC0BD05}"/>
                  </a:ext>
                </a:extLst>
              </p:cNvPr>
              <p:cNvSpPr txBox="1"/>
              <p:nvPr/>
            </p:nvSpPr>
            <p:spPr>
              <a:xfrm>
                <a:off x="8266047" y="3115426"/>
                <a:ext cx="338554"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15</a:t>
                </a:r>
                <a:endParaRPr lang="zh-CN" altLang="en-US" sz="1200" dirty="0">
                  <a:latin typeface="Times New Roman" panose="02020603050405020304" pitchFamily="18" charset="0"/>
                  <a:cs typeface="Times New Roman" panose="02020603050405020304" pitchFamily="18" charset="0"/>
                </a:endParaRPr>
              </a:p>
            </p:txBody>
          </p:sp>
        </p:grpSp>
      </p:grpSp>
      <p:sp>
        <p:nvSpPr>
          <p:cNvPr id="37" name="文本框 36">
            <a:extLst>
              <a:ext uri="{FF2B5EF4-FFF2-40B4-BE49-F238E27FC236}">
                <a16:creationId xmlns:a16="http://schemas.microsoft.com/office/drawing/2014/main" id="{6C8D4C60-B058-A6E2-EB19-F8D2FBF16D0D}"/>
              </a:ext>
            </a:extLst>
          </p:cNvPr>
          <p:cNvSpPr txBox="1"/>
          <p:nvPr/>
        </p:nvSpPr>
        <p:spPr>
          <a:xfrm>
            <a:off x="501744" y="2969880"/>
            <a:ext cx="701824" cy="307777"/>
          </a:xfrm>
          <a:prstGeom prst="rect">
            <a:avLst/>
          </a:prstGeom>
          <a:noFill/>
        </p:spPr>
        <p:txBody>
          <a:bodyPr wrap="square">
            <a:spAutoFit/>
          </a:bodyPr>
          <a:lstStyle/>
          <a:p>
            <a:r>
              <a:rPr lang="en-US" altLang="zh-CN" sz="1400" kern="0" dirty="0" err="1">
                <a:effectLst/>
                <a:latin typeface="Times New Roman" panose="02020603050405020304" pitchFamily="18" charset="0"/>
                <a:ea typeface="宋体" panose="02010600030101010101" pitchFamily="2" charset="-122"/>
              </a:rPr>
              <a:t>FS81</a:t>
            </a:r>
            <a:endParaRPr lang="zh-CN" altLang="en-US" sz="1400" dirty="0"/>
          </a:p>
        </p:txBody>
      </p:sp>
      <p:pic>
        <p:nvPicPr>
          <p:cNvPr id="38" name="图片 37">
            <a:extLst>
              <a:ext uri="{FF2B5EF4-FFF2-40B4-BE49-F238E27FC236}">
                <a16:creationId xmlns:a16="http://schemas.microsoft.com/office/drawing/2014/main" id="{0167D2C5-FAAA-517E-2CE7-4B275F32A695}"/>
              </a:ext>
            </a:extLst>
          </p:cNvPr>
          <p:cNvPicPr>
            <a:picLocks noChangeAspect="1"/>
          </p:cNvPicPr>
          <p:nvPr/>
        </p:nvPicPr>
        <p:blipFill>
          <a:blip r:embed="rId4"/>
          <a:srcRect/>
          <a:stretch/>
        </p:blipFill>
        <p:spPr>
          <a:xfrm>
            <a:off x="6490649" y="2251813"/>
            <a:ext cx="1944000" cy="1984593"/>
          </a:xfrm>
          <a:prstGeom prst="rect">
            <a:avLst/>
          </a:prstGeom>
        </p:spPr>
      </p:pic>
      <p:sp>
        <p:nvSpPr>
          <p:cNvPr id="39" name="文本框 38">
            <a:extLst>
              <a:ext uri="{FF2B5EF4-FFF2-40B4-BE49-F238E27FC236}">
                <a16:creationId xmlns:a16="http://schemas.microsoft.com/office/drawing/2014/main" id="{F43EEB3D-CE5E-9663-16C0-D5A397BA7796}"/>
              </a:ext>
            </a:extLst>
          </p:cNvPr>
          <p:cNvSpPr txBox="1"/>
          <p:nvPr/>
        </p:nvSpPr>
        <p:spPr>
          <a:xfrm>
            <a:off x="6259597" y="1241357"/>
            <a:ext cx="2874059" cy="707886"/>
          </a:xfrm>
          <a:prstGeom prst="rect">
            <a:avLst/>
          </a:prstGeom>
          <a:noFill/>
        </p:spPr>
        <p:txBody>
          <a:bodyPr wrap="square">
            <a:spAutoFit/>
          </a:bodyPr>
          <a:lstStyle/>
          <a:p>
            <a:r>
              <a:rPr lang="en-US" altLang="zh-CN" sz="1600" kern="100" dirty="0">
                <a:effectLst/>
                <a:latin typeface="Times New Roman" panose="02020603050405020304" pitchFamily="18" charset="0"/>
                <a:ea typeface="宋体" panose="02010600030101010101" pitchFamily="2" charset="-122"/>
                <a:cs typeface="Times New Roman" panose="02020603050405020304" pitchFamily="18" charset="0"/>
              </a:rPr>
              <a:t>total opening of slit ~25 cm</a:t>
            </a:r>
          </a:p>
          <a:p>
            <a:r>
              <a:rPr lang="en-US" altLang="zh-CN" sz="1600" kern="100" dirty="0">
                <a:effectLst/>
                <a:latin typeface="Times New Roman" panose="02020603050405020304" pitchFamily="18" charset="0"/>
                <a:ea typeface="宋体" panose="02010600030101010101" pitchFamily="2" charset="-122"/>
                <a:cs typeface="Times New Roman" panose="02020603050405020304" pitchFamily="18" charset="0"/>
              </a:rPr>
              <a:t>big momentum dispersion ~4 cm</a:t>
            </a:r>
            <a:endParaRPr lang="zh-CN" altLang="en-US" dirty="0"/>
          </a:p>
        </p:txBody>
      </p:sp>
      <p:sp>
        <p:nvSpPr>
          <p:cNvPr id="11" name="TextBox 10">
            <a:extLst>
              <a:ext uri="{FF2B5EF4-FFF2-40B4-BE49-F238E27FC236}">
                <a16:creationId xmlns:a16="http://schemas.microsoft.com/office/drawing/2014/main" id="{36410F6F-2A9F-E743-118C-E9D47DA89313}"/>
              </a:ext>
            </a:extLst>
          </p:cNvPr>
          <p:cNvSpPr txBox="1"/>
          <p:nvPr/>
        </p:nvSpPr>
        <p:spPr>
          <a:xfrm>
            <a:off x="7164288" y="4564603"/>
            <a:ext cx="1584176" cy="29283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fr-CH" dirty="0">
                <a:solidFill>
                  <a:srgbClr val="000000"/>
                </a:solidFill>
                <a:highlight>
                  <a:srgbClr val="FDCA00"/>
                </a:highlight>
                <a:latin typeface="Calibri"/>
              </a:rPr>
              <a:t>Slide by </a:t>
            </a:r>
            <a:r>
              <a:rPr lang="fr-CH" dirty="0" err="1">
                <a:solidFill>
                  <a:srgbClr val="000000"/>
                </a:solidFill>
                <a:highlight>
                  <a:srgbClr val="FDCA00"/>
                </a:highlight>
                <a:latin typeface="Calibri"/>
              </a:rPr>
              <a:t>Cong</a:t>
            </a:r>
            <a:r>
              <a:rPr lang="fr-CH" dirty="0">
                <a:solidFill>
                  <a:srgbClr val="000000"/>
                </a:solidFill>
                <a:highlight>
                  <a:srgbClr val="FDCA00"/>
                </a:highlight>
                <a:latin typeface="Calibri"/>
              </a:rPr>
              <a:t> Chen</a:t>
            </a:r>
            <a:endParaRPr lang="de-CH" dirty="0" err="1">
              <a:solidFill>
                <a:srgbClr val="000000"/>
              </a:solidFill>
              <a:highlight>
                <a:srgbClr val="FDCA00"/>
              </a:highlight>
              <a:latin typeface="Calibri"/>
            </a:endParaRPr>
          </a:p>
        </p:txBody>
      </p:sp>
    </p:spTree>
    <p:extLst>
      <p:ext uri="{BB962C8B-B14F-4D97-AF65-F5344CB8AC3E}">
        <p14:creationId xmlns:p14="http://schemas.microsoft.com/office/powerpoint/2010/main" val="1168308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GB" noProof="0" dirty="0"/>
              <a:t>Experimental hall</a:t>
            </a:r>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8</a:t>
            </a:fld>
            <a:endParaRPr lang="de-DE" dirty="0"/>
          </a:p>
        </p:txBody>
      </p:sp>
      <p:sp>
        <p:nvSpPr>
          <p:cNvPr id="2" name="Freeform 1"/>
          <p:cNvSpPr/>
          <p:nvPr/>
        </p:nvSpPr>
        <p:spPr bwMode="auto">
          <a:xfrm>
            <a:off x="2489200" y="3324225"/>
            <a:ext cx="768350" cy="1203394"/>
          </a:xfrm>
          <a:custGeom>
            <a:avLst/>
            <a:gdLst>
              <a:gd name="connsiteX0" fmla="*/ 184150 w 768350"/>
              <a:gd name="connsiteY0" fmla="*/ 41275 h 1203394"/>
              <a:gd name="connsiteX1" fmla="*/ 196850 w 768350"/>
              <a:gd name="connsiteY1" fmla="*/ 57150 h 1203394"/>
              <a:gd name="connsiteX2" fmla="*/ 225425 w 768350"/>
              <a:gd name="connsiteY2" fmla="*/ 82550 h 1203394"/>
              <a:gd name="connsiteX3" fmla="*/ 231775 w 768350"/>
              <a:gd name="connsiteY3" fmla="*/ 92075 h 1203394"/>
              <a:gd name="connsiteX4" fmla="*/ 241300 w 768350"/>
              <a:gd name="connsiteY4" fmla="*/ 95250 h 1203394"/>
              <a:gd name="connsiteX5" fmla="*/ 260350 w 768350"/>
              <a:gd name="connsiteY5" fmla="*/ 107950 h 1203394"/>
              <a:gd name="connsiteX6" fmla="*/ 266700 w 768350"/>
              <a:gd name="connsiteY6" fmla="*/ 117475 h 1203394"/>
              <a:gd name="connsiteX7" fmla="*/ 276225 w 768350"/>
              <a:gd name="connsiteY7" fmla="*/ 123825 h 1203394"/>
              <a:gd name="connsiteX8" fmla="*/ 285750 w 768350"/>
              <a:gd name="connsiteY8" fmla="*/ 133350 h 1203394"/>
              <a:gd name="connsiteX9" fmla="*/ 295275 w 768350"/>
              <a:gd name="connsiteY9" fmla="*/ 139700 h 1203394"/>
              <a:gd name="connsiteX10" fmla="*/ 314325 w 768350"/>
              <a:gd name="connsiteY10" fmla="*/ 152400 h 1203394"/>
              <a:gd name="connsiteX11" fmla="*/ 327025 w 768350"/>
              <a:gd name="connsiteY11" fmla="*/ 161925 h 1203394"/>
              <a:gd name="connsiteX12" fmla="*/ 336550 w 768350"/>
              <a:gd name="connsiteY12" fmla="*/ 168275 h 1203394"/>
              <a:gd name="connsiteX13" fmla="*/ 346075 w 768350"/>
              <a:gd name="connsiteY13" fmla="*/ 177800 h 1203394"/>
              <a:gd name="connsiteX14" fmla="*/ 352425 w 768350"/>
              <a:gd name="connsiteY14" fmla="*/ 196850 h 1203394"/>
              <a:gd name="connsiteX15" fmla="*/ 358775 w 768350"/>
              <a:gd name="connsiteY15" fmla="*/ 206375 h 1203394"/>
              <a:gd name="connsiteX16" fmla="*/ 365125 w 768350"/>
              <a:gd name="connsiteY16" fmla="*/ 225425 h 1203394"/>
              <a:gd name="connsiteX17" fmla="*/ 371475 w 768350"/>
              <a:gd name="connsiteY17" fmla="*/ 234950 h 1203394"/>
              <a:gd name="connsiteX18" fmla="*/ 381000 w 768350"/>
              <a:gd name="connsiteY18" fmla="*/ 269875 h 1203394"/>
              <a:gd name="connsiteX19" fmla="*/ 387350 w 768350"/>
              <a:gd name="connsiteY19" fmla="*/ 288925 h 1203394"/>
              <a:gd name="connsiteX20" fmla="*/ 393700 w 768350"/>
              <a:gd name="connsiteY20" fmla="*/ 307975 h 1203394"/>
              <a:gd name="connsiteX21" fmla="*/ 396875 w 768350"/>
              <a:gd name="connsiteY21" fmla="*/ 317500 h 1203394"/>
              <a:gd name="connsiteX22" fmla="*/ 403225 w 768350"/>
              <a:gd name="connsiteY22" fmla="*/ 346075 h 1203394"/>
              <a:gd name="connsiteX23" fmla="*/ 409575 w 768350"/>
              <a:gd name="connsiteY23" fmla="*/ 355600 h 1203394"/>
              <a:gd name="connsiteX24" fmla="*/ 412750 w 768350"/>
              <a:gd name="connsiteY24" fmla="*/ 365125 h 1203394"/>
              <a:gd name="connsiteX25" fmla="*/ 419100 w 768350"/>
              <a:gd name="connsiteY25" fmla="*/ 374650 h 1203394"/>
              <a:gd name="connsiteX26" fmla="*/ 428625 w 768350"/>
              <a:gd name="connsiteY26" fmla="*/ 403225 h 1203394"/>
              <a:gd name="connsiteX27" fmla="*/ 431800 w 768350"/>
              <a:gd name="connsiteY27" fmla="*/ 412750 h 1203394"/>
              <a:gd name="connsiteX28" fmla="*/ 441325 w 768350"/>
              <a:gd name="connsiteY28" fmla="*/ 431800 h 1203394"/>
              <a:gd name="connsiteX29" fmla="*/ 457200 w 768350"/>
              <a:gd name="connsiteY29" fmla="*/ 450850 h 1203394"/>
              <a:gd name="connsiteX30" fmla="*/ 473075 w 768350"/>
              <a:gd name="connsiteY30" fmla="*/ 479425 h 1203394"/>
              <a:gd name="connsiteX31" fmla="*/ 479425 w 768350"/>
              <a:gd name="connsiteY31" fmla="*/ 488950 h 1203394"/>
              <a:gd name="connsiteX32" fmla="*/ 482600 w 768350"/>
              <a:gd name="connsiteY32" fmla="*/ 498475 h 1203394"/>
              <a:gd name="connsiteX33" fmla="*/ 495300 w 768350"/>
              <a:gd name="connsiteY33" fmla="*/ 517525 h 1203394"/>
              <a:gd name="connsiteX34" fmla="*/ 504825 w 768350"/>
              <a:gd name="connsiteY34" fmla="*/ 546100 h 1203394"/>
              <a:gd name="connsiteX35" fmla="*/ 508000 w 768350"/>
              <a:gd name="connsiteY35" fmla="*/ 555625 h 1203394"/>
              <a:gd name="connsiteX36" fmla="*/ 511175 w 768350"/>
              <a:gd name="connsiteY36" fmla="*/ 565150 h 1203394"/>
              <a:gd name="connsiteX37" fmla="*/ 508000 w 768350"/>
              <a:gd name="connsiteY37" fmla="*/ 603250 h 1203394"/>
              <a:gd name="connsiteX38" fmla="*/ 498475 w 768350"/>
              <a:gd name="connsiteY38" fmla="*/ 612775 h 1203394"/>
              <a:gd name="connsiteX39" fmla="*/ 488950 w 768350"/>
              <a:gd name="connsiteY39" fmla="*/ 615950 h 1203394"/>
              <a:gd name="connsiteX40" fmla="*/ 457200 w 768350"/>
              <a:gd name="connsiteY40" fmla="*/ 635000 h 1203394"/>
              <a:gd name="connsiteX41" fmla="*/ 447675 w 768350"/>
              <a:gd name="connsiteY41" fmla="*/ 641350 h 1203394"/>
              <a:gd name="connsiteX42" fmla="*/ 438150 w 768350"/>
              <a:gd name="connsiteY42" fmla="*/ 647700 h 1203394"/>
              <a:gd name="connsiteX43" fmla="*/ 409575 w 768350"/>
              <a:gd name="connsiteY43" fmla="*/ 657225 h 1203394"/>
              <a:gd name="connsiteX44" fmla="*/ 400050 w 768350"/>
              <a:gd name="connsiteY44" fmla="*/ 660400 h 1203394"/>
              <a:gd name="connsiteX45" fmla="*/ 390525 w 768350"/>
              <a:gd name="connsiteY45" fmla="*/ 663575 h 1203394"/>
              <a:gd name="connsiteX46" fmla="*/ 358775 w 768350"/>
              <a:gd name="connsiteY46" fmla="*/ 669925 h 1203394"/>
              <a:gd name="connsiteX47" fmla="*/ 339725 w 768350"/>
              <a:gd name="connsiteY47" fmla="*/ 676275 h 1203394"/>
              <a:gd name="connsiteX48" fmla="*/ 327025 w 768350"/>
              <a:gd name="connsiteY48" fmla="*/ 679450 h 1203394"/>
              <a:gd name="connsiteX49" fmla="*/ 295275 w 768350"/>
              <a:gd name="connsiteY49" fmla="*/ 688975 h 1203394"/>
              <a:gd name="connsiteX50" fmla="*/ 219075 w 768350"/>
              <a:gd name="connsiteY50" fmla="*/ 695325 h 1203394"/>
              <a:gd name="connsiteX51" fmla="*/ 174625 w 768350"/>
              <a:gd name="connsiteY51" fmla="*/ 701675 h 1203394"/>
              <a:gd name="connsiteX52" fmla="*/ 165100 w 768350"/>
              <a:gd name="connsiteY52" fmla="*/ 704850 h 1203394"/>
              <a:gd name="connsiteX53" fmla="*/ 149225 w 768350"/>
              <a:gd name="connsiteY53" fmla="*/ 708025 h 1203394"/>
              <a:gd name="connsiteX54" fmla="*/ 139700 w 768350"/>
              <a:gd name="connsiteY54" fmla="*/ 714375 h 1203394"/>
              <a:gd name="connsiteX55" fmla="*/ 120650 w 768350"/>
              <a:gd name="connsiteY55" fmla="*/ 723900 h 1203394"/>
              <a:gd name="connsiteX56" fmla="*/ 111125 w 768350"/>
              <a:gd name="connsiteY56" fmla="*/ 733425 h 1203394"/>
              <a:gd name="connsiteX57" fmla="*/ 104775 w 768350"/>
              <a:gd name="connsiteY57" fmla="*/ 742950 h 1203394"/>
              <a:gd name="connsiteX58" fmla="*/ 95250 w 768350"/>
              <a:gd name="connsiteY58" fmla="*/ 746125 h 1203394"/>
              <a:gd name="connsiteX59" fmla="*/ 76200 w 768350"/>
              <a:gd name="connsiteY59" fmla="*/ 765175 h 1203394"/>
              <a:gd name="connsiteX60" fmla="*/ 57150 w 768350"/>
              <a:gd name="connsiteY60" fmla="*/ 777875 h 1203394"/>
              <a:gd name="connsiteX61" fmla="*/ 50800 w 768350"/>
              <a:gd name="connsiteY61" fmla="*/ 787400 h 1203394"/>
              <a:gd name="connsiteX62" fmla="*/ 22225 w 768350"/>
              <a:gd name="connsiteY62" fmla="*/ 812800 h 1203394"/>
              <a:gd name="connsiteX63" fmla="*/ 15875 w 768350"/>
              <a:gd name="connsiteY63" fmla="*/ 825500 h 1203394"/>
              <a:gd name="connsiteX64" fmla="*/ 6350 w 768350"/>
              <a:gd name="connsiteY64" fmla="*/ 838200 h 1203394"/>
              <a:gd name="connsiteX65" fmla="*/ 0 w 768350"/>
              <a:gd name="connsiteY65" fmla="*/ 857250 h 1203394"/>
              <a:gd name="connsiteX66" fmla="*/ 6350 w 768350"/>
              <a:gd name="connsiteY66" fmla="*/ 927100 h 1203394"/>
              <a:gd name="connsiteX67" fmla="*/ 12700 w 768350"/>
              <a:gd name="connsiteY67" fmla="*/ 949325 h 1203394"/>
              <a:gd name="connsiteX68" fmla="*/ 19050 w 768350"/>
              <a:gd name="connsiteY68" fmla="*/ 958850 h 1203394"/>
              <a:gd name="connsiteX69" fmla="*/ 22225 w 768350"/>
              <a:gd name="connsiteY69" fmla="*/ 968375 h 1203394"/>
              <a:gd name="connsiteX70" fmla="*/ 31750 w 768350"/>
              <a:gd name="connsiteY70" fmla="*/ 977900 h 1203394"/>
              <a:gd name="connsiteX71" fmla="*/ 53975 w 768350"/>
              <a:gd name="connsiteY71" fmla="*/ 1003300 h 1203394"/>
              <a:gd name="connsiteX72" fmla="*/ 60325 w 768350"/>
              <a:gd name="connsiteY72" fmla="*/ 1012825 h 1203394"/>
              <a:gd name="connsiteX73" fmla="*/ 63500 w 768350"/>
              <a:gd name="connsiteY73" fmla="*/ 1022350 h 1203394"/>
              <a:gd name="connsiteX74" fmla="*/ 76200 w 768350"/>
              <a:gd name="connsiteY74" fmla="*/ 1041400 h 1203394"/>
              <a:gd name="connsiteX75" fmla="*/ 92075 w 768350"/>
              <a:gd name="connsiteY75" fmla="*/ 1060450 h 1203394"/>
              <a:gd name="connsiteX76" fmla="*/ 101600 w 768350"/>
              <a:gd name="connsiteY76" fmla="*/ 1063625 h 1203394"/>
              <a:gd name="connsiteX77" fmla="*/ 120650 w 768350"/>
              <a:gd name="connsiteY77" fmla="*/ 1073150 h 1203394"/>
              <a:gd name="connsiteX78" fmla="*/ 130175 w 768350"/>
              <a:gd name="connsiteY78" fmla="*/ 1082675 h 1203394"/>
              <a:gd name="connsiteX79" fmla="*/ 139700 w 768350"/>
              <a:gd name="connsiteY79" fmla="*/ 1089025 h 1203394"/>
              <a:gd name="connsiteX80" fmla="*/ 146050 w 768350"/>
              <a:gd name="connsiteY80" fmla="*/ 1098550 h 1203394"/>
              <a:gd name="connsiteX81" fmla="*/ 155575 w 768350"/>
              <a:gd name="connsiteY81" fmla="*/ 1101725 h 1203394"/>
              <a:gd name="connsiteX82" fmla="*/ 165100 w 768350"/>
              <a:gd name="connsiteY82" fmla="*/ 1108075 h 1203394"/>
              <a:gd name="connsiteX83" fmla="*/ 174625 w 768350"/>
              <a:gd name="connsiteY83" fmla="*/ 1117600 h 1203394"/>
              <a:gd name="connsiteX84" fmla="*/ 184150 w 768350"/>
              <a:gd name="connsiteY84" fmla="*/ 1120775 h 1203394"/>
              <a:gd name="connsiteX85" fmla="*/ 193675 w 768350"/>
              <a:gd name="connsiteY85" fmla="*/ 1127125 h 1203394"/>
              <a:gd name="connsiteX86" fmla="*/ 206375 w 768350"/>
              <a:gd name="connsiteY86" fmla="*/ 1133475 h 1203394"/>
              <a:gd name="connsiteX87" fmla="*/ 215900 w 768350"/>
              <a:gd name="connsiteY87" fmla="*/ 1139825 h 1203394"/>
              <a:gd name="connsiteX88" fmla="*/ 238125 w 768350"/>
              <a:gd name="connsiteY88" fmla="*/ 1146175 h 1203394"/>
              <a:gd name="connsiteX89" fmla="*/ 260350 w 768350"/>
              <a:gd name="connsiteY89" fmla="*/ 1158875 h 1203394"/>
              <a:gd name="connsiteX90" fmla="*/ 273050 w 768350"/>
              <a:gd name="connsiteY90" fmla="*/ 1162050 h 1203394"/>
              <a:gd name="connsiteX91" fmla="*/ 282575 w 768350"/>
              <a:gd name="connsiteY91" fmla="*/ 1165225 h 1203394"/>
              <a:gd name="connsiteX92" fmla="*/ 295275 w 768350"/>
              <a:gd name="connsiteY92" fmla="*/ 1168400 h 1203394"/>
              <a:gd name="connsiteX93" fmla="*/ 314325 w 768350"/>
              <a:gd name="connsiteY93" fmla="*/ 1174750 h 1203394"/>
              <a:gd name="connsiteX94" fmla="*/ 330200 w 768350"/>
              <a:gd name="connsiteY94" fmla="*/ 1177925 h 1203394"/>
              <a:gd name="connsiteX95" fmla="*/ 339725 w 768350"/>
              <a:gd name="connsiteY95" fmla="*/ 1181100 h 1203394"/>
              <a:gd name="connsiteX96" fmla="*/ 361950 w 768350"/>
              <a:gd name="connsiteY96" fmla="*/ 1190625 h 1203394"/>
              <a:gd name="connsiteX97" fmla="*/ 428625 w 768350"/>
              <a:gd name="connsiteY97" fmla="*/ 1200150 h 1203394"/>
              <a:gd name="connsiteX98" fmla="*/ 438150 w 768350"/>
              <a:gd name="connsiteY98" fmla="*/ 1203325 h 1203394"/>
              <a:gd name="connsiteX99" fmla="*/ 555625 w 768350"/>
              <a:gd name="connsiteY99" fmla="*/ 1200150 h 1203394"/>
              <a:gd name="connsiteX100" fmla="*/ 561975 w 768350"/>
              <a:gd name="connsiteY100" fmla="*/ 1190625 h 1203394"/>
              <a:gd name="connsiteX101" fmla="*/ 571500 w 768350"/>
              <a:gd name="connsiteY101" fmla="*/ 1181100 h 1203394"/>
              <a:gd name="connsiteX102" fmla="*/ 584200 w 768350"/>
              <a:gd name="connsiteY102" fmla="*/ 1158875 h 1203394"/>
              <a:gd name="connsiteX103" fmla="*/ 593725 w 768350"/>
              <a:gd name="connsiteY103" fmla="*/ 1149350 h 1203394"/>
              <a:gd name="connsiteX104" fmla="*/ 596900 w 768350"/>
              <a:gd name="connsiteY104" fmla="*/ 1139825 h 1203394"/>
              <a:gd name="connsiteX105" fmla="*/ 615950 w 768350"/>
              <a:gd name="connsiteY105" fmla="*/ 1101725 h 1203394"/>
              <a:gd name="connsiteX106" fmla="*/ 622300 w 768350"/>
              <a:gd name="connsiteY106" fmla="*/ 1089025 h 1203394"/>
              <a:gd name="connsiteX107" fmla="*/ 628650 w 768350"/>
              <a:gd name="connsiteY107" fmla="*/ 1063625 h 1203394"/>
              <a:gd name="connsiteX108" fmla="*/ 638175 w 768350"/>
              <a:gd name="connsiteY108" fmla="*/ 1035050 h 1203394"/>
              <a:gd name="connsiteX109" fmla="*/ 641350 w 768350"/>
              <a:gd name="connsiteY109" fmla="*/ 1025525 h 1203394"/>
              <a:gd name="connsiteX110" fmla="*/ 638175 w 768350"/>
              <a:gd name="connsiteY110" fmla="*/ 866775 h 1203394"/>
              <a:gd name="connsiteX111" fmla="*/ 619125 w 768350"/>
              <a:gd name="connsiteY111" fmla="*/ 847725 h 1203394"/>
              <a:gd name="connsiteX112" fmla="*/ 609600 w 768350"/>
              <a:gd name="connsiteY112" fmla="*/ 828675 h 1203394"/>
              <a:gd name="connsiteX113" fmla="*/ 612775 w 768350"/>
              <a:gd name="connsiteY113" fmla="*/ 800100 h 1203394"/>
              <a:gd name="connsiteX114" fmla="*/ 619125 w 768350"/>
              <a:gd name="connsiteY114" fmla="*/ 790575 h 1203394"/>
              <a:gd name="connsiteX115" fmla="*/ 647700 w 768350"/>
              <a:gd name="connsiteY115" fmla="*/ 774700 h 1203394"/>
              <a:gd name="connsiteX116" fmla="*/ 657225 w 768350"/>
              <a:gd name="connsiteY116" fmla="*/ 768350 h 1203394"/>
              <a:gd name="connsiteX117" fmla="*/ 666750 w 768350"/>
              <a:gd name="connsiteY117" fmla="*/ 765175 h 1203394"/>
              <a:gd name="connsiteX118" fmla="*/ 695325 w 768350"/>
              <a:gd name="connsiteY118" fmla="*/ 739775 h 1203394"/>
              <a:gd name="connsiteX119" fmla="*/ 704850 w 768350"/>
              <a:gd name="connsiteY119" fmla="*/ 733425 h 1203394"/>
              <a:gd name="connsiteX120" fmla="*/ 711200 w 768350"/>
              <a:gd name="connsiteY120" fmla="*/ 723900 h 1203394"/>
              <a:gd name="connsiteX121" fmla="*/ 720725 w 768350"/>
              <a:gd name="connsiteY121" fmla="*/ 717550 h 1203394"/>
              <a:gd name="connsiteX122" fmla="*/ 733425 w 768350"/>
              <a:gd name="connsiteY122" fmla="*/ 698500 h 1203394"/>
              <a:gd name="connsiteX123" fmla="*/ 752475 w 768350"/>
              <a:gd name="connsiteY123" fmla="*/ 669925 h 1203394"/>
              <a:gd name="connsiteX124" fmla="*/ 765175 w 768350"/>
              <a:gd name="connsiteY124" fmla="*/ 641350 h 1203394"/>
              <a:gd name="connsiteX125" fmla="*/ 768350 w 768350"/>
              <a:gd name="connsiteY125" fmla="*/ 631825 h 1203394"/>
              <a:gd name="connsiteX126" fmla="*/ 765175 w 768350"/>
              <a:gd name="connsiteY126" fmla="*/ 571500 h 1203394"/>
              <a:gd name="connsiteX127" fmla="*/ 749300 w 768350"/>
              <a:gd name="connsiteY127" fmla="*/ 542925 h 1203394"/>
              <a:gd name="connsiteX128" fmla="*/ 742950 w 768350"/>
              <a:gd name="connsiteY128" fmla="*/ 530225 h 1203394"/>
              <a:gd name="connsiteX129" fmla="*/ 736600 w 768350"/>
              <a:gd name="connsiteY129" fmla="*/ 511175 h 1203394"/>
              <a:gd name="connsiteX130" fmla="*/ 730250 w 768350"/>
              <a:gd name="connsiteY130" fmla="*/ 501650 h 1203394"/>
              <a:gd name="connsiteX131" fmla="*/ 717550 w 768350"/>
              <a:gd name="connsiteY131" fmla="*/ 473075 h 1203394"/>
              <a:gd name="connsiteX132" fmla="*/ 708025 w 768350"/>
              <a:gd name="connsiteY132" fmla="*/ 450850 h 1203394"/>
              <a:gd name="connsiteX133" fmla="*/ 704850 w 768350"/>
              <a:gd name="connsiteY133" fmla="*/ 441325 h 1203394"/>
              <a:gd name="connsiteX134" fmla="*/ 698500 w 768350"/>
              <a:gd name="connsiteY134" fmla="*/ 431800 h 1203394"/>
              <a:gd name="connsiteX135" fmla="*/ 695325 w 768350"/>
              <a:gd name="connsiteY135" fmla="*/ 422275 h 1203394"/>
              <a:gd name="connsiteX136" fmla="*/ 682625 w 768350"/>
              <a:gd name="connsiteY136" fmla="*/ 403225 h 1203394"/>
              <a:gd name="connsiteX137" fmla="*/ 676275 w 768350"/>
              <a:gd name="connsiteY137" fmla="*/ 393700 h 1203394"/>
              <a:gd name="connsiteX138" fmla="*/ 669925 w 768350"/>
              <a:gd name="connsiteY138" fmla="*/ 384175 h 1203394"/>
              <a:gd name="connsiteX139" fmla="*/ 660400 w 768350"/>
              <a:gd name="connsiteY139" fmla="*/ 374650 h 1203394"/>
              <a:gd name="connsiteX140" fmla="*/ 647700 w 768350"/>
              <a:gd name="connsiteY140" fmla="*/ 352425 h 1203394"/>
              <a:gd name="connsiteX141" fmla="*/ 628650 w 768350"/>
              <a:gd name="connsiteY141" fmla="*/ 336550 h 1203394"/>
              <a:gd name="connsiteX142" fmla="*/ 615950 w 768350"/>
              <a:gd name="connsiteY142" fmla="*/ 317500 h 1203394"/>
              <a:gd name="connsiteX143" fmla="*/ 606425 w 768350"/>
              <a:gd name="connsiteY143" fmla="*/ 307975 h 1203394"/>
              <a:gd name="connsiteX144" fmla="*/ 600075 w 768350"/>
              <a:gd name="connsiteY144" fmla="*/ 298450 h 1203394"/>
              <a:gd name="connsiteX145" fmla="*/ 590550 w 768350"/>
              <a:gd name="connsiteY145" fmla="*/ 295275 h 1203394"/>
              <a:gd name="connsiteX146" fmla="*/ 568325 w 768350"/>
              <a:gd name="connsiteY146" fmla="*/ 269875 h 1203394"/>
              <a:gd name="connsiteX147" fmla="*/ 549275 w 768350"/>
              <a:gd name="connsiteY147" fmla="*/ 241300 h 1203394"/>
              <a:gd name="connsiteX148" fmla="*/ 542925 w 768350"/>
              <a:gd name="connsiteY148" fmla="*/ 231775 h 1203394"/>
              <a:gd name="connsiteX149" fmla="*/ 533400 w 768350"/>
              <a:gd name="connsiteY149" fmla="*/ 222250 h 1203394"/>
              <a:gd name="connsiteX150" fmla="*/ 520700 w 768350"/>
              <a:gd name="connsiteY150" fmla="*/ 206375 h 1203394"/>
              <a:gd name="connsiteX151" fmla="*/ 498475 w 768350"/>
              <a:gd name="connsiteY151" fmla="*/ 184150 h 1203394"/>
              <a:gd name="connsiteX152" fmla="*/ 482600 w 768350"/>
              <a:gd name="connsiteY152" fmla="*/ 168275 h 1203394"/>
              <a:gd name="connsiteX153" fmla="*/ 479425 w 768350"/>
              <a:gd name="connsiteY153" fmla="*/ 158750 h 1203394"/>
              <a:gd name="connsiteX154" fmla="*/ 457200 w 768350"/>
              <a:gd name="connsiteY154" fmla="*/ 130175 h 1203394"/>
              <a:gd name="connsiteX155" fmla="*/ 454025 w 768350"/>
              <a:gd name="connsiteY155" fmla="*/ 120650 h 1203394"/>
              <a:gd name="connsiteX156" fmla="*/ 444500 w 768350"/>
              <a:gd name="connsiteY156" fmla="*/ 114300 h 1203394"/>
              <a:gd name="connsiteX157" fmla="*/ 428625 w 768350"/>
              <a:gd name="connsiteY157" fmla="*/ 88900 h 1203394"/>
              <a:gd name="connsiteX158" fmla="*/ 415925 w 768350"/>
              <a:gd name="connsiteY158" fmla="*/ 69850 h 1203394"/>
              <a:gd name="connsiteX159" fmla="*/ 409575 w 768350"/>
              <a:gd name="connsiteY159" fmla="*/ 60325 h 1203394"/>
              <a:gd name="connsiteX160" fmla="*/ 381000 w 768350"/>
              <a:gd name="connsiteY160" fmla="*/ 38100 h 1203394"/>
              <a:gd name="connsiteX161" fmla="*/ 371475 w 768350"/>
              <a:gd name="connsiteY161" fmla="*/ 31750 h 1203394"/>
              <a:gd name="connsiteX162" fmla="*/ 352425 w 768350"/>
              <a:gd name="connsiteY162" fmla="*/ 25400 h 1203394"/>
              <a:gd name="connsiteX163" fmla="*/ 342900 w 768350"/>
              <a:gd name="connsiteY163" fmla="*/ 22225 h 1203394"/>
              <a:gd name="connsiteX164" fmla="*/ 323850 w 768350"/>
              <a:gd name="connsiteY164" fmla="*/ 12700 h 1203394"/>
              <a:gd name="connsiteX165" fmla="*/ 314325 w 768350"/>
              <a:gd name="connsiteY165" fmla="*/ 6350 h 1203394"/>
              <a:gd name="connsiteX166" fmla="*/ 285750 w 768350"/>
              <a:gd name="connsiteY166" fmla="*/ 0 h 1203394"/>
              <a:gd name="connsiteX167" fmla="*/ 241300 w 768350"/>
              <a:gd name="connsiteY167" fmla="*/ 3175 h 1203394"/>
              <a:gd name="connsiteX168" fmla="*/ 219075 w 768350"/>
              <a:gd name="connsiteY168" fmla="*/ 9525 h 1203394"/>
              <a:gd name="connsiteX169" fmla="*/ 212725 w 768350"/>
              <a:gd name="connsiteY169" fmla="*/ 19050 h 1203394"/>
              <a:gd name="connsiteX170" fmla="*/ 206375 w 768350"/>
              <a:gd name="connsiteY170" fmla="*/ 38100 h 1203394"/>
              <a:gd name="connsiteX171" fmla="*/ 215900 w 768350"/>
              <a:gd name="connsiteY171" fmla="*/ 85725 h 1203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768350" h="1203394">
                <a:moveTo>
                  <a:pt x="184150" y="41275"/>
                </a:moveTo>
                <a:cubicBezTo>
                  <a:pt x="188383" y="46567"/>
                  <a:pt x="192058" y="52358"/>
                  <a:pt x="196850" y="57150"/>
                </a:cubicBezTo>
                <a:cubicBezTo>
                  <a:pt x="215937" y="76237"/>
                  <a:pt x="198758" y="42549"/>
                  <a:pt x="225425" y="82550"/>
                </a:cubicBezTo>
                <a:cubicBezTo>
                  <a:pt x="227542" y="85725"/>
                  <a:pt x="228795" y="89691"/>
                  <a:pt x="231775" y="92075"/>
                </a:cubicBezTo>
                <a:cubicBezTo>
                  <a:pt x="234388" y="94166"/>
                  <a:pt x="238374" y="93625"/>
                  <a:pt x="241300" y="95250"/>
                </a:cubicBezTo>
                <a:cubicBezTo>
                  <a:pt x="247971" y="98956"/>
                  <a:pt x="260350" y="107950"/>
                  <a:pt x="260350" y="107950"/>
                </a:cubicBezTo>
                <a:cubicBezTo>
                  <a:pt x="262467" y="111125"/>
                  <a:pt x="264002" y="114777"/>
                  <a:pt x="266700" y="117475"/>
                </a:cubicBezTo>
                <a:cubicBezTo>
                  <a:pt x="269398" y="120173"/>
                  <a:pt x="273294" y="121382"/>
                  <a:pt x="276225" y="123825"/>
                </a:cubicBezTo>
                <a:cubicBezTo>
                  <a:pt x="279674" y="126700"/>
                  <a:pt x="282301" y="130475"/>
                  <a:pt x="285750" y="133350"/>
                </a:cubicBezTo>
                <a:cubicBezTo>
                  <a:pt x="288681" y="135793"/>
                  <a:pt x="292344" y="137257"/>
                  <a:pt x="295275" y="139700"/>
                </a:cubicBezTo>
                <a:cubicBezTo>
                  <a:pt x="311130" y="152913"/>
                  <a:pt x="297586" y="146820"/>
                  <a:pt x="314325" y="152400"/>
                </a:cubicBezTo>
                <a:cubicBezTo>
                  <a:pt x="318558" y="155575"/>
                  <a:pt x="322719" y="158849"/>
                  <a:pt x="327025" y="161925"/>
                </a:cubicBezTo>
                <a:cubicBezTo>
                  <a:pt x="330130" y="164143"/>
                  <a:pt x="333619" y="165832"/>
                  <a:pt x="336550" y="168275"/>
                </a:cubicBezTo>
                <a:cubicBezTo>
                  <a:pt x="339999" y="171150"/>
                  <a:pt x="342900" y="174625"/>
                  <a:pt x="346075" y="177800"/>
                </a:cubicBezTo>
                <a:cubicBezTo>
                  <a:pt x="348192" y="184150"/>
                  <a:pt x="348712" y="191281"/>
                  <a:pt x="352425" y="196850"/>
                </a:cubicBezTo>
                <a:cubicBezTo>
                  <a:pt x="354542" y="200025"/>
                  <a:pt x="357225" y="202888"/>
                  <a:pt x="358775" y="206375"/>
                </a:cubicBezTo>
                <a:cubicBezTo>
                  <a:pt x="361493" y="212492"/>
                  <a:pt x="361412" y="219856"/>
                  <a:pt x="365125" y="225425"/>
                </a:cubicBezTo>
                <a:cubicBezTo>
                  <a:pt x="367242" y="228600"/>
                  <a:pt x="369925" y="231463"/>
                  <a:pt x="371475" y="234950"/>
                </a:cubicBezTo>
                <a:cubicBezTo>
                  <a:pt x="380505" y="255268"/>
                  <a:pt x="375727" y="250542"/>
                  <a:pt x="381000" y="269875"/>
                </a:cubicBezTo>
                <a:cubicBezTo>
                  <a:pt x="382761" y="276333"/>
                  <a:pt x="385233" y="282575"/>
                  <a:pt x="387350" y="288925"/>
                </a:cubicBezTo>
                <a:lnTo>
                  <a:pt x="393700" y="307975"/>
                </a:lnTo>
                <a:cubicBezTo>
                  <a:pt x="394758" y="311150"/>
                  <a:pt x="396219" y="314218"/>
                  <a:pt x="396875" y="317500"/>
                </a:cubicBezTo>
                <a:cubicBezTo>
                  <a:pt x="397440" y="320325"/>
                  <a:pt x="401544" y="342152"/>
                  <a:pt x="403225" y="346075"/>
                </a:cubicBezTo>
                <a:cubicBezTo>
                  <a:pt x="404728" y="349582"/>
                  <a:pt x="407868" y="352187"/>
                  <a:pt x="409575" y="355600"/>
                </a:cubicBezTo>
                <a:cubicBezTo>
                  <a:pt x="411072" y="358593"/>
                  <a:pt x="411253" y="362132"/>
                  <a:pt x="412750" y="365125"/>
                </a:cubicBezTo>
                <a:cubicBezTo>
                  <a:pt x="414457" y="368538"/>
                  <a:pt x="417550" y="371163"/>
                  <a:pt x="419100" y="374650"/>
                </a:cubicBezTo>
                <a:lnTo>
                  <a:pt x="428625" y="403225"/>
                </a:lnTo>
                <a:cubicBezTo>
                  <a:pt x="429683" y="406400"/>
                  <a:pt x="429944" y="409965"/>
                  <a:pt x="431800" y="412750"/>
                </a:cubicBezTo>
                <a:cubicBezTo>
                  <a:pt x="449998" y="440047"/>
                  <a:pt x="428180" y="405510"/>
                  <a:pt x="441325" y="431800"/>
                </a:cubicBezTo>
                <a:cubicBezTo>
                  <a:pt x="445745" y="440641"/>
                  <a:pt x="450178" y="443828"/>
                  <a:pt x="457200" y="450850"/>
                </a:cubicBezTo>
                <a:cubicBezTo>
                  <a:pt x="462788" y="467615"/>
                  <a:pt x="458519" y="457590"/>
                  <a:pt x="473075" y="479425"/>
                </a:cubicBezTo>
                <a:cubicBezTo>
                  <a:pt x="475192" y="482600"/>
                  <a:pt x="478218" y="485330"/>
                  <a:pt x="479425" y="488950"/>
                </a:cubicBezTo>
                <a:cubicBezTo>
                  <a:pt x="480483" y="492125"/>
                  <a:pt x="480975" y="495549"/>
                  <a:pt x="482600" y="498475"/>
                </a:cubicBezTo>
                <a:cubicBezTo>
                  <a:pt x="486306" y="505146"/>
                  <a:pt x="492887" y="510285"/>
                  <a:pt x="495300" y="517525"/>
                </a:cubicBezTo>
                <a:lnTo>
                  <a:pt x="504825" y="546100"/>
                </a:lnTo>
                <a:lnTo>
                  <a:pt x="508000" y="555625"/>
                </a:lnTo>
                <a:lnTo>
                  <a:pt x="511175" y="565150"/>
                </a:lnTo>
                <a:cubicBezTo>
                  <a:pt x="510117" y="577850"/>
                  <a:pt x="511284" y="590936"/>
                  <a:pt x="508000" y="603250"/>
                </a:cubicBezTo>
                <a:cubicBezTo>
                  <a:pt x="506843" y="607589"/>
                  <a:pt x="502211" y="610284"/>
                  <a:pt x="498475" y="612775"/>
                </a:cubicBezTo>
                <a:cubicBezTo>
                  <a:pt x="495690" y="614631"/>
                  <a:pt x="492026" y="614632"/>
                  <a:pt x="488950" y="615950"/>
                </a:cubicBezTo>
                <a:cubicBezTo>
                  <a:pt x="475282" y="621808"/>
                  <a:pt x="470743" y="625972"/>
                  <a:pt x="457200" y="635000"/>
                </a:cubicBezTo>
                <a:lnTo>
                  <a:pt x="447675" y="641350"/>
                </a:lnTo>
                <a:cubicBezTo>
                  <a:pt x="444500" y="643467"/>
                  <a:pt x="441770" y="646493"/>
                  <a:pt x="438150" y="647700"/>
                </a:cubicBezTo>
                <a:lnTo>
                  <a:pt x="409575" y="657225"/>
                </a:lnTo>
                <a:lnTo>
                  <a:pt x="400050" y="660400"/>
                </a:lnTo>
                <a:cubicBezTo>
                  <a:pt x="396875" y="661458"/>
                  <a:pt x="393826" y="663025"/>
                  <a:pt x="390525" y="663575"/>
                </a:cubicBezTo>
                <a:cubicBezTo>
                  <a:pt x="377652" y="665721"/>
                  <a:pt x="370616" y="666373"/>
                  <a:pt x="358775" y="669925"/>
                </a:cubicBezTo>
                <a:cubicBezTo>
                  <a:pt x="352364" y="671848"/>
                  <a:pt x="346219" y="674652"/>
                  <a:pt x="339725" y="676275"/>
                </a:cubicBezTo>
                <a:cubicBezTo>
                  <a:pt x="335492" y="677333"/>
                  <a:pt x="331205" y="678196"/>
                  <a:pt x="327025" y="679450"/>
                </a:cubicBezTo>
                <a:cubicBezTo>
                  <a:pt x="314280" y="683273"/>
                  <a:pt x="307659" y="686723"/>
                  <a:pt x="295275" y="688975"/>
                </a:cubicBezTo>
                <a:cubicBezTo>
                  <a:pt x="267900" y="693952"/>
                  <a:pt x="249954" y="693509"/>
                  <a:pt x="219075" y="695325"/>
                </a:cubicBezTo>
                <a:cubicBezTo>
                  <a:pt x="208090" y="696698"/>
                  <a:pt x="186396" y="699059"/>
                  <a:pt x="174625" y="701675"/>
                </a:cubicBezTo>
                <a:cubicBezTo>
                  <a:pt x="171358" y="702401"/>
                  <a:pt x="168347" y="704038"/>
                  <a:pt x="165100" y="704850"/>
                </a:cubicBezTo>
                <a:cubicBezTo>
                  <a:pt x="159865" y="706159"/>
                  <a:pt x="154517" y="706967"/>
                  <a:pt x="149225" y="708025"/>
                </a:cubicBezTo>
                <a:cubicBezTo>
                  <a:pt x="146050" y="710142"/>
                  <a:pt x="143113" y="712668"/>
                  <a:pt x="139700" y="714375"/>
                </a:cubicBezTo>
                <a:cubicBezTo>
                  <a:pt x="125381" y="721535"/>
                  <a:pt x="134299" y="712526"/>
                  <a:pt x="120650" y="723900"/>
                </a:cubicBezTo>
                <a:cubicBezTo>
                  <a:pt x="117201" y="726775"/>
                  <a:pt x="114000" y="729976"/>
                  <a:pt x="111125" y="733425"/>
                </a:cubicBezTo>
                <a:cubicBezTo>
                  <a:pt x="108682" y="736356"/>
                  <a:pt x="107755" y="740566"/>
                  <a:pt x="104775" y="742950"/>
                </a:cubicBezTo>
                <a:cubicBezTo>
                  <a:pt x="102162" y="745041"/>
                  <a:pt x="98425" y="745067"/>
                  <a:pt x="95250" y="746125"/>
                </a:cubicBezTo>
                <a:cubicBezTo>
                  <a:pt x="88900" y="752475"/>
                  <a:pt x="83672" y="760194"/>
                  <a:pt x="76200" y="765175"/>
                </a:cubicBezTo>
                <a:lnTo>
                  <a:pt x="57150" y="777875"/>
                </a:lnTo>
                <a:cubicBezTo>
                  <a:pt x="55033" y="781050"/>
                  <a:pt x="53335" y="784548"/>
                  <a:pt x="50800" y="787400"/>
                </a:cubicBezTo>
                <a:cubicBezTo>
                  <a:pt x="34983" y="805194"/>
                  <a:pt x="36702" y="803149"/>
                  <a:pt x="22225" y="812800"/>
                </a:cubicBezTo>
                <a:cubicBezTo>
                  <a:pt x="20108" y="817033"/>
                  <a:pt x="18383" y="821486"/>
                  <a:pt x="15875" y="825500"/>
                </a:cubicBezTo>
                <a:cubicBezTo>
                  <a:pt x="13070" y="829987"/>
                  <a:pt x="8717" y="833467"/>
                  <a:pt x="6350" y="838200"/>
                </a:cubicBezTo>
                <a:cubicBezTo>
                  <a:pt x="3357" y="844187"/>
                  <a:pt x="0" y="857250"/>
                  <a:pt x="0" y="857250"/>
                </a:cubicBezTo>
                <a:cubicBezTo>
                  <a:pt x="5203" y="956107"/>
                  <a:pt x="-3500" y="892623"/>
                  <a:pt x="6350" y="927100"/>
                </a:cubicBezTo>
                <a:cubicBezTo>
                  <a:pt x="7706" y="931847"/>
                  <a:pt x="10162" y="944250"/>
                  <a:pt x="12700" y="949325"/>
                </a:cubicBezTo>
                <a:cubicBezTo>
                  <a:pt x="14407" y="952738"/>
                  <a:pt x="17343" y="955437"/>
                  <a:pt x="19050" y="958850"/>
                </a:cubicBezTo>
                <a:cubicBezTo>
                  <a:pt x="20547" y="961843"/>
                  <a:pt x="20369" y="965590"/>
                  <a:pt x="22225" y="968375"/>
                </a:cubicBezTo>
                <a:cubicBezTo>
                  <a:pt x="24716" y="972111"/>
                  <a:pt x="28993" y="974356"/>
                  <a:pt x="31750" y="977900"/>
                </a:cubicBezTo>
                <a:cubicBezTo>
                  <a:pt x="51696" y="1003544"/>
                  <a:pt x="35536" y="991007"/>
                  <a:pt x="53975" y="1003300"/>
                </a:cubicBezTo>
                <a:cubicBezTo>
                  <a:pt x="56092" y="1006475"/>
                  <a:pt x="58618" y="1009412"/>
                  <a:pt x="60325" y="1012825"/>
                </a:cubicBezTo>
                <a:cubicBezTo>
                  <a:pt x="61822" y="1015818"/>
                  <a:pt x="61875" y="1019424"/>
                  <a:pt x="63500" y="1022350"/>
                </a:cubicBezTo>
                <a:cubicBezTo>
                  <a:pt x="67206" y="1029021"/>
                  <a:pt x="71967" y="1035050"/>
                  <a:pt x="76200" y="1041400"/>
                </a:cubicBezTo>
                <a:cubicBezTo>
                  <a:pt x="80886" y="1048428"/>
                  <a:pt x="84741" y="1055561"/>
                  <a:pt x="92075" y="1060450"/>
                </a:cubicBezTo>
                <a:cubicBezTo>
                  <a:pt x="94860" y="1062306"/>
                  <a:pt x="98607" y="1062128"/>
                  <a:pt x="101600" y="1063625"/>
                </a:cubicBezTo>
                <a:cubicBezTo>
                  <a:pt x="126219" y="1075935"/>
                  <a:pt x="96709" y="1065170"/>
                  <a:pt x="120650" y="1073150"/>
                </a:cubicBezTo>
                <a:cubicBezTo>
                  <a:pt x="123825" y="1076325"/>
                  <a:pt x="126726" y="1079800"/>
                  <a:pt x="130175" y="1082675"/>
                </a:cubicBezTo>
                <a:cubicBezTo>
                  <a:pt x="133106" y="1085118"/>
                  <a:pt x="137002" y="1086327"/>
                  <a:pt x="139700" y="1089025"/>
                </a:cubicBezTo>
                <a:cubicBezTo>
                  <a:pt x="142398" y="1091723"/>
                  <a:pt x="143070" y="1096166"/>
                  <a:pt x="146050" y="1098550"/>
                </a:cubicBezTo>
                <a:cubicBezTo>
                  <a:pt x="148663" y="1100641"/>
                  <a:pt x="152582" y="1100228"/>
                  <a:pt x="155575" y="1101725"/>
                </a:cubicBezTo>
                <a:cubicBezTo>
                  <a:pt x="158988" y="1103432"/>
                  <a:pt x="162169" y="1105632"/>
                  <a:pt x="165100" y="1108075"/>
                </a:cubicBezTo>
                <a:cubicBezTo>
                  <a:pt x="168549" y="1110950"/>
                  <a:pt x="170889" y="1115109"/>
                  <a:pt x="174625" y="1117600"/>
                </a:cubicBezTo>
                <a:cubicBezTo>
                  <a:pt x="177410" y="1119456"/>
                  <a:pt x="181157" y="1119278"/>
                  <a:pt x="184150" y="1120775"/>
                </a:cubicBezTo>
                <a:cubicBezTo>
                  <a:pt x="187563" y="1122482"/>
                  <a:pt x="190362" y="1125232"/>
                  <a:pt x="193675" y="1127125"/>
                </a:cubicBezTo>
                <a:cubicBezTo>
                  <a:pt x="197784" y="1129473"/>
                  <a:pt x="202266" y="1131127"/>
                  <a:pt x="206375" y="1133475"/>
                </a:cubicBezTo>
                <a:cubicBezTo>
                  <a:pt x="209688" y="1135368"/>
                  <a:pt x="212393" y="1138322"/>
                  <a:pt x="215900" y="1139825"/>
                </a:cubicBezTo>
                <a:cubicBezTo>
                  <a:pt x="230142" y="1145929"/>
                  <a:pt x="225768" y="1139996"/>
                  <a:pt x="238125" y="1146175"/>
                </a:cubicBezTo>
                <a:cubicBezTo>
                  <a:pt x="256548" y="1155387"/>
                  <a:pt x="238085" y="1150526"/>
                  <a:pt x="260350" y="1158875"/>
                </a:cubicBezTo>
                <a:cubicBezTo>
                  <a:pt x="264436" y="1160407"/>
                  <a:pt x="268854" y="1160851"/>
                  <a:pt x="273050" y="1162050"/>
                </a:cubicBezTo>
                <a:cubicBezTo>
                  <a:pt x="276268" y="1162969"/>
                  <a:pt x="279357" y="1164306"/>
                  <a:pt x="282575" y="1165225"/>
                </a:cubicBezTo>
                <a:cubicBezTo>
                  <a:pt x="286771" y="1166424"/>
                  <a:pt x="291095" y="1167146"/>
                  <a:pt x="295275" y="1168400"/>
                </a:cubicBezTo>
                <a:cubicBezTo>
                  <a:pt x="301686" y="1170323"/>
                  <a:pt x="307761" y="1173437"/>
                  <a:pt x="314325" y="1174750"/>
                </a:cubicBezTo>
                <a:cubicBezTo>
                  <a:pt x="319617" y="1175808"/>
                  <a:pt x="324965" y="1176616"/>
                  <a:pt x="330200" y="1177925"/>
                </a:cubicBezTo>
                <a:cubicBezTo>
                  <a:pt x="333447" y="1178737"/>
                  <a:pt x="336649" y="1179782"/>
                  <a:pt x="339725" y="1181100"/>
                </a:cubicBezTo>
                <a:cubicBezTo>
                  <a:pt x="350808" y="1185850"/>
                  <a:pt x="351195" y="1188143"/>
                  <a:pt x="361950" y="1190625"/>
                </a:cubicBezTo>
                <a:cubicBezTo>
                  <a:pt x="395656" y="1198403"/>
                  <a:pt x="393248" y="1196934"/>
                  <a:pt x="428625" y="1200150"/>
                </a:cubicBezTo>
                <a:cubicBezTo>
                  <a:pt x="431800" y="1201208"/>
                  <a:pt x="434803" y="1203325"/>
                  <a:pt x="438150" y="1203325"/>
                </a:cubicBezTo>
                <a:cubicBezTo>
                  <a:pt x="477323" y="1203325"/>
                  <a:pt x="516657" y="1204147"/>
                  <a:pt x="555625" y="1200150"/>
                </a:cubicBezTo>
                <a:cubicBezTo>
                  <a:pt x="559421" y="1199761"/>
                  <a:pt x="559532" y="1193556"/>
                  <a:pt x="561975" y="1190625"/>
                </a:cubicBezTo>
                <a:cubicBezTo>
                  <a:pt x="564850" y="1187176"/>
                  <a:pt x="568625" y="1184549"/>
                  <a:pt x="571500" y="1181100"/>
                </a:cubicBezTo>
                <a:cubicBezTo>
                  <a:pt x="586498" y="1163102"/>
                  <a:pt x="568673" y="1180613"/>
                  <a:pt x="584200" y="1158875"/>
                </a:cubicBezTo>
                <a:cubicBezTo>
                  <a:pt x="586810" y="1155221"/>
                  <a:pt x="590550" y="1152525"/>
                  <a:pt x="593725" y="1149350"/>
                </a:cubicBezTo>
                <a:cubicBezTo>
                  <a:pt x="594783" y="1146175"/>
                  <a:pt x="595515" y="1142872"/>
                  <a:pt x="596900" y="1139825"/>
                </a:cubicBezTo>
                <a:lnTo>
                  <a:pt x="615950" y="1101725"/>
                </a:lnTo>
                <a:cubicBezTo>
                  <a:pt x="618067" y="1097492"/>
                  <a:pt x="621152" y="1093617"/>
                  <a:pt x="622300" y="1089025"/>
                </a:cubicBezTo>
                <a:cubicBezTo>
                  <a:pt x="624417" y="1080558"/>
                  <a:pt x="625890" y="1071904"/>
                  <a:pt x="628650" y="1063625"/>
                </a:cubicBezTo>
                <a:lnTo>
                  <a:pt x="638175" y="1035050"/>
                </a:lnTo>
                <a:lnTo>
                  <a:pt x="641350" y="1025525"/>
                </a:lnTo>
                <a:cubicBezTo>
                  <a:pt x="640292" y="972608"/>
                  <a:pt x="644740" y="919294"/>
                  <a:pt x="638175" y="866775"/>
                </a:cubicBezTo>
                <a:cubicBezTo>
                  <a:pt x="637061" y="857864"/>
                  <a:pt x="624106" y="855197"/>
                  <a:pt x="619125" y="847725"/>
                </a:cubicBezTo>
                <a:cubicBezTo>
                  <a:pt x="610919" y="835415"/>
                  <a:pt x="613982" y="841820"/>
                  <a:pt x="609600" y="828675"/>
                </a:cubicBezTo>
                <a:cubicBezTo>
                  <a:pt x="610658" y="819150"/>
                  <a:pt x="610451" y="809397"/>
                  <a:pt x="612775" y="800100"/>
                </a:cubicBezTo>
                <a:cubicBezTo>
                  <a:pt x="613700" y="796398"/>
                  <a:pt x="616253" y="793088"/>
                  <a:pt x="619125" y="790575"/>
                </a:cubicBezTo>
                <a:cubicBezTo>
                  <a:pt x="645821" y="767216"/>
                  <a:pt x="628803" y="784148"/>
                  <a:pt x="647700" y="774700"/>
                </a:cubicBezTo>
                <a:cubicBezTo>
                  <a:pt x="651113" y="772993"/>
                  <a:pt x="653812" y="770057"/>
                  <a:pt x="657225" y="768350"/>
                </a:cubicBezTo>
                <a:cubicBezTo>
                  <a:pt x="660218" y="766853"/>
                  <a:pt x="663757" y="766672"/>
                  <a:pt x="666750" y="765175"/>
                </a:cubicBezTo>
                <a:cubicBezTo>
                  <a:pt x="685232" y="755934"/>
                  <a:pt x="670081" y="756604"/>
                  <a:pt x="695325" y="739775"/>
                </a:cubicBezTo>
                <a:lnTo>
                  <a:pt x="704850" y="733425"/>
                </a:lnTo>
                <a:cubicBezTo>
                  <a:pt x="706967" y="730250"/>
                  <a:pt x="708502" y="726598"/>
                  <a:pt x="711200" y="723900"/>
                </a:cubicBezTo>
                <a:cubicBezTo>
                  <a:pt x="713898" y="721202"/>
                  <a:pt x="718212" y="720422"/>
                  <a:pt x="720725" y="717550"/>
                </a:cubicBezTo>
                <a:cubicBezTo>
                  <a:pt x="725751" y="711807"/>
                  <a:pt x="729192" y="704850"/>
                  <a:pt x="733425" y="698500"/>
                </a:cubicBezTo>
                <a:lnTo>
                  <a:pt x="752475" y="669925"/>
                </a:lnTo>
                <a:cubicBezTo>
                  <a:pt x="762538" y="654831"/>
                  <a:pt x="757618" y="664020"/>
                  <a:pt x="765175" y="641350"/>
                </a:cubicBezTo>
                <a:lnTo>
                  <a:pt x="768350" y="631825"/>
                </a:lnTo>
                <a:cubicBezTo>
                  <a:pt x="767292" y="611717"/>
                  <a:pt x="766998" y="591553"/>
                  <a:pt x="765175" y="571500"/>
                </a:cubicBezTo>
                <a:cubicBezTo>
                  <a:pt x="764199" y="560769"/>
                  <a:pt x="753338" y="551000"/>
                  <a:pt x="749300" y="542925"/>
                </a:cubicBezTo>
                <a:cubicBezTo>
                  <a:pt x="747183" y="538692"/>
                  <a:pt x="744708" y="534619"/>
                  <a:pt x="742950" y="530225"/>
                </a:cubicBezTo>
                <a:cubicBezTo>
                  <a:pt x="740464" y="524010"/>
                  <a:pt x="740313" y="516744"/>
                  <a:pt x="736600" y="511175"/>
                </a:cubicBezTo>
                <a:cubicBezTo>
                  <a:pt x="734483" y="508000"/>
                  <a:pt x="731800" y="505137"/>
                  <a:pt x="730250" y="501650"/>
                </a:cubicBezTo>
                <a:cubicBezTo>
                  <a:pt x="715137" y="467645"/>
                  <a:pt x="731921" y="494631"/>
                  <a:pt x="717550" y="473075"/>
                </a:cubicBezTo>
                <a:cubicBezTo>
                  <a:pt x="710942" y="446644"/>
                  <a:pt x="718988" y="472776"/>
                  <a:pt x="708025" y="450850"/>
                </a:cubicBezTo>
                <a:cubicBezTo>
                  <a:pt x="706528" y="447857"/>
                  <a:pt x="706347" y="444318"/>
                  <a:pt x="704850" y="441325"/>
                </a:cubicBezTo>
                <a:cubicBezTo>
                  <a:pt x="703143" y="437912"/>
                  <a:pt x="700207" y="435213"/>
                  <a:pt x="698500" y="431800"/>
                </a:cubicBezTo>
                <a:cubicBezTo>
                  <a:pt x="697003" y="428807"/>
                  <a:pt x="696950" y="425201"/>
                  <a:pt x="695325" y="422275"/>
                </a:cubicBezTo>
                <a:cubicBezTo>
                  <a:pt x="691619" y="415604"/>
                  <a:pt x="686858" y="409575"/>
                  <a:pt x="682625" y="403225"/>
                </a:cubicBezTo>
                <a:lnTo>
                  <a:pt x="676275" y="393700"/>
                </a:lnTo>
                <a:cubicBezTo>
                  <a:pt x="674158" y="390525"/>
                  <a:pt x="672623" y="386873"/>
                  <a:pt x="669925" y="384175"/>
                </a:cubicBezTo>
                <a:cubicBezTo>
                  <a:pt x="666750" y="381000"/>
                  <a:pt x="663010" y="378304"/>
                  <a:pt x="660400" y="374650"/>
                </a:cubicBezTo>
                <a:cubicBezTo>
                  <a:pt x="654174" y="365934"/>
                  <a:pt x="655199" y="359924"/>
                  <a:pt x="647700" y="352425"/>
                </a:cubicBezTo>
                <a:cubicBezTo>
                  <a:pt x="629356" y="334081"/>
                  <a:pt x="646855" y="359956"/>
                  <a:pt x="628650" y="336550"/>
                </a:cubicBezTo>
                <a:cubicBezTo>
                  <a:pt x="623965" y="330526"/>
                  <a:pt x="621346" y="322896"/>
                  <a:pt x="615950" y="317500"/>
                </a:cubicBezTo>
                <a:cubicBezTo>
                  <a:pt x="612775" y="314325"/>
                  <a:pt x="609300" y="311424"/>
                  <a:pt x="606425" y="307975"/>
                </a:cubicBezTo>
                <a:cubicBezTo>
                  <a:pt x="603982" y="305044"/>
                  <a:pt x="603055" y="300834"/>
                  <a:pt x="600075" y="298450"/>
                </a:cubicBezTo>
                <a:cubicBezTo>
                  <a:pt x="597462" y="296359"/>
                  <a:pt x="593725" y="296333"/>
                  <a:pt x="590550" y="295275"/>
                </a:cubicBezTo>
                <a:cubicBezTo>
                  <a:pt x="575733" y="273050"/>
                  <a:pt x="584200" y="280458"/>
                  <a:pt x="568325" y="269875"/>
                </a:cubicBezTo>
                <a:lnTo>
                  <a:pt x="549275" y="241300"/>
                </a:lnTo>
                <a:cubicBezTo>
                  <a:pt x="547158" y="238125"/>
                  <a:pt x="545623" y="234473"/>
                  <a:pt x="542925" y="231775"/>
                </a:cubicBezTo>
                <a:lnTo>
                  <a:pt x="533400" y="222250"/>
                </a:lnTo>
                <a:cubicBezTo>
                  <a:pt x="527819" y="205506"/>
                  <a:pt x="534377" y="218685"/>
                  <a:pt x="520700" y="206375"/>
                </a:cubicBezTo>
                <a:cubicBezTo>
                  <a:pt x="512913" y="199366"/>
                  <a:pt x="504287" y="192867"/>
                  <a:pt x="498475" y="184150"/>
                </a:cubicBezTo>
                <a:cubicBezTo>
                  <a:pt x="490008" y="171450"/>
                  <a:pt x="495300" y="176742"/>
                  <a:pt x="482600" y="168275"/>
                </a:cubicBezTo>
                <a:cubicBezTo>
                  <a:pt x="481542" y="165100"/>
                  <a:pt x="481050" y="161676"/>
                  <a:pt x="479425" y="158750"/>
                </a:cubicBezTo>
                <a:cubicBezTo>
                  <a:pt x="469931" y="141660"/>
                  <a:pt x="468770" y="141745"/>
                  <a:pt x="457200" y="130175"/>
                </a:cubicBezTo>
                <a:cubicBezTo>
                  <a:pt x="456142" y="127000"/>
                  <a:pt x="456116" y="123263"/>
                  <a:pt x="454025" y="120650"/>
                </a:cubicBezTo>
                <a:cubicBezTo>
                  <a:pt x="451641" y="117670"/>
                  <a:pt x="446522" y="117536"/>
                  <a:pt x="444500" y="114300"/>
                </a:cubicBezTo>
                <a:cubicBezTo>
                  <a:pt x="425608" y="84073"/>
                  <a:pt x="450181" y="103271"/>
                  <a:pt x="428625" y="88900"/>
                </a:cubicBezTo>
                <a:cubicBezTo>
                  <a:pt x="423045" y="72161"/>
                  <a:pt x="429138" y="85705"/>
                  <a:pt x="415925" y="69850"/>
                </a:cubicBezTo>
                <a:cubicBezTo>
                  <a:pt x="413482" y="66919"/>
                  <a:pt x="412018" y="63256"/>
                  <a:pt x="409575" y="60325"/>
                </a:cubicBezTo>
                <a:cubicBezTo>
                  <a:pt x="400249" y="49134"/>
                  <a:pt x="394275" y="46950"/>
                  <a:pt x="381000" y="38100"/>
                </a:cubicBezTo>
                <a:cubicBezTo>
                  <a:pt x="377825" y="35983"/>
                  <a:pt x="375095" y="32957"/>
                  <a:pt x="371475" y="31750"/>
                </a:cubicBezTo>
                <a:lnTo>
                  <a:pt x="352425" y="25400"/>
                </a:lnTo>
                <a:cubicBezTo>
                  <a:pt x="349250" y="24342"/>
                  <a:pt x="345685" y="24081"/>
                  <a:pt x="342900" y="22225"/>
                </a:cubicBezTo>
                <a:cubicBezTo>
                  <a:pt x="315603" y="4027"/>
                  <a:pt x="350140" y="25845"/>
                  <a:pt x="323850" y="12700"/>
                </a:cubicBezTo>
                <a:cubicBezTo>
                  <a:pt x="320437" y="10993"/>
                  <a:pt x="317738" y="8057"/>
                  <a:pt x="314325" y="6350"/>
                </a:cubicBezTo>
                <a:cubicBezTo>
                  <a:pt x="306509" y="2442"/>
                  <a:pt x="293067" y="1219"/>
                  <a:pt x="285750" y="0"/>
                </a:cubicBezTo>
                <a:cubicBezTo>
                  <a:pt x="270933" y="1058"/>
                  <a:pt x="256064" y="1535"/>
                  <a:pt x="241300" y="3175"/>
                </a:cubicBezTo>
                <a:cubicBezTo>
                  <a:pt x="235320" y="3839"/>
                  <a:pt x="225096" y="7518"/>
                  <a:pt x="219075" y="9525"/>
                </a:cubicBezTo>
                <a:cubicBezTo>
                  <a:pt x="216958" y="12700"/>
                  <a:pt x="214275" y="15563"/>
                  <a:pt x="212725" y="19050"/>
                </a:cubicBezTo>
                <a:cubicBezTo>
                  <a:pt x="210007" y="25167"/>
                  <a:pt x="206375" y="38100"/>
                  <a:pt x="206375" y="38100"/>
                </a:cubicBezTo>
                <a:cubicBezTo>
                  <a:pt x="209719" y="84910"/>
                  <a:pt x="196264" y="75907"/>
                  <a:pt x="215900" y="85725"/>
                </a:cubicBezTo>
              </a:path>
            </a:pathLst>
          </a:cu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9" name="Grafik 8">
            <a:extLst>
              <a:ext uri="{FF2B5EF4-FFF2-40B4-BE49-F238E27FC236}">
                <a16:creationId xmlns:a16="http://schemas.microsoft.com/office/drawing/2014/main" id="{0298735B-3849-37D0-BDFE-0FE7A79251C3}"/>
              </a:ext>
            </a:extLst>
          </p:cNvPr>
          <p:cNvPicPr>
            <a:picLocks noChangeAspect="1"/>
          </p:cNvPicPr>
          <p:nvPr/>
        </p:nvPicPr>
        <p:blipFill>
          <a:blip r:embed="rId3"/>
          <a:stretch>
            <a:fillRect/>
          </a:stretch>
        </p:blipFill>
        <p:spPr>
          <a:xfrm>
            <a:off x="4788024" y="1702"/>
            <a:ext cx="4205158" cy="5143500"/>
          </a:xfrm>
          <a:prstGeom prst="rect">
            <a:avLst/>
          </a:prstGeom>
        </p:spPr>
      </p:pic>
      <p:grpSp>
        <p:nvGrpSpPr>
          <p:cNvPr id="12" name="Group 11">
            <a:extLst>
              <a:ext uri="{FF2B5EF4-FFF2-40B4-BE49-F238E27FC236}">
                <a16:creationId xmlns:a16="http://schemas.microsoft.com/office/drawing/2014/main" id="{0E28BC95-648C-CFC5-996D-7105F31EBCCA}"/>
              </a:ext>
            </a:extLst>
          </p:cNvPr>
          <p:cNvGrpSpPr/>
          <p:nvPr/>
        </p:nvGrpSpPr>
        <p:grpSpPr>
          <a:xfrm>
            <a:off x="7020272" y="1941749"/>
            <a:ext cx="576064" cy="792088"/>
            <a:chOff x="3139982" y="1222976"/>
            <a:chExt cx="576064" cy="792088"/>
          </a:xfrm>
        </p:grpSpPr>
        <p:sp>
          <p:nvSpPr>
            <p:cNvPr id="6" name="Oval 5">
              <a:extLst>
                <a:ext uri="{FF2B5EF4-FFF2-40B4-BE49-F238E27FC236}">
                  <a16:creationId xmlns:a16="http://schemas.microsoft.com/office/drawing/2014/main" id="{39C7F0DD-E977-A302-C987-7FD54DA62E6B}"/>
                </a:ext>
              </a:extLst>
            </p:cNvPr>
            <p:cNvSpPr/>
            <p:nvPr/>
          </p:nvSpPr>
          <p:spPr bwMode="auto">
            <a:xfrm>
              <a:off x="3139982" y="1222976"/>
              <a:ext cx="576064" cy="792088"/>
            </a:xfrm>
            <a:prstGeom prst="ellipse">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 name="TextBox 7">
              <a:extLst>
                <a:ext uri="{FF2B5EF4-FFF2-40B4-BE49-F238E27FC236}">
                  <a16:creationId xmlns:a16="http://schemas.microsoft.com/office/drawing/2014/main" id="{DB4A36EE-6CBE-22B2-721D-1473057B15B6}"/>
                </a:ext>
              </a:extLst>
            </p:cNvPr>
            <p:cNvSpPr txBox="1"/>
            <p:nvPr/>
          </p:nvSpPr>
          <p:spPr>
            <a:xfrm>
              <a:off x="3283755" y="1310712"/>
              <a:ext cx="288518" cy="216024"/>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fr-CH" sz="1200" dirty="0">
                  <a:solidFill>
                    <a:srgbClr val="000000"/>
                  </a:solidFill>
                  <a:latin typeface="Calibri"/>
                </a:rPr>
                <a:t>LEM</a:t>
              </a:r>
              <a:endParaRPr lang="de-CH" sz="1200" dirty="0" err="1">
                <a:solidFill>
                  <a:srgbClr val="000000"/>
                </a:solidFill>
                <a:latin typeface="Calibri"/>
              </a:endParaRPr>
            </a:p>
          </p:txBody>
        </p:sp>
      </p:grpSp>
    </p:spTree>
    <p:extLst>
      <p:ext uri="{BB962C8B-B14F-4D97-AF65-F5344CB8AC3E}">
        <p14:creationId xmlns:p14="http://schemas.microsoft.com/office/powerpoint/2010/main" val="170281508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CH" dirty="0"/>
              <a:t>Low-</a:t>
            </a:r>
            <a:r>
              <a:rPr lang="de-CH" dirty="0" err="1"/>
              <a:t>energy</a:t>
            </a:r>
            <a:r>
              <a:rPr lang="de-CH" dirty="0"/>
              <a:t> (keV) </a:t>
            </a:r>
            <a:r>
              <a:rPr lang="de-CH" dirty="0">
                <a:latin typeface="Symbol" panose="05050102010706020507" pitchFamily="18" charset="2"/>
              </a:rPr>
              <a:t>m</a:t>
            </a:r>
            <a:r>
              <a:rPr lang="de-CH" baseline="30000" dirty="0"/>
              <a:t>+</a:t>
            </a:r>
            <a:r>
              <a:rPr lang="de-CH" dirty="0"/>
              <a:t>  (LEM) </a:t>
            </a:r>
            <a:r>
              <a:rPr lang="de-CH" dirty="0" err="1"/>
              <a:t>facility</a:t>
            </a:r>
            <a:r>
              <a:rPr lang="de-CH" dirty="0"/>
              <a:t> at PSI</a:t>
            </a:r>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9</a:t>
            </a:fld>
            <a:endParaRPr lang="de-DE" dirty="0"/>
          </a:p>
        </p:txBody>
      </p:sp>
      <p:grpSp>
        <p:nvGrpSpPr>
          <p:cNvPr id="7" name="Group 6">
            <a:extLst>
              <a:ext uri="{FF2B5EF4-FFF2-40B4-BE49-F238E27FC236}">
                <a16:creationId xmlns:a16="http://schemas.microsoft.com/office/drawing/2014/main" id="{7B04295A-6FF7-1040-0B96-CEB008D5CE58}"/>
              </a:ext>
            </a:extLst>
          </p:cNvPr>
          <p:cNvGrpSpPr/>
          <p:nvPr/>
        </p:nvGrpSpPr>
        <p:grpSpPr>
          <a:xfrm>
            <a:off x="1007604" y="800026"/>
            <a:ext cx="7125557" cy="4292004"/>
            <a:chOff x="1007604" y="627659"/>
            <a:chExt cx="7125557" cy="4292004"/>
          </a:xfrm>
        </p:grpSpPr>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239" y="1034654"/>
              <a:ext cx="6994922" cy="388500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 Box 5"/>
            <p:cNvSpPr txBox="1">
              <a:spLocks noChangeArrowheads="1"/>
            </p:cNvSpPr>
            <p:nvPr/>
          </p:nvSpPr>
          <p:spPr bwMode="auto">
            <a:xfrm>
              <a:off x="6300193" y="1624405"/>
              <a:ext cx="1287065" cy="247372"/>
            </a:xfrm>
            <a:prstGeom prst="rect">
              <a:avLst/>
            </a:prstGeom>
            <a:noFill/>
            <a:ln w="27360" cap="flat">
              <a:solidFill>
                <a:srgbClr val="FF99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3450" tIns="31050" rIns="63450" bIns="31050">
              <a:spAutoFit/>
            </a:bodyPr>
            <a:lstStyle>
              <a:lvl1pPr>
                <a:tabLst>
                  <a:tab pos="457200" algn="l"/>
                  <a:tab pos="914400" algn="l"/>
                  <a:tab pos="1371600" algn="l"/>
                </a:tabLst>
                <a:defRPr>
                  <a:solidFill>
                    <a:srgbClr val="000000"/>
                  </a:solidFill>
                  <a:latin typeface="Arial" charset="0"/>
                  <a:ea typeface="AR PL UMing HK" charset="0"/>
                  <a:cs typeface="AR PL UMing HK" charset="0"/>
                </a:defRPr>
              </a:lvl1pPr>
              <a:lvl2pPr>
                <a:tabLst>
                  <a:tab pos="457200" algn="l"/>
                  <a:tab pos="914400" algn="l"/>
                  <a:tab pos="1371600" algn="l"/>
                </a:tabLst>
                <a:defRPr>
                  <a:solidFill>
                    <a:srgbClr val="000000"/>
                  </a:solidFill>
                  <a:latin typeface="Arial" charset="0"/>
                  <a:ea typeface="AR PL UMing HK" charset="0"/>
                  <a:cs typeface="AR PL UMing HK" charset="0"/>
                </a:defRPr>
              </a:lvl2pPr>
              <a:lvl3pPr>
                <a:tabLst>
                  <a:tab pos="457200" algn="l"/>
                  <a:tab pos="914400" algn="l"/>
                  <a:tab pos="1371600" algn="l"/>
                </a:tabLst>
                <a:defRPr>
                  <a:solidFill>
                    <a:srgbClr val="000000"/>
                  </a:solidFill>
                  <a:latin typeface="Arial" charset="0"/>
                  <a:ea typeface="AR PL UMing HK" charset="0"/>
                  <a:cs typeface="AR PL UMing HK" charset="0"/>
                </a:defRPr>
              </a:lvl3pPr>
              <a:lvl4pPr>
                <a:tabLst>
                  <a:tab pos="457200" algn="l"/>
                  <a:tab pos="914400" algn="l"/>
                  <a:tab pos="1371600" algn="l"/>
                </a:tabLst>
                <a:defRPr>
                  <a:solidFill>
                    <a:srgbClr val="000000"/>
                  </a:solidFill>
                  <a:latin typeface="Arial" charset="0"/>
                  <a:ea typeface="AR PL UMing HK" charset="0"/>
                  <a:cs typeface="AR PL UMing HK" charset="0"/>
                </a:defRPr>
              </a:lvl4pPr>
              <a:lvl5pPr>
                <a:tabLst>
                  <a:tab pos="457200" algn="l"/>
                  <a:tab pos="914400" algn="l"/>
                  <a:tab pos="13716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9pPr>
            </a:lstStyle>
            <a:p>
              <a:pPr>
                <a:spcBef>
                  <a:spcPts val="750"/>
                </a:spcBef>
              </a:pPr>
              <a:r>
                <a:rPr lang="en-GB" altLang="de-DE" sz="1200" b="1" dirty="0">
                  <a:latin typeface="+mn-lt"/>
                </a:rPr>
                <a:t>~2.5 </a:t>
              </a:r>
              <a:r>
                <a:rPr lang="en-GB" altLang="de-DE" sz="1200" b="1" dirty="0">
                  <a:latin typeface="+mn-lt"/>
                  <a:cs typeface="Arial" charset="0"/>
                </a:rPr>
                <a:t>• 10</a:t>
              </a:r>
              <a:r>
                <a:rPr lang="en-GB" altLang="de-DE" sz="1200" b="1" baseline="30000" dirty="0">
                  <a:latin typeface="+mn-lt"/>
                  <a:cs typeface="Arial" charset="0"/>
                </a:rPr>
                <a:t>8</a:t>
              </a:r>
              <a:r>
                <a:rPr lang="en-GB" altLang="de-DE" sz="1200" b="1" dirty="0">
                  <a:latin typeface="+mn-lt"/>
                  <a:cs typeface="Arial" charset="0"/>
                </a:rPr>
                <a:t> </a:t>
              </a:r>
              <a:r>
                <a:rPr lang="en-GB" altLang="de-DE" sz="1200" b="1" dirty="0">
                  <a:latin typeface="Symbol" panose="05050102010706020507" pitchFamily="18" charset="2"/>
                  <a:cs typeface="Arial" charset="0"/>
                </a:rPr>
                <a:t></a:t>
              </a:r>
              <a:r>
                <a:rPr lang="en-GB" altLang="de-DE" sz="1200" b="1" baseline="30000" dirty="0">
                  <a:latin typeface="+mn-lt"/>
                  <a:cs typeface="Arial" charset="0"/>
                </a:rPr>
                <a:t>+</a:t>
              </a:r>
              <a:r>
                <a:rPr lang="en-GB" altLang="de-DE" sz="1200" b="1" dirty="0">
                  <a:latin typeface="+mn-lt"/>
                  <a:cs typeface="Arial" charset="0"/>
                </a:rPr>
                <a:t>/s</a:t>
              </a:r>
            </a:p>
          </p:txBody>
        </p:sp>
        <p:sp>
          <p:nvSpPr>
            <p:cNvPr id="15" name="Text Box 6"/>
            <p:cNvSpPr txBox="1">
              <a:spLocks noChangeArrowheads="1"/>
            </p:cNvSpPr>
            <p:nvPr/>
          </p:nvSpPr>
          <p:spPr bwMode="auto">
            <a:xfrm>
              <a:off x="1047918" y="1051322"/>
              <a:ext cx="1741885" cy="542810"/>
            </a:xfrm>
            <a:prstGeom prst="rect">
              <a:avLst/>
            </a:prstGeom>
            <a:solidFill>
              <a:srgbClr val="FFFFFF"/>
            </a:solidFill>
            <a:ln w="9360" cap="flat">
              <a:solidFill>
                <a:srgbClr val="99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5100" rIns="67500" bIns="35100">
              <a:spAutoFit/>
            </a:bodyPr>
            <a:lstStyle>
              <a:lvl1pPr>
                <a:tabLst>
                  <a:tab pos="457200" algn="l"/>
                  <a:tab pos="914400" algn="l"/>
                  <a:tab pos="1371600" algn="l"/>
                  <a:tab pos="1828800" algn="l"/>
                </a:tabLst>
                <a:defRPr>
                  <a:solidFill>
                    <a:srgbClr val="000000"/>
                  </a:solidFill>
                  <a:latin typeface="Arial" charset="0"/>
                  <a:ea typeface="AR PL UMing HK" charset="0"/>
                  <a:cs typeface="AR PL UMing HK" charset="0"/>
                </a:defRPr>
              </a:lvl1pPr>
              <a:lvl2pPr>
                <a:tabLst>
                  <a:tab pos="457200" algn="l"/>
                  <a:tab pos="914400" algn="l"/>
                  <a:tab pos="1371600" algn="l"/>
                  <a:tab pos="1828800" algn="l"/>
                </a:tabLst>
                <a:defRPr>
                  <a:solidFill>
                    <a:srgbClr val="000000"/>
                  </a:solidFill>
                  <a:latin typeface="Arial" charset="0"/>
                  <a:ea typeface="AR PL UMing HK" charset="0"/>
                  <a:cs typeface="AR PL UMing HK" charset="0"/>
                </a:defRPr>
              </a:lvl2pPr>
              <a:lvl3pPr>
                <a:tabLst>
                  <a:tab pos="457200" algn="l"/>
                  <a:tab pos="914400" algn="l"/>
                  <a:tab pos="1371600" algn="l"/>
                  <a:tab pos="1828800" algn="l"/>
                </a:tabLst>
                <a:defRPr>
                  <a:solidFill>
                    <a:srgbClr val="000000"/>
                  </a:solidFill>
                  <a:latin typeface="Arial" charset="0"/>
                  <a:ea typeface="AR PL UMing HK" charset="0"/>
                  <a:cs typeface="AR PL UMing HK" charset="0"/>
                </a:defRPr>
              </a:lvl3pPr>
              <a:lvl4pPr>
                <a:tabLst>
                  <a:tab pos="457200" algn="l"/>
                  <a:tab pos="914400" algn="l"/>
                  <a:tab pos="1371600" algn="l"/>
                  <a:tab pos="1828800" algn="l"/>
                </a:tabLst>
                <a:defRPr>
                  <a:solidFill>
                    <a:srgbClr val="000000"/>
                  </a:solidFill>
                  <a:latin typeface="Arial" charset="0"/>
                  <a:ea typeface="AR PL UMing HK" charset="0"/>
                  <a:cs typeface="AR PL UMing HK" charset="0"/>
                </a:defRPr>
              </a:lvl4pPr>
              <a:lvl5pPr>
                <a:tabLst>
                  <a:tab pos="457200" algn="l"/>
                  <a:tab pos="914400" algn="l"/>
                  <a:tab pos="1371600" algn="l"/>
                  <a:tab pos="18288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9pPr>
            </a:lstStyle>
            <a:p>
              <a:pPr hangingPunct="1">
                <a:spcBef>
                  <a:spcPts val="844"/>
                </a:spcBef>
              </a:pPr>
              <a:r>
                <a:rPr lang="en-US" altLang="de-DE" sz="1200" b="1" dirty="0">
                  <a:solidFill>
                    <a:srgbClr val="993300"/>
                  </a:solidFill>
                  <a:latin typeface="+mn-lt"/>
                </a:rPr>
                <a:t>- UHV system, 10</a:t>
              </a:r>
              <a:r>
                <a:rPr lang="en-US" altLang="de-DE" sz="1200" b="1" baseline="30000" dirty="0">
                  <a:solidFill>
                    <a:srgbClr val="993300"/>
                  </a:solidFill>
                  <a:latin typeface="+mn-lt"/>
                </a:rPr>
                <a:t>-10</a:t>
              </a:r>
              <a:r>
                <a:rPr lang="en-US" altLang="de-DE" sz="1200" b="1" dirty="0">
                  <a:solidFill>
                    <a:srgbClr val="993300"/>
                  </a:solidFill>
                  <a:latin typeface="+mn-lt"/>
                </a:rPr>
                <a:t> mbar</a:t>
              </a:r>
            </a:p>
            <a:p>
              <a:pPr hangingPunct="1">
                <a:spcBef>
                  <a:spcPts val="844"/>
                </a:spcBef>
              </a:pPr>
              <a:r>
                <a:rPr lang="en-US" altLang="de-DE" sz="1200" b="1" dirty="0">
                  <a:solidFill>
                    <a:srgbClr val="993300"/>
                  </a:solidFill>
                  <a:latin typeface="+mn-lt"/>
                </a:rPr>
                <a:t>- some parts LN</a:t>
              </a:r>
              <a:r>
                <a:rPr lang="en-US" altLang="de-DE" sz="1200" b="1" baseline="-25000" dirty="0">
                  <a:solidFill>
                    <a:srgbClr val="993300"/>
                  </a:solidFill>
                  <a:latin typeface="+mn-lt"/>
                </a:rPr>
                <a:t>2</a:t>
              </a:r>
              <a:r>
                <a:rPr lang="en-US" altLang="de-DE" sz="1200" b="1" dirty="0">
                  <a:solidFill>
                    <a:srgbClr val="993300"/>
                  </a:solidFill>
                  <a:latin typeface="+mn-lt"/>
                </a:rPr>
                <a:t> cooled</a:t>
              </a:r>
            </a:p>
          </p:txBody>
        </p:sp>
        <p:sp>
          <p:nvSpPr>
            <p:cNvPr id="16" name="Text Box 7"/>
            <p:cNvSpPr txBox="1">
              <a:spLocks noChangeArrowheads="1"/>
            </p:cNvSpPr>
            <p:nvPr/>
          </p:nvSpPr>
          <p:spPr bwMode="auto">
            <a:xfrm>
              <a:off x="1007604" y="1958579"/>
              <a:ext cx="2110978" cy="1607332"/>
            </a:xfrm>
            <a:prstGeom prst="rect">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tabLst>
                  <a:tab pos="457200" algn="l"/>
                  <a:tab pos="914400" algn="l"/>
                  <a:tab pos="1371600" algn="l"/>
                  <a:tab pos="1828800" algn="l"/>
                  <a:tab pos="2286000" algn="l"/>
                  <a:tab pos="2743200" algn="l"/>
                </a:tabLst>
                <a:defRPr>
                  <a:solidFill>
                    <a:srgbClr val="000000"/>
                  </a:solidFill>
                  <a:latin typeface="Arial" charset="0"/>
                  <a:ea typeface="AR PL UMing HK" charset="0"/>
                  <a:cs typeface="AR PL UMing HK" charset="0"/>
                </a:defRPr>
              </a:lvl1pPr>
              <a:lvl2pPr>
                <a:tabLst>
                  <a:tab pos="457200" algn="l"/>
                  <a:tab pos="914400" algn="l"/>
                  <a:tab pos="1371600" algn="l"/>
                  <a:tab pos="1828800" algn="l"/>
                  <a:tab pos="2286000" algn="l"/>
                  <a:tab pos="2743200" algn="l"/>
                </a:tabLst>
                <a:defRPr>
                  <a:solidFill>
                    <a:srgbClr val="000000"/>
                  </a:solidFill>
                  <a:latin typeface="Arial" charset="0"/>
                  <a:ea typeface="AR PL UMing HK" charset="0"/>
                  <a:cs typeface="AR PL UMing HK" charset="0"/>
                </a:defRPr>
              </a:lvl2pPr>
              <a:lvl3pPr>
                <a:tabLst>
                  <a:tab pos="457200" algn="l"/>
                  <a:tab pos="914400" algn="l"/>
                  <a:tab pos="1371600" algn="l"/>
                  <a:tab pos="1828800" algn="l"/>
                  <a:tab pos="2286000" algn="l"/>
                  <a:tab pos="2743200" algn="l"/>
                </a:tabLst>
                <a:defRPr>
                  <a:solidFill>
                    <a:srgbClr val="000000"/>
                  </a:solidFill>
                  <a:latin typeface="Arial" charset="0"/>
                  <a:ea typeface="AR PL UMing HK" charset="0"/>
                  <a:cs typeface="AR PL UMing HK" charset="0"/>
                </a:defRPr>
              </a:lvl3pPr>
              <a:lvl4pPr>
                <a:tabLst>
                  <a:tab pos="457200" algn="l"/>
                  <a:tab pos="914400" algn="l"/>
                  <a:tab pos="1371600" algn="l"/>
                  <a:tab pos="1828800" algn="l"/>
                  <a:tab pos="2286000" algn="l"/>
                  <a:tab pos="2743200" algn="l"/>
                </a:tabLst>
                <a:defRPr>
                  <a:solidFill>
                    <a:srgbClr val="000000"/>
                  </a:solidFill>
                  <a:latin typeface="Arial" charset="0"/>
                  <a:ea typeface="AR PL UMing HK" charset="0"/>
                  <a:cs typeface="AR PL UMing HK" charset="0"/>
                </a:defRPr>
              </a:lvl4pPr>
              <a:lvl5pPr>
                <a:tabLst>
                  <a:tab pos="457200" algn="l"/>
                  <a:tab pos="914400" algn="l"/>
                  <a:tab pos="1371600" algn="l"/>
                  <a:tab pos="1828800" algn="l"/>
                  <a:tab pos="2286000" algn="l"/>
                  <a:tab pos="27432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AR PL UMing HK" charset="0"/>
                  <a:cs typeface="AR PL UMing HK" charset="0"/>
                </a:defRPr>
              </a:lvl9pPr>
            </a:lstStyle>
            <a:p>
              <a:pPr hangingPunct="1">
                <a:lnSpc>
                  <a:spcPct val="120000"/>
                </a:lnSpc>
              </a:pPr>
              <a:r>
                <a:rPr lang="de-CH" altLang="de-DE" sz="1200" b="1" u="sng" dirty="0" err="1">
                  <a:solidFill>
                    <a:srgbClr val="993300"/>
                  </a:solidFill>
                  <a:latin typeface="+mn-lt"/>
                </a:rPr>
                <a:t>Polarized</a:t>
              </a:r>
              <a:r>
                <a:rPr lang="de-CH" altLang="de-DE" sz="1200" b="1" u="sng" dirty="0">
                  <a:solidFill>
                    <a:srgbClr val="993300"/>
                  </a:solidFill>
                  <a:latin typeface="+mn-lt"/>
                </a:rPr>
                <a:t> Low Energy Muon Beam</a:t>
              </a:r>
              <a:r>
                <a:rPr lang="de-CH" altLang="de-DE" sz="1200" b="1" dirty="0">
                  <a:solidFill>
                    <a:srgbClr val="993300"/>
                  </a:solidFill>
                  <a:latin typeface="+mn-lt"/>
                </a:rPr>
                <a:t>			     Energy:      	1 – 30 keV             </a:t>
              </a:r>
              <a:r>
                <a:rPr lang="en-GB" altLang="de-DE" sz="1200" b="1" dirty="0">
                  <a:solidFill>
                    <a:srgbClr val="993300"/>
                  </a:solidFill>
                  <a:latin typeface="Symbol" panose="05050102010706020507" pitchFamily="18" charset="2"/>
                </a:rPr>
                <a:t>D</a:t>
              </a:r>
              <a:r>
                <a:rPr lang="en-GB" altLang="de-DE" sz="1200" b="1" dirty="0">
                  <a:solidFill>
                    <a:srgbClr val="993300"/>
                  </a:solidFill>
                  <a:latin typeface="+mn-lt"/>
                </a:rPr>
                <a:t>E,  </a:t>
              </a:r>
              <a:r>
                <a:rPr lang="en-GB" altLang="de-DE" sz="1200" b="1" dirty="0">
                  <a:solidFill>
                    <a:srgbClr val="993300"/>
                  </a:solidFill>
                  <a:latin typeface="Symbol" panose="05050102010706020507" pitchFamily="18" charset="2"/>
                </a:rPr>
                <a:t>D</a:t>
              </a:r>
              <a:r>
                <a:rPr lang="en-GB" altLang="de-DE" sz="1200" b="1" dirty="0">
                  <a:solidFill>
                    <a:srgbClr val="993300"/>
                  </a:solidFill>
                  <a:latin typeface="+mn-lt"/>
                </a:rPr>
                <a:t>t:	400 eV,  5 ns </a:t>
              </a:r>
              <a:r>
                <a:rPr lang="de-CH" altLang="de-DE" sz="1200" b="1" dirty="0">
                  <a:solidFill>
                    <a:srgbClr val="993300"/>
                  </a:solidFill>
                  <a:latin typeface="+mn-lt"/>
                </a:rPr>
                <a:t>Depth:            	5 – 300 </a:t>
              </a:r>
              <a:r>
                <a:rPr lang="de-CH" altLang="de-DE" sz="1200" b="1" dirty="0" err="1">
                  <a:solidFill>
                    <a:srgbClr val="993300"/>
                  </a:solidFill>
                  <a:latin typeface="+mn-lt"/>
                </a:rPr>
                <a:t>nm</a:t>
              </a:r>
              <a:r>
                <a:rPr lang="de-CH" altLang="de-DE" sz="1200" b="1" dirty="0">
                  <a:solidFill>
                    <a:srgbClr val="993300"/>
                  </a:solidFill>
                  <a:latin typeface="+mn-lt"/>
                </a:rPr>
                <a:t> </a:t>
              </a:r>
              <a:r>
                <a:rPr lang="de-CH" altLang="de-DE" sz="1200" b="1" dirty="0" err="1">
                  <a:solidFill>
                    <a:srgbClr val="993300"/>
                  </a:solidFill>
                  <a:latin typeface="+mn-lt"/>
                </a:rPr>
                <a:t>Polarization</a:t>
              </a:r>
              <a:r>
                <a:rPr lang="de-CH" altLang="de-DE" sz="1200" b="1" dirty="0">
                  <a:solidFill>
                    <a:srgbClr val="993300"/>
                  </a:solidFill>
                  <a:latin typeface="+mn-lt"/>
                </a:rPr>
                <a:t>   	~100 %	        Beam Spot:    	12 mm (FWHM)</a:t>
              </a:r>
            </a:p>
          </p:txBody>
        </p:sp>
        <p:sp>
          <p:nvSpPr>
            <p:cNvPr id="17" name="Text Box 8"/>
            <p:cNvSpPr txBox="1">
              <a:spLocks noChangeArrowheads="1"/>
            </p:cNvSpPr>
            <p:nvPr/>
          </p:nvSpPr>
          <p:spPr bwMode="auto">
            <a:xfrm>
              <a:off x="2128026" y="4355251"/>
              <a:ext cx="1906396" cy="247372"/>
            </a:xfrm>
            <a:prstGeom prst="rect">
              <a:avLst/>
            </a:prstGeom>
            <a:noFill/>
            <a:ln w="27360" cap="flat">
              <a:solidFill>
                <a:srgbClr val="FF99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3450" tIns="31050" rIns="63450" bIns="31050">
              <a:spAutoFit/>
            </a:bodyPr>
            <a:lstStyle>
              <a:lvl1pPr>
                <a:tabLst>
                  <a:tab pos="457200" algn="l"/>
                  <a:tab pos="914400" algn="l"/>
                  <a:tab pos="1371600" algn="l"/>
                  <a:tab pos="1828800" algn="l"/>
                </a:tabLst>
                <a:defRPr>
                  <a:solidFill>
                    <a:srgbClr val="000000"/>
                  </a:solidFill>
                  <a:latin typeface="Arial" charset="0"/>
                  <a:ea typeface="AR PL UMing HK" charset="0"/>
                  <a:cs typeface="AR PL UMing HK" charset="0"/>
                </a:defRPr>
              </a:lvl1pPr>
              <a:lvl2pPr>
                <a:tabLst>
                  <a:tab pos="457200" algn="l"/>
                  <a:tab pos="914400" algn="l"/>
                  <a:tab pos="1371600" algn="l"/>
                  <a:tab pos="1828800" algn="l"/>
                </a:tabLst>
                <a:defRPr>
                  <a:solidFill>
                    <a:srgbClr val="000000"/>
                  </a:solidFill>
                  <a:latin typeface="Arial" charset="0"/>
                  <a:ea typeface="AR PL UMing HK" charset="0"/>
                  <a:cs typeface="AR PL UMing HK" charset="0"/>
                </a:defRPr>
              </a:lvl2pPr>
              <a:lvl3pPr>
                <a:tabLst>
                  <a:tab pos="457200" algn="l"/>
                  <a:tab pos="914400" algn="l"/>
                  <a:tab pos="1371600" algn="l"/>
                  <a:tab pos="1828800" algn="l"/>
                </a:tabLst>
                <a:defRPr>
                  <a:solidFill>
                    <a:srgbClr val="000000"/>
                  </a:solidFill>
                  <a:latin typeface="Arial" charset="0"/>
                  <a:ea typeface="AR PL UMing HK" charset="0"/>
                  <a:cs typeface="AR PL UMing HK" charset="0"/>
                </a:defRPr>
              </a:lvl3pPr>
              <a:lvl4pPr>
                <a:tabLst>
                  <a:tab pos="457200" algn="l"/>
                  <a:tab pos="914400" algn="l"/>
                  <a:tab pos="1371600" algn="l"/>
                  <a:tab pos="1828800" algn="l"/>
                </a:tabLst>
                <a:defRPr>
                  <a:solidFill>
                    <a:srgbClr val="000000"/>
                  </a:solidFill>
                  <a:latin typeface="Arial" charset="0"/>
                  <a:ea typeface="AR PL UMing HK" charset="0"/>
                  <a:cs typeface="AR PL UMing HK" charset="0"/>
                </a:defRPr>
              </a:lvl4pPr>
              <a:lvl5pPr>
                <a:tabLst>
                  <a:tab pos="457200" algn="l"/>
                  <a:tab pos="914400" algn="l"/>
                  <a:tab pos="1371600" algn="l"/>
                  <a:tab pos="18288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9pPr>
            </a:lstStyle>
            <a:p>
              <a:pPr>
                <a:spcBef>
                  <a:spcPts val="750"/>
                </a:spcBef>
              </a:pPr>
              <a:r>
                <a:rPr lang="en-GB" altLang="de-DE" sz="1200" b="1" dirty="0">
                  <a:latin typeface="+mn-lt"/>
                </a:rPr>
                <a:t>at sample: 6000 – 9000 </a:t>
              </a:r>
              <a:r>
                <a:rPr lang="en-GB" altLang="de-DE" sz="1200" b="1" dirty="0">
                  <a:latin typeface="Symbol" panose="05050102010706020507" pitchFamily="18" charset="2"/>
                </a:rPr>
                <a:t>m</a:t>
              </a:r>
              <a:r>
                <a:rPr lang="en-GB" altLang="de-DE" sz="1200" b="1" baseline="30000" dirty="0">
                  <a:latin typeface="+mn-lt"/>
                </a:rPr>
                <a:t>+</a:t>
              </a:r>
              <a:r>
                <a:rPr lang="en-GB" altLang="de-DE" sz="1200" b="1" dirty="0">
                  <a:latin typeface="+mn-lt"/>
                </a:rPr>
                <a:t>/s</a:t>
              </a:r>
            </a:p>
          </p:txBody>
        </p:sp>
        <p:sp>
          <p:nvSpPr>
            <p:cNvPr id="20" name="Text Box 11"/>
            <p:cNvSpPr txBox="1">
              <a:spLocks noChangeArrowheads="1"/>
            </p:cNvSpPr>
            <p:nvPr/>
          </p:nvSpPr>
          <p:spPr bwMode="auto">
            <a:xfrm>
              <a:off x="3167845" y="1985964"/>
              <a:ext cx="1004645" cy="220219"/>
            </a:xfrm>
            <a:prstGeom prst="rect">
              <a:avLst/>
            </a:prstGeom>
            <a:solidFill>
              <a:srgbClr val="E6E6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41751" rIns="67500" bIns="33750"/>
            <a:lstStyle>
              <a:lvl1pPr>
                <a:tabLst>
                  <a:tab pos="457200" algn="l"/>
                  <a:tab pos="914400" algn="l"/>
                </a:tabLst>
                <a:defRPr>
                  <a:solidFill>
                    <a:srgbClr val="000000"/>
                  </a:solidFill>
                  <a:latin typeface="Arial" charset="0"/>
                  <a:ea typeface="AR PL UMing HK" charset="0"/>
                  <a:cs typeface="AR PL UMing HK" charset="0"/>
                </a:defRPr>
              </a:lvl1pPr>
              <a:lvl2pPr>
                <a:tabLst>
                  <a:tab pos="457200" algn="l"/>
                  <a:tab pos="914400" algn="l"/>
                </a:tabLst>
                <a:defRPr>
                  <a:solidFill>
                    <a:srgbClr val="000000"/>
                  </a:solidFill>
                  <a:latin typeface="Arial" charset="0"/>
                  <a:ea typeface="AR PL UMing HK" charset="0"/>
                  <a:cs typeface="AR PL UMing HK" charset="0"/>
                </a:defRPr>
              </a:lvl2pPr>
              <a:lvl3pPr>
                <a:tabLst>
                  <a:tab pos="457200" algn="l"/>
                  <a:tab pos="914400" algn="l"/>
                </a:tabLst>
                <a:defRPr>
                  <a:solidFill>
                    <a:srgbClr val="000000"/>
                  </a:solidFill>
                  <a:latin typeface="Arial" charset="0"/>
                  <a:ea typeface="AR PL UMing HK" charset="0"/>
                  <a:cs typeface="AR PL UMing HK" charset="0"/>
                </a:defRPr>
              </a:lvl3pPr>
              <a:lvl4pPr>
                <a:tabLst>
                  <a:tab pos="457200" algn="l"/>
                  <a:tab pos="914400" algn="l"/>
                </a:tabLst>
                <a:defRPr>
                  <a:solidFill>
                    <a:srgbClr val="000000"/>
                  </a:solidFill>
                  <a:latin typeface="Arial" charset="0"/>
                  <a:ea typeface="AR PL UMing HK" charset="0"/>
                  <a:cs typeface="AR PL UMing HK" charset="0"/>
                </a:defRPr>
              </a:lvl4pPr>
              <a:lvl5pPr>
                <a:tabLst>
                  <a:tab pos="457200" algn="l"/>
                  <a:tab pos="9144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9pPr>
            </a:lstStyle>
            <a:p>
              <a:r>
                <a:rPr lang="en-US" altLang="de-DE" sz="900" dirty="0">
                  <a:latin typeface="Calibri" panose="020F0502020204030204" pitchFamily="34" charset="0"/>
                </a:rPr>
                <a:t>Spin-rotator (E x B)</a:t>
              </a:r>
            </a:p>
          </p:txBody>
        </p:sp>
        <p:sp>
          <p:nvSpPr>
            <p:cNvPr id="21" name="Text Box 12"/>
            <p:cNvSpPr txBox="1">
              <a:spLocks noChangeArrowheads="1"/>
            </p:cNvSpPr>
            <p:nvPr/>
          </p:nvSpPr>
          <p:spPr bwMode="auto">
            <a:xfrm>
              <a:off x="3307557" y="4001691"/>
              <a:ext cx="759619" cy="195263"/>
            </a:xfrm>
            <a:prstGeom prst="rect">
              <a:avLst/>
            </a:prstGeom>
            <a:solidFill>
              <a:srgbClr val="E6E6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41751" rIns="67500" bIns="33750"/>
            <a:lstStyle>
              <a:lvl1pPr>
                <a:tabLst>
                  <a:tab pos="457200" algn="l"/>
                  <a:tab pos="914400" algn="l"/>
                </a:tabLst>
                <a:defRPr>
                  <a:solidFill>
                    <a:srgbClr val="000000"/>
                  </a:solidFill>
                  <a:latin typeface="Arial" charset="0"/>
                  <a:ea typeface="AR PL UMing HK" charset="0"/>
                  <a:cs typeface="AR PL UMing HK" charset="0"/>
                </a:defRPr>
              </a:lvl1pPr>
              <a:lvl2pPr>
                <a:tabLst>
                  <a:tab pos="457200" algn="l"/>
                  <a:tab pos="914400" algn="l"/>
                </a:tabLst>
                <a:defRPr>
                  <a:solidFill>
                    <a:srgbClr val="000000"/>
                  </a:solidFill>
                  <a:latin typeface="Arial" charset="0"/>
                  <a:ea typeface="AR PL UMing HK" charset="0"/>
                  <a:cs typeface="AR PL UMing HK" charset="0"/>
                </a:defRPr>
              </a:lvl2pPr>
              <a:lvl3pPr>
                <a:tabLst>
                  <a:tab pos="457200" algn="l"/>
                  <a:tab pos="914400" algn="l"/>
                </a:tabLst>
                <a:defRPr>
                  <a:solidFill>
                    <a:srgbClr val="000000"/>
                  </a:solidFill>
                  <a:latin typeface="Arial" charset="0"/>
                  <a:ea typeface="AR PL UMing HK" charset="0"/>
                  <a:cs typeface="AR PL UMing HK" charset="0"/>
                </a:defRPr>
              </a:lvl3pPr>
              <a:lvl4pPr>
                <a:tabLst>
                  <a:tab pos="457200" algn="l"/>
                  <a:tab pos="914400" algn="l"/>
                </a:tabLst>
                <a:defRPr>
                  <a:solidFill>
                    <a:srgbClr val="000000"/>
                  </a:solidFill>
                  <a:latin typeface="Arial" charset="0"/>
                  <a:ea typeface="AR PL UMing HK" charset="0"/>
                  <a:cs typeface="AR PL UMing HK" charset="0"/>
                </a:defRPr>
              </a:lvl4pPr>
              <a:lvl5pPr>
                <a:tabLst>
                  <a:tab pos="457200" algn="l"/>
                  <a:tab pos="9144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9pPr>
            </a:lstStyle>
            <a:p>
              <a:r>
                <a:rPr lang="en-US" altLang="de-DE" sz="900" dirty="0">
                  <a:latin typeface="Calibri" panose="020F0502020204030204" pitchFamily="34" charset="0"/>
                </a:rPr>
                <a:t>Conical lens</a:t>
              </a:r>
            </a:p>
          </p:txBody>
        </p:sp>
        <p:sp>
          <p:nvSpPr>
            <p:cNvPr id="22" name="Text Box 13"/>
            <p:cNvSpPr txBox="1">
              <a:spLocks noChangeArrowheads="1"/>
            </p:cNvSpPr>
            <p:nvPr/>
          </p:nvSpPr>
          <p:spPr bwMode="auto">
            <a:xfrm>
              <a:off x="3167845" y="3273828"/>
              <a:ext cx="831056" cy="445182"/>
            </a:xfrm>
            <a:prstGeom prst="rect">
              <a:avLst/>
            </a:prstGeom>
            <a:solidFill>
              <a:srgbClr val="E6E6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41751" rIns="67500" bIns="33750"/>
            <a:lstStyle>
              <a:lvl1pPr>
                <a:tabLst>
                  <a:tab pos="457200" algn="l"/>
                  <a:tab pos="914400" algn="l"/>
                </a:tabLst>
                <a:defRPr>
                  <a:solidFill>
                    <a:srgbClr val="000000"/>
                  </a:solidFill>
                  <a:latin typeface="Arial" charset="0"/>
                  <a:ea typeface="AR PL UMing HK" charset="0"/>
                  <a:cs typeface="AR PL UMing HK" charset="0"/>
                </a:defRPr>
              </a:lvl1pPr>
              <a:lvl2pPr>
                <a:tabLst>
                  <a:tab pos="457200" algn="l"/>
                  <a:tab pos="914400" algn="l"/>
                </a:tabLst>
                <a:defRPr>
                  <a:solidFill>
                    <a:srgbClr val="000000"/>
                  </a:solidFill>
                  <a:latin typeface="Arial" charset="0"/>
                  <a:ea typeface="AR PL UMing HK" charset="0"/>
                  <a:cs typeface="AR PL UMing HK" charset="0"/>
                </a:defRPr>
              </a:lvl2pPr>
              <a:lvl3pPr>
                <a:tabLst>
                  <a:tab pos="457200" algn="l"/>
                  <a:tab pos="914400" algn="l"/>
                </a:tabLst>
                <a:defRPr>
                  <a:solidFill>
                    <a:srgbClr val="000000"/>
                  </a:solidFill>
                  <a:latin typeface="Arial" charset="0"/>
                  <a:ea typeface="AR PL UMing HK" charset="0"/>
                  <a:cs typeface="AR PL UMing HK" charset="0"/>
                </a:defRPr>
              </a:lvl3pPr>
              <a:lvl4pPr>
                <a:tabLst>
                  <a:tab pos="457200" algn="l"/>
                  <a:tab pos="914400" algn="l"/>
                </a:tabLst>
                <a:defRPr>
                  <a:solidFill>
                    <a:srgbClr val="000000"/>
                  </a:solidFill>
                  <a:latin typeface="Arial" charset="0"/>
                  <a:ea typeface="AR PL UMing HK" charset="0"/>
                  <a:cs typeface="AR PL UMing HK" charset="0"/>
                </a:defRPr>
              </a:lvl4pPr>
              <a:lvl5pPr>
                <a:tabLst>
                  <a:tab pos="457200" algn="l"/>
                  <a:tab pos="9144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9pPr>
            </a:lstStyle>
            <a:p>
              <a:r>
                <a:rPr lang="en-US" altLang="de-DE" sz="900" dirty="0">
                  <a:latin typeface="Calibri" panose="020F0502020204030204" pitchFamily="34" charset="0"/>
                </a:rPr>
                <a:t>Start detector</a:t>
              </a:r>
            </a:p>
            <a:p>
              <a:r>
                <a:rPr lang="en-US" altLang="de-DE" sz="900" dirty="0">
                  <a:latin typeface="Calibri" panose="020F0502020204030204" pitchFamily="34" charset="0"/>
                </a:rPr>
                <a:t>(10 nm C-foil)</a:t>
              </a:r>
            </a:p>
          </p:txBody>
        </p:sp>
        <p:sp>
          <p:nvSpPr>
            <p:cNvPr id="23" name="Text Box 14"/>
            <p:cNvSpPr txBox="1">
              <a:spLocks noChangeArrowheads="1"/>
            </p:cNvSpPr>
            <p:nvPr/>
          </p:nvSpPr>
          <p:spPr bwMode="auto">
            <a:xfrm>
              <a:off x="4568428" y="4191930"/>
              <a:ext cx="957263" cy="486054"/>
            </a:xfrm>
            <a:prstGeom prst="rect">
              <a:avLst/>
            </a:prstGeom>
            <a:solidFill>
              <a:srgbClr val="E6E6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41751" rIns="67500" bIns="33750"/>
            <a:lstStyle>
              <a:lvl1pPr>
                <a:tabLst>
                  <a:tab pos="457200" algn="l"/>
                  <a:tab pos="914400" algn="l"/>
                </a:tabLst>
                <a:defRPr>
                  <a:solidFill>
                    <a:srgbClr val="000000"/>
                  </a:solidFill>
                  <a:latin typeface="Arial" charset="0"/>
                  <a:ea typeface="AR PL UMing HK" charset="0"/>
                  <a:cs typeface="AR PL UMing HK" charset="0"/>
                </a:defRPr>
              </a:lvl1pPr>
              <a:lvl2pPr>
                <a:tabLst>
                  <a:tab pos="457200" algn="l"/>
                  <a:tab pos="914400" algn="l"/>
                </a:tabLst>
                <a:defRPr>
                  <a:solidFill>
                    <a:srgbClr val="000000"/>
                  </a:solidFill>
                  <a:latin typeface="Arial" charset="0"/>
                  <a:ea typeface="AR PL UMing HK" charset="0"/>
                  <a:cs typeface="AR PL UMing HK" charset="0"/>
                </a:defRPr>
              </a:lvl2pPr>
              <a:lvl3pPr>
                <a:tabLst>
                  <a:tab pos="457200" algn="l"/>
                  <a:tab pos="914400" algn="l"/>
                </a:tabLst>
                <a:defRPr>
                  <a:solidFill>
                    <a:srgbClr val="000000"/>
                  </a:solidFill>
                  <a:latin typeface="Arial" charset="0"/>
                  <a:ea typeface="AR PL UMing HK" charset="0"/>
                  <a:cs typeface="AR PL UMing HK" charset="0"/>
                </a:defRPr>
              </a:lvl3pPr>
              <a:lvl4pPr>
                <a:tabLst>
                  <a:tab pos="457200" algn="l"/>
                  <a:tab pos="914400" algn="l"/>
                </a:tabLst>
                <a:defRPr>
                  <a:solidFill>
                    <a:srgbClr val="000000"/>
                  </a:solidFill>
                  <a:latin typeface="Arial" charset="0"/>
                  <a:ea typeface="AR PL UMing HK" charset="0"/>
                  <a:cs typeface="AR PL UMing HK" charset="0"/>
                </a:defRPr>
              </a:lvl4pPr>
              <a:lvl5pPr>
                <a:tabLst>
                  <a:tab pos="457200" algn="l"/>
                  <a:tab pos="9144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9pPr>
            </a:lstStyle>
            <a:p>
              <a:r>
                <a:rPr lang="en-US" altLang="de-DE" sz="900" dirty="0"/>
                <a:t>Sample cryostat</a:t>
              </a:r>
            </a:p>
            <a:p>
              <a:r>
                <a:rPr lang="en-US" altLang="de-DE" sz="900" b="1" dirty="0">
                  <a:solidFill>
                    <a:srgbClr val="008000"/>
                  </a:solidFill>
                </a:rPr>
                <a:t>e+ detectors</a:t>
              </a:r>
            </a:p>
          </p:txBody>
        </p:sp>
        <p:sp>
          <p:nvSpPr>
            <p:cNvPr id="24" name="Text Box 15"/>
            <p:cNvSpPr txBox="1">
              <a:spLocks noChangeArrowheads="1"/>
            </p:cNvSpPr>
            <p:nvPr/>
          </p:nvSpPr>
          <p:spPr bwMode="auto">
            <a:xfrm>
              <a:off x="3262313" y="1038225"/>
              <a:ext cx="1077516" cy="195263"/>
            </a:xfrm>
            <a:prstGeom prst="rect">
              <a:avLst/>
            </a:prstGeom>
            <a:solidFill>
              <a:srgbClr val="E6E6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41751" rIns="67500" bIns="33750"/>
            <a:lstStyle>
              <a:lvl1pPr>
                <a:tabLst>
                  <a:tab pos="457200" algn="l"/>
                  <a:tab pos="914400" algn="l"/>
                  <a:tab pos="1371600" algn="l"/>
                </a:tabLst>
                <a:defRPr>
                  <a:solidFill>
                    <a:srgbClr val="000000"/>
                  </a:solidFill>
                  <a:latin typeface="Arial" charset="0"/>
                  <a:ea typeface="AR PL UMing HK" charset="0"/>
                  <a:cs typeface="AR PL UMing HK" charset="0"/>
                </a:defRPr>
              </a:lvl1pPr>
              <a:lvl2pPr>
                <a:tabLst>
                  <a:tab pos="457200" algn="l"/>
                  <a:tab pos="914400" algn="l"/>
                  <a:tab pos="1371600" algn="l"/>
                </a:tabLst>
                <a:defRPr>
                  <a:solidFill>
                    <a:srgbClr val="000000"/>
                  </a:solidFill>
                  <a:latin typeface="Arial" charset="0"/>
                  <a:ea typeface="AR PL UMing HK" charset="0"/>
                  <a:cs typeface="AR PL UMing HK" charset="0"/>
                </a:defRPr>
              </a:lvl2pPr>
              <a:lvl3pPr>
                <a:tabLst>
                  <a:tab pos="457200" algn="l"/>
                  <a:tab pos="914400" algn="l"/>
                  <a:tab pos="1371600" algn="l"/>
                </a:tabLst>
                <a:defRPr>
                  <a:solidFill>
                    <a:srgbClr val="000000"/>
                  </a:solidFill>
                  <a:latin typeface="Arial" charset="0"/>
                  <a:ea typeface="AR PL UMing HK" charset="0"/>
                  <a:cs typeface="AR PL UMing HK" charset="0"/>
                </a:defRPr>
              </a:lvl3pPr>
              <a:lvl4pPr>
                <a:tabLst>
                  <a:tab pos="457200" algn="l"/>
                  <a:tab pos="914400" algn="l"/>
                  <a:tab pos="1371600" algn="l"/>
                </a:tabLst>
                <a:defRPr>
                  <a:solidFill>
                    <a:srgbClr val="000000"/>
                  </a:solidFill>
                  <a:latin typeface="Arial" charset="0"/>
                  <a:ea typeface="AR PL UMing HK" charset="0"/>
                  <a:cs typeface="AR PL UMing HK" charset="0"/>
                </a:defRPr>
              </a:lvl4pPr>
              <a:lvl5pPr>
                <a:tabLst>
                  <a:tab pos="457200" algn="l"/>
                  <a:tab pos="914400" algn="l"/>
                  <a:tab pos="13716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9pPr>
            </a:lstStyle>
            <a:p>
              <a:r>
                <a:rPr lang="en-US" altLang="de-DE" sz="900" dirty="0">
                  <a:latin typeface="Calibri" panose="020F0502020204030204" pitchFamily="34" charset="0"/>
                </a:rPr>
                <a:t>electrostatic mirror</a:t>
              </a:r>
            </a:p>
          </p:txBody>
        </p:sp>
        <p:sp>
          <p:nvSpPr>
            <p:cNvPr id="25" name="Text Box 16"/>
            <p:cNvSpPr txBox="1">
              <a:spLocks noChangeArrowheads="1"/>
            </p:cNvSpPr>
            <p:nvPr/>
          </p:nvSpPr>
          <p:spPr bwMode="auto">
            <a:xfrm>
              <a:off x="4539855" y="2002632"/>
              <a:ext cx="764381" cy="407101"/>
            </a:xfrm>
            <a:prstGeom prst="rect">
              <a:avLst/>
            </a:prstGeom>
            <a:solidFill>
              <a:srgbClr val="E6E6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41751" rIns="67500" bIns="33750"/>
            <a:lstStyle>
              <a:lvl1pPr>
                <a:tabLst>
                  <a:tab pos="457200" algn="l"/>
                  <a:tab pos="914400" algn="l"/>
                </a:tabLst>
                <a:defRPr>
                  <a:solidFill>
                    <a:srgbClr val="000000"/>
                  </a:solidFill>
                  <a:latin typeface="Arial" charset="0"/>
                  <a:ea typeface="AR PL UMing HK" charset="0"/>
                  <a:cs typeface="AR PL UMing HK" charset="0"/>
                </a:defRPr>
              </a:lvl1pPr>
              <a:lvl2pPr>
                <a:tabLst>
                  <a:tab pos="457200" algn="l"/>
                  <a:tab pos="914400" algn="l"/>
                </a:tabLst>
                <a:defRPr>
                  <a:solidFill>
                    <a:srgbClr val="000000"/>
                  </a:solidFill>
                  <a:latin typeface="Arial" charset="0"/>
                  <a:ea typeface="AR PL UMing HK" charset="0"/>
                  <a:cs typeface="AR PL UMing HK" charset="0"/>
                </a:defRPr>
              </a:lvl2pPr>
              <a:lvl3pPr>
                <a:tabLst>
                  <a:tab pos="457200" algn="l"/>
                  <a:tab pos="914400" algn="l"/>
                </a:tabLst>
                <a:defRPr>
                  <a:solidFill>
                    <a:srgbClr val="000000"/>
                  </a:solidFill>
                  <a:latin typeface="Arial" charset="0"/>
                  <a:ea typeface="AR PL UMing HK" charset="0"/>
                  <a:cs typeface="AR PL UMing HK" charset="0"/>
                </a:defRPr>
              </a:lvl3pPr>
              <a:lvl4pPr>
                <a:tabLst>
                  <a:tab pos="457200" algn="l"/>
                  <a:tab pos="914400" algn="l"/>
                </a:tabLst>
                <a:defRPr>
                  <a:solidFill>
                    <a:srgbClr val="000000"/>
                  </a:solidFill>
                  <a:latin typeface="Arial" charset="0"/>
                  <a:ea typeface="AR PL UMing HK" charset="0"/>
                  <a:cs typeface="AR PL UMing HK" charset="0"/>
                </a:defRPr>
              </a:lvl4pPr>
              <a:lvl5pPr>
                <a:tabLst>
                  <a:tab pos="457200" algn="l"/>
                  <a:tab pos="9144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9pPr>
            </a:lstStyle>
            <a:p>
              <a:r>
                <a:rPr lang="en-US" altLang="de-DE" sz="900" dirty="0" err="1">
                  <a:latin typeface="+mn-lt"/>
                </a:rPr>
                <a:t>Einzel</a:t>
              </a:r>
              <a:r>
                <a:rPr lang="en-US" altLang="de-DE" sz="900" dirty="0">
                  <a:latin typeface="+mn-lt"/>
                </a:rPr>
                <a:t> lens</a:t>
              </a:r>
            </a:p>
            <a:p>
              <a:r>
                <a:rPr lang="en-US" altLang="de-DE" sz="900" dirty="0">
                  <a:latin typeface="+mn-lt"/>
                </a:rPr>
                <a:t>(LN</a:t>
              </a:r>
              <a:r>
                <a:rPr lang="en-US" altLang="de-DE" sz="900" baseline="-33000" dirty="0">
                  <a:latin typeface="+mn-lt"/>
                </a:rPr>
                <a:t>2</a:t>
              </a:r>
              <a:r>
                <a:rPr lang="en-US" altLang="de-DE" sz="900" dirty="0">
                  <a:latin typeface="+mn-lt"/>
                </a:rPr>
                <a:t> cooled)</a:t>
              </a:r>
            </a:p>
          </p:txBody>
        </p:sp>
        <p:sp>
          <p:nvSpPr>
            <p:cNvPr id="26" name="Text Box 17"/>
            <p:cNvSpPr txBox="1">
              <a:spLocks noChangeArrowheads="1"/>
            </p:cNvSpPr>
            <p:nvPr/>
          </p:nvSpPr>
          <p:spPr bwMode="auto">
            <a:xfrm>
              <a:off x="5370557" y="2013347"/>
              <a:ext cx="659606" cy="195263"/>
            </a:xfrm>
            <a:prstGeom prst="rect">
              <a:avLst/>
            </a:prstGeom>
            <a:solidFill>
              <a:srgbClr val="E6E6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41751" rIns="67500" bIns="33750"/>
            <a:lstStyle>
              <a:lvl1pPr>
                <a:tabLst>
                  <a:tab pos="457200" algn="l"/>
                </a:tabLst>
                <a:defRPr>
                  <a:solidFill>
                    <a:srgbClr val="000000"/>
                  </a:solidFill>
                  <a:latin typeface="Arial" charset="0"/>
                  <a:ea typeface="AR PL UMing HK" charset="0"/>
                  <a:cs typeface="AR PL UMing HK" charset="0"/>
                </a:defRPr>
              </a:lvl1pPr>
              <a:lvl2pPr>
                <a:tabLst>
                  <a:tab pos="457200" algn="l"/>
                </a:tabLst>
                <a:defRPr>
                  <a:solidFill>
                    <a:srgbClr val="000000"/>
                  </a:solidFill>
                  <a:latin typeface="Arial" charset="0"/>
                  <a:ea typeface="AR PL UMing HK" charset="0"/>
                  <a:cs typeface="AR PL UMing HK" charset="0"/>
                </a:defRPr>
              </a:lvl2pPr>
              <a:lvl3pPr>
                <a:tabLst>
                  <a:tab pos="457200" algn="l"/>
                </a:tabLst>
                <a:defRPr>
                  <a:solidFill>
                    <a:srgbClr val="000000"/>
                  </a:solidFill>
                  <a:latin typeface="Arial" charset="0"/>
                  <a:ea typeface="AR PL UMing HK" charset="0"/>
                  <a:cs typeface="AR PL UMing HK" charset="0"/>
                </a:defRPr>
              </a:lvl3pPr>
              <a:lvl4pPr>
                <a:tabLst>
                  <a:tab pos="457200" algn="l"/>
                </a:tabLst>
                <a:defRPr>
                  <a:solidFill>
                    <a:srgbClr val="000000"/>
                  </a:solidFill>
                  <a:latin typeface="Arial" charset="0"/>
                  <a:ea typeface="AR PL UMing HK" charset="0"/>
                  <a:cs typeface="AR PL UMing HK" charset="0"/>
                </a:defRPr>
              </a:lvl4pPr>
              <a:lvl5pPr>
                <a:tabLst>
                  <a:tab pos="4572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Lst>
                <a:defRPr>
                  <a:solidFill>
                    <a:srgbClr val="000000"/>
                  </a:solidFill>
                  <a:latin typeface="Arial" charset="0"/>
                  <a:ea typeface="AR PL UMing HK" charset="0"/>
                  <a:cs typeface="AR PL UMing HK" charset="0"/>
                </a:defRPr>
              </a:lvl9pPr>
            </a:lstStyle>
            <a:p>
              <a:r>
                <a:rPr lang="en-US" altLang="de-DE" sz="900" dirty="0">
                  <a:latin typeface="Calibri" panose="020F0502020204030204" pitchFamily="34" charset="0"/>
                </a:rPr>
                <a:t>moderator</a:t>
              </a:r>
            </a:p>
          </p:txBody>
        </p:sp>
        <p:sp>
          <p:nvSpPr>
            <p:cNvPr id="27" name="Line 18"/>
            <p:cNvSpPr>
              <a:spLocks noChangeShapeType="1"/>
            </p:cNvSpPr>
            <p:nvPr/>
          </p:nvSpPr>
          <p:spPr bwMode="auto">
            <a:xfrm flipH="1" flipV="1">
              <a:off x="5228035" y="1606155"/>
              <a:ext cx="303609" cy="453628"/>
            </a:xfrm>
            <a:prstGeom prst="line">
              <a:avLst/>
            </a:prstGeom>
            <a:noFill/>
            <a:ln w="9525" cap="flat">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8" name="Line 19"/>
            <p:cNvSpPr>
              <a:spLocks noChangeShapeType="1"/>
            </p:cNvSpPr>
            <p:nvPr/>
          </p:nvSpPr>
          <p:spPr bwMode="auto">
            <a:xfrm flipH="1" flipV="1">
              <a:off x="4758928" y="1574008"/>
              <a:ext cx="89297" cy="470297"/>
            </a:xfrm>
            <a:prstGeom prst="line">
              <a:avLst/>
            </a:prstGeom>
            <a:noFill/>
            <a:ln w="9525" cap="flat">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9" name="Line 20"/>
            <p:cNvSpPr>
              <a:spLocks noChangeShapeType="1"/>
            </p:cNvSpPr>
            <p:nvPr/>
          </p:nvSpPr>
          <p:spPr bwMode="auto">
            <a:xfrm flipV="1">
              <a:off x="4286251" y="1447800"/>
              <a:ext cx="145256" cy="147638"/>
            </a:xfrm>
            <a:prstGeom prst="line">
              <a:avLst/>
            </a:prstGeom>
            <a:noFill/>
            <a:ln w="9525" cap="flat">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30" name="Line 21"/>
            <p:cNvSpPr>
              <a:spLocks noChangeShapeType="1"/>
            </p:cNvSpPr>
            <p:nvPr/>
          </p:nvSpPr>
          <p:spPr bwMode="auto">
            <a:xfrm flipV="1">
              <a:off x="4308874" y="1470422"/>
              <a:ext cx="145256" cy="147638"/>
            </a:xfrm>
            <a:prstGeom prst="line">
              <a:avLst/>
            </a:prstGeom>
            <a:noFill/>
            <a:ln w="9525" cap="flat">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31" name="Text Box 22"/>
            <p:cNvSpPr txBox="1">
              <a:spLocks noChangeArrowheads="1"/>
            </p:cNvSpPr>
            <p:nvPr/>
          </p:nvSpPr>
          <p:spPr bwMode="auto">
            <a:xfrm>
              <a:off x="3319464" y="2625757"/>
              <a:ext cx="764381" cy="402004"/>
            </a:xfrm>
            <a:prstGeom prst="rect">
              <a:avLst/>
            </a:prstGeom>
            <a:solidFill>
              <a:srgbClr val="E6E6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41751" rIns="67500" bIns="33750"/>
            <a:lstStyle>
              <a:lvl1pPr>
                <a:tabLst>
                  <a:tab pos="457200" algn="l"/>
                  <a:tab pos="914400" algn="l"/>
                </a:tabLst>
                <a:defRPr>
                  <a:solidFill>
                    <a:srgbClr val="000000"/>
                  </a:solidFill>
                  <a:latin typeface="Arial" charset="0"/>
                  <a:ea typeface="AR PL UMing HK" charset="0"/>
                  <a:cs typeface="AR PL UMing HK" charset="0"/>
                </a:defRPr>
              </a:lvl1pPr>
              <a:lvl2pPr>
                <a:tabLst>
                  <a:tab pos="457200" algn="l"/>
                  <a:tab pos="914400" algn="l"/>
                </a:tabLst>
                <a:defRPr>
                  <a:solidFill>
                    <a:srgbClr val="000000"/>
                  </a:solidFill>
                  <a:latin typeface="Arial" charset="0"/>
                  <a:ea typeface="AR PL UMing HK" charset="0"/>
                  <a:cs typeface="AR PL UMing HK" charset="0"/>
                </a:defRPr>
              </a:lvl2pPr>
              <a:lvl3pPr>
                <a:tabLst>
                  <a:tab pos="457200" algn="l"/>
                  <a:tab pos="914400" algn="l"/>
                </a:tabLst>
                <a:defRPr>
                  <a:solidFill>
                    <a:srgbClr val="000000"/>
                  </a:solidFill>
                  <a:latin typeface="Arial" charset="0"/>
                  <a:ea typeface="AR PL UMing HK" charset="0"/>
                  <a:cs typeface="AR PL UMing HK" charset="0"/>
                </a:defRPr>
              </a:lvl3pPr>
              <a:lvl4pPr>
                <a:tabLst>
                  <a:tab pos="457200" algn="l"/>
                  <a:tab pos="914400" algn="l"/>
                </a:tabLst>
                <a:defRPr>
                  <a:solidFill>
                    <a:srgbClr val="000000"/>
                  </a:solidFill>
                  <a:latin typeface="Arial" charset="0"/>
                  <a:ea typeface="AR PL UMing HK" charset="0"/>
                  <a:cs typeface="AR PL UMing HK" charset="0"/>
                </a:defRPr>
              </a:lvl4pPr>
              <a:lvl5pPr>
                <a:tabLst>
                  <a:tab pos="457200" algn="l"/>
                  <a:tab pos="9144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Lst>
                <a:defRPr>
                  <a:solidFill>
                    <a:srgbClr val="000000"/>
                  </a:solidFill>
                  <a:latin typeface="Arial" charset="0"/>
                  <a:ea typeface="AR PL UMing HK" charset="0"/>
                  <a:cs typeface="AR PL UMing HK" charset="0"/>
                </a:defRPr>
              </a:lvl9pPr>
            </a:lstStyle>
            <a:p>
              <a:r>
                <a:rPr lang="en-US" altLang="de-DE" sz="900" dirty="0" err="1">
                  <a:latin typeface="Calibri" panose="020F0502020204030204" pitchFamily="34" charset="0"/>
                </a:rPr>
                <a:t>Einzel</a:t>
              </a:r>
              <a:r>
                <a:rPr lang="en-US" altLang="de-DE" sz="900" dirty="0">
                  <a:latin typeface="Calibri" panose="020F0502020204030204" pitchFamily="34" charset="0"/>
                </a:rPr>
                <a:t> lens</a:t>
              </a:r>
            </a:p>
            <a:p>
              <a:r>
                <a:rPr lang="en-US" altLang="de-DE" sz="900" dirty="0">
                  <a:latin typeface="Calibri" panose="020F0502020204030204" pitchFamily="34" charset="0"/>
                </a:rPr>
                <a:t>(LN</a:t>
              </a:r>
              <a:r>
                <a:rPr lang="en-US" altLang="de-DE" sz="900" baseline="-33000" dirty="0">
                  <a:latin typeface="Calibri" panose="020F0502020204030204" pitchFamily="34" charset="0"/>
                </a:rPr>
                <a:t>2</a:t>
              </a:r>
              <a:r>
                <a:rPr lang="en-US" altLang="de-DE" sz="900" dirty="0">
                  <a:latin typeface="Calibri" panose="020F0502020204030204" pitchFamily="34" charset="0"/>
                </a:rPr>
                <a:t> cooled)</a:t>
              </a:r>
            </a:p>
          </p:txBody>
        </p:sp>
        <p:sp>
          <p:nvSpPr>
            <p:cNvPr id="32" name="Line 23"/>
            <p:cNvSpPr>
              <a:spLocks noChangeShapeType="1"/>
            </p:cNvSpPr>
            <p:nvPr/>
          </p:nvSpPr>
          <p:spPr bwMode="auto">
            <a:xfrm>
              <a:off x="3856435" y="1202531"/>
              <a:ext cx="452438" cy="301229"/>
            </a:xfrm>
            <a:prstGeom prst="line">
              <a:avLst/>
            </a:prstGeom>
            <a:noFill/>
            <a:ln w="9525" cap="flat">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34" name="Line 25"/>
            <p:cNvSpPr>
              <a:spLocks noChangeShapeType="1"/>
            </p:cNvSpPr>
            <p:nvPr/>
          </p:nvSpPr>
          <p:spPr bwMode="auto">
            <a:xfrm>
              <a:off x="5180411" y="1512094"/>
              <a:ext cx="1507331" cy="1191"/>
            </a:xfrm>
            <a:prstGeom prst="line">
              <a:avLst/>
            </a:prstGeom>
            <a:noFill/>
            <a:ln w="9525" cap="flat">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35" name="Text Box 26"/>
            <p:cNvSpPr txBox="1">
              <a:spLocks noChangeArrowheads="1"/>
            </p:cNvSpPr>
            <p:nvPr/>
          </p:nvSpPr>
          <p:spPr bwMode="auto">
            <a:xfrm>
              <a:off x="5920980" y="1251347"/>
              <a:ext cx="1507331" cy="217884"/>
            </a:xfrm>
            <a:prstGeom prst="rect">
              <a:avLst/>
            </a:prstGeom>
            <a:solidFill>
              <a:srgbClr val="E6E6FF"/>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41751" rIns="67500" bIns="33750"/>
            <a:lstStyle>
              <a:lvl1pPr>
                <a:tabLst>
                  <a:tab pos="457200" algn="l"/>
                  <a:tab pos="914400" algn="l"/>
                  <a:tab pos="1371600" algn="l"/>
                  <a:tab pos="1828800" algn="l"/>
                </a:tabLst>
                <a:defRPr>
                  <a:solidFill>
                    <a:srgbClr val="000000"/>
                  </a:solidFill>
                  <a:latin typeface="Arial" charset="0"/>
                  <a:ea typeface="AR PL UMing HK" charset="0"/>
                  <a:cs typeface="AR PL UMing HK" charset="0"/>
                </a:defRPr>
              </a:lvl1pPr>
              <a:lvl2pPr>
                <a:tabLst>
                  <a:tab pos="457200" algn="l"/>
                  <a:tab pos="914400" algn="l"/>
                  <a:tab pos="1371600" algn="l"/>
                  <a:tab pos="1828800" algn="l"/>
                </a:tabLst>
                <a:defRPr>
                  <a:solidFill>
                    <a:srgbClr val="000000"/>
                  </a:solidFill>
                  <a:latin typeface="Arial" charset="0"/>
                  <a:ea typeface="AR PL UMing HK" charset="0"/>
                  <a:cs typeface="AR PL UMing HK" charset="0"/>
                </a:defRPr>
              </a:lvl2pPr>
              <a:lvl3pPr>
                <a:tabLst>
                  <a:tab pos="457200" algn="l"/>
                  <a:tab pos="914400" algn="l"/>
                  <a:tab pos="1371600" algn="l"/>
                  <a:tab pos="1828800" algn="l"/>
                </a:tabLst>
                <a:defRPr>
                  <a:solidFill>
                    <a:srgbClr val="000000"/>
                  </a:solidFill>
                  <a:latin typeface="Arial" charset="0"/>
                  <a:ea typeface="AR PL UMing HK" charset="0"/>
                  <a:cs typeface="AR PL UMing HK" charset="0"/>
                </a:defRPr>
              </a:lvl3pPr>
              <a:lvl4pPr>
                <a:tabLst>
                  <a:tab pos="457200" algn="l"/>
                  <a:tab pos="914400" algn="l"/>
                  <a:tab pos="1371600" algn="l"/>
                  <a:tab pos="1828800" algn="l"/>
                </a:tabLst>
                <a:defRPr>
                  <a:solidFill>
                    <a:srgbClr val="000000"/>
                  </a:solidFill>
                  <a:latin typeface="Arial" charset="0"/>
                  <a:ea typeface="AR PL UMing HK" charset="0"/>
                  <a:cs typeface="AR PL UMing HK" charset="0"/>
                </a:defRPr>
              </a:lvl4pPr>
              <a:lvl5pPr>
                <a:tabLst>
                  <a:tab pos="457200" algn="l"/>
                  <a:tab pos="914400" algn="l"/>
                  <a:tab pos="1371600" algn="l"/>
                  <a:tab pos="18288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9pPr>
            </a:lstStyle>
            <a:p>
              <a:r>
                <a:rPr lang="en-US" altLang="de-DE" sz="900" dirty="0">
                  <a:latin typeface="+mn-lt"/>
                </a:rPr>
                <a:t>“surface” </a:t>
              </a:r>
              <a:r>
                <a:rPr lang="en-US" altLang="de-DE" sz="900" dirty="0">
                  <a:latin typeface="Symbol" panose="05050102010706020507" pitchFamily="18" charset="2"/>
                </a:rPr>
                <a:t>m</a:t>
              </a:r>
              <a:r>
                <a:rPr lang="en-US" altLang="de-DE" sz="900" baseline="33000" dirty="0">
                  <a:latin typeface="+mn-lt"/>
                </a:rPr>
                <a:t>+</a:t>
              </a:r>
              <a:r>
                <a:rPr lang="en-US" altLang="de-DE" sz="900" dirty="0">
                  <a:latin typeface="+mn-lt"/>
                </a:rPr>
                <a:t> beam, ~4 MeV</a:t>
              </a:r>
            </a:p>
          </p:txBody>
        </p:sp>
        <p:sp>
          <p:nvSpPr>
            <p:cNvPr id="36" name="Line 27"/>
            <p:cNvSpPr>
              <a:spLocks noChangeShapeType="1"/>
            </p:cNvSpPr>
            <p:nvPr/>
          </p:nvSpPr>
          <p:spPr bwMode="auto">
            <a:xfrm>
              <a:off x="4356498" y="1765699"/>
              <a:ext cx="301228" cy="1190"/>
            </a:xfrm>
            <a:prstGeom prst="line">
              <a:avLst/>
            </a:prstGeom>
            <a:noFill/>
            <a:ln w="36720" cap="flat">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37" name="Line 28"/>
            <p:cNvSpPr>
              <a:spLocks noChangeShapeType="1"/>
            </p:cNvSpPr>
            <p:nvPr/>
          </p:nvSpPr>
          <p:spPr bwMode="auto">
            <a:xfrm>
              <a:off x="5450681" y="1512094"/>
              <a:ext cx="301229" cy="1191"/>
            </a:xfrm>
            <a:prstGeom prst="line">
              <a:avLst/>
            </a:prstGeom>
            <a:noFill/>
            <a:ln w="36720" cap="flat">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38" name="Line 29"/>
            <p:cNvSpPr>
              <a:spLocks noChangeShapeType="1"/>
            </p:cNvSpPr>
            <p:nvPr/>
          </p:nvSpPr>
          <p:spPr bwMode="auto">
            <a:xfrm flipV="1">
              <a:off x="4367213" y="1756172"/>
              <a:ext cx="1191" cy="303609"/>
            </a:xfrm>
            <a:prstGeom prst="line">
              <a:avLst/>
            </a:prstGeom>
            <a:noFill/>
            <a:ln w="36720" cap="flat">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39" name="Line 30"/>
            <p:cNvSpPr>
              <a:spLocks noChangeShapeType="1"/>
            </p:cNvSpPr>
            <p:nvPr/>
          </p:nvSpPr>
          <p:spPr bwMode="auto">
            <a:xfrm>
              <a:off x="5760244" y="1512094"/>
              <a:ext cx="301229" cy="1191"/>
            </a:xfrm>
            <a:prstGeom prst="line">
              <a:avLst/>
            </a:prstGeom>
            <a:noFill/>
            <a:ln w="36720" cap="flat">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40" name="Text Box 31"/>
            <p:cNvSpPr txBox="1">
              <a:spLocks noChangeArrowheads="1"/>
            </p:cNvSpPr>
            <p:nvPr/>
          </p:nvSpPr>
          <p:spPr bwMode="auto">
            <a:xfrm>
              <a:off x="5755483" y="1559719"/>
              <a:ext cx="383381" cy="19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41751" rIns="67500" bIns="33750"/>
            <a:lstStyle>
              <a:lvl1pPr>
                <a:tabLst>
                  <a:tab pos="457200" algn="l"/>
                </a:tabLst>
                <a:defRPr>
                  <a:solidFill>
                    <a:srgbClr val="000000"/>
                  </a:solidFill>
                  <a:latin typeface="Arial" charset="0"/>
                  <a:ea typeface="AR PL UMing HK" charset="0"/>
                  <a:cs typeface="AR PL UMing HK" charset="0"/>
                </a:defRPr>
              </a:lvl1pPr>
              <a:lvl2pPr>
                <a:tabLst>
                  <a:tab pos="457200" algn="l"/>
                </a:tabLst>
                <a:defRPr>
                  <a:solidFill>
                    <a:srgbClr val="000000"/>
                  </a:solidFill>
                  <a:latin typeface="Arial" charset="0"/>
                  <a:ea typeface="AR PL UMing HK" charset="0"/>
                  <a:cs typeface="AR PL UMing HK" charset="0"/>
                </a:defRPr>
              </a:lvl2pPr>
              <a:lvl3pPr>
                <a:tabLst>
                  <a:tab pos="457200" algn="l"/>
                </a:tabLst>
                <a:defRPr>
                  <a:solidFill>
                    <a:srgbClr val="000000"/>
                  </a:solidFill>
                  <a:latin typeface="Arial" charset="0"/>
                  <a:ea typeface="AR PL UMing HK" charset="0"/>
                  <a:cs typeface="AR PL UMing HK" charset="0"/>
                </a:defRPr>
              </a:lvl3pPr>
              <a:lvl4pPr>
                <a:tabLst>
                  <a:tab pos="457200" algn="l"/>
                </a:tabLst>
                <a:defRPr>
                  <a:solidFill>
                    <a:srgbClr val="000000"/>
                  </a:solidFill>
                  <a:latin typeface="Arial" charset="0"/>
                  <a:ea typeface="AR PL UMing HK" charset="0"/>
                  <a:cs typeface="AR PL UMing HK" charset="0"/>
                </a:defRPr>
              </a:lvl4pPr>
              <a:lvl5pPr>
                <a:tabLst>
                  <a:tab pos="4572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Lst>
                <a:defRPr>
                  <a:solidFill>
                    <a:srgbClr val="000000"/>
                  </a:solidFill>
                  <a:latin typeface="Arial" charset="0"/>
                  <a:ea typeface="AR PL UMing HK" charset="0"/>
                  <a:cs typeface="AR PL UMing HK" charset="0"/>
                </a:defRPr>
              </a:lvl9pPr>
            </a:lstStyle>
            <a:p>
              <a:r>
                <a:rPr lang="en-US" altLang="de-DE" sz="900" b="1">
                  <a:solidFill>
                    <a:srgbClr val="0000FF"/>
                  </a:solidFill>
                </a:rPr>
                <a:t>Spin</a:t>
              </a:r>
            </a:p>
          </p:txBody>
        </p:sp>
        <p:sp>
          <p:nvSpPr>
            <p:cNvPr id="41" name="Line 32"/>
            <p:cNvSpPr>
              <a:spLocks noChangeShapeType="1"/>
            </p:cNvSpPr>
            <p:nvPr/>
          </p:nvSpPr>
          <p:spPr bwMode="auto">
            <a:xfrm>
              <a:off x="4205288" y="4015979"/>
              <a:ext cx="1191" cy="494109"/>
            </a:xfrm>
            <a:prstGeom prst="line">
              <a:avLst/>
            </a:prstGeom>
            <a:noFill/>
            <a:ln w="18360" cap="flat">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42" name="Line 33"/>
            <p:cNvSpPr>
              <a:spLocks noChangeShapeType="1"/>
            </p:cNvSpPr>
            <p:nvPr/>
          </p:nvSpPr>
          <p:spPr bwMode="auto">
            <a:xfrm>
              <a:off x="4181475" y="4015979"/>
              <a:ext cx="1191" cy="494109"/>
            </a:xfrm>
            <a:prstGeom prst="line">
              <a:avLst/>
            </a:prstGeom>
            <a:noFill/>
            <a:ln w="18360" cap="flat">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43" name="Line 34"/>
            <p:cNvSpPr>
              <a:spLocks noChangeShapeType="1"/>
            </p:cNvSpPr>
            <p:nvPr/>
          </p:nvSpPr>
          <p:spPr bwMode="auto">
            <a:xfrm>
              <a:off x="4518424" y="4017170"/>
              <a:ext cx="1190" cy="494110"/>
            </a:xfrm>
            <a:prstGeom prst="line">
              <a:avLst/>
            </a:prstGeom>
            <a:noFill/>
            <a:ln w="18360" cap="flat">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44" name="Line 35"/>
            <p:cNvSpPr>
              <a:spLocks noChangeShapeType="1"/>
            </p:cNvSpPr>
            <p:nvPr/>
          </p:nvSpPr>
          <p:spPr bwMode="auto">
            <a:xfrm>
              <a:off x="4542236" y="4017170"/>
              <a:ext cx="1190" cy="494110"/>
            </a:xfrm>
            <a:prstGeom prst="line">
              <a:avLst/>
            </a:prstGeom>
            <a:noFill/>
            <a:ln w="18360" cap="flat">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45" name="Oval 36"/>
            <p:cNvSpPr>
              <a:spLocks noChangeArrowheads="1"/>
            </p:cNvSpPr>
            <p:nvPr/>
          </p:nvSpPr>
          <p:spPr bwMode="auto">
            <a:xfrm>
              <a:off x="5712620" y="1481139"/>
              <a:ext cx="78581" cy="78581"/>
            </a:xfrm>
            <a:prstGeom prst="ellipse">
              <a:avLst/>
            </a:prstGeom>
            <a:solidFill>
              <a:srgbClr val="729FCF"/>
            </a:solidFill>
            <a:ln w="9525" cap="flat">
              <a:solidFill>
                <a:srgbClr val="3465A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46" name="Oval 37"/>
            <p:cNvSpPr>
              <a:spLocks noChangeArrowheads="1"/>
            </p:cNvSpPr>
            <p:nvPr/>
          </p:nvSpPr>
          <p:spPr bwMode="auto">
            <a:xfrm>
              <a:off x="4325542" y="1733551"/>
              <a:ext cx="78581" cy="78581"/>
            </a:xfrm>
            <a:prstGeom prst="ellipse">
              <a:avLst/>
            </a:prstGeom>
            <a:solidFill>
              <a:srgbClr val="729FCF"/>
            </a:solidFill>
            <a:ln w="9525" cap="flat">
              <a:solidFill>
                <a:srgbClr val="3465A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47" name="Line 38"/>
            <p:cNvSpPr>
              <a:spLocks noChangeShapeType="1"/>
            </p:cNvSpPr>
            <p:nvPr/>
          </p:nvSpPr>
          <p:spPr bwMode="auto">
            <a:xfrm flipV="1">
              <a:off x="4300537" y="3394472"/>
              <a:ext cx="120254" cy="122634"/>
            </a:xfrm>
            <a:prstGeom prst="line">
              <a:avLst/>
            </a:prstGeom>
            <a:noFill/>
            <a:ln w="9525" cap="flat">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48" name="Line 39"/>
            <p:cNvSpPr>
              <a:spLocks noChangeShapeType="1"/>
            </p:cNvSpPr>
            <p:nvPr/>
          </p:nvSpPr>
          <p:spPr bwMode="auto">
            <a:xfrm flipV="1">
              <a:off x="4282680" y="3383757"/>
              <a:ext cx="120253" cy="122635"/>
            </a:xfrm>
            <a:prstGeom prst="line">
              <a:avLst/>
            </a:prstGeom>
            <a:noFill/>
            <a:ln w="9525" cap="flat">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49" name="Line 40"/>
            <p:cNvSpPr>
              <a:spLocks noChangeShapeType="1"/>
            </p:cNvSpPr>
            <p:nvPr/>
          </p:nvSpPr>
          <p:spPr bwMode="auto">
            <a:xfrm>
              <a:off x="4293394" y="3520680"/>
              <a:ext cx="120254" cy="1190"/>
            </a:xfrm>
            <a:prstGeom prst="line">
              <a:avLst/>
            </a:prstGeom>
            <a:noFill/>
            <a:ln w="9525" cap="flat">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50" name="Text Box 41"/>
            <p:cNvSpPr txBox="1">
              <a:spLocks noChangeArrowheads="1"/>
            </p:cNvSpPr>
            <p:nvPr/>
          </p:nvSpPr>
          <p:spPr bwMode="auto">
            <a:xfrm>
              <a:off x="2015412" y="627659"/>
              <a:ext cx="4770835" cy="2595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45752"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rgbClr val="000000"/>
                  </a:solidFill>
                  <a:latin typeface="Arial" charset="0"/>
                  <a:ea typeface="AR PL UMing HK" charset="0"/>
                  <a:cs typeface="AR PL UMing HK" charset="0"/>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rgbClr val="000000"/>
                  </a:solidFill>
                  <a:latin typeface="Arial" charset="0"/>
                  <a:ea typeface="AR PL UMing HK" charset="0"/>
                  <a:cs typeface="AR PL UMing HK" charset="0"/>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rgbClr val="000000"/>
                  </a:solidFill>
                  <a:latin typeface="Arial" charset="0"/>
                  <a:ea typeface="AR PL UMing HK" charset="0"/>
                  <a:cs typeface="AR PL UMing HK" charset="0"/>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rgbClr val="000000"/>
                  </a:solidFill>
                  <a:latin typeface="Arial" charset="0"/>
                  <a:ea typeface="AR PL UMing HK" charset="0"/>
                  <a:cs typeface="AR PL UMing HK" charset="0"/>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rgbClr val="000000"/>
                  </a:solidFill>
                  <a:latin typeface="Arial" charset="0"/>
                  <a:ea typeface="AR PL UMing HK" charset="0"/>
                  <a:cs typeface="AR PL UMing HK" charset="0"/>
                </a:defRPr>
              </a:lvl9pPr>
            </a:lstStyle>
            <a:p>
              <a:pPr algn="ctr"/>
              <a:r>
                <a:rPr lang="en-US" altLang="de-DE" sz="1200" b="1" dirty="0">
                  <a:latin typeface="+mn-lt"/>
                </a:rPr>
                <a:t>Rates are for 4-cm “slanted” target E and 2.0 mA proton current (2021)</a:t>
              </a:r>
            </a:p>
          </p:txBody>
        </p:sp>
        <p:grpSp>
          <p:nvGrpSpPr>
            <p:cNvPr id="2" name="Group 1"/>
            <p:cNvGrpSpPr/>
            <p:nvPr/>
          </p:nvGrpSpPr>
          <p:grpSpPr>
            <a:xfrm>
              <a:off x="4968514" y="3276085"/>
              <a:ext cx="791618" cy="321779"/>
              <a:chOff x="1912815" y="5539515"/>
              <a:chExt cx="1055490" cy="429039"/>
            </a:xfrm>
          </p:grpSpPr>
          <p:sp>
            <p:nvSpPr>
              <p:cNvPr id="51" name="Text Box 8"/>
              <p:cNvSpPr txBox="1">
                <a:spLocks noChangeArrowheads="1"/>
              </p:cNvSpPr>
              <p:nvPr/>
            </p:nvSpPr>
            <p:spPr bwMode="auto">
              <a:xfrm>
                <a:off x="2135562" y="5539515"/>
                <a:ext cx="609998" cy="308930"/>
              </a:xfrm>
              <a:prstGeom prst="rect">
                <a:avLst/>
              </a:prstGeom>
              <a:noFill/>
              <a:ln w="27360" cap="flat">
                <a:solidFill>
                  <a:srgbClr val="FF99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47588" tIns="23288" rIns="47588" bIns="23288">
                <a:spAutoFit/>
              </a:bodyPr>
              <a:lstStyle>
                <a:lvl1pPr>
                  <a:tabLst>
                    <a:tab pos="457200" algn="l"/>
                    <a:tab pos="914400" algn="l"/>
                    <a:tab pos="1371600" algn="l"/>
                    <a:tab pos="1828800" algn="l"/>
                  </a:tabLst>
                  <a:defRPr>
                    <a:solidFill>
                      <a:srgbClr val="000000"/>
                    </a:solidFill>
                    <a:latin typeface="Arial" charset="0"/>
                    <a:ea typeface="AR PL UMing HK" charset="0"/>
                    <a:cs typeface="AR PL UMing HK" charset="0"/>
                  </a:defRPr>
                </a:lvl1pPr>
                <a:lvl2pPr>
                  <a:tabLst>
                    <a:tab pos="457200" algn="l"/>
                    <a:tab pos="914400" algn="l"/>
                    <a:tab pos="1371600" algn="l"/>
                    <a:tab pos="1828800" algn="l"/>
                  </a:tabLst>
                  <a:defRPr>
                    <a:solidFill>
                      <a:srgbClr val="000000"/>
                    </a:solidFill>
                    <a:latin typeface="Arial" charset="0"/>
                    <a:ea typeface="AR PL UMing HK" charset="0"/>
                    <a:cs typeface="AR PL UMing HK" charset="0"/>
                  </a:defRPr>
                </a:lvl2pPr>
                <a:lvl3pPr>
                  <a:tabLst>
                    <a:tab pos="457200" algn="l"/>
                    <a:tab pos="914400" algn="l"/>
                    <a:tab pos="1371600" algn="l"/>
                    <a:tab pos="1828800" algn="l"/>
                  </a:tabLst>
                  <a:defRPr>
                    <a:solidFill>
                      <a:srgbClr val="000000"/>
                    </a:solidFill>
                    <a:latin typeface="Arial" charset="0"/>
                    <a:ea typeface="AR PL UMing HK" charset="0"/>
                    <a:cs typeface="AR PL UMing HK" charset="0"/>
                  </a:defRPr>
                </a:lvl3pPr>
                <a:lvl4pPr>
                  <a:tabLst>
                    <a:tab pos="457200" algn="l"/>
                    <a:tab pos="914400" algn="l"/>
                    <a:tab pos="1371600" algn="l"/>
                    <a:tab pos="1828800" algn="l"/>
                  </a:tabLst>
                  <a:defRPr>
                    <a:solidFill>
                      <a:srgbClr val="000000"/>
                    </a:solidFill>
                    <a:latin typeface="Arial" charset="0"/>
                    <a:ea typeface="AR PL UMing HK" charset="0"/>
                    <a:cs typeface="AR PL UMing HK" charset="0"/>
                  </a:defRPr>
                </a:lvl4pPr>
                <a:lvl5pPr>
                  <a:tabLst>
                    <a:tab pos="457200" algn="l"/>
                    <a:tab pos="914400" algn="l"/>
                    <a:tab pos="1371600" algn="l"/>
                    <a:tab pos="18288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Lst>
                  <a:defRPr>
                    <a:solidFill>
                      <a:srgbClr val="000000"/>
                    </a:solidFill>
                    <a:latin typeface="Arial" charset="0"/>
                    <a:ea typeface="AR PL UMing HK" charset="0"/>
                    <a:cs typeface="AR PL UMing HK" charset="0"/>
                  </a:defRPr>
                </a:lvl9pPr>
              </a:lstStyle>
              <a:p>
                <a:pPr>
                  <a:spcBef>
                    <a:spcPts val="563"/>
                  </a:spcBef>
                </a:pPr>
                <a:r>
                  <a:rPr lang="en-GB" altLang="de-DE" sz="1200" b="1" dirty="0">
                    <a:latin typeface="+mn-lt"/>
                  </a:rPr>
                  <a:t>0.5 m</a:t>
                </a:r>
              </a:p>
            </p:txBody>
          </p:sp>
          <p:cxnSp>
            <p:nvCxnSpPr>
              <p:cNvPr id="52" name="Straight Arrow Connector 51"/>
              <p:cNvCxnSpPr/>
              <p:nvPr/>
            </p:nvCxnSpPr>
            <p:spPr bwMode="auto">
              <a:xfrm flipH="1">
                <a:off x="1912815" y="5962087"/>
                <a:ext cx="1055490" cy="6467"/>
              </a:xfrm>
              <a:prstGeom prst="straightConnector1">
                <a:avLst/>
              </a:prstGeom>
              <a:solidFill>
                <a:schemeClr val="accent1"/>
              </a:solidFill>
              <a:ln w="9525" cap="flat" cmpd="sng" algn="ctr">
                <a:solidFill>
                  <a:schemeClr val="tx1"/>
                </a:solidFill>
                <a:prstDash val="solid"/>
                <a:round/>
                <a:headEnd type="triangle"/>
                <a:tailEnd type="triangle"/>
              </a:ln>
              <a:effectLst/>
            </p:spPr>
          </p:cxnSp>
        </p:grpSp>
        <p:sp>
          <p:nvSpPr>
            <p:cNvPr id="6" name="Text Box 4">
              <a:extLst>
                <a:ext uri="{FF2B5EF4-FFF2-40B4-BE49-F238E27FC236}">
                  <a16:creationId xmlns:a16="http://schemas.microsoft.com/office/drawing/2014/main" id="{D8BEE133-5BE5-7AC0-8F10-B653EA21D350}"/>
                </a:ext>
              </a:extLst>
            </p:cNvPr>
            <p:cNvSpPr txBox="1">
              <a:spLocks noChangeArrowheads="1"/>
            </p:cNvSpPr>
            <p:nvPr/>
          </p:nvSpPr>
          <p:spPr bwMode="auto">
            <a:xfrm>
              <a:off x="5379839" y="2262086"/>
              <a:ext cx="1570258" cy="581181"/>
            </a:xfrm>
            <a:prstGeom prst="rect">
              <a:avLst/>
            </a:prstGeom>
            <a:noFill/>
            <a:ln w="27360" cap="flat">
              <a:solidFill>
                <a:srgbClr val="FF99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4600" tIns="41400" rIns="84600" bIns="41400">
              <a:spAutoFit/>
            </a:bodyPr>
            <a:lstStyle>
              <a:lvl1pPr>
                <a:tabLst>
                  <a:tab pos="457200" algn="l"/>
                  <a:tab pos="914400" algn="l"/>
                  <a:tab pos="1371600" algn="l"/>
                  <a:tab pos="1828800" algn="l"/>
                  <a:tab pos="2286000" algn="l"/>
                </a:tabLst>
                <a:defRPr>
                  <a:solidFill>
                    <a:srgbClr val="000000"/>
                  </a:solidFill>
                  <a:latin typeface="Arial" charset="0"/>
                  <a:ea typeface="AR PL UMing HK" charset="0"/>
                  <a:cs typeface="AR PL UMing HK" charset="0"/>
                </a:defRPr>
              </a:lvl1pPr>
              <a:lvl2pPr>
                <a:tabLst>
                  <a:tab pos="457200" algn="l"/>
                  <a:tab pos="914400" algn="l"/>
                  <a:tab pos="1371600" algn="l"/>
                  <a:tab pos="1828800" algn="l"/>
                  <a:tab pos="2286000" algn="l"/>
                </a:tabLst>
                <a:defRPr>
                  <a:solidFill>
                    <a:srgbClr val="000000"/>
                  </a:solidFill>
                  <a:latin typeface="Arial" charset="0"/>
                  <a:ea typeface="AR PL UMing HK" charset="0"/>
                  <a:cs typeface="AR PL UMing HK" charset="0"/>
                </a:defRPr>
              </a:lvl2pPr>
              <a:lvl3pPr>
                <a:tabLst>
                  <a:tab pos="457200" algn="l"/>
                  <a:tab pos="914400" algn="l"/>
                  <a:tab pos="1371600" algn="l"/>
                  <a:tab pos="1828800" algn="l"/>
                  <a:tab pos="2286000" algn="l"/>
                </a:tabLst>
                <a:defRPr>
                  <a:solidFill>
                    <a:srgbClr val="000000"/>
                  </a:solidFill>
                  <a:latin typeface="Arial" charset="0"/>
                  <a:ea typeface="AR PL UMing HK" charset="0"/>
                  <a:cs typeface="AR PL UMing HK" charset="0"/>
                </a:defRPr>
              </a:lvl3pPr>
              <a:lvl4pPr>
                <a:tabLst>
                  <a:tab pos="457200" algn="l"/>
                  <a:tab pos="914400" algn="l"/>
                  <a:tab pos="1371600" algn="l"/>
                  <a:tab pos="1828800" algn="l"/>
                  <a:tab pos="2286000" algn="l"/>
                </a:tabLst>
                <a:defRPr>
                  <a:solidFill>
                    <a:srgbClr val="000000"/>
                  </a:solidFill>
                  <a:latin typeface="Arial" charset="0"/>
                  <a:ea typeface="AR PL UMing HK" charset="0"/>
                  <a:cs typeface="AR PL UMing HK" charset="0"/>
                </a:defRPr>
              </a:lvl4pPr>
              <a:lvl5pPr>
                <a:tabLst>
                  <a:tab pos="457200" algn="l"/>
                  <a:tab pos="914400" algn="l"/>
                  <a:tab pos="1371600" algn="l"/>
                  <a:tab pos="1828800" algn="l"/>
                  <a:tab pos="22860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AR PL UMing HK" charset="0"/>
                  <a:cs typeface="AR PL UMing HK" charset="0"/>
                </a:defRPr>
              </a:lvl9pPr>
            </a:lstStyle>
            <a:p>
              <a:pPr>
                <a:lnSpc>
                  <a:spcPct val="100000"/>
                </a:lnSpc>
                <a:spcBef>
                  <a:spcPts val="1000"/>
                </a:spcBef>
              </a:pPr>
              <a:r>
                <a:rPr lang="en-GB" altLang="de-DE" sz="1200" b="1" dirty="0">
                  <a:latin typeface="+mn-lt"/>
                </a:rPr>
                <a:t>~ 15000 LE-</a:t>
              </a:r>
              <a:r>
                <a:rPr lang="en-GB" altLang="de-DE" sz="1200" b="1" dirty="0">
                  <a:latin typeface="Symbol" panose="05050102010706020507" pitchFamily="18" charset="2"/>
                </a:rPr>
                <a:t>m</a:t>
              </a:r>
              <a:r>
                <a:rPr lang="en-GB" altLang="de-DE" sz="1200" b="1" baseline="30000" dirty="0">
                  <a:latin typeface="+mn-lt"/>
                </a:rPr>
                <a:t>+</a:t>
              </a:r>
              <a:r>
                <a:rPr lang="en-GB" altLang="de-DE" sz="1200" b="1" dirty="0">
                  <a:latin typeface="+mn-lt"/>
                </a:rPr>
                <a:t>/s, s-</a:t>
              </a:r>
              <a:r>
                <a:rPr lang="en-GB" altLang="de-DE" sz="1200" b="1" dirty="0" err="1">
                  <a:latin typeface="+mn-lt"/>
                </a:rPr>
                <a:t>Ar</a:t>
              </a:r>
              <a:endParaRPr lang="en-GB" altLang="de-DE" sz="1200" b="1" dirty="0">
                <a:latin typeface="+mn-lt"/>
              </a:endParaRPr>
            </a:p>
            <a:p>
              <a:pPr>
                <a:spcBef>
                  <a:spcPts val="1000"/>
                </a:spcBef>
              </a:pPr>
              <a:r>
                <a:rPr lang="en-GB" altLang="de-DE" sz="1200" b="1" dirty="0">
                  <a:latin typeface="+mn-lt"/>
                </a:rPr>
                <a:t>~ 25000 LE-</a:t>
              </a:r>
              <a:r>
                <a:rPr lang="en-GB" altLang="de-DE" sz="1200" b="1" dirty="0">
                  <a:latin typeface="Symbol" panose="05050102010706020507" pitchFamily="18" charset="2"/>
                </a:rPr>
                <a:t>m</a:t>
              </a:r>
              <a:r>
                <a:rPr lang="en-GB" altLang="de-DE" sz="1200" b="1" baseline="30000" dirty="0">
                  <a:latin typeface="+mn-lt"/>
                </a:rPr>
                <a:t>+</a:t>
              </a:r>
              <a:r>
                <a:rPr lang="en-GB" altLang="de-DE" sz="1200" b="1" dirty="0">
                  <a:latin typeface="+mn-lt"/>
                </a:rPr>
                <a:t>/s, s-Ne</a:t>
              </a:r>
            </a:p>
          </p:txBody>
        </p:sp>
      </p:grpSp>
      <p:grpSp>
        <p:nvGrpSpPr>
          <p:cNvPr id="5" name="Group 4"/>
          <p:cNvGrpSpPr/>
          <p:nvPr/>
        </p:nvGrpSpPr>
        <p:grpSpPr>
          <a:xfrm>
            <a:off x="7124972" y="2992870"/>
            <a:ext cx="1839516" cy="2099160"/>
            <a:chOff x="8297837" y="4073572"/>
            <a:chExt cx="2452688" cy="2798879"/>
          </a:xfrm>
        </p:grpSpPr>
        <p:pic>
          <p:nvPicPr>
            <p:cNvPr id="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7837" y="4430876"/>
              <a:ext cx="2452688" cy="24415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 name="Text Box 10"/>
            <p:cNvSpPr txBox="1">
              <a:spLocks noChangeArrowheads="1"/>
            </p:cNvSpPr>
            <p:nvPr/>
          </p:nvSpPr>
          <p:spPr bwMode="auto">
            <a:xfrm>
              <a:off x="8520844" y="4073572"/>
              <a:ext cx="1980137" cy="321105"/>
            </a:xfrm>
            <a:prstGeom prst="rect">
              <a:avLst/>
            </a:prstGeom>
            <a:noFill/>
            <a:ln w="18360" cap="flat">
              <a:solidFill>
                <a:srgbClr val="FF99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0210" tIns="27810" rIns="60210" bIns="27810">
              <a:spAutoFit/>
            </a:bodyPr>
            <a:lstStyle>
              <a:lvl1pPr>
                <a:tabLst>
                  <a:tab pos="457200" algn="l"/>
                  <a:tab pos="914400" algn="l"/>
                  <a:tab pos="1371600" algn="l"/>
                </a:tabLst>
                <a:defRPr>
                  <a:solidFill>
                    <a:srgbClr val="000000"/>
                  </a:solidFill>
                  <a:latin typeface="Arial" charset="0"/>
                  <a:ea typeface="AR PL UMing HK" charset="0"/>
                  <a:cs typeface="AR PL UMing HK" charset="0"/>
                </a:defRPr>
              </a:lvl1pPr>
              <a:lvl2pPr>
                <a:tabLst>
                  <a:tab pos="457200" algn="l"/>
                  <a:tab pos="914400" algn="l"/>
                  <a:tab pos="1371600" algn="l"/>
                </a:tabLst>
                <a:defRPr>
                  <a:solidFill>
                    <a:srgbClr val="000000"/>
                  </a:solidFill>
                  <a:latin typeface="Arial" charset="0"/>
                  <a:ea typeface="AR PL UMing HK" charset="0"/>
                  <a:cs typeface="AR PL UMing HK" charset="0"/>
                </a:defRPr>
              </a:lvl2pPr>
              <a:lvl3pPr>
                <a:tabLst>
                  <a:tab pos="457200" algn="l"/>
                  <a:tab pos="914400" algn="l"/>
                  <a:tab pos="1371600" algn="l"/>
                </a:tabLst>
                <a:defRPr>
                  <a:solidFill>
                    <a:srgbClr val="000000"/>
                  </a:solidFill>
                  <a:latin typeface="Arial" charset="0"/>
                  <a:ea typeface="AR PL UMing HK" charset="0"/>
                  <a:cs typeface="AR PL UMing HK" charset="0"/>
                </a:defRPr>
              </a:lvl3pPr>
              <a:lvl4pPr>
                <a:tabLst>
                  <a:tab pos="457200" algn="l"/>
                  <a:tab pos="914400" algn="l"/>
                  <a:tab pos="1371600" algn="l"/>
                </a:tabLst>
                <a:defRPr>
                  <a:solidFill>
                    <a:srgbClr val="000000"/>
                  </a:solidFill>
                  <a:latin typeface="Arial" charset="0"/>
                  <a:ea typeface="AR PL UMing HK" charset="0"/>
                  <a:cs typeface="AR PL UMing HK" charset="0"/>
                </a:defRPr>
              </a:lvl4pPr>
              <a:lvl5pPr>
                <a:tabLst>
                  <a:tab pos="457200" algn="l"/>
                  <a:tab pos="914400" algn="l"/>
                  <a:tab pos="13716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AR PL UMing HK" charset="0"/>
                  <a:cs typeface="AR PL UMing HK" charset="0"/>
                </a:defRPr>
              </a:lvl9pPr>
            </a:lstStyle>
            <a:p>
              <a:pPr>
                <a:spcBef>
                  <a:spcPts val="750"/>
                </a:spcBef>
              </a:pPr>
              <a:r>
                <a:rPr lang="en-GB" altLang="de-DE" sz="1200" b="1" dirty="0">
                  <a:latin typeface="+mn-lt"/>
                </a:rPr>
                <a:t>Beam spot at sample</a:t>
              </a:r>
            </a:p>
          </p:txBody>
        </p:sp>
      </p:grpSp>
    </p:spTree>
    <p:extLst>
      <p:ext uri="{BB962C8B-B14F-4D97-AF65-F5344CB8AC3E}">
        <p14:creationId xmlns:p14="http://schemas.microsoft.com/office/powerpoint/2010/main" val="3354026293"/>
      </p:ext>
    </p:extLst>
  </p:cSld>
  <p:clrMapOvr>
    <a:masterClrMapping/>
  </p:clrMapOvr>
  <p:transition spd="med"/>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PSI-Powerpoint-Master Calibri V2</Template>
  <TotalTime>0</TotalTime>
  <Words>2313</Words>
  <Application>Microsoft Office PowerPoint</Application>
  <PresentationFormat>On-screen Show (16:9)</PresentationFormat>
  <Paragraphs>322</Paragraphs>
  <Slides>33</Slides>
  <Notes>17</Notes>
  <HiddenSlides>1</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33</vt:i4>
      </vt:variant>
    </vt:vector>
  </HeadingPairs>
  <TitlesOfParts>
    <vt:vector size="47" baseType="lpstr">
      <vt:lpstr>Arial</vt:lpstr>
      <vt:lpstr>Arial Narrow</vt:lpstr>
      <vt:lpstr>Calibri</vt:lpstr>
      <vt:lpstr>Cambria Math</vt:lpstr>
      <vt:lpstr>Consolas</vt:lpstr>
      <vt:lpstr>Courier New</vt:lpstr>
      <vt:lpstr>Georgia</vt:lpstr>
      <vt:lpstr>Rockwell</vt:lpstr>
      <vt:lpstr>Sitka Small</vt:lpstr>
      <vt:lpstr>Symbol</vt:lpstr>
      <vt:lpstr>Times</vt:lpstr>
      <vt:lpstr>Times New Roman</vt:lpstr>
      <vt:lpstr>Wingdings</vt:lpstr>
      <vt:lpstr>PSI-Powerpoint-Master Calibri V2</vt:lpstr>
      <vt:lpstr>PSI muon beamlines update</vt:lpstr>
      <vt:lpstr>Outline</vt:lpstr>
      <vt:lpstr>Experimental hall</vt:lpstr>
      <vt:lpstr>Current status of μE1, poster of Cong Chen</vt:lpstr>
      <vt:lpstr>Current status of μE1, poster of Cong Chen</vt:lpstr>
      <vt:lpstr>Beam envelope calculation of μE1 with new layout</vt:lpstr>
      <vt:lpstr>Beam envelope calculation of μE1 with new layout</vt:lpstr>
      <vt:lpstr>Experimental hall</vt:lpstr>
      <vt:lpstr>Low-energy (keV) m+  (LEM) facility at PSI</vt:lpstr>
      <vt:lpstr>Muon beam properties of LEM facility</vt:lpstr>
      <vt:lpstr>1.7 mg/cm2 carbon foil in LEM TD.</vt:lpstr>
      <vt:lpstr>1.7 mg/cm2 carbon foil (ACF) in LEM TD</vt:lpstr>
      <vt:lpstr>1.7 mg/cm2 carbon foil in LEM TD.</vt:lpstr>
      <vt:lpstr>1.7 mg/cm2 carbon foil in LEM TD.</vt:lpstr>
      <vt:lpstr>1.7 mg/cm2 carbon foil, time resolution for LE-mSR</vt:lpstr>
      <vt:lpstr>mE4 upgrade in 2026</vt:lpstr>
      <vt:lpstr>Experimental hall</vt:lpstr>
      <vt:lpstr>Muons-On-REquest (MORE) in pM3</vt:lpstr>
      <vt:lpstr>Muons-On-REquest (MORE) in pM3</vt:lpstr>
      <vt:lpstr>Muons-On-REquest (MORE) in pM3</vt:lpstr>
      <vt:lpstr>Experimental hall</vt:lpstr>
      <vt:lpstr>IMPACT – a major upgrade proposal for HIPA</vt:lpstr>
      <vt:lpstr>PowerPoint Presentation</vt:lpstr>
      <vt:lpstr>PowerPoint Presentation</vt:lpstr>
      <vt:lpstr>Vertex reconstruction using Si pixel detectors</vt:lpstr>
      <vt:lpstr>Vertex reconstruction using Si pixel detectors</vt:lpstr>
      <vt:lpstr>Vertex reconstruction using Si pixel detectors</vt:lpstr>
      <vt:lpstr>Vertex reconstruction using Si pixel detectors</vt:lpstr>
      <vt:lpstr>Vertex reconstruction using Si pixel detectors</vt:lpstr>
      <vt:lpstr>Vertex reconstruction using Si pixel detectors</vt:lpstr>
      <vt:lpstr>mSR pixel team</vt:lpstr>
      <vt:lpstr>Wir schaffen Wissen – heute für morgen</vt:lpstr>
      <vt:lpstr>Pileup at continuous muon beams</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 Janoschek</dc:creator>
  <cp:lastModifiedBy>Prokscha Thomas</cp:lastModifiedBy>
  <cp:revision>728</cp:revision>
  <cp:lastPrinted>2015-09-30T13:23:15Z</cp:lastPrinted>
  <dcterms:created xsi:type="dcterms:W3CDTF">2021-09-21T08:04:37Z</dcterms:created>
  <dcterms:modified xsi:type="dcterms:W3CDTF">2023-10-19T06:09:30Z</dcterms:modified>
</cp:coreProperties>
</file>