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8" r:id="rId3"/>
    <p:sldId id="273" r:id="rId4"/>
    <p:sldId id="274" r:id="rId5"/>
    <p:sldId id="260" r:id="rId6"/>
    <p:sldId id="265" r:id="rId7"/>
    <p:sldId id="258" r:id="rId8"/>
    <p:sldId id="257" r:id="rId9"/>
    <p:sldId id="279" r:id="rId10"/>
    <p:sldId id="278" r:id="rId11"/>
    <p:sldId id="259" r:id="rId12"/>
    <p:sldId id="266" r:id="rId13"/>
    <p:sldId id="262" r:id="rId14"/>
    <p:sldId id="264" r:id="rId15"/>
    <p:sldId id="263" r:id="rId16"/>
    <p:sldId id="267" r:id="rId17"/>
    <p:sldId id="269" r:id="rId18"/>
    <p:sldId id="272" r:id="rId19"/>
    <p:sldId id="270" r:id="rId20"/>
    <p:sldId id="271" r:id="rId21"/>
    <p:sldId id="275" r:id="rId22"/>
    <p:sldId id="261" r:id="rId23"/>
    <p:sldId id="276" r:id="rId24"/>
    <p:sldId id="277" r:id="rId2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422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580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069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869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858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022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420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412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462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180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39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3915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5885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3004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24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905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557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029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0178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54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8213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67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0454F-2699-459D-B47E-F3473D512FEE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5E734-8990-4C5D-ABF4-1A4C582F89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26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D6BDD-BB8C-4421-A3A8-C173B07EA765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99553-45AE-4588-9943-B91477D097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80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4.png"/><Relationship Id="rId18" Type="http://schemas.openxmlformats.org/officeDocument/2006/relationships/image" Target="../media/image58.jpeg"/><Relationship Id="rId3" Type="http://schemas.openxmlformats.org/officeDocument/2006/relationships/image" Target="../media/image48.png"/><Relationship Id="rId21" Type="http://schemas.openxmlformats.org/officeDocument/2006/relationships/image" Target="../media/image61.png"/><Relationship Id="rId7" Type="http://schemas.openxmlformats.org/officeDocument/2006/relationships/image" Target="../media/image5.png"/><Relationship Id="rId12" Type="http://schemas.openxmlformats.org/officeDocument/2006/relationships/image" Target="../media/image53.jpg"/><Relationship Id="rId17" Type="http://schemas.openxmlformats.org/officeDocument/2006/relationships/image" Target="../media/image57.jpeg"/><Relationship Id="rId2" Type="http://schemas.openxmlformats.org/officeDocument/2006/relationships/image" Target="../media/image47.emf"/><Relationship Id="rId16" Type="http://schemas.openxmlformats.org/officeDocument/2006/relationships/hyperlink" Target="https://ja.wikipedia.org/wiki/%E3%83%95%E3%82%A1%E3%82%A4%E3%83%AB:ICU_japan.jpg" TargetMode="External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52.jpeg"/><Relationship Id="rId24" Type="http://schemas.openxmlformats.org/officeDocument/2006/relationships/image" Target="../media/image64.emf"/><Relationship Id="rId5" Type="http://schemas.openxmlformats.org/officeDocument/2006/relationships/image" Target="../media/image50.png"/><Relationship Id="rId15" Type="http://schemas.openxmlformats.org/officeDocument/2006/relationships/image" Target="../media/image56.png"/><Relationship Id="rId23" Type="http://schemas.openxmlformats.org/officeDocument/2006/relationships/image" Target="../media/image63.emf"/><Relationship Id="rId10" Type="http://schemas.openxmlformats.org/officeDocument/2006/relationships/image" Target="../media/image3.jpeg"/><Relationship Id="rId19" Type="http://schemas.openxmlformats.org/officeDocument/2006/relationships/image" Target="../media/image59.emf"/><Relationship Id="rId4" Type="http://schemas.openxmlformats.org/officeDocument/2006/relationships/image" Target="../media/image49.png"/><Relationship Id="rId9" Type="http://schemas.openxmlformats.org/officeDocument/2006/relationships/image" Target="../media/image2.png"/><Relationship Id="rId14" Type="http://schemas.openxmlformats.org/officeDocument/2006/relationships/image" Target="../media/image55.png"/><Relationship Id="rId22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67748" y="391159"/>
            <a:ext cx="117318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Developments on </a:t>
            </a:r>
            <a:r>
              <a:rPr kumimoji="1" lang="en-US" altLang="ja-JP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muonic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X-ray measurement system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　　　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for historical-cultural heritage samples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in Japan Proton Accelerator Research Complex (J-PARC)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226991" y="5192484"/>
            <a:ext cx="773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Y. Miyake,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T.Kutsuna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,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T.Saito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, S. Takeshita, I.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Umegaki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, S.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Doiuchi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Y.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Ishikake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, A. Hashimoto, K. Shimomura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2066E91-7090-63AB-6B4C-2534A4E48A1A}"/>
              </a:ext>
            </a:extLst>
          </p:cNvPr>
          <p:cNvGrpSpPr/>
          <p:nvPr/>
        </p:nvGrpSpPr>
        <p:grpSpPr>
          <a:xfrm>
            <a:off x="252675" y="6166904"/>
            <a:ext cx="1683326" cy="504907"/>
            <a:chOff x="859569" y="1217843"/>
            <a:chExt cx="2436218" cy="730734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20C7A11C-A961-79D2-2AB6-DC7988F17774}"/>
                </a:ext>
              </a:extLst>
            </p:cNvPr>
            <p:cNvSpPr/>
            <p:nvPr/>
          </p:nvSpPr>
          <p:spPr>
            <a:xfrm>
              <a:off x="859569" y="1217843"/>
              <a:ext cx="2436218" cy="7307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D29A8BAD-6291-8EDA-234C-5D4A076D08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92" t="26784" r="36374" b="31092"/>
            <a:stretch/>
          </p:blipFill>
          <p:spPr>
            <a:xfrm>
              <a:off x="1589610" y="1289149"/>
              <a:ext cx="1704474" cy="609642"/>
            </a:xfrm>
            <a:prstGeom prst="rect">
              <a:avLst/>
            </a:prstGeom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9EA781AD-453D-ABA4-29AF-83F005C1A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830" y="1217843"/>
              <a:ext cx="700877" cy="700876"/>
            </a:xfrm>
            <a:prstGeom prst="rect">
              <a:avLst/>
            </a:prstGeom>
          </p:spPr>
        </p:pic>
      </p:grpSp>
      <p:pic>
        <p:nvPicPr>
          <p:cNvPr id="9" name="図 8">
            <a:extLst>
              <a:ext uri="{FF2B5EF4-FFF2-40B4-BE49-F238E27FC236}">
                <a16:creationId xmlns:a16="http://schemas.microsoft.com/office/drawing/2014/main" id="{9DF7AE25-6E25-8DB7-B22B-E362991C8C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5647" y="6094480"/>
            <a:ext cx="592281" cy="59228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F5EB88D-3456-27C0-2E88-96C8856B28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7574" y="6081804"/>
            <a:ext cx="623138" cy="623138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0A452F1-CDD6-C795-C15C-1828423E9359}"/>
              </a:ext>
            </a:extLst>
          </p:cNvPr>
          <p:cNvSpPr txBox="1"/>
          <p:nvPr/>
        </p:nvSpPr>
        <p:spPr>
          <a:xfrm>
            <a:off x="4307512" y="4549385"/>
            <a:ext cx="4902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Motonobu Tampo (</a:t>
            </a:r>
            <a:r>
              <a:rPr lang="en-US" altLang="ja-JP" sz="2000" b="1" dirty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rPr>
              <a:t>RCNP Osaka </a:t>
            </a:r>
            <a:r>
              <a:rPr lang="en-US" altLang="ja-JP" sz="2000" b="1" dirty="0" err="1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rPr>
              <a:t>Univ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)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6263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894" y="692384"/>
            <a:ext cx="4346769" cy="264128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6513" y="340487"/>
            <a:ext cx="2352961" cy="314035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9524" y="3520888"/>
            <a:ext cx="4281060" cy="321079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6287" y="3814843"/>
            <a:ext cx="3685713" cy="291684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 rot="2527412">
            <a:off x="10735876" y="4549967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LEGe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6611419">
            <a:off x="10212408" y="4972397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LEGe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2659155">
            <a:off x="11097894" y="5072779"/>
            <a:ext cx="657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MGe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 rot="19359368">
            <a:off x="9314380" y="5225840"/>
            <a:ext cx="657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MGe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右矢印 12"/>
          <p:cNvSpPr/>
          <p:nvPr/>
        </p:nvSpPr>
        <p:spPr>
          <a:xfrm rot="10800000">
            <a:off x="10562603" y="4369195"/>
            <a:ext cx="277995" cy="191788"/>
          </a:xfrm>
          <a:prstGeom prst="rightArrow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121826" y="4268697"/>
            <a:ext cx="798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MAGe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 rot="2550530">
            <a:off x="8947300" y="1017223"/>
            <a:ext cx="657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MGe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474302" y="4312101"/>
            <a:ext cx="798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MAGe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59210" y="4481378"/>
            <a:ext cx="346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9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Ge detectors can get closer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1342" y="5242056"/>
            <a:ext cx="3815468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The sample can be covered with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larger solid angle of detectors 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31342" y="75552"/>
            <a:ext cx="9601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X-ray detection chamber rebuilding into Half Spherical</a:t>
            </a:r>
            <a:r>
              <a:rPr kumimoji="1" lang="en-US" altLang="ja-JP" sz="2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 Chamber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游ゴシック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763747" y="987982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(2014-2020)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863118" y="3520888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(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2021-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89538" y="2583880"/>
            <a:ext cx="5471370" cy="646331"/>
          </a:xfrm>
          <a:prstGeom prst="rect">
            <a:avLst/>
          </a:prstGeom>
          <a:solidFill>
            <a:srgbClr val="92D050">
              <a:alpha val="50196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Only 2 Ge detectors can get closer to a sample.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Other detectors is put far from a sample. 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47869" y="3709441"/>
            <a:ext cx="3352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Vacuum or He-gas environment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is compatible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9662" y="668636"/>
            <a:ext cx="4437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For obtaining higher detection efficiency,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 We have developed new detection chamber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游ゴシック" panose="020B0400000000000000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278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071" y="1364057"/>
            <a:ext cx="9348978" cy="556351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850411" y="1080470"/>
            <a:ext cx="3998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Up to 4.5MeV/c (=0.4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游ゴシック" panose="020B0400000000000000" pitchFamily="50" charset="-128"/>
                <a:cs typeface="+mn-cs"/>
              </a:rPr>
              <a:t>m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m)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95739" y="89196"/>
            <a:ext cx="10595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Hemisphere Chamber system revealed that gold concentration in </a:t>
            </a: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Kisei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coin was enriched in depth at less than 1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游ゴシック" panose="020B0400000000000000" pitchFamily="50" charset="-128"/>
                <a:cs typeface="Arial" panose="020B0604020202020204" pitchFamily="34" charset="0"/>
              </a:rPr>
              <a:t>m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51921" y="467139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41.6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98573" y="4711015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18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00687" y="4745679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10.7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47339" y="473143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10.2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929977" y="474567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6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11333" y="4745679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6 hour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668748" y="2494762"/>
            <a:ext cx="542488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Error bar is decreased 3 times less than before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759224" y="1967946"/>
            <a:ext cx="705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8.2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211454" y="242146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33.1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51921" y="288309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20.8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998573" y="2888874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13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590612" y="2903716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2.4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314262" y="2903716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7.3 hour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461375" y="3096037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22.3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13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87" y="1703395"/>
            <a:ext cx="5568674" cy="407504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862" y="1752541"/>
            <a:ext cx="5730733" cy="403203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41793" y="1912804"/>
            <a:ext cx="1388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2020Dec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～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371490" y="1912804"/>
            <a:ext cx="2476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2022May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～</a:t>
            </a:r>
            <a:r>
              <a:rPr lang="en-US" altLang="ja-JP" b="1" dirty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rPr>
              <a:t>2023June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1086" y="5812930"/>
            <a:ext cx="4576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2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LEGe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(GL0110),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and 2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MGe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(GL0515)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71704" y="5867270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5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LEGe</a:t>
            </a:r>
            <a:r>
              <a:rPr lang="en-US" altLang="ja-JP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(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GL0110) 2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MGe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7061" y="5155980"/>
            <a:ext cx="2568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Edo</a:t>
            </a:r>
            <a:r>
              <a:rPr kumimoji="1" lang="en-US" altLang="ja-JP" sz="2000" b="1" dirty="0">
                <a:solidFill>
                  <a:schemeClr val="bg1"/>
                </a:solidFill>
              </a:rPr>
              <a:t> silver coin(2</a:t>
            </a:r>
            <a:r>
              <a:rPr kumimoji="1" lang="en-US" altLang="ja-JP" sz="2000" b="1" baseline="30000" dirty="0">
                <a:solidFill>
                  <a:schemeClr val="bg1"/>
                </a:solidFill>
              </a:rPr>
              <a:t>nd</a:t>
            </a:r>
            <a:r>
              <a:rPr kumimoji="1" lang="en-US" altLang="ja-JP" sz="2000" b="1" dirty="0">
                <a:solidFill>
                  <a:schemeClr val="bg1"/>
                </a:solidFill>
              </a:rPr>
              <a:t>)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01759" y="2751322"/>
            <a:ext cx="34996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</a:rPr>
              <a:t>16</a:t>
            </a:r>
            <a:r>
              <a:rPr kumimoji="1" lang="en-US" altLang="ja-JP" sz="2000" b="1" baseline="30000" dirty="0">
                <a:solidFill>
                  <a:schemeClr val="bg1"/>
                </a:solidFill>
              </a:rPr>
              <a:t>th</a:t>
            </a:r>
            <a:r>
              <a:rPr kumimoji="1" lang="en-US" altLang="ja-JP" sz="2000" b="1" dirty="0">
                <a:solidFill>
                  <a:schemeClr val="bg1"/>
                </a:solidFill>
              </a:rPr>
              <a:t> gold sword decoration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0141" y="4401773"/>
            <a:ext cx="1941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16th gold coin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301759" y="3210851"/>
            <a:ext cx="2616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</a:rPr>
              <a:t>Edo silver coin</a:t>
            </a:r>
            <a:r>
              <a:rPr lang="en-US" altLang="ja-JP" sz="2000" b="1" dirty="0">
                <a:solidFill>
                  <a:schemeClr val="bg1"/>
                </a:solidFill>
              </a:rPr>
              <a:t>(3</a:t>
            </a:r>
            <a:r>
              <a:rPr lang="en-US" altLang="ja-JP" sz="2000" b="1" baseline="30000" dirty="0">
                <a:solidFill>
                  <a:schemeClr val="bg1"/>
                </a:solidFill>
              </a:rPr>
              <a:t>rd</a:t>
            </a:r>
            <a:r>
              <a:rPr lang="en-US" altLang="ja-JP" sz="2000" b="1" dirty="0">
                <a:solidFill>
                  <a:schemeClr val="bg1"/>
                </a:solidFill>
              </a:rPr>
              <a:t>)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293730" y="3644821"/>
            <a:ext cx="35686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Okinawa gold coin</a:t>
            </a:r>
            <a:r>
              <a:rPr kumimoji="1" lang="ja-JP" altLang="en-US" sz="2000" b="1" dirty="0">
                <a:solidFill>
                  <a:schemeClr val="bg1"/>
                </a:solidFill>
              </a:rPr>
              <a:t>（</a:t>
            </a:r>
            <a:r>
              <a:rPr kumimoji="1" lang="en-US" altLang="ja-JP" sz="2000" b="1" dirty="0" err="1">
                <a:solidFill>
                  <a:schemeClr val="bg1"/>
                </a:solidFill>
              </a:rPr>
              <a:t>syuli</a:t>
            </a:r>
            <a:r>
              <a:rPr kumimoji="1" lang="ja-JP" altLang="en-US" sz="2000" b="1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270600" y="4397685"/>
            <a:ext cx="4086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err="1">
                <a:solidFill>
                  <a:schemeClr val="bg1"/>
                </a:solidFill>
              </a:rPr>
              <a:t>Bronz</a:t>
            </a:r>
            <a:r>
              <a:rPr kumimoji="1" lang="en-US" altLang="ja-JP" sz="2000" b="1" dirty="0">
                <a:solidFill>
                  <a:schemeClr val="bg1"/>
                </a:solidFill>
              </a:rPr>
              <a:t> Dolphin in Nagoya </a:t>
            </a:r>
            <a:r>
              <a:rPr lang="en-US" altLang="ja-JP" sz="2000" b="1" dirty="0">
                <a:solidFill>
                  <a:schemeClr val="bg1"/>
                </a:solidFill>
              </a:rPr>
              <a:t>castle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83240" y="4849739"/>
            <a:ext cx="3948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Gold Dolphin in Nagoya castle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313750" y="5278205"/>
            <a:ext cx="2403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Roman silver coin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283240" y="4024022"/>
            <a:ext cx="4499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Okinawa gold coin</a:t>
            </a:r>
            <a:r>
              <a:rPr kumimoji="1" lang="ja-JP" altLang="en-US" sz="2000" b="1" dirty="0">
                <a:solidFill>
                  <a:schemeClr val="bg1"/>
                </a:solidFill>
              </a:rPr>
              <a:t>（</a:t>
            </a:r>
            <a:r>
              <a:rPr kumimoji="1" lang="en-US" altLang="ja-JP" sz="2000" b="1" dirty="0" err="1">
                <a:solidFill>
                  <a:schemeClr val="bg1"/>
                </a:solidFill>
              </a:rPr>
              <a:t>nakagusuku</a:t>
            </a:r>
            <a:r>
              <a:rPr kumimoji="1" lang="ja-JP" altLang="en-US" sz="2000" b="1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816441" y="4608368"/>
            <a:ext cx="18710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err="1">
                <a:solidFill>
                  <a:schemeClr val="bg1"/>
                </a:solidFill>
              </a:rPr>
              <a:t>CdTe</a:t>
            </a:r>
            <a:r>
              <a:rPr kumimoji="1" lang="ja-JP" altLang="en-US" sz="2000" b="1" dirty="0">
                <a:solidFill>
                  <a:schemeClr val="bg1"/>
                </a:solidFill>
              </a:rPr>
              <a:t>（岡田）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816441" y="4949790"/>
            <a:ext cx="2146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</a:rPr>
              <a:t>LIB</a:t>
            </a:r>
            <a:r>
              <a:rPr kumimoji="1" lang="ja-JP" altLang="en-US" sz="2000" b="1" dirty="0">
                <a:solidFill>
                  <a:schemeClr val="bg1"/>
                </a:solidFill>
              </a:rPr>
              <a:t>（豊田中研）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071101" y="5298349"/>
            <a:ext cx="3106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</a:rPr>
              <a:t>SRAM(</a:t>
            </a:r>
            <a:r>
              <a:rPr kumimoji="1" lang="ja-JP" altLang="en-US" sz="2000" b="1" dirty="0">
                <a:solidFill>
                  <a:schemeClr val="bg1"/>
                </a:solidFill>
              </a:rPr>
              <a:t>ソシオネクスト）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0837273" y="5254788"/>
            <a:ext cx="952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</a:rPr>
              <a:t>SRAM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944675" y="4808423"/>
            <a:ext cx="845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err="1">
                <a:solidFill>
                  <a:schemeClr val="bg1"/>
                </a:solidFill>
              </a:rPr>
              <a:t>CdTe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50126" y="4766043"/>
            <a:ext cx="2335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5</a:t>
            </a:r>
            <a:r>
              <a:rPr lang="en-US" altLang="ja-JP" sz="2000" b="1" baseline="30000" dirty="0">
                <a:solidFill>
                  <a:schemeClr val="bg1"/>
                </a:solidFill>
              </a:rPr>
              <a:t>th</a:t>
            </a:r>
            <a:r>
              <a:rPr lang="en-US" altLang="ja-JP" sz="2000" b="1" dirty="0">
                <a:solidFill>
                  <a:schemeClr val="bg1"/>
                </a:solidFill>
              </a:rPr>
              <a:t> </a:t>
            </a:r>
            <a:r>
              <a:rPr lang="en-US" altLang="ja-JP" sz="2000" b="1" dirty="0" err="1">
                <a:solidFill>
                  <a:schemeClr val="bg1"/>
                </a:solidFill>
              </a:rPr>
              <a:t>Lettred</a:t>
            </a:r>
            <a:r>
              <a:rPr lang="en-US" altLang="ja-JP" sz="2000" b="1" dirty="0">
                <a:solidFill>
                  <a:schemeClr val="bg1"/>
                </a:solidFill>
              </a:rPr>
              <a:t> stone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41793" y="4017971"/>
            <a:ext cx="1960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</a:rPr>
              <a:t>15th gold Lion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1171843" y="4430959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</a:rPr>
              <a:t>LIB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2A0D993-EA32-3689-2BDA-3AD75EBAE076}"/>
              </a:ext>
            </a:extLst>
          </p:cNvPr>
          <p:cNvSpPr txBox="1"/>
          <p:nvPr/>
        </p:nvSpPr>
        <p:spPr>
          <a:xfrm>
            <a:off x="154786" y="190461"/>
            <a:ext cx="12010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Calibri" panose="020F0502020204030204" pitchFamily="34" charset="0"/>
                <a:cs typeface="Calibri" panose="020F0502020204030204" pitchFamily="34" charset="0"/>
              </a:rPr>
              <a:t>Half Spherical Chamber Developments; Increasing Ge detectors from 4 into 7.</a:t>
            </a:r>
            <a:endParaRPr kumimoji="1" lang="ja-JP" alt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4B6435C-58DA-B936-D364-DF75976224DA}"/>
              </a:ext>
            </a:extLst>
          </p:cNvPr>
          <p:cNvSpPr txBox="1"/>
          <p:nvPr/>
        </p:nvSpPr>
        <p:spPr>
          <a:xfrm>
            <a:off x="67260" y="923090"/>
            <a:ext cx="11901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 and</a:t>
            </a:r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also beam duct has been changed it with large diameter (See detail in poster session!) </a:t>
            </a:r>
            <a:endParaRPr kumimoji="1" lang="ja-JP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35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0690" y="1531417"/>
            <a:ext cx="3871549" cy="510224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005339" y="896299"/>
            <a:ext cx="24272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2021Feb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（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620kW)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693333" y="896299"/>
            <a:ext cx="2366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2022Dec (730kW)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970" y="1531202"/>
            <a:ext cx="3830006" cy="5102455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9768794" y="920167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～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1.2</a:t>
            </a:r>
            <a:r>
              <a:rPr lang="en-US" altLang="ja-JP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times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58471A-90E1-03C9-6170-94392D0F136D}"/>
              </a:ext>
            </a:extLst>
          </p:cNvPr>
          <p:cNvSpPr txBox="1"/>
          <p:nvPr/>
        </p:nvSpPr>
        <p:spPr>
          <a:xfrm>
            <a:off x="190500" y="18343"/>
            <a:ext cx="11533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Same sample (Japanese Silver Coin) experiment </a:t>
            </a:r>
          </a:p>
          <a:p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 were able to </a:t>
            </a:r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provide detection efficiency difference between before and after upgrading</a:t>
            </a:r>
            <a:endParaRPr kumimoji="1" lang="ja-JP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4DD1F11-0FCA-6C91-EDB2-0269F34BD82D}"/>
              </a:ext>
            </a:extLst>
          </p:cNvPr>
          <p:cNvSpPr txBox="1"/>
          <p:nvPr/>
        </p:nvSpPr>
        <p:spPr>
          <a:xfrm>
            <a:off x="744929" y="1228755"/>
            <a:ext cx="4576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2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LEGe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(GL0110),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and 2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MGe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(GL0515)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09F32F7-1F65-A4BE-61CE-6F82B27FA981}"/>
              </a:ext>
            </a:extLst>
          </p:cNvPr>
          <p:cNvSpPr txBox="1"/>
          <p:nvPr/>
        </p:nvSpPr>
        <p:spPr>
          <a:xfrm>
            <a:off x="6393825" y="1168995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5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LEGe</a:t>
            </a:r>
            <a:r>
              <a:rPr lang="en-US" altLang="ja-JP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(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GL0110) 2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MGe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7391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75" y="1367863"/>
            <a:ext cx="8580257" cy="4919981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191" y="1367863"/>
            <a:ext cx="3354714" cy="442111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837411" y="4403135"/>
            <a:ext cx="2715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10</a:t>
            </a:r>
            <a:r>
              <a:rPr lang="en-US" altLang="ja-JP" sz="2400" b="1" dirty="0">
                <a:solidFill>
                  <a:srgbClr val="0066FF"/>
                </a:solidFill>
                <a:latin typeface="游ゴシック" panose="020F0502020204030204"/>
                <a:ea typeface="游ゴシック" panose="020B0400000000000000" pitchFamily="50" charset="-128"/>
              </a:rPr>
              <a:t>hour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＠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5MeV/c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37411" y="2654667"/>
            <a:ext cx="2539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</a:t>
            </a:r>
            <a:r>
              <a:rPr lang="en-US" altLang="ja-JP" sz="2400" b="1" dirty="0">
                <a:solidFill>
                  <a:srgbClr val="FF0000"/>
                </a:solidFill>
                <a:latin typeface="游ゴシック" panose="020F0502020204030204"/>
                <a:ea typeface="游ゴシック" panose="020B0400000000000000" pitchFamily="50" charset="-128"/>
              </a:rPr>
              <a:t>hour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＠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5MeV/c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056" y="248758"/>
            <a:ext cx="10343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5times increase of detection efficiency</a:t>
            </a:r>
            <a:r>
              <a:rPr lang="en-US" altLang="ja-JP" sz="2800" b="1" dirty="0">
                <a:solidFill>
                  <a:prstClr val="black"/>
                </a:solidFill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 compared to before up grade.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游ゴシック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9" name="楕円 8"/>
          <p:cNvSpPr/>
          <p:nvPr/>
        </p:nvSpPr>
        <p:spPr>
          <a:xfrm>
            <a:off x="1989808" y="3008065"/>
            <a:ext cx="650240" cy="1140708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0626" y="998531"/>
            <a:ext cx="454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Measured peaks: Ag140keV/Cu115keV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781477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073" y="1753234"/>
            <a:ext cx="6539390" cy="420009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8" y="2852530"/>
            <a:ext cx="5808815" cy="383981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845" y="115193"/>
            <a:ext cx="2720417" cy="362422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454965" y="5583998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ch1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54965" y="4114833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ch2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97337" y="3904628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ch3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88037" y="4254014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ch4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63970" y="5434878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ch5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10440" y="6223416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ch6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33668" y="6328744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ch7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85687" y="4888003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ch8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67809" y="4807984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ch9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803835" y="1782166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2hours</a:t>
            </a:r>
            <a:endParaRPr kumimoji="1" lang="ja-JP" altLang="en-US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997250" y="1412834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Roman Coin @20MeV/c</a:t>
            </a:r>
            <a:endParaRPr kumimoji="1" lang="ja-JP" altLang="en-US" b="1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5CA282C-8542-4E33-841F-26B103D41CA5}"/>
              </a:ext>
            </a:extLst>
          </p:cNvPr>
          <p:cNvSpPr txBox="1"/>
          <p:nvPr/>
        </p:nvSpPr>
        <p:spPr>
          <a:xfrm>
            <a:off x="3488037" y="125392"/>
            <a:ext cx="7380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Present Status in Half Spherical Chamber system</a:t>
            </a:r>
            <a:endParaRPr kumimoji="1" lang="ja-JP" alt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DC6B97-0A74-8699-D224-41CB83712BE3}"/>
              </a:ext>
            </a:extLst>
          </p:cNvPr>
          <p:cNvSpPr txBox="1"/>
          <p:nvPr/>
        </p:nvSpPr>
        <p:spPr>
          <a:xfrm>
            <a:off x="3207849" y="824599"/>
            <a:ext cx="7893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/>
              <a:t>We have increased totally 9 Ge detectors, 7 </a:t>
            </a:r>
            <a:r>
              <a:rPr lang="en-US" altLang="ja-JP" sz="2000" b="1" dirty="0" err="1"/>
              <a:t>LEGe</a:t>
            </a:r>
            <a:r>
              <a:rPr lang="en-US" altLang="ja-JP" sz="2000" b="1" dirty="0"/>
              <a:t> and 2 </a:t>
            </a:r>
            <a:r>
              <a:rPr lang="en-US" altLang="ja-JP" sz="2000" b="1" dirty="0" err="1"/>
              <a:t>MGe</a:t>
            </a:r>
            <a:r>
              <a:rPr lang="en-US" altLang="ja-JP" sz="2000" b="1" dirty="0"/>
              <a:t>.</a:t>
            </a:r>
            <a:endParaRPr kumimoji="1" lang="ja-JP" altLang="en-US" sz="2000" b="1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1950E7C-4488-53C9-1841-E821693D26CC}"/>
              </a:ext>
            </a:extLst>
          </p:cNvPr>
          <p:cNvSpPr txBox="1"/>
          <p:nvPr/>
        </p:nvSpPr>
        <p:spPr>
          <a:xfrm>
            <a:off x="6096000" y="6024805"/>
            <a:ext cx="5767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Detector increases provide increases of detection</a:t>
            </a:r>
          </a:p>
          <a:p>
            <a:r>
              <a:rPr lang="en-US" altLang="ja-JP" b="1" dirty="0"/>
              <a:t> </a:t>
            </a:r>
            <a:r>
              <a:rPr kumimoji="1" lang="en-US" altLang="ja-JP" b="1" dirty="0"/>
              <a:t> efficiency but do not provide 9times increase.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86029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6879" y="0"/>
            <a:ext cx="5525121" cy="354865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6331" y="3354435"/>
            <a:ext cx="5435669" cy="349120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103" y="3491202"/>
            <a:ext cx="4754742" cy="314064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2585691" y="1336923"/>
            <a:ext cx="1003852" cy="18387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/>
          <p:nvPr/>
        </p:nvCxnSpPr>
        <p:spPr>
          <a:xfrm>
            <a:off x="420346" y="2673236"/>
            <a:ext cx="4482549" cy="0"/>
          </a:xfrm>
          <a:prstGeom prst="line">
            <a:avLst/>
          </a:prstGeom>
          <a:ln w="38100"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7364896" y="57453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Cu(5-4)53.2keV</a:t>
            </a:r>
            <a:endParaRPr kumimoji="1"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407574" y="3596554"/>
            <a:ext cx="206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Cu(4-3)115.1keV</a:t>
            </a:r>
            <a:endParaRPr kumimoji="1" lang="ja-JP" altLang="en-US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39535" y="3113594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Muons were stopped at 64um depth from surface</a:t>
            </a:r>
            <a:endParaRPr kumimoji="1" lang="ja-JP" altLang="en-US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1913" y="129460"/>
            <a:ext cx="63389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muon </a:t>
            </a:r>
            <a:r>
              <a:rPr kumimoji="1"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impinging depth increases, </a:t>
            </a:r>
            <a:r>
              <a:rPr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observed intensity</a:t>
            </a:r>
          </a:p>
          <a:p>
            <a:r>
              <a:rPr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 of low-energy X-rays varied with the angle of detectors.</a:t>
            </a:r>
            <a:endParaRPr kumimoji="1" lang="ja-JP" alt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FEBA26BC-37A7-3812-AA1D-9C424C84A0A7}"/>
              </a:ext>
            </a:extLst>
          </p:cNvPr>
          <p:cNvCxnSpPr>
            <a:cxnSpLocks/>
          </p:cNvCxnSpPr>
          <p:nvPr/>
        </p:nvCxnSpPr>
        <p:spPr>
          <a:xfrm rot="3900000">
            <a:off x="1891057" y="1979695"/>
            <a:ext cx="154112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FA8B633-F207-5E99-611F-54F360350CC4}"/>
              </a:ext>
            </a:extLst>
          </p:cNvPr>
          <p:cNvCxnSpPr>
            <a:cxnSpLocks/>
          </p:cNvCxnSpPr>
          <p:nvPr/>
        </p:nvCxnSpPr>
        <p:spPr>
          <a:xfrm rot="4320000">
            <a:off x="1978593" y="1912590"/>
            <a:ext cx="154112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B5643B07-732B-B96A-0D5F-8C6B4726586C}"/>
              </a:ext>
            </a:extLst>
          </p:cNvPr>
          <p:cNvCxnSpPr>
            <a:cxnSpLocks/>
          </p:cNvCxnSpPr>
          <p:nvPr/>
        </p:nvCxnSpPr>
        <p:spPr>
          <a:xfrm rot="2580000">
            <a:off x="1620208" y="2127032"/>
            <a:ext cx="15411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9B0C4-6D3C-842A-4D34-9148C1A30DCB}"/>
              </a:ext>
            </a:extLst>
          </p:cNvPr>
          <p:cNvSpPr txBox="1"/>
          <p:nvPr/>
        </p:nvSpPr>
        <p:spPr>
          <a:xfrm>
            <a:off x="2436741" y="861203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00FF"/>
                </a:solidFill>
              </a:rPr>
              <a:t>CH</a:t>
            </a:r>
            <a:r>
              <a:rPr kumimoji="1" lang="en-US" altLang="ja-JP" b="1" dirty="0">
                <a:solidFill>
                  <a:srgbClr val="00FF00"/>
                </a:solidFill>
              </a:rPr>
              <a:t>3</a:t>
            </a:r>
            <a:r>
              <a:rPr kumimoji="1" lang="en-US" altLang="ja-JP" b="1" dirty="0">
                <a:solidFill>
                  <a:srgbClr val="0000FF"/>
                </a:solidFill>
              </a:rPr>
              <a:t>,6,7 (72deg)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C0947B5-0D9D-4BF1-44C6-BD8B0F45CB34}"/>
              </a:ext>
            </a:extLst>
          </p:cNvPr>
          <p:cNvSpPr txBox="1"/>
          <p:nvPr/>
        </p:nvSpPr>
        <p:spPr>
          <a:xfrm>
            <a:off x="1307443" y="867686"/>
            <a:ext cx="104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C000"/>
                </a:solidFill>
              </a:rPr>
              <a:t>CH8,9</a:t>
            </a:r>
          </a:p>
          <a:p>
            <a:r>
              <a:rPr kumimoji="1" lang="en-US" altLang="ja-JP" b="1" dirty="0">
                <a:solidFill>
                  <a:srgbClr val="FFC000"/>
                </a:solidFill>
              </a:rPr>
              <a:t>(65deg)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0CCDD46-F519-5B7E-4706-496DCE004ED9}"/>
              </a:ext>
            </a:extLst>
          </p:cNvPr>
          <p:cNvSpPr txBox="1"/>
          <p:nvPr/>
        </p:nvSpPr>
        <p:spPr>
          <a:xfrm>
            <a:off x="560353" y="1699641"/>
            <a:ext cx="1253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CH1,2,4,5</a:t>
            </a:r>
          </a:p>
          <a:p>
            <a:r>
              <a:rPr kumimoji="1" lang="en-US" altLang="ja-JP" b="1" dirty="0">
                <a:solidFill>
                  <a:srgbClr val="FF0000"/>
                </a:solidFill>
              </a:rPr>
              <a:t>(43deg)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AA74617-3F0E-7691-3D9C-CD12ECB8C51A}"/>
              </a:ext>
            </a:extLst>
          </p:cNvPr>
          <p:cNvSpPr txBox="1"/>
          <p:nvPr/>
        </p:nvSpPr>
        <p:spPr>
          <a:xfrm>
            <a:off x="2454965" y="5583998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ch1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65FC78C-CBD4-F5C5-D882-A78E47AAEDFD}"/>
              </a:ext>
            </a:extLst>
          </p:cNvPr>
          <p:cNvSpPr txBox="1"/>
          <p:nvPr/>
        </p:nvSpPr>
        <p:spPr>
          <a:xfrm>
            <a:off x="2454965" y="4114833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ch2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2F8978F-7AE9-071F-D79D-4CD3ECDFF354}"/>
              </a:ext>
            </a:extLst>
          </p:cNvPr>
          <p:cNvSpPr txBox="1"/>
          <p:nvPr/>
        </p:nvSpPr>
        <p:spPr>
          <a:xfrm>
            <a:off x="2987272" y="4343080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ch3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03983E1-4DB2-3AE1-3B6B-6533D5EE0FEA}"/>
              </a:ext>
            </a:extLst>
          </p:cNvPr>
          <p:cNvSpPr txBox="1"/>
          <p:nvPr/>
        </p:nvSpPr>
        <p:spPr>
          <a:xfrm>
            <a:off x="3488037" y="4254014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ch4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74787F-6294-0781-113E-7921E0190C4F}"/>
              </a:ext>
            </a:extLst>
          </p:cNvPr>
          <p:cNvSpPr txBox="1"/>
          <p:nvPr/>
        </p:nvSpPr>
        <p:spPr>
          <a:xfrm>
            <a:off x="3227388" y="5627465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ch5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3301BF5-0BE0-C404-2DFC-9526AC459C14}"/>
              </a:ext>
            </a:extLst>
          </p:cNvPr>
          <p:cNvSpPr txBox="1"/>
          <p:nvPr/>
        </p:nvSpPr>
        <p:spPr>
          <a:xfrm>
            <a:off x="4010440" y="6223416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ch6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28FB980-2738-C639-0687-7E91065FC259}"/>
              </a:ext>
            </a:extLst>
          </p:cNvPr>
          <p:cNvSpPr txBox="1"/>
          <p:nvPr/>
        </p:nvSpPr>
        <p:spPr>
          <a:xfrm>
            <a:off x="1933668" y="6328744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ch7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1B74516-7D7F-24AE-48A2-FB9C2DEFCA27}"/>
              </a:ext>
            </a:extLst>
          </p:cNvPr>
          <p:cNvSpPr txBox="1"/>
          <p:nvPr/>
        </p:nvSpPr>
        <p:spPr>
          <a:xfrm>
            <a:off x="2059930" y="5137569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ch8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C39B5B6-6C4E-12FD-C08B-8621948B88F7}"/>
              </a:ext>
            </a:extLst>
          </p:cNvPr>
          <p:cNvSpPr txBox="1"/>
          <p:nvPr/>
        </p:nvSpPr>
        <p:spPr>
          <a:xfrm>
            <a:off x="3888649" y="5072669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ch9</a:t>
            </a:r>
            <a:endParaRPr kumimoji="1" lang="ja-JP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0F607BC-1F81-FDE8-4265-EA67E4A56C72}"/>
              </a:ext>
            </a:extLst>
          </p:cNvPr>
          <p:cNvSpPr txBox="1"/>
          <p:nvPr/>
        </p:nvSpPr>
        <p:spPr>
          <a:xfrm>
            <a:off x="3942703" y="2304823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Beam axis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339629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682" y="1649587"/>
            <a:ext cx="5730737" cy="403590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0992" y="1064986"/>
            <a:ext cx="3468244" cy="462050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10635" y="808092"/>
            <a:ext cx="67816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We would like to place many detectors at an angle as close to </a:t>
            </a:r>
          </a:p>
          <a:p>
            <a:r>
              <a:rPr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the beam axis as possible, but geometry no longer allows this.</a:t>
            </a:r>
            <a:endParaRPr kumimoji="1" lang="ja-JP" alt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83920" y="249552"/>
            <a:ext cx="6408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Aiming to further increase detection efficiency….</a:t>
            </a:r>
            <a:endParaRPr kumimoji="1" lang="ja-JP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65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342" y="1001212"/>
            <a:ext cx="5162550" cy="387667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314" y="931724"/>
            <a:ext cx="4895850" cy="3895725"/>
          </a:xfrm>
          <a:prstGeom prst="rect">
            <a:avLst/>
          </a:prstGeom>
        </p:spPr>
      </p:pic>
      <p:sp>
        <p:nvSpPr>
          <p:cNvPr id="8" name="右矢印 7"/>
          <p:cNvSpPr/>
          <p:nvPr/>
        </p:nvSpPr>
        <p:spPr>
          <a:xfrm>
            <a:off x="5224256" y="2566503"/>
            <a:ext cx="675861" cy="626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6533" y="4860234"/>
            <a:ext cx="29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4million yen</a:t>
            </a:r>
            <a:r>
              <a:rPr lang="en-US" altLang="ja-JP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 per detector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275" y="133505"/>
            <a:ext cx="8470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Modification of GL0110 to a 4-element detector</a:t>
            </a:r>
            <a:endParaRPr kumimoji="1" lang="ja-JP" altLang="en-US" sz="2800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95C7CB-25BB-99DE-42DE-674C9FD3782C}"/>
              </a:ext>
            </a:extLst>
          </p:cNvPr>
          <p:cNvSpPr txBox="1"/>
          <p:nvPr/>
        </p:nvSpPr>
        <p:spPr>
          <a:xfrm>
            <a:off x="1761046" y="784640"/>
            <a:ext cx="8409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Removing each end-cap part, and converting 4-element detector</a:t>
            </a:r>
            <a:endParaRPr kumimoji="1" lang="ja-JP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7271A0-5567-B32D-2CB2-F6001C6C6B66}"/>
              </a:ext>
            </a:extLst>
          </p:cNvPr>
          <p:cNvSpPr txBox="1"/>
          <p:nvPr/>
        </p:nvSpPr>
        <p:spPr>
          <a:xfrm>
            <a:off x="702464" y="5252790"/>
            <a:ext cx="2193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(~2.35x10^4 CHF)</a:t>
            </a:r>
            <a:endParaRPr kumimoji="1" lang="ja-JP" altLang="en-US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0A62C7F-812C-859E-A3BC-926D02E91DB6}"/>
              </a:ext>
            </a:extLst>
          </p:cNvPr>
          <p:cNvSpPr txBox="1"/>
          <p:nvPr/>
        </p:nvSpPr>
        <p:spPr>
          <a:xfrm>
            <a:off x="5138125" y="4884062"/>
            <a:ext cx="64473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Since each crystal is covered with metal end cap, </a:t>
            </a:r>
          </a:p>
          <a:p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electrical noises are prevented such as cross-talk</a:t>
            </a:r>
            <a:endParaRPr kumimoji="1" lang="ja-JP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E11694E-4665-7536-E345-77B6117A450B}"/>
              </a:ext>
            </a:extLst>
          </p:cNvPr>
          <p:cNvSpPr txBox="1"/>
          <p:nvPr/>
        </p:nvSpPr>
        <p:spPr>
          <a:xfrm>
            <a:off x="480666" y="5922949"/>
            <a:ext cx="9904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If we rely on all to Canberra, it takes almost 10 times money. The modifications should be as simple as</a:t>
            </a:r>
          </a:p>
          <a:p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 possible, so that they can be done by other production company.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9089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50" y="689868"/>
            <a:ext cx="5864087" cy="591985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98783" y="89452"/>
            <a:ext cx="894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「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24eyes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」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: new detection system for future development 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4D077B3-4D5D-8A4B-03E3-7F7AC4EA3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650" y="2133600"/>
            <a:ext cx="4267059" cy="4107226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17102177-DC97-CD3C-CABF-F1D0E431315C}"/>
              </a:ext>
            </a:extLst>
          </p:cNvPr>
          <p:cNvCxnSpPr/>
          <p:nvPr/>
        </p:nvCxnSpPr>
        <p:spPr>
          <a:xfrm flipH="1">
            <a:off x="7258050" y="3649798"/>
            <a:ext cx="1076325" cy="331652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289DA26-EC69-EDE6-9AB8-17C7C73CA78B}"/>
              </a:ext>
            </a:extLst>
          </p:cNvPr>
          <p:cNvSpPr txBox="1"/>
          <p:nvPr/>
        </p:nvSpPr>
        <p:spPr>
          <a:xfrm rot="20405119">
            <a:off x="7426758" y="4002546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48mm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5BBB9B6-1373-596F-E706-7FBEF4454892}"/>
              </a:ext>
            </a:extLst>
          </p:cNvPr>
          <p:cNvCxnSpPr/>
          <p:nvPr/>
        </p:nvCxnSpPr>
        <p:spPr>
          <a:xfrm flipV="1">
            <a:off x="8477179" y="3248025"/>
            <a:ext cx="1676471" cy="8572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0CA6101E-4494-EE2C-8622-2D6E196485B2}"/>
              </a:ext>
            </a:extLst>
          </p:cNvPr>
          <p:cNvCxnSpPr/>
          <p:nvPr/>
        </p:nvCxnSpPr>
        <p:spPr>
          <a:xfrm flipV="1">
            <a:off x="8629650" y="4371975"/>
            <a:ext cx="1762125" cy="666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C4B7E6AC-B28C-3E44-795E-DC61D0BB35E9}"/>
              </a:ext>
            </a:extLst>
          </p:cNvPr>
          <p:cNvCxnSpPr/>
          <p:nvPr/>
        </p:nvCxnSpPr>
        <p:spPr>
          <a:xfrm>
            <a:off x="9915525" y="3290887"/>
            <a:ext cx="76200" cy="1081088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F03E282-0A11-5484-D72C-4B631DA3306D}"/>
              </a:ext>
            </a:extLst>
          </p:cNvPr>
          <p:cNvSpPr txBox="1"/>
          <p:nvPr/>
        </p:nvSpPr>
        <p:spPr>
          <a:xfrm>
            <a:off x="9953625" y="3680625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~50mm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E7EFF4D-9293-2C97-5484-C838487C5E36}"/>
              </a:ext>
            </a:extLst>
          </p:cNvPr>
          <p:cNvSpPr/>
          <p:nvPr/>
        </p:nvSpPr>
        <p:spPr>
          <a:xfrm>
            <a:off x="6343650" y="2133600"/>
            <a:ext cx="4267059" cy="410722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6B322C3-F532-BBBA-E6BB-68C2910F2E90}"/>
              </a:ext>
            </a:extLst>
          </p:cNvPr>
          <p:cNvSpPr/>
          <p:nvPr/>
        </p:nvSpPr>
        <p:spPr>
          <a:xfrm>
            <a:off x="3498589" y="3321019"/>
            <a:ext cx="899901" cy="866193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850371" y="959586"/>
            <a:ext cx="54990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Every detectors are placed at an angle of less than</a:t>
            </a:r>
          </a:p>
          <a:p>
            <a:r>
              <a:rPr kumimoji="1"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 50 deg.</a:t>
            </a:r>
            <a:endParaRPr kumimoji="1" lang="ja-JP" alt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12AECA3-C116-443D-E712-D1B705E5D504}"/>
              </a:ext>
            </a:extLst>
          </p:cNvPr>
          <p:cNvSpPr txBox="1"/>
          <p:nvPr/>
        </p:nvSpPr>
        <p:spPr>
          <a:xfrm>
            <a:off x="6251913" y="1665542"/>
            <a:ext cx="4112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The endcap can be close up to 60mm</a:t>
            </a:r>
            <a:endParaRPr kumimoji="1" lang="ja-JP" alt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09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262" y="855330"/>
            <a:ext cx="4504872" cy="251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線コネクタ 2"/>
          <p:cNvCxnSpPr/>
          <p:nvPr/>
        </p:nvCxnSpPr>
        <p:spPr>
          <a:xfrm>
            <a:off x="-2285" y="757199"/>
            <a:ext cx="12194285" cy="81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1622610" y="3338545"/>
            <a:ext cx="1921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panose="020B0600070205080204" pitchFamily="50" charset="-128"/>
                <a:cs typeface="+mn-cs"/>
              </a:rPr>
              <a:t>m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K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panose="020B0600070205080204" pitchFamily="50" charset="-128"/>
                <a:cs typeface="+mn-cs"/>
              </a:rPr>
              <a:t>a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-X ray of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~360keV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　　　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94857" y="1752388"/>
            <a:ext cx="233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e-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K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panose="020B0600070205080204" pitchFamily="50" charset="-128"/>
                <a:cs typeface="Arial" panose="020B0604020202020204" pitchFamily="34" charset="0"/>
              </a:rPr>
              <a:t>a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X-ray :1.2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keV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84970" y="2089140"/>
            <a:ext cx="20605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Bound state for electrons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（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no drop down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）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55029" y="1060103"/>
            <a:ext cx="1585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Potential well in Al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018" y="3066843"/>
            <a:ext cx="3419309" cy="1349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5411240" y="3219225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Cu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910692" y="3153878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Al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075" y="5014997"/>
            <a:ext cx="3503576" cy="1724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6281306" y="6106717"/>
            <a:ext cx="3133037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Depth profile  of composition ratio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can be revealed 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07962" y="5039305"/>
            <a:ext cx="2432076" cy="11695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Muon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as charged particle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can be selectively stopped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in target material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by changing </a:t>
            </a:r>
            <a:r>
              <a:rPr kumimoji="1" lang="en-US" altLang="ja-JP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muon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energies 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49605" y="4997615"/>
            <a:ext cx="1765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Muonic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Xray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from Au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429672" y="5600746"/>
            <a:ext cx="1808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Muonic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X-ray from Ag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4591" y="94170"/>
            <a:ext cx="11033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Muonic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X-ray is unique and strong probe beam in non destructive elemental analysis 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359239" y="4036422"/>
            <a:ext cx="147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Incident 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muon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923549" y="3046156"/>
            <a:ext cx="2462534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Muonic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X-ray energy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is high, and easily penetrate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 a sample surrounded with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thick covering layer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407931" y="836713"/>
            <a:ext cx="31967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Muon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captured in atom generates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a hard X-ray determined by quantum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 transitions in atomic shell structures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627731" y="3002762"/>
            <a:ext cx="1806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Bound state for </a:t>
            </a:r>
            <a:r>
              <a:rPr kumimoji="1" lang="en-US" altLang="ja-JP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muon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88538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B47B94-9C3F-87B5-B404-8A4176578C4C}"/>
              </a:ext>
            </a:extLst>
          </p:cNvPr>
          <p:cNvSpPr txBox="1"/>
          <p:nvPr/>
        </p:nvSpPr>
        <p:spPr>
          <a:xfrm>
            <a:off x="84189" y="198900"/>
            <a:ext cx="1608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kumimoji="1" lang="ja-JP" alt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71662FD-0CEF-BF86-78C8-E058EFC8F80E}"/>
              </a:ext>
            </a:extLst>
          </p:cNvPr>
          <p:cNvSpPr txBox="1"/>
          <p:nvPr/>
        </p:nvSpPr>
        <p:spPr>
          <a:xfrm>
            <a:off x="431671" y="1144536"/>
            <a:ext cx="90813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We have been developing detection systems of muonic X-ray suitable </a:t>
            </a:r>
          </a:p>
          <a:p>
            <a:r>
              <a:rPr lang="ja-JP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　</a:t>
            </a:r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for strong pulsed muon source. </a:t>
            </a:r>
            <a:endParaRPr kumimoji="1" lang="ja-JP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2CA7867-8F4A-2F07-5218-A8567295EFE6}"/>
              </a:ext>
            </a:extLst>
          </p:cNvPr>
          <p:cNvSpPr txBox="1"/>
          <p:nvPr/>
        </p:nvSpPr>
        <p:spPr>
          <a:xfrm>
            <a:off x="431671" y="2471897"/>
            <a:ext cx="95187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 present, We have placed 9 Ge detectors and achieved 5 times increase </a:t>
            </a:r>
          </a:p>
          <a:p>
            <a:r>
              <a:rPr lang="ja-JP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　</a:t>
            </a:r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of detection efficiency compared between </a:t>
            </a:r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before and after upgrade.</a:t>
            </a:r>
            <a:endParaRPr kumimoji="1" lang="ja-JP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90B03C-55D1-86C0-3E72-0BB4A78D9169}"/>
              </a:ext>
            </a:extLst>
          </p:cNvPr>
          <p:cNvSpPr txBox="1"/>
          <p:nvPr/>
        </p:nvSpPr>
        <p:spPr>
          <a:xfrm>
            <a:off x="431671" y="3837358"/>
            <a:ext cx="105290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Aiming further increase of detection efficiency, </a:t>
            </a:r>
          </a:p>
          <a:p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We are planning to develop 4-elemental Ge detector by modifying 4 Ge detectors</a:t>
            </a:r>
            <a:endParaRPr kumimoji="1" lang="ja-JP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529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9535" y="1560272"/>
            <a:ext cx="895962" cy="127964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0587" y="3702127"/>
            <a:ext cx="740413" cy="98370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490593" y="3222411"/>
            <a:ext cx="1843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Yamanashi Prefectural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Museum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987822" y="877629"/>
            <a:ext cx="1783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National Museum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of Nature and Science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67221" y="2748991"/>
            <a:ext cx="1144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T.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Kutsuna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051429" y="4657192"/>
            <a:ext cx="1098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M.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Saigan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9212" y="5444498"/>
            <a:ext cx="1001092" cy="101368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9762" y="5444498"/>
            <a:ext cx="1042395" cy="1048910"/>
          </a:xfrm>
          <a:prstGeom prst="rect">
            <a:avLst/>
          </a:prstGeom>
        </p:spPr>
      </p:pic>
      <p:sp>
        <p:nvSpPr>
          <p:cNvPr id="11" name="タイトル 1">
            <a:extLst>
              <a:ext uri="{FF2B5EF4-FFF2-40B4-BE49-F238E27FC236}">
                <a16:creationId xmlns:a16="http://schemas.microsoft.com/office/drawing/2014/main" id="{0E834992-B42B-44DB-9D55-DF74535CB447}"/>
              </a:ext>
            </a:extLst>
          </p:cNvPr>
          <p:cNvSpPr txBox="1">
            <a:spLocks/>
          </p:cNvSpPr>
          <p:nvPr/>
        </p:nvSpPr>
        <p:spPr>
          <a:xfrm>
            <a:off x="1692583" y="-136593"/>
            <a:ext cx="8641977" cy="1254610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游ゴシック Light" panose="020B0300000000000000" pitchFamily="50" charset="-128"/>
                <a:cs typeface="+mj-cs"/>
              </a:rPr>
              <a:t>Collaborators</a:t>
            </a:r>
            <a:endParaRPr kumimoji="1" lang="ja-JP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 panose="020F0302020204030204"/>
              <a:ea typeface="游ゴシック Light" panose="020B0300000000000000" pitchFamily="50" charset="-128"/>
              <a:cs typeface="+mj-cs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8506" y="900575"/>
            <a:ext cx="592281" cy="592281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7690787" y="935104"/>
            <a:ext cx="1627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National Museum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of Japanese history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5846" y="781899"/>
            <a:ext cx="762000" cy="76200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8629" y="3240788"/>
            <a:ext cx="361964" cy="451681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7839535" y="2839920"/>
            <a:ext cx="850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T. Saito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931289" y="4918616"/>
            <a:ext cx="1233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Okayama </a:t>
            </a:r>
            <a:r>
              <a:rPr kumimoji="1" lang="en-US" altLang="ja-JP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Univ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997226" y="6488668"/>
            <a:ext cx="91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A.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Seike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051428" y="6488668"/>
            <a:ext cx="1541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N. Matsumoto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82C5B7A-48B3-4C49-B2C6-440AEB1E4891}"/>
              </a:ext>
            </a:extLst>
          </p:cNvPr>
          <p:cNvGrpSpPr/>
          <p:nvPr/>
        </p:nvGrpSpPr>
        <p:grpSpPr>
          <a:xfrm>
            <a:off x="1882494" y="597061"/>
            <a:ext cx="1683326" cy="504907"/>
            <a:chOff x="859569" y="1217843"/>
            <a:chExt cx="2436218" cy="730734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7CC057E-E094-49EB-8D6E-DFE6B543CAB3}"/>
                </a:ext>
              </a:extLst>
            </p:cNvPr>
            <p:cNvSpPr/>
            <p:nvPr/>
          </p:nvSpPr>
          <p:spPr>
            <a:xfrm>
              <a:off x="859569" y="1217843"/>
              <a:ext cx="2436218" cy="7307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AB41E868-E5E2-4E44-895D-B43E747AF1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92" t="26784" r="36374" b="31092"/>
            <a:stretch/>
          </p:blipFill>
          <p:spPr>
            <a:xfrm>
              <a:off x="1589610" y="1289149"/>
              <a:ext cx="1704474" cy="609642"/>
            </a:xfrm>
            <a:prstGeom prst="rect">
              <a:avLst/>
            </a:prstGeom>
          </p:spPr>
        </p:pic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03CB5C1A-7444-456A-A4E5-AE22B6EAF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830" y="1217843"/>
              <a:ext cx="700877" cy="700876"/>
            </a:xfrm>
            <a:prstGeom prst="rect">
              <a:avLst/>
            </a:prstGeom>
          </p:spPr>
        </p:pic>
      </p:grpSp>
      <p:pic>
        <p:nvPicPr>
          <p:cNvPr id="25" name="Picture 10" descr="ソース画像を表示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391" y="1184599"/>
            <a:ext cx="1368000" cy="139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図 26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37" t="31995" r="53618" b="55354"/>
          <a:stretch/>
        </p:blipFill>
        <p:spPr>
          <a:xfrm>
            <a:off x="263603" y="1184599"/>
            <a:ext cx="1175699" cy="1404000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176900" y="2851796"/>
            <a:ext cx="6946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M.Tampo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, Y. Miyake, S. Takeshita, 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I.Umegaki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, and </a:t>
            </a:r>
            <a:r>
              <a:rPr lang="en-US" altLang="ja-JP" sz="2000" b="1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K. Shimomura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52914" y="4778798"/>
            <a:ext cx="517795" cy="686871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33697" y="4916241"/>
            <a:ext cx="865034" cy="915917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67064" y="4229369"/>
            <a:ext cx="646233" cy="548688"/>
          </a:xfrm>
          <a:prstGeom prst="rect">
            <a:avLst/>
          </a:prstGeom>
        </p:spPr>
      </p:pic>
      <p:pic>
        <p:nvPicPr>
          <p:cNvPr id="32" name="Picture 4" descr="ICU japan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763" y="4820831"/>
            <a:ext cx="710890" cy="42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ソース画像を表示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34"/>
          <a:stretch/>
        </p:blipFill>
        <p:spPr bwMode="auto">
          <a:xfrm>
            <a:off x="5756899" y="5465668"/>
            <a:ext cx="1003783" cy="109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テキスト ボックス 33"/>
          <p:cNvSpPr txBox="1"/>
          <p:nvPr/>
        </p:nvSpPr>
        <p:spPr>
          <a:xfrm>
            <a:off x="3710332" y="754533"/>
            <a:ext cx="938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KEK MUSE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922821" y="1232009"/>
            <a:ext cx="1047701" cy="1396747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>
            <a:off x="5677350" y="6488668"/>
            <a:ext cx="1205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M. K. Kubo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22856" y="5885969"/>
            <a:ext cx="1309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K.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Ninomiya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463049" y="5886019"/>
            <a:ext cx="1328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K. Takahashi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66361" y="6280030"/>
            <a:ext cx="1846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K.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Takaura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, A Sato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126915" y="4355480"/>
            <a:ext cx="999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Osaka </a:t>
            </a:r>
            <a:r>
              <a:rPr kumimoji="1" lang="en-US" altLang="ja-JP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Univ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832268" y="4745988"/>
            <a:ext cx="1245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International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Christian </a:t>
            </a:r>
            <a:r>
              <a:rPr kumimoji="1" lang="en-US" altLang="ja-JP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Univ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446672" y="4934718"/>
            <a:ext cx="688866" cy="978021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509419" y="4934718"/>
            <a:ext cx="692257" cy="929909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262157" y="1567165"/>
            <a:ext cx="954156" cy="114527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065375" y="1239645"/>
            <a:ext cx="1149146" cy="142942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314574" y="1253065"/>
            <a:ext cx="1179296" cy="145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8970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BB1E987-C30C-AE10-3CF0-6FD21C704C30}"/>
              </a:ext>
            </a:extLst>
          </p:cNvPr>
          <p:cNvSpPr txBox="1"/>
          <p:nvPr/>
        </p:nvSpPr>
        <p:spPr>
          <a:xfrm>
            <a:off x="0" y="171450"/>
            <a:ext cx="12285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Calibri" panose="020F0502020204030204" pitchFamily="34" charset="0"/>
                <a:cs typeface="Calibri" panose="020F0502020204030204" pitchFamily="34" charset="0"/>
              </a:rPr>
              <a:t>My suggestions for PSI and J-PARC collaborations in Muonic X-ray measurements.</a:t>
            </a:r>
            <a:endParaRPr kumimoji="1" lang="ja-JP" alt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27CF006-1A88-DCD3-42CE-F35D775E2D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5" y="1639542"/>
            <a:ext cx="7067852" cy="464882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F5722F6-3041-B021-086C-7D4E405ACC8E}"/>
              </a:ext>
            </a:extLst>
          </p:cNvPr>
          <p:cNvSpPr txBox="1"/>
          <p:nvPr/>
        </p:nvSpPr>
        <p:spPr>
          <a:xfrm>
            <a:off x="1152525" y="982440"/>
            <a:ext cx="9387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In pulsed muon source, it is now </a:t>
            </a:r>
            <a:r>
              <a:rPr lang="en-US" altLang="ja-JP" b="1" dirty="0"/>
              <a:t>big issue for measuring muon numbers precisely </a:t>
            </a:r>
            <a:endParaRPr kumimoji="1" lang="ja-JP" altLang="en-US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DBF7635-F412-8816-518B-12A85F0EC212}"/>
              </a:ext>
            </a:extLst>
          </p:cNvPr>
          <p:cNvSpPr txBox="1"/>
          <p:nvPr/>
        </p:nvSpPr>
        <p:spPr>
          <a:xfrm>
            <a:off x="7116277" y="4756793"/>
            <a:ext cx="48990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knowing </a:t>
            </a:r>
            <a:r>
              <a:rPr kumimoji="1" lang="en-US" altLang="ja-JP" b="1" dirty="0"/>
              <a:t>absolute efficiency observed </a:t>
            </a:r>
          </a:p>
          <a:p>
            <a:r>
              <a:rPr lang="en-US" altLang="ja-JP" b="1" dirty="0"/>
              <a:t>Muonic X-rays per muon is very important</a:t>
            </a:r>
          </a:p>
          <a:p>
            <a:r>
              <a:rPr kumimoji="1" lang="en-US" altLang="ja-JP" b="1" dirty="0"/>
              <a:t>Issue. </a:t>
            </a:r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27C0060-C499-A1EB-2628-A1755C14937A}"/>
              </a:ext>
            </a:extLst>
          </p:cNvPr>
          <p:cNvSpPr txBox="1"/>
          <p:nvPr/>
        </p:nvSpPr>
        <p:spPr>
          <a:xfrm>
            <a:off x="6831744" y="1973390"/>
            <a:ext cx="54681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There are two ways to measure muon numbers</a:t>
            </a:r>
          </a:p>
          <a:p>
            <a:r>
              <a:rPr lang="en-US" altLang="ja-JP" b="1" dirty="0"/>
              <a:t> 1. Measuring decay electrons</a:t>
            </a:r>
          </a:p>
          <a:p>
            <a:r>
              <a:rPr kumimoji="1" lang="en-US" altLang="ja-JP" b="1" dirty="0"/>
              <a:t> 2. Measur</a:t>
            </a:r>
            <a:r>
              <a:rPr lang="en-US" altLang="ja-JP" b="1" dirty="0"/>
              <a:t>ing Muonic X-rays of Lyman alpha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2210502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321450D-7D5C-48E1-9F70-230ABABC1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675" y="1729865"/>
            <a:ext cx="3126063" cy="416276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F018BBC-21D3-5AEC-E66C-A1F701BACD0D}"/>
              </a:ext>
            </a:extLst>
          </p:cNvPr>
          <p:cNvSpPr txBox="1"/>
          <p:nvPr/>
        </p:nvSpPr>
        <p:spPr>
          <a:xfrm>
            <a:off x="256438" y="165149"/>
            <a:ext cx="1138805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300" b="1" dirty="0"/>
              <a:t>If we know production efficiency from muon absorbed Mg to 24Na, </a:t>
            </a:r>
          </a:p>
          <a:p>
            <a:r>
              <a:rPr lang="en-US" altLang="ja-JP" sz="2300" b="1" dirty="0"/>
              <a:t>                      </a:t>
            </a:r>
            <a:r>
              <a:rPr kumimoji="1" lang="en-US" altLang="ja-JP" sz="2300" b="1" dirty="0"/>
              <a:t>from Mg activation measurements , we can know muon number.</a:t>
            </a:r>
            <a:endParaRPr kumimoji="1" lang="ja-JP" altLang="en-US" sz="2300" b="1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FEAD3CE8-039C-FF4F-FE44-81873A4E1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38" y="1090029"/>
            <a:ext cx="5238750" cy="231441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999C761-48FE-CCFA-0F1D-64F0C175C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3372" y="3138045"/>
            <a:ext cx="6939927" cy="3657392"/>
          </a:xfrm>
          <a:prstGeom prst="rect">
            <a:avLst/>
          </a:prstGeom>
        </p:spPr>
      </p:pic>
      <p:sp>
        <p:nvSpPr>
          <p:cNvPr id="10" name="矢印: 右 9">
            <a:extLst>
              <a:ext uri="{FF2B5EF4-FFF2-40B4-BE49-F238E27FC236}">
                <a16:creationId xmlns:a16="http://schemas.microsoft.com/office/drawing/2014/main" id="{3A7F1D6A-0ED2-5D9A-5FE5-754EBC9AC59B}"/>
              </a:ext>
            </a:extLst>
          </p:cNvPr>
          <p:cNvSpPr/>
          <p:nvPr/>
        </p:nvSpPr>
        <p:spPr>
          <a:xfrm rot="3233465">
            <a:off x="1955690" y="2041491"/>
            <a:ext cx="597211" cy="28456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右 10">
            <a:extLst>
              <a:ext uri="{FF2B5EF4-FFF2-40B4-BE49-F238E27FC236}">
                <a16:creationId xmlns:a16="http://schemas.microsoft.com/office/drawing/2014/main" id="{12E0524C-5BF0-5D0E-7F4B-1E0EAFD58B0B}"/>
              </a:ext>
            </a:extLst>
          </p:cNvPr>
          <p:cNvSpPr/>
          <p:nvPr/>
        </p:nvSpPr>
        <p:spPr>
          <a:xfrm rot="5400000">
            <a:off x="2581356" y="1905822"/>
            <a:ext cx="477811" cy="30861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D8B3D4B0-1D4D-338A-1891-776EA263D6BD}"/>
              </a:ext>
            </a:extLst>
          </p:cNvPr>
          <p:cNvSpPr/>
          <p:nvPr/>
        </p:nvSpPr>
        <p:spPr>
          <a:xfrm rot="7992305">
            <a:off x="3102994" y="2118308"/>
            <a:ext cx="477811" cy="30861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E5B0D9-44DF-5E27-F22E-3DDB0ACFC573}"/>
              </a:ext>
            </a:extLst>
          </p:cNvPr>
          <p:cNvSpPr txBox="1"/>
          <p:nvPr/>
        </p:nvSpPr>
        <p:spPr>
          <a:xfrm>
            <a:off x="6810375" y="4376493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2754keV</a:t>
            </a:r>
            <a:endParaRPr kumimoji="1" lang="ja-JP" altLang="en-US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98BAE0C-BA49-07FB-D2DB-35F38CE32833}"/>
              </a:ext>
            </a:extLst>
          </p:cNvPr>
          <p:cNvSpPr txBox="1"/>
          <p:nvPr/>
        </p:nvSpPr>
        <p:spPr>
          <a:xfrm>
            <a:off x="2770268" y="3441916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1368keV</a:t>
            </a:r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2D29693-C15F-19F5-E28F-0530BA0AEC87}"/>
              </a:ext>
            </a:extLst>
          </p:cNvPr>
          <p:cNvSpPr txBox="1"/>
          <p:nvPr/>
        </p:nvSpPr>
        <p:spPr>
          <a:xfrm>
            <a:off x="4260957" y="3772323"/>
            <a:ext cx="238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24Na (T1/2 : ~15hours)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FA261C3-11F8-2F3B-4F1A-52296FE3A6FB}"/>
              </a:ext>
            </a:extLst>
          </p:cNvPr>
          <p:cNvSpPr txBox="1"/>
          <p:nvPr/>
        </p:nvSpPr>
        <p:spPr>
          <a:xfrm>
            <a:off x="5485925" y="1124062"/>
            <a:ext cx="5677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In PSI, precise muon number measuring </a:t>
            </a:r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can be done with</a:t>
            </a:r>
          </a:p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  activation measurements. </a:t>
            </a:r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(I believe !)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ED51E26-E53D-DF50-9C6C-08B750EEF745}"/>
              </a:ext>
            </a:extLst>
          </p:cNvPr>
          <p:cNvSpPr txBox="1"/>
          <p:nvPr/>
        </p:nvSpPr>
        <p:spPr>
          <a:xfrm>
            <a:off x="8620125" y="6046520"/>
            <a:ext cx="34323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 want to ask you is there such</a:t>
            </a:r>
          </a:p>
          <a:p>
            <a:r>
              <a:rPr kumimoji="1" lang="en-US" altLang="ja-JP" dirty="0"/>
              <a:t> shielding staffs in PSI muon</a:t>
            </a:r>
            <a:r>
              <a:rPr lang="en-US" altLang="ja-JP" dirty="0"/>
              <a:t>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3639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380" y="1362058"/>
            <a:ext cx="1674647" cy="2747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0096" y="975164"/>
            <a:ext cx="1138609" cy="238904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157562" y="3531918"/>
            <a:ext cx="352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What is inside a glass bottle ?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54692" y="4189116"/>
            <a:ext cx="3092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What was the material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at the time it was made ?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36820" y="4772458"/>
            <a:ext cx="252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Surface is oxidized !!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17562" y="59576"/>
            <a:ext cx="10179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Nondestructive elemental analysis for historical heritage samples  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05" y="3977236"/>
            <a:ext cx="765522" cy="253551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54568" y="3284738"/>
            <a:ext cx="1664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How purity 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on surface ?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3909" y="621168"/>
            <a:ext cx="5673348" cy="707886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Different interests bring many samples 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different survey regions (depth, area) 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01017" y="5536220"/>
            <a:ext cx="8577989" cy="369332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Muon study for archeology samples has been started in J-PARC since 2017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627380" y="6040247"/>
            <a:ext cx="903324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We have been dedicating and developing beam character, detectors, chamber,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and safe sample holders for increasing detection efficiency  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9508" y="2215651"/>
            <a:ext cx="1857461" cy="2100599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3170583" y="2981739"/>
            <a:ext cx="477078" cy="734845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16089" y="4459719"/>
            <a:ext cx="1880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Is it letter used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in prehistory ?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8433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890287" y="2619244"/>
            <a:ext cx="1526256" cy="33845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68021" y="292874"/>
            <a:ext cx="1978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With one pulse, 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5" name="楕円 94"/>
          <p:cNvSpPr/>
          <p:nvPr/>
        </p:nvSpPr>
        <p:spPr>
          <a:xfrm>
            <a:off x="6193810" y="2820488"/>
            <a:ext cx="1215189" cy="29657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150" name="グループ化 149"/>
          <p:cNvGrpSpPr/>
          <p:nvPr/>
        </p:nvGrpSpPr>
        <p:grpSpPr>
          <a:xfrm>
            <a:off x="2611346" y="2210326"/>
            <a:ext cx="4062364" cy="4079433"/>
            <a:chOff x="2841207" y="2316088"/>
            <a:chExt cx="2863515" cy="2875547"/>
          </a:xfrm>
        </p:grpSpPr>
        <p:cxnSp>
          <p:nvCxnSpPr>
            <p:cNvPr id="71" name="直線矢印コネクタ 70"/>
            <p:cNvCxnSpPr/>
            <p:nvPr/>
          </p:nvCxnSpPr>
          <p:spPr>
            <a:xfrm flipV="1">
              <a:off x="4272965" y="2316088"/>
              <a:ext cx="0" cy="143175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矢印コネクタ 78"/>
            <p:cNvCxnSpPr/>
            <p:nvPr/>
          </p:nvCxnSpPr>
          <p:spPr>
            <a:xfrm>
              <a:off x="4272965" y="3735814"/>
              <a:ext cx="0" cy="14558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矢印コネクタ 82"/>
            <p:cNvCxnSpPr/>
            <p:nvPr/>
          </p:nvCxnSpPr>
          <p:spPr>
            <a:xfrm>
              <a:off x="4272965" y="3747846"/>
              <a:ext cx="1431757" cy="60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矢印コネクタ 83"/>
            <p:cNvCxnSpPr/>
            <p:nvPr/>
          </p:nvCxnSpPr>
          <p:spPr>
            <a:xfrm flipV="1">
              <a:off x="4284998" y="2737202"/>
              <a:ext cx="1000372" cy="99259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矢印コネクタ 85"/>
            <p:cNvCxnSpPr/>
            <p:nvPr/>
          </p:nvCxnSpPr>
          <p:spPr>
            <a:xfrm flipH="1" flipV="1">
              <a:off x="3260559" y="2737202"/>
              <a:ext cx="1032460" cy="104673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矢印コネクタ 87"/>
            <p:cNvCxnSpPr/>
            <p:nvPr/>
          </p:nvCxnSpPr>
          <p:spPr>
            <a:xfrm flipH="1">
              <a:off x="2841207" y="3732816"/>
              <a:ext cx="1425993" cy="210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矢印コネクタ 89"/>
            <p:cNvCxnSpPr/>
            <p:nvPr/>
          </p:nvCxnSpPr>
          <p:spPr>
            <a:xfrm flipH="1">
              <a:off x="3260559" y="3750876"/>
              <a:ext cx="1032461" cy="101964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矢印コネクタ 91"/>
            <p:cNvCxnSpPr/>
            <p:nvPr/>
          </p:nvCxnSpPr>
          <p:spPr>
            <a:xfrm>
              <a:off x="4293019" y="3783940"/>
              <a:ext cx="992351" cy="98658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矢印コネクタ 95"/>
            <p:cNvCxnSpPr/>
            <p:nvPr/>
          </p:nvCxnSpPr>
          <p:spPr>
            <a:xfrm flipV="1">
              <a:off x="4284997" y="3233500"/>
              <a:ext cx="1265323" cy="51735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矢印コネクタ 99"/>
            <p:cNvCxnSpPr/>
            <p:nvPr/>
          </p:nvCxnSpPr>
          <p:spPr>
            <a:xfrm>
              <a:off x="4272964" y="3768892"/>
              <a:ext cx="1297411" cy="50833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矢印コネクタ 103"/>
            <p:cNvCxnSpPr/>
            <p:nvPr/>
          </p:nvCxnSpPr>
          <p:spPr>
            <a:xfrm>
              <a:off x="4303046" y="3791455"/>
              <a:ext cx="482138" cy="12497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矢印コネクタ 105"/>
            <p:cNvCxnSpPr/>
            <p:nvPr/>
          </p:nvCxnSpPr>
          <p:spPr>
            <a:xfrm flipH="1">
              <a:off x="3729789" y="3783940"/>
              <a:ext cx="537411" cy="125729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矢印コネクタ 107"/>
            <p:cNvCxnSpPr/>
            <p:nvPr/>
          </p:nvCxnSpPr>
          <p:spPr>
            <a:xfrm flipH="1">
              <a:off x="2931067" y="3751455"/>
              <a:ext cx="1360259" cy="58232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矢印コネクタ 109"/>
            <p:cNvCxnSpPr/>
            <p:nvPr/>
          </p:nvCxnSpPr>
          <p:spPr>
            <a:xfrm flipH="1" flipV="1">
              <a:off x="2929374" y="3182979"/>
              <a:ext cx="1309001" cy="57090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矢印コネクタ 111"/>
            <p:cNvCxnSpPr/>
            <p:nvPr/>
          </p:nvCxnSpPr>
          <p:spPr>
            <a:xfrm flipV="1">
              <a:off x="4264944" y="2478505"/>
              <a:ext cx="520240" cy="128737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矢印コネクタ 113"/>
            <p:cNvCxnSpPr/>
            <p:nvPr/>
          </p:nvCxnSpPr>
          <p:spPr>
            <a:xfrm flipH="1" flipV="1">
              <a:off x="3776789" y="2478505"/>
              <a:ext cx="508208" cy="128737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テキスト ボックス 115"/>
            <p:cNvSpPr txBox="1"/>
            <p:nvPr/>
          </p:nvSpPr>
          <p:spPr>
            <a:xfrm>
              <a:off x="2845756" y="2337809"/>
              <a:ext cx="699658" cy="2820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50" charset="-128"/>
                  <a:cs typeface="+mn-cs"/>
                </a:rPr>
                <a:t>X-rays</a:t>
              </a: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17" name="楕円 116"/>
          <p:cNvSpPr/>
          <p:nvPr/>
        </p:nvSpPr>
        <p:spPr>
          <a:xfrm>
            <a:off x="1258053" y="3741019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8" name="楕円 117"/>
          <p:cNvSpPr/>
          <p:nvPr/>
        </p:nvSpPr>
        <p:spPr>
          <a:xfrm>
            <a:off x="1557089" y="3680879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9" name="楕円 118"/>
          <p:cNvSpPr/>
          <p:nvPr/>
        </p:nvSpPr>
        <p:spPr>
          <a:xfrm>
            <a:off x="1358316" y="3521700"/>
            <a:ext cx="192506" cy="192505"/>
          </a:xfrm>
          <a:prstGeom prst="ellipse">
            <a:avLst/>
          </a:prstGeom>
          <a:gradFill flip="none" rotWithShape="1"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0" name="楕円 119"/>
          <p:cNvSpPr/>
          <p:nvPr/>
        </p:nvSpPr>
        <p:spPr>
          <a:xfrm>
            <a:off x="1055270" y="3837271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1" name="楕円 120"/>
          <p:cNvSpPr/>
          <p:nvPr/>
        </p:nvSpPr>
        <p:spPr>
          <a:xfrm>
            <a:off x="1727777" y="3894946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2" name="楕円 121"/>
          <p:cNvSpPr/>
          <p:nvPr/>
        </p:nvSpPr>
        <p:spPr>
          <a:xfrm>
            <a:off x="1176211" y="4660492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3" name="楕円 122"/>
          <p:cNvSpPr/>
          <p:nvPr/>
        </p:nvSpPr>
        <p:spPr>
          <a:xfrm>
            <a:off x="1679531" y="4402262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4" name="楕円 123"/>
          <p:cNvSpPr/>
          <p:nvPr/>
        </p:nvSpPr>
        <p:spPr>
          <a:xfrm>
            <a:off x="1757235" y="4148609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5" name="楕円 124"/>
          <p:cNvSpPr/>
          <p:nvPr/>
        </p:nvSpPr>
        <p:spPr>
          <a:xfrm>
            <a:off x="1474873" y="4588766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6" name="楕円 125"/>
          <p:cNvSpPr/>
          <p:nvPr/>
        </p:nvSpPr>
        <p:spPr>
          <a:xfrm>
            <a:off x="1296154" y="3947067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7" name="楕円 126"/>
          <p:cNvSpPr/>
          <p:nvPr/>
        </p:nvSpPr>
        <p:spPr>
          <a:xfrm>
            <a:off x="1078205" y="3567826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8" name="楕円 127"/>
          <p:cNvSpPr/>
          <p:nvPr/>
        </p:nvSpPr>
        <p:spPr>
          <a:xfrm>
            <a:off x="984459" y="4119000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9" name="楕円 128"/>
          <p:cNvSpPr/>
          <p:nvPr/>
        </p:nvSpPr>
        <p:spPr>
          <a:xfrm>
            <a:off x="1128962" y="4389746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0" name="楕円 129"/>
          <p:cNvSpPr/>
          <p:nvPr/>
        </p:nvSpPr>
        <p:spPr>
          <a:xfrm>
            <a:off x="1420229" y="4366666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1" name="楕円 130"/>
          <p:cNvSpPr/>
          <p:nvPr/>
        </p:nvSpPr>
        <p:spPr>
          <a:xfrm>
            <a:off x="1498685" y="4174161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2" name="楕円 131"/>
          <p:cNvSpPr/>
          <p:nvPr/>
        </p:nvSpPr>
        <p:spPr>
          <a:xfrm>
            <a:off x="1209924" y="4161635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3" name="楕円 132"/>
          <p:cNvSpPr/>
          <p:nvPr/>
        </p:nvSpPr>
        <p:spPr>
          <a:xfrm>
            <a:off x="1511596" y="3930520"/>
            <a:ext cx="192506" cy="192505"/>
          </a:xfrm>
          <a:prstGeom prst="ellipse">
            <a:avLst/>
          </a:prstGeom>
          <a:gradFill>
            <a:gsLst>
              <a:gs pos="49000">
                <a:srgbClr val="FF3399"/>
              </a:gs>
              <a:gs pos="100000">
                <a:schemeClr val="bg1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7524018" y="3403292"/>
            <a:ext cx="47211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Germanium semiconductor detector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takes few tenth 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游ゴシック" panose="020B0400000000000000" pitchFamily="50" charset="-128"/>
                <a:cs typeface="+mn-cs"/>
              </a:rPr>
              <a:t>m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sec for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signal processing so that in multi-hitting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X-rays energies are summed up !! 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53" name="直線コネクタ 152"/>
          <p:cNvCxnSpPr>
            <a:stCxn id="95" idx="0"/>
          </p:cNvCxnSpPr>
          <p:nvPr/>
        </p:nvCxnSpPr>
        <p:spPr>
          <a:xfrm>
            <a:off x="6801405" y="2820488"/>
            <a:ext cx="7226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>
            <a:stCxn id="95" idx="4"/>
          </p:cNvCxnSpPr>
          <p:nvPr/>
        </p:nvCxnSpPr>
        <p:spPr>
          <a:xfrm>
            <a:off x="6801405" y="5786263"/>
            <a:ext cx="9108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線コネクタ 162"/>
          <p:cNvCxnSpPr/>
          <p:nvPr/>
        </p:nvCxnSpPr>
        <p:spPr>
          <a:xfrm>
            <a:off x="6193810" y="3837271"/>
            <a:ext cx="12151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線コネクタ 163"/>
          <p:cNvCxnSpPr/>
          <p:nvPr/>
        </p:nvCxnSpPr>
        <p:spPr>
          <a:xfrm>
            <a:off x="6193810" y="4660492"/>
            <a:ext cx="12151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テキスト ボックス 164"/>
          <p:cNvSpPr txBox="1"/>
          <p:nvPr/>
        </p:nvSpPr>
        <p:spPr>
          <a:xfrm>
            <a:off x="7463653" y="4882350"/>
            <a:ext cx="47067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Segmented or small detector collections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can be individually measure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X-ray energies as single photon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180" name="グループ化 179"/>
          <p:cNvGrpSpPr/>
          <p:nvPr/>
        </p:nvGrpSpPr>
        <p:grpSpPr>
          <a:xfrm>
            <a:off x="6039894" y="1716202"/>
            <a:ext cx="873348" cy="1224067"/>
            <a:chOff x="6039894" y="1716202"/>
            <a:chExt cx="873348" cy="1224067"/>
          </a:xfrm>
        </p:grpSpPr>
        <p:sp>
          <p:nvSpPr>
            <p:cNvPr id="168" name="正方形/長方形 167"/>
            <p:cNvSpPr/>
            <p:nvPr/>
          </p:nvSpPr>
          <p:spPr>
            <a:xfrm rot="18908621">
              <a:off x="6075590" y="1974218"/>
              <a:ext cx="821709" cy="6931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6" name="楕円 165"/>
            <p:cNvSpPr/>
            <p:nvPr/>
          </p:nvSpPr>
          <p:spPr>
            <a:xfrm rot="-2520000">
              <a:off x="6039894" y="2236912"/>
              <a:ext cx="307828" cy="70335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9" name="楕円 168"/>
            <p:cNvSpPr/>
            <p:nvPr/>
          </p:nvSpPr>
          <p:spPr>
            <a:xfrm rot="-2520000">
              <a:off x="6605414" y="1716202"/>
              <a:ext cx="307828" cy="70335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79" name="グループ化 178"/>
          <p:cNvGrpSpPr/>
          <p:nvPr/>
        </p:nvGrpSpPr>
        <p:grpSpPr>
          <a:xfrm>
            <a:off x="5108701" y="1235217"/>
            <a:ext cx="1100199" cy="1047028"/>
            <a:chOff x="5108701" y="1235217"/>
            <a:chExt cx="1100199" cy="1047028"/>
          </a:xfrm>
        </p:grpSpPr>
        <p:sp>
          <p:nvSpPr>
            <p:cNvPr id="171" name="正方形/長方形 170"/>
            <p:cNvSpPr/>
            <p:nvPr/>
          </p:nvSpPr>
          <p:spPr>
            <a:xfrm rot="17853316">
              <a:off x="5243550" y="1409877"/>
              <a:ext cx="821709" cy="69315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7" name="楕円 166"/>
            <p:cNvSpPr/>
            <p:nvPr/>
          </p:nvSpPr>
          <p:spPr>
            <a:xfrm rot="-4080000">
              <a:off x="5306466" y="1776652"/>
              <a:ext cx="307828" cy="70335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2" name="楕円 171"/>
            <p:cNvSpPr/>
            <p:nvPr/>
          </p:nvSpPr>
          <p:spPr>
            <a:xfrm rot="-4080000">
              <a:off x="5703308" y="1037452"/>
              <a:ext cx="307828" cy="70335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cxnSp>
        <p:nvCxnSpPr>
          <p:cNvPr id="174" name="直線矢印コネクタ 173"/>
          <p:cNvCxnSpPr/>
          <p:nvPr/>
        </p:nvCxnSpPr>
        <p:spPr>
          <a:xfrm>
            <a:off x="288758" y="4756744"/>
            <a:ext cx="6221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線矢印コネクタ 175"/>
          <p:cNvCxnSpPr/>
          <p:nvPr/>
        </p:nvCxnSpPr>
        <p:spPr>
          <a:xfrm flipH="1">
            <a:off x="1872037" y="4781271"/>
            <a:ext cx="4686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テキスト ボックス 176"/>
          <p:cNvSpPr txBox="1"/>
          <p:nvPr/>
        </p:nvSpPr>
        <p:spPr>
          <a:xfrm>
            <a:off x="1078205" y="5159349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0.1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游ゴシック" panose="020B0400000000000000" pitchFamily="50" charset="-128"/>
                <a:cs typeface="+mn-cs"/>
              </a:rPr>
              <a:t>m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sec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847361" y="5658206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(2 bunch)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3302502" y="181416"/>
            <a:ext cx="74392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Large solid angles with many small detectors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                                             can increase detection efficiency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游ゴシック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912502" y="3082269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Muons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4828032" y="6289759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sample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27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0.25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44444E-6 L 0.25 -4.44444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0.25 3.7037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3.7037E-7 L 0.25 3.7037E-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44444E-6 L 0.25 -4.44444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1.48148E-6 L 0.25 1.48148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96296E-6 L 0.25 2.96296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48148E-6 L 0.25 -1.48148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85185E-6 L 0.25 -1.8518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3.33333E-6 L 0.25 -3.33333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7.40741E-7 L 0.25 7.40741E-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25 -3.33333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81481E-6 L 0.25 4.81481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44444E-6 L 0.25 -4.44444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0.25 4.81481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33333E-6 L 0.25 -3.33333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6296E-6 L 0.25 2.96296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50" y="1858618"/>
            <a:ext cx="7067852" cy="464882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14750" y="1350786"/>
            <a:ext cx="6920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20MeV/c on 20mm diameter Carbon</a:t>
            </a:r>
          </a:p>
          <a:p>
            <a:r>
              <a:rPr kumimoji="1" lang="en-US" altLang="ja-JP" b="1" dirty="0"/>
              <a:t>Beam flux is </a:t>
            </a:r>
            <a:r>
              <a:rPr lang="en-US" altLang="ja-JP" b="1" dirty="0"/>
              <a:t>controlled by using</a:t>
            </a:r>
            <a:r>
              <a:rPr kumimoji="1" lang="en-US" altLang="ja-JP" b="1" dirty="0"/>
              <a:t> </a:t>
            </a:r>
            <a:r>
              <a:rPr lang="en-US" altLang="ja-JP" b="1" dirty="0"/>
              <a:t>s</a:t>
            </a:r>
            <a:r>
              <a:rPr kumimoji="1" lang="en-US" altLang="ja-JP" b="1" dirty="0"/>
              <a:t>lits up and down stream </a:t>
            </a:r>
            <a:endParaRPr kumimoji="1" lang="ja-JP" altLang="en-US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9087" y="198783"/>
            <a:ext cx="10168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We choose </a:t>
            </a:r>
            <a:r>
              <a:rPr kumimoji="1" lang="en-US" altLang="ja-JP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LEGe</a:t>
            </a:r>
            <a:r>
              <a:rPr kumimoji="1"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 detector (GL0110) with 100mm2 area and 10mm thick crystal</a:t>
            </a:r>
            <a:endParaRPr kumimoji="1" lang="ja-JP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7482602" y="1673951"/>
            <a:ext cx="4255818" cy="2914650"/>
            <a:chOff x="7479494" y="3077625"/>
            <a:chExt cx="4255818" cy="291465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8003479">
              <a:off x="8188471" y="3387187"/>
              <a:ext cx="2914650" cy="2295525"/>
            </a:xfrm>
            <a:prstGeom prst="rect">
              <a:avLst/>
            </a:prstGeom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8087343" y="5148469"/>
              <a:ext cx="898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GL0110</a:t>
              </a:r>
              <a:endParaRPr kumimoji="1" lang="ja-JP" alt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9507642" y="5148469"/>
              <a:ext cx="896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GL0515</a:t>
              </a:r>
              <a:endParaRPr kumimoji="1" lang="ja-JP" alt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9507642" y="3121462"/>
              <a:ext cx="1021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Calibri" panose="020F0502020204030204" pitchFamily="34" charset="0"/>
                  <a:cs typeface="Calibri" panose="020F0502020204030204" pitchFamily="34" charset="0"/>
                </a:rPr>
                <a:t>500mm2</a:t>
              </a:r>
              <a:endParaRPr kumimoji="1" lang="ja-JP" alt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087343" y="3639306"/>
              <a:ext cx="1021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Calibri" panose="020F0502020204030204" pitchFamily="34" charset="0"/>
                  <a:cs typeface="Calibri" panose="020F0502020204030204" pitchFamily="34" charset="0"/>
                </a:rPr>
                <a:t>100mm2</a:t>
              </a:r>
              <a:endParaRPr kumimoji="1" lang="ja-JP" alt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9453139" y="3369117"/>
              <a:ext cx="1075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Calibri" panose="020F0502020204030204" pitchFamily="34" charset="0"/>
                  <a:cs typeface="Calibri" panose="020F0502020204030204" pitchFamily="34" charset="0"/>
                </a:rPr>
                <a:t>~25mm </a:t>
              </a:r>
              <a:r>
                <a:rPr kumimoji="1" lang="en-US" altLang="ja-JP" b="1" dirty="0">
                  <a:latin typeface="Symbol" panose="05050102010706020507" pitchFamily="18" charset="2"/>
                </a:rPr>
                <a:t>f</a:t>
              </a:r>
              <a:endParaRPr kumimoji="1" lang="ja-JP" altLang="en-US" b="1" dirty="0">
                <a:latin typeface="Symbol" panose="05050102010706020507" pitchFamily="18" charset="2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8087343" y="3998362"/>
              <a:ext cx="1075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Calibri" panose="020F0502020204030204" pitchFamily="34" charset="0"/>
                  <a:cs typeface="Calibri" panose="020F0502020204030204" pitchFamily="34" charset="0"/>
                </a:rPr>
                <a:t>~10mm </a:t>
              </a:r>
              <a:r>
                <a:rPr kumimoji="1" lang="en-US" altLang="ja-JP" b="1" dirty="0">
                  <a:latin typeface="Symbol" panose="05050102010706020507" pitchFamily="18" charset="2"/>
                </a:rPr>
                <a:t>f</a:t>
              </a:r>
              <a:endParaRPr kumimoji="1" lang="ja-JP" altLang="en-US" b="1" dirty="0">
                <a:latin typeface="Symbol" panose="05050102010706020507" pitchFamily="18" charset="2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0863470" y="4367694"/>
              <a:ext cx="8718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Calibri" panose="020F0502020204030204" pitchFamily="34" charset="0"/>
                  <a:cs typeface="Calibri" panose="020F0502020204030204" pitchFamily="34" charset="0"/>
                </a:rPr>
                <a:t>15mmt</a:t>
              </a:r>
              <a:endParaRPr kumimoji="1" lang="ja-JP" alt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7479494" y="4534949"/>
              <a:ext cx="8718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Calibri" panose="020F0502020204030204" pitchFamily="34" charset="0"/>
                  <a:cs typeface="Calibri" panose="020F0502020204030204" pitchFamily="34" charset="0"/>
                </a:rPr>
                <a:t>10mmt</a:t>
              </a:r>
              <a:endParaRPr kumimoji="1" lang="ja-JP" alt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4353495" y="4701209"/>
            <a:ext cx="227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0.04~0.06count/pulse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381263" y="4399661"/>
            <a:ext cx="38440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Since each Ge has different solid angle,</a:t>
            </a:r>
          </a:p>
          <a:p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 t</a:t>
            </a:r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he observed intensities are divided</a:t>
            </a:r>
          </a:p>
          <a:p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 with solid angles</a:t>
            </a:r>
            <a:endParaRPr kumimoji="1"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353495" y="2594688"/>
            <a:ext cx="227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0.05~0.07count/pulse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28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894" y="692384"/>
            <a:ext cx="4346769" cy="264128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6099" y="193313"/>
            <a:ext cx="2352961" cy="3140351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 rot="2550530">
            <a:off x="8396886" y="870049"/>
            <a:ext cx="657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MGe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08557" y="52796"/>
            <a:ext cx="3205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Vacuum</a:t>
            </a:r>
            <a:r>
              <a:rPr kumimoji="1" lang="en-US" altLang="ja-JP" sz="2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 Al Chamber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游ゴシック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365136" y="598772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(2014-2020)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016442" y="3383974"/>
            <a:ext cx="5973110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LEGe</a:t>
            </a:r>
            <a:r>
              <a:rPr kumimoji="1" lang="en-US" altLang="ja-JP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can be placed from up stream side of beam 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791" y="2691522"/>
            <a:ext cx="2710151" cy="3863407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1320" y="3776062"/>
            <a:ext cx="3793082" cy="286022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93340" y="1033604"/>
            <a:ext cx="41585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beam port with </a:t>
            </a:r>
            <a:r>
              <a:rPr lang="en-US" altLang="ja-JP" dirty="0"/>
              <a:t>380mm</a:t>
            </a:r>
            <a:r>
              <a:rPr lang="ja-JP" altLang="en-US" dirty="0"/>
              <a:t> </a:t>
            </a:r>
            <a:endParaRPr lang="en-US" altLang="ja-JP" dirty="0"/>
          </a:p>
          <a:p>
            <a:r>
              <a:rPr lang="en-US" altLang="ja-JP" dirty="0"/>
              <a:t>diameter that was designed because </a:t>
            </a:r>
          </a:p>
          <a:p>
            <a:r>
              <a:rPr lang="en-US" altLang="ja-JP" dirty="0"/>
              <a:t> beam size was big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08754" y="4114373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Inner diameter of chamber is</a:t>
            </a:r>
          </a:p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600mm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08754" y="5331370"/>
            <a:ext cx="3549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This chamber is also used for </a:t>
            </a:r>
          </a:p>
          <a:p>
            <a:r>
              <a:rPr lang="en-US" altLang="ja-JP" b="1" dirty="0"/>
              <a:t> Japanese old coins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882866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78" y="1288597"/>
            <a:ext cx="7138076" cy="534912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0545" y="1520265"/>
            <a:ext cx="3834920" cy="511746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0545" y="1520265"/>
            <a:ext cx="3834920" cy="511746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94872" y="132202"/>
            <a:ext cx="4847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4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Atmosphere detection system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34581" y="235849"/>
            <a:ext cx="5546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4 small and 2</a:t>
            </a:r>
            <a:r>
              <a:rPr kumimoji="1" lang="en-US" altLang="ja-JP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big </a:t>
            </a:r>
            <a:r>
              <a:rPr kumimoji="1" lang="en-US" altLang="ja-JP" sz="18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HP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Ge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detectors can be placed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48875" y="549933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(2016~2021)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66144" y="6262530"/>
            <a:ext cx="1017297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err="1"/>
              <a:t>Kapton</a:t>
            </a:r>
            <a:r>
              <a:rPr kumimoji="1" lang="en-US" altLang="ja-JP" b="1" dirty="0"/>
              <a:t> window 50</a:t>
            </a:r>
            <a:r>
              <a:rPr kumimoji="1" lang="en-US" altLang="ja-JP" b="1" dirty="0">
                <a:latin typeface="Symbol" panose="05050102010706020507" pitchFamily="18" charset="2"/>
              </a:rPr>
              <a:t>m</a:t>
            </a:r>
            <a:r>
              <a:rPr kumimoji="1" lang="en-US" altLang="ja-JP" b="1" dirty="0"/>
              <a:t>m thick and 50mm diameter is </a:t>
            </a:r>
            <a:r>
              <a:rPr lang="en-US" altLang="ja-JP" b="1" dirty="0"/>
              <a:t>allowed to use muons from 13 MeV/c  </a:t>
            </a:r>
            <a:r>
              <a:rPr kumimoji="1" lang="en-US" altLang="ja-JP" b="1" dirty="0"/>
              <a:t> </a:t>
            </a:r>
            <a:endParaRPr kumimoji="1" lang="ja-JP" altLang="en-US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34581" y="734599"/>
            <a:ext cx="499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Small one is called to </a:t>
            </a:r>
            <a:r>
              <a:rPr kumimoji="1" lang="en-US" altLang="ja-JP" b="1" dirty="0" err="1"/>
              <a:t>LowEnergyGe</a:t>
            </a:r>
            <a:r>
              <a:rPr kumimoji="1" lang="en-US" altLang="ja-JP" b="1" dirty="0"/>
              <a:t>(</a:t>
            </a:r>
            <a:r>
              <a:rPr kumimoji="1" lang="en-US" altLang="ja-JP" b="1" dirty="0" err="1"/>
              <a:t>LEGe</a:t>
            </a:r>
            <a:r>
              <a:rPr kumimoji="1" lang="en-US" altLang="ja-JP" b="1" dirty="0"/>
              <a:t>)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665656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1325" y="1886444"/>
            <a:ext cx="6663506" cy="4962574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489633" y="3105690"/>
            <a:ext cx="2119745" cy="32627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108" y="1228323"/>
            <a:ext cx="2650239" cy="353170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9683" y="3384308"/>
            <a:ext cx="1422222" cy="2984127"/>
          </a:xfrm>
          <a:prstGeom prst="rect">
            <a:avLst/>
          </a:prstGeom>
        </p:spPr>
      </p:pic>
      <p:sp>
        <p:nvSpPr>
          <p:cNvPr id="6" name="右矢印 5"/>
          <p:cNvSpPr/>
          <p:nvPr/>
        </p:nvSpPr>
        <p:spPr>
          <a:xfrm>
            <a:off x="1256420" y="5005026"/>
            <a:ext cx="1441174" cy="561282"/>
          </a:xfrm>
          <a:prstGeom prst="rightArrow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muons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8710779" y="2115044"/>
            <a:ext cx="2604052" cy="1494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43684" y="2773655"/>
            <a:ext cx="2323809" cy="1390476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47261" y="196210"/>
            <a:ext cx="11582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Ingredients of a drag used in 19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th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in a bottle that can not opened, are revealed with muons  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9850" y="4431422"/>
            <a:ext cx="321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From Osaka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Univ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Museum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42269" y="5847868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Medical scientists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who became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the founder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the Osaka University School of Medicine used this botte.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180789" y="3084343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Glass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wall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4539" y="633265"/>
            <a:ext cx="8182954" cy="2207123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241767" y="2788373"/>
            <a:ext cx="5379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Mercury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Chroride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with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NaCl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can be indicated !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456825" y="830463"/>
            <a:ext cx="9765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Na(3-2)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47.12keV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456458" y="1232188"/>
            <a:ext cx="976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Ca(4-3)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54.65keV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264014" y="1416880"/>
            <a:ext cx="976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Cl(5-3)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57.71keV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230070" y="1416880"/>
            <a:ext cx="8739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Hg(9-8)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59.2keV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7763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256E9B1-E366-4DA9-5ECA-5AFA8FB67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1681784"/>
            <a:ext cx="2257425" cy="304261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0DA72F56-956E-7F4B-4184-98C4E374F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299" y="1367514"/>
            <a:ext cx="9496425" cy="412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320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</TotalTime>
  <Words>1418</Words>
  <Application>Microsoft Office PowerPoint</Application>
  <PresentationFormat>ワイド画面</PresentationFormat>
  <Paragraphs>278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23</vt:i4>
      </vt:variant>
    </vt:vector>
  </HeadingPairs>
  <TitlesOfParts>
    <vt:vector size="31" baseType="lpstr">
      <vt:lpstr>游ゴシック</vt:lpstr>
      <vt:lpstr>游ゴシック Light</vt:lpstr>
      <vt:lpstr>Arial</vt:lpstr>
      <vt:lpstr>Calibri</vt:lpstr>
      <vt:lpstr>Calibri Light</vt:lpstr>
      <vt:lpstr>Symbol</vt:lpstr>
      <vt:lpstr>Office テーマ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Motonobu Tampo</dc:creator>
  <cp:lastModifiedBy>gevproton@gmail.com</cp:lastModifiedBy>
  <cp:revision>35</cp:revision>
  <dcterms:created xsi:type="dcterms:W3CDTF">2023-10-11T09:00:41Z</dcterms:created>
  <dcterms:modified xsi:type="dcterms:W3CDTF">2023-10-19T06:49:07Z</dcterms:modified>
</cp:coreProperties>
</file>