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31.ti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5"/>
  </p:notesMasterIdLst>
  <p:handoutMasterIdLst>
    <p:handoutMasterId r:id="rId36"/>
  </p:handoutMasterIdLst>
  <p:sldIdLst>
    <p:sldId id="330" r:id="rId2"/>
    <p:sldId id="377" r:id="rId3"/>
    <p:sldId id="540" r:id="rId4"/>
    <p:sldId id="375" r:id="rId5"/>
    <p:sldId id="507" r:id="rId6"/>
    <p:sldId id="491" r:id="rId7"/>
    <p:sldId id="494" r:id="rId8"/>
    <p:sldId id="498" r:id="rId9"/>
    <p:sldId id="369" r:id="rId10"/>
    <p:sldId id="541" r:id="rId11"/>
    <p:sldId id="492" r:id="rId12"/>
    <p:sldId id="371" r:id="rId13"/>
    <p:sldId id="509" r:id="rId14"/>
    <p:sldId id="510" r:id="rId15"/>
    <p:sldId id="511" r:id="rId16"/>
    <p:sldId id="512" r:id="rId17"/>
    <p:sldId id="513" r:id="rId18"/>
    <p:sldId id="520" r:id="rId19"/>
    <p:sldId id="519" r:id="rId20"/>
    <p:sldId id="522" r:id="rId21"/>
    <p:sldId id="516" r:id="rId22"/>
    <p:sldId id="526" r:id="rId23"/>
    <p:sldId id="527" r:id="rId24"/>
    <p:sldId id="528" r:id="rId25"/>
    <p:sldId id="529" r:id="rId26"/>
    <p:sldId id="530" r:id="rId27"/>
    <p:sldId id="531" r:id="rId28"/>
    <p:sldId id="368" r:id="rId29"/>
    <p:sldId id="542" r:id="rId30"/>
    <p:sldId id="501" r:id="rId31"/>
    <p:sldId id="543" r:id="rId32"/>
    <p:sldId id="523" r:id="rId33"/>
    <p:sldId id="525" r:id="rId34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50006"/>
    <a:srgbClr val="FDCA00"/>
    <a:srgbClr val="808080"/>
    <a:srgbClr val="010000"/>
    <a:srgbClr val="000000"/>
    <a:srgbClr val="EF5B00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85959" autoAdjust="0"/>
  </p:normalViewPr>
  <p:slideViewPr>
    <p:cSldViewPr snapToObjects="1">
      <p:cViewPr varScale="1">
        <p:scale>
          <a:sx n="199" d="100"/>
          <a:sy n="199" d="100"/>
        </p:scale>
        <p:origin x="116" y="34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84000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79427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3023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47872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45812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50703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05438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93796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68286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52482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85999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9160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MIXE @ PSI:</a:t>
            </a:r>
            <a:br>
              <a:rPr lang="en-GB" dirty="0"/>
            </a:br>
            <a:r>
              <a:rPr lang="en-GB" dirty="0"/>
              <a:t>Measurement System Overview and New Developments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Michael Heiss ::  MIXE  :: 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BRIDGE2023, 19.10.2023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4B19496-7CF4-930E-31F0-25D0FC81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254" y="1635646"/>
            <a:ext cx="6708025" cy="381375"/>
          </a:xfrm>
        </p:spPr>
        <p:txBody>
          <a:bodyPr/>
          <a:lstStyle/>
          <a:p>
            <a:pPr algn="ctr"/>
            <a:r>
              <a:rPr lang="en-US" sz="4000" dirty="0"/>
              <a:t>New Developments: </a:t>
            </a:r>
            <a:br>
              <a:rPr lang="en-US" sz="4000" dirty="0"/>
            </a:br>
            <a:r>
              <a:rPr lang="en-US" sz="4000" dirty="0"/>
              <a:t>Towards MIXE Tomography</a:t>
            </a:r>
            <a:endParaRPr lang="de-AT" sz="4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6E218F-4B9A-107A-C0E7-458094CCE6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404588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Characterization of Beam Spot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F2E2FB-A046-6765-2938-68E661272E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8794" y="969095"/>
            <a:ext cx="4248472" cy="35829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81F80C8-3776-A880-F394-47D7BC9848FB}"/>
              </a:ext>
            </a:extLst>
          </p:cNvPr>
          <p:cNvSpPr txBox="1"/>
          <p:nvPr/>
        </p:nvSpPr>
        <p:spPr>
          <a:xfrm>
            <a:off x="4938947" y="2933708"/>
            <a:ext cx="1562473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>
                <a:solidFill>
                  <a:srgbClr val="C00000"/>
                </a:solidFill>
                <a:latin typeface="Calibri"/>
              </a:rPr>
              <a:t>decay</a:t>
            </a:r>
            <a:r>
              <a:rPr lang="de-CH" sz="1800" b="1" dirty="0">
                <a:solidFill>
                  <a:srgbClr val="C00000"/>
                </a:solidFill>
                <a:latin typeface="Calibri"/>
              </a:rPr>
              <a:t> </a:t>
            </a:r>
            <a:r>
              <a:rPr lang="de-CH" sz="1800" b="1" dirty="0" err="1">
                <a:solidFill>
                  <a:srgbClr val="C00000"/>
                </a:solidFill>
                <a:latin typeface="Calibri"/>
              </a:rPr>
              <a:t>electrons</a:t>
            </a:r>
            <a:endParaRPr lang="en-CH" sz="1800" b="1" dirty="0" err="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9C97286F-FDEA-339C-EE8F-3D25CF18BC91}"/>
              </a:ext>
            </a:extLst>
          </p:cNvPr>
          <p:cNvSpPr/>
          <p:nvPr/>
        </p:nvSpPr>
        <p:spPr bwMode="auto">
          <a:xfrm>
            <a:off x="8193608" y="2519451"/>
            <a:ext cx="144016" cy="576064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345C343-8459-3660-A9D3-89EF8233468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193608" y="2818482"/>
            <a:ext cx="576064" cy="57245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CAC5A0B-DD30-8C28-B9B7-B6DE67019F5E}"/>
              </a:ext>
            </a:extLst>
          </p:cNvPr>
          <p:cNvSpPr txBox="1"/>
          <p:nvPr/>
        </p:nvSpPr>
        <p:spPr>
          <a:xfrm rot="381079">
            <a:off x="8313433" y="2522826"/>
            <a:ext cx="60146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>
                <a:solidFill>
                  <a:srgbClr val="C00000"/>
                </a:solidFill>
                <a:latin typeface="Calibri"/>
              </a:rPr>
              <a:t>muons</a:t>
            </a:r>
            <a:endParaRPr lang="de-CH" sz="1800" b="1" dirty="0">
              <a:solidFill>
                <a:srgbClr val="C00000"/>
              </a:solidFill>
              <a:latin typeface="Calibri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CF59439-258F-1819-90A2-7DC7FEE8AEA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593208" y="2303301"/>
            <a:ext cx="3600400" cy="515181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36304A5-DD05-8EDE-AFAB-423DC2A81C3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593208" y="2492363"/>
            <a:ext cx="3600400" cy="326119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3DBC15F-861B-9731-CD91-E87C13579D8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593208" y="2691246"/>
            <a:ext cx="3600400" cy="127236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983E6C6-0CB1-80F6-9FDE-EBD6952364B2}"/>
              </a:ext>
            </a:extLst>
          </p:cNvPr>
          <p:cNvCxnSpPr>
            <a:cxnSpLocks/>
          </p:cNvCxnSpPr>
          <p:nvPr/>
        </p:nvCxnSpPr>
        <p:spPr bwMode="auto">
          <a:xfrm flipH="1">
            <a:off x="4569357" y="2818482"/>
            <a:ext cx="3600400" cy="57245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A25DD4FA-4776-18AA-9A74-4FA03B4A099F}"/>
              </a:ext>
            </a:extLst>
          </p:cNvPr>
          <p:cNvSpPr/>
          <p:nvPr/>
        </p:nvSpPr>
        <p:spPr bwMode="auto">
          <a:xfrm>
            <a:off x="3995936" y="701905"/>
            <a:ext cx="5148064" cy="41741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75FA87-0ACB-001B-8C88-06F08DAE1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7" y="2387833"/>
            <a:ext cx="5904655" cy="2608691"/>
          </a:xfrm>
          <a:prstGeom prst="rect">
            <a:avLst/>
          </a:prstGeom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61AC4A1C-6B82-1FC6-17E1-A218F55A01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2884" y="829525"/>
            <a:ext cx="2826927" cy="161334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26A7E054-308D-1E3D-3E29-0DFC20342E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99700" y="810741"/>
            <a:ext cx="3406445" cy="3546064"/>
          </a:xfrm>
        </p:spPr>
        <p:txBody>
          <a:bodyPr/>
          <a:lstStyle/>
          <a:p>
            <a:r>
              <a:rPr lang="en-GB" dirty="0"/>
              <a:t>Muons stop in beam dump</a:t>
            </a:r>
          </a:p>
          <a:p>
            <a:r>
              <a:rPr lang="en-GB" dirty="0"/>
              <a:t>One can track decay electron</a:t>
            </a:r>
          </a:p>
          <a:p>
            <a:r>
              <a:rPr lang="en-GB" dirty="0"/>
              <a:t>Telescope using 4 MICROMEGAS</a:t>
            </a:r>
          </a:p>
          <a:p>
            <a:pPr lvl="1"/>
            <a:r>
              <a:rPr lang="en-GB" dirty="0"/>
              <a:t>micropattern gas detector</a:t>
            </a:r>
          </a:p>
          <a:p>
            <a:pPr lvl="1"/>
            <a:r>
              <a:rPr lang="en-GB" dirty="0"/>
              <a:t>signal amp. using </a:t>
            </a:r>
            <a:r>
              <a:rPr lang="en-GB" dirty="0" err="1"/>
              <a:t>micromeshes</a:t>
            </a:r>
            <a:endParaRPr lang="en-GB" dirty="0"/>
          </a:p>
          <a:p>
            <a:pPr lvl="1"/>
            <a:r>
              <a:rPr lang="en-GB" dirty="0"/>
              <a:t>~100µm resolution (X and Y)</a:t>
            </a:r>
          </a:p>
        </p:txBody>
      </p:sp>
    </p:spTree>
    <p:extLst>
      <p:ext uri="{BB962C8B-B14F-4D97-AF65-F5344CB8AC3E}">
        <p14:creationId xmlns:p14="http://schemas.microsoft.com/office/powerpoint/2010/main" val="418014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for MIXE – Motivation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5" name="Picture 6" descr="Picture 6">
            <a:extLst>
              <a:ext uri="{FF2B5EF4-FFF2-40B4-BE49-F238E27FC236}">
                <a16:creationId xmlns:a16="http://schemas.microsoft.com/office/drawing/2014/main" id="{6C9AD280-221C-148F-C4D1-428413EAE07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24426" y="943476"/>
            <a:ext cx="2083410" cy="370384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6" name="Line">
            <a:extLst>
              <a:ext uri="{FF2B5EF4-FFF2-40B4-BE49-F238E27FC236}">
                <a16:creationId xmlns:a16="http://schemas.microsoft.com/office/drawing/2014/main" id="{84B056C0-6D4C-17CE-2C3D-64BDFC3F669D}"/>
              </a:ext>
            </a:extLst>
          </p:cNvPr>
          <p:cNvSpPr/>
          <p:nvPr/>
        </p:nvSpPr>
        <p:spPr>
          <a:xfrm>
            <a:off x="1921635" y="2705523"/>
            <a:ext cx="3905676" cy="13538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6CDF0390-8A2F-86D5-5E08-F194505B0547}"/>
              </a:ext>
            </a:extLst>
          </p:cNvPr>
          <p:cNvSpPr/>
          <p:nvPr/>
        </p:nvSpPr>
        <p:spPr>
          <a:xfrm>
            <a:off x="1921635" y="2959523"/>
            <a:ext cx="3905676" cy="1354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7AB75058-56C4-C3A5-4F61-A58C673F9EB0}"/>
              </a:ext>
            </a:extLst>
          </p:cNvPr>
          <p:cNvSpPr/>
          <p:nvPr/>
        </p:nvSpPr>
        <p:spPr>
          <a:xfrm flipV="1">
            <a:off x="1921635" y="3207920"/>
            <a:ext cx="3905676" cy="5604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601E3E23-0097-D63E-9CC5-94FE81A35018}"/>
              </a:ext>
            </a:extLst>
          </p:cNvPr>
          <p:cNvSpPr/>
          <p:nvPr/>
        </p:nvSpPr>
        <p:spPr>
          <a:xfrm>
            <a:off x="1921635" y="3467523"/>
            <a:ext cx="3905676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1CDDE1A7-37CE-EAA5-9DFF-72688407DE2C}"/>
              </a:ext>
            </a:extLst>
          </p:cNvPr>
          <p:cNvSpPr/>
          <p:nvPr/>
        </p:nvSpPr>
        <p:spPr>
          <a:xfrm>
            <a:off x="1921635" y="3721523"/>
            <a:ext cx="3905676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330607E3-5B4E-1813-69DC-D6B1D53A5664}"/>
              </a:ext>
            </a:extLst>
          </p:cNvPr>
          <p:cNvSpPr/>
          <p:nvPr/>
        </p:nvSpPr>
        <p:spPr>
          <a:xfrm flipV="1">
            <a:off x="1921635" y="3937278"/>
            <a:ext cx="3874501" cy="3824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B34B3063-01ED-EA42-EEF1-A1B125B7C7FA}"/>
              </a:ext>
            </a:extLst>
          </p:cNvPr>
          <p:cNvSpPr/>
          <p:nvPr/>
        </p:nvSpPr>
        <p:spPr>
          <a:xfrm>
            <a:off x="1921635" y="1181523"/>
            <a:ext cx="4018517" cy="13539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DC063705-FC6B-AFCE-A128-A015D8EB51C0}"/>
              </a:ext>
            </a:extLst>
          </p:cNvPr>
          <p:cNvSpPr/>
          <p:nvPr/>
        </p:nvSpPr>
        <p:spPr>
          <a:xfrm flipV="1">
            <a:off x="1921635" y="1429918"/>
            <a:ext cx="4018517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B0BB5C30-4E37-B9A4-6B2D-9E74B93AE6B9}"/>
              </a:ext>
            </a:extLst>
          </p:cNvPr>
          <p:cNvSpPr/>
          <p:nvPr/>
        </p:nvSpPr>
        <p:spPr>
          <a:xfrm flipV="1">
            <a:off x="1921635" y="1683917"/>
            <a:ext cx="4018517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52823599-9945-C42E-50DB-E907AD7CC5A1}"/>
              </a:ext>
            </a:extLst>
          </p:cNvPr>
          <p:cNvSpPr/>
          <p:nvPr/>
        </p:nvSpPr>
        <p:spPr>
          <a:xfrm flipV="1">
            <a:off x="1921635" y="1937920"/>
            <a:ext cx="3874501" cy="5603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ABAB862D-37F2-E10C-1DDC-EF336A7DD335}"/>
              </a:ext>
            </a:extLst>
          </p:cNvPr>
          <p:cNvSpPr/>
          <p:nvPr/>
        </p:nvSpPr>
        <p:spPr>
          <a:xfrm flipV="1">
            <a:off x="1921635" y="2191920"/>
            <a:ext cx="3874501" cy="5604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73EC1992-C8B9-A355-DB28-D684715F1629}"/>
              </a:ext>
            </a:extLst>
          </p:cNvPr>
          <p:cNvSpPr/>
          <p:nvPr/>
        </p:nvSpPr>
        <p:spPr>
          <a:xfrm>
            <a:off x="1921635" y="2451523"/>
            <a:ext cx="3874501" cy="13538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8" name="Line">
            <a:extLst>
              <a:ext uri="{FF2B5EF4-FFF2-40B4-BE49-F238E27FC236}">
                <a16:creationId xmlns:a16="http://schemas.microsoft.com/office/drawing/2014/main" id="{AED66699-6EBB-F5E7-D3AF-44305CBE47AE}"/>
              </a:ext>
            </a:extLst>
          </p:cNvPr>
          <p:cNvSpPr/>
          <p:nvPr/>
        </p:nvSpPr>
        <p:spPr>
          <a:xfrm flipV="1">
            <a:off x="1921635" y="4200024"/>
            <a:ext cx="3905676" cy="29499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C10572C5-75E1-5291-F7F0-30EABA29F8C7}"/>
              </a:ext>
            </a:extLst>
          </p:cNvPr>
          <p:cNvSpPr/>
          <p:nvPr/>
        </p:nvSpPr>
        <p:spPr>
          <a:xfrm flipV="1">
            <a:off x="1921635" y="4454024"/>
            <a:ext cx="4090525" cy="29500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23" name="µ-…">
            <a:extLst>
              <a:ext uri="{FF2B5EF4-FFF2-40B4-BE49-F238E27FC236}">
                <a16:creationId xmlns:a16="http://schemas.microsoft.com/office/drawing/2014/main" id="{7059F525-B5EF-D56C-D9CC-7D9E13EBBED3}"/>
              </a:ext>
            </a:extLst>
          </p:cNvPr>
          <p:cNvSpPr txBox="1"/>
          <p:nvPr/>
        </p:nvSpPr>
        <p:spPr>
          <a:xfrm>
            <a:off x="785497" y="2381237"/>
            <a:ext cx="426400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sz="3600" dirty="0"/>
              <a:t>µ</a:t>
            </a:r>
            <a:r>
              <a:rPr sz="3600" baseline="31250" dirty="0"/>
              <a:t>-</a:t>
            </a:r>
            <a:r>
              <a:rPr dirty="0"/>
              <a:t> </a:t>
            </a:r>
          </a:p>
        </p:txBody>
      </p:sp>
      <p:pic>
        <p:nvPicPr>
          <p:cNvPr id="27" name="Grafik 26" descr="Ein Bild, das Zahnrad enthält.&#10;&#10;Automatisch generierte Beschreibung">
            <a:extLst>
              <a:ext uri="{FF2B5EF4-FFF2-40B4-BE49-F238E27FC236}">
                <a16:creationId xmlns:a16="http://schemas.microsoft.com/office/drawing/2014/main" id="{8847C4E8-4F5E-4C6F-35E3-407FFBDE30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730232" y="3966046"/>
            <a:ext cx="1328327" cy="985142"/>
          </a:xfrm>
          <a:prstGeom prst="rect">
            <a:avLst/>
          </a:prstGeom>
        </p:spPr>
      </p:pic>
      <p:pic>
        <p:nvPicPr>
          <p:cNvPr id="28" name="Grafik 27" descr="Ein Bild, das Metallwaren, Schraube enthält.&#10;&#10;Automatisch generierte Beschreibung">
            <a:extLst>
              <a:ext uri="{FF2B5EF4-FFF2-40B4-BE49-F238E27FC236}">
                <a16:creationId xmlns:a16="http://schemas.microsoft.com/office/drawing/2014/main" id="{427D1ECA-3F71-2D93-5121-F6C9FA00095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30232" y="598668"/>
            <a:ext cx="1226558" cy="611907"/>
          </a:xfrm>
          <a:prstGeom prst="rect">
            <a:avLst/>
          </a:prstGeom>
        </p:spPr>
      </p:pic>
      <p:sp>
        <p:nvSpPr>
          <p:cNvPr id="29" name="Line">
            <a:extLst>
              <a:ext uri="{FF2B5EF4-FFF2-40B4-BE49-F238E27FC236}">
                <a16:creationId xmlns:a16="http://schemas.microsoft.com/office/drawing/2014/main" id="{8041B01B-5C59-E054-3CC8-3F4801A0FD6B}"/>
              </a:ext>
            </a:extLst>
          </p:cNvPr>
          <p:cNvSpPr/>
          <p:nvPr/>
        </p:nvSpPr>
        <p:spPr>
          <a:xfrm>
            <a:off x="1921635" y="826626"/>
            <a:ext cx="5818717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97A71307-37C9-9D91-C9C3-27191D7D7008}"/>
              </a:ext>
            </a:extLst>
          </p:cNvPr>
          <p:cNvSpPr/>
          <p:nvPr/>
        </p:nvSpPr>
        <p:spPr>
          <a:xfrm>
            <a:off x="1908863" y="4775769"/>
            <a:ext cx="6297449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486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afik 27" descr="Ein Bild, das Zahnrad enthält.&#10;&#10;Automatisch generierte Beschreibung">
            <a:extLst>
              <a:ext uri="{FF2B5EF4-FFF2-40B4-BE49-F238E27FC236}">
                <a16:creationId xmlns:a16="http://schemas.microsoft.com/office/drawing/2014/main" id="{A1ECBE84-A2D1-F311-077F-3963354615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730232" y="3966046"/>
            <a:ext cx="1328327" cy="98514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for MIXE – Motivation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Picture 6" descr="Picture 6">
            <a:extLst>
              <a:ext uri="{FF2B5EF4-FFF2-40B4-BE49-F238E27FC236}">
                <a16:creationId xmlns:a16="http://schemas.microsoft.com/office/drawing/2014/main" id="{6C9AD280-221C-148F-C4D1-428413EAE07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24426" y="943476"/>
            <a:ext cx="2083410" cy="370384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6" name="Line">
            <a:extLst>
              <a:ext uri="{FF2B5EF4-FFF2-40B4-BE49-F238E27FC236}">
                <a16:creationId xmlns:a16="http://schemas.microsoft.com/office/drawing/2014/main" id="{84B056C0-6D4C-17CE-2C3D-64BDFC3F669D}"/>
              </a:ext>
            </a:extLst>
          </p:cNvPr>
          <p:cNvSpPr/>
          <p:nvPr/>
        </p:nvSpPr>
        <p:spPr>
          <a:xfrm>
            <a:off x="1921635" y="2705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6CDF0390-8A2F-86D5-5E08-F194505B0547}"/>
              </a:ext>
            </a:extLst>
          </p:cNvPr>
          <p:cNvSpPr/>
          <p:nvPr/>
        </p:nvSpPr>
        <p:spPr>
          <a:xfrm>
            <a:off x="1921635" y="2959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7AB75058-56C4-C3A5-4F61-A58C673F9EB0}"/>
              </a:ext>
            </a:extLst>
          </p:cNvPr>
          <p:cNvSpPr/>
          <p:nvPr/>
        </p:nvSpPr>
        <p:spPr>
          <a:xfrm>
            <a:off x="1921635" y="3213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601E3E23-0097-D63E-9CC5-94FE81A35018}"/>
              </a:ext>
            </a:extLst>
          </p:cNvPr>
          <p:cNvSpPr/>
          <p:nvPr/>
        </p:nvSpPr>
        <p:spPr>
          <a:xfrm>
            <a:off x="1921635" y="3467523"/>
            <a:ext cx="3905676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1CDDE1A7-37CE-EAA5-9DFF-72688407DE2C}"/>
              </a:ext>
            </a:extLst>
          </p:cNvPr>
          <p:cNvSpPr/>
          <p:nvPr/>
        </p:nvSpPr>
        <p:spPr>
          <a:xfrm>
            <a:off x="1921635" y="3721523"/>
            <a:ext cx="3905676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330607E3-5B4E-1813-69DC-D6B1D53A5664}"/>
              </a:ext>
            </a:extLst>
          </p:cNvPr>
          <p:cNvSpPr/>
          <p:nvPr/>
        </p:nvSpPr>
        <p:spPr>
          <a:xfrm>
            <a:off x="1921635" y="3975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B34B3063-01ED-EA42-EEF1-A1B125B7C7FA}"/>
              </a:ext>
            </a:extLst>
          </p:cNvPr>
          <p:cNvSpPr/>
          <p:nvPr/>
        </p:nvSpPr>
        <p:spPr>
          <a:xfrm>
            <a:off x="1921635" y="1181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DC063705-FC6B-AFCE-A128-A015D8EB51C0}"/>
              </a:ext>
            </a:extLst>
          </p:cNvPr>
          <p:cNvSpPr/>
          <p:nvPr/>
        </p:nvSpPr>
        <p:spPr>
          <a:xfrm>
            <a:off x="1921635" y="1435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B0BB5C30-4E37-B9A4-6B2D-9E74B93AE6B9}"/>
              </a:ext>
            </a:extLst>
          </p:cNvPr>
          <p:cNvSpPr/>
          <p:nvPr/>
        </p:nvSpPr>
        <p:spPr>
          <a:xfrm>
            <a:off x="1921635" y="1689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52823599-9945-C42E-50DB-E907AD7CC5A1}"/>
              </a:ext>
            </a:extLst>
          </p:cNvPr>
          <p:cNvSpPr/>
          <p:nvPr/>
        </p:nvSpPr>
        <p:spPr>
          <a:xfrm>
            <a:off x="1921635" y="1943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ABAB862D-37F2-E10C-1DDC-EF336A7DD335}"/>
              </a:ext>
            </a:extLst>
          </p:cNvPr>
          <p:cNvSpPr/>
          <p:nvPr/>
        </p:nvSpPr>
        <p:spPr>
          <a:xfrm>
            <a:off x="1921635" y="2197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73EC1992-C8B9-A355-DB28-D684715F1629}"/>
              </a:ext>
            </a:extLst>
          </p:cNvPr>
          <p:cNvSpPr/>
          <p:nvPr/>
        </p:nvSpPr>
        <p:spPr>
          <a:xfrm>
            <a:off x="1921635" y="2451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8" name="Line">
            <a:extLst>
              <a:ext uri="{FF2B5EF4-FFF2-40B4-BE49-F238E27FC236}">
                <a16:creationId xmlns:a16="http://schemas.microsoft.com/office/drawing/2014/main" id="{AED66699-6EBB-F5E7-D3AF-44305CBE47AE}"/>
              </a:ext>
            </a:extLst>
          </p:cNvPr>
          <p:cNvSpPr/>
          <p:nvPr/>
        </p:nvSpPr>
        <p:spPr>
          <a:xfrm>
            <a:off x="1921635" y="4229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C10572C5-75E1-5291-F7F0-30EABA29F8C7}"/>
              </a:ext>
            </a:extLst>
          </p:cNvPr>
          <p:cNvSpPr/>
          <p:nvPr/>
        </p:nvSpPr>
        <p:spPr>
          <a:xfrm>
            <a:off x="1921635" y="4483523"/>
            <a:ext cx="2156931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20" name="Rectangle">
            <a:extLst>
              <a:ext uri="{FF2B5EF4-FFF2-40B4-BE49-F238E27FC236}">
                <a16:creationId xmlns:a16="http://schemas.microsoft.com/office/drawing/2014/main" id="{C808983C-B775-8CF5-72F0-AC4E9913F4EE}"/>
              </a:ext>
            </a:extLst>
          </p:cNvPr>
          <p:cNvSpPr/>
          <p:nvPr/>
        </p:nvSpPr>
        <p:spPr>
          <a:xfrm>
            <a:off x="4163476" y="950434"/>
            <a:ext cx="769689" cy="2363889"/>
          </a:xfrm>
          <a:prstGeom prst="rect">
            <a:avLst/>
          </a:prstGeom>
          <a:solidFill>
            <a:srgbClr val="1E1E1E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21" name="Rectangle">
            <a:extLst>
              <a:ext uri="{FF2B5EF4-FFF2-40B4-BE49-F238E27FC236}">
                <a16:creationId xmlns:a16="http://schemas.microsoft.com/office/drawing/2014/main" id="{C4370D6A-F04F-30CA-38F2-FB3A4C0AE93E}"/>
              </a:ext>
            </a:extLst>
          </p:cNvPr>
          <p:cNvSpPr/>
          <p:nvPr/>
        </p:nvSpPr>
        <p:spPr>
          <a:xfrm>
            <a:off x="4163476" y="3814972"/>
            <a:ext cx="769689" cy="829103"/>
          </a:xfrm>
          <a:prstGeom prst="rect">
            <a:avLst/>
          </a:prstGeom>
          <a:solidFill>
            <a:srgbClr val="1E1E1E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22" name="PE Collimator">
            <a:extLst>
              <a:ext uri="{FF2B5EF4-FFF2-40B4-BE49-F238E27FC236}">
                <a16:creationId xmlns:a16="http://schemas.microsoft.com/office/drawing/2014/main" id="{B12F1CD9-2269-0024-E656-584F9CD68229}"/>
              </a:ext>
            </a:extLst>
          </p:cNvPr>
          <p:cNvSpPr txBox="1"/>
          <p:nvPr/>
        </p:nvSpPr>
        <p:spPr>
          <a:xfrm rot="16200000">
            <a:off x="3997120" y="1886158"/>
            <a:ext cx="1149760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PE</a:t>
            </a:r>
            <a:r>
              <a:rPr lang="en-GB" dirty="0"/>
              <a:t> / Al</a:t>
            </a:r>
            <a:r>
              <a:rPr dirty="0"/>
              <a:t> Collimator</a:t>
            </a:r>
          </a:p>
        </p:txBody>
      </p:sp>
      <p:sp>
        <p:nvSpPr>
          <p:cNvPr id="23" name="µ-…">
            <a:extLst>
              <a:ext uri="{FF2B5EF4-FFF2-40B4-BE49-F238E27FC236}">
                <a16:creationId xmlns:a16="http://schemas.microsoft.com/office/drawing/2014/main" id="{7059F525-B5EF-D56C-D9CC-7D9E13EBBED3}"/>
              </a:ext>
            </a:extLst>
          </p:cNvPr>
          <p:cNvSpPr txBox="1"/>
          <p:nvPr/>
        </p:nvSpPr>
        <p:spPr>
          <a:xfrm>
            <a:off x="785497" y="2381237"/>
            <a:ext cx="426400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sz="3600" dirty="0"/>
              <a:t>µ</a:t>
            </a:r>
            <a:r>
              <a:rPr sz="3600" baseline="31250" dirty="0"/>
              <a:t>-</a:t>
            </a:r>
            <a:r>
              <a:rPr dirty="0"/>
              <a:t> </a:t>
            </a:r>
          </a:p>
        </p:txBody>
      </p:sp>
      <p:sp>
        <p:nvSpPr>
          <p:cNvPr id="2" name="Line">
            <a:extLst>
              <a:ext uri="{FF2B5EF4-FFF2-40B4-BE49-F238E27FC236}">
                <a16:creationId xmlns:a16="http://schemas.microsoft.com/office/drawing/2014/main" id="{4EA84122-275E-3E7D-58A6-453EB762CDD1}"/>
              </a:ext>
            </a:extLst>
          </p:cNvPr>
          <p:cNvSpPr/>
          <p:nvPr/>
        </p:nvSpPr>
        <p:spPr>
          <a:xfrm>
            <a:off x="1921635" y="826626"/>
            <a:ext cx="5818717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A3B5CF4C-11F2-8F32-48F2-690E9B912558}"/>
              </a:ext>
            </a:extLst>
          </p:cNvPr>
          <p:cNvSpPr/>
          <p:nvPr/>
        </p:nvSpPr>
        <p:spPr>
          <a:xfrm>
            <a:off x="1908863" y="4775769"/>
            <a:ext cx="6297449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pic>
        <p:nvPicPr>
          <p:cNvPr id="26" name="Grafik 25" descr="Ein Bild, das Metallwaren, Schraube enthält.&#10;&#10;Automatisch generierte Beschreibung">
            <a:extLst>
              <a:ext uri="{FF2B5EF4-FFF2-40B4-BE49-F238E27FC236}">
                <a16:creationId xmlns:a16="http://schemas.microsoft.com/office/drawing/2014/main" id="{E1C610F8-F27D-933F-4147-D325D66C651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30232" y="598668"/>
            <a:ext cx="1226558" cy="611907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C72B19E5-7F44-C957-998F-211AF9916FDF}"/>
              </a:ext>
            </a:extLst>
          </p:cNvPr>
          <p:cNvSpPr txBox="1"/>
          <p:nvPr/>
        </p:nvSpPr>
        <p:spPr>
          <a:xfrm rot="2033857">
            <a:off x="1757187" y="1773755"/>
            <a:ext cx="2160240" cy="1291125"/>
          </a:xfrm>
          <a:prstGeom prst="rect">
            <a:avLst/>
          </a:prstGeom>
          <a:solidFill>
            <a:schemeClr val="accent1">
              <a:lumMod val="40000"/>
              <a:lumOff val="60000"/>
              <a:alpha val="9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b="1" dirty="0">
                <a:solidFill>
                  <a:schemeClr val="accent3"/>
                </a:solidFill>
                <a:latin typeface="Calibri"/>
              </a:rPr>
              <a:t>Large Loss of potentially useful data</a:t>
            </a:r>
            <a:endParaRPr lang="de-AT" sz="2400" b="1" dirty="0" err="1">
              <a:solidFill>
                <a:schemeClr val="accent3"/>
              </a:solidFill>
              <a:latin typeface="Calibri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0A8ED95-DBB8-0587-5E43-B5318FC7784A}"/>
              </a:ext>
            </a:extLst>
          </p:cNvPr>
          <p:cNvSpPr txBox="1"/>
          <p:nvPr/>
        </p:nvSpPr>
        <p:spPr>
          <a:xfrm rot="20601882">
            <a:off x="3468200" y="909127"/>
            <a:ext cx="2160240" cy="870395"/>
          </a:xfrm>
          <a:prstGeom prst="rect">
            <a:avLst/>
          </a:prstGeom>
          <a:solidFill>
            <a:schemeClr val="accent1">
              <a:lumMod val="40000"/>
              <a:lumOff val="60000"/>
              <a:alpha val="9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b="1" dirty="0">
                <a:solidFill>
                  <a:schemeClr val="accent3"/>
                </a:solidFill>
                <a:latin typeface="Calibri"/>
              </a:rPr>
              <a:t>Collimator induces BG</a:t>
            </a:r>
            <a:endParaRPr lang="de-AT" sz="2400" b="1" dirty="0" err="1">
              <a:solidFill>
                <a:schemeClr val="accent3"/>
              </a:solidFill>
              <a:latin typeface="Calibri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C0A8B80-60CD-936C-D5F7-D0BC052AA196}"/>
              </a:ext>
            </a:extLst>
          </p:cNvPr>
          <p:cNvSpPr txBox="1"/>
          <p:nvPr/>
        </p:nvSpPr>
        <p:spPr>
          <a:xfrm>
            <a:off x="5220072" y="3147814"/>
            <a:ext cx="2686841" cy="870395"/>
          </a:xfrm>
          <a:prstGeom prst="rect">
            <a:avLst/>
          </a:prstGeom>
          <a:solidFill>
            <a:schemeClr val="accent1">
              <a:lumMod val="40000"/>
              <a:lumOff val="60000"/>
              <a:alpha val="9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b="1" dirty="0">
                <a:solidFill>
                  <a:schemeClr val="accent3"/>
                </a:solidFill>
                <a:latin typeface="Calibri"/>
              </a:rPr>
              <a:t>Scanning requires physical intervention</a:t>
            </a:r>
            <a:endParaRPr lang="de-AT" sz="2400" b="1" dirty="0" err="1">
              <a:solidFill>
                <a:schemeClr val="accent3"/>
              </a:solidFill>
              <a:latin typeface="Calibri"/>
            </a:endParaRP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7C6088CF-1378-96A5-353E-1D79B958F0FE}"/>
              </a:ext>
            </a:extLst>
          </p:cNvPr>
          <p:cNvCxnSpPr/>
          <p:nvPr/>
        </p:nvCxnSpPr>
        <p:spPr bwMode="auto">
          <a:xfrm>
            <a:off x="5121394" y="3039926"/>
            <a:ext cx="0" cy="1090921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4136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for MIXE – Motivation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5" name="Picture 6" descr="Picture 6">
            <a:extLst>
              <a:ext uri="{FF2B5EF4-FFF2-40B4-BE49-F238E27FC236}">
                <a16:creationId xmlns:a16="http://schemas.microsoft.com/office/drawing/2014/main" id="{6C9AD280-221C-148F-C4D1-428413EAE07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24426" y="943476"/>
            <a:ext cx="2083410" cy="370384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23" name="µ-…">
            <a:extLst>
              <a:ext uri="{FF2B5EF4-FFF2-40B4-BE49-F238E27FC236}">
                <a16:creationId xmlns:a16="http://schemas.microsoft.com/office/drawing/2014/main" id="{7059F525-B5EF-D56C-D9CC-7D9E13EBBED3}"/>
              </a:ext>
            </a:extLst>
          </p:cNvPr>
          <p:cNvSpPr txBox="1"/>
          <p:nvPr/>
        </p:nvSpPr>
        <p:spPr>
          <a:xfrm>
            <a:off x="785497" y="2381237"/>
            <a:ext cx="426400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sz="3600" dirty="0"/>
              <a:t>µ</a:t>
            </a:r>
            <a:r>
              <a:rPr sz="3600" baseline="31250" dirty="0"/>
              <a:t>-</a:t>
            </a:r>
            <a:r>
              <a:rPr dirty="0"/>
              <a:t> </a:t>
            </a:r>
          </a:p>
        </p:txBody>
      </p:sp>
      <p:pic>
        <p:nvPicPr>
          <p:cNvPr id="29" name="Grafik 28" descr="Ein Bild, das Zahnrad enthält.&#10;&#10;Automatisch generierte Beschreibung">
            <a:extLst>
              <a:ext uri="{FF2B5EF4-FFF2-40B4-BE49-F238E27FC236}">
                <a16:creationId xmlns:a16="http://schemas.microsoft.com/office/drawing/2014/main" id="{0F947B58-A2F3-2393-16DC-3615D51D37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730232" y="3966046"/>
            <a:ext cx="1328327" cy="985142"/>
          </a:xfrm>
          <a:prstGeom prst="rect">
            <a:avLst/>
          </a:prstGeom>
        </p:spPr>
      </p:pic>
      <p:pic>
        <p:nvPicPr>
          <p:cNvPr id="32" name="Grafik 31" descr="Ein Bild, das Metallwaren, Schraube enthält.&#10;&#10;Automatisch generierte Beschreibung">
            <a:extLst>
              <a:ext uri="{FF2B5EF4-FFF2-40B4-BE49-F238E27FC236}">
                <a16:creationId xmlns:a16="http://schemas.microsoft.com/office/drawing/2014/main" id="{E8F51F4C-8F29-813F-23D5-63F78FBF6D1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30232" y="598668"/>
            <a:ext cx="1226558" cy="611907"/>
          </a:xfrm>
          <a:prstGeom prst="rect">
            <a:avLst/>
          </a:prstGeom>
        </p:spPr>
      </p:pic>
      <p:sp>
        <p:nvSpPr>
          <p:cNvPr id="33" name="Line">
            <a:extLst>
              <a:ext uri="{FF2B5EF4-FFF2-40B4-BE49-F238E27FC236}">
                <a16:creationId xmlns:a16="http://schemas.microsoft.com/office/drawing/2014/main" id="{F18E1657-87B3-7822-D347-CC3528BF0253}"/>
              </a:ext>
            </a:extLst>
          </p:cNvPr>
          <p:cNvSpPr/>
          <p:nvPr/>
        </p:nvSpPr>
        <p:spPr>
          <a:xfrm>
            <a:off x="1921635" y="2705523"/>
            <a:ext cx="3905676" cy="13538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34" name="Line">
            <a:extLst>
              <a:ext uri="{FF2B5EF4-FFF2-40B4-BE49-F238E27FC236}">
                <a16:creationId xmlns:a16="http://schemas.microsoft.com/office/drawing/2014/main" id="{B8F5A141-D1D2-3184-6FA4-118EC0B7DD93}"/>
              </a:ext>
            </a:extLst>
          </p:cNvPr>
          <p:cNvSpPr/>
          <p:nvPr/>
        </p:nvSpPr>
        <p:spPr>
          <a:xfrm>
            <a:off x="1921635" y="2959523"/>
            <a:ext cx="3905676" cy="1354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id="{58E1CAA9-E8A2-F8D7-9841-CBD52672DA39}"/>
              </a:ext>
            </a:extLst>
          </p:cNvPr>
          <p:cNvSpPr/>
          <p:nvPr/>
        </p:nvSpPr>
        <p:spPr>
          <a:xfrm flipV="1">
            <a:off x="1921635" y="3207920"/>
            <a:ext cx="3905676" cy="5604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36" name="Line">
            <a:extLst>
              <a:ext uri="{FF2B5EF4-FFF2-40B4-BE49-F238E27FC236}">
                <a16:creationId xmlns:a16="http://schemas.microsoft.com/office/drawing/2014/main" id="{7B2778ED-4FB3-852F-68DB-967AD27A20EA}"/>
              </a:ext>
            </a:extLst>
          </p:cNvPr>
          <p:cNvSpPr/>
          <p:nvPr/>
        </p:nvSpPr>
        <p:spPr>
          <a:xfrm>
            <a:off x="1921635" y="3467523"/>
            <a:ext cx="3905676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37" name="Line">
            <a:extLst>
              <a:ext uri="{FF2B5EF4-FFF2-40B4-BE49-F238E27FC236}">
                <a16:creationId xmlns:a16="http://schemas.microsoft.com/office/drawing/2014/main" id="{0BA5CF6C-29BA-A254-4204-33F372083EEC}"/>
              </a:ext>
            </a:extLst>
          </p:cNvPr>
          <p:cNvSpPr/>
          <p:nvPr/>
        </p:nvSpPr>
        <p:spPr>
          <a:xfrm>
            <a:off x="1921635" y="3721523"/>
            <a:ext cx="3905676" cy="1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38" name="Line">
            <a:extLst>
              <a:ext uri="{FF2B5EF4-FFF2-40B4-BE49-F238E27FC236}">
                <a16:creationId xmlns:a16="http://schemas.microsoft.com/office/drawing/2014/main" id="{B83FD90B-031A-F4AA-E1E5-33A8ABB6005E}"/>
              </a:ext>
            </a:extLst>
          </p:cNvPr>
          <p:cNvSpPr/>
          <p:nvPr/>
        </p:nvSpPr>
        <p:spPr>
          <a:xfrm flipV="1">
            <a:off x="1921635" y="3937278"/>
            <a:ext cx="3874501" cy="3824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id="{4CD507FC-B691-0B3E-BD12-D326D813C6BB}"/>
              </a:ext>
            </a:extLst>
          </p:cNvPr>
          <p:cNvSpPr/>
          <p:nvPr/>
        </p:nvSpPr>
        <p:spPr>
          <a:xfrm>
            <a:off x="1921635" y="1181523"/>
            <a:ext cx="4018517" cy="13539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DBFA555A-0FC9-C8CC-808C-CF560B6E0C4F}"/>
              </a:ext>
            </a:extLst>
          </p:cNvPr>
          <p:cNvSpPr/>
          <p:nvPr/>
        </p:nvSpPr>
        <p:spPr>
          <a:xfrm flipV="1">
            <a:off x="1921635" y="1429918"/>
            <a:ext cx="4018517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41" name="Line">
            <a:extLst>
              <a:ext uri="{FF2B5EF4-FFF2-40B4-BE49-F238E27FC236}">
                <a16:creationId xmlns:a16="http://schemas.microsoft.com/office/drawing/2014/main" id="{1FED621D-85E0-CE22-9D14-C82E5AD63BB5}"/>
              </a:ext>
            </a:extLst>
          </p:cNvPr>
          <p:cNvSpPr/>
          <p:nvPr/>
        </p:nvSpPr>
        <p:spPr>
          <a:xfrm flipV="1">
            <a:off x="1921635" y="1683917"/>
            <a:ext cx="4018517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42" name="Line">
            <a:extLst>
              <a:ext uri="{FF2B5EF4-FFF2-40B4-BE49-F238E27FC236}">
                <a16:creationId xmlns:a16="http://schemas.microsoft.com/office/drawing/2014/main" id="{D2E7750A-373F-69C5-F83D-C769C78C7308}"/>
              </a:ext>
            </a:extLst>
          </p:cNvPr>
          <p:cNvSpPr/>
          <p:nvPr/>
        </p:nvSpPr>
        <p:spPr>
          <a:xfrm flipV="1">
            <a:off x="1921635" y="1937920"/>
            <a:ext cx="3874501" cy="5603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43" name="Line">
            <a:extLst>
              <a:ext uri="{FF2B5EF4-FFF2-40B4-BE49-F238E27FC236}">
                <a16:creationId xmlns:a16="http://schemas.microsoft.com/office/drawing/2014/main" id="{9B1B6EB4-1C9B-D5AC-7222-B988F6E292D4}"/>
              </a:ext>
            </a:extLst>
          </p:cNvPr>
          <p:cNvSpPr/>
          <p:nvPr/>
        </p:nvSpPr>
        <p:spPr>
          <a:xfrm flipV="1">
            <a:off x="1921635" y="2191920"/>
            <a:ext cx="3874501" cy="5604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44" name="Line">
            <a:extLst>
              <a:ext uri="{FF2B5EF4-FFF2-40B4-BE49-F238E27FC236}">
                <a16:creationId xmlns:a16="http://schemas.microsoft.com/office/drawing/2014/main" id="{D1C69989-D795-5CEA-83DE-DB6F2114753B}"/>
              </a:ext>
            </a:extLst>
          </p:cNvPr>
          <p:cNvSpPr/>
          <p:nvPr/>
        </p:nvSpPr>
        <p:spPr>
          <a:xfrm>
            <a:off x="1921635" y="2451523"/>
            <a:ext cx="3874501" cy="13538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45" name="Line">
            <a:extLst>
              <a:ext uri="{FF2B5EF4-FFF2-40B4-BE49-F238E27FC236}">
                <a16:creationId xmlns:a16="http://schemas.microsoft.com/office/drawing/2014/main" id="{C177400B-EF46-BB6A-888F-7D2BBD4E76A6}"/>
              </a:ext>
            </a:extLst>
          </p:cNvPr>
          <p:cNvSpPr/>
          <p:nvPr/>
        </p:nvSpPr>
        <p:spPr>
          <a:xfrm flipV="1">
            <a:off x="1921635" y="4200024"/>
            <a:ext cx="3905676" cy="29499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46" name="Line">
            <a:extLst>
              <a:ext uri="{FF2B5EF4-FFF2-40B4-BE49-F238E27FC236}">
                <a16:creationId xmlns:a16="http://schemas.microsoft.com/office/drawing/2014/main" id="{96B6C408-2875-8D50-BF18-1D80D6B7C346}"/>
              </a:ext>
            </a:extLst>
          </p:cNvPr>
          <p:cNvSpPr/>
          <p:nvPr/>
        </p:nvSpPr>
        <p:spPr>
          <a:xfrm flipV="1">
            <a:off x="1921635" y="4454024"/>
            <a:ext cx="4090525" cy="29500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CFE08D0-5E7F-8433-1786-2887AF6A3980}"/>
              </a:ext>
            </a:extLst>
          </p:cNvPr>
          <p:cNvSpPr/>
          <p:nvPr/>
        </p:nvSpPr>
        <p:spPr bwMode="auto">
          <a:xfrm>
            <a:off x="7596336" y="339502"/>
            <a:ext cx="1477358" cy="1140918"/>
          </a:xfrm>
          <a:prstGeom prst="rect">
            <a:avLst/>
          </a:prstGeom>
          <a:solidFill>
            <a:srgbClr val="FFFFFF">
              <a:alpha val="8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947756AD-25EC-4AC4-7C88-1FB60B7397D5}"/>
              </a:ext>
            </a:extLst>
          </p:cNvPr>
          <p:cNvSpPr/>
          <p:nvPr/>
        </p:nvSpPr>
        <p:spPr bwMode="auto">
          <a:xfrm>
            <a:off x="7635007" y="3813646"/>
            <a:ext cx="1477358" cy="1140918"/>
          </a:xfrm>
          <a:prstGeom prst="rect">
            <a:avLst/>
          </a:prstGeom>
          <a:solidFill>
            <a:srgbClr val="FFFFFF">
              <a:alpha val="8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7" name="Line">
            <a:extLst>
              <a:ext uri="{FF2B5EF4-FFF2-40B4-BE49-F238E27FC236}">
                <a16:creationId xmlns:a16="http://schemas.microsoft.com/office/drawing/2014/main" id="{A7971C5B-88E6-C6DC-875C-61F1D888E36B}"/>
              </a:ext>
            </a:extLst>
          </p:cNvPr>
          <p:cNvSpPr/>
          <p:nvPr/>
        </p:nvSpPr>
        <p:spPr>
          <a:xfrm>
            <a:off x="1921635" y="826626"/>
            <a:ext cx="5818717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48" name="Line">
            <a:extLst>
              <a:ext uri="{FF2B5EF4-FFF2-40B4-BE49-F238E27FC236}">
                <a16:creationId xmlns:a16="http://schemas.microsoft.com/office/drawing/2014/main" id="{0DE0F337-89D9-C42C-621A-E01D666C985E}"/>
              </a:ext>
            </a:extLst>
          </p:cNvPr>
          <p:cNvSpPr/>
          <p:nvPr/>
        </p:nvSpPr>
        <p:spPr>
          <a:xfrm>
            <a:off x="1908863" y="4775769"/>
            <a:ext cx="6297449" cy="5605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sp>
        <p:nvSpPr>
          <p:cNvPr id="2" name="Shape">
            <a:extLst>
              <a:ext uri="{FF2B5EF4-FFF2-40B4-BE49-F238E27FC236}">
                <a16:creationId xmlns:a16="http://schemas.microsoft.com/office/drawing/2014/main" id="{9B41CBB4-5698-B63F-DD78-CAC324C8F368}"/>
              </a:ext>
            </a:extLst>
          </p:cNvPr>
          <p:cNvSpPr/>
          <p:nvPr/>
        </p:nvSpPr>
        <p:spPr>
          <a:xfrm rot="16200000">
            <a:off x="2433317" y="2550915"/>
            <a:ext cx="4410845" cy="586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72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627" y="0"/>
                </a:lnTo>
                <a:lnTo>
                  <a:pt x="2972" y="0"/>
                </a:lnTo>
                <a:close/>
              </a:path>
            </a:pathLst>
          </a:custGeom>
          <a:solidFill>
            <a:srgbClr val="9EA4FF">
              <a:alpha val="80000"/>
            </a:srgbClr>
          </a:solidFill>
          <a:ln w="12700">
            <a:solidFill>
              <a:srgbClr val="000000">
                <a:alpha val="80000"/>
              </a:srgbClr>
            </a:solidFill>
          </a:ln>
        </p:spPr>
        <p:txBody>
          <a:bodyPr lIns="45719" rIns="45719" anchor="ctr"/>
          <a:lstStyle/>
          <a:p>
            <a:pPr algn="ctr">
              <a:spcBef>
                <a:spcPts val="900"/>
              </a:spcBef>
            </a:pPr>
            <a:r>
              <a:rPr lang="de-CH" dirty="0"/>
              <a:t>Tracking Chamber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993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30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30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7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5D5D5"/>
                                      </p:to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7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5D5D5"/>
                                      </p:to>
                                    </p:animClr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64" grpId="0" animBg="1"/>
      <p:bldP spid="65" grpId="0" animBg="1"/>
      <p:bldP spid="47" grpId="0" animBg="1"/>
      <p:bldP spid="48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79713" y="123478"/>
            <a:ext cx="6624736" cy="773580"/>
          </a:xfrm>
        </p:spPr>
        <p:txBody>
          <a:bodyPr/>
          <a:lstStyle/>
          <a:p>
            <a:pPr algn="ctr"/>
            <a:r>
              <a:rPr lang="de-DE" sz="2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Novel</a:t>
            </a:r>
            <a:r>
              <a:rPr lang="de-DE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de-DE" sz="2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technique</a:t>
            </a:r>
            <a:r>
              <a:rPr lang="de-DE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: Non-</a:t>
            </a:r>
            <a:r>
              <a:rPr lang="de-DE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</a:t>
            </a:r>
            <a:r>
              <a:rPr lang="de-DE" sz="2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estructive</a:t>
            </a:r>
            <a:r>
              <a:rPr lang="de-DE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</a:t>
            </a:r>
            <a:r>
              <a:rPr lang="de-DE" sz="2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element</a:t>
            </a:r>
            <a:r>
              <a:rPr lang="de-DE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(isotope) sensitive </a:t>
            </a:r>
            <a:r>
              <a:rPr lang="de-DE" sz="2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tomography</a:t>
            </a:r>
            <a:r>
              <a:rPr lang="de-DE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  <a:endParaRPr lang="de-DE" sz="2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29" name="Grafik 3">
            <a:extLst>
              <a:ext uri="{FF2B5EF4-FFF2-40B4-BE49-F238E27FC236}">
                <a16:creationId xmlns:a16="http://schemas.microsoft.com/office/drawing/2014/main" id="{639D9BD1-3BA3-A5D3-219D-4C6D1AABD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901828"/>
            <a:ext cx="3445226" cy="4066172"/>
          </a:xfrm>
          <a:prstGeom prst="rect">
            <a:avLst/>
          </a:prstGeom>
        </p:spPr>
      </p:pic>
      <p:sp>
        <p:nvSpPr>
          <p:cNvPr id="30" name="Textfeld 7">
            <a:extLst>
              <a:ext uri="{FF2B5EF4-FFF2-40B4-BE49-F238E27FC236}">
                <a16:creationId xmlns:a16="http://schemas.microsoft.com/office/drawing/2014/main" id="{DCD713AF-1B41-5B42-7FEE-21A92E79FE3B}"/>
              </a:ext>
            </a:extLst>
          </p:cNvPr>
          <p:cNvSpPr txBox="1"/>
          <p:nvPr/>
        </p:nvSpPr>
        <p:spPr>
          <a:xfrm>
            <a:off x="4572000" y="1563638"/>
            <a:ext cx="4280331" cy="1919756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0"/>
              </a:spcAf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</a:rPr>
              <a:t>a) Vincent van Gogh's Flower Still Life with Meadow Flowers and Roses, summer 1886 (</a:t>
            </a:r>
            <a:r>
              <a:rPr lang="en-US" sz="1050" dirty="0" err="1">
                <a:effectLst/>
                <a:latin typeface="+mn-lt"/>
                <a:ea typeface="Times New Roman" panose="02020603050405020304" pitchFamily="18" charset="0"/>
              </a:rPr>
              <a:t>Kröller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</a:rPr>
              <a:t>–Müller Museum, </a:t>
            </a:r>
            <a:r>
              <a:rPr lang="en-US" sz="1050" dirty="0" err="1">
                <a:effectLst/>
                <a:latin typeface="+mn-lt"/>
                <a:ea typeface="Times New Roman" panose="02020603050405020304" pitchFamily="18" charset="0"/>
              </a:rPr>
              <a:t>Otterlo</a:t>
            </a:r>
            <a:r>
              <a:rPr lang="en-US" sz="1050" dirty="0">
                <a:effectLst/>
                <a:latin typeface="+mn-lt"/>
                <a:ea typeface="Times New Roman" panose="02020603050405020304" pitchFamily="18" charset="0"/>
              </a:rPr>
              <a:t>, the Netherlands), rotated for illustration purposes. </a:t>
            </a:r>
          </a:p>
          <a:p>
            <a:pPr>
              <a:spcAft>
                <a:spcPts val="1000"/>
              </a:spcAf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</a:rPr>
              <a:t>b) Hg fluorescence signal of the area in the red box, flowers are visible. </a:t>
            </a:r>
          </a:p>
          <a:p>
            <a:pPr>
              <a:spcAft>
                <a:spcPts val="1000"/>
              </a:spcAf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</a:rPr>
              <a:t>c) Zn fluorescence signal of the same area, hints of a human face visible.</a:t>
            </a:r>
          </a:p>
          <a:p>
            <a:pPr>
              <a:spcAft>
                <a:spcPts val="1000"/>
              </a:spcAft>
            </a:pPr>
            <a:r>
              <a:rPr lang="en-US" sz="1050" dirty="0">
                <a:effectLst/>
                <a:latin typeface="+mn-lt"/>
                <a:ea typeface="Times New Roman" panose="02020603050405020304" pitchFamily="18" charset="0"/>
              </a:rPr>
              <a:t> d) Zn fluorescence measured from the back of the painting with less absorption, revealing the human face as part of an overpainted wrestling scene.. </a:t>
            </a:r>
            <a:endParaRPr lang="en-CH" sz="105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906FB3A-5375-F118-023A-7AED2147C565}"/>
              </a:ext>
            </a:extLst>
          </p:cNvPr>
          <p:cNvSpPr txBox="1"/>
          <p:nvPr/>
        </p:nvSpPr>
        <p:spPr>
          <a:xfrm>
            <a:off x="4472291" y="3507854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M. </a:t>
            </a:r>
            <a:r>
              <a:rPr lang="en-US" sz="800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Alfeld</a:t>
            </a:r>
            <a:r>
              <a:rPr lang="en-US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J. A. C. </a:t>
            </a:r>
            <a:r>
              <a:rPr lang="en-US" sz="800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Broekaert</a:t>
            </a:r>
            <a:r>
              <a:rPr lang="en-US" sz="800" dirty="0">
                <a:latin typeface="Verdan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800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Spectrochimica</a:t>
            </a:r>
            <a:r>
              <a:rPr lang="en-US" sz="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Acta Part B 88, 211- 230 (2013)</a:t>
            </a:r>
            <a:endParaRPr lang="en-CH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62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1D32ECD-EA50-B9EC-C100-C92EDDF183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616639"/>
            <a:ext cx="3657399" cy="4288847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BC3FE6B1-8DA8-48BD-BB37-B783D7435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Twin GEM-TPC Tracking chamber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EE9A05-5CD2-43D0-A60A-620A1D7539B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1BDEB881-D72E-48CB-AF71-5F5345E72C9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717971"/>
            <a:ext cx="7993496" cy="3509963"/>
          </a:xfrm>
        </p:spPr>
        <p:txBody>
          <a:bodyPr/>
          <a:lstStyle/>
          <a:p>
            <a:r>
              <a:rPr lang="de-CH" dirty="0" err="1"/>
              <a:t>Opportunity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existing</a:t>
            </a:r>
            <a:r>
              <a:rPr lang="de-CH" dirty="0"/>
              <a:t> prototype </a:t>
            </a:r>
            <a:r>
              <a:rPr lang="de-CH" dirty="0" err="1"/>
              <a:t>detector</a:t>
            </a:r>
            <a:endParaRPr lang="de-CH" dirty="0"/>
          </a:p>
          <a:p>
            <a:pPr lvl="1"/>
            <a:r>
              <a:rPr lang="de-CH" dirty="0" err="1"/>
              <a:t>Collaboration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F. Garcia (U Helsinki) &amp; RD51, CERN</a:t>
            </a:r>
          </a:p>
          <a:p>
            <a:pPr lvl="1"/>
            <a:r>
              <a:rPr lang="de-CH" dirty="0" err="1"/>
              <a:t>Designed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heavy </a:t>
            </a:r>
            <a:r>
              <a:rPr lang="de-CH" dirty="0" err="1"/>
              <a:t>ion</a:t>
            </a:r>
            <a:r>
              <a:rPr lang="de-CH" dirty="0"/>
              <a:t> </a:t>
            </a:r>
            <a:r>
              <a:rPr lang="de-CH" dirty="0" err="1"/>
              <a:t>tracking</a:t>
            </a:r>
            <a:r>
              <a:rPr lang="de-CH" dirty="0"/>
              <a:t> @ GSI/FAIR</a:t>
            </a:r>
          </a:p>
          <a:p>
            <a:r>
              <a:rPr lang="de-CH" dirty="0"/>
              <a:t>Twin Time-</a:t>
            </a:r>
            <a:r>
              <a:rPr lang="de-CH" dirty="0" err="1"/>
              <a:t>Projection</a:t>
            </a:r>
            <a:r>
              <a:rPr lang="de-CH" dirty="0"/>
              <a:t>-Chamber</a:t>
            </a:r>
          </a:p>
          <a:p>
            <a:pPr lvl="1"/>
            <a:r>
              <a:rPr lang="de-CH" dirty="0"/>
              <a:t>GEM </a:t>
            </a:r>
            <a:r>
              <a:rPr lang="de-CH" dirty="0" err="1"/>
              <a:t>stack</a:t>
            </a:r>
            <a:r>
              <a:rPr lang="de-CH" dirty="0"/>
              <a:t> </a:t>
            </a:r>
            <a:r>
              <a:rPr lang="de-CH" dirty="0" err="1"/>
              <a:t>amplification</a:t>
            </a:r>
            <a:r>
              <a:rPr lang="de-CH" dirty="0"/>
              <a:t> </a:t>
            </a:r>
            <a:r>
              <a:rPr lang="de-CH" dirty="0" err="1"/>
              <a:t>stage</a:t>
            </a:r>
            <a:endParaRPr lang="de-CH" dirty="0"/>
          </a:p>
          <a:p>
            <a:pPr lvl="1"/>
            <a:r>
              <a:rPr lang="de-CH" dirty="0"/>
              <a:t>1D </a:t>
            </a:r>
            <a:r>
              <a:rPr lang="de-CH" dirty="0" err="1"/>
              <a:t>strip</a:t>
            </a:r>
            <a:r>
              <a:rPr lang="de-CH" dirty="0"/>
              <a:t> </a:t>
            </a:r>
            <a:r>
              <a:rPr lang="de-CH" dirty="0" err="1"/>
              <a:t>readout</a:t>
            </a:r>
            <a:r>
              <a:rPr lang="de-CH" dirty="0"/>
              <a:t> – 1024 in total</a:t>
            </a:r>
          </a:p>
          <a:p>
            <a:pPr lvl="1"/>
            <a:r>
              <a:rPr lang="de-CH" dirty="0"/>
              <a:t>X </a:t>
            </a:r>
            <a:r>
              <a:rPr lang="de-CH" dirty="0" err="1"/>
              <a:t>position</a:t>
            </a:r>
            <a:r>
              <a:rPr lang="de-CH" dirty="0"/>
              <a:t> </a:t>
            </a:r>
            <a:r>
              <a:rPr lang="de-CH" dirty="0" err="1"/>
              <a:t>given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cluster</a:t>
            </a:r>
            <a:r>
              <a:rPr lang="de-CH" dirty="0"/>
              <a:t> on </a:t>
            </a:r>
            <a:r>
              <a:rPr lang="de-CH" dirty="0" err="1"/>
              <a:t>strips</a:t>
            </a:r>
            <a:endParaRPr lang="de-CH" dirty="0"/>
          </a:p>
          <a:p>
            <a:pPr lvl="1"/>
            <a:r>
              <a:rPr lang="de-CH" dirty="0"/>
              <a:t>Y </a:t>
            </a:r>
            <a:r>
              <a:rPr lang="de-CH" dirty="0" err="1"/>
              <a:t>position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drift</a:t>
            </a:r>
            <a:r>
              <a:rPr lang="de-CH" dirty="0"/>
              <a:t> time(s)</a:t>
            </a:r>
          </a:p>
          <a:p>
            <a:pPr lvl="1"/>
            <a:r>
              <a:rPr lang="de-CH" dirty="0" err="1"/>
              <a:t>Tested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Ar/CO2 and P10 (Ar/CH4)</a:t>
            </a:r>
          </a:p>
          <a:p>
            <a:r>
              <a:rPr lang="de-CH" dirty="0"/>
              <a:t>Separate </a:t>
            </a:r>
            <a:r>
              <a:rPr lang="de-CH" dirty="0" err="1"/>
              <a:t>readout</a:t>
            </a:r>
            <a:r>
              <a:rPr lang="de-CH" dirty="0"/>
              <a:t> </a:t>
            </a:r>
            <a:r>
              <a:rPr lang="de-CH" dirty="0" err="1"/>
              <a:t>system</a:t>
            </a:r>
            <a:endParaRPr lang="en-GB" dirty="0"/>
          </a:p>
          <a:p>
            <a:pPr lvl="1"/>
            <a:r>
              <a:rPr lang="en-GB" dirty="0"/>
              <a:t>based on SRS DAQ with VMM3a ASICs</a:t>
            </a:r>
          </a:p>
          <a:p>
            <a:pPr lvl="1"/>
            <a:r>
              <a:rPr lang="en-GB" dirty="0"/>
              <a:t>extreme rate capability (not required for MIXE)</a:t>
            </a:r>
          </a:p>
          <a:p>
            <a:pPr lvl="1"/>
            <a:r>
              <a:rPr lang="en-GB" dirty="0"/>
              <a:t>continuous readout </a:t>
            </a:r>
          </a:p>
          <a:p>
            <a:pPr lvl="1"/>
            <a:r>
              <a:rPr lang="en-GB" dirty="0"/>
              <a:t>challenging synchronization with MIXE DAQ </a:t>
            </a:r>
          </a:p>
        </p:txBody>
      </p:sp>
    </p:spTree>
    <p:extLst>
      <p:ext uri="{BB962C8B-B14F-4D97-AF65-F5344CB8AC3E}">
        <p14:creationId xmlns:p14="http://schemas.microsoft.com/office/powerpoint/2010/main" val="75840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74BA87FE-43EB-9FB1-268F-B06AC0CF785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0" y="771550"/>
                <a:ext cx="7742237" cy="3509963"/>
              </a:xfrm>
            </p:spPr>
            <p:txBody>
              <a:bodyPr/>
              <a:lstStyle/>
              <a:p>
                <a:r>
                  <a:rPr lang="en-GB" dirty="0"/>
                  <a:t>Multiple scattering over 10cm of gas at atmospheric pressure (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≈25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/>
                  <a:t> )</a:t>
                </a:r>
              </a:p>
              <a:p>
                <a:pPr lvl="1"/>
                <a:r>
                  <a:rPr lang="en-GB" dirty="0"/>
                  <a:t>Air:	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≈1.9 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b="0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GB" dirty="0"/>
                  <a:t>ArCO</a:t>
                </a:r>
                <a:r>
                  <a:rPr lang="en-GB" baseline="-25000" dirty="0"/>
                  <a:t>2</a:t>
                </a:r>
                <a:r>
                  <a:rPr lang="en-GB" dirty="0"/>
                  <a:t> (90/10): 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≈3.4 </m:t>
                    </m:r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b="0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GB" dirty="0"/>
                  <a:t>HeCO</a:t>
                </a:r>
                <a:r>
                  <a:rPr lang="en-GB" baseline="-25000" dirty="0"/>
                  <a:t>2</a:t>
                </a:r>
                <a:r>
                  <a:rPr lang="en-GB" dirty="0"/>
                  <a:t> (90/10): 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≈0.6 </m:t>
                    </m:r>
                    <m:r>
                      <a:rPr lang="en-GB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b="0" dirty="0">
                  <a:solidFill>
                    <a:schemeClr val="accent6"/>
                  </a:solidFill>
                </a:endParaRPr>
              </a:p>
              <a:p>
                <a:r>
                  <a:rPr lang="en-GB" dirty="0"/>
                  <a:t>Tracker resolution on test target (1mm distance from tracker)</a:t>
                </a:r>
              </a:p>
              <a:p>
                <a:pPr lvl="1"/>
                <a:r>
                  <a:rPr lang="en-GB" dirty="0"/>
                  <a:t>Unmodified Twin GEM-TPC (HeCO</a:t>
                </a:r>
                <a:r>
                  <a:rPr lang="en-GB" baseline="-25000" dirty="0"/>
                  <a:t>2</a:t>
                </a:r>
                <a:r>
                  <a:rPr lang="en-GB" dirty="0"/>
                  <a:t>)</a:t>
                </a:r>
                <a:r>
                  <a:rPr lang="en-GB" baseline="-25000" dirty="0"/>
                  <a:t> </a:t>
                </a:r>
                <a:r>
                  <a:rPr lang="en-GB" dirty="0"/>
                  <a:t>: </a:t>
                </a:r>
              </a:p>
              <a:p>
                <a:pPr marL="177790" lvl="1" indent="0">
                  <a:buNone/>
                </a:pPr>
                <a:r>
                  <a:rPr lang="en-GB" b="0" dirty="0">
                    <a:solidFill>
                      <a:schemeClr val="tx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≈3 </m:t>
                    </m:r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b="0" dirty="0">
                    <a:solidFill>
                      <a:srgbClr val="002060"/>
                    </a:solidFill>
                  </a:rPr>
                  <a:t> </a:t>
                </a:r>
                <a:r>
                  <a:rPr lang="en-GB" dirty="0">
                    <a:solidFill>
                      <a:srgbClr val="002060"/>
                    </a:solidFill>
                  </a:rPr>
                  <a:t>(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≈25 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 )		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≈0.9 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 (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≈45 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 )	</a:t>
                </a:r>
                <a:endParaRPr lang="en-GB" b="0" dirty="0">
                  <a:solidFill>
                    <a:schemeClr val="tx1"/>
                  </a:solidFill>
                </a:endParaRPr>
              </a:p>
              <a:p>
                <a:r>
                  <a:rPr lang="en-GB" i="1" dirty="0"/>
                  <a:t>However</a:t>
                </a:r>
                <a:r>
                  <a:rPr lang="en-GB" dirty="0"/>
                  <a:t>: HeCO</a:t>
                </a:r>
                <a:r>
                  <a:rPr lang="en-GB" baseline="-25000" dirty="0"/>
                  <a:t>2</a:t>
                </a:r>
                <a:r>
                  <a:rPr lang="en-GB" dirty="0"/>
                  <a:t> needs additional testing and R&amp;D</a:t>
                </a:r>
              </a:p>
              <a:p>
                <a:pPr lvl="1"/>
                <a:r>
                  <a:rPr lang="en-GB" dirty="0"/>
                  <a:t>ArCO</a:t>
                </a:r>
                <a:r>
                  <a:rPr lang="en-GB" baseline="-25000" dirty="0"/>
                  <a:t>2</a:t>
                </a:r>
                <a:r>
                  <a:rPr lang="en-GB" dirty="0"/>
                  <a:t> was used since the behaviour was well understood</a:t>
                </a:r>
              </a:p>
              <a:p>
                <a:pPr lvl="1"/>
                <a:r>
                  <a:rPr lang="en-GB" dirty="0"/>
                  <a:t>to compensate for larger scattering </a:t>
                </a:r>
                <a:r>
                  <a:rPr lang="en-GB" sz="1400" dirty="0">
                    <a:sym typeface="Wingdings" panose="05000000000000000000" pitchFamily="2" charset="2"/>
                  </a:rPr>
                  <a:t></a:t>
                </a:r>
                <a:r>
                  <a:rPr lang="en-GB" dirty="0"/>
                  <a:t> maximum muon momentum (60 MeV/c)</a:t>
                </a:r>
              </a:p>
              <a:p>
                <a:r>
                  <a:rPr lang="en-GB" dirty="0"/>
                  <a:t>Simulations validated in May 2023 beamtime (spoilers)</a:t>
                </a:r>
              </a:p>
              <a:p>
                <a:pPr lvl="1"/>
                <a:r>
                  <a:rPr lang="en-GB" dirty="0"/>
                  <a:t>expected resolution at 60 MeV/c for target ~10 mm from tracker vessel</a:t>
                </a:r>
              </a:p>
              <a:p>
                <a:pPr lvl="1"/>
                <a:r>
                  <a:rPr lang="en-GB" dirty="0"/>
                  <a:t>testing at low momenta (~20 MeV/c) showed muons not even reaching 2</a:t>
                </a:r>
                <a:r>
                  <a:rPr lang="en-GB" baseline="30000" dirty="0"/>
                  <a:t>nd</a:t>
                </a:r>
                <a:r>
                  <a:rPr lang="en-GB" dirty="0"/>
                  <a:t> TPC</a:t>
                </a:r>
              </a:p>
              <a:p>
                <a:pPr lvl="1"/>
                <a:r>
                  <a:rPr lang="en-GB" i="1" dirty="0"/>
                  <a:t>Ultimately, we will need HeCO</a:t>
                </a:r>
                <a:r>
                  <a:rPr lang="en-GB" i="1" baseline="-25000" dirty="0"/>
                  <a:t>2</a:t>
                </a:r>
                <a:r>
                  <a:rPr lang="en-GB" i="1" dirty="0"/>
                  <a:t> among other improvements for low momenta!</a:t>
                </a:r>
              </a:p>
              <a:p>
                <a:pPr marL="177790" lvl="1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74BA87FE-43EB-9FB1-268F-B06AC0CF78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0" y="771550"/>
                <a:ext cx="7742237" cy="3509963"/>
              </a:xfrm>
              <a:blipFill>
                <a:blip r:embed="rId3"/>
                <a:stretch>
                  <a:fillRect l="-1575" t="-1565" b="-1704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39FCF78A-2FFF-5EB7-788D-F633D6ED6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Twin GEM-TPC Tracking chamber </a:t>
            </a:r>
            <a:r>
              <a:rPr lang="en-GB" dirty="0"/>
              <a:t>– Geant4 MC</a:t>
            </a:r>
            <a:endParaRPr lang="en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6A89743-3360-558D-BB66-046A067C3E0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90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602940A-CC42-23A3-7382-BA463DFE0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Tracker Measurements: May 2023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97064E-B0D7-122E-6FEB-29607AD836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46EC92E-2334-D3D5-1AED-A9E763ECC8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915566"/>
            <a:ext cx="8098130" cy="367240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C4DD260-FAFA-D035-8BDC-39E64AEBC7D6}"/>
              </a:ext>
            </a:extLst>
          </p:cNvPr>
          <p:cNvSpPr txBox="1"/>
          <p:nvPr/>
        </p:nvSpPr>
        <p:spPr>
          <a:xfrm>
            <a:off x="5940152" y="1992064"/>
            <a:ext cx="1800200" cy="310766"/>
          </a:xfrm>
          <a:prstGeom prst="rect">
            <a:avLst/>
          </a:prstGeom>
          <a:solidFill>
            <a:srgbClr val="FDCA00"/>
          </a:solidFill>
          <a:ln w="28575">
            <a:solidFill>
              <a:srgbClr val="C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 Entrance Detector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3BFBB9A-E54C-F54F-F54E-6FE86F2CC62D}"/>
              </a:ext>
            </a:extLst>
          </p:cNvPr>
          <p:cNvSpPr txBox="1"/>
          <p:nvPr/>
        </p:nvSpPr>
        <p:spPr>
          <a:xfrm>
            <a:off x="4711143" y="1363106"/>
            <a:ext cx="1440160" cy="310767"/>
          </a:xfrm>
          <a:prstGeom prst="rect">
            <a:avLst/>
          </a:prstGeom>
          <a:solidFill>
            <a:srgbClr val="FDCA00"/>
          </a:solidFill>
          <a:ln w="28575">
            <a:solidFill>
              <a:srgbClr val="C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 First TPC (top)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846FEE5-13A6-FF62-EED5-26E0A5E8BFEA}"/>
              </a:ext>
            </a:extLst>
          </p:cNvPr>
          <p:cNvSpPr txBox="1"/>
          <p:nvPr/>
        </p:nvSpPr>
        <p:spPr>
          <a:xfrm>
            <a:off x="3203848" y="3876063"/>
            <a:ext cx="2088232" cy="310767"/>
          </a:xfrm>
          <a:prstGeom prst="rect">
            <a:avLst/>
          </a:prstGeom>
          <a:solidFill>
            <a:srgbClr val="FDCA00"/>
          </a:solidFill>
          <a:ln w="28575">
            <a:solidFill>
              <a:srgbClr val="C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 Second TPC (bottom)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15B986F-3C93-82CD-0208-48B3DFD0A7C9}"/>
              </a:ext>
            </a:extLst>
          </p:cNvPr>
          <p:cNvSpPr txBox="1"/>
          <p:nvPr/>
        </p:nvSpPr>
        <p:spPr>
          <a:xfrm>
            <a:off x="2771800" y="1271984"/>
            <a:ext cx="1512168" cy="651694"/>
          </a:xfrm>
          <a:prstGeom prst="rect">
            <a:avLst/>
          </a:prstGeom>
          <a:solidFill>
            <a:srgbClr val="FDCA00"/>
          </a:solidFill>
          <a:ln w="28575">
            <a:solidFill>
              <a:srgbClr val="C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  MICROMEGAS</a:t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r>
              <a:rPr lang="en-US" sz="1800" dirty="0">
                <a:solidFill>
                  <a:srgbClr val="000000"/>
                </a:solidFill>
                <a:latin typeface="Calibri"/>
              </a:rPr>
              <a:t>      Telescope</a:t>
            </a:r>
          </a:p>
        </p:txBody>
      </p:sp>
    </p:spTree>
    <p:extLst>
      <p:ext uri="{BB962C8B-B14F-4D97-AF65-F5344CB8AC3E}">
        <p14:creationId xmlns:p14="http://schemas.microsoft.com/office/powerpoint/2010/main" val="27325429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CBFA0F9-E224-504E-7A4B-DB1D207863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5019" y="864838"/>
            <a:ext cx="7742237" cy="3509963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ArialMT"/>
              </a:rPr>
              <a:t>Assembled, tested and mounte</a:t>
            </a:r>
            <a:r>
              <a:rPr lang="en-US" sz="1800" dirty="0">
                <a:latin typeface="ArialMT"/>
              </a:rPr>
              <a:t>d new detector</a:t>
            </a:r>
          </a:p>
          <a:p>
            <a:pPr lvl="1"/>
            <a:r>
              <a:rPr lang="en-US" dirty="0">
                <a:latin typeface="ArialMT"/>
              </a:rPr>
              <a:t>precision 3D printed (35um) mounting structure</a:t>
            </a:r>
          </a:p>
          <a:p>
            <a:pPr lvl="1"/>
            <a:r>
              <a:rPr lang="en-US" dirty="0">
                <a:latin typeface="ArialMT"/>
              </a:rPr>
              <a:t>3 scintillating fibers in exactly 4mm distance</a:t>
            </a:r>
          </a:p>
          <a:p>
            <a:pPr lvl="1"/>
            <a:r>
              <a:rPr lang="en-US" dirty="0">
                <a:latin typeface="ArialMT"/>
              </a:rPr>
              <a:t>high speed </a:t>
            </a:r>
            <a:r>
              <a:rPr lang="en-US" dirty="0" err="1">
                <a:latin typeface="ArialMT"/>
              </a:rPr>
              <a:t>SiPM</a:t>
            </a:r>
            <a:r>
              <a:rPr lang="en-US" dirty="0">
                <a:latin typeface="ArialMT"/>
              </a:rPr>
              <a:t> </a:t>
            </a:r>
            <a:r>
              <a:rPr lang="en-US" dirty="0" err="1">
                <a:latin typeface="ArialMT"/>
              </a:rPr>
              <a:t>premounted</a:t>
            </a:r>
            <a:r>
              <a:rPr lang="en-US" dirty="0">
                <a:latin typeface="ArialMT"/>
              </a:rPr>
              <a:t> on readout board</a:t>
            </a:r>
          </a:p>
          <a:p>
            <a:r>
              <a:rPr lang="en-US" i="1" dirty="0">
                <a:latin typeface="ArialMT"/>
              </a:rPr>
              <a:t>Drift time calibration successful!</a:t>
            </a:r>
          </a:p>
          <a:p>
            <a:pPr lvl="1"/>
            <a:r>
              <a:rPr lang="en-US" dirty="0">
                <a:latin typeface="ArialMT"/>
              </a:rPr>
              <a:t>cut on parallel tracks (constant sum of drift time)</a:t>
            </a:r>
          </a:p>
          <a:p>
            <a:pPr lvl="1"/>
            <a:r>
              <a:rPr lang="en-US" dirty="0"/>
              <a:t>drift velocity: (9.30 +/- 0.03) mm/us</a:t>
            </a:r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BF6F2FD-6B1D-4D8E-026C-5D61F22FB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time calibration – Fiber Detector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6D1C27-67B1-18CC-6AE9-2F26B8F9AD9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8" name="Grafik 7" descr="Ein Bild, das Elektrische Leitungen, Kabel, Elektronik, Schrumpfschlauch enthält.&#10;&#10;Automatisch generierte Beschreibung">
            <a:extLst>
              <a:ext uri="{FF2B5EF4-FFF2-40B4-BE49-F238E27FC236}">
                <a16:creationId xmlns:a16="http://schemas.microsoft.com/office/drawing/2014/main" id="{83A94825-8ED7-39FA-8860-BB0DCBD5AA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6300192" y="843558"/>
            <a:ext cx="2576885" cy="3788666"/>
          </a:xfrm>
          <a:prstGeom prst="rect">
            <a:avLst/>
          </a:prstGeo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7EAC7633-3F19-4D82-D30A-20EDDD37D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3156" y="2931789"/>
            <a:ext cx="2219003" cy="219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2D82619-9E36-FCD2-1E9A-6F5E81509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2876" y="2935056"/>
            <a:ext cx="2219003" cy="219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3411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9C90FA-D48E-596D-2B44-4A4875D8CA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grpSp>
        <p:nvGrpSpPr>
          <p:cNvPr id="25" name="Group">
            <a:extLst>
              <a:ext uri="{FF2B5EF4-FFF2-40B4-BE49-F238E27FC236}">
                <a16:creationId xmlns:a16="http://schemas.microsoft.com/office/drawing/2014/main" id="{8764565B-6287-9931-3CC5-2B902F4F71A5}"/>
              </a:ext>
            </a:extLst>
          </p:cNvPr>
          <p:cNvGrpSpPr/>
          <p:nvPr/>
        </p:nvGrpSpPr>
        <p:grpSpPr>
          <a:xfrm>
            <a:off x="6042253" y="1815880"/>
            <a:ext cx="2994243" cy="1871402"/>
            <a:chOff x="0" y="0"/>
            <a:chExt cx="2994241" cy="1871401"/>
          </a:xfrm>
        </p:grpSpPr>
        <p:pic>
          <p:nvPicPr>
            <p:cNvPr id="26" name="Image" descr="Image">
              <a:extLst>
                <a:ext uri="{FF2B5EF4-FFF2-40B4-BE49-F238E27FC236}">
                  <a16:creationId xmlns:a16="http://schemas.microsoft.com/office/drawing/2014/main" id="{589E7B21-A485-CFE3-1EC3-ABEAC35B1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994242" cy="18714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" name="Rectangle">
              <a:extLst>
                <a:ext uri="{FF2B5EF4-FFF2-40B4-BE49-F238E27FC236}">
                  <a16:creationId xmlns:a16="http://schemas.microsoft.com/office/drawing/2014/main" id="{BF5D1D7B-0A01-E802-1823-F59F722F77E9}"/>
                </a:ext>
              </a:extLst>
            </p:cNvPr>
            <p:cNvSpPr/>
            <p:nvPr/>
          </p:nvSpPr>
          <p:spPr>
            <a:xfrm rot="192731">
              <a:off x="758176" y="1396103"/>
              <a:ext cx="1270001" cy="148387"/>
            </a:xfrm>
            <a:prstGeom prst="rect">
              <a:avLst/>
            </a:prstGeom>
            <a:solidFill>
              <a:srgbClr val="41414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900"/>
                </a:spcBef>
              </a:pPr>
              <a:endParaRPr/>
            </a:p>
          </p:txBody>
        </p:sp>
      </p:grpSp>
      <p:sp>
        <p:nvSpPr>
          <p:cNvPr id="28" name="Line">
            <a:extLst>
              <a:ext uri="{FF2B5EF4-FFF2-40B4-BE49-F238E27FC236}">
                <a16:creationId xmlns:a16="http://schemas.microsoft.com/office/drawing/2014/main" id="{EF57795D-3E9F-12F0-76D9-3F8DCEFEE6AC}"/>
              </a:ext>
            </a:extLst>
          </p:cNvPr>
          <p:cNvSpPr/>
          <p:nvPr/>
        </p:nvSpPr>
        <p:spPr>
          <a:xfrm>
            <a:off x="5868144" y="2566384"/>
            <a:ext cx="432048" cy="1"/>
          </a:xfrm>
          <a:prstGeom prst="line">
            <a:avLst/>
          </a:prstGeom>
          <a:ln w="76200">
            <a:solidFill>
              <a:srgbClr val="535353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pic>
        <p:nvPicPr>
          <p:cNvPr id="29" name="12415.png" descr="12415.png">
            <a:extLst>
              <a:ext uri="{FF2B5EF4-FFF2-40B4-BE49-F238E27FC236}">
                <a16:creationId xmlns:a16="http://schemas.microsoft.com/office/drawing/2014/main" id="{4860722C-BA6A-A5F3-86D3-AF5E612E18B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63917" y="2820660"/>
            <a:ext cx="1740425" cy="2190637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µ-">
            <a:extLst>
              <a:ext uri="{FF2B5EF4-FFF2-40B4-BE49-F238E27FC236}">
                <a16:creationId xmlns:a16="http://schemas.microsoft.com/office/drawing/2014/main" id="{6BE10469-3F0A-3AB5-CE58-243B18AC8D29}"/>
              </a:ext>
            </a:extLst>
          </p:cNvPr>
          <p:cNvSpPr txBox="1"/>
          <p:nvPr/>
        </p:nvSpPr>
        <p:spPr>
          <a:xfrm>
            <a:off x="193636" y="2320694"/>
            <a:ext cx="33663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sz="2800" dirty="0">
                <a:solidFill>
                  <a:schemeClr val="accent2"/>
                </a:solidFill>
                <a:latin typeface="+mj-lt"/>
              </a:rPr>
              <a:t>µ</a:t>
            </a:r>
            <a:r>
              <a:rPr lang="en-GB" sz="2800" baseline="30000" dirty="0">
                <a:solidFill>
                  <a:schemeClr val="accent2"/>
                </a:solidFill>
              </a:rPr>
              <a:t>–</a:t>
            </a:r>
            <a:endParaRPr sz="2800" baseline="30000" dirty="0">
              <a:solidFill>
                <a:schemeClr val="accent2"/>
              </a:solidFill>
            </a:endParaRPr>
          </a:p>
        </p:txBody>
      </p:sp>
      <p:grpSp>
        <p:nvGrpSpPr>
          <p:cNvPr id="31" name="Group">
            <a:extLst>
              <a:ext uri="{FF2B5EF4-FFF2-40B4-BE49-F238E27FC236}">
                <a16:creationId xmlns:a16="http://schemas.microsoft.com/office/drawing/2014/main" id="{250EF944-586D-3B37-5C0E-B81CF0179DEF}"/>
              </a:ext>
            </a:extLst>
          </p:cNvPr>
          <p:cNvGrpSpPr/>
          <p:nvPr/>
        </p:nvGrpSpPr>
        <p:grpSpPr>
          <a:xfrm>
            <a:off x="360804" y="1451490"/>
            <a:ext cx="2581738" cy="3096413"/>
            <a:chOff x="-664398" y="0"/>
            <a:chExt cx="2581737" cy="3096412"/>
          </a:xfrm>
        </p:grpSpPr>
        <p:pic>
          <p:nvPicPr>
            <p:cNvPr id="32" name="Picture 6" descr="Picture 6">
              <a:extLst>
                <a:ext uri="{FF2B5EF4-FFF2-40B4-BE49-F238E27FC236}">
                  <a16:creationId xmlns:a16="http://schemas.microsoft.com/office/drawing/2014/main" id="{C921C4BE-18E1-CF61-0D9F-2DFC6D1E3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83812" y="0"/>
              <a:ext cx="732340" cy="1301936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</p:pic>
        <p:grpSp>
          <p:nvGrpSpPr>
            <p:cNvPr id="33" name="Group">
              <a:extLst>
                <a:ext uri="{FF2B5EF4-FFF2-40B4-BE49-F238E27FC236}">
                  <a16:creationId xmlns:a16="http://schemas.microsoft.com/office/drawing/2014/main" id="{B1236F00-80BE-CA08-DAC4-46C01C528AF4}"/>
                </a:ext>
              </a:extLst>
            </p:cNvPr>
            <p:cNvGrpSpPr/>
            <p:nvPr/>
          </p:nvGrpSpPr>
          <p:grpSpPr>
            <a:xfrm>
              <a:off x="784453" y="81886"/>
              <a:ext cx="684565" cy="656432"/>
              <a:chOff x="0" y="0"/>
              <a:chExt cx="684564" cy="656431"/>
            </a:xfrm>
          </p:grpSpPr>
          <p:sp>
            <p:nvSpPr>
              <p:cNvPr id="37" name="Rectangle">
                <a:extLst>
                  <a:ext uri="{FF2B5EF4-FFF2-40B4-BE49-F238E27FC236}">
                    <a16:creationId xmlns:a16="http://schemas.microsoft.com/office/drawing/2014/main" id="{C91342B3-B690-19D9-F93C-809CF1A22B16}"/>
                  </a:ext>
                </a:extLst>
              </p:cNvPr>
              <p:cNvSpPr/>
              <p:nvPr/>
            </p:nvSpPr>
            <p:spPr>
              <a:xfrm>
                <a:off x="19531" y="11011"/>
                <a:ext cx="654146" cy="63862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spcBef>
                    <a:spcPts val="900"/>
                  </a:spcBef>
                </a:pPr>
                <a:endParaRPr/>
              </a:p>
            </p:txBody>
          </p:sp>
          <p:pic>
            <p:nvPicPr>
              <p:cNvPr id="38" name="Image" descr="Image">
                <a:extLst>
                  <a:ext uri="{FF2B5EF4-FFF2-40B4-BE49-F238E27FC236}">
                    <a16:creationId xmlns:a16="http://schemas.microsoft.com/office/drawing/2014/main" id="{D57450D7-856D-CBA0-AB66-42E3E433C2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0" y="0"/>
                <a:ext cx="684565" cy="656432"/>
              </a:xfrm>
              <a:prstGeom prst="rect">
                <a:avLst/>
              </a:prstGeom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</p:grpSp>
        <p:pic>
          <p:nvPicPr>
            <p:cNvPr id="34" name="Picture 6" descr="Picture 6">
              <a:extLst>
                <a:ext uri="{FF2B5EF4-FFF2-40B4-BE49-F238E27FC236}">
                  <a16:creationId xmlns:a16="http://schemas.microsoft.com/office/drawing/2014/main" id="{84581DF7-19C5-716B-2ECC-4A2DA2139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14775" y="699800"/>
              <a:ext cx="918889" cy="831158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</p:pic>
        <p:pic>
          <p:nvPicPr>
            <p:cNvPr id="35" name="Image" descr="Image">
              <a:extLst>
                <a:ext uri="{FF2B5EF4-FFF2-40B4-BE49-F238E27FC236}">
                  <a16:creationId xmlns:a16="http://schemas.microsoft.com/office/drawing/2014/main" id="{DFBDC288-1492-95C4-38ED-78DC19E42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80526" y="1488322"/>
              <a:ext cx="1236813" cy="656508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</p:pic>
        <p:pic>
          <p:nvPicPr>
            <p:cNvPr id="36" name="Picture 4" descr="Picture 4">
              <a:extLst>
                <a:ext uri="{FF2B5EF4-FFF2-40B4-BE49-F238E27FC236}">
                  <a16:creationId xmlns:a16="http://schemas.microsoft.com/office/drawing/2014/main" id="{A889F558-AA0B-BDC8-7C94-3B96CF935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038" t="3" r="20612"/>
            <a:stretch>
              <a:fillRect/>
            </a:stretch>
          </p:blipFill>
          <p:spPr>
            <a:xfrm rot="13740307">
              <a:off x="-352488" y="1186995"/>
              <a:ext cx="1623109" cy="1566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139"/>
                  </a:moveTo>
                  <a:lnTo>
                    <a:pt x="8122" y="0"/>
                  </a:lnTo>
                  <a:lnTo>
                    <a:pt x="7969" y="0"/>
                  </a:lnTo>
                  <a:lnTo>
                    <a:pt x="0" y="9501"/>
                  </a:lnTo>
                  <a:lnTo>
                    <a:pt x="13434" y="21600"/>
                  </a:lnTo>
                  <a:lnTo>
                    <a:pt x="13666" y="21599"/>
                  </a:lnTo>
                  <a:lnTo>
                    <a:pt x="21600" y="12139"/>
                  </a:lnTo>
                  <a:close/>
                </a:path>
              </a:pathLst>
            </a:custGeom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</p:pic>
      </p:grpSp>
      <p:sp>
        <p:nvSpPr>
          <p:cNvPr id="40" name="Archeological artifacts…">
            <a:extLst>
              <a:ext uri="{FF2B5EF4-FFF2-40B4-BE49-F238E27FC236}">
                <a16:creationId xmlns:a16="http://schemas.microsoft.com/office/drawing/2014/main" id="{CCBAFDAA-0C90-6CE5-D1A5-BE95C16EB588}"/>
              </a:ext>
            </a:extLst>
          </p:cNvPr>
          <p:cNvSpPr txBox="1"/>
          <p:nvPr/>
        </p:nvSpPr>
        <p:spPr>
          <a:xfrm>
            <a:off x="834480" y="1131590"/>
            <a:ext cx="2213748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defRPr b="1"/>
            </a:pPr>
            <a:r>
              <a:rPr dirty="0"/>
              <a:t>Archeological artifacts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CB409A32-9559-A64D-317C-CAE5F641B84B}"/>
              </a:ext>
            </a:extLst>
          </p:cNvPr>
          <p:cNvSpPr txBox="1"/>
          <p:nvPr/>
        </p:nvSpPr>
        <p:spPr>
          <a:xfrm>
            <a:off x="249627" y="4134755"/>
            <a:ext cx="20913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en-US" dirty="0"/>
              <a:t>Batteries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6F2536DF-2C14-6CA5-0C31-C2967669A3F3}"/>
              </a:ext>
            </a:extLst>
          </p:cNvPr>
          <p:cNvSpPr txBox="1"/>
          <p:nvPr/>
        </p:nvSpPr>
        <p:spPr>
          <a:xfrm>
            <a:off x="471512" y="3642654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dirty="0" err="1"/>
              <a:t>Meteorites</a:t>
            </a:r>
            <a:endParaRPr lang="de-CH" dirty="0"/>
          </a:p>
        </p:txBody>
      </p:sp>
      <p:sp>
        <p:nvSpPr>
          <p:cNvPr id="45" name="Muon Induced X-ray Emission">
            <a:extLst>
              <a:ext uri="{FF2B5EF4-FFF2-40B4-BE49-F238E27FC236}">
                <a16:creationId xmlns:a16="http://schemas.microsoft.com/office/drawing/2014/main" id="{9C3E57DE-CB50-24D9-3847-CD235DD4E5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MIXE: </a:t>
            </a:r>
            <a:r>
              <a:rPr dirty="0"/>
              <a:t>Muon</a:t>
            </a:r>
            <a:r>
              <a:rPr lang="de-DE" dirty="0"/>
              <a:t> I</a:t>
            </a:r>
            <a:r>
              <a:rPr dirty="0" err="1"/>
              <a:t>nduced</a:t>
            </a:r>
            <a:r>
              <a:rPr dirty="0"/>
              <a:t> X-ray Emission</a:t>
            </a:r>
          </a:p>
        </p:txBody>
      </p:sp>
      <p:pic>
        <p:nvPicPr>
          <p:cNvPr id="44" name="Photon.png" descr="Photon.png">
            <a:extLst>
              <a:ext uri="{FF2B5EF4-FFF2-40B4-BE49-F238E27FC236}">
                <a16:creationId xmlns:a16="http://schemas.microsoft.com/office/drawing/2014/main" id="{5D28CCD4-82E3-37AF-0479-DBA6405C32C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30962">
            <a:off x="1500897" y="1709767"/>
            <a:ext cx="2285688" cy="1714266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Line">
            <a:extLst>
              <a:ext uri="{FF2B5EF4-FFF2-40B4-BE49-F238E27FC236}">
                <a16:creationId xmlns:a16="http://schemas.microsoft.com/office/drawing/2014/main" id="{273ECA7F-DE39-A285-ACD3-70CB6AD5C996}"/>
              </a:ext>
            </a:extLst>
          </p:cNvPr>
          <p:cNvSpPr/>
          <p:nvPr/>
        </p:nvSpPr>
        <p:spPr>
          <a:xfrm>
            <a:off x="581683" y="2604485"/>
            <a:ext cx="1369083" cy="0"/>
          </a:xfrm>
          <a:prstGeom prst="line">
            <a:avLst/>
          </a:prstGeom>
          <a:ln w="38100">
            <a:solidFill>
              <a:srgbClr val="535353"/>
            </a:solidFill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/>
          </a:p>
        </p:txBody>
      </p:sp>
      <p:pic>
        <p:nvPicPr>
          <p:cNvPr id="2" name="Grafik 1" descr="Ein Bild, das Diagramm enthält.&#10;&#10;Automatisch generierte Beschreibung">
            <a:extLst>
              <a:ext uri="{FF2B5EF4-FFF2-40B4-BE49-F238E27FC236}">
                <a16:creationId xmlns:a16="http://schemas.microsoft.com/office/drawing/2014/main" id="{6366C5E0-4C7B-5986-A214-7BE405C1A2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46060" y="661903"/>
            <a:ext cx="1978287" cy="160556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2939C20-E147-70B3-D3B0-203006BF73F6}"/>
              </a:ext>
            </a:extLst>
          </p:cNvPr>
          <p:cNvSpPr txBox="1"/>
          <p:nvPr/>
        </p:nvSpPr>
        <p:spPr>
          <a:xfrm rot="20330160">
            <a:off x="1184076" y="4442347"/>
            <a:ext cx="26186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en-US" i="1" dirty="0">
                <a:solidFill>
                  <a:schemeClr val="accent3"/>
                </a:solidFill>
              </a:rPr>
              <a:t>and many more!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6C6E317-DE92-6A38-941E-4E996D9B5DE4}"/>
              </a:ext>
            </a:extLst>
          </p:cNvPr>
          <p:cNvSpPr txBox="1"/>
          <p:nvPr/>
        </p:nvSpPr>
        <p:spPr>
          <a:xfrm>
            <a:off x="2324135" y="2236143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dirty="0"/>
              <a:t>High </a:t>
            </a:r>
            <a:r>
              <a:rPr lang="de-CH" dirty="0" err="1"/>
              <a:t>Purity</a:t>
            </a:r>
            <a:r>
              <a:rPr lang="de-CH" dirty="0"/>
              <a:t> </a:t>
            </a:r>
            <a:br>
              <a:rPr lang="de-CH" dirty="0"/>
            </a:br>
            <a:r>
              <a:rPr lang="de-CH" dirty="0"/>
              <a:t>Germanium </a:t>
            </a:r>
            <a:r>
              <a:rPr lang="de-CH" dirty="0" err="1"/>
              <a:t>Detectors</a:t>
            </a:r>
            <a:endParaRPr lang="de-CH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54AA511-83C9-161E-71E9-E002FC3F072C}"/>
              </a:ext>
            </a:extLst>
          </p:cNvPr>
          <p:cNvSpPr txBox="1"/>
          <p:nvPr/>
        </p:nvSpPr>
        <p:spPr>
          <a:xfrm>
            <a:off x="6641660" y="4137207"/>
            <a:ext cx="2266160" cy="11529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88BDB0D-0376-BD6E-4E39-67E61C4FF579}"/>
              </a:ext>
            </a:extLst>
          </p:cNvPr>
          <p:cNvSpPr/>
          <p:nvPr/>
        </p:nvSpPr>
        <p:spPr bwMode="auto">
          <a:xfrm>
            <a:off x="0" y="661903"/>
            <a:ext cx="3478311" cy="435768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771B38A-923D-60DC-CDF7-7047D78A051D}"/>
              </a:ext>
            </a:extLst>
          </p:cNvPr>
          <p:cNvSpPr/>
          <p:nvPr/>
        </p:nvSpPr>
        <p:spPr>
          <a:xfrm rot="19024822">
            <a:off x="-13920" y="1805804"/>
            <a:ext cx="3647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see</a:t>
            </a:r>
            <a:r>
              <a:rPr lang="de-DE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de-DE" sz="54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poster</a:t>
            </a:r>
            <a:endParaRPr lang="de-DE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E3AC324-1C51-155F-3A9F-E43C1352BCEE}"/>
              </a:ext>
            </a:extLst>
          </p:cNvPr>
          <p:cNvSpPr/>
          <p:nvPr/>
        </p:nvSpPr>
        <p:spPr bwMode="auto">
          <a:xfrm>
            <a:off x="5783272" y="686171"/>
            <a:ext cx="3220125" cy="4050928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0CC2EF1-24C7-DA99-C180-FBFA20F453DC}"/>
              </a:ext>
            </a:extLst>
          </p:cNvPr>
          <p:cNvSpPr/>
          <p:nvPr/>
        </p:nvSpPr>
        <p:spPr>
          <a:xfrm rot="2631259">
            <a:off x="5567958" y="1571966"/>
            <a:ext cx="44165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br>
              <a:rPr lang="de-DE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de-DE" sz="54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by</a:t>
            </a:r>
            <a:r>
              <a:rPr lang="de-DE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S. Biswas</a:t>
            </a:r>
          </a:p>
        </p:txBody>
      </p:sp>
    </p:spTree>
    <p:extLst>
      <p:ext uri="{BB962C8B-B14F-4D97-AF65-F5344CB8AC3E}">
        <p14:creationId xmlns:p14="http://schemas.microsoft.com/office/powerpoint/2010/main" val="123868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" grpId="0"/>
      <p:bldP spid="12" grpId="0" animBg="1"/>
      <p:bldP spid="7" grpId="0"/>
      <p:bldP spid="13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Maschine, Elektrische Leitungen, Elektronik, Kabel enthält.&#10;&#10;Automatisch generierte Beschreibung">
            <a:extLst>
              <a:ext uri="{FF2B5EF4-FFF2-40B4-BE49-F238E27FC236}">
                <a16:creationId xmlns:a16="http://schemas.microsoft.com/office/drawing/2014/main" id="{E3A914A8-873F-B968-B6D5-B41E36A55A6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92" b="-4091"/>
          <a:stretch/>
        </p:blipFill>
        <p:spPr>
          <a:xfrm>
            <a:off x="5580112" y="555526"/>
            <a:ext cx="3384377" cy="3888432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B4859176-11AE-9B10-522B-53B75AF18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Finally: Taking data with tracking @ MIXE!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794F1F-2FB1-1540-D63F-00C7EBD971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C8F2FFBD-0B9E-70FC-E5C1-DF504CB7866D}"/>
              </a:ext>
            </a:extLst>
          </p:cNvPr>
          <p:cNvSpPr txBox="1">
            <a:spLocks/>
          </p:cNvSpPr>
          <p:nvPr/>
        </p:nvSpPr>
        <p:spPr>
          <a:xfrm>
            <a:off x="1043000" y="816768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dirty="0">
                <a:latin typeface="ArialMT"/>
              </a:rPr>
              <a:t>Added single </a:t>
            </a:r>
            <a:r>
              <a:rPr lang="en-US" sz="1800" dirty="0" err="1">
                <a:latin typeface="ArialMT"/>
              </a:rPr>
              <a:t>HPGe</a:t>
            </a:r>
            <a:r>
              <a:rPr lang="en-US" sz="1800" dirty="0">
                <a:latin typeface="ArialMT"/>
              </a:rPr>
              <a:t> (el. cooled)</a:t>
            </a:r>
          </a:p>
          <a:p>
            <a:r>
              <a:rPr lang="en-US" sz="1800" dirty="0">
                <a:latin typeface="ArialMT"/>
              </a:rPr>
              <a:t>Produced target with 4 materials</a:t>
            </a:r>
          </a:p>
          <a:p>
            <a:pPr lvl="1"/>
            <a:r>
              <a:rPr lang="en-US" sz="1800" dirty="0">
                <a:latin typeface="ArialMT"/>
              </a:rPr>
              <a:t>Stainless: Fe (66%), Cr (18%), Ni (12%)</a:t>
            </a:r>
          </a:p>
          <a:p>
            <a:pPr lvl="1"/>
            <a:r>
              <a:rPr lang="en-US" sz="1800" dirty="0">
                <a:latin typeface="ArialMT"/>
              </a:rPr>
              <a:t>Brass: Cu (63%), Zn (37%)</a:t>
            </a:r>
          </a:p>
          <a:p>
            <a:pPr lvl="1"/>
            <a:r>
              <a:rPr lang="en-US" sz="1800" dirty="0" err="1">
                <a:latin typeface="ArialMT"/>
              </a:rPr>
              <a:t>Anticorodal</a:t>
            </a:r>
            <a:r>
              <a:rPr lang="en-US" sz="1800" dirty="0">
                <a:latin typeface="ArialMT"/>
              </a:rPr>
              <a:t>: Al (97%)</a:t>
            </a:r>
          </a:p>
          <a:p>
            <a:pPr lvl="1"/>
            <a:r>
              <a:rPr lang="en-US" sz="1800" dirty="0">
                <a:latin typeface="ArialMT"/>
              </a:rPr>
              <a:t>Copper (ETP): Cu (100%)</a:t>
            </a:r>
          </a:p>
          <a:p>
            <a:r>
              <a:rPr lang="en-US" sz="1800" dirty="0">
                <a:latin typeface="ArialMT"/>
              </a:rPr>
              <a:t>Thicknesses chosen to stop close </a:t>
            </a:r>
            <a:br>
              <a:rPr lang="en-US" sz="1800" dirty="0">
                <a:latin typeface="ArialMT"/>
              </a:rPr>
            </a:br>
            <a:r>
              <a:rPr lang="en-US" sz="1800" dirty="0">
                <a:latin typeface="ArialMT"/>
              </a:rPr>
              <a:t>to surface (from simulations)</a:t>
            </a:r>
          </a:p>
          <a:p>
            <a:r>
              <a:rPr lang="en-US" sz="1800" dirty="0">
                <a:latin typeface="ArialMT"/>
              </a:rPr>
              <a:t>Alignment by rough spectral analysis</a:t>
            </a:r>
          </a:p>
          <a:p>
            <a:r>
              <a:rPr lang="en-US" sz="1800" dirty="0">
                <a:latin typeface="ArialMT"/>
              </a:rPr>
              <a:t>Last night of beamtime! Time for 2 runs:</a:t>
            </a:r>
          </a:p>
          <a:p>
            <a:pPr lvl="1"/>
            <a:r>
              <a:rPr lang="en-US" sz="1800" dirty="0">
                <a:latin typeface="ArialMT"/>
              </a:rPr>
              <a:t>High rate: ~4 hours, approx. 20 kHz</a:t>
            </a:r>
          </a:p>
          <a:p>
            <a:pPr lvl="1"/>
            <a:r>
              <a:rPr lang="en-US" sz="1800" dirty="0">
                <a:latin typeface="ArialMT"/>
              </a:rPr>
              <a:t>Low rate: ~9 hours, approx. 8 kHz</a:t>
            </a:r>
          </a:p>
          <a:p>
            <a:pPr marL="355582" lvl="2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ArialMT"/>
              </a:rPr>
              <a:t>low multiplicity in tracker – simpler analysis</a:t>
            </a:r>
          </a:p>
        </p:txBody>
      </p:sp>
    </p:spTree>
    <p:extLst>
      <p:ext uri="{BB962C8B-B14F-4D97-AF65-F5344CB8AC3E}">
        <p14:creationId xmlns:p14="http://schemas.microsoft.com/office/powerpoint/2010/main" val="16282736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Screenshot, Farbigkeit enthält.&#10;&#10;Automatisch generierte Beschreibung">
            <a:extLst>
              <a:ext uri="{FF2B5EF4-FFF2-40B4-BE49-F238E27FC236}">
                <a16:creationId xmlns:a16="http://schemas.microsoft.com/office/drawing/2014/main" id="{1F87225A-B0CB-7A0A-563D-CB3CC4AC89A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355976" y="339502"/>
            <a:ext cx="4761384" cy="4761384"/>
          </a:xfr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BEABB153-1454-EA5B-F16B-8611B08936F0}"/>
              </a:ext>
            </a:extLst>
          </p:cNvPr>
          <p:cNvSpPr/>
          <p:nvPr/>
        </p:nvSpPr>
        <p:spPr bwMode="auto">
          <a:xfrm>
            <a:off x="4788024" y="2412982"/>
            <a:ext cx="1440160" cy="1296144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</a:b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    ?</a:t>
            </a:r>
            <a:endParaRPr kumimoji="0" lang="de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1B0FD9C-3C48-9FF4-84D0-D8628195ECB6}"/>
              </a:ext>
            </a:extLst>
          </p:cNvPr>
          <p:cNvSpPr/>
          <p:nvPr/>
        </p:nvSpPr>
        <p:spPr bwMode="auto">
          <a:xfrm>
            <a:off x="6300192" y="2408585"/>
            <a:ext cx="1212892" cy="1296144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</a:b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   ?</a:t>
            </a: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</a:br>
            <a:endParaRPr kumimoji="0" lang="de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3A451E6-FC0B-434E-09EB-4A13D3DEEEEE}"/>
              </a:ext>
            </a:extLst>
          </p:cNvPr>
          <p:cNvSpPr/>
          <p:nvPr/>
        </p:nvSpPr>
        <p:spPr bwMode="auto">
          <a:xfrm>
            <a:off x="6288948" y="3781134"/>
            <a:ext cx="1224136" cy="864096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</a:t>
            </a: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   ?</a:t>
            </a:r>
            <a:endParaRPr kumimoji="0" lang="de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D882456-D168-26DF-0173-A51AD697E595}"/>
              </a:ext>
            </a:extLst>
          </p:cNvPr>
          <p:cNvSpPr/>
          <p:nvPr/>
        </p:nvSpPr>
        <p:spPr bwMode="auto">
          <a:xfrm>
            <a:off x="4788024" y="3781134"/>
            <a:ext cx="1440160" cy="864096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</a:t>
            </a: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    ?</a:t>
            </a:r>
            <a:endParaRPr kumimoji="0" lang="de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E19A04F-FEE7-F599-F833-B907E0EA3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analysis results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7A406E-DE2F-1E76-E942-F8A1F97CF4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5DFAEC0C-DAE0-BBAC-D508-531A1935A411}"/>
              </a:ext>
            </a:extLst>
          </p:cNvPr>
          <p:cNvSpPr txBox="1">
            <a:spLocks/>
          </p:cNvSpPr>
          <p:nvPr/>
        </p:nvSpPr>
        <p:spPr>
          <a:xfrm>
            <a:off x="1043000" y="843558"/>
            <a:ext cx="3529000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 err="1"/>
              <a:t>Beamspot</a:t>
            </a:r>
            <a:endParaRPr lang="en-US" dirty="0"/>
          </a:p>
          <a:p>
            <a:pPr lvl="1"/>
            <a:r>
              <a:rPr lang="en-US" dirty="0"/>
              <a:t>track fitted through both TPCs</a:t>
            </a:r>
            <a:endParaRPr lang="de-AT" dirty="0"/>
          </a:p>
          <a:p>
            <a:pPr lvl="1"/>
            <a:r>
              <a:rPr lang="de-AT" dirty="0" err="1"/>
              <a:t>extrapolated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 </a:t>
            </a:r>
            <a:r>
              <a:rPr lang="de-AT" dirty="0" err="1"/>
              <a:t>position</a:t>
            </a:r>
            <a:endParaRPr lang="de-AT" dirty="0"/>
          </a:p>
          <a:p>
            <a:pPr lvl="1"/>
            <a:r>
              <a:rPr lang="de-AT" dirty="0" err="1"/>
              <a:t>plot</a:t>
            </a:r>
            <a:r>
              <a:rPr lang="de-AT" dirty="0"/>
              <a:t> </a:t>
            </a:r>
            <a:r>
              <a:rPr lang="de-AT" dirty="0" err="1"/>
              <a:t>shows</a:t>
            </a:r>
            <a:r>
              <a:rPr lang="de-AT" dirty="0"/>
              <a:t> </a:t>
            </a:r>
            <a:r>
              <a:rPr lang="de-AT" dirty="0" err="1"/>
              <a:t>only</a:t>
            </a:r>
            <a:r>
              <a:rPr lang="de-AT" dirty="0"/>
              <a:t> </a:t>
            </a:r>
            <a:r>
              <a:rPr lang="de-AT" dirty="0" err="1"/>
              <a:t>hits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       </a:t>
            </a:r>
            <a:r>
              <a:rPr lang="de-AT" dirty="0" err="1"/>
              <a:t>matching</a:t>
            </a:r>
            <a:r>
              <a:rPr lang="de-AT" dirty="0"/>
              <a:t> </a:t>
            </a:r>
            <a:r>
              <a:rPr lang="de-AT" dirty="0" err="1"/>
              <a:t>hit</a:t>
            </a:r>
            <a:r>
              <a:rPr lang="de-AT" dirty="0"/>
              <a:t> in </a:t>
            </a:r>
            <a:r>
              <a:rPr lang="de-AT" dirty="0" err="1"/>
              <a:t>HPGe</a:t>
            </a:r>
            <a:endParaRPr lang="de-AT" dirty="0"/>
          </a:p>
          <a:p>
            <a:r>
              <a:rPr lang="de-AT" dirty="0" err="1"/>
              <a:t>Conditions</a:t>
            </a:r>
            <a:r>
              <a:rPr lang="de-AT" dirty="0"/>
              <a:t> not ideal</a:t>
            </a:r>
          </a:p>
          <a:p>
            <a:pPr lvl="1"/>
            <a:r>
              <a:rPr lang="de-AT" dirty="0"/>
              <a:t>Beam </a:t>
            </a:r>
            <a:r>
              <a:rPr lang="de-AT" dirty="0" err="1"/>
              <a:t>shape</a:t>
            </a:r>
            <a:r>
              <a:rPr lang="de-AT" dirty="0"/>
              <a:t> due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narrow</a:t>
            </a:r>
            <a:r>
              <a:rPr lang="de-AT" dirty="0"/>
              <a:t> </a:t>
            </a:r>
            <a:r>
              <a:rPr lang="de-AT" dirty="0" err="1"/>
              <a:t>slits</a:t>
            </a:r>
            <a:endParaRPr lang="de-AT" dirty="0"/>
          </a:p>
          <a:p>
            <a:pPr lvl="1"/>
            <a:r>
              <a:rPr lang="de-AT" dirty="0"/>
              <a:t>beam </a:t>
            </a:r>
            <a:r>
              <a:rPr lang="de-AT" dirty="0" err="1"/>
              <a:t>approx</a:t>
            </a:r>
            <a:r>
              <a:rPr lang="de-AT" dirty="0"/>
              <a:t>. 1.5cm off-center</a:t>
            </a:r>
          </a:p>
          <a:p>
            <a:pPr lvl="1"/>
            <a:r>
              <a:rPr lang="de-AT" dirty="0" err="1"/>
              <a:t>Aluminum</a:t>
            </a:r>
            <a:r>
              <a:rPr lang="de-AT" dirty="0"/>
              <a:t> </a:t>
            </a:r>
            <a:r>
              <a:rPr lang="de-AT" dirty="0" err="1"/>
              <a:t>thickness</a:t>
            </a:r>
            <a:r>
              <a:rPr lang="de-AT" dirty="0"/>
              <a:t> not ideal</a:t>
            </a:r>
          </a:p>
          <a:p>
            <a:endParaRPr lang="en-US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1FD0E30-022E-1D42-F79A-B5E01AEF2462}"/>
              </a:ext>
            </a:extLst>
          </p:cNvPr>
          <p:cNvSpPr txBox="1"/>
          <p:nvPr/>
        </p:nvSpPr>
        <p:spPr>
          <a:xfrm>
            <a:off x="5076056" y="1785607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AT" dirty="0">
                <a:solidFill>
                  <a:srgbClr val="FF0000"/>
                </a:solidFill>
              </a:rPr>
              <a:t>Are </a:t>
            </a:r>
            <a:r>
              <a:rPr lang="de-AT" dirty="0" err="1">
                <a:solidFill>
                  <a:srgbClr val="FF0000"/>
                </a:solidFill>
              </a:rPr>
              <a:t>these</a:t>
            </a:r>
            <a:r>
              <a:rPr lang="de-AT" dirty="0">
                <a:solidFill>
                  <a:srgbClr val="FF0000"/>
                </a:solidFill>
              </a:rPr>
              <a:t> </a:t>
            </a:r>
            <a:r>
              <a:rPr lang="de-AT" dirty="0" err="1">
                <a:solidFill>
                  <a:srgbClr val="FF0000"/>
                </a:solidFill>
              </a:rPr>
              <a:t>boundaries</a:t>
            </a:r>
            <a:r>
              <a:rPr lang="de-AT" dirty="0">
                <a:solidFill>
                  <a:srgbClr val="FF0000"/>
                </a:solidFill>
              </a:rPr>
              <a:t>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  </a:t>
            </a:r>
            <a:r>
              <a:rPr lang="de-AT" dirty="0" err="1">
                <a:solidFill>
                  <a:srgbClr val="FF0000"/>
                </a:solidFill>
              </a:rPr>
              <a:t>between</a:t>
            </a:r>
            <a:r>
              <a:rPr lang="de-AT" dirty="0">
                <a:solidFill>
                  <a:srgbClr val="FF0000"/>
                </a:solidFill>
              </a:rPr>
              <a:t> </a:t>
            </a:r>
            <a:r>
              <a:rPr lang="de-AT" dirty="0" err="1">
                <a:solidFill>
                  <a:srgbClr val="FF0000"/>
                </a:solidFill>
              </a:rPr>
              <a:t>materials</a:t>
            </a:r>
            <a:r>
              <a:rPr lang="de-AT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16" name="Grafik 15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5FF4A447-777E-783C-F1EB-37875677C8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1" t="29000" r="6601" b="38800"/>
          <a:stretch/>
        </p:blipFill>
        <p:spPr>
          <a:xfrm>
            <a:off x="7715444" y="15346"/>
            <a:ext cx="1414704" cy="52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1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Screenshot, Diagramm, Reihe enthält.&#10;&#10;Automatisch generierte Beschreibung">
            <a:extLst>
              <a:ext uri="{FF2B5EF4-FFF2-40B4-BE49-F238E27FC236}">
                <a16:creationId xmlns:a16="http://schemas.microsoft.com/office/drawing/2014/main" id="{5F5582A9-5A22-6A92-76F6-9F427642D67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699542"/>
            <a:ext cx="7416824" cy="4380140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EFDC2D54-CBB2-064F-0E7C-DB7B1EA6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ID: Upper Right Quadrant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C72900-E819-97D9-5230-54B749C763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E2606E5-B0CF-602A-375E-7DE576A1B191}"/>
              </a:ext>
            </a:extLst>
          </p:cNvPr>
          <p:cNvSpPr txBox="1"/>
          <p:nvPr/>
        </p:nvSpPr>
        <p:spPr>
          <a:xfrm>
            <a:off x="1547664" y="699542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5918275-8962-950B-659D-EA8A02B20D19}"/>
              </a:ext>
            </a:extLst>
          </p:cNvPr>
          <p:cNvSpPr txBox="1"/>
          <p:nvPr/>
        </p:nvSpPr>
        <p:spPr>
          <a:xfrm>
            <a:off x="2208902" y="924722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BA6B012-637E-BD4C-AE21-2CB66D2FC3D9}"/>
              </a:ext>
            </a:extLst>
          </p:cNvPr>
          <p:cNvSpPr txBox="1"/>
          <p:nvPr/>
        </p:nvSpPr>
        <p:spPr>
          <a:xfrm>
            <a:off x="2369713" y="1230732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Zn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830F8D5-65FD-5117-F31C-009DF8FED094}"/>
              </a:ext>
            </a:extLst>
          </p:cNvPr>
          <p:cNvSpPr txBox="1"/>
          <p:nvPr/>
        </p:nvSpPr>
        <p:spPr>
          <a:xfrm>
            <a:off x="1812858" y="920144"/>
            <a:ext cx="310870" cy="2834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Zn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D97A193-637D-1C81-7D00-EC2CB1863909}"/>
              </a:ext>
            </a:extLst>
          </p:cNvPr>
          <p:cNvSpPr txBox="1"/>
          <p:nvPr/>
        </p:nvSpPr>
        <p:spPr>
          <a:xfrm>
            <a:off x="1923953" y="1248710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F8225E2-2D6C-F2AF-B50F-31E336B35E2F}"/>
              </a:ext>
            </a:extLst>
          </p:cNvPr>
          <p:cNvSpPr txBox="1"/>
          <p:nvPr/>
        </p:nvSpPr>
        <p:spPr>
          <a:xfrm>
            <a:off x="2399674" y="1730739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5CB11E4-ACC1-E846-C6AC-0AFE256812DF}"/>
              </a:ext>
            </a:extLst>
          </p:cNvPr>
          <p:cNvSpPr txBox="1"/>
          <p:nvPr/>
        </p:nvSpPr>
        <p:spPr>
          <a:xfrm>
            <a:off x="2604946" y="1903827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Zn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3787E8E-3B17-AB35-6819-61518681BCF0}"/>
              </a:ext>
            </a:extLst>
          </p:cNvPr>
          <p:cNvSpPr txBox="1"/>
          <p:nvPr/>
        </p:nvSpPr>
        <p:spPr>
          <a:xfrm>
            <a:off x="2795718" y="2115802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21AAF11-2F23-1693-AC2F-AA23B7102E80}"/>
              </a:ext>
            </a:extLst>
          </p:cNvPr>
          <p:cNvSpPr txBox="1"/>
          <p:nvPr/>
        </p:nvSpPr>
        <p:spPr>
          <a:xfrm>
            <a:off x="3059832" y="2206623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Zn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2D9F9E-0080-5894-16C7-E29716EDA448}"/>
              </a:ext>
            </a:extLst>
          </p:cNvPr>
          <p:cNvSpPr txBox="1"/>
          <p:nvPr/>
        </p:nvSpPr>
        <p:spPr>
          <a:xfrm>
            <a:off x="4189354" y="1499735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3B7A8E3-9542-0CDF-F5CB-1E6FF038BF5D}"/>
              </a:ext>
            </a:extLst>
          </p:cNvPr>
          <p:cNvSpPr txBox="1"/>
          <p:nvPr/>
        </p:nvSpPr>
        <p:spPr>
          <a:xfrm>
            <a:off x="5076056" y="1563638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03E7B31-CE7D-F145-2A56-DA572281B45D}"/>
              </a:ext>
            </a:extLst>
          </p:cNvPr>
          <p:cNvSpPr txBox="1"/>
          <p:nvPr/>
        </p:nvSpPr>
        <p:spPr>
          <a:xfrm>
            <a:off x="5411406" y="2026967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Zn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B7CF4E3-295C-97CF-F3B8-E275F577B573}"/>
              </a:ext>
            </a:extLst>
          </p:cNvPr>
          <p:cNvSpPr txBox="1"/>
          <p:nvPr/>
        </p:nvSpPr>
        <p:spPr>
          <a:xfrm>
            <a:off x="6203494" y="2708806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Zn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694E973-6573-D352-FD5A-494E9DE6F46B}"/>
              </a:ext>
            </a:extLst>
          </p:cNvPr>
          <p:cNvSpPr txBox="1"/>
          <p:nvPr/>
        </p:nvSpPr>
        <p:spPr>
          <a:xfrm>
            <a:off x="5863070" y="2479891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555B6D8-AE0D-0BC3-036C-FAD8341D9171}"/>
              </a:ext>
            </a:extLst>
          </p:cNvPr>
          <p:cNvSpPr/>
          <p:nvPr/>
        </p:nvSpPr>
        <p:spPr>
          <a:xfrm rot="2161665">
            <a:off x="5084835" y="1191038"/>
            <a:ext cx="3223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ID: Brass</a:t>
            </a:r>
          </a:p>
        </p:txBody>
      </p:sp>
      <p:pic>
        <p:nvPicPr>
          <p:cNvPr id="5" name="Grafik 4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FE650E60-B081-2AFD-4087-B042E92B5C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1" t="29000" r="6601" b="38800"/>
          <a:stretch/>
        </p:blipFill>
        <p:spPr>
          <a:xfrm>
            <a:off x="7715444" y="15346"/>
            <a:ext cx="1414704" cy="52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7032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 descr="Ein Bild, das Screenshot, Diagramm, Text, Reihe enthält.&#10;&#10;Automatisch generierte Beschreibung">
            <a:extLst>
              <a:ext uri="{FF2B5EF4-FFF2-40B4-BE49-F238E27FC236}">
                <a16:creationId xmlns:a16="http://schemas.microsoft.com/office/drawing/2014/main" id="{EE849A2A-7C64-312E-936A-0FDAC78DE4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6224" y="721338"/>
            <a:ext cx="7200800" cy="4320481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EFDC2D54-CBB2-064F-0E7C-DB7B1EA6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ID: Lower Right Quadrant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C72900-E819-97D9-5230-54B749C763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555B6D8-AE0D-0BC3-036C-FAD8341D9171}"/>
              </a:ext>
            </a:extLst>
          </p:cNvPr>
          <p:cNvSpPr/>
          <p:nvPr/>
        </p:nvSpPr>
        <p:spPr>
          <a:xfrm rot="2161665">
            <a:off x="4366725" y="1191038"/>
            <a:ext cx="466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ID: </a:t>
            </a:r>
            <a:r>
              <a:rPr lang="de-DE" sz="5400" b="1" cap="none" spc="0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Aluminum</a:t>
            </a:r>
            <a:endParaRPr lang="de-DE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17843C9-17E9-AF5A-2187-A3D5E525BB2B}"/>
              </a:ext>
            </a:extLst>
          </p:cNvPr>
          <p:cNvSpPr txBox="1"/>
          <p:nvPr/>
        </p:nvSpPr>
        <p:spPr>
          <a:xfrm>
            <a:off x="2242950" y="738994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Al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8C76A81F-0FAB-9B0D-E2F8-3B933CEFBE56}"/>
              </a:ext>
            </a:extLst>
          </p:cNvPr>
          <p:cNvSpPr txBox="1"/>
          <p:nvPr/>
        </p:nvSpPr>
        <p:spPr>
          <a:xfrm>
            <a:off x="1690408" y="1702617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Al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AC659A0-3E54-E923-B4BD-122951DA98A0}"/>
              </a:ext>
            </a:extLst>
          </p:cNvPr>
          <p:cNvSpPr txBox="1"/>
          <p:nvPr/>
        </p:nvSpPr>
        <p:spPr>
          <a:xfrm>
            <a:off x="5810504" y="2211710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Al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D9CF8C0-0A1F-1172-29BE-4BC1BA297939}"/>
              </a:ext>
            </a:extLst>
          </p:cNvPr>
          <p:cNvSpPr txBox="1"/>
          <p:nvPr/>
        </p:nvSpPr>
        <p:spPr>
          <a:xfrm>
            <a:off x="1583444" y="1089007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Al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42F9D90-A26B-0C26-4D54-EF05EFF2260F}"/>
              </a:ext>
            </a:extLst>
          </p:cNvPr>
          <p:cNvSpPr txBox="1"/>
          <p:nvPr/>
        </p:nvSpPr>
        <p:spPr>
          <a:xfrm>
            <a:off x="2599815" y="2498510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Al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62AE4C25-32A3-1B62-286F-56D8E66F9DE4}"/>
              </a:ext>
            </a:extLst>
          </p:cNvPr>
          <p:cNvSpPr txBox="1"/>
          <p:nvPr/>
        </p:nvSpPr>
        <p:spPr>
          <a:xfrm>
            <a:off x="2421650" y="2283718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Al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Grafik 4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19E1A0DB-3713-BBA3-5D5C-A200C52D95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1" t="29000" r="6601" b="38800"/>
          <a:stretch/>
        </p:blipFill>
        <p:spPr>
          <a:xfrm>
            <a:off x="7715444" y="15346"/>
            <a:ext cx="1414704" cy="52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92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5F5582A9-5A22-6A92-76F6-9F427642D67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699542"/>
            <a:ext cx="7416824" cy="4380140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EFDC2D54-CBB2-064F-0E7C-DB7B1EA6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ID: Lower Left Quadrant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C72900-E819-97D9-5230-54B749C763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E2606E5-B0CF-602A-375E-7DE576A1B191}"/>
              </a:ext>
            </a:extLst>
          </p:cNvPr>
          <p:cNvSpPr txBox="1"/>
          <p:nvPr/>
        </p:nvSpPr>
        <p:spPr>
          <a:xfrm>
            <a:off x="1636976" y="827036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5918275-8962-950B-659D-EA8A02B20D19}"/>
              </a:ext>
            </a:extLst>
          </p:cNvPr>
          <p:cNvSpPr txBox="1"/>
          <p:nvPr/>
        </p:nvSpPr>
        <p:spPr>
          <a:xfrm>
            <a:off x="2189404" y="1030732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D97A193-637D-1C81-7D00-EC2CB1863909}"/>
              </a:ext>
            </a:extLst>
          </p:cNvPr>
          <p:cNvSpPr txBox="1"/>
          <p:nvPr/>
        </p:nvSpPr>
        <p:spPr>
          <a:xfrm>
            <a:off x="1831218" y="1429357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F8225E2-2D6C-F2AF-B50F-31E336B35E2F}"/>
              </a:ext>
            </a:extLst>
          </p:cNvPr>
          <p:cNvSpPr txBox="1"/>
          <p:nvPr/>
        </p:nvSpPr>
        <p:spPr>
          <a:xfrm>
            <a:off x="2352356" y="1921085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3787E8E-3B17-AB35-6819-61518681BCF0}"/>
              </a:ext>
            </a:extLst>
          </p:cNvPr>
          <p:cNvSpPr txBox="1"/>
          <p:nvPr/>
        </p:nvSpPr>
        <p:spPr>
          <a:xfrm>
            <a:off x="2748400" y="2306148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2D9F9E-0080-5894-16C7-E29716EDA448}"/>
              </a:ext>
            </a:extLst>
          </p:cNvPr>
          <p:cNvSpPr txBox="1"/>
          <p:nvPr/>
        </p:nvSpPr>
        <p:spPr>
          <a:xfrm>
            <a:off x="4142036" y="1690081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3B7A8E3-9542-0CDF-F5CB-1E6FF038BF5D}"/>
              </a:ext>
            </a:extLst>
          </p:cNvPr>
          <p:cNvSpPr txBox="1"/>
          <p:nvPr/>
        </p:nvSpPr>
        <p:spPr>
          <a:xfrm>
            <a:off x="5028738" y="1753984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694E973-6573-D352-FD5A-494E9DE6F46B}"/>
              </a:ext>
            </a:extLst>
          </p:cNvPr>
          <p:cNvSpPr txBox="1"/>
          <p:nvPr/>
        </p:nvSpPr>
        <p:spPr>
          <a:xfrm>
            <a:off x="5903065" y="2715766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Cu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555B6D8-AE0D-0BC3-036C-FAD8341D9171}"/>
              </a:ext>
            </a:extLst>
          </p:cNvPr>
          <p:cNvSpPr/>
          <p:nvPr/>
        </p:nvSpPr>
        <p:spPr>
          <a:xfrm rot="2161665">
            <a:off x="4834767" y="1191038"/>
            <a:ext cx="3724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ID: Copper</a:t>
            </a:r>
          </a:p>
        </p:txBody>
      </p:sp>
      <p:pic>
        <p:nvPicPr>
          <p:cNvPr id="5" name="Grafik 4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CCCA7300-5C19-72FD-B245-C1B6D02819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1" t="29000" r="6601" b="38800"/>
          <a:stretch/>
        </p:blipFill>
        <p:spPr>
          <a:xfrm>
            <a:off x="7715444" y="15346"/>
            <a:ext cx="1414704" cy="52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802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EE849A2A-7C64-312E-936A-0FDAC78DE4B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6224" y="721338"/>
            <a:ext cx="7200800" cy="4320481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EFDC2D54-CBB2-064F-0E7C-DB7B1EA6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ID: Lower Right Quadrant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C72900-E819-97D9-5230-54B749C763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555B6D8-AE0D-0BC3-036C-FAD8341D9171}"/>
              </a:ext>
            </a:extLst>
          </p:cNvPr>
          <p:cNvSpPr/>
          <p:nvPr/>
        </p:nvSpPr>
        <p:spPr>
          <a:xfrm rot="2161665">
            <a:off x="4526995" y="1191038"/>
            <a:ext cx="433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ID: Stainless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AC659A0-3E54-E923-B4BD-122951DA98A0}"/>
              </a:ext>
            </a:extLst>
          </p:cNvPr>
          <p:cNvSpPr txBox="1"/>
          <p:nvPr/>
        </p:nvSpPr>
        <p:spPr>
          <a:xfrm>
            <a:off x="2987824" y="2283718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Mo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31C326-1F67-BF8D-DDF9-315D0008FB0F}"/>
              </a:ext>
            </a:extLst>
          </p:cNvPr>
          <p:cNvSpPr txBox="1"/>
          <p:nvPr/>
        </p:nvSpPr>
        <p:spPr>
          <a:xfrm>
            <a:off x="6804248" y="2881578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Mn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583D377-AFD5-D7D2-C29C-E5017A2AC762}"/>
              </a:ext>
            </a:extLst>
          </p:cNvPr>
          <p:cNvSpPr txBox="1"/>
          <p:nvPr/>
        </p:nvSpPr>
        <p:spPr>
          <a:xfrm>
            <a:off x="5608651" y="2675568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A772395-FC83-95B7-0AF9-9F0B1CA92535}"/>
              </a:ext>
            </a:extLst>
          </p:cNvPr>
          <p:cNvSpPr txBox="1"/>
          <p:nvPr/>
        </p:nvSpPr>
        <p:spPr>
          <a:xfrm>
            <a:off x="4899969" y="2204859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Cr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6FBEEC0-DBB2-9A9A-E8C7-9ADAF5A38613}"/>
              </a:ext>
            </a:extLst>
          </p:cNvPr>
          <p:cNvSpPr txBox="1"/>
          <p:nvPr/>
        </p:nvSpPr>
        <p:spPr>
          <a:xfrm>
            <a:off x="5212607" y="2204859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FFFB3DE-D2CF-C31C-F6D9-E37039C8C792}"/>
              </a:ext>
            </a:extLst>
          </p:cNvPr>
          <p:cNvSpPr txBox="1"/>
          <p:nvPr/>
        </p:nvSpPr>
        <p:spPr>
          <a:xfrm>
            <a:off x="5381007" y="2551605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2C139F5-DDB2-5FF7-6BEC-62AEEC28602C}"/>
              </a:ext>
            </a:extLst>
          </p:cNvPr>
          <p:cNvSpPr txBox="1"/>
          <p:nvPr/>
        </p:nvSpPr>
        <p:spPr>
          <a:xfrm>
            <a:off x="4503925" y="1347614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BF5C334-5F90-D46A-E6A7-BF49775B6CC9}"/>
              </a:ext>
            </a:extLst>
          </p:cNvPr>
          <p:cNvSpPr txBox="1"/>
          <p:nvPr/>
        </p:nvSpPr>
        <p:spPr>
          <a:xfrm>
            <a:off x="4106618" y="1868413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Cr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4FDC161-BD35-1A2A-F68A-999107F843F2}"/>
              </a:ext>
            </a:extLst>
          </p:cNvPr>
          <p:cNvSpPr txBox="1"/>
          <p:nvPr/>
        </p:nvSpPr>
        <p:spPr>
          <a:xfrm>
            <a:off x="3511151" y="2017135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011FB4-C3E5-95A2-F385-8D8F28823176}"/>
              </a:ext>
            </a:extLst>
          </p:cNvPr>
          <p:cNvSpPr txBox="1"/>
          <p:nvPr/>
        </p:nvSpPr>
        <p:spPr>
          <a:xfrm>
            <a:off x="3711837" y="2193355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E6EA453-4B10-2ADB-3E01-F0F491FD9C36}"/>
              </a:ext>
            </a:extLst>
          </p:cNvPr>
          <p:cNvSpPr txBox="1"/>
          <p:nvPr/>
        </p:nvSpPr>
        <p:spPr>
          <a:xfrm>
            <a:off x="2555710" y="1781195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1E339B3-82EA-4ED7-034D-E4D6F9F4F4A2}"/>
              </a:ext>
            </a:extLst>
          </p:cNvPr>
          <p:cNvSpPr txBox="1"/>
          <p:nvPr/>
        </p:nvSpPr>
        <p:spPr>
          <a:xfrm>
            <a:off x="2351831" y="1588220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8833CEB-390E-C225-00ED-723FE75EFFF0}"/>
              </a:ext>
            </a:extLst>
          </p:cNvPr>
          <p:cNvSpPr txBox="1"/>
          <p:nvPr/>
        </p:nvSpPr>
        <p:spPr>
          <a:xfrm>
            <a:off x="1658054" y="1441071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Cr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D2630B0-0F56-29F8-C793-3C2F07475312}"/>
              </a:ext>
            </a:extLst>
          </p:cNvPr>
          <p:cNvSpPr txBox="1"/>
          <p:nvPr/>
        </p:nvSpPr>
        <p:spPr>
          <a:xfrm>
            <a:off x="1763688" y="850407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7E21EC4-7519-C24F-66AD-53E7AB9FF897}"/>
              </a:ext>
            </a:extLst>
          </p:cNvPr>
          <p:cNvSpPr txBox="1"/>
          <p:nvPr/>
        </p:nvSpPr>
        <p:spPr>
          <a:xfrm>
            <a:off x="1984714" y="1009763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Ni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0FE5CD8-EFE9-4354-F782-1783663FDF74}"/>
              </a:ext>
            </a:extLst>
          </p:cNvPr>
          <p:cNvSpPr txBox="1"/>
          <p:nvPr/>
        </p:nvSpPr>
        <p:spPr>
          <a:xfrm>
            <a:off x="2338057" y="1137937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Ni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F1D04B1-876A-555B-85C6-A37068AA7340}"/>
              </a:ext>
            </a:extLst>
          </p:cNvPr>
          <p:cNvSpPr txBox="1"/>
          <p:nvPr/>
        </p:nvSpPr>
        <p:spPr>
          <a:xfrm>
            <a:off x="2230770" y="904170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CCC9DD7-11DE-09FF-A8E2-EC45C020DFB6}"/>
              </a:ext>
            </a:extLst>
          </p:cNvPr>
          <p:cNvSpPr txBox="1"/>
          <p:nvPr/>
        </p:nvSpPr>
        <p:spPr>
          <a:xfrm>
            <a:off x="2042344" y="1266613"/>
            <a:ext cx="792088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Cr</a:t>
            </a:r>
            <a:endParaRPr lang="de-AT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4" name="Grafik 23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C7FA5498-239C-F68A-728D-72706C60AC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1" t="29000" r="6601" b="38800"/>
          <a:stretch/>
        </p:blipFill>
        <p:spPr>
          <a:xfrm>
            <a:off x="7715444" y="15346"/>
            <a:ext cx="1414704" cy="52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344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Screenshot, Farbigkeit enthält.&#10;&#10;Automatisch generierte Beschreibung">
            <a:extLst>
              <a:ext uri="{FF2B5EF4-FFF2-40B4-BE49-F238E27FC236}">
                <a16:creationId xmlns:a16="http://schemas.microsoft.com/office/drawing/2014/main" id="{1F87225A-B0CB-7A0A-563D-CB3CC4AC89A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355976" y="339502"/>
            <a:ext cx="4761384" cy="4761384"/>
          </a:xfr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BEABB153-1454-EA5B-F16B-8611B08936F0}"/>
              </a:ext>
            </a:extLst>
          </p:cNvPr>
          <p:cNvSpPr/>
          <p:nvPr/>
        </p:nvSpPr>
        <p:spPr bwMode="auto">
          <a:xfrm>
            <a:off x="4788024" y="2412982"/>
            <a:ext cx="1440160" cy="1296144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</a:b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Stainless</a:t>
            </a:r>
            <a:endParaRPr kumimoji="0" lang="de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1B0FD9C-3C48-9FF4-84D0-D8628195ECB6}"/>
              </a:ext>
            </a:extLst>
          </p:cNvPr>
          <p:cNvSpPr/>
          <p:nvPr/>
        </p:nvSpPr>
        <p:spPr bwMode="auto">
          <a:xfrm>
            <a:off x="6300192" y="2408585"/>
            <a:ext cx="1212892" cy="1296144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</a:b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Brass</a:t>
            </a: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</a:br>
            <a:endParaRPr kumimoji="0" lang="de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3A451E6-FC0B-434E-09EB-4A13D3DEEEEE}"/>
              </a:ext>
            </a:extLst>
          </p:cNvPr>
          <p:cNvSpPr/>
          <p:nvPr/>
        </p:nvSpPr>
        <p:spPr bwMode="auto">
          <a:xfrm>
            <a:off x="6288948" y="3781134"/>
            <a:ext cx="1224136" cy="864096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</a:t>
            </a: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 Alu</a:t>
            </a:r>
            <a:endParaRPr kumimoji="0" lang="de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D882456-D168-26DF-0173-A51AD697E595}"/>
              </a:ext>
            </a:extLst>
          </p:cNvPr>
          <p:cNvSpPr/>
          <p:nvPr/>
        </p:nvSpPr>
        <p:spPr bwMode="auto">
          <a:xfrm>
            <a:off x="4788024" y="3781134"/>
            <a:ext cx="1440160" cy="864096"/>
          </a:xfrm>
          <a:prstGeom prst="rect">
            <a:avLst/>
          </a:prstGeom>
          <a:solidFill>
            <a:schemeClr val="lt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</a:t>
            </a: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  Copper</a:t>
            </a:r>
            <a:endParaRPr kumimoji="0" lang="de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E19A04F-FEE7-F599-F833-B907E0EA3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analysis results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7A406E-DE2F-1E76-E942-F8A1F97CF4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5DFAEC0C-DAE0-BBAC-D508-531A1935A411}"/>
              </a:ext>
            </a:extLst>
          </p:cNvPr>
          <p:cNvSpPr txBox="1">
            <a:spLocks/>
          </p:cNvSpPr>
          <p:nvPr/>
        </p:nvSpPr>
        <p:spPr>
          <a:xfrm>
            <a:off x="1043000" y="843558"/>
            <a:ext cx="3889040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 err="1"/>
              <a:t>Beamspot</a:t>
            </a:r>
            <a:endParaRPr lang="en-US" dirty="0"/>
          </a:p>
          <a:p>
            <a:pPr lvl="1"/>
            <a:r>
              <a:rPr lang="en-US" dirty="0"/>
              <a:t>track fitted through both TPCs</a:t>
            </a:r>
            <a:endParaRPr lang="de-AT" dirty="0"/>
          </a:p>
          <a:p>
            <a:pPr lvl="1"/>
            <a:r>
              <a:rPr lang="de-AT" dirty="0" err="1"/>
              <a:t>extrapolated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target</a:t>
            </a:r>
            <a:r>
              <a:rPr lang="de-AT" dirty="0"/>
              <a:t> </a:t>
            </a:r>
            <a:r>
              <a:rPr lang="de-AT" dirty="0" err="1"/>
              <a:t>position</a:t>
            </a:r>
            <a:endParaRPr lang="de-AT" dirty="0"/>
          </a:p>
          <a:p>
            <a:pPr lvl="1"/>
            <a:r>
              <a:rPr lang="de-AT" dirty="0" err="1"/>
              <a:t>plot</a:t>
            </a:r>
            <a:r>
              <a:rPr lang="de-AT" dirty="0"/>
              <a:t> </a:t>
            </a:r>
            <a:r>
              <a:rPr lang="de-AT" dirty="0" err="1"/>
              <a:t>shows</a:t>
            </a:r>
            <a:r>
              <a:rPr lang="de-AT" dirty="0"/>
              <a:t> </a:t>
            </a:r>
            <a:r>
              <a:rPr lang="de-AT" dirty="0" err="1"/>
              <a:t>only</a:t>
            </a:r>
            <a:r>
              <a:rPr lang="de-AT" dirty="0"/>
              <a:t> </a:t>
            </a:r>
            <a:r>
              <a:rPr lang="de-AT" dirty="0" err="1"/>
              <a:t>hits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           </a:t>
            </a:r>
            <a:r>
              <a:rPr lang="de-AT" dirty="0" err="1"/>
              <a:t>matching</a:t>
            </a:r>
            <a:r>
              <a:rPr lang="de-AT" dirty="0"/>
              <a:t> </a:t>
            </a:r>
            <a:r>
              <a:rPr lang="de-AT" dirty="0" err="1"/>
              <a:t>hit</a:t>
            </a:r>
            <a:r>
              <a:rPr lang="de-AT" dirty="0"/>
              <a:t> in </a:t>
            </a:r>
            <a:r>
              <a:rPr lang="de-AT" dirty="0" err="1"/>
              <a:t>HPGe</a:t>
            </a:r>
            <a:endParaRPr lang="de-AT" dirty="0"/>
          </a:p>
          <a:p>
            <a:r>
              <a:rPr lang="de-AT" dirty="0" err="1"/>
              <a:t>Conditions</a:t>
            </a:r>
            <a:r>
              <a:rPr lang="de-AT" dirty="0"/>
              <a:t> not ideal</a:t>
            </a:r>
          </a:p>
          <a:p>
            <a:pPr lvl="1"/>
            <a:r>
              <a:rPr lang="de-AT" dirty="0"/>
              <a:t>Beam </a:t>
            </a:r>
            <a:r>
              <a:rPr lang="de-AT" dirty="0" err="1"/>
              <a:t>shape</a:t>
            </a:r>
            <a:r>
              <a:rPr lang="de-AT" dirty="0"/>
              <a:t> due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narrow</a:t>
            </a:r>
            <a:r>
              <a:rPr lang="de-AT" dirty="0"/>
              <a:t> </a:t>
            </a:r>
            <a:r>
              <a:rPr lang="de-AT" dirty="0" err="1"/>
              <a:t>slits</a:t>
            </a:r>
            <a:endParaRPr lang="de-AT" dirty="0"/>
          </a:p>
          <a:p>
            <a:pPr lvl="1"/>
            <a:r>
              <a:rPr lang="de-AT" dirty="0"/>
              <a:t>beam </a:t>
            </a:r>
            <a:r>
              <a:rPr lang="de-AT" dirty="0" err="1"/>
              <a:t>approx</a:t>
            </a:r>
            <a:r>
              <a:rPr lang="de-AT" dirty="0"/>
              <a:t>. 1.5cm off-center</a:t>
            </a:r>
          </a:p>
          <a:p>
            <a:pPr lvl="1"/>
            <a:r>
              <a:rPr lang="de-AT" dirty="0" err="1"/>
              <a:t>Aluminum</a:t>
            </a:r>
            <a:r>
              <a:rPr lang="de-AT" dirty="0"/>
              <a:t> </a:t>
            </a:r>
            <a:r>
              <a:rPr lang="de-AT" dirty="0" err="1"/>
              <a:t>thickness</a:t>
            </a:r>
            <a:r>
              <a:rPr lang="de-AT" dirty="0"/>
              <a:t> not ideal</a:t>
            </a:r>
          </a:p>
          <a:p>
            <a:r>
              <a:rPr lang="de-AT" dirty="0">
                <a:solidFill>
                  <a:srgbClr val="FF0000"/>
                </a:solidFill>
              </a:rPr>
              <a:t>Clear </a:t>
            </a:r>
            <a:r>
              <a:rPr lang="de-AT" dirty="0" err="1">
                <a:solidFill>
                  <a:srgbClr val="FF0000"/>
                </a:solidFill>
              </a:rPr>
              <a:t>boundaries</a:t>
            </a:r>
            <a:r>
              <a:rPr lang="de-AT" dirty="0">
                <a:solidFill>
                  <a:srgbClr val="FF0000"/>
                </a:solidFill>
              </a:rPr>
              <a:t> </a:t>
            </a:r>
            <a:r>
              <a:rPr lang="de-AT" dirty="0" err="1">
                <a:solidFill>
                  <a:srgbClr val="FF0000"/>
                </a:solidFill>
              </a:rPr>
              <a:t>between</a:t>
            </a:r>
            <a:r>
              <a:rPr lang="de-AT" dirty="0">
                <a:solidFill>
                  <a:srgbClr val="FF0000"/>
                </a:solidFill>
              </a:rPr>
              <a:t> </a:t>
            </a:r>
            <a:r>
              <a:rPr lang="de-AT" dirty="0" err="1">
                <a:solidFill>
                  <a:srgbClr val="FF0000"/>
                </a:solidFill>
              </a:rPr>
              <a:t>materials</a:t>
            </a:r>
            <a:r>
              <a:rPr lang="de-AT" dirty="0">
                <a:solidFill>
                  <a:srgbClr val="FF0000"/>
                </a:solidFill>
              </a:rPr>
              <a:t>!</a:t>
            </a:r>
          </a:p>
          <a:p>
            <a:pPr lvl="1"/>
            <a:r>
              <a:rPr lang="de-AT" dirty="0" err="1"/>
              <a:t>cutting</a:t>
            </a:r>
            <a:r>
              <a:rPr lang="de-AT" dirty="0"/>
              <a:t> 2mm </a:t>
            </a:r>
            <a:r>
              <a:rPr lang="de-AT" dirty="0" err="1"/>
              <a:t>around</a:t>
            </a:r>
            <a:r>
              <a:rPr lang="de-AT" dirty="0"/>
              <a:t> </a:t>
            </a:r>
            <a:r>
              <a:rPr lang="de-AT" dirty="0" err="1"/>
              <a:t>boundary</a:t>
            </a:r>
            <a:endParaRPr lang="de-AT" dirty="0"/>
          </a:p>
          <a:p>
            <a:pPr marL="177790" lvl="1" indent="0">
              <a:buNone/>
            </a:pPr>
            <a:r>
              <a:rPr lang="de-AT" dirty="0"/>
              <a:t>    </a:t>
            </a:r>
            <a:r>
              <a:rPr lang="de-AT" sz="1400" dirty="0">
                <a:sym typeface="Wingdings" panose="05000000000000000000" pitchFamily="2" charset="2"/>
              </a:rPr>
              <a:t>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/>
              <a:t>4 </a:t>
            </a:r>
            <a:r>
              <a:rPr lang="de-AT" dirty="0" err="1"/>
              <a:t>distinct</a:t>
            </a:r>
            <a:r>
              <a:rPr lang="de-AT" dirty="0"/>
              <a:t> </a:t>
            </a:r>
            <a:r>
              <a:rPr lang="de-AT" dirty="0" err="1"/>
              <a:t>spectra</a:t>
            </a:r>
            <a:r>
              <a:rPr lang="de-AT" dirty="0"/>
              <a:t> w/o </a:t>
            </a:r>
            <a:r>
              <a:rPr lang="de-AT" dirty="0" err="1"/>
              <a:t>overlap</a:t>
            </a:r>
            <a:endParaRPr lang="de-AT" dirty="0"/>
          </a:p>
          <a:p>
            <a:pPr lvl="1"/>
            <a:r>
              <a:rPr lang="de-AT" dirty="0" err="1"/>
              <a:t>combined</a:t>
            </a:r>
            <a:r>
              <a:rPr lang="de-AT" dirty="0"/>
              <a:t> </a:t>
            </a:r>
            <a:r>
              <a:rPr lang="de-AT" dirty="0" err="1"/>
              <a:t>resolution</a:t>
            </a:r>
            <a:r>
              <a:rPr lang="de-AT" dirty="0"/>
              <a:t> ~1.6 mm</a:t>
            </a:r>
          </a:p>
          <a:p>
            <a:pPr lvl="2"/>
            <a:r>
              <a:rPr lang="de-AT" i="1" dirty="0"/>
              <a:t>5cm ArCO2, 1cm Air, 2mm </a:t>
            </a:r>
            <a:r>
              <a:rPr lang="de-AT" i="1" dirty="0" err="1"/>
              <a:t>metal</a:t>
            </a:r>
            <a:r>
              <a:rPr lang="de-AT" i="1" dirty="0"/>
              <a:t>!</a:t>
            </a:r>
          </a:p>
          <a:p>
            <a:pPr marL="177790" lvl="1" indent="0">
              <a:buNone/>
            </a:pPr>
            <a:endParaRPr lang="en-US" dirty="0"/>
          </a:p>
        </p:txBody>
      </p:sp>
      <p:pic>
        <p:nvPicPr>
          <p:cNvPr id="5" name="Grafik 4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98579D21-FA3E-4AD9-79E6-7E2A7E695E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1" t="29000" r="6601" b="38800"/>
          <a:stretch/>
        </p:blipFill>
        <p:spPr>
          <a:xfrm>
            <a:off x="7715444" y="15346"/>
            <a:ext cx="1414704" cy="52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7615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ECC1BDAF-A55F-BB22-B565-DA2C196E32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1930159"/>
            <a:ext cx="3411369" cy="3201464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49DE0367-D3EF-FB58-D5C1-B2AE6A602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step: Elemental (isotopic) imaging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38BCA93-2459-CEC8-0174-9CEA665C91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pic>
        <p:nvPicPr>
          <p:cNvPr id="5" name="Grafik 4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58C881E3-0CD2-9AC1-D791-8D52713BF6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463" y="2058999"/>
            <a:ext cx="3240360" cy="3075830"/>
          </a:xfrm>
          <a:prstGeom prst="rect">
            <a:avLst/>
          </a:prstGeom>
        </p:spPr>
      </p:pic>
      <p:pic>
        <p:nvPicPr>
          <p:cNvPr id="2" name="Grafik 1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2805F7BF-11E7-D29B-FACF-9E11274D7C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1" t="29000" r="6601" b="38800"/>
          <a:stretch/>
        </p:blipFill>
        <p:spPr>
          <a:xfrm>
            <a:off x="7715444" y="15346"/>
            <a:ext cx="1414704" cy="524810"/>
          </a:xfrm>
          <a:prstGeom prst="rect">
            <a:avLst/>
          </a:prstGeom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C455D635-DD7B-1FFD-74D2-D6BF43B1C27D}"/>
              </a:ext>
            </a:extLst>
          </p:cNvPr>
          <p:cNvSpPr txBox="1">
            <a:spLocks/>
          </p:cNvSpPr>
          <p:nvPr/>
        </p:nvSpPr>
        <p:spPr>
          <a:xfrm>
            <a:off x="1043000" y="843558"/>
            <a:ext cx="3529000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US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86A8A46-DF23-9FD2-45DE-088BC15946F9}"/>
              </a:ext>
            </a:extLst>
          </p:cNvPr>
          <p:cNvSpPr/>
          <p:nvPr/>
        </p:nvSpPr>
        <p:spPr>
          <a:xfrm rot="2161665">
            <a:off x="7077002" y="1823564"/>
            <a:ext cx="1107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Cu</a:t>
            </a:r>
            <a:endParaRPr lang="de-DE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C7B9958-5E7A-2BED-0222-E5094A049504}"/>
              </a:ext>
            </a:extLst>
          </p:cNvPr>
          <p:cNvSpPr/>
          <p:nvPr/>
        </p:nvSpPr>
        <p:spPr>
          <a:xfrm rot="2161665">
            <a:off x="3141597" y="1965608"/>
            <a:ext cx="992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Fe</a:t>
            </a:r>
            <a:endParaRPr lang="de-DE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AAB6FCBD-B42B-3C07-7C8D-A23E15D3D4A4}"/>
              </a:ext>
            </a:extLst>
          </p:cNvPr>
          <p:cNvSpPr txBox="1">
            <a:spLocks/>
          </p:cNvSpPr>
          <p:nvPr/>
        </p:nvSpPr>
        <p:spPr>
          <a:xfrm>
            <a:off x="1195400" y="771550"/>
            <a:ext cx="6760976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Atom (Isotope) Identification</a:t>
            </a:r>
          </a:p>
          <a:p>
            <a:pPr lvl="1"/>
            <a:r>
              <a:rPr lang="en-GB" dirty="0"/>
              <a:t>generally not possible for each event (</a:t>
            </a:r>
            <a:r>
              <a:rPr lang="en-GB" dirty="0" err="1"/>
              <a:t>compton</a:t>
            </a:r>
            <a:r>
              <a:rPr lang="en-GB" dirty="0"/>
              <a:t> scattering, BG, etc.)</a:t>
            </a:r>
          </a:p>
          <a:p>
            <a:pPr lvl="1"/>
            <a:r>
              <a:rPr lang="en-GB" i="1" dirty="0"/>
              <a:t>However: Can we assign a probability based on a reference spectrum? </a:t>
            </a:r>
            <a:endParaRPr lang="de-AT" i="1" dirty="0"/>
          </a:p>
          <a:p>
            <a:pPr marL="17779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YES! Together with appropriate cutoff this allows for elemental imaging!</a:t>
            </a:r>
          </a:p>
        </p:txBody>
      </p:sp>
    </p:spTree>
    <p:extLst>
      <p:ext uri="{BB962C8B-B14F-4D97-AF65-F5344CB8AC3E}">
        <p14:creationId xmlns:p14="http://schemas.microsoft.com/office/powerpoint/2010/main" val="3925841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D072A6B-A272-90A6-EFE6-8F66B99FEF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843558"/>
            <a:ext cx="7742237" cy="3509963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First proof-of-principle measurement successful!</a:t>
            </a:r>
          </a:p>
          <a:p>
            <a:pPr lvl="1"/>
            <a:r>
              <a:rPr lang="en-GB" dirty="0"/>
              <a:t>Clear ID of involved materials</a:t>
            </a:r>
          </a:p>
          <a:p>
            <a:pPr lvl="1"/>
            <a:r>
              <a:rPr lang="en-GB" dirty="0"/>
              <a:t>Probabilistic event-by-event material identification</a:t>
            </a:r>
          </a:p>
          <a:p>
            <a:pPr lvl="1"/>
            <a:r>
              <a:rPr lang="en-GB" dirty="0"/>
              <a:t>Performance as expected from simulations</a:t>
            </a:r>
          </a:p>
          <a:p>
            <a:pPr lvl="1"/>
            <a:r>
              <a:rPr lang="en-GB" dirty="0"/>
              <a:t>MICROMEGAS data could be used to further improve resolution</a:t>
            </a:r>
          </a:p>
          <a:p>
            <a:r>
              <a:rPr lang="en-GB" i="1" dirty="0">
                <a:solidFill>
                  <a:srgbClr val="FF0000"/>
                </a:solidFill>
              </a:rPr>
              <a:t>Major step towards element (or even isotope) sensitive 3D tomography</a:t>
            </a:r>
          </a:p>
          <a:p>
            <a:pPr lvl="1"/>
            <a:r>
              <a:rPr lang="en-GB" dirty="0"/>
              <a:t>first experiment showing this imaging technique/capability</a:t>
            </a:r>
          </a:p>
          <a:p>
            <a:pPr lvl="1"/>
            <a:r>
              <a:rPr lang="en-GB" dirty="0"/>
              <a:t>momentum scans will provide depth information!</a:t>
            </a:r>
          </a:p>
          <a:p>
            <a:r>
              <a:rPr lang="en-GB" dirty="0">
                <a:solidFill>
                  <a:srgbClr val="FF0000"/>
                </a:solidFill>
              </a:rPr>
              <a:t>Multiple scattering in the gas is a strongly limiting factor</a:t>
            </a:r>
          </a:p>
          <a:p>
            <a:pPr lvl="1"/>
            <a:r>
              <a:rPr lang="en-GB" i="1" dirty="0"/>
              <a:t>We need low density mixture, e.g. HeCO</a:t>
            </a:r>
            <a:r>
              <a:rPr lang="en-GB" i="1" baseline="-25000" dirty="0"/>
              <a:t>2</a:t>
            </a:r>
            <a:r>
              <a:rPr lang="en-GB" i="1" dirty="0"/>
              <a:t> (90/10)! </a:t>
            </a:r>
          </a:p>
          <a:p>
            <a:pPr lvl="1"/>
            <a:r>
              <a:rPr lang="en-GB" dirty="0"/>
              <a:t>Preparations underway to test with this mixture later this year </a:t>
            </a:r>
          </a:p>
          <a:p>
            <a:pPr lvl="1"/>
            <a:r>
              <a:rPr lang="en-GB" dirty="0"/>
              <a:t>Development in collaboration with RD51/CERN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7F948FA-3FC9-B9FF-DB17-AA5D55785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conclusions</a:t>
            </a:r>
            <a:endParaRPr lang="en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F8E17C1-4926-760F-96F2-B19D6738645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pic>
        <p:nvPicPr>
          <p:cNvPr id="5" name="Grafik 4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D6242D46-4B45-1F15-2EBD-9434673850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1" t="29000" r="6601" b="38800"/>
          <a:stretch/>
        </p:blipFill>
        <p:spPr>
          <a:xfrm>
            <a:off x="7715444" y="15346"/>
            <a:ext cx="1414704" cy="52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4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0D8C256-3916-404C-68C5-1E9951F1A56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4177071" cy="3509963"/>
          </a:xfrm>
        </p:spPr>
        <p:txBody>
          <a:bodyPr/>
          <a:lstStyle/>
          <a:p>
            <a:r>
              <a:rPr lang="en-GB" dirty="0"/>
              <a:t>Improved reference target</a:t>
            </a:r>
          </a:p>
          <a:p>
            <a:pPr lvl="1"/>
            <a:r>
              <a:rPr lang="en-GB" dirty="0"/>
              <a:t>pure metals (except brass)</a:t>
            </a:r>
          </a:p>
          <a:p>
            <a:pPr lvl="1"/>
            <a:r>
              <a:rPr lang="en-GB" dirty="0"/>
              <a:t>layered to check depth resolution</a:t>
            </a:r>
          </a:p>
          <a:p>
            <a:pPr lvl="1"/>
            <a:r>
              <a:rPr lang="en-GB" dirty="0"/>
              <a:t>optimized total thickness</a:t>
            </a:r>
          </a:p>
          <a:p>
            <a:pPr lvl="1"/>
            <a:r>
              <a:rPr lang="en-GB" dirty="0"/>
              <a:t>reproducible, more stable mounting</a:t>
            </a:r>
          </a:p>
          <a:p>
            <a:pPr lvl="1"/>
            <a:r>
              <a:rPr lang="en-GB" dirty="0"/>
              <a:t>central alignment on </a:t>
            </a:r>
            <a:r>
              <a:rPr lang="en-GB" dirty="0" err="1"/>
              <a:t>beamspot</a:t>
            </a:r>
            <a:endParaRPr lang="en-GB" dirty="0"/>
          </a:p>
          <a:p>
            <a:r>
              <a:rPr lang="en-GB" dirty="0"/>
              <a:t>Improved experimental setup</a:t>
            </a:r>
          </a:p>
          <a:p>
            <a:pPr lvl="1"/>
            <a:r>
              <a:rPr lang="en-GB" dirty="0"/>
              <a:t>Tracker flanged directly on beampipe</a:t>
            </a:r>
          </a:p>
          <a:p>
            <a:pPr lvl="1"/>
            <a:r>
              <a:rPr lang="en-GB" dirty="0"/>
              <a:t>factor 10 more </a:t>
            </a:r>
            <a:r>
              <a:rPr lang="en-GB" dirty="0" err="1"/>
              <a:t>HPGe</a:t>
            </a:r>
            <a:r>
              <a:rPr lang="en-GB" dirty="0"/>
              <a:t> detectors</a:t>
            </a:r>
          </a:p>
          <a:p>
            <a:r>
              <a:rPr lang="en-GB" dirty="0"/>
              <a:t>Depth scanning to resolve material interfaces</a:t>
            </a:r>
          </a:p>
          <a:p>
            <a:pPr lvl="1"/>
            <a:r>
              <a:rPr lang="en-GB" dirty="0"/>
              <a:t>50, 52.5, 55, 57.5, 60, 65 MeV/c</a:t>
            </a:r>
          </a:p>
          <a:p>
            <a:r>
              <a:rPr lang="en-GB" dirty="0"/>
              <a:t>Analysis ongoing! </a:t>
            </a:r>
          </a:p>
          <a:p>
            <a:pPr marL="0" indent="0">
              <a:buNone/>
            </a:pPr>
            <a:r>
              <a:rPr lang="en-GB" b="1" i="1" dirty="0">
                <a:solidFill>
                  <a:srgbClr val="0070C0"/>
                </a:solidFill>
              </a:rPr>
              <a:t>	Stay tuned!</a:t>
            </a:r>
            <a:endParaRPr lang="en-CH" b="1" i="1" dirty="0">
              <a:solidFill>
                <a:srgbClr val="0070C0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C95C13C-D843-3AB8-0BFA-00E4E73DB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Improvements in September Beamtime</a:t>
            </a:r>
            <a:endParaRPr lang="en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DEF6A38-0841-AF98-56AA-3CF6DD5275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pic>
        <p:nvPicPr>
          <p:cNvPr id="6" name="Grafik 5" descr="Ein Bild, das Text, Spiegel, Design, Whiteboard enthält.&#10;&#10;Automatisch generierte Beschreibung">
            <a:extLst>
              <a:ext uri="{FF2B5EF4-FFF2-40B4-BE49-F238E27FC236}">
                <a16:creationId xmlns:a16="http://schemas.microsoft.com/office/drawing/2014/main" id="{68DBDC6F-2379-34C7-4D60-6473061CC4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0312" y="808433"/>
            <a:ext cx="1243205" cy="1302405"/>
          </a:xfrm>
          <a:prstGeom prst="rect">
            <a:avLst/>
          </a:prstGeom>
        </p:spPr>
      </p:pic>
      <p:pic>
        <p:nvPicPr>
          <p:cNvPr id="8" name="Grafik 7" descr="Ein Bild, das Text, Badezimmer, Spiegel, Im Haus enthält.&#10;&#10;Automatisch generierte Beschreibung">
            <a:extLst>
              <a:ext uri="{FF2B5EF4-FFF2-40B4-BE49-F238E27FC236}">
                <a16:creationId xmlns:a16="http://schemas.microsoft.com/office/drawing/2014/main" id="{9D470451-8C75-9260-D600-BBA5C48F62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808432"/>
            <a:ext cx="1152128" cy="1302406"/>
          </a:xfrm>
          <a:prstGeom prst="rect">
            <a:avLst/>
          </a:prstGeom>
        </p:spPr>
      </p:pic>
      <p:pic>
        <p:nvPicPr>
          <p:cNvPr id="10" name="Grafik 9" descr="Ein Bild, das Stahl, Pfeife Flöte Rohr, Metall, Bautechnik enthält.&#10;&#10;Automatisch generierte Beschreibung">
            <a:extLst>
              <a:ext uri="{FF2B5EF4-FFF2-40B4-BE49-F238E27FC236}">
                <a16:creationId xmlns:a16="http://schemas.microsoft.com/office/drawing/2014/main" id="{58349E79-6740-AB16-0A9E-2F467D2232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6270" y="2368470"/>
            <a:ext cx="1251288" cy="1995686"/>
          </a:xfrm>
          <a:prstGeom prst="rect">
            <a:avLst/>
          </a:prstGeom>
        </p:spPr>
      </p:pic>
      <p:pic>
        <p:nvPicPr>
          <p:cNvPr id="12" name="Grafik 11" descr="Ein Bild, das Bautechnik, Maschine, Pfeife Flöte Rohr, Industrie enthält.&#10;&#10;Automatisch generierte Beschreibung">
            <a:extLst>
              <a:ext uri="{FF2B5EF4-FFF2-40B4-BE49-F238E27FC236}">
                <a16:creationId xmlns:a16="http://schemas.microsoft.com/office/drawing/2014/main" id="{F8515618-B41F-1DBF-5B02-3CB7B1055DD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1223" y="2368470"/>
            <a:ext cx="1728857" cy="199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439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4B19496-7CF4-930E-31F0-25D0FC81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7987" y="1645692"/>
            <a:ext cx="6708025" cy="381375"/>
          </a:xfrm>
        </p:spPr>
        <p:txBody>
          <a:bodyPr/>
          <a:lstStyle/>
          <a:p>
            <a:pPr algn="ctr"/>
            <a:r>
              <a:rPr lang="en-US" sz="4000" dirty="0"/>
              <a:t>Overview:</a:t>
            </a:r>
            <a:br>
              <a:rPr lang="en-US" sz="4000" dirty="0"/>
            </a:br>
            <a:r>
              <a:rPr lang="en-US" sz="4000" dirty="0"/>
              <a:t>MIXE Experimental Setup</a:t>
            </a:r>
            <a:endParaRPr lang="de-AT" sz="4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6E218F-4B9A-107A-C0E7-458094CCE6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0504641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8BF2427-0472-29DC-9AE6-368B7350B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  <a:endParaRPr lang="en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1B2DE8-F61F-C8EC-44CB-A957A43027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pic>
        <p:nvPicPr>
          <p:cNvPr id="5" name="20211001_Augusta Raurica_0147 - Edit s.jpg" descr="20211001_Augusta Raurica_0147 - Edit s.jpg">
            <a:extLst>
              <a:ext uri="{FF2B5EF4-FFF2-40B4-BE49-F238E27FC236}">
                <a16:creationId xmlns:a16="http://schemas.microsoft.com/office/drawing/2014/main" id="{0AD82012-D5F6-BD68-6ADC-A9934259F6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738760"/>
            <a:ext cx="4752528" cy="356118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el 2">
            <a:extLst>
              <a:ext uri="{FF2B5EF4-FFF2-40B4-BE49-F238E27FC236}">
                <a16:creationId xmlns:a16="http://schemas.microsoft.com/office/drawing/2014/main" id="{18FEBA92-CD03-0AA1-711B-751486D730C9}"/>
              </a:ext>
            </a:extLst>
          </p:cNvPr>
          <p:cNvSpPr txBox="1">
            <a:spLocks/>
          </p:cNvSpPr>
          <p:nvPr/>
        </p:nvSpPr>
        <p:spPr bwMode="auto">
          <a:xfrm>
            <a:off x="2051720" y="4365153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r"/>
            <a:r>
              <a:rPr lang="en-GB" dirty="0"/>
              <a:t>Any Questions, Comments or Suggestions?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727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4B19496-7CF4-930E-31F0-25D0FC81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7987" y="1995686"/>
            <a:ext cx="6708025" cy="381375"/>
          </a:xfrm>
        </p:spPr>
        <p:txBody>
          <a:bodyPr/>
          <a:lstStyle/>
          <a:p>
            <a:pPr algn="ctr"/>
            <a:r>
              <a:rPr lang="en-US" sz="4000" dirty="0"/>
              <a:t>Additional Materials</a:t>
            </a:r>
            <a:endParaRPr lang="de-AT" sz="4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6E218F-4B9A-107A-C0E7-458094CCE6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9911370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DE2817C-0233-1795-6438-65BE9D42F00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Two separate DAQs: </a:t>
            </a:r>
          </a:p>
          <a:p>
            <a:pPr lvl="1"/>
            <a:r>
              <a:rPr lang="en-US" dirty="0"/>
              <a:t>SRS/VMM3a for Tracker</a:t>
            </a:r>
          </a:p>
          <a:p>
            <a:pPr lvl="1"/>
            <a:r>
              <a:rPr lang="en-US" dirty="0"/>
              <a:t>MIDAS/VME/SIS3316 for </a:t>
            </a:r>
            <a:r>
              <a:rPr lang="en-US" dirty="0" err="1"/>
              <a:t>HPGe</a:t>
            </a:r>
            <a:endParaRPr lang="en-US" dirty="0"/>
          </a:p>
          <a:p>
            <a:r>
              <a:rPr lang="en-US" dirty="0"/>
              <a:t>Multiple signals for synchronization in both DAQs</a:t>
            </a:r>
          </a:p>
          <a:p>
            <a:pPr lvl="1"/>
            <a:r>
              <a:rPr lang="en-US" dirty="0"/>
              <a:t>1 kHz reference from signal generator</a:t>
            </a:r>
          </a:p>
          <a:p>
            <a:pPr lvl="1"/>
            <a:r>
              <a:rPr lang="en-US" dirty="0"/>
              <a:t>proton current (semi-regular)</a:t>
            </a:r>
          </a:p>
          <a:p>
            <a:pPr lvl="1"/>
            <a:r>
              <a:rPr lang="en-US" dirty="0"/>
              <a:t>entrance detector </a:t>
            </a:r>
          </a:p>
          <a:p>
            <a:r>
              <a:rPr lang="en-US" i="1" dirty="0">
                <a:solidFill>
                  <a:srgbClr val="FF0000"/>
                </a:solidFill>
              </a:rPr>
              <a:t>However: multiple issues severely complicate sync!</a:t>
            </a:r>
          </a:p>
          <a:p>
            <a:pPr lvl="1"/>
            <a:r>
              <a:rPr lang="en-US" dirty="0"/>
              <a:t>no common clock for ASICS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relative clock drift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tracker DAQ (readout?) sometimes drops events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different chunks missing in both DAQs (when new files start)</a:t>
            </a:r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D631878-8956-0A95-2C3F-8A1ECB608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Synchronization difficulties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26069A-64BF-D660-3E6A-1A796457CE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67EADF2-FDCE-F629-7D19-4362A4FA6E32}"/>
              </a:ext>
            </a:extLst>
          </p:cNvPr>
          <p:cNvSpPr/>
          <p:nvPr/>
        </p:nvSpPr>
        <p:spPr>
          <a:xfrm rot="2461056">
            <a:off x="5355957" y="1420139"/>
            <a:ext cx="32063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8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Fixed!</a:t>
            </a:r>
            <a:endParaRPr lang="de-DE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78601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160AAE6-2DB1-7B59-BCFD-8C4AD8B0C1D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Good events require the following:</a:t>
            </a:r>
          </a:p>
          <a:p>
            <a:pPr lvl="1"/>
            <a:r>
              <a:rPr lang="en-US" dirty="0"/>
              <a:t>Entrance detector shows muon without veto firing</a:t>
            </a:r>
          </a:p>
          <a:p>
            <a:pPr lvl="1"/>
            <a:r>
              <a:rPr lang="en-US" dirty="0"/>
              <a:t>Top and Bottom TPC each show a single cluster each within 10us window</a:t>
            </a:r>
          </a:p>
          <a:p>
            <a:pPr lvl="1"/>
            <a:r>
              <a:rPr lang="en-US" dirty="0" err="1"/>
              <a:t>HPGe</a:t>
            </a:r>
            <a:r>
              <a:rPr lang="en-US" dirty="0"/>
              <a:t> fires within 1us after tagging</a:t>
            </a:r>
          </a:p>
          <a:p>
            <a:r>
              <a:rPr lang="en-US" dirty="0"/>
              <a:t>Rate reduction</a:t>
            </a:r>
          </a:p>
          <a:p>
            <a:pPr lvl="1"/>
            <a:r>
              <a:rPr lang="en-US" dirty="0"/>
              <a:t>8 kHz tagging rate (60 MeV/c, slits to minimum)</a:t>
            </a:r>
          </a:p>
          <a:p>
            <a:pPr lvl="1"/>
            <a:r>
              <a:rPr lang="en-US" dirty="0"/>
              <a:t>~0.2 kHz events survive selection criteria</a:t>
            </a:r>
          </a:p>
          <a:p>
            <a:pPr lvl="2"/>
            <a:r>
              <a:rPr lang="en-US" dirty="0"/>
              <a:t>solid angle coverage of </a:t>
            </a:r>
            <a:r>
              <a:rPr lang="en-US" dirty="0" err="1"/>
              <a:t>HPGe</a:t>
            </a:r>
            <a:r>
              <a:rPr lang="en-US" dirty="0"/>
              <a:t> ~5%</a:t>
            </a:r>
          </a:p>
          <a:p>
            <a:pPr lvl="2"/>
            <a:r>
              <a:rPr lang="en-US" dirty="0"/>
              <a:t>tracker efficiency ~90% without multiplicity</a:t>
            </a:r>
          </a:p>
          <a:p>
            <a:r>
              <a:rPr lang="en-US" dirty="0"/>
              <a:t>Improvements possible	</a:t>
            </a:r>
          </a:p>
          <a:p>
            <a:pPr lvl="1"/>
            <a:r>
              <a:rPr lang="en-US" dirty="0"/>
              <a:t>require tag or matching hits in tracker with drift time sum</a:t>
            </a:r>
          </a:p>
          <a:p>
            <a:pPr lvl="1"/>
            <a:r>
              <a:rPr lang="en-US" dirty="0"/>
              <a:t>allow multiple hits in tracker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2D8E2AB-B51C-36C6-22B9-4C7247DB7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selection criteria (low rate run)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2F80D8-5079-5720-A3E1-BDBE2AC4227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29083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0F8E7F-551C-E872-85D5-9BEF52E658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56"/>
          <a:stretch/>
        </p:blipFill>
        <p:spPr>
          <a:xfrm>
            <a:off x="144000" y="2520000"/>
            <a:ext cx="4572000" cy="24840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ECD5FF76-AF6E-63A7-19E1-FD0E2D1AC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MIXE at beamline </a:t>
            </a:r>
            <a:r>
              <a:rPr lang="el-GR" dirty="0"/>
              <a:t>π</a:t>
            </a:r>
            <a:r>
              <a:rPr lang="en-GB" dirty="0"/>
              <a:t>E1 </a:t>
            </a:r>
            <a:endParaRPr lang="en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28192-30E0-E341-7D5C-CB4AD4BD96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BF98229-47A8-F598-0667-01D4048D74A3}"/>
              </a:ext>
            </a:extLst>
          </p:cNvPr>
          <p:cNvSpPr/>
          <p:nvPr/>
        </p:nvSpPr>
        <p:spPr bwMode="auto">
          <a:xfrm>
            <a:off x="971600" y="2571750"/>
            <a:ext cx="1512168" cy="12241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id="{4076E873-AEEB-2A23-1496-A2EC615157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09288"/>
            <a:ext cx="3600400" cy="2433266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501223CE-3EDC-4F62-BB71-B05E39431BA7}"/>
              </a:ext>
            </a:extLst>
          </p:cNvPr>
          <p:cNvSpPr/>
          <p:nvPr/>
        </p:nvSpPr>
        <p:spPr bwMode="auto">
          <a:xfrm>
            <a:off x="1619672" y="3075806"/>
            <a:ext cx="756084" cy="12241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3A5CCF85-D0A9-C95B-F1D4-F5FAAC87A93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32040" y="771550"/>
            <a:ext cx="4104456" cy="3509963"/>
          </a:xfrm>
        </p:spPr>
        <p:txBody>
          <a:bodyPr/>
          <a:lstStyle/>
          <a:p>
            <a:r>
              <a:rPr lang="en-GB" sz="1800" dirty="0"/>
              <a:t>High intensity π beamline at target E</a:t>
            </a:r>
          </a:p>
          <a:p>
            <a:pPr lvl="1"/>
            <a:r>
              <a:rPr lang="en-GB" sz="1800" dirty="0"/>
              <a:t>cloud µ</a:t>
            </a:r>
            <a:r>
              <a:rPr lang="en-GB" sz="1800" baseline="30000" dirty="0"/>
              <a:t>–</a:t>
            </a:r>
            <a:r>
              <a:rPr lang="en-GB" sz="1800" dirty="0"/>
              <a:t> from π</a:t>
            </a:r>
            <a:r>
              <a:rPr lang="en-GB" sz="1800" baseline="30000" dirty="0"/>
              <a:t>– </a:t>
            </a:r>
            <a:r>
              <a:rPr lang="en-GB" sz="1800" dirty="0"/>
              <a:t>decay</a:t>
            </a:r>
          </a:p>
          <a:p>
            <a:pPr lvl="1"/>
            <a:r>
              <a:rPr lang="en-GB" sz="1800" dirty="0"/>
              <a:t>Typical µ</a:t>
            </a:r>
            <a:r>
              <a:rPr lang="en-GB" sz="1800" baseline="30000" dirty="0"/>
              <a:t>–  </a:t>
            </a:r>
            <a:r>
              <a:rPr lang="en-GB" sz="1800" dirty="0"/>
              <a:t>momenta: 15-60 MeV/c</a:t>
            </a:r>
          </a:p>
          <a:p>
            <a:r>
              <a:rPr lang="en-GB" sz="1800" dirty="0"/>
              <a:t>Momentum acceptance</a:t>
            </a:r>
          </a:p>
          <a:p>
            <a:pPr lvl="1"/>
            <a:r>
              <a:rPr lang="en-GB" sz="1800" dirty="0"/>
              <a:t>selectable via FSH52 slit pair</a:t>
            </a:r>
          </a:p>
          <a:p>
            <a:pPr lvl="1"/>
            <a:r>
              <a:rPr lang="en-GB" sz="1800" dirty="0" err="1"/>
              <a:t>Δp</a:t>
            </a:r>
            <a:r>
              <a:rPr lang="en-GB" sz="1800" dirty="0"/>
              <a:t>/p ≈ 1 – 8 % FWHM</a:t>
            </a:r>
          </a:p>
          <a:p>
            <a:r>
              <a:rPr lang="en-GB" sz="1800" i="1" dirty="0"/>
              <a:t>Rates from 10</a:t>
            </a:r>
            <a:r>
              <a:rPr lang="en-GB" sz="1800" i="1" baseline="30000" dirty="0"/>
              <a:t>3</a:t>
            </a:r>
            <a:r>
              <a:rPr lang="en-GB" sz="1800" i="1" dirty="0"/>
              <a:t> up to 10</a:t>
            </a:r>
            <a:r>
              <a:rPr lang="en-GB" sz="1800" i="1" baseline="30000" dirty="0"/>
              <a:t>5</a:t>
            </a:r>
            <a:r>
              <a:rPr lang="en-GB" sz="1800" i="1" dirty="0"/>
              <a:t> µ</a:t>
            </a:r>
            <a:r>
              <a:rPr lang="en-GB" sz="1800" i="1" baseline="30000" dirty="0"/>
              <a:t>–</a:t>
            </a:r>
            <a:r>
              <a:rPr lang="en-GB" sz="1800" i="1" dirty="0"/>
              <a:t>/s on target</a:t>
            </a:r>
          </a:p>
          <a:p>
            <a:pPr lvl="1"/>
            <a:r>
              <a:rPr lang="en-GB" sz="1800" dirty="0"/>
              <a:t>close to ideal sampling rate (CW beam!)</a:t>
            </a:r>
          </a:p>
          <a:p>
            <a:pPr lvl="1"/>
            <a:r>
              <a:rPr lang="en-GB" sz="1800" dirty="0">
                <a:solidFill>
                  <a:srgbClr val="FF0000"/>
                </a:solidFill>
              </a:rPr>
              <a:t>For the “average” sample, we collect enough statistics within ~1 hour</a:t>
            </a:r>
            <a:endParaRPr lang="en-GB" sz="1800" dirty="0"/>
          </a:p>
          <a:p>
            <a:r>
              <a:rPr lang="en-GB" sz="1800" dirty="0"/>
              <a:t>All past MIXE campaigns hosted at </a:t>
            </a:r>
            <a:r>
              <a:rPr lang="el-GR" sz="1800" dirty="0"/>
              <a:t>π</a:t>
            </a:r>
            <a:r>
              <a:rPr lang="en-GB" sz="1800" dirty="0"/>
              <a:t>E1.2</a:t>
            </a:r>
          </a:p>
          <a:p>
            <a:pPr lvl="1"/>
            <a:r>
              <a:rPr lang="en-GB" sz="1800" dirty="0"/>
              <a:t>non-permanent installation</a:t>
            </a:r>
          </a:p>
          <a:p>
            <a:pPr lvl="1"/>
            <a:r>
              <a:rPr lang="en-GB" sz="1800" dirty="0"/>
              <a:t>approx. 3 weeks beam time per year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2907C37C-F03D-5C1C-1037-A901E508104E}"/>
              </a:ext>
            </a:extLst>
          </p:cNvPr>
          <p:cNvSpPr/>
          <p:nvPr/>
        </p:nvSpPr>
        <p:spPr bwMode="auto">
          <a:xfrm rot="18534080">
            <a:off x="998945" y="4031745"/>
            <a:ext cx="144016" cy="72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EC05311-886F-3AC1-09AB-C7A50FBD4CA8}"/>
              </a:ext>
            </a:extLst>
          </p:cNvPr>
          <p:cNvSpPr txBox="1"/>
          <p:nvPr/>
        </p:nvSpPr>
        <p:spPr>
          <a:xfrm>
            <a:off x="287833" y="4371950"/>
            <a:ext cx="720080" cy="4812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latin typeface="Calibri"/>
              </a:rPr>
              <a:t>FSH52</a:t>
            </a:r>
            <a:endParaRPr lang="en-CH" sz="1800" dirty="0" err="1">
              <a:ln>
                <a:solidFill>
                  <a:schemeClr val="accent2"/>
                </a:solidFill>
              </a:ln>
              <a:solidFill>
                <a:schemeClr val="accent1"/>
              </a:solidFill>
              <a:latin typeface="Calibri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3805673F-2373-D565-3B8E-91CD0A06B859}"/>
              </a:ext>
            </a:extLst>
          </p:cNvPr>
          <p:cNvCxnSpPr>
            <a:cxnSpLocks/>
          </p:cNvCxnSpPr>
          <p:nvPr/>
        </p:nvCxnSpPr>
        <p:spPr bwMode="auto">
          <a:xfrm flipV="1">
            <a:off x="658033" y="4156558"/>
            <a:ext cx="323727" cy="2255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Rechteck 14">
            <a:extLst>
              <a:ext uri="{FF2B5EF4-FFF2-40B4-BE49-F238E27FC236}">
                <a16:creationId xmlns:a16="http://schemas.microsoft.com/office/drawing/2014/main" id="{3771D9F9-45E2-2542-DA7C-18A7FD42EE72}"/>
              </a:ext>
            </a:extLst>
          </p:cNvPr>
          <p:cNvSpPr/>
          <p:nvPr/>
        </p:nvSpPr>
        <p:spPr bwMode="auto">
          <a:xfrm>
            <a:off x="4332327" y="3334671"/>
            <a:ext cx="432048" cy="311913"/>
          </a:xfrm>
          <a:prstGeom prst="rect">
            <a:avLst/>
          </a:prstGeom>
          <a:solidFill>
            <a:schemeClr val="accent1">
              <a:alpha val="50000"/>
            </a:scheme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4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1" grpId="0" animBg="1"/>
      <p:bldP spid="12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CD5FF76-AF6E-63A7-19E1-FD0E2D1AC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Future: MIXE at beamline </a:t>
            </a:r>
            <a:r>
              <a:rPr lang="el-GR" dirty="0"/>
              <a:t>μ</a:t>
            </a:r>
            <a:r>
              <a:rPr lang="en-GB" dirty="0"/>
              <a:t>E1? </a:t>
            </a:r>
            <a:endParaRPr lang="en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A28192-30E0-E341-7D5C-CB4AD4BD96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BF98229-47A8-F598-0667-01D4048D74A3}"/>
              </a:ext>
            </a:extLst>
          </p:cNvPr>
          <p:cNvSpPr/>
          <p:nvPr/>
        </p:nvSpPr>
        <p:spPr bwMode="auto">
          <a:xfrm>
            <a:off x="899593" y="2571750"/>
            <a:ext cx="1512168" cy="12241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1" name="01.0680A_20131216.pdf" descr="01.0680A_20131216.pdf">
            <a:extLst>
              <a:ext uri="{FF2B5EF4-FFF2-40B4-BE49-F238E27FC236}">
                <a16:creationId xmlns:a16="http://schemas.microsoft.com/office/drawing/2014/main" id="{2EB63481-121A-5BAF-A717-FF46D0F8FCB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41681">
            <a:off x="926233" y="762792"/>
            <a:ext cx="2775185" cy="383641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4" name="01.0680A_20131216.pdf" descr="01.0680A_20131216.pdf">
            <a:extLst>
              <a:ext uri="{FF2B5EF4-FFF2-40B4-BE49-F238E27FC236}">
                <a16:creationId xmlns:a16="http://schemas.microsoft.com/office/drawing/2014/main" id="{8EC46BFC-57C7-364B-48CA-4C0F6A9B301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41681">
            <a:off x="836101" y="736061"/>
            <a:ext cx="3265731" cy="251302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8" name="Ellipse 27">
            <a:extLst>
              <a:ext uri="{FF2B5EF4-FFF2-40B4-BE49-F238E27FC236}">
                <a16:creationId xmlns:a16="http://schemas.microsoft.com/office/drawing/2014/main" id="{DBDD6652-AB63-9D65-1F19-E7CCA5DFEF4A}"/>
              </a:ext>
            </a:extLst>
          </p:cNvPr>
          <p:cNvSpPr/>
          <p:nvPr/>
        </p:nvSpPr>
        <p:spPr bwMode="auto">
          <a:xfrm rot="21141681">
            <a:off x="2169506" y="4032779"/>
            <a:ext cx="328672" cy="36004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EA3F233-1B42-1680-C3E7-24B6ECAAA588}"/>
              </a:ext>
            </a:extLst>
          </p:cNvPr>
          <p:cNvSpPr txBox="1"/>
          <p:nvPr/>
        </p:nvSpPr>
        <p:spPr>
          <a:xfrm rot="2868316">
            <a:off x="2116888" y="4108438"/>
            <a:ext cx="432048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  <a:latin typeface="Calibri"/>
              </a:rPr>
              <a:t>GPD</a:t>
            </a:r>
            <a:endParaRPr lang="en-CH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67331103-FA70-A1AE-1B0F-3C6F7275E388}"/>
              </a:ext>
            </a:extLst>
          </p:cNvPr>
          <p:cNvSpPr/>
          <p:nvPr/>
        </p:nvSpPr>
        <p:spPr bwMode="auto">
          <a:xfrm>
            <a:off x="5436097" y="2895786"/>
            <a:ext cx="358669" cy="28803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A8BF2F4-A4E1-8E4E-6BE9-4AB6588B62E8}"/>
              </a:ext>
            </a:extLst>
          </p:cNvPr>
          <p:cNvGrpSpPr/>
          <p:nvPr/>
        </p:nvGrpSpPr>
        <p:grpSpPr>
          <a:xfrm>
            <a:off x="1437040" y="3237839"/>
            <a:ext cx="3013363" cy="1574361"/>
            <a:chOff x="1509047" y="3237839"/>
            <a:chExt cx="3013363" cy="1574361"/>
          </a:xfrm>
        </p:grpSpPr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6A2BF800-4634-AB64-2A6E-E7AF059F940F}"/>
                </a:ext>
              </a:extLst>
            </p:cNvPr>
            <p:cNvSpPr/>
            <p:nvPr/>
          </p:nvSpPr>
          <p:spPr bwMode="auto">
            <a:xfrm rot="372062">
              <a:off x="1509047" y="3409411"/>
              <a:ext cx="2019724" cy="1402789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5" name="01.0680A_20131216.pdf" descr="01.0680A_20131216.pdf">
              <a:extLst>
                <a:ext uri="{FF2B5EF4-FFF2-40B4-BE49-F238E27FC236}">
                  <a16:creationId xmlns:a16="http://schemas.microsoft.com/office/drawing/2014/main" id="{619E28FC-EA98-3C67-8D08-A36F74B0D6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141681">
              <a:off x="2412902" y="3479179"/>
              <a:ext cx="1238171" cy="11480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01.0680A_20131216.pdf" descr="01.0680A_20131216.pdf">
              <a:extLst>
                <a:ext uri="{FF2B5EF4-FFF2-40B4-BE49-F238E27FC236}">
                  <a16:creationId xmlns:a16="http://schemas.microsoft.com/office/drawing/2014/main" id="{53395E5C-EEB8-71BA-5970-00EA6B095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1141681">
              <a:off x="3686191" y="3237839"/>
              <a:ext cx="836219" cy="350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ACAC522D-0024-F335-8E68-DBA4B33AC590}"/>
                </a:ext>
              </a:extLst>
            </p:cNvPr>
            <p:cNvSpPr/>
            <p:nvPr/>
          </p:nvSpPr>
          <p:spPr bwMode="auto">
            <a:xfrm rot="16509502">
              <a:off x="3325804" y="4140781"/>
              <a:ext cx="328672" cy="36004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86051107-29E5-0655-907A-41ED2B46199A}"/>
                </a:ext>
              </a:extLst>
            </p:cNvPr>
            <p:cNvSpPr txBox="1"/>
            <p:nvPr/>
          </p:nvSpPr>
          <p:spPr>
            <a:xfrm rot="19836137">
              <a:off x="3352335" y="4207595"/>
              <a:ext cx="432048" cy="360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100" dirty="0">
                  <a:solidFill>
                    <a:srgbClr val="000000"/>
                  </a:solidFill>
                  <a:latin typeface="Calibri"/>
                </a:rPr>
                <a:t>GIANT</a:t>
              </a:r>
              <a:endParaRPr lang="en-CH" sz="1400" dirty="0" err="1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4" name="Inhaltsplatzhalter 1">
            <a:extLst>
              <a:ext uri="{FF2B5EF4-FFF2-40B4-BE49-F238E27FC236}">
                <a16:creationId xmlns:a16="http://schemas.microsoft.com/office/drawing/2014/main" id="{6ED61092-6033-080C-4582-F726930689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01527" y="771550"/>
            <a:ext cx="4534969" cy="3509963"/>
          </a:xfrm>
        </p:spPr>
        <p:txBody>
          <a:bodyPr/>
          <a:lstStyle/>
          <a:p>
            <a:r>
              <a:rPr lang="en-GB" sz="1800" dirty="0"/>
              <a:t>High intensity µ beamline at target E</a:t>
            </a:r>
          </a:p>
          <a:p>
            <a:pPr lvl="1"/>
            <a:r>
              <a:rPr lang="en-GB" sz="1800" dirty="0"/>
              <a:t>(cold-bore) superconducting decay solenoid</a:t>
            </a:r>
          </a:p>
          <a:p>
            <a:pPr lvl="1"/>
            <a:r>
              <a:rPr lang="en-GB" sz="1800" dirty="0" err="1"/>
              <a:t>Tunable</a:t>
            </a:r>
            <a:r>
              <a:rPr lang="en-GB" sz="1800" dirty="0"/>
              <a:t> momentum acceptance</a:t>
            </a:r>
          </a:p>
          <a:p>
            <a:pPr lvl="1"/>
            <a:r>
              <a:rPr lang="en-GB" sz="1800" dirty="0"/>
              <a:t>Muon momentum ≳ 60 MeV</a:t>
            </a:r>
          </a:p>
          <a:p>
            <a:r>
              <a:rPr lang="en-GB" sz="1800" dirty="0"/>
              <a:t>Beamline supports dual configuration</a:t>
            </a:r>
          </a:p>
          <a:p>
            <a:pPr lvl="1"/>
            <a:r>
              <a:rPr lang="en-GB" sz="1800" dirty="0"/>
              <a:t>U configuration – GPD µSR instrument</a:t>
            </a:r>
          </a:p>
          <a:p>
            <a:pPr lvl="1"/>
            <a:r>
              <a:rPr lang="en-GB" sz="1800" dirty="0"/>
              <a:t>Z configuration – space for GIANT/MIXE</a:t>
            </a:r>
          </a:p>
          <a:p>
            <a:r>
              <a:rPr lang="en-GB" sz="1800" dirty="0"/>
              <a:t>permanent installation feasible</a:t>
            </a:r>
          </a:p>
          <a:p>
            <a:pPr lvl="1"/>
            <a:r>
              <a:rPr lang="en-GB" sz="1800" dirty="0"/>
              <a:t>potential for significant beamtime increase</a:t>
            </a:r>
          </a:p>
          <a:p>
            <a:r>
              <a:rPr lang="en-GB" sz="1800" dirty="0"/>
              <a:t>Preliminary beam simulations very promising</a:t>
            </a:r>
          </a:p>
          <a:p>
            <a:r>
              <a:rPr lang="en-GB" sz="1800" dirty="0"/>
              <a:t>Low momenta require warm-bore magnet</a:t>
            </a:r>
          </a:p>
          <a:p>
            <a:pPr lvl="1"/>
            <a:r>
              <a:rPr lang="en-GB" sz="1800" i="1" dirty="0">
                <a:sym typeface="Wingdings" panose="05000000000000000000" pitchFamily="2" charset="2"/>
              </a:rPr>
              <a:t>represents quite significant investment</a:t>
            </a:r>
          </a:p>
          <a:p>
            <a:pPr lvl="1"/>
            <a:r>
              <a:rPr lang="en-GB" sz="1800" dirty="0">
                <a:solidFill>
                  <a:srgbClr val="FF0000"/>
                </a:solidFill>
              </a:rPr>
              <a:t>would introduce new capabilities for studies much closer to surface</a:t>
            </a:r>
          </a:p>
          <a:p>
            <a:pPr lvl="1"/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F344902-74C4-D5ED-8600-7C7CC3DE7605}"/>
              </a:ext>
            </a:extLst>
          </p:cNvPr>
          <p:cNvSpPr/>
          <p:nvPr/>
        </p:nvSpPr>
        <p:spPr>
          <a:xfrm>
            <a:off x="620128" y="790955"/>
            <a:ext cx="3801042" cy="4247317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br>
              <a:rPr lang="de-DE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de-DE" sz="54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see</a:t>
            </a:r>
            <a:r>
              <a:rPr lang="de-DE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de-DE" sz="54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poster</a:t>
            </a:r>
            <a:br>
              <a:rPr lang="de-DE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</a:br>
            <a:r>
              <a:rPr lang="de-DE" sz="54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by</a:t>
            </a:r>
            <a:r>
              <a:rPr lang="de-DE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C. Chen</a:t>
            </a:r>
            <a:br>
              <a:rPr lang="de-DE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</a:br>
            <a:br>
              <a:rPr lang="de-DE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</a:br>
            <a:endParaRPr lang="de-DE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168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Muon Tagging &amp; Beam Port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B01F7801-1B04-F8B8-0DAD-7DFDA904DB2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8184" y="597376"/>
            <a:ext cx="2425805" cy="2366409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10 µm Ti">
            <a:extLst>
              <a:ext uri="{FF2B5EF4-FFF2-40B4-BE49-F238E27FC236}">
                <a16:creationId xmlns:a16="http://schemas.microsoft.com/office/drawing/2014/main" id="{C1F09FFB-5AC6-3353-7305-7F9BF1A9DCC2}"/>
              </a:ext>
            </a:extLst>
          </p:cNvPr>
          <p:cNvSpPr txBox="1"/>
          <p:nvPr/>
        </p:nvSpPr>
        <p:spPr>
          <a:xfrm>
            <a:off x="2090532" y="3022435"/>
            <a:ext cx="88973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sz="1800"/>
              <a:t>10 µm Ti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6E3FCCF-078D-FA6E-E435-E20738127A66}"/>
              </a:ext>
            </a:extLst>
          </p:cNvPr>
          <p:cNvGrpSpPr/>
          <p:nvPr/>
        </p:nvGrpSpPr>
        <p:grpSpPr>
          <a:xfrm>
            <a:off x="1012167" y="2475498"/>
            <a:ext cx="3638051" cy="2143929"/>
            <a:chOff x="4184203" y="1174365"/>
            <a:chExt cx="4862187" cy="3087056"/>
          </a:xfrm>
        </p:grpSpPr>
        <p:pic>
          <p:nvPicPr>
            <p:cNvPr id="5" name="tracking.png" descr="tracking.png">
              <a:extLst>
                <a:ext uri="{FF2B5EF4-FFF2-40B4-BE49-F238E27FC236}">
                  <a16:creationId xmlns:a16="http://schemas.microsoft.com/office/drawing/2014/main" id="{5772A685-67C6-CE2E-9E4A-DFC60336C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363021" y="1174365"/>
              <a:ext cx="4683369" cy="279477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8" name="Ø 18mm active Veto">
              <a:extLst>
                <a:ext uri="{FF2B5EF4-FFF2-40B4-BE49-F238E27FC236}">
                  <a16:creationId xmlns:a16="http://schemas.microsoft.com/office/drawing/2014/main" id="{1DC143B0-A1FE-8449-54F4-A704D1A8B1D1}"/>
                </a:ext>
              </a:extLst>
            </p:cNvPr>
            <p:cNvSpPr txBox="1"/>
            <p:nvPr/>
          </p:nvSpPr>
          <p:spPr>
            <a:xfrm>
              <a:off x="6329024" y="3892089"/>
              <a:ext cx="75136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sz="1200" dirty="0"/>
                <a:t>Ø 18mm</a:t>
              </a:r>
              <a:br>
                <a:rPr sz="1200" dirty="0"/>
              </a:br>
              <a:r>
                <a:rPr sz="1200" dirty="0"/>
                <a:t>active Veto</a:t>
              </a:r>
            </a:p>
          </p:txBody>
        </p:sp>
        <p:sp>
          <p:nvSpPr>
            <p:cNvPr id="10" name="200 µm µ-counter">
              <a:extLst>
                <a:ext uri="{FF2B5EF4-FFF2-40B4-BE49-F238E27FC236}">
                  <a16:creationId xmlns:a16="http://schemas.microsoft.com/office/drawing/2014/main" id="{EF91E851-1760-EC1E-FFF1-DF7214099AC1}"/>
                </a:ext>
              </a:extLst>
            </p:cNvPr>
            <p:cNvSpPr txBox="1"/>
            <p:nvPr/>
          </p:nvSpPr>
          <p:spPr>
            <a:xfrm>
              <a:off x="4891102" y="3892089"/>
              <a:ext cx="650819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sz="1200" dirty="0"/>
                <a:t>200 µm</a:t>
              </a:r>
              <a:br>
                <a:rPr sz="1200" dirty="0"/>
              </a:br>
              <a:r>
                <a:rPr sz="1200" dirty="0"/>
                <a:t>µ-counter</a:t>
              </a:r>
            </a:p>
          </p:txBody>
        </p:sp>
        <p:sp>
          <p:nvSpPr>
            <p:cNvPr id="14" name="µ-">
              <a:extLst>
                <a:ext uri="{FF2B5EF4-FFF2-40B4-BE49-F238E27FC236}">
                  <a16:creationId xmlns:a16="http://schemas.microsoft.com/office/drawing/2014/main" id="{E66B4C8A-672D-4737-26F9-3A2D7CD27DEE}"/>
                </a:ext>
              </a:extLst>
            </p:cNvPr>
            <p:cNvSpPr txBox="1"/>
            <p:nvPr/>
          </p:nvSpPr>
          <p:spPr>
            <a:xfrm>
              <a:off x="4184203" y="2786670"/>
              <a:ext cx="121828" cy="18466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200"/>
                <a:t>µ</a:t>
              </a:r>
              <a:r>
                <a:rPr sz="1200" baseline="31250"/>
                <a:t>-</a:t>
              </a:r>
            </a:p>
          </p:txBody>
        </p:sp>
      </p:grp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F93F8DCA-15B5-6863-70A1-A29C3C0537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99592" y="897894"/>
            <a:ext cx="5008828" cy="2210197"/>
          </a:xfrm>
        </p:spPr>
        <p:txBody>
          <a:bodyPr/>
          <a:lstStyle/>
          <a:p>
            <a:r>
              <a:rPr lang="en-GB" dirty="0"/>
              <a:t>Tagging Detector (developed for </a:t>
            </a:r>
            <a:r>
              <a:rPr lang="en-GB" dirty="0" err="1"/>
              <a:t>muX</a:t>
            </a:r>
            <a:r>
              <a:rPr lang="en-GB" dirty="0"/>
              <a:t> experiment)</a:t>
            </a:r>
          </a:p>
          <a:p>
            <a:pPr lvl="1"/>
            <a:r>
              <a:rPr lang="en-GB" dirty="0"/>
              <a:t>reduces uncorrelated BKG</a:t>
            </a:r>
          </a:p>
          <a:p>
            <a:pPr lvl="1"/>
            <a:r>
              <a:rPr lang="en-GB" dirty="0"/>
              <a:t>allows for discrimination of nuclear capture events</a:t>
            </a:r>
          </a:p>
          <a:p>
            <a:pPr lvl="1"/>
            <a:r>
              <a:rPr lang="en-GB" dirty="0"/>
              <a:t>BC-400 plastic scintillators (Counter and Veto)</a:t>
            </a:r>
          </a:p>
          <a:p>
            <a:pPr lvl="1"/>
            <a:r>
              <a:rPr lang="en-GB" dirty="0" err="1"/>
              <a:t>SiPM</a:t>
            </a:r>
            <a:r>
              <a:rPr lang="en-GB" dirty="0"/>
              <a:t> readout using custom electronics</a:t>
            </a:r>
            <a:endParaRPr lang="en-CH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2BA4AA1-8B6F-36E6-5EFE-549BC0B21D72}"/>
              </a:ext>
            </a:extLst>
          </p:cNvPr>
          <p:cNvSpPr/>
          <p:nvPr/>
        </p:nvSpPr>
        <p:spPr bwMode="auto">
          <a:xfrm>
            <a:off x="4139952" y="3075806"/>
            <a:ext cx="792088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45E3F5B2-8969-C84A-1374-33BC251B7180}"/>
              </a:ext>
            </a:extLst>
          </p:cNvPr>
          <p:cNvSpPr txBox="1">
            <a:spLocks/>
          </p:cNvSpPr>
          <p:nvPr/>
        </p:nvSpPr>
        <p:spPr>
          <a:xfrm>
            <a:off x="4932040" y="3036169"/>
            <a:ext cx="4113903" cy="18104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88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73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11" marR="0" indent="-18413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497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283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59" indent="-179375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06" indent="-182549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580" indent="-179375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368" indent="-1777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dirty="0"/>
              <a:t>Beam Port</a:t>
            </a:r>
          </a:p>
          <a:p>
            <a:pPr lvl="1"/>
            <a:r>
              <a:rPr lang="en-GB" dirty="0"/>
              <a:t>10µm titanium foil window</a:t>
            </a:r>
          </a:p>
          <a:p>
            <a:pPr lvl="1"/>
            <a:r>
              <a:rPr lang="en-GB" dirty="0"/>
              <a:t>beam extraction to sample in air</a:t>
            </a:r>
          </a:p>
          <a:p>
            <a:pPr lvl="2"/>
            <a:r>
              <a:rPr lang="en-GB" dirty="0"/>
              <a:t>approx. 10 cm distance</a:t>
            </a:r>
          </a:p>
          <a:p>
            <a:pPr lvl="1"/>
            <a:r>
              <a:rPr lang="en-GB" dirty="0"/>
              <a:t>system of collimators available </a:t>
            </a:r>
            <a:br>
              <a:rPr lang="en-GB" dirty="0"/>
            </a:br>
            <a:r>
              <a:rPr lang="en-GB" dirty="0"/>
              <a:t>for sample spot measurements</a:t>
            </a:r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1633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GIANT Setup – Hardware Design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AED83530-F0A9-4315-9562-06285768E67C}"/>
              </a:ext>
            </a:extLst>
          </p:cNvPr>
          <p:cNvGrpSpPr/>
          <p:nvPr/>
        </p:nvGrpSpPr>
        <p:grpSpPr>
          <a:xfrm>
            <a:off x="899592" y="3151174"/>
            <a:ext cx="5475379" cy="2160240"/>
            <a:chOff x="2282201" y="339502"/>
            <a:chExt cx="5475379" cy="2160240"/>
          </a:xfrm>
        </p:grpSpPr>
        <p:sp>
          <p:nvSpPr>
            <p:cNvPr id="7" name="TextBox 6"/>
            <p:cNvSpPr txBox="1"/>
            <p:nvPr/>
          </p:nvSpPr>
          <p:spPr>
            <a:xfrm>
              <a:off x="2525814" y="339502"/>
              <a:ext cx="4734903" cy="216024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9600" b="1" dirty="0">
                  <a:solidFill>
                    <a:srgbClr val="000000"/>
                  </a:solidFill>
                  <a:latin typeface="Calibri"/>
                </a:rPr>
                <a:t>GIANT</a:t>
              </a:r>
              <a:endParaRPr lang="de-CH" sz="9600" b="1" dirty="0" err="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82201" y="1817722"/>
              <a:ext cx="1187888" cy="3366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2000" b="1" dirty="0" err="1">
                  <a:solidFill>
                    <a:srgbClr val="000000"/>
                  </a:solidFill>
                  <a:latin typeface="Calibri"/>
                </a:rPr>
                <a:t>G</a:t>
              </a:r>
              <a:r>
                <a:rPr lang="en-US" sz="2000" dirty="0" err="1">
                  <a:solidFill>
                    <a:srgbClr val="000000"/>
                  </a:solidFill>
                  <a:latin typeface="Calibri"/>
                </a:rPr>
                <a:t>erman</a:t>
              </a:r>
              <a:r>
                <a:rPr lang="en-US" sz="2000" b="1" dirty="0" err="1">
                  <a:solidFill>
                    <a:srgbClr val="000000"/>
                  </a:solidFill>
                  <a:latin typeface="Calibri"/>
                </a:rPr>
                <a:t>I</a:t>
              </a:r>
              <a:r>
                <a:rPr lang="en-US" sz="2000" dirty="0" err="1">
                  <a:solidFill>
                    <a:srgbClr val="000000"/>
                  </a:solidFill>
                  <a:latin typeface="Calibri"/>
                </a:rPr>
                <a:t>um</a:t>
              </a:r>
              <a:endParaRPr lang="de-CH" sz="2000" dirty="0" err="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54910" y="1814160"/>
              <a:ext cx="1187888" cy="3366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2000" b="1" dirty="0">
                  <a:solidFill>
                    <a:srgbClr val="000000"/>
                  </a:solidFill>
                  <a:latin typeface="Calibri"/>
                </a:rPr>
                <a:t>A</a:t>
              </a:r>
              <a:r>
                <a:rPr lang="en-US" sz="2000" dirty="0">
                  <a:solidFill>
                    <a:srgbClr val="000000"/>
                  </a:solidFill>
                  <a:latin typeface="Calibri"/>
                </a:rPr>
                <a:t>rray</a:t>
              </a:r>
              <a:endParaRPr lang="de-CH" sz="2000" dirty="0" err="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31966" y="1814160"/>
              <a:ext cx="3425614" cy="3366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2000" dirty="0">
                  <a:solidFill>
                    <a:srgbClr val="000000"/>
                  </a:solidFill>
                  <a:latin typeface="Calibri"/>
                </a:rPr>
                <a:t>for </a:t>
              </a:r>
              <a:r>
                <a:rPr lang="en-US" sz="2000" b="1" dirty="0">
                  <a:solidFill>
                    <a:srgbClr val="000000"/>
                  </a:solidFill>
                  <a:latin typeface="Calibri"/>
                </a:rPr>
                <a:t>N</a:t>
              </a:r>
              <a:r>
                <a:rPr lang="en-US" sz="2000" dirty="0">
                  <a:solidFill>
                    <a:srgbClr val="000000"/>
                  </a:solidFill>
                  <a:latin typeface="Calibri"/>
                </a:rPr>
                <a:t>on-destructive </a:t>
              </a:r>
              <a:r>
                <a:rPr lang="en-US" sz="2000" b="1" dirty="0">
                  <a:solidFill>
                    <a:srgbClr val="000000"/>
                  </a:solidFill>
                  <a:latin typeface="Calibri"/>
                </a:rPr>
                <a:t>T</a:t>
              </a:r>
              <a:r>
                <a:rPr lang="en-US" sz="2000" dirty="0">
                  <a:solidFill>
                    <a:srgbClr val="000000"/>
                  </a:solidFill>
                  <a:latin typeface="Calibri"/>
                </a:rPr>
                <a:t>esting</a:t>
              </a:r>
              <a:endParaRPr lang="de-CH" sz="2000" dirty="0" err="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A545230A-87EA-4435-ACA9-9FE6CF73A5CB}"/>
                </a:ext>
              </a:extLst>
            </p:cNvPr>
            <p:cNvGrpSpPr/>
            <p:nvPr/>
          </p:nvGrpSpPr>
          <p:grpSpPr>
            <a:xfrm>
              <a:off x="2589360" y="1667126"/>
              <a:ext cx="3062760" cy="147033"/>
              <a:chOff x="2699793" y="2139702"/>
              <a:chExt cx="4176463" cy="288032"/>
            </a:xfrm>
          </p:grpSpPr>
          <p:sp>
            <p:nvSpPr>
              <p:cNvPr id="9" name="Right Brace 8"/>
              <p:cNvSpPr/>
              <p:nvPr/>
            </p:nvSpPr>
            <p:spPr bwMode="auto">
              <a:xfrm rot="5400000">
                <a:off x="3176785" y="1662710"/>
                <a:ext cx="288032" cy="1242016"/>
              </a:xfrm>
              <a:prstGeom prst="rightBrac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3" name="Right Brace 12"/>
              <p:cNvSpPr/>
              <p:nvPr/>
            </p:nvSpPr>
            <p:spPr bwMode="auto">
              <a:xfrm rot="5400000">
                <a:off x="4451907" y="1803583"/>
                <a:ext cx="288032" cy="960269"/>
              </a:xfrm>
              <a:prstGeom prst="rightBrac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6" name="Right Brace 15"/>
              <p:cNvSpPr/>
              <p:nvPr/>
            </p:nvSpPr>
            <p:spPr bwMode="auto">
              <a:xfrm rot="5400000">
                <a:off x="5967257" y="1518735"/>
                <a:ext cx="288032" cy="1529966"/>
              </a:xfrm>
              <a:prstGeom prst="rightBrac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</p:grpSp>
      <p:pic>
        <p:nvPicPr>
          <p:cNvPr id="30" name="Picture 4">
            <a:extLst>
              <a:ext uri="{FF2B5EF4-FFF2-40B4-BE49-F238E27FC236}">
                <a16:creationId xmlns:a16="http://schemas.microsoft.com/office/drawing/2014/main" id="{0E40BC8B-C07D-44A4-BA57-D56E353432B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80395"/>
            <a:ext cx="3841913" cy="2641053"/>
          </a:xfrm>
          <a:prstGeom prst="rect">
            <a:avLst/>
          </a:prstGeom>
        </p:spPr>
      </p:pic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ABD76C1D-E30F-542E-18C5-967DA7998695}"/>
              </a:ext>
            </a:extLst>
          </p:cNvPr>
          <p:cNvGrpSpPr/>
          <p:nvPr/>
        </p:nvGrpSpPr>
        <p:grpSpPr>
          <a:xfrm>
            <a:off x="6956638" y="1199658"/>
            <a:ext cx="2016305" cy="2863165"/>
            <a:chOff x="5278244" y="156550"/>
            <a:chExt cx="3449034" cy="4693675"/>
          </a:xfrm>
        </p:grpSpPr>
        <p:sp>
          <p:nvSpPr>
            <p:cNvPr id="8" name="Slide Number">
              <a:extLst>
                <a:ext uri="{FF2B5EF4-FFF2-40B4-BE49-F238E27FC236}">
                  <a16:creationId xmlns:a16="http://schemas.microsoft.com/office/drawing/2014/main" id="{8C5B00FB-1F7B-240D-C4EE-7D46FE83E86C}"/>
                </a:ext>
              </a:extLst>
            </p:cNvPr>
            <p:cNvSpPr txBox="1">
              <a:spLocks/>
            </p:cNvSpPr>
            <p:nvPr/>
          </p:nvSpPr>
          <p:spPr>
            <a:xfrm>
              <a:off x="6760532" y="3371047"/>
              <a:ext cx="40076" cy="923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defPPr marL="0" marR="0" indent="0" algn="l" defTabSz="6858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lang="de-CH" sz="135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600" b="0" i="0" u="none" strike="noStrike" kern="120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defRPr>
              </a:lvl1pPr>
              <a:lvl2pPr marL="0" marR="0" indent="342892" algn="l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120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defRPr>
              </a:lvl2pPr>
              <a:lvl3pPr marL="0" marR="0" indent="685783" algn="l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120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defRPr>
              </a:lvl3pPr>
              <a:lvl4pPr marL="0" marR="0" indent="1028674" algn="l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120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defRPr>
              </a:lvl4pPr>
              <a:lvl5pPr marL="0" marR="0" indent="1371566" algn="l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120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defRPr>
              </a:lvl5pPr>
              <a:lvl6pPr marL="0" marR="0" indent="1714457" algn="l" defTabSz="685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120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defRPr>
              </a:lvl6pPr>
              <a:lvl7pPr marL="0" marR="0" indent="2057348" algn="l" defTabSz="685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120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defRPr>
              </a:lvl7pPr>
              <a:lvl8pPr marL="0" marR="0" indent="2400239" algn="l" defTabSz="685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120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defRPr>
              </a:lvl8pPr>
              <a:lvl9pPr marL="0" marR="0" indent="2743131" algn="l" defTabSz="685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kern="120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defRPr>
              </a:lvl9pPr>
            </a:lstStyle>
            <a:p>
              <a:fld id="{86CB4B4D-7CA3-9044-876B-883B54F8677D}" type="slidenum">
                <a:rPr lang="de-AT" smtClean="0"/>
                <a:pPr/>
                <a:t>7</a:t>
              </a:fld>
              <a:endParaRPr lang="de-AT"/>
            </a:p>
          </p:txBody>
        </p:sp>
        <p:pic>
          <p:nvPicPr>
            <p:cNvPr id="10" name="MIXE_top.png" descr="MIXE_top.png">
              <a:extLst>
                <a:ext uri="{FF2B5EF4-FFF2-40B4-BE49-F238E27FC236}">
                  <a16:creationId xmlns:a16="http://schemas.microsoft.com/office/drawing/2014/main" id="{1E224A44-DACD-7E9D-EEF5-61EB5CC65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4564" y="994610"/>
              <a:ext cx="2905155" cy="330166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Line">
              <a:extLst>
                <a:ext uri="{FF2B5EF4-FFF2-40B4-BE49-F238E27FC236}">
                  <a16:creationId xmlns:a16="http://schemas.microsoft.com/office/drawing/2014/main" id="{8449EF0F-7C0B-A165-3CC2-BB55200C660D}"/>
                </a:ext>
              </a:extLst>
            </p:cNvPr>
            <p:cNvSpPr/>
            <p:nvPr/>
          </p:nvSpPr>
          <p:spPr>
            <a:xfrm>
              <a:off x="6957585" y="483844"/>
              <a:ext cx="1" cy="1328668"/>
            </a:xfrm>
            <a:prstGeom prst="line">
              <a:avLst/>
            </a:prstGeom>
            <a:ln w="38100">
              <a:solidFill>
                <a:srgbClr val="535353"/>
              </a:solidFill>
              <a:tailEnd type="triangle"/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800"/>
            </a:p>
          </p:txBody>
        </p:sp>
        <p:sp>
          <p:nvSpPr>
            <p:cNvPr id="17" name="µ-">
              <a:extLst>
                <a:ext uri="{FF2B5EF4-FFF2-40B4-BE49-F238E27FC236}">
                  <a16:creationId xmlns:a16="http://schemas.microsoft.com/office/drawing/2014/main" id="{F6EB2762-FE7D-B23B-3CA9-FDFE9B022997}"/>
                </a:ext>
              </a:extLst>
            </p:cNvPr>
            <p:cNvSpPr txBox="1"/>
            <p:nvPr/>
          </p:nvSpPr>
          <p:spPr>
            <a:xfrm>
              <a:off x="6864269" y="156550"/>
              <a:ext cx="175491" cy="2522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µ</a:t>
              </a:r>
              <a:r>
                <a:rPr sz="1000" baseline="31250"/>
                <a:t>-</a:t>
              </a: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BDA9288B-280C-1380-578F-6A8DDCF3F9DB}"/>
                </a:ext>
              </a:extLst>
            </p:cNvPr>
            <p:cNvSpPr/>
            <p:nvPr/>
          </p:nvSpPr>
          <p:spPr>
            <a:xfrm flipV="1">
              <a:off x="6131905" y="2393161"/>
              <a:ext cx="1651360" cy="165136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800"/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E115AB8E-4E90-96D2-617F-CA605E925069}"/>
                </a:ext>
              </a:extLst>
            </p:cNvPr>
            <p:cNvSpPr/>
            <p:nvPr/>
          </p:nvSpPr>
          <p:spPr>
            <a:xfrm>
              <a:off x="6010552" y="2326630"/>
              <a:ext cx="928522" cy="928522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800"/>
            </a:p>
          </p:txBody>
        </p:sp>
        <p:sp>
          <p:nvSpPr>
            <p:cNvPr id="20" name="Line">
              <a:extLst>
                <a:ext uri="{FF2B5EF4-FFF2-40B4-BE49-F238E27FC236}">
                  <a16:creationId xmlns:a16="http://schemas.microsoft.com/office/drawing/2014/main" id="{F925F110-875E-7ABE-BE37-BA0525AFF491}"/>
                </a:ext>
              </a:extLst>
            </p:cNvPr>
            <p:cNvSpPr/>
            <p:nvPr/>
          </p:nvSpPr>
          <p:spPr>
            <a:xfrm>
              <a:off x="6939073" y="2147230"/>
              <a:ext cx="1" cy="1107922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800"/>
            </a:p>
          </p:txBody>
        </p:sp>
        <p:sp>
          <p:nvSpPr>
            <p:cNvPr id="21" name="-45º">
              <a:extLst>
                <a:ext uri="{FF2B5EF4-FFF2-40B4-BE49-F238E27FC236}">
                  <a16:creationId xmlns:a16="http://schemas.microsoft.com/office/drawing/2014/main" id="{DF1F13BB-8A81-012C-1458-974193E54511}"/>
                </a:ext>
              </a:extLst>
            </p:cNvPr>
            <p:cNvSpPr txBox="1"/>
            <p:nvPr/>
          </p:nvSpPr>
          <p:spPr>
            <a:xfrm>
              <a:off x="8332423" y="2265222"/>
              <a:ext cx="394855" cy="2522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-45º</a:t>
              </a:r>
            </a:p>
          </p:txBody>
        </p:sp>
        <p:sp>
          <p:nvSpPr>
            <p:cNvPr id="22" name="45º">
              <a:extLst>
                <a:ext uri="{FF2B5EF4-FFF2-40B4-BE49-F238E27FC236}">
                  <a16:creationId xmlns:a16="http://schemas.microsoft.com/office/drawing/2014/main" id="{AECB9529-ACF1-2811-CA08-3EF3E3A7F4F9}"/>
                </a:ext>
              </a:extLst>
            </p:cNvPr>
            <p:cNvSpPr txBox="1"/>
            <p:nvPr/>
          </p:nvSpPr>
          <p:spPr>
            <a:xfrm>
              <a:off x="5278244" y="2265222"/>
              <a:ext cx="320821" cy="2522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 dirty="0"/>
                <a:t>45º</a:t>
              </a:r>
            </a:p>
          </p:txBody>
        </p:sp>
        <p:sp>
          <p:nvSpPr>
            <p:cNvPr id="23" name="0º">
              <a:extLst>
                <a:ext uri="{FF2B5EF4-FFF2-40B4-BE49-F238E27FC236}">
                  <a16:creationId xmlns:a16="http://schemas.microsoft.com/office/drawing/2014/main" id="{E11FFE5D-0645-3FC5-850D-5CF4850465F9}"/>
                </a:ext>
              </a:extLst>
            </p:cNvPr>
            <p:cNvSpPr txBox="1"/>
            <p:nvPr/>
          </p:nvSpPr>
          <p:spPr>
            <a:xfrm>
              <a:off x="6443925" y="1998806"/>
              <a:ext cx="200171" cy="2522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0º</a:t>
              </a:r>
            </a:p>
          </p:txBody>
        </p:sp>
        <p:sp>
          <p:nvSpPr>
            <p:cNvPr id="24" name="Continuous 0º - 340º Min Step 35º">
              <a:extLst>
                <a:ext uri="{FF2B5EF4-FFF2-40B4-BE49-F238E27FC236}">
                  <a16:creationId xmlns:a16="http://schemas.microsoft.com/office/drawing/2014/main" id="{AF5BCF3A-412C-4494-8166-EB02D8C083A3}"/>
                </a:ext>
              </a:extLst>
            </p:cNvPr>
            <p:cNvSpPr txBox="1"/>
            <p:nvPr/>
          </p:nvSpPr>
          <p:spPr>
            <a:xfrm>
              <a:off x="5926573" y="4307836"/>
              <a:ext cx="2062022" cy="54238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sz="1050" dirty="0"/>
                <a:t>Continuou</a:t>
              </a:r>
              <a:r>
                <a:rPr sz="1000" dirty="0"/>
                <a:t>s 0º - 340º</a:t>
              </a:r>
              <a:br>
                <a:rPr sz="1000" dirty="0"/>
              </a:br>
              <a:r>
                <a:rPr sz="1000" dirty="0"/>
                <a:t>Min S</a:t>
              </a:r>
              <a:r>
                <a:rPr sz="1050" dirty="0"/>
                <a:t>tep 35º</a:t>
              </a:r>
            </a:p>
          </p:txBody>
        </p:sp>
        <p:sp>
          <p:nvSpPr>
            <p:cNvPr id="25" name="Top view">
              <a:extLst>
                <a:ext uri="{FF2B5EF4-FFF2-40B4-BE49-F238E27FC236}">
                  <a16:creationId xmlns:a16="http://schemas.microsoft.com/office/drawing/2014/main" id="{3345ED9E-9719-9791-A810-824C56A39913}"/>
                </a:ext>
              </a:extLst>
            </p:cNvPr>
            <p:cNvSpPr txBox="1"/>
            <p:nvPr/>
          </p:nvSpPr>
          <p:spPr>
            <a:xfrm>
              <a:off x="7062995" y="693646"/>
              <a:ext cx="874714" cy="2522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Top view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1C6DBFA4-203E-C55A-CD55-160C9AD1D15D}"/>
              </a:ext>
            </a:extLst>
          </p:cNvPr>
          <p:cNvGrpSpPr/>
          <p:nvPr/>
        </p:nvGrpSpPr>
        <p:grpSpPr>
          <a:xfrm>
            <a:off x="5122756" y="1342024"/>
            <a:ext cx="1562475" cy="2539158"/>
            <a:chOff x="5277189" y="318311"/>
            <a:chExt cx="3688148" cy="4925527"/>
          </a:xfrm>
        </p:grpSpPr>
        <p:pic>
          <p:nvPicPr>
            <p:cNvPr id="28" name="MIXE_arms.png" descr="MIXE_arms.png">
              <a:extLst>
                <a:ext uri="{FF2B5EF4-FFF2-40B4-BE49-F238E27FC236}">
                  <a16:creationId xmlns:a16="http://schemas.microsoft.com/office/drawing/2014/main" id="{15532FDC-DD29-8FC4-CAEB-65CAA1472D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7090" y="1074199"/>
              <a:ext cx="2993436" cy="34020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9" name="Line">
              <a:extLst>
                <a:ext uri="{FF2B5EF4-FFF2-40B4-BE49-F238E27FC236}">
                  <a16:creationId xmlns:a16="http://schemas.microsoft.com/office/drawing/2014/main" id="{4ADFED68-6F37-61FE-C9EE-C1E7D9E8950D}"/>
                </a:ext>
              </a:extLst>
            </p:cNvPr>
            <p:cNvSpPr/>
            <p:nvPr/>
          </p:nvSpPr>
          <p:spPr>
            <a:xfrm flipH="1">
              <a:off x="7402959" y="1890243"/>
              <a:ext cx="1559086" cy="638679"/>
            </a:xfrm>
            <a:prstGeom prst="line">
              <a:avLst/>
            </a:prstGeom>
            <a:ln w="38100">
              <a:solidFill>
                <a:srgbClr val="535353"/>
              </a:solidFill>
              <a:tailEnd type="triangle"/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000"/>
            </a:p>
          </p:txBody>
        </p:sp>
        <p:sp>
          <p:nvSpPr>
            <p:cNvPr id="32" name="µ-">
              <a:extLst>
                <a:ext uri="{FF2B5EF4-FFF2-40B4-BE49-F238E27FC236}">
                  <a16:creationId xmlns:a16="http://schemas.microsoft.com/office/drawing/2014/main" id="{A832F46E-4F8C-BB8E-12CE-5710C6C37EF9}"/>
                </a:ext>
              </a:extLst>
            </p:cNvPr>
            <p:cNvSpPr txBox="1"/>
            <p:nvPr/>
          </p:nvSpPr>
          <p:spPr>
            <a:xfrm>
              <a:off x="8723173" y="1571265"/>
              <a:ext cx="242164" cy="2985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µ</a:t>
              </a:r>
              <a:r>
                <a:rPr sz="1000" baseline="31250"/>
                <a:t>-</a:t>
              </a:r>
            </a:p>
          </p:txBody>
        </p:sp>
        <p:sp>
          <p:nvSpPr>
            <p:cNvPr id="33" name="+45º">
              <a:extLst>
                <a:ext uri="{FF2B5EF4-FFF2-40B4-BE49-F238E27FC236}">
                  <a16:creationId xmlns:a16="http://schemas.microsoft.com/office/drawing/2014/main" id="{F8D68D35-03A7-B0EC-89E7-B36747CBEB38}"/>
                </a:ext>
              </a:extLst>
            </p:cNvPr>
            <p:cNvSpPr txBox="1"/>
            <p:nvPr/>
          </p:nvSpPr>
          <p:spPr>
            <a:xfrm>
              <a:off x="7983259" y="999551"/>
              <a:ext cx="620544" cy="2985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+45º</a:t>
              </a:r>
            </a:p>
          </p:txBody>
        </p:sp>
        <p:sp>
          <p:nvSpPr>
            <p:cNvPr id="34" name="-45º">
              <a:extLst>
                <a:ext uri="{FF2B5EF4-FFF2-40B4-BE49-F238E27FC236}">
                  <a16:creationId xmlns:a16="http://schemas.microsoft.com/office/drawing/2014/main" id="{277D8D1F-B11F-6FEB-928B-315C45C90AB9}"/>
                </a:ext>
              </a:extLst>
            </p:cNvPr>
            <p:cNvSpPr txBox="1"/>
            <p:nvPr/>
          </p:nvSpPr>
          <p:spPr>
            <a:xfrm>
              <a:off x="8002756" y="3683853"/>
              <a:ext cx="544868" cy="2985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-45º</a:t>
              </a:r>
            </a:p>
          </p:txBody>
        </p:sp>
        <p:sp>
          <p:nvSpPr>
            <p:cNvPr id="35" name="Line">
              <a:extLst>
                <a:ext uri="{FF2B5EF4-FFF2-40B4-BE49-F238E27FC236}">
                  <a16:creationId xmlns:a16="http://schemas.microsoft.com/office/drawing/2014/main" id="{47955EF2-D70F-6795-CD1F-C73051118664}"/>
                </a:ext>
              </a:extLst>
            </p:cNvPr>
            <p:cNvSpPr/>
            <p:nvPr/>
          </p:nvSpPr>
          <p:spPr>
            <a:xfrm flipV="1">
              <a:off x="7087611" y="1469605"/>
              <a:ext cx="756114" cy="1162478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000"/>
            </a:p>
          </p:txBody>
        </p:sp>
        <p:sp>
          <p:nvSpPr>
            <p:cNvPr id="36" name="Line">
              <a:extLst>
                <a:ext uri="{FF2B5EF4-FFF2-40B4-BE49-F238E27FC236}">
                  <a16:creationId xmlns:a16="http://schemas.microsoft.com/office/drawing/2014/main" id="{73924E1B-FE7A-F7B8-2B3B-9F55D88E366F}"/>
                </a:ext>
              </a:extLst>
            </p:cNvPr>
            <p:cNvSpPr/>
            <p:nvPr/>
          </p:nvSpPr>
          <p:spPr>
            <a:xfrm>
              <a:off x="7087611" y="2644782"/>
              <a:ext cx="1225540" cy="867849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000"/>
            </a:p>
          </p:txBody>
        </p:sp>
        <p:sp>
          <p:nvSpPr>
            <p:cNvPr id="37" name="Line">
              <a:extLst>
                <a:ext uri="{FF2B5EF4-FFF2-40B4-BE49-F238E27FC236}">
                  <a16:creationId xmlns:a16="http://schemas.microsoft.com/office/drawing/2014/main" id="{B44EE06E-5796-5CA2-10C0-249236514DC9}"/>
                </a:ext>
              </a:extLst>
            </p:cNvPr>
            <p:cNvSpPr/>
            <p:nvPr/>
          </p:nvSpPr>
          <p:spPr>
            <a:xfrm>
              <a:off x="6332908" y="1332425"/>
              <a:ext cx="756234" cy="1309836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000"/>
            </a:p>
          </p:txBody>
        </p:sp>
        <p:sp>
          <p:nvSpPr>
            <p:cNvPr id="38" name="Max 60º">
              <a:extLst>
                <a:ext uri="{FF2B5EF4-FFF2-40B4-BE49-F238E27FC236}">
                  <a16:creationId xmlns:a16="http://schemas.microsoft.com/office/drawing/2014/main" id="{C498B27F-4064-92D4-31D3-ABF60459F9C1}"/>
                </a:ext>
              </a:extLst>
            </p:cNvPr>
            <p:cNvSpPr txBox="1"/>
            <p:nvPr/>
          </p:nvSpPr>
          <p:spPr>
            <a:xfrm>
              <a:off x="5833146" y="1076104"/>
              <a:ext cx="1097306" cy="2985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Max 60º</a:t>
              </a:r>
            </a:p>
          </p:txBody>
        </p:sp>
        <p:sp>
          <p:nvSpPr>
            <p:cNvPr id="39" name="Line">
              <a:extLst>
                <a:ext uri="{FF2B5EF4-FFF2-40B4-BE49-F238E27FC236}">
                  <a16:creationId xmlns:a16="http://schemas.microsoft.com/office/drawing/2014/main" id="{3BF3D1A3-510B-CFF8-0D70-7A05C647E34F}"/>
                </a:ext>
              </a:extLst>
            </p:cNvPr>
            <p:cNvSpPr/>
            <p:nvPr/>
          </p:nvSpPr>
          <p:spPr>
            <a:xfrm flipV="1">
              <a:off x="6368316" y="2628725"/>
              <a:ext cx="736218" cy="1275167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000"/>
            </a:p>
          </p:txBody>
        </p:sp>
        <p:sp>
          <p:nvSpPr>
            <p:cNvPr id="40" name="Line">
              <a:extLst>
                <a:ext uri="{FF2B5EF4-FFF2-40B4-BE49-F238E27FC236}">
                  <a16:creationId xmlns:a16="http://schemas.microsoft.com/office/drawing/2014/main" id="{C61BFAF0-AD3F-F160-A03C-D6FB1B978EF7}"/>
                </a:ext>
              </a:extLst>
            </p:cNvPr>
            <p:cNvSpPr/>
            <p:nvPr/>
          </p:nvSpPr>
          <p:spPr>
            <a:xfrm>
              <a:off x="5670120" y="2125031"/>
              <a:ext cx="1421255" cy="517295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000"/>
            </a:p>
          </p:txBody>
        </p:sp>
        <p:sp>
          <p:nvSpPr>
            <p:cNvPr id="41" name="Line">
              <a:extLst>
                <a:ext uri="{FF2B5EF4-FFF2-40B4-BE49-F238E27FC236}">
                  <a16:creationId xmlns:a16="http://schemas.microsoft.com/office/drawing/2014/main" id="{543D328A-EAD1-0111-C17D-78EF10F7BA4F}"/>
                </a:ext>
              </a:extLst>
            </p:cNvPr>
            <p:cNvSpPr/>
            <p:nvPr/>
          </p:nvSpPr>
          <p:spPr>
            <a:xfrm flipV="1">
              <a:off x="5670120" y="2648365"/>
              <a:ext cx="1421255" cy="517295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000"/>
            </a:p>
          </p:txBody>
        </p:sp>
        <p:sp>
          <p:nvSpPr>
            <p:cNvPr id="42" name="Max 4 HPGe per arm">
              <a:extLst>
                <a:ext uri="{FF2B5EF4-FFF2-40B4-BE49-F238E27FC236}">
                  <a16:creationId xmlns:a16="http://schemas.microsoft.com/office/drawing/2014/main" id="{22135D33-94D2-638F-6E3D-E26B8CB055AF}"/>
                </a:ext>
              </a:extLst>
            </p:cNvPr>
            <p:cNvSpPr txBox="1"/>
            <p:nvPr/>
          </p:nvSpPr>
          <p:spPr>
            <a:xfrm>
              <a:off x="6191099" y="318311"/>
              <a:ext cx="1725418" cy="59703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sz="1000" dirty="0"/>
                <a:t>Max 4 </a:t>
              </a:r>
              <a:r>
                <a:rPr sz="1000" dirty="0" err="1"/>
                <a:t>HPGe</a:t>
              </a:r>
              <a:br>
                <a:rPr sz="1000" dirty="0"/>
              </a:br>
              <a:r>
                <a:rPr sz="1000" dirty="0"/>
                <a:t>per arm</a:t>
              </a:r>
            </a:p>
          </p:txBody>
        </p:sp>
        <p:sp>
          <p:nvSpPr>
            <p:cNvPr id="43" name="20º">
              <a:extLst>
                <a:ext uri="{FF2B5EF4-FFF2-40B4-BE49-F238E27FC236}">
                  <a16:creationId xmlns:a16="http://schemas.microsoft.com/office/drawing/2014/main" id="{2B5866EE-5252-F326-B669-3171B8368173}"/>
                </a:ext>
              </a:extLst>
            </p:cNvPr>
            <p:cNvSpPr txBox="1"/>
            <p:nvPr/>
          </p:nvSpPr>
          <p:spPr>
            <a:xfrm>
              <a:off x="5329482" y="1946266"/>
              <a:ext cx="442708" cy="2985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20º</a:t>
              </a:r>
            </a:p>
          </p:txBody>
        </p:sp>
        <p:sp>
          <p:nvSpPr>
            <p:cNvPr id="44" name="-20º">
              <a:extLst>
                <a:ext uri="{FF2B5EF4-FFF2-40B4-BE49-F238E27FC236}">
                  <a16:creationId xmlns:a16="http://schemas.microsoft.com/office/drawing/2014/main" id="{A60CBEA3-6C64-ACF2-A68B-1822CBE43A96}"/>
                </a:ext>
              </a:extLst>
            </p:cNvPr>
            <p:cNvSpPr txBox="1"/>
            <p:nvPr/>
          </p:nvSpPr>
          <p:spPr>
            <a:xfrm>
              <a:off x="5277189" y="3149033"/>
              <a:ext cx="544868" cy="2985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-20º</a:t>
              </a:r>
            </a:p>
          </p:txBody>
        </p:sp>
        <p:sp>
          <p:nvSpPr>
            <p:cNvPr id="45" name="-60º">
              <a:extLst>
                <a:ext uri="{FF2B5EF4-FFF2-40B4-BE49-F238E27FC236}">
                  <a16:creationId xmlns:a16="http://schemas.microsoft.com/office/drawing/2014/main" id="{256579B3-1F15-7095-6E4F-4D53458BBFE4}"/>
                </a:ext>
              </a:extLst>
            </p:cNvPr>
            <p:cNvSpPr txBox="1"/>
            <p:nvPr/>
          </p:nvSpPr>
          <p:spPr>
            <a:xfrm>
              <a:off x="6074181" y="3936589"/>
              <a:ext cx="544868" cy="2985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sz="1000"/>
                <a:t>-60º</a:t>
              </a:r>
            </a:p>
          </p:txBody>
        </p:sp>
        <p:sp>
          <p:nvSpPr>
            <p:cNvPr id="46" name="Line">
              <a:extLst>
                <a:ext uri="{FF2B5EF4-FFF2-40B4-BE49-F238E27FC236}">
                  <a16:creationId xmlns:a16="http://schemas.microsoft.com/office/drawing/2014/main" id="{C9B86EEC-BFF0-C286-287C-3ADE1AF08C7C}"/>
                </a:ext>
              </a:extLst>
            </p:cNvPr>
            <p:cNvSpPr/>
            <p:nvPr/>
          </p:nvSpPr>
          <p:spPr>
            <a:xfrm flipV="1">
              <a:off x="7516108" y="1359648"/>
              <a:ext cx="397970" cy="612819"/>
            </a:xfrm>
            <a:prstGeom prst="line">
              <a:avLst/>
            </a:prstGeom>
            <a:ln w="50800">
              <a:solidFill>
                <a:schemeClr val="accent1"/>
              </a:solidFill>
              <a:headEnd type="triangle"/>
              <a:tailEnd type="triangle"/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sz="1000"/>
            </a:p>
          </p:txBody>
        </p:sp>
        <p:sp>
          <p:nvSpPr>
            <p:cNvPr id="47" name="Continuous -60º to +60º…">
              <a:extLst>
                <a:ext uri="{FF2B5EF4-FFF2-40B4-BE49-F238E27FC236}">
                  <a16:creationId xmlns:a16="http://schemas.microsoft.com/office/drawing/2014/main" id="{4D0C04D7-ED27-72E7-0957-849114F0B293}"/>
                </a:ext>
              </a:extLst>
            </p:cNvPr>
            <p:cNvSpPr txBox="1"/>
            <p:nvPr/>
          </p:nvSpPr>
          <p:spPr>
            <a:xfrm>
              <a:off x="5296070" y="4497546"/>
              <a:ext cx="3185969" cy="7462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sz="1000" dirty="0"/>
                <a:t>Continuous -60º to +60º</a:t>
              </a:r>
            </a:p>
            <a:p>
              <a:pPr algn="ctr"/>
              <a:r>
                <a:rPr sz="1000" dirty="0"/>
                <a:t>Min Step 30º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856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GIANT Setup – Hardware Reality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6" name="(Nearly) complete setup…">
            <a:extLst>
              <a:ext uri="{FF2B5EF4-FFF2-40B4-BE49-F238E27FC236}">
                <a16:creationId xmlns:a16="http://schemas.microsoft.com/office/drawing/2014/main" id="{DA5F278D-A230-97DF-58F1-3CBEF2CFF3AF}"/>
              </a:ext>
            </a:extLst>
          </p:cNvPr>
          <p:cNvSpPr txBox="1">
            <a:spLocks/>
          </p:cNvSpPr>
          <p:nvPr/>
        </p:nvSpPr>
        <p:spPr>
          <a:xfrm>
            <a:off x="5004048" y="936962"/>
            <a:ext cx="3853434" cy="3867036"/>
          </a:xfrm>
          <a:prstGeom prst="rect">
            <a:avLst/>
          </a:prstGeom>
        </p:spPr>
        <p:txBody>
          <a:bodyPr/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174236" indent="-174236" defTabSz="896111">
              <a:defRPr sz="1666"/>
            </a:pPr>
            <a:r>
              <a:rPr lang="en-GB" sz="1666" dirty="0"/>
              <a:t>(Nearly) complete setup</a:t>
            </a:r>
          </a:p>
          <a:p>
            <a:pPr marL="352026" lvl="1" indent="-174236" defTabSz="896111">
              <a:defRPr sz="1666"/>
            </a:pPr>
            <a:r>
              <a:rPr lang="en-GB" sz="1666" dirty="0"/>
              <a:t>8 freely rotating arms (currently 5)</a:t>
            </a:r>
          </a:p>
          <a:p>
            <a:pPr marL="352026" lvl="1" indent="-174236" defTabSz="896111">
              <a:defRPr sz="1666"/>
            </a:pPr>
            <a:r>
              <a:rPr lang="en-GB" sz="1666" dirty="0"/>
              <a:t>4 </a:t>
            </a:r>
            <a:r>
              <a:rPr lang="en-GB" sz="1666" dirty="0" err="1"/>
              <a:t>BigMac</a:t>
            </a:r>
            <a:r>
              <a:rPr lang="en-GB" sz="1666" dirty="0"/>
              <a:t> </a:t>
            </a:r>
            <a:r>
              <a:rPr lang="en-GB" sz="1666" dirty="0" err="1"/>
              <a:t>HPGe</a:t>
            </a:r>
            <a:r>
              <a:rPr lang="en-GB" sz="1666" dirty="0"/>
              <a:t> per arm</a:t>
            </a:r>
          </a:p>
          <a:p>
            <a:pPr marL="352026" lvl="1" indent="-174236" defTabSz="896111">
              <a:defRPr sz="1666"/>
            </a:pPr>
            <a:r>
              <a:rPr lang="en-GB" sz="1666" dirty="0"/>
              <a:t>up to 30 </a:t>
            </a:r>
            <a:r>
              <a:rPr lang="en-GB" sz="1666" dirty="0" err="1"/>
              <a:t>HPGe</a:t>
            </a:r>
            <a:r>
              <a:rPr lang="en-GB" sz="1666" dirty="0"/>
              <a:t> detectors</a:t>
            </a:r>
          </a:p>
          <a:p>
            <a:pPr marL="713959" lvl="3" indent="-174236" defTabSz="896111">
              <a:defRPr sz="1666"/>
            </a:pPr>
            <a:r>
              <a:rPr lang="en-GB" sz="1666" dirty="0"/>
              <a:t>currently ~12 detectors</a:t>
            </a:r>
          </a:p>
          <a:p>
            <a:pPr marL="352026" lvl="2" indent="-174236" defTabSz="896111">
              <a:defRPr sz="1666"/>
            </a:pPr>
            <a:r>
              <a:rPr lang="en-GB" sz="1666" dirty="0"/>
              <a:t>shared between multiple experiments</a:t>
            </a:r>
          </a:p>
          <a:p>
            <a:pPr marL="174236" indent="-174236" defTabSz="896111">
              <a:defRPr sz="1666"/>
            </a:pPr>
            <a:r>
              <a:rPr lang="en-GB" sz="1666" dirty="0"/>
              <a:t>Reproducible positions and angles</a:t>
            </a:r>
          </a:p>
          <a:p>
            <a:pPr defTabSz="896111">
              <a:defRPr sz="1666"/>
            </a:pPr>
            <a:r>
              <a:rPr lang="en-GB" sz="1666" dirty="0"/>
              <a:t>Setup time approximately 6 hours</a:t>
            </a:r>
          </a:p>
          <a:p>
            <a:pPr marL="174236" indent="-174236" defTabSz="896111">
              <a:defRPr sz="1666"/>
            </a:pPr>
            <a:r>
              <a:rPr lang="en-GB" sz="1666" dirty="0"/>
              <a:t>Supervised semi-automatic LN2 refill</a:t>
            </a:r>
          </a:p>
          <a:p>
            <a:pPr marL="352026" lvl="1" indent="-174236" defTabSz="896111">
              <a:defRPr sz="1666"/>
            </a:pPr>
            <a:r>
              <a:rPr lang="en-GB" sz="1666" dirty="0"/>
              <a:t>fully automatic system in preparation</a:t>
            </a:r>
          </a:p>
          <a:p>
            <a:pPr marL="174236" indent="-174236" defTabSz="896111">
              <a:defRPr sz="1666"/>
            </a:pPr>
            <a:r>
              <a:rPr lang="en-GB" sz="1666" dirty="0"/>
              <a:t>Sample station twin in control room</a:t>
            </a:r>
          </a:p>
          <a:p>
            <a:pPr lvl="1" defTabSz="896111">
              <a:defRPr sz="1666"/>
            </a:pPr>
            <a:r>
              <a:rPr lang="en-GB" sz="1666" dirty="0"/>
              <a:t>Mounting &amp; Alignment “prefab”</a:t>
            </a:r>
          </a:p>
          <a:p>
            <a:pPr lvl="1" defTabSz="896111">
              <a:defRPr sz="1666"/>
            </a:pPr>
            <a:r>
              <a:rPr lang="en-GB" sz="1666" dirty="0"/>
              <a:t>Roughly 5 min sample change</a:t>
            </a:r>
          </a:p>
        </p:txBody>
      </p:sp>
      <p:pic>
        <p:nvPicPr>
          <p:cNvPr id="31" name="Picture 2" descr="Picture 2">
            <a:extLst>
              <a:ext uri="{FF2B5EF4-FFF2-40B4-BE49-F238E27FC236}">
                <a16:creationId xmlns:a16="http://schemas.microsoft.com/office/drawing/2014/main" id="{9BE45166-C447-D203-A353-AC664A7C133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4243" y="748357"/>
            <a:ext cx="3819623" cy="42603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2580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898C014-B4F7-3C4D-C2D2-2FD0AFCAB06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defTabSz="896111">
              <a:defRPr sz="1666"/>
            </a:pPr>
            <a:r>
              <a:rPr lang="en-GB" sz="1666" dirty="0"/>
              <a:t>MIDAS DAQ system</a:t>
            </a:r>
          </a:p>
          <a:p>
            <a:pPr lvl="1" defTabSz="896111">
              <a:defRPr sz="1666"/>
            </a:pPr>
            <a:r>
              <a:rPr lang="en-GB" sz="1666" dirty="0"/>
              <a:t>ingests and stores VME </a:t>
            </a:r>
            <a:r>
              <a:rPr lang="en-GB" sz="1666" dirty="0" err="1"/>
              <a:t>digitzer</a:t>
            </a:r>
            <a:r>
              <a:rPr lang="en-GB" sz="1666" dirty="0"/>
              <a:t> data</a:t>
            </a:r>
          </a:p>
          <a:p>
            <a:pPr lvl="1" defTabSz="896111">
              <a:defRPr sz="1666"/>
            </a:pPr>
            <a:r>
              <a:rPr lang="en-GB" sz="1666" dirty="0"/>
              <a:t>online </a:t>
            </a:r>
            <a:r>
              <a:rPr lang="en-GB" sz="1666" dirty="0" err="1"/>
              <a:t>preanalysis</a:t>
            </a:r>
            <a:r>
              <a:rPr lang="en-GB" sz="1666" dirty="0"/>
              <a:t> allows status monitoring</a:t>
            </a:r>
          </a:p>
          <a:p>
            <a:pPr lvl="1" defTabSz="896111">
              <a:defRPr sz="1666"/>
            </a:pPr>
            <a:r>
              <a:rPr lang="en-GB" sz="1666" dirty="0"/>
              <a:t>includes slow control (LN2, beam monitoring, etc.) </a:t>
            </a:r>
          </a:p>
          <a:p>
            <a:pPr defTabSz="896111">
              <a:defRPr sz="1666"/>
            </a:pPr>
            <a:r>
              <a:rPr lang="en-GB" sz="1666" dirty="0"/>
              <a:t>Digitizer: Struck SIS3316-250-14 VME</a:t>
            </a:r>
          </a:p>
          <a:p>
            <a:pPr lvl="1" defTabSz="896111">
              <a:defRPr sz="1666"/>
            </a:pPr>
            <a:r>
              <a:rPr lang="en-GB" sz="1666" dirty="0"/>
              <a:t>16 channel with 2V/5V dynamic range</a:t>
            </a:r>
          </a:p>
          <a:p>
            <a:pPr lvl="1" defTabSz="896111">
              <a:defRPr sz="1666"/>
            </a:pPr>
            <a:r>
              <a:rPr lang="en-GB" sz="1666" dirty="0"/>
              <a:t>250 MS/s, 14-bit, 128 MS/</a:t>
            </a:r>
            <a:r>
              <a:rPr lang="en-GB" sz="1666" dirty="0" err="1"/>
              <a:t>ch</a:t>
            </a:r>
            <a:endParaRPr lang="en-GB" sz="1666" dirty="0"/>
          </a:p>
          <a:p>
            <a:pPr lvl="1" defTabSz="896111">
              <a:defRPr sz="1666"/>
            </a:pPr>
            <a:r>
              <a:rPr lang="en-GB" sz="1666" dirty="0"/>
              <a:t>trapezoidal filter with tau correction implemented on FPGA</a:t>
            </a:r>
          </a:p>
          <a:p>
            <a:pPr lvl="1" defTabSz="896111">
              <a:defRPr sz="1666"/>
            </a:pPr>
            <a:r>
              <a:rPr lang="en-GB" sz="1666" dirty="0"/>
              <a:t>fast optical readout</a:t>
            </a:r>
          </a:p>
          <a:p>
            <a:pPr lvl="1" defTabSz="896111">
              <a:defRPr sz="1666"/>
            </a:pPr>
            <a:r>
              <a:rPr lang="en-GB" sz="1666" dirty="0"/>
              <a:t>(partial) waveform readout for original and filtered waveforms</a:t>
            </a:r>
          </a:p>
          <a:p>
            <a:pPr lvl="2" defTabSz="896111">
              <a:defRPr sz="1666"/>
            </a:pPr>
            <a:r>
              <a:rPr lang="en-GB" sz="1666" dirty="0"/>
              <a:t>we usually store ~400 samples (~1.4</a:t>
            </a:r>
            <a:r>
              <a:rPr lang="en-GB" dirty="0"/>
              <a:t>µs </a:t>
            </a:r>
            <a:r>
              <a:rPr lang="en-GB" sz="1666" dirty="0"/>
              <a:t>per event)</a:t>
            </a:r>
          </a:p>
          <a:p>
            <a:pPr lvl="2" defTabSz="896111">
              <a:defRPr sz="1666"/>
            </a:pPr>
            <a:r>
              <a:rPr lang="en-GB" sz="1666" dirty="0"/>
              <a:t>allows for improved offline baseline correction</a:t>
            </a:r>
          </a:p>
          <a:p>
            <a:pPr lvl="1" defTabSz="896111">
              <a:defRPr sz="1666"/>
            </a:pPr>
            <a:r>
              <a:rPr lang="en-GB" sz="1666" dirty="0"/>
              <a:t>multiple devices chainable (external clock available)</a:t>
            </a:r>
          </a:p>
          <a:p>
            <a:pPr marL="0" indent="0" defTabSz="896111">
              <a:buNone/>
              <a:defRPr sz="1666"/>
            </a:pPr>
            <a:endParaRPr lang="en-GB" sz="1666" dirty="0"/>
          </a:p>
          <a:p>
            <a:pPr lvl="2" defTabSz="896111">
              <a:defRPr sz="1666"/>
            </a:pPr>
            <a:endParaRPr lang="en-GB" sz="1666" dirty="0"/>
          </a:p>
          <a:p>
            <a:endParaRPr lang="en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BBC7FB6-AC79-6ACD-A26D-84ADCAB92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GIANT Setup – DAQ</a:t>
            </a:r>
            <a:endParaRPr lang="en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514009A-3FE0-1F28-99DC-28DF42F749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10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1947</Words>
  <Application>Microsoft Office PowerPoint</Application>
  <PresentationFormat>Bildschirmpräsentation (16:9)</PresentationFormat>
  <Paragraphs>386</Paragraphs>
  <Slides>33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4" baseType="lpstr">
      <vt:lpstr>Arial</vt:lpstr>
      <vt:lpstr>Arial Narrow</vt:lpstr>
      <vt:lpstr>ArialMT</vt:lpstr>
      <vt:lpstr>Calibri</vt:lpstr>
      <vt:lpstr>Cambria Math</vt:lpstr>
      <vt:lpstr>Georgia</vt:lpstr>
      <vt:lpstr>Symbol</vt:lpstr>
      <vt:lpstr>Times</vt:lpstr>
      <vt:lpstr>Times New Roman</vt:lpstr>
      <vt:lpstr>Verdana</vt:lpstr>
      <vt:lpstr>PSI-Powerpoint-Master Calibri V2</vt:lpstr>
      <vt:lpstr>MIXE @ PSI: Measurement System Overview and New Developments</vt:lpstr>
      <vt:lpstr>MIXE: Muon Induced X-ray Emission</vt:lpstr>
      <vt:lpstr>Overview: MIXE Experimental Setup</vt:lpstr>
      <vt:lpstr>MIXE at beamline πE1 </vt:lpstr>
      <vt:lpstr>Future: MIXE at beamline μE1? </vt:lpstr>
      <vt:lpstr>Muon Tagging &amp; Beam Port</vt:lpstr>
      <vt:lpstr>The GIANT Setup – Hardware Design</vt:lpstr>
      <vt:lpstr>The GIANT Setup – Hardware Reality</vt:lpstr>
      <vt:lpstr>The GIANT Setup – DAQ</vt:lpstr>
      <vt:lpstr>New Developments:  Towards MIXE Tomography</vt:lpstr>
      <vt:lpstr>Characterization of Beam Spot</vt:lpstr>
      <vt:lpstr>Tracking for MIXE – Motivation</vt:lpstr>
      <vt:lpstr>Tracking for MIXE – Motivation</vt:lpstr>
      <vt:lpstr>Tracking for MIXE – Motivation</vt:lpstr>
      <vt:lpstr>Novel technique: Non-destructive  element (isotope) sensitive tomography!</vt:lpstr>
      <vt:lpstr>Twin GEM-TPC Tracking chamber</vt:lpstr>
      <vt:lpstr>Twin GEM-TPC Tracking chamber – Geant4 MC</vt:lpstr>
      <vt:lpstr>First Tracker Measurements: May 2023</vt:lpstr>
      <vt:lpstr>Drift time calibration – Fiber Detector</vt:lpstr>
      <vt:lpstr>Finally: Taking data with tracking @ MIXE!</vt:lpstr>
      <vt:lpstr>Preliminary analysis results</vt:lpstr>
      <vt:lpstr>Material ID: Upper Right Quadrant</vt:lpstr>
      <vt:lpstr>Material ID: Lower Right Quadrant</vt:lpstr>
      <vt:lpstr>Material ID: Lower Left Quadrant</vt:lpstr>
      <vt:lpstr>Material ID: Lower Right Quadrant</vt:lpstr>
      <vt:lpstr>Preliminary analysis results</vt:lpstr>
      <vt:lpstr>Next step: Elemental (isotopic) imaging</vt:lpstr>
      <vt:lpstr>Preliminary conclusions</vt:lpstr>
      <vt:lpstr>Improvements in September Beamtime</vt:lpstr>
      <vt:lpstr>Thank you for your attention!</vt:lpstr>
      <vt:lpstr>Additional Materials</vt:lpstr>
      <vt:lpstr>Synchronization difficulties</vt:lpstr>
      <vt:lpstr>Event selection criteria (low rate run)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Heiss</dc:creator>
  <cp:lastModifiedBy>Heiss Michael</cp:lastModifiedBy>
  <cp:revision>203</cp:revision>
  <cp:lastPrinted>2015-09-30T13:23:15Z</cp:lastPrinted>
  <dcterms:created xsi:type="dcterms:W3CDTF">2022-11-30T09:50:20Z</dcterms:created>
  <dcterms:modified xsi:type="dcterms:W3CDTF">2023-10-19T01:30:35Z</dcterms:modified>
</cp:coreProperties>
</file>