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sldIdLst>
    <p:sldId id="256" r:id="rId3"/>
    <p:sldId id="271" r:id="rId4"/>
    <p:sldId id="272" r:id="rId5"/>
    <p:sldId id="265" r:id="rId6"/>
    <p:sldId id="267" r:id="rId7"/>
    <p:sldId id="261" r:id="rId8"/>
    <p:sldId id="264" r:id="rId9"/>
    <p:sldId id="268" r:id="rId10"/>
    <p:sldId id="257" r:id="rId11"/>
    <p:sldId id="258" r:id="rId12"/>
    <p:sldId id="260" r:id="rId13"/>
    <p:sldId id="262" r:id="rId14"/>
    <p:sldId id="259" r:id="rId15"/>
    <p:sldId id="263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7967" autoAdjust="0"/>
    <p:restoredTop sz="94660"/>
  </p:normalViewPr>
  <p:slideViewPr>
    <p:cSldViewPr snapToGrid="0">
      <p:cViewPr varScale="1">
        <p:scale>
          <a:sx n="86" d="100"/>
          <a:sy n="86" d="100"/>
        </p:scale>
        <p:origin x="124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40A62-5E34-40BF-BA20-772C49BBD48B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60B8-00B7-450C-B596-ECF899BDD79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4934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40A62-5E34-40BF-BA20-772C49BBD48B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60B8-00B7-450C-B596-ECF899BDD79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20000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40A62-5E34-40BF-BA20-772C49BBD48B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60B8-00B7-450C-B596-ECF899BDD79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59171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554256-F3A9-77B8-9E7F-576902E3C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2C1641E-9243-3870-3568-7BEAB6BD9E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7910350-97B5-1333-0999-A5776D3D5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DA41D-2283-4675-BACA-27F55A81277D}" type="datetimeFigureOut">
              <a:rPr kumimoji="1" lang="ja-JP" altLang="en-US" smtClean="0"/>
              <a:t>2023/10/20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AF3A5D-7A30-6FF5-7B35-5E0802015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1568180-A256-455A-C5D5-6C9F34492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FA1D9-543B-4764-8658-E5DE0A7BCE90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69774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A6A2D2-12C7-489D-B35C-2E6B572064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3259ECA-7B25-5E39-9AF2-74EA7D0296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E0C432-D022-AEA4-7612-0FE4BC250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DA41D-2283-4675-BACA-27F55A81277D}" type="datetimeFigureOut">
              <a:rPr kumimoji="1" lang="ja-JP" altLang="en-US" smtClean="0"/>
              <a:t>2023/10/20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2765BA-8CD1-AF34-3CFC-3EC3646B5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CC0B78-78B2-ADA1-0D7B-6FF871DE0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FA1D9-543B-4764-8658-E5DE0A7BCE90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059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40A62-5E34-40BF-BA20-772C49BBD48B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60B8-00B7-450C-B596-ECF899BDD79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08216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40A62-5E34-40BF-BA20-772C49BBD48B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60B8-00B7-450C-B596-ECF899BDD79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85276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40A62-5E34-40BF-BA20-772C49BBD48B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60B8-00B7-450C-B596-ECF899BDD79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25259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40A62-5E34-40BF-BA20-772C49BBD48B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60B8-00B7-450C-B596-ECF899BDD79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13567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40A62-5E34-40BF-BA20-772C49BBD48B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60B8-00B7-450C-B596-ECF899BDD79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9509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40A62-5E34-40BF-BA20-772C49BBD48B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60B8-00B7-450C-B596-ECF899BDD79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98454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40A62-5E34-40BF-BA20-772C49BBD48B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60B8-00B7-450C-B596-ECF899BDD79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55916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40A62-5E34-40BF-BA20-772C49BBD48B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60B8-00B7-450C-B596-ECF899BDD79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7748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40A62-5E34-40BF-BA20-772C49BBD48B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860B8-00B7-450C-B596-ECF899BDD79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94522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6BC9773-9900-8931-B374-988CD3562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025CED2-ACC1-2360-3C89-AEE0EB971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9E6555-8434-223E-42DC-617AB0DC03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DA41D-2283-4675-BACA-27F55A81277D}" type="datetimeFigureOut">
              <a:rPr kumimoji="1" lang="ja-JP" altLang="en-US" smtClean="0"/>
              <a:t>2023/10/20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6578AB6-026B-8AA4-9620-6308B5085A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21E77C4-A00B-9635-90C0-7AAC4D6D8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FA1D9-543B-4764-8658-E5DE0A7BCE90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7553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7" Type="http://schemas.openxmlformats.org/officeDocument/2006/relationships/image" Target="../media/image20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wmf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8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7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emf"/><Relationship Id="rId7" Type="http://schemas.openxmlformats.org/officeDocument/2006/relationships/image" Target="../media/image1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91F22816-B4AC-AF82-3428-F7349F086A60}"/>
              </a:ext>
            </a:extLst>
          </p:cNvPr>
          <p:cNvSpPr txBox="1"/>
          <p:nvPr/>
        </p:nvSpPr>
        <p:spPr>
          <a:xfrm>
            <a:off x="2049657" y="2843784"/>
            <a:ext cx="5806526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3600" dirty="0" err="1"/>
              <a:t>Subgroup</a:t>
            </a:r>
            <a:r>
              <a:rPr lang="de-CH" sz="4400" dirty="0"/>
              <a:t> </a:t>
            </a:r>
          </a:p>
          <a:p>
            <a:pPr algn="ctr"/>
            <a:r>
              <a:rPr lang="de-CH" sz="6000" dirty="0"/>
              <a:t>INFRASTRUCTURE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E6F03CA-FCF1-C278-6EFE-3E9E272D1262}"/>
              </a:ext>
            </a:extLst>
          </p:cNvPr>
          <p:cNvSpPr txBox="1"/>
          <p:nvPr/>
        </p:nvSpPr>
        <p:spPr>
          <a:xfrm>
            <a:off x="2690972" y="4503048"/>
            <a:ext cx="3762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Daniela Kiselev &amp; Shunsuke Makimura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5D5DB28-36B7-2FD2-5100-D4F2E47B7324}"/>
              </a:ext>
            </a:extLst>
          </p:cNvPr>
          <p:cNvSpPr txBox="1"/>
          <p:nvPr/>
        </p:nvSpPr>
        <p:spPr>
          <a:xfrm>
            <a:off x="3204018" y="5252881"/>
            <a:ext cx="403963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800" dirty="0"/>
              <a:t>Q &amp; 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800" dirty="0"/>
              <a:t>Topics </a:t>
            </a:r>
            <a:r>
              <a:rPr lang="de-CH" sz="2800" dirty="0" err="1"/>
              <a:t>for</a:t>
            </a:r>
            <a:r>
              <a:rPr lang="de-CH" sz="2800" dirty="0"/>
              <a:t> </a:t>
            </a:r>
            <a:r>
              <a:rPr lang="de-CH" sz="2800" dirty="0" err="1"/>
              <a:t>collaboration</a:t>
            </a:r>
            <a:endParaRPr lang="de-CH" sz="2800" dirty="0"/>
          </a:p>
        </p:txBody>
      </p:sp>
      <p:pic>
        <p:nvPicPr>
          <p:cNvPr id="8" name="Grafik 7" descr="Ein Bild, das Kleidung, Person, Im Haus, Kunst enthält.&#10;&#10;Automatisch generierte Beschreibung">
            <a:extLst>
              <a:ext uri="{FF2B5EF4-FFF2-40B4-BE49-F238E27FC236}">
                <a16:creationId xmlns:a16="http://schemas.microsoft.com/office/drawing/2014/main" id="{1D89A44B-D577-5A29-050D-4B5629FA19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3" y="0"/>
            <a:ext cx="9144000" cy="2843784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89F47102-F324-69B7-0DA1-1947ED50B00B}"/>
              </a:ext>
            </a:extLst>
          </p:cNvPr>
          <p:cNvSpPr txBox="1"/>
          <p:nvPr/>
        </p:nvSpPr>
        <p:spPr>
          <a:xfrm>
            <a:off x="376000" y="6380485"/>
            <a:ext cx="2828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BRIDGE2023, 18-20.10.2023</a:t>
            </a:r>
          </a:p>
        </p:txBody>
      </p:sp>
    </p:spTree>
    <p:extLst>
      <p:ext uri="{BB962C8B-B14F-4D97-AF65-F5344CB8AC3E}">
        <p14:creationId xmlns:p14="http://schemas.microsoft.com/office/powerpoint/2010/main" val="953572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685BC883-E36B-DDB0-2E32-20F29B923A24}"/>
              </a:ext>
            </a:extLst>
          </p:cNvPr>
          <p:cNvSpPr txBox="1"/>
          <p:nvPr/>
        </p:nvSpPr>
        <p:spPr>
          <a:xfrm>
            <a:off x="731520" y="365760"/>
            <a:ext cx="41480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3200" b="1" dirty="0"/>
              <a:t>Monitors/</a:t>
            </a:r>
            <a:r>
              <a:rPr lang="de-CH" sz="3200" b="1" dirty="0" err="1"/>
              <a:t>Diagnostics</a:t>
            </a:r>
            <a:endParaRPr lang="de-CH" sz="3200" b="1" dirty="0"/>
          </a:p>
        </p:txBody>
      </p:sp>
      <p:sp>
        <p:nvSpPr>
          <p:cNvPr id="3" name="テキスト ボックス 46">
            <a:extLst>
              <a:ext uri="{FF2B5EF4-FFF2-40B4-BE49-F238E27FC236}">
                <a16:creationId xmlns:a16="http://schemas.microsoft.com/office/drawing/2014/main" id="{BA0567E5-E52E-A754-A1A8-EACC35245465}"/>
              </a:ext>
            </a:extLst>
          </p:cNvPr>
          <p:cNvSpPr txBox="1"/>
          <p:nvPr/>
        </p:nvSpPr>
        <p:spPr>
          <a:xfrm>
            <a:off x="731520" y="950535"/>
            <a:ext cx="6031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Beam profile measurement on COMET target</a:t>
            </a:r>
          </a:p>
        </p:txBody>
      </p:sp>
      <p:pic>
        <p:nvPicPr>
          <p:cNvPr id="4" name="図 334">
            <a:extLst>
              <a:ext uri="{FF2B5EF4-FFF2-40B4-BE49-F238E27FC236}">
                <a16:creationId xmlns:a16="http://schemas.microsoft.com/office/drawing/2014/main" id="{C97D7BDD-839D-F1B4-6887-73814ECADB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9219" y="1998764"/>
            <a:ext cx="4256298" cy="1501785"/>
          </a:xfrm>
          <a:prstGeom prst="rect">
            <a:avLst/>
          </a:prstGeom>
        </p:spPr>
      </p:pic>
      <p:sp>
        <p:nvSpPr>
          <p:cNvPr id="5" name="正方形/長方形 335">
            <a:extLst>
              <a:ext uri="{FF2B5EF4-FFF2-40B4-BE49-F238E27FC236}">
                <a16:creationId xmlns:a16="http://schemas.microsoft.com/office/drawing/2014/main" id="{473D94D0-CB8E-7549-55E4-DDDFCA637CEB}"/>
              </a:ext>
            </a:extLst>
          </p:cNvPr>
          <p:cNvSpPr/>
          <p:nvPr/>
        </p:nvSpPr>
        <p:spPr>
          <a:xfrm rot="5400000">
            <a:off x="915739" y="2788988"/>
            <a:ext cx="543074" cy="43182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340">
            <a:extLst>
              <a:ext uri="{FF2B5EF4-FFF2-40B4-BE49-F238E27FC236}">
                <a16:creationId xmlns:a16="http://schemas.microsoft.com/office/drawing/2014/main" id="{449EFCA3-03A4-3D37-AA6E-6A84A4491370}"/>
              </a:ext>
            </a:extLst>
          </p:cNvPr>
          <p:cNvSpPr/>
          <p:nvPr/>
        </p:nvSpPr>
        <p:spPr>
          <a:xfrm>
            <a:off x="1026232" y="1486265"/>
            <a:ext cx="2737002" cy="1032582"/>
          </a:xfrm>
          <a:custGeom>
            <a:avLst/>
            <a:gdLst>
              <a:gd name="connsiteX0" fmla="*/ 2631440 w 2631440"/>
              <a:gd name="connsiteY0" fmla="*/ 314960 h 914400"/>
              <a:gd name="connsiteX1" fmla="*/ 2560320 w 2631440"/>
              <a:gd name="connsiteY1" fmla="*/ 71120 h 914400"/>
              <a:gd name="connsiteX2" fmla="*/ 2499360 w 2631440"/>
              <a:gd name="connsiteY2" fmla="*/ 40640 h 914400"/>
              <a:gd name="connsiteX3" fmla="*/ 2346960 w 2631440"/>
              <a:gd name="connsiteY3" fmla="*/ 10160 h 914400"/>
              <a:gd name="connsiteX4" fmla="*/ 2275840 w 2631440"/>
              <a:gd name="connsiteY4" fmla="*/ 0 h 914400"/>
              <a:gd name="connsiteX5" fmla="*/ 355600 w 2631440"/>
              <a:gd name="connsiteY5" fmla="*/ 20320 h 914400"/>
              <a:gd name="connsiteX6" fmla="*/ 254000 w 2631440"/>
              <a:gd name="connsiteY6" fmla="*/ 30480 h 914400"/>
              <a:gd name="connsiteX7" fmla="*/ 162560 w 2631440"/>
              <a:gd name="connsiteY7" fmla="*/ 60960 h 914400"/>
              <a:gd name="connsiteX8" fmla="*/ 50800 w 2631440"/>
              <a:gd name="connsiteY8" fmla="*/ 142240 h 914400"/>
              <a:gd name="connsiteX9" fmla="*/ 20320 w 2631440"/>
              <a:gd name="connsiteY9" fmla="*/ 203200 h 914400"/>
              <a:gd name="connsiteX10" fmla="*/ 0 w 2631440"/>
              <a:gd name="connsiteY10" fmla="*/ 325120 h 914400"/>
              <a:gd name="connsiteX11" fmla="*/ 10160 w 2631440"/>
              <a:gd name="connsiteY11" fmla="*/ 538480 h 914400"/>
              <a:gd name="connsiteX12" fmla="*/ 30480 w 2631440"/>
              <a:gd name="connsiteY12" fmla="*/ 599440 h 914400"/>
              <a:gd name="connsiteX13" fmla="*/ 50800 w 2631440"/>
              <a:gd name="connsiteY13" fmla="*/ 680720 h 914400"/>
              <a:gd name="connsiteX14" fmla="*/ 91440 w 2631440"/>
              <a:gd name="connsiteY14" fmla="*/ 772160 h 914400"/>
              <a:gd name="connsiteX15" fmla="*/ 101600 w 2631440"/>
              <a:gd name="connsiteY15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31440" h="914400">
                <a:moveTo>
                  <a:pt x="2631440" y="314960"/>
                </a:moveTo>
                <a:cubicBezTo>
                  <a:pt x="2607733" y="233680"/>
                  <a:pt x="2597050" y="147405"/>
                  <a:pt x="2560320" y="71120"/>
                </a:cubicBezTo>
                <a:cubicBezTo>
                  <a:pt x="2550464" y="50651"/>
                  <a:pt x="2520331" y="49378"/>
                  <a:pt x="2499360" y="40640"/>
                </a:cubicBezTo>
                <a:cubicBezTo>
                  <a:pt x="2431287" y="12276"/>
                  <a:pt x="2428217" y="20317"/>
                  <a:pt x="2346960" y="10160"/>
                </a:cubicBezTo>
                <a:cubicBezTo>
                  <a:pt x="2323198" y="7190"/>
                  <a:pt x="2299547" y="3387"/>
                  <a:pt x="2275840" y="0"/>
                </a:cubicBezTo>
                <a:lnTo>
                  <a:pt x="355600" y="20320"/>
                </a:lnTo>
                <a:cubicBezTo>
                  <a:pt x="321568" y="20833"/>
                  <a:pt x="287306" y="23468"/>
                  <a:pt x="254000" y="30480"/>
                </a:cubicBezTo>
                <a:cubicBezTo>
                  <a:pt x="222560" y="37099"/>
                  <a:pt x="162560" y="60960"/>
                  <a:pt x="162560" y="60960"/>
                </a:cubicBezTo>
                <a:cubicBezTo>
                  <a:pt x="71511" y="129246"/>
                  <a:pt x="109459" y="103134"/>
                  <a:pt x="50800" y="142240"/>
                </a:cubicBezTo>
                <a:cubicBezTo>
                  <a:pt x="40640" y="162560"/>
                  <a:pt x="28084" y="181849"/>
                  <a:pt x="20320" y="203200"/>
                </a:cubicBezTo>
                <a:cubicBezTo>
                  <a:pt x="13329" y="222426"/>
                  <a:pt x="1695" y="313254"/>
                  <a:pt x="0" y="325120"/>
                </a:cubicBezTo>
                <a:cubicBezTo>
                  <a:pt x="3387" y="396240"/>
                  <a:pt x="2297" y="467715"/>
                  <a:pt x="10160" y="538480"/>
                </a:cubicBezTo>
                <a:cubicBezTo>
                  <a:pt x="12525" y="559768"/>
                  <a:pt x="24596" y="578845"/>
                  <a:pt x="30480" y="599440"/>
                </a:cubicBezTo>
                <a:cubicBezTo>
                  <a:pt x="38152" y="626293"/>
                  <a:pt x="41407" y="654420"/>
                  <a:pt x="50800" y="680720"/>
                </a:cubicBezTo>
                <a:cubicBezTo>
                  <a:pt x="55518" y="693930"/>
                  <a:pt x="88498" y="747152"/>
                  <a:pt x="91440" y="772160"/>
                </a:cubicBezTo>
                <a:cubicBezTo>
                  <a:pt x="96994" y="819369"/>
                  <a:pt x="98213" y="866987"/>
                  <a:pt x="101600" y="914400"/>
                </a:cubicBezTo>
              </a:path>
            </a:pathLst>
          </a:cu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098EE9B-6851-77F2-FC8B-35A676B72C18}"/>
              </a:ext>
            </a:extLst>
          </p:cNvPr>
          <p:cNvSpPr txBox="1"/>
          <p:nvPr/>
        </p:nvSpPr>
        <p:spPr>
          <a:xfrm>
            <a:off x="807868" y="3500549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CCD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D3D0109-A62A-B54D-FBD5-0FF964E4EF24}"/>
              </a:ext>
            </a:extLst>
          </p:cNvPr>
          <p:cNvSpPr txBox="1"/>
          <p:nvPr/>
        </p:nvSpPr>
        <p:spPr>
          <a:xfrm>
            <a:off x="807868" y="4474493"/>
            <a:ext cx="4340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Infrared </a:t>
            </a:r>
            <a:r>
              <a:rPr lang="de-CH" dirty="0" err="1"/>
              <a:t>camera</a:t>
            </a:r>
            <a:r>
              <a:rPr lang="de-CH" dirty="0"/>
              <a:t>: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measuring</a:t>
            </a:r>
            <a:r>
              <a:rPr lang="de-CH" dirty="0"/>
              <a:t> </a:t>
            </a:r>
            <a:r>
              <a:rPr lang="de-CH" dirty="0" err="1"/>
              <a:t>temperature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5972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EF9E46D6-5321-1EAD-BF76-C76E361FCE9C}"/>
              </a:ext>
            </a:extLst>
          </p:cNvPr>
          <p:cNvSpPr txBox="1"/>
          <p:nvPr/>
        </p:nvSpPr>
        <p:spPr>
          <a:xfrm>
            <a:off x="731520" y="365760"/>
            <a:ext cx="19579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3200" b="1" dirty="0"/>
              <a:t>Magnets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AA58AC5-0F9B-E8DC-B9D6-4D5CD97DC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1145" y="91242"/>
            <a:ext cx="3167720" cy="296842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0DE27BE6-B4B2-BA9B-6439-EE9E970D5B71}"/>
              </a:ext>
            </a:extLst>
          </p:cNvPr>
          <p:cNvSpPr txBox="1"/>
          <p:nvPr/>
        </p:nvSpPr>
        <p:spPr>
          <a:xfrm>
            <a:off x="6867015" y="198962"/>
            <a:ext cx="21259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2400" b="0" i="0" u="none" strike="noStrike" baseline="0" dirty="0">
                <a:solidFill>
                  <a:srgbClr val="FFFFFF"/>
                </a:solidFill>
                <a:latin typeface="Calibri" panose="020F0502020204030204" pitchFamily="34" charset="0"/>
              </a:rPr>
              <a:t>Kicker </a:t>
            </a:r>
            <a:r>
              <a:rPr lang="de-CH" sz="2400" b="0" i="0" u="none" strike="noStrike" baseline="0" dirty="0" err="1">
                <a:solidFill>
                  <a:srgbClr val="FFFFFF"/>
                </a:solidFill>
                <a:latin typeface="Calibri" panose="020F0502020204030204" pitchFamily="34" charset="0"/>
              </a:rPr>
              <a:t>magnet</a:t>
            </a:r>
            <a:endParaRPr lang="de-CH" sz="24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B619871-49B7-100F-CF99-4678AA047F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4611" y="4389120"/>
            <a:ext cx="3420789" cy="228282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D8947576-B163-01B4-219E-91F355F36BC8}"/>
              </a:ext>
            </a:extLst>
          </p:cNvPr>
          <p:cNvSpPr txBox="1"/>
          <p:nvPr/>
        </p:nvSpPr>
        <p:spPr>
          <a:xfrm>
            <a:off x="7882938" y="4204454"/>
            <a:ext cx="1032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130 </a:t>
            </a:r>
            <a:r>
              <a:rPr lang="de-CH" dirty="0" err="1"/>
              <a:t>MGy</a:t>
            </a:r>
            <a:endParaRPr lang="de-CH" dirty="0"/>
          </a:p>
        </p:txBody>
      </p:sp>
      <p:pic>
        <p:nvPicPr>
          <p:cNvPr id="3" name="図 131">
            <a:extLst>
              <a:ext uri="{FF2B5EF4-FFF2-40B4-BE49-F238E27FC236}">
                <a16:creationId xmlns:a16="http://schemas.microsoft.com/office/drawing/2014/main" id="{F75B5044-648F-0FCB-AF17-8EC09A7F862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84976" y="226289"/>
            <a:ext cx="2350462" cy="3079481"/>
          </a:xfrm>
          <a:prstGeom prst="rect">
            <a:avLst/>
          </a:prstGeom>
        </p:spPr>
      </p:pic>
      <p:sp>
        <p:nvSpPr>
          <p:cNvPr id="5" name="TextBox 24">
            <a:extLst>
              <a:ext uri="{FF2B5EF4-FFF2-40B4-BE49-F238E27FC236}">
                <a16:creationId xmlns:a16="http://schemas.microsoft.com/office/drawing/2014/main" id="{3EAEFA92-4B1B-453C-EC97-14C28FE357E3}"/>
              </a:ext>
            </a:extLst>
          </p:cNvPr>
          <p:cNvSpPr txBox="1"/>
          <p:nvPr/>
        </p:nvSpPr>
        <p:spPr>
          <a:xfrm>
            <a:off x="355135" y="1109036"/>
            <a:ext cx="2350462" cy="666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b="1" dirty="0">
                <a:solidFill>
                  <a:srgbClr val="914967"/>
                </a:solidFill>
                <a:latin typeface="Calibri"/>
              </a:rPr>
              <a:t>Typical cross-section of PSI radiation-hard coils</a:t>
            </a:r>
            <a:endParaRPr lang="de-CH" b="1" dirty="0">
              <a:solidFill>
                <a:srgbClr val="914967"/>
              </a:solidFill>
              <a:latin typeface="Calibri"/>
            </a:endParaRPr>
          </a:p>
          <a:p>
            <a:pPr marL="171450" indent="-171450"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200" b="1" dirty="0">
              <a:solidFill>
                <a:srgbClr val="914967"/>
              </a:solidFill>
              <a:latin typeface="Calibri"/>
            </a:endParaRPr>
          </a:p>
        </p:txBody>
      </p:sp>
      <p:grpSp>
        <p:nvGrpSpPr>
          <p:cNvPr id="7" name="Group 89">
            <a:extLst>
              <a:ext uri="{FF2B5EF4-FFF2-40B4-BE49-F238E27FC236}">
                <a16:creationId xmlns:a16="http://schemas.microsoft.com/office/drawing/2014/main" id="{7AAFD591-47FB-4DB7-013A-C1B3EEB93DA5}"/>
              </a:ext>
            </a:extLst>
          </p:cNvPr>
          <p:cNvGrpSpPr/>
          <p:nvPr/>
        </p:nvGrpSpPr>
        <p:grpSpPr>
          <a:xfrm>
            <a:off x="522728" y="1755621"/>
            <a:ext cx="2298117" cy="2248752"/>
            <a:chOff x="6735181" y="2423232"/>
            <a:chExt cx="2298117" cy="2248752"/>
          </a:xfrm>
        </p:grpSpPr>
        <p:pic>
          <p:nvPicPr>
            <p:cNvPr id="9" name="Picture 3">
              <a:extLst>
                <a:ext uri="{FF2B5EF4-FFF2-40B4-BE49-F238E27FC236}">
                  <a16:creationId xmlns:a16="http://schemas.microsoft.com/office/drawing/2014/main" id="{913DD2D6-97D7-73E9-192F-752EFD636F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7048" t="40119" r="76286" b="49214"/>
            <a:stretch/>
          </p:blipFill>
          <p:spPr>
            <a:xfrm rot="16200000">
              <a:off x="6231363" y="3160528"/>
              <a:ext cx="2015274" cy="1007637"/>
            </a:xfrm>
            <a:prstGeom prst="rect">
              <a:avLst/>
            </a:prstGeom>
          </p:spPr>
        </p:pic>
        <p:sp>
          <p:nvSpPr>
            <p:cNvPr id="12" name="TextBox 27">
              <a:extLst>
                <a:ext uri="{FF2B5EF4-FFF2-40B4-BE49-F238E27FC236}">
                  <a16:creationId xmlns:a16="http://schemas.microsoft.com/office/drawing/2014/main" id="{84D34CA8-29BC-C531-1F88-FA5C68C18927}"/>
                </a:ext>
              </a:extLst>
            </p:cNvPr>
            <p:cNvSpPr txBox="1"/>
            <p:nvPr/>
          </p:nvSpPr>
          <p:spPr>
            <a:xfrm>
              <a:off x="7857929" y="2423232"/>
              <a:ext cx="647700" cy="3048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800" dirty="0">
                  <a:solidFill>
                    <a:srgbClr val="000000"/>
                  </a:solidFill>
                  <a:latin typeface="Calibri"/>
                </a:rPr>
                <a:t>Solder</a:t>
              </a:r>
              <a:endParaRPr lang="de-CH" sz="1800" dirty="0" err="1">
                <a:solidFill>
                  <a:srgbClr val="000000"/>
                </a:solidFill>
                <a:latin typeface="Calibri"/>
              </a:endParaRPr>
            </a:p>
          </p:txBody>
        </p:sp>
        <p:cxnSp>
          <p:nvCxnSpPr>
            <p:cNvPr id="13" name="Straight Arrow Connector 64">
              <a:extLst>
                <a:ext uri="{FF2B5EF4-FFF2-40B4-BE49-F238E27FC236}">
                  <a16:creationId xmlns:a16="http://schemas.microsoft.com/office/drawing/2014/main" id="{A9EB9392-5392-FE42-550D-0CDF75628531}"/>
                </a:ext>
              </a:extLst>
            </p:cNvPr>
            <p:cNvCxnSpPr>
              <a:stCxn id="12" idx="1"/>
            </p:cNvCxnSpPr>
            <p:nvPr/>
          </p:nvCxnSpPr>
          <p:spPr bwMode="auto">
            <a:xfrm flipH="1">
              <a:off x="7704064" y="2575632"/>
              <a:ext cx="153865" cy="8107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14" name="Group 88">
              <a:extLst>
                <a:ext uri="{FF2B5EF4-FFF2-40B4-BE49-F238E27FC236}">
                  <a16:creationId xmlns:a16="http://schemas.microsoft.com/office/drawing/2014/main" id="{4531CCF4-31B8-36A4-302D-821C93061F6D}"/>
                </a:ext>
              </a:extLst>
            </p:cNvPr>
            <p:cNvGrpSpPr/>
            <p:nvPr/>
          </p:nvGrpSpPr>
          <p:grpSpPr>
            <a:xfrm>
              <a:off x="7838879" y="3007184"/>
              <a:ext cx="1194419" cy="1175422"/>
              <a:chOff x="7324545" y="718722"/>
              <a:chExt cx="1194419" cy="1175422"/>
            </a:xfrm>
          </p:grpSpPr>
          <p:pic>
            <p:nvPicPr>
              <p:cNvPr id="15" name="Picture 4">
                <a:extLst>
                  <a:ext uri="{FF2B5EF4-FFF2-40B4-BE49-F238E27FC236}">
                    <a16:creationId xmlns:a16="http://schemas.microsoft.com/office/drawing/2014/main" id="{295C9D46-11CD-0BA7-51D3-C618ADCA56D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28958" t="32400" r="69167" b="61369"/>
              <a:stretch/>
            </p:blipFill>
            <p:spPr>
              <a:xfrm>
                <a:off x="7324545" y="982232"/>
                <a:ext cx="457200" cy="474791"/>
              </a:xfrm>
              <a:prstGeom prst="rect">
                <a:avLst/>
              </a:prstGeom>
            </p:spPr>
          </p:pic>
          <p:sp>
            <p:nvSpPr>
              <p:cNvPr id="16" name="TextBox 5">
                <a:extLst>
                  <a:ext uri="{FF2B5EF4-FFF2-40B4-BE49-F238E27FC236}">
                    <a16:creationId xmlns:a16="http://schemas.microsoft.com/office/drawing/2014/main" id="{242DE6BF-2976-6DA8-AD7F-786E7D388FF9}"/>
                  </a:ext>
                </a:extLst>
              </p:cNvPr>
              <p:cNvSpPr txBox="1"/>
              <p:nvPr/>
            </p:nvSpPr>
            <p:spPr>
              <a:xfrm>
                <a:off x="7871264" y="718722"/>
                <a:ext cx="647700" cy="3048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800" dirty="0" err="1">
                    <a:solidFill>
                      <a:srgbClr val="000000"/>
                    </a:solidFill>
                    <a:latin typeface="Calibri"/>
                  </a:rPr>
                  <a:t>MgO</a:t>
                </a:r>
                <a:endParaRPr lang="de-CH" sz="18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7" name="TextBox 26">
                <a:extLst>
                  <a:ext uri="{FF2B5EF4-FFF2-40B4-BE49-F238E27FC236}">
                    <a16:creationId xmlns:a16="http://schemas.microsoft.com/office/drawing/2014/main" id="{66907728-0E6E-155D-2C01-61DD6219CA81}"/>
                  </a:ext>
                </a:extLst>
              </p:cNvPr>
              <p:cNvSpPr txBox="1"/>
              <p:nvPr/>
            </p:nvSpPr>
            <p:spPr>
              <a:xfrm>
                <a:off x="7491757" y="1589344"/>
                <a:ext cx="647700" cy="3048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800" dirty="0">
                    <a:solidFill>
                      <a:srgbClr val="000000"/>
                    </a:solidFill>
                    <a:latin typeface="Calibri"/>
                  </a:rPr>
                  <a:t>Cu</a:t>
                </a:r>
                <a:endParaRPr lang="de-CH" sz="1800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  <p:cxnSp>
            <p:nvCxnSpPr>
              <p:cNvPr id="18" name="Straight Arrow Connector 7">
                <a:extLst>
                  <a:ext uri="{FF2B5EF4-FFF2-40B4-BE49-F238E27FC236}">
                    <a16:creationId xmlns:a16="http://schemas.microsoft.com/office/drawing/2014/main" id="{76EEC179-1FDE-542F-36C4-A2CD5F6CAC3C}"/>
                  </a:ext>
                </a:extLst>
              </p:cNvPr>
              <p:cNvCxnSpPr/>
              <p:nvPr/>
            </p:nvCxnSpPr>
            <p:spPr bwMode="auto">
              <a:xfrm flipH="1">
                <a:off x="7746831" y="959600"/>
                <a:ext cx="149214" cy="1524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9" name="Straight Arrow Connector 71">
                <a:extLst>
                  <a:ext uri="{FF2B5EF4-FFF2-40B4-BE49-F238E27FC236}">
                    <a16:creationId xmlns:a16="http://schemas.microsoft.com/office/drawing/2014/main" id="{94B1D335-3A4B-F394-539F-40535EACA1B3}"/>
                  </a:ext>
                </a:extLst>
              </p:cNvPr>
              <p:cNvCxnSpPr/>
              <p:nvPr/>
            </p:nvCxnSpPr>
            <p:spPr bwMode="auto">
              <a:xfrm flipH="1" flipV="1">
                <a:off x="7491757" y="1340600"/>
                <a:ext cx="99488" cy="302316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0" name="Straight Arrow Connector 81">
                <a:extLst>
                  <a:ext uri="{FF2B5EF4-FFF2-40B4-BE49-F238E27FC236}">
                    <a16:creationId xmlns:a16="http://schemas.microsoft.com/office/drawing/2014/main" id="{1BB7F579-3710-42AD-2A30-BC6FF6B5B425}"/>
                  </a:ext>
                </a:extLst>
              </p:cNvPr>
              <p:cNvCxnSpPr/>
              <p:nvPr/>
            </p:nvCxnSpPr>
            <p:spPr bwMode="auto">
              <a:xfrm flipV="1">
                <a:off x="7667445" y="1452808"/>
                <a:ext cx="0" cy="190108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</p:grpSp>
      <p:pic>
        <p:nvPicPr>
          <p:cNvPr id="22" name="Grafik 21">
            <a:extLst>
              <a:ext uri="{FF2B5EF4-FFF2-40B4-BE49-F238E27FC236}">
                <a16:creationId xmlns:a16="http://schemas.microsoft.com/office/drawing/2014/main" id="{7FB443AE-CA6C-D65E-B539-5C10271F0A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0641" y="4283525"/>
            <a:ext cx="3554569" cy="227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8998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6623AEB9-5E86-8A56-3F5D-76314956B1A2}"/>
              </a:ext>
            </a:extLst>
          </p:cNvPr>
          <p:cNvSpPr txBox="1"/>
          <p:nvPr/>
        </p:nvSpPr>
        <p:spPr>
          <a:xfrm>
            <a:off x="731520" y="365760"/>
            <a:ext cx="64920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3200" b="1" dirty="0" err="1"/>
              <a:t>Beamline</a:t>
            </a:r>
            <a:r>
              <a:rPr lang="de-CH" sz="3200" b="1" dirty="0"/>
              <a:t>/</a:t>
            </a:r>
            <a:r>
              <a:rPr lang="de-CH" sz="3200" b="1" dirty="0" err="1"/>
              <a:t>Collimators</a:t>
            </a:r>
            <a:r>
              <a:rPr lang="de-CH" sz="3200" b="1" dirty="0"/>
              <a:t>/</a:t>
            </a:r>
            <a:r>
              <a:rPr lang="de-CH" sz="3200" b="1" dirty="0" err="1"/>
              <a:t>Beamdumps</a:t>
            </a:r>
            <a:endParaRPr lang="de-CH" sz="3200" b="1" dirty="0"/>
          </a:p>
        </p:txBody>
      </p:sp>
      <p:pic>
        <p:nvPicPr>
          <p:cNvPr id="3" name="図 13">
            <a:extLst>
              <a:ext uri="{FF2B5EF4-FFF2-40B4-BE49-F238E27FC236}">
                <a16:creationId xmlns:a16="http://schemas.microsoft.com/office/drawing/2014/main" id="{967F27F3-129A-BB0D-1298-D31AC9BFBC2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376" y="1376939"/>
            <a:ext cx="2237729" cy="2369282"/>
          </a:xfrm>
          <a:prstGeom prst="rect">
            <a:avLst/>
          </a:prstGeom>
        </p:spPr>
      </p:pic>
      <p:pic>
        <p:nvPicPr>
          <p:cNvPr id="4" name="Picture 14" descr="C:\Documents and Settings\makimura\My Documents\file\powerpoint\機構技術交流会\pillowseal.jpg">
            <a:extLst>
              <a:ext uri="{FF2B5EF4-FFF2-40B4-BE49-F238E27FC236}">
                <a16:creationId xmlns:a16="http://schemas.microsoft.com/office/drawing/2014/main" id="{4376F188-C5F6-C1B5-7795-B28962B0C2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376" y="3963780"/>
            <a:ext cx="2344088" cy="2206201"/>
          </a:xfrm>
          <a:prstGeom prst="rect">
            <a:avLst/>
          </a:prstGeom>
          <a:noFill/>
        </p:spPr>
      </p:pic>
      <p:pic>
        <p:nvPicPr>
          <p:cNvPr id="5" name="図 22">
            <a:extLst>
              <a:ext uri="{FF2B5EF4-FFF2-40B4-BE49-F238E27FC236}">
                <a16:creationId xmlns:a16="http://schemas.microsoft.com/office/drawing/2014/main" id="{160833CB-C700-BBB6-E910-A077912446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82540" y="839017"/>
            <a:ext cx="1948617" cy="1864078"/>
          </a:xfrm>
          <a:prstGeom prst="rect">
            <a:avLst/>
          </a:prstGeom>
        </p:spPr>
      </p:pic>
      <p:sp>
        <p:nvSpPr>
          <p:cNvPr id="6" name="テキスト ボックス 57">
            <a:extLst>
              <a:ext uri="{FF2B5EF4-FFF2-40B4-BE49-F238E27FC236}">
                <a16:creationId xmlns:a16="http://schemas.microsoft.com/office/drawing/2014/main" id="{4FECFF6B-3049-8993-0512-FACD98E73E57}"/>
              </a:ext>
            </a:extLst>
          </p:cNvPr>
          <p:cNvSpPr txBox="1"/>
          <p:nvPr/>
        </p:nvSpPr>
        <p:spPr>
          <a:xfrm>
            <a:off x="6398896" y="2526498"/>
            <a:ext cx="2446599" cy="830997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  <a:ea typeface="メイリオ" panose="020B0604030504040204" pitchFamily="50" charset="-128"/>
              </a:rPr>
              <a:t>Scraper:</a:t>
            </a:r>
          </a:p>
          <a:p>
            <a:r>
              <a:rPr lang="en-US" altLang="ja-JP" sz="1600" dirty="0">
                <a:solidFill>
                  <a:prstClr val="black"/>
                </a:solidFill>
                <a:ea typeface="メイリオ" panose="020B0604030504040204" pitchFamily="50" charset="-128"/>
              </a:rPr>
              <a:t>Water pipe is embedded in Cu</a:t>
            </a:r>
            <a:endParaRPr lang="ja-JP" altLang="en-US" sz="1600" dirty="0">
              <a:solidFill>
                <a:prstClr val="black"/>
              </a:solidFill>
              <a:ea typeface="メイリオ" panose="020B0604030504040204" pitchFamily="50" charset="-128"/>
            </a:endParaRP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B860826F-E5C9-8A7D-0659-4E5010EDE2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548" y="3500506"/>
            <a:ext cx="2147734" cy="3219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9509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6EDC9740-35A3-6ADD-C67D-64960AA09453}"/>
              </a:ext>
            </a:extLst>
          </p:cNvPr>
          <p:cNvSpPr txBox="1"/>
          <p:nvPr/>
        </p:nvSpPr>
        <p:spPr>
          <a:xfrm>
            <a:off x="731520" y="365760"/>
            <a:ext cx="13482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3200" b="1" dirty="0"/>
              <a:t>Tools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E746BE11-047D-C601-D3AD-3998896B1A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777" y="504455"/>
            <a:ext cx="2160588" cy="324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42F00F8A-3050-FEFD-4889-A85360022295}"/>
              </a:ext>
            </a:extLst>
          </p:cNvPr>
          <p:cNvSpPr txBox="1"/>
          <p:nvPr/>
        </p:nvSpPr>
        <p:spPr>
          <a:xfrm>
            <a:off x="6518777" y="4030462"/>
            <a:ext cx="2257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/>
              <a:t>For</a:t>
            </a:r>
            <a:r>
              <a:rPr lang="de-CH" dirty="0"/>
              <a:t> IMPACT:</a:t>
            </a:r>
          </a:p>
          <a:p>
            <a:r>
              <a:rPr lang="de-CH" dirty="0"/>
              <a:t>2 </a:t>
            </a:r>
            <a:r>
              <a:rPr lang="de-CH" dirty="0" err="1"/>
              <a:t>new</a:t>
            </a:r>
            <a:r>
              <a:rPr lang="de-CH" dirty="0"/>
              <a:t> </a:t>
            </a:r>
            <a:r>
              <a:rPr lang="de-CH" dirty="0" err="1"/>
              <a:t>exchange</a:t>
            </a:r>
            <a:r>
              <a:rPr lang="de-CH" dirty="0"/>
              <a:t> </a:t>
            </a:r>
            <a:r>
              <a:rPr lang="de-CH" dirty="0" err="1"/>
              <a:t>flasks</a:t>
            </a:r>
            <a:endParaRPr lang="de-CH" dirty="0"/>
          </a:p>
        </p:txBody>
      </p:sp>
      <p:pic>
        <p:nvPicPr>
          <p:cNvPr id="6" name="Picture 5" descr="キャスク">
            <a:extLst>
              <a:ext uri="{FF2B5EF4-FFF2-40B4-BE49-F238E27FC236}">
                <a16:creationId xmlns:a16="http://schemas.microsoft.com/office/drawing/2014/main" id="{42AD2193-505C-F1F1-9190-F3A6882C2B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48631" y="589272"/>
            <a:ext cx="2429202" cy="3243264"/>
          </a:xfrm>
          <a:prstGeom prst="rect">
            <a:avLst/>
          </a:prstGeom>
          <a:noFill/>
        </p:spPr>
      </p:pic>
      <p:pic>
        <p:nvPicPr>
          <p:cNvPr id="8" name="Picture 153" descr="ホットセル配置">
            <a:extLst>
              <a:ext uri="{FF2B5EF4-FFF2-40B4-BE49-F238E27FC236}">
                <a16:creationId xmlns:a16="http://schemas.microsoft.com/office/drawing/2014/main" id="{DE83C510-738E-4D2F-A8CB-C9C44A9D78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5592" y="4030462"/>
            <a:ext cx="1811569" cy="241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61">
            <a:extLst>
              <a:ext uri="{FF2B5EF4-FFF2-40B4-BE49-F238E27FC236}">
                <a16:creationId xmlns:a16="http://schemas.microsoft.com/office/drawing/2014/main" id="{9D468079-8A78-2995-3A98-04A3CB5FFDF9}"/>
              </a:ext>
            </a:extLst>
          </p:cNvPr>
          <p:cNvSpPr txBox="1"/>
          <p:nvPr/>
        </p:nvSpPr>
        <p:spPr>
          <a:xfrm>
            <a:off x="3804279" y="6159119"/>
            <a:ext cx="2252236" cy="58477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  <a:ea typeface="メイリオ" panose="020B0604030504040204" pitchFamily="50" charset="-128"/>
              </a:rPr>
              <a:t>Remote-controlled replacement</a:t>
            </a:r>
            <a:endParaRPr lang="ja-JP" altLang="en-US" sz="1600" dirty="0">
              <a:solidFill>
                <a:prstClr val="black"/>
              </a:solidFill>
              <a:ea typeface="メイリオ" panose="020B0604030504040204" pitchFamily="50" charset="-128"/>
            </a:endParaRPr>
          </a:p>
        </p:txBody>
      </p:sp>
      <p:pic>
        <p:nvPicPr>
          <p:cNvPr id="10" name="IMG_0266">
            <a:hlinkClick r:id="" action="ppaction://media"/>
            <a:extLst>
              <a:ext uri="{FF2B5EF4-FFF2-40B4-BE49-F238E27FC236}">
                <a16:creationId xmlns:a16="http://schemas.microsoft.com/office/drawing/2014/main" id="{3A0D5A07-005D-0E7F-2336-99A6E11DC23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75727" y="1031607"/>
            <a:ext cx="1906805" cy="3389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39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3E536AFF-073A-6352-AD88-7D583180B648}"/>
              </a:ext>
            </a:extLst>
          </p:cNvPr>
          <p:cNvSpPr txBox="1"/>
          <p:nvPr/>
        </p:nvSpPr>
        <p:spPr>
          <a:xfrm>
            <a:off x="731520" y="365760"/>
            <a:ext cx="4373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3200" b="1" dirty="0"/>
              <a:t>Methods/Technologies</a:t>
            </a:r>
          </a:p>
        </p:txBody>
      </p:sp>
      <p:pic>
        <p:nvPicPr>
          <p:cNvPr id="3" name="図 74">
            <a:extLst>
              <a:ext uri="{FF2B5EF4-FFF2-40B4-BE49-F238E27FC236}">
                <a16:creationId xmlns:a16="http://schemas.microsoft.com/office/drawing/2014/main" id="{7014B9ED-5A7C-D644-F14E-349744EF75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89" y="1108046"/>
            <a:ext cx="3033898" cy="1815882"/>
          </a:xfrm>
          <a:prstGeom prst="rect">
            <a:avLst/>
          </a:prstGeom>
        </p:spPr>
      </p:pic>
      <p:pic>
        <p:nvPicPr>
          <p:cNvPr id="4" name="図 78">
            <a:extLst>
              <a:ext uri="{FF2B5EF4-FFF2-40B4-BE49-F238E27FC236}">
                <a16:creationId xmlns:a16="http://schemas.microsoft.com/office/drawing/2014/main" id="{B97083D9-F9DA-5866-F283-2768BE71815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227" y="1108046"/>
            <a:ext cx="2897911" cy="1592273"/>
          </a:xfrm>
          <a:prstGeom prst="rect">
            <a:avLst/>
          </a:prstGeom>
        </p:spPr>
      </p:pic>
      <p:pic>
        <p:nvPicPr>
          <p:cNvPr id="5" name="Picture 29">
            <a:extLst>
              <a:ext uri="{FF2B5EF4-FFF2-40B4-BE49-F238E27FC236}">
                <a16:creationId xmlns:a16="http://schemas.microsoft.com/office/drawing/2014/main" id="{F40E3DC3-E414-5F78-E615-E39B81CB0D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89" y="4109904"/>
            <a:ext cx="3700124" cy="238233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C9B4FA99-1546-63F7-AE98-6387A2D7D9C0}"/>
              </a:ext>
            </a:extLst>
          </p:cNvPr>
          <p:cNvSpPr txBox="1"/>
          <p:nvPr/>
        </p:nvSpPr>
        <p:spPr>
          <a:xfrm>
            <a:off x="4708792" y="3098306"/>
            <a:ext cx="35512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/>
              <a:t>3D </a:t>
            </a:r>
            <a:r>
              <a:rPr lang="de-CH" sz="2400" dirty="0" err="1"/>
              <a:t>printing</a:t>
            </a:r>
            <a:endParaRPr lang="de-CH" sz="2400" dirty="0"/>
          </a:p>
          <a:p>
            <a:r>
              <a:rPr lang="de-CH" sz="2400" dirty="0" err="1"/>
              <a:t>Electron</a:t>
            </a:r>
            <a:r>
              <a:rPr lang="de-CH" sz="2400" dirty="0"/>
              <a:t> beam </a:t>
            </a:r>
            <a:r>
              <a:rPr lang="de-CH" sz="2400" dirty="0" err="1"/>
              <a:t>melting</a:t>
            </a:r>
            <a:endParaRPr lang="de-CH" sz="2400" dirty="0"/>
          </a:p>
          <a:p>
            <a:r>
              <a:rPr lang="de-CH" sz="2400" dirty="0"/>
              <a:t>HIP = Hot </a:t>
            </a:r>
            <a:r>
              <a:rPr lang="de-CH" sz="2400" dirty="0" err="1"/>
              <a:t>isostatic</a:t>
            </a:r>
            <a:r>
              <a:rPr lang="de-CH" sz="2400" dirty="0"/>
              <a:t> </a:t>
            </a:r>
            <a:r>
              <a:rPr lang="de-CH" sz="2400" dirty="0" err="1"/>
              <a:t>pressing</a:t>
            </a: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2603316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A488D9-660E-0C79-236C-7BA1C6CD3A8D}"/>
              </a:ext>
            </a:extLst>
          </p:cNvPr>
          <p:cNvSpPr txBox="1">
            <a:spLocks/>
          </p:cNvSpPr>
          <p:nvPr/>
        </p:nvSpPr>
        <p:spPr>
          <a:xfrm>
            <a:off x="278130" y="615057"/>
            <a:ext cx="5532664" cy="87695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dirty="0"/>
              <a:t>Tungsten development</a:t>
            </a:r>
            <a:endParaRPr lang="ja-JP" altLang="en-US" sz="3200" dirty="0"/>
          </a:p>
        </p:txBody>
      </p:sp>
      <p:pic>
        <p:nvPicPr>
          <p:cNvPr id="3" name="図 13">
            <a:extLst>
              <a:ext uri="{FF2B5EF4-FFF2-40B4-BE49-F238E27FC236}">
                <a16:creationId xmlns:a16="http://schemas.microsoft.com/office/drawing/2014/main" id="{45B69280-B6D2-2819-B0BA-D42E8EB417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130" y="1053534"/>
            <a:ext cx="3960632" cy="3652627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5AAE4352-C02C-DB0D-1AB8-00158D7F11C8}"/>
              </a:ext>
            </a:extLst>
          </p:cNvPr>
          <p:cNvSpPr txBox="1"/>
          <p:nvPr/>
        </p:nvSpPr>
        <p:spPr>
          <a:xfrm>
            <a:off x="692458" y="106532"/>
            <a:ext cx="5132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/>
              <a:t>Materials (</a:t>
            </a:r>
            <a:r>
              <a:rPr lang="de-CH" sz="2400" b="1" dirty="0" err="1"/>
              <a:t>including</a:t>
            </a:r>
            <a:r>
              <a:rPr lang="de-CH" sz="2400" b="1" dirty="0"/>
              <a:t> </a:t>
            </a:r>
            <a:r>
              <a:rPr lang="de-CH" sz="2400" b="1" dirty="0" err="1"/>
              <a:t>radiation</a:t>
            </a:r>
            <a:r>
              <a:rPr lang="de-CH" sz="2400" b="1" dirty="0"/>
              <a:t> </a:t>
            </a:r>
            <a:r>
              <a:rPr lang="de-CH" sz="2400" b="1" dirty="0" err="1"/>
              <a:t>damage</a:t>
            </a:r>
            <a:r>
              <a:rPr lang="de-CH" sz="2400" b="1" dirty="0"/>
              <a:t>)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9237FE0-5B3C-9DF8-4D00-630C34CBDD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217" y="3284738"/>
            <a:ext cx="4448027" cy="3190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9">
            <a:extLst>
              <a:ext uri="{FF2B5EF4-FFF2-40B4-BE49-F238E27FC236}">
                <a16:creationId xmlns:a16="http://schemas.microsoft.com/office/drawing/2014/main" id="{5481721D-3D8D-CEC0-9F44-33272AC3F3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0425" y="2969969"/>
            <a:ext cx="2753450" cy="49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rIns="30479"/>
          <a:lstStyle>
            <a:lvl1pPr marL="39688" algn="ctr">
              <a:defRPr sz="4400">
                <a:solidFill>
                  <a:schemeClr val="tx1"/>
                </a:solidFill>
                <a:latin typeface="Arial" charset="0"/>
                <a:sym typeface="Arial" charset="0"/>
              </a:defRPr>
            </a:lvl1pPr>
            <a:lvl2pPr marL="39688" algn="ctr">
              <a:defRPr sz="4400">
                <a:solidFill>
                  <a:schemeClr val="tx1"/>
                </a:solidFill>
                <a:latin typeface="Arial" charset="0"/>
                <a:sym typeface="Arial" charset="0"/>
              </a:defRPr>
            </a:lvl2pPr>
            <a:lvl3pPr marL="39688" algn="ctr">
              <a:defRPr sz="4400">
                <a:solidFill>
                  <a:schemeClr val="tx1"/>
                </a:solidFill>
                <a:latin typeface="Arial" charset="0"/>
                <a:sym typeface="Arial" charset="0"/>
              </a:defRPr>
            </a:lvl3pPr>
            <a:lvl4pPr marL="39688" algn="ctr">
              <a:defRPr sz="4400">
                <a:solidFill>
                  <a:schemeClr val="tx1"/>
                </a:solidFill>
                <a:latin typeface="Arial" charset="0"/>
                <a:sym typeface="Arial" charset="0"/>
              </a:defRPr>
            </a:lvl4pPr>
            <a:lvl5pPr marL="39688" algn="ctr">
              <a:defRPr sz="4400">
                <a:solidFill>
                  <a:schemeClr val="tx1"/>
                </a:solidFill>
                <a:latin typeface="Arial" charset="0"/>
                <a:sym typeface="Arial" charset="0"/>
              </a:defRPr>
            </a:lvl5pPr>
            <a:lvl6pPr marL="49688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sym typeface="Arial" charset="0"/>
              </a:defRPr>
            </a:lvl6pPr>
            <a:lvl7pPr marL="95408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sym typeface="Arial" charset="0"/>
              </a:defRPr>
            </a:lvl7pPr>
            <a:lvl8pPr marL="141128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sym typeface="Arial" charset="0"/>
              </a:defRPr>
            </a:lvl8pPr>
            <a:lvl9pPr marL="1868488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sym typeface="Arial" charset="0"/>
              </a:defRPr>
            </a:lvl9pPr>
          </a:lstStyle>
          <a:p>
            <a:pPr algn="l">
              <a:defRPr/>
            </a:pPr>
            <a:r>
              <a:rPr lang="en-US" altLang="de-DE" sz="1800" b="1" dirty="0">
                <a:solidFill>
                  <a:srgbClr val="3333FF"/>
                </a:solidFill>
                <a:latin typeface="Arial Rounded MT Bold" panose="020F0704030504030204" pitchFamily="34" charset="0"/>
              </a:rPr>
              <a:t>Al-alloy: AlMg</a:t>
            </a:r>
            <a:r>
              <a:rPr lang="en-US" altLang="de-DE" sz="1800" b="1" baseline="-25000" dirty="0">
                <a:solidFill>
                  <a:srgbClr val="3333FF"/>
                </a:solidFill>
                <a:latin typeface="Arial Rounded MT Bold" panose="020F070403050403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792660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7FE9157B-4D43-3A06-F7D2-9DB395810921}"/>
              </a:ext>
            </a:extLst>
          </p:cNvPr>
          <p:cNvSpPr txBox="1"/>
          <p:nvPr/>
        </p:nvSpPr>
        <p:spPr>
          <a:xfrm>
            <a:off x="781234" y="272837"/>
            <a:ext cx="46104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/>
              <a:t>Summary </a:t>
            </a:r>
            <a:r>
              <a:rPr lang="de-CH" sz="2400" b="1" dirty="0" err="1"/>
              <a:t>Subgroup</a:t>
            </a:r>
            <a:r>
              <a:rPr lang="de-CH" sz="2400" b="1" dirty="0"/>
              <a:t> Infrastructure:</a:t>
            </a:r>
          </a:p>
          <a:p>
            <a:r>
              <a:rPr lang="de-CH" sz="2000" dirty="0"/>
              <a:t>15 </a:t>
            </a:r>
            <a:r>
              <a:rPr lang="de-CH" sz="2000" dirty="0" err="1"/>
              <a:t>people</a:t>
            </a:r>
            <a:r>
              <a:rPr lang="de-CH" sz="2000" dirty="0"/>
              <a:t> </a:t>
            </a:r>
            <a:r>
              <a:rPr lang="de-CH" sz="2000" dirty="0" err="1"/>
              <a:t>attended</a:t>
            </a:r>
            <a:r>
              <a:rPr lang="de-CH" sz="2000" dirty="0"/>
              <a:t>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4F43333-0879-5CED-8160-14B601BAA83E}"/>
              </a:ext>
            </a:extLst>
          </p:cNvPr>
          <p:cNvSpPr txBox="1"/>
          <p:nvPr/>
        </p:nvSpPr>
        <p:spPr>
          <a:xfrm>
            <a:off x="5789235" y="6429502"/>
            <a:ext cx="33547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/>
              <a:t>Daniela Kiselev &amp; Shunsuke Makimura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5BCC908-09A2-4EDE-DBFB-B5F7AF4500C7}"/>
              </a:ext>
            </a:extLst>
          </p:cNvPr>
          <p:cNvSpPr txBox="1"/>
          <p:nvPr/>
        </p:nvSpPr>
        <p:spPr>
          <a:xfrm>
            <a:off x="781234" y="1104967"/>
            <a:ext cx="8005525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/>
              <a:t>Topics </a:t>
            </a:r>
            <a:r>
              <a:rPr lang="de-CH" sz="2000" dirty="0" err="1"/>
              <a:t>for</a:t>
            </a:r>
            <a:r>
              <a:rPr lang="de-CH" sz="2000" dirty="0"/>
              <a:t> </a:t>
            </a:r>
            <a:r>
              <a:rPr lang="de-CH" sz="2000" dirty="0" err="1"/>
              <a:t>collaboration</a:t>
            </a:r>
            <a:endParaRPr lang="de-CH" sz="2000" dirty="0"/>
          </a:p>
          <a:p>
            <a:pPr marL="457200" indent="-457200">
              <a:buFont typeface="+mj-lt"/>
              <a:buAutoNum type="arabicPeriod"/>
            </a:pPr>
            <a:r>
              <a:rPr lang="de-CH" sz="2000" dirty="0"/>
              <a:t>HIP (Hot </a:t>
            </a:r>
            <a:r>
              <a:rPr lang="de-CH" sz="2000" dirty="0" err="1"/>
              <a:t>Isostatic</a:t>
            </a:r>
            <a:r>
              <a:rPr lang="de-CH" sz="2000" dirty="0"/>
              <a:t> Pressing) </a:t>
            </a:r>
            <a:r>
              <a:rPr lang="de-CH" sz="2000" dirty="0" err="1"/>
              <a:t>for</a:t>
            </a:r>
            <a:r>
              <a:rPr lang="de-CH" sz="2000" dirty="0"/>
              <a:t> </a:t>
            </a:r>
            <a:r>
              <a:rPr lang="de-CH" sz="2000" dirty="0" err="1"/>
              <a:t>collimators</a:t>
            </a:r>
            <a:r>
              <a:rPr lang="de-CH" sz="2000" dirty="0"/>
              <a:t>, </a:t>
            </a:r>
            <a:r>
              <a:rPr lang="de-CH" sz="2000" dirty="0" err="1"/>
              <a:t>beamdumps</a:t>
            </a:r>
            <a:r>
              <a:rPr lang="de-CH" sz="2000" dirty="0"/>
              <a:t>, </a:t>
            </a:r>
            <a:r>
              <a:rPr lang="de-CH" sz="2000" dirty="0" err="1"/>
              <a:t>cooling</a:t>
            </a:r>
            <a:r>
              <a:rPr lang="de-CH" sz="2000" dirty="0"/>
              <a:t> </a:t>
            </a:r>
            <a:r>
              <a:rPr lang="de-CH" sz="2000" dirty="0" err="1"/>
              <a:t>plate</a:t>
            </a:r>
            <a:r>
              <a:rPr lang="de-CH" sz="2000" dirty="0"/>
              <a:t>: </a:t>
            </a:r>
          </a:p>
          <a:p>
            <a:r>
              <a:rPr lang="de-CH" sz="2000" dirty="0"/>
              <a:t>      </a:t>
            </a:r>
            <a:r>
              <a:rPr lang="de-CH" sz="2000" dirty="0" err="1"/>
              <a:t>Idea</a:t>
            </a:r>
            <a:r>
              <a:rPr lang="de-CH" sz="2000" dirty="0"/>
              <a:t>: </a:t>
            </a:r>
          </a:p>
          <a:p>
            <a:r>
              <a:rPr lang="de-CH" sz="2000" dirty="0"/>
              <a:t>      </a:t>
            </a:r>
            <a:r>
              <a:rPr lang="de-CH" sz="2000" dirty="0" err="1"/>
              <a:t>Comparison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cooling</a:t>
            </a:r>
            <a:r>
              <a:rPr lang="de-CH" sz="2000" dirty="0"/>
              <a:t> </a:t>
            </a:r>
            <a:r>
              <a:rPr lang="de-CH" sz="2000" dirty="0" err="1"/>
              <a:t>efficiency</a:t>
            </a:r>
            <a:r>
              <a:rPr lang="de-CH" sz="2000" dirty="0"/>
              <a:t> in </a:t>
            </a:r>
            <a:r>
              <a:rPr lang="de-CH" sz="2000" dirty="0" err="1"/>
              <a:t>mock-up</a:t>
            </a:r>
            <a:r>
              <a:rPr lang="de-CH" sz="2000" dirty="0"/>
              <a:t> </a:t>
            </a:r>
            <a:r>
              <a:rPr lang="de-CH" sz="2000" dirty="0" err="1"/>
              <a:t>made</a:t>
            </a:r>
            <a:r>
              <a:rPr lang="de-CH" sz="2000" dirty="0"/>
              <a:t> </a:t>
            </a:r>
            <a:r>
              <a:rPr lang="de-CH" sz="2000" dirty="0" err="1"/>
              <a:t>by</a:t>
            </a:r>
            <a:r>
              <a:rPr lang="de-CH" sz="2000" dirty="0"/>
              <a:t> </a:t>
            </a:r>
          </a:p>
          <a:p>
            <a:r>
              <a:rPr lang="de-CH" sz="2000" dirty="0"/>
              <a:t>      HIP and </a:t>
            </a:r>
            <a:r>
              <a:rPr lang="de-CH" sz="2000" dirty="0" err="1"/>
              <a:t>brazing</a:t>
            </a:r>
            <a:r>
              <a:rPr lang="de-CH" sz="2000" dirty="0"/>
              <a:t> (PSI-</a:t>
            </a:r>
            <a:r>
              <a:rPr lang="de-CH" sz="2000" dirty="0" err="1"/>
              <a:t>method</a:t>
            </a:r>
            <a:r>
              <a:rPr lang="de-CH" sz="2000" dirty="0"/>
              <a:t>)</a:t>
            </a:r>
          </a:p>
          <a:p>
            <a:endParaRPr lang="de-CH" sz="2000" dirty="0"/>
          </a:p>
          <a:p>
            <a:pPr marL="457200" indent="-457200">
              <a:buFont typeface="+mj-lt"/>
              <a:buAutoNum type="arabicPeriod" startAt="2"/>
            </a:pPr>
            <a:r>
              <a:rPr lang="de-CH" sz="2000" dirty="0"/>
              <a:t>Radiation </a:t>
            </a:r>
            <a:r>
              <a:rPr lang="de-CH" sz="2000" dirty="0" err="1"/>
              <a:t>resistant</a:t>
            </a:r>
            <a:r>
              <a:rPr lang="de-CH" sz="2000" dirty="0"/>
              <a:t> </a:t>
            </a:r>
            <a:r>
              <a:rPr lang="de-CH" sz="2000" dirty="0" err="1"/>
              <a:t>coils</a:t>
            </a:r>
            <a:r>
              <a:rPr lang="de-CH" sz="2000" dirty="0"/>
              <a:t> </a:t>
            </a:r>
            <a:r>
              <a:rPr lang="de-CH" sz="2000" dirty="0" err="1"/>
              <a:t>from</a:t>
            </a:r>
            <a:r>
              <a:rPr lang="de-CH" sz="2000" dirty="0"/>
              <a:t> MIC (</a:t>
            </a:r>
            <a:r>
              <a:rPr lang="de-CH" sz="2000" dirty="0" err="1"/>
              <a:t>company</a:t>
            </a:r>
            <a:r>
              <a:rPr lang="de-CH" sz="2000" dirty="0"/>
              <a:t> in Japan)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000" dirty="0"/>
          </a:p>
          <a:p>
            <a:pPr marL="457200" indent="-457200">
              <a:buFont typeface="+mj-lt"/>
              <a:buAutoNum type="arabicPeriod" startAt="3"/>
            </a:pPr>
            <a:r>
              <a:rPr lang="de-CH" sz="2000" dirty="0"/>
              <a:t>Pillow </a:t>
            </a:r>
            <a:r>
              <a:rPr lang="de-CH" sz="2000" dirty="0" err="1"/>
              <a:t>seal</a:t>
            </a:r>
            <a:r>
              <a:rPr lang="de-CH" sz="2000" dirty="0"/>
              <a:t> (500 mm </a:t>
            </a:r>
            <a:r>
              <a:rPr lang="de-CH" sz="2000" dirty="0" err="1"/>
              <a:t>diameter</a:t>
            </a:r>
            <a:r>
              <a:rPr lang="de-CH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000" dirty="0"/>
          </a:p>
          <a:p>
            <a:pPr marL="457200" indent="-457200">
              <a:buFont typeface="+mj-lt"/>
              <a:buAutoNum type="arabicPeriod" startAt="4"/>
            </a:pPr>
            <a:r>
              <a:rPr lang="de-CH" sz="2000" dirty="0"/>
              <a:t>Grooves in Graphite </a:t>
            </a:r>
            <a:r>
              <a:rPr lang="de-CH" sz="2000" dirty="0" err="1"/>
              <a:t>target</a:t>
            </a:r>
            <a:r>
              <a:rPr lang="de-CH" sz="2000" dirty="0"/>
              <a:t> </a:t>
            </a:r>
            <a:r>
              <a:rPr lang="de-CH" sz="2000" dirty="0" err="1"/>
              <a:t>for</a:t>
            </a:r>
            <a:r>
              <a:rPr lang="de-CH" sz="2000" dirty="0"/>
              <a:t> </a:t>
            </a:r>
            <a:r>
              <a:rPr lang="de-CH" sz="2000" dirty="0" err="1"/>
              <a:t>diagnostics</a:t>
            </a:r>
            <a:r>
              <a:rPr lang="de-CH" sz="2000" dirty="0"/>
              <a:t> beam </a:t>
            </a:r>
            <a:r>
              <a:rPr lang="de-CH" sz="2000" dirty="0" err="1"/>
              <a:t>position</a:t>
            </a:r>
            <a:endParaRPr lang="de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sz="2000" dirty="0"/>
          </a:p>
          <a:p>
            <a:pPr marL="457200" indent="-457200">
              <a:buFont typeface="+mj-lt"/>
              <a:buAutoNum type="arabicPeriod" startAt="5"/>
            </a:pPr>
            <a:r>
              <a:rPr lang="de-CH" sz="2000" dirty="0"/>
              <a:t>Thermal &amp; </a:t>
            </a:r>
            <a:r>
              <a:rPr lang="de-CH" sz="2000" dirty="0" err="1"/>
              <a:t>structural</a:t>
            </a:r>
            <a:r>
              <a:rPr lang="de-CH" sz="2000" dirty="0"/>
              <a:t> </a:t>
            </a:r>
            <a:r>
              <a:rPr lang="de-CH" sz="2000" dirty="0" err="1"/>
              <a:t>simulation</a:t>
            </a:r>
            <a:r>
              <a:rPr lang="de-CH" sz="2000" dirty="0"/>
              <a:t> </a:t>
            </a:r>
            <a:r>
              <a:rPr lang="de-CH" sz="2000" dirty="0" err="1"/>
              <a:t>graphite</a:t>
            </a:r>
            <a:r>
              <a:rPr lang="de-CH" sz="2000" dirty="0"/>
              <a:t> </a:t>
            </a:r>
            <a:r>
              <a:rPr lang="de-CH" sz="2000" dirty="0" err="1"/>
              <a:t>wheel</a:t>
            </a:r>
            <a:endParaRPr lang="de-CH" sz="2000" dirty="0"/>
          </a:p>
          <a:p>
            <a:pPr marL="457200" indent="-457200">
              <a:buFont typeface="+mj-lt"/>
              <a:buAutoNum type="arabicPeriod" startAt="5"/>
            </a:pPr>
            <a:endParaRPr lang="de-CH" sz="2000" dirty="0"/>
          </a:p>
          <a:p>
            <a:pPr marL="457200" indent="-457200">
              <a:buFont typeface="+mj-lt"/>
              <a:buAutoNum type="arabicPeriod" startAt="5"/>
            </a:pPr>
            <a:r>
              <a:rPr lang="de-CH" sz="2000" dirty="0" err="1"/>
              <a:t>muon</a:t>
            </a:r>
            <a:r>
              <a:rPr lang="de-CH" sz="2000" dirty="0"/>
              <a:t> beam </a:t>
            </a:r>
            <a:r>
              <a:rPr lang="de-CH" sz="2000" dirty="0" err="1"/>
              <a:t>transport</a:t>
            </a:r>
            <a:endParaRPr lang="de-CH" sz="2000" dirty="0"/>
          </a:p>
          <a:p>
            <a:pPr marL="457200" indent="-457200">
              <a:buFont typeface="+mj-lt"/>
              <a:buAutoNum type="arabicPeriod" startAt="5"/>
            </a:pPr>
            <a:endParaRPr lang="de-CH" sz="2000" dirty="0"/>
          </a:p>
          <a:p>
            <a:pPr marL="457200" indent="-457200">
              <a:buFont typeface="+mj-lt"/>
              <a:buAutoNum type="arabicPeriod" startAt="5"/>
            </a:pPr>
            <a:r>
              <a:rPr lang="de-CH" sz="2000" dirty="0"/>
              <a:t>Infrared/CCD </a:t>
            </a:r>
            <a:r>
              <a:rPr lang="de-CH" sz="2000" dirty="0" err="1"/>
              <a:t>camera</a:t>
            </a:r>
            <a:r>
              <a:rPr lang="de-CH" sz="2000" dirty="0"/>
              <a:t> </a:t>
            </a:r>
            <a:r>
              <a:rPr lang="de-CH" sz="2000" dirty="0" err="1"/>
              <a:t>for</a:t>
            </a:r>
            <a:r>
              <a:rPr lang="de-CH" sz="2000" dirty="0"/>
              <a:t> </a:t>
            </a:r>
            <a:r>
              <a:rPr lang="de-CH" sz="2000" dirty="0" err="1"/>
              <a:t>temperature</a:t>
            </a:r>
            <a:r>
              <a:rPr lang="de-CH" sz="2000" dirty="0"/>
              <a:t> </a:t>
            </a:r>
            <a:r>
              <a:rPr lang="de-CH" sz="2000" dirty="0" err="1"/>
              <a:t>measurement</a:t>
            </a:r>
            <a:r>
              <a:rPr lang="de-CH" sz="2000" dirty="0"/>
              <a:t>/beam </a:t>
            </a:r>
            <a:r>
              <a:rPr lang="de-CH" sz="2000" dirty="0" err="1"/>
              <a:t>position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213698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737EED05-675D-B8F9-F24D-9447DDBE2AC8}"/>
              </a:ext>
            </a:extLst>
          </p:cNvPr>
          <p:cNvSpPr txBox="1"/>
          <p:nvPr/>
        </p:nvSpPr>
        <p:spPr>
          <a:xfrm>
            <a:off x="843378" y="426128"/>
            <a:ext cx="694388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 err="1"/>
              <a:t>How</a:t>
            </a:r>
            <a:r>
              <a:rPr lang="de-CH" sz="2000" b="1" dirty="0"/>
              <a:t> </a:t>
            </a:r>
            <a:r>
              <a:rPr lang="de-CH" sz="2000" b="1" dirty="0" err="1"/>
              <a:t>to</a:t>
            </a:r>
            <a:r>
              <a:rPr lang="de-CH" sz="2000" b="1" dirty="0"/>
              <a:t> </a:t>
            </a:r>
            <a:r>
              <a:rPr lang="de-CH" sz="2000" b="1" dirty="0" err="1"/>
              <a:t>proceed</a:t>
            </a:r>
            <a:r>
              <a:rPr lang="de-CH" sz="2000" b="1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 err="1"/>
              <a:t>Define</a:t>
            </a:r>
            <a:r>
              <a:rPr lang="de-CH" sz="2000" dirty="0"/>
              <a:t> </a:t>
            </a:r>
            <a:r>
              <a:rPr lang="de-CH" sz="2000" dirty="0" err="1"/>
              <a:t>people</a:t>
            </a:r>
            <a:r>
              <a:rPr lang="de-CH" sz="2000" dirty="0"/>
              <a:t> </a:t>
            </a:r>
            <a:r>
              <a:rPr lang="de-CH" sz="2000" dirty="0" err="1"/>
              <a:t>for</a:t>
            </a:r>
            <a:r>
              <a:rPr lang="de-CH" sz="2000" dirty="0"/>
              <a:t> </a:t>
            </a:r>
            <a:r>
              <a:rPr lang="de-CH" sz="2000" dirty="0" err="1"/>
              <a:t>each</a:t>
            </a:r>
            <a:r>
              <a:rPr lang="de-CH" sz="2000" dirty="0"/>
              <a:t> </a:t>
            </a:r>
            <a:r>
              <a:rPr lang="de-CH" sz="2000" dirty="0" err="1"/>
              <a:t>subject</a:t>
            </a:r>
            <a:endParaRPr lang="de-CH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/>
              <a:t>Video </a:t>
            </a:r>
            <a:r>
              <a:rPr lang="de-CH" sz="2000" dirty="0" err="1"/>
              <a:t>conference</a:t>
            </a:r>
            <a:r>
              <a:rPr lang="de-CH" sz="2000" dirty="0"/>
              <a:t> in individual </a:t>
            </a:r>
            <a:r>
              <a:rPr lang="de-CH" sz="2000" dirty="0" err="1"/>
              <a:t>subgroups</a:t>
            </a:r>
            <a:endParaRPr lang="de-CH" sz="2000" dirty="0"/>
          </a:p>
          <a:p>
            <a:r>
              <a:rPr lang="de-CH" sz="2000" dirty="0"/>
              <a:t>                                      2x/</a:t>
            </a:r>
            <a:r>
              <a:rPr lang="de-CH" sz="2000" dirty="0" err="1"/>
              <a:t>year</a:t>
            </a:r>
            <a:r>
              <a:rPr lang="de-CH" sz="2000" dirty="0"/>
              <a:t> in </a:t>
            </a:r>
            <a:r>
              <a:rPr lang="de-CH" sz="2000" dirty="0" err="1"/>
              <a:t>subgroup</a:t>
            </a:r>
            <a:r>
              <a:rPr lang="de-CH" sz="2000" dirty="0"/>
              <a:t> 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/>
              <a:t>1. </a:t>
            </a:r>
            <a:r>
              <a:rPr lang="de-CH" sz="2000" dirty="0" err="1"/>
              <a:t>meeting</a:t>
            </a:r>
            <a:r>
              <a:rPr lang="de-CH" sz="2000" dirty="0"/>
              <a:t>/Email: Check </a:t>
            </a:r>
            <a:r>
              <a:rPr lang="de-CH" sz="2000" dirty="0" err="1"/>
              <a:t>requirement</a:t>
            </a:r>
            <a:r>
              <a:rPr lang="de-CH" sz="2000" dirty="0"/>
              <a:t>/</a:t>
            </a:r>
            <a:r>
              <a:rPr lang="de-CH" sz="2000" dirty="0" err="1"/>
              <a:t>status</a:t>
            </a:r>
            <a:r>
              <a:rPr lang="de-CH" sz="2000" dirty="0"/>
              <a:t> 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selected</a:t>
            </a:r>
            <a:r>
              <a:rPr lang="de-CH" sz="2000" dirty="0"/>
              <a:t> </a:t>
            </a:r>
            <a:r>
              <a:rPr lang="de-CH" sz="2000" dirty="0" err="1"/>
              <a:t>topic</a:t>
            </a:r>
            <a:endParaRPr lang="de-CH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/>
              <a:t>Check </a:t>
            </a:r>
            <a:r>
              <a:rPr lang="de-CH" sz="2000" dirty="0" err="1"/>
              <a:t>MoU</a:t>
            </a:r>
            <a:r>
              <a:rPr lang="de-CH" sz="2000" dirty="0"/>
              <a:t>: </a:t>
            </a:r>
            <a:r>
              <a:rPr lang="de-CH" sz="2000" dirty="0">
                <a:sym typeface="Wingdings" panose="05000000000000000000" pitchFamily="2" charset="2"/>
              </a:rPr>
              <a:t> </a:t>
            </a:r>
            <a:r>
              <a:rPr lang="de-CH" sz="2000" dirty="0" err="1">
                <a:sym typeface="Wingdings" panose="05000000000000000000" pitchFamily="2" charset="2"/>
              </a:rPr>
              <a:t>create</a:t>
            </a:r>
            <a:r>
              <a:rPr lang="de-CH" sz="2000" dirty="0">
                <a:sym typeface="Wingdings" panose="05000000000000000000" pitchFamily="2" charset="2"/>
              </a:rPr>
              <a:t> </a:t>
            </a:r>
            <a:r>
              <a:rPr lang="de-CH" sz="2000" dirty="0" err="1">
                <a:sym typeface="Wingdings" panose="05000000000000000000" pitchFamily="2" charset="2"/>
              </a:rPr>
              <a:t>appendices</a:t>
            </a:r>
            <a:endParaRPr lang="de-CH" sz="20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40254A6-D9F3-D05C-DBA1-C8AF235A4CE3}"/>
              </a:ext>
            </a:extLst>
          </p:cNvPr>
          <p:cNvSpPr txBox="1"/>
          <p:nvPr/>
        </p:nvSpPr>
        <p:spPr>
          <a:xfrm>
            <a:off x="985422" y="2991775"/>
            <a:ext cx="650056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/>
              <a:t>Leaders </a:t>
            </a:r>
            <a:r>
              <a:rPr lang="de-CH" sz="2000" b="1" dirty="0" err="1"/>
              <a:t>of</a:t>
            </a:r>
            <a:r>
              <a:rPr lang="de-CH" sz="2000" b="1" dirty="0"/>
              <a:t> </a:t>
            </a:r>
            <a:r>
              <a:rPr lang="de-CH" sz="2000" b="1" dirty="0" err="1"/>
              <a:t>subgroups</a:t>
            </a:r>
            <a:r>
              <a:rPr lang="de-CH" sz="2000" b="1" dirty="0"/>
              <a:t>:</a:t>
            </a:r>
          </a:p>
          <a:p>
            <a:pPr marL="342900" indent="-342900">
              <a:buAutoNum type="arabicParenR"/>
            </a:pPr>
            <a:r>
              <a:rPr lang="de-CH" sz="2000" dirty="0"/>
              <a:t>HIP: Shun Makimura, Daniel Laube</a:t>
            </a:r>
          </a:p>
          <a:p>
            <a:pPr marL="342900" indent="-342900">
              <a:buAutoNum type="arabicParenR"/>
            </a:pPr>
            <a:r>
              <a:rPr lang="de-CH" sz="2000" dirty="0"/>
              <a:t>Coils: Hitoshi Takahashi, Alex Gabard</a:t>
            </a:r>
          </a:p>
          <a:p>
            <a:pPr marL="342900" indent="-342900">
              <a:buAutoNum type="arabicParenR"/>
            </a:pPr>
            <a:r>
              <a:rPr lang="de-CH" sz="2000" dirty="0"/>
              <a:t>Pillow </a:t>
            </a:r>
            <a:r>
              <a:rPr lang="de-CH" sz="2000" dirty="0" err="1"/>
              <a:t>seal</a:t>
            </a:r>
            <a:r>
              <a:rPr lang="de-CH" sz="2000" dirty="0"/>
              <a:t>: xx, </a:t>
            </a:r>
            <a:r>
              <a:rPr lang="de-CH" sz="2000" dirty="0" err="1"/>
              <a:t>yy</a:t>
            </a:r>
            <a:r>
              <a:rPr lang="de-CH" sz="2000" dirty="0"/>
              <a:t>, Pascal Meyer</a:t>
            </a:r>
          </a:p>
          <a:p>
            <a:pPr marL="342900" indent="-342900">
              <a:buAutoNum type="arabicParenR"/>
            </a:pPr>
            <a:r>
              <a:rPr lang="de-CH" sz="2000" dirty="0"/>
              <a:t>Target </a:t>
            </a:r>
            <a:r>
              <a:rPr lang="de-CH" sz="2000" dirty="0" err="1"/>
              <a:t>grooves</a:t>
            </a:r>
            <a:r>
              <a:rPr lang="de-CH" sz="2000" dirty="0"/>
              <a:t>: </a:t>
            </a:r>
            <a:r>
              <a:rPr lang="de-CH" sz="2000" dirty="0" err="1"/>
              <a:t>Naritoshi</a:t>
            </a:r>
            <a:r>
              <a:rPr lang="de-CH" sz="2000" dirty="0"/>
              <a:t> Kawamura, Davide Reggiani</a:t>
            </a:r>
          </a:p>
          <a:p>
            <a:pPr marL="342900" indent="-342900">
              <a:buAutoNum type="arabicParenR"/>
            </a:pPr>
            <a:r>
              <a:rPr lang="de-CH" sz="2000" dirty="0"/>
              <a:t>FEM: xx, Raffaello Sobbia</a:t>
            </a:r>
          </a:p>
          <a:p>
            <a:pPr marL="342900" indent="-342900">
              <a:buAutoNum type="arabicParenR"/>
            </a:pPr>
            <a:r>
              <a:rPr lang="de-CH" sz="2000" dirty="0">
                <a:latin typeface="Symbol" panose="05050102010706020507" pitchFamily="18" charset="2"/>
              </a:rPr>
              <a:t>m</a:t>
            </a:r>
            <a:r>
              <a:rPr lang="de-CH" sz="2000" dirty="0"/>
              <a:t>-Beam </a:t>
            </a:r>
            <a:r>
              <a:rPr lang="de-CH" sz="2000" dirty="0" err="1"/>
              <a:t>simulation</a:t>
            </a:r>
            <a:r>
              <a:rPr lang="de-CH" sz="2000" dirty="0"/>
              <a:t>: </a:t>
            </a:r>
            <a:r>
              <a:rPr lang="de-CH" sz="2000" dirty="0" err="1"/>
              <a:t>Naritoshi</a:t>
            </a:r>
            <a:r>
              <a:rPr lang="de-CH" sz="2000" dirty="0"/>
              <a:t> Kawamura, Andreas Knecht</a:t>
            </a:r>
          </a:p>
          <a:p>
            <a:pPr marL="342900" indent="-342900">
              <a:buAutoNum type="arabicParenR"/>
            </a:pPr>
            <a:r>
              <a:rPr lang="de-CH" sz="2000" dirty="0"/>
              <a:t>Infrared: Shiro </a:t>
            </a:r>
            <a:r>
              <a:rPr lang="de-CH" sz="2000" dirty="0" err="1"/>
              <a:t>Matoba</a:t>
            </a:r>
            <a:r>
              <a:rPr lang="de-CH" sz="2000" dirty="0"/>
              <a:t>, Jochem Snuverink</a:t>
            </a:r>
          </a:p>
        </p:txBody>
      </p:sp>
    </p:spTree>
    <p:extLst>
      <p:ext uri="{BB962C8B-B14F-4D97-AF65-F5344CB8AC3E}">
        <p14:creationId xmlns:p14="http://schemas.microsoft.com/office/powerpoint/2010/main" val="3914172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271DDB54-5ABC-2694-E0CA-871262B88B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160" y="857250"/>
            <a:ext cx="7541680" cy="514350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3AC92DE8-2E76-51B7-5CBB-882539B44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9898" y="457201"/>
            <a:ext cx="5215811" cy="1341592"/>
          </a:xfrm>
        </p:spPr>
        <p:txBody>
          <a:bodyPr>
            <a:normAutofit/>
          </a:bodyPr>
          <a:lstStyle/>
          <a:p>
            <a:r>
              <a:rPr kumimoji="1" lang="en-US" altLang="ja-JP" sz="2700" b="1" dirty="0">
                <a:solidFill>
                  <a:schemeClr val="bg1"/>
                </a:solidFill>
              </a:rPr>
              <a:t>Discussion in BRIDGE2023</a:t>
            </a:r>
            <a:br>
              <a:rPr kumimoji="1" lang="en-US" altLang="ja-JP" sz="2700" b="1" dirty="0">
                <a:solidFill>
                  <a:schemeClr val="bg1"/>
                </a:solidFill>
              </a:rPr>
            </a:br>
            <a:r>
              <a:rPr kumimoji="1" lang="en-US" altLang="ja-JP" sz="2700" b="1" dirty="0">
                <a:solidFill>
                  <a:schemeClr val="bg1"/>
                </a:solidFill>
              </a:rPr>
              <a:t>Infrastructure</a:t>
            </a:r>
            <a:endParaRPr kumimoji="1" lang="ja-JP" altLang="en-US" sz="27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257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DDEED7-1180-AAF9-581C-F5396DEAB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10901"/>
            <a:ext cx="7886700" cy="777079"/>
          </a:xfrm>
        </p:spPr>
        <p:txBody>
          <a:bodyPr>
            <a:normAutofit/>
          </a:bodyPr>
          <a:lstStyle/>
          <a:p>
            <a:r>
              <a:rPr kumimoji="1" lang="en-US" altLang="ja-JP" sz="3000" dirty="0"/>
              <a:t>Subgroup of Proton beamline technologies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B570009-C29A-3476-4EE1-5354D3070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8568" y="2393302"/>
            <a:ext cx="1673679" cy="2071396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p"/>
            </a:pPr>
            <a:r>
              <a:rPr lang="en-US" altLang="ja-JP" sz="1500" dirty="0"/>
              <a:t> PSI</a:t>
            </a:r>
          </a:p>
          <a:p>
            <a:r>
              <a:rPr lang="en-US" altLang="ja-JP" sz="1500" dirty="0"/>
              <a:t>Daniela</a:t>
            </a:r>
          </a:p>
          <a:p>
            <a:r>
              <a:rPr lang="en-US" altLang="ja-JP" sz="1500" dirty="0"/>
              <a:t>Davide</a:t>
            </a:r>
          </a:p>
          <a:p>
            <a:r>
              <a:rPr lang="en-US" altLang="ja-JP" sz="1500" dirty="0" err="1"/>
              <a:t>Raffaelo</a:t>
            </a:r>
            <a:endParaRPr lang="en-US" altLang="ja-JP" sz="1500" dirty="0"/>
          </a:p>
          <a:p>
            <a:r>
              <a:rPr lang="en-US" altLang="ja-JP" sz="1500" dirty="0"/>
              <a:t>Daniel</a:t>
            </a:r>
          </a:p>
          <a:p>
            <a:r>
              <a:rPr lang="en-US" altLang="ja-JP" sz="1500" dirty="0"/>
              <a:t>Jochem?</a:t>
            </a:r>
          </a:p>
          <a:p>
            <a:r>
              <a:rPr lang="en-US" altLang="ja-JP" sz="1500" dirty="0"/>
              <a:t>Giovanni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5B6C374-0944-F74E-267D-9522BFE9E9B6}"/>
              </a:ext>
            </a:extLst>
          </p:cNvPr>
          <p:cNvSpPr txBox="1"/>
          <p:nvPr/>
        </p:nvSpPr>
        <p:spPr>
          <a:xfrm>
            <a:off x="2582247" y="2326822"/>
            <a:ext cx="2094139" cy="3716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J-PARC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Shun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Shinya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Hitoshi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Yoshi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Keizo</a:t>
            </a:r>
            <a:endParaRPr kumimoji="1" lang="en-US" altLang="ja-JP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Fumimasa</a:t>
            </a:r>
            <a:endParaRPr kumimoji="1" lang="en-US" altLang="ja-JP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Yusuke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15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Nari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Shiro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5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Y.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Satoshi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15F0DB5-B3DB-4655-1200-3693A2367ACC}"/>
              </a:ext>
            </a:extLst>
          </p:cNvPr>
          <p:cNvSpPr txBox="1"/>
          <p:nvPr/>
        </p:nvSpPr>
        <p:spPr>
          <a:xfrm>
            <a:off x="6741367" y="2326822"/>
            <a:ext cx="2094139" cy="1441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kumimoji="1" lang="en-US" altLang="ja-JP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 J-PARC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15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MLF muon target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15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COMET P1 &amp; P2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Hadron target</a:t>
            </a:r>
            <a:r>
              <a:rPr lang="en-US" altLang="ja-JP" sz="15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s (fixed &amp; rotating)</a:t>
            </a:r>
            <a:endParaRPr kumimoji="1" lang="en-US" altLang="ja-JP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8874B605-5229-8CF3-17C8-B86DBF50519D}"/>
              </a:ext>
            </a:extLst>
          </p:cNvPr>
          <p:cNvSpPr txBox="1">
            <a:spLocks/>
          </p:cNvSpPr>
          <p:nvPr/>
        </p:nvSpPr>
        <p:spPr>
          <a:xfrm>
            <a:off x="4805557" y="2326822"/>
            <a:ext cx="1673679" cy="2071396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p"/>
            </a:pPr>
            <a:r>
              <a:rPr lang="en-US" altLang="ja-JP" sz="1500" dirty="0"/>
              <a:t> PSI</a:t>
            </a:r>
          </a:p>
          <a:p>
            <a:r>
              <a:rPr lang="en-US" altLang="ja-JP" sz="1500" dirty="0"/>
              <a:t>E &amp; M target</a:t>
            </a:r>
          </a:p>
          <a:p>
            <a:r>
              <a:rPr lang="en-US" altLang="ja-JP" sz="1500" dirty="0"/>
              <a:t>Impact HIMB</a:t>
            </a:r>
          </a:p>
          <a:p>
            <a:r>
              <a:rPr lang="en-US" altLang="ja-JP" sz="1500" dirty="0"/>
              <a:t>Impact </a:t>
            </a:r>
            <a:r>
              <a:rPr lang="en-US" altLang="ja-JP" sz="1500" dirty="0" err="1"/>
              <a:t>Tatoos</a:t>
            </a:r>
            <a:endParaRPr lang="en-US" altLang="ja-JP" sz="1500" dirty="0"/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5435F0F6-2C97-09B8-B22B-231A9DE47EB3}"/>
              </a:ext>
            </a:extLst>
          </p:cNvPr>
          <p:cNvSpPr txBox="1">
            <a:spLocks/>
          </p:cNvSpPr>
          <p:nvPr/>
        </p:nvSpPr>
        <p:spPr>
          <a:xfrm>
            <a:off x="1727330" y="1887701"/>
            <a:ext cx="2324489" cy="34290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800" u="sng" dirty="0"/>
              <a:t>Members</a:t>
            </a:r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CB7F42E0-EA2E-C175-1677-652294C57E3B}"/>
              </a:ext>
            </a:extLst>
          </p:cNvPr>
          <p:cNvSpPr txBox="1">
            <a:spLocks/>
          </p:cNvSpPr>
          <p:nvPr/>
        </p:nvSpPr>
        <p:spPr>
          <a:xfrm>
            <a:off x="5893448" y="1866707"/>
            <a:ext cx="2324489" cy="34290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800" u="sng" dirty="0"/>
              <a:t>Objects</a:t>
            </a:r>
          </a:p>
        </p:txBody>
      </p:sp>
    </p:spTree>
    <p:extLst>
      <p:ext uri="{BB962C8B-B14F-4D97-AF65-F5344CB8AC3E}">
        <p14:creationId xmlns:p14="http://schemas.microsoft.com/office/powerpoint/2010/main" val="1398981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2BDDCF81-B96C-D2A1-343F-7A4D89C3FFDD}"/>
              </a:ext>
            </a:extLst>
          </p:cNvPr>
          <p:cNvSpPr txBox="1"/>
          <p:nvPr/>
        </p:nvSpPr>
        <p:spPr>
          <a:xfrm>
            <a:off x="603903" y="373638"/>
            <a:ext cx="7326878" cy="4770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/>
              <a:t>Proton beamline technologies</a:t>
            </a:r>
          </a:p>
          <a:p>
            <a:r>
              <a:rPr lang="en-US" altLang="ja-JP" sz="4000" dirty="0"/>
              <a:t>Experiments technologies</a:t>
            </a:r>
            <a:endParaRPr lang="de-CH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800" dirty="0"/>
              <a:t>Targets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800" dirty="0"/>
              <a:t>Monitors/</a:t>
            </a:r>
            <a:r>
              <a:rPr lang="de-CH" sz="2800" dirty="0" err="1"/>
              <a:t>Diagnostics</a:t>
            </a:r>
            <a:endParaRPr lang="de-CH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800" dirty="0"/>
              <a:t>Magnets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800" dirty="0" err="1"/>
              <a:t>Beamlines</a:t>
            </a:r>
            <a:r>
              <a:rPr lang="de-CH" sz="2800" dirty="0"/>
              <a:t>/Vacuum/</a:t>
            </a:r>
            <a:r>
              <a:rPr lang="de-CH" sz="2800" dirty="0" err="1"/>
              <a:t>Collimators</a:t>
            </a:r>
            <a:r>
              <a:rPr lang="de-CH" sz="2800" dirty="0"/>
              <a:t>/</a:t>
            </a:r>
            <a:r>
              <a:rPr lang="de-CH" sz="2800" dirty="0" err="1"/>
              <a:t>Beamsdumps</a:t>
            </a:r>
            <a:endParaRPr lang="de-CH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800" dirty="0"/>
              <a:t>Tools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800" dirty="0"/>
              <a:t>Methods/Technologies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800" dirty="0"/>
              <a:t>Material </a:t>
            </a:r>
            <a:r>
              <a:rPr lang="de-CH" sz="2800" dirty="0" err="1"/>
              <a:t>development</a:t>
            </a:r>
            <a:r>
              <a:rPr lang="de-CH" sz="2800" dirty="0"/>
              <a:t>/Radiation </a:t>
            </a:r>
            <a:r>
              <a:rPr lang="de-CH" sz="2800" dirty="0" err="1"/>
              <a:t>damage</a:t>
            </a:r>
            <a:endParaRPr lang="de-CH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CH" sz="28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A6A96CB-6C49-71B0-52FF-01B6F2691327}"/>
              </a:ext>
            </a:extLst>
          </p:cNvPr>
          <p:cNvSpPr txBox="1"/>
          <p:nvPr/>
        </p:nvSpPr>
        <p:spPr>
          <a:xfrm>
            <a:off x="603903" y="5009226"/>
            <a:ext cx="427796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dirty="0"/>
              <a:t>Topics </a:t>
            </a:r>
            <a:r>
              <a:rPr lang="de-CH" sz="2800" dirty="0" err="1"/>
              <a:t>driven</a:t>
            </a:r>
            <a:r>
              <a:rPr lang="de-CH" sz="2800" dirty="0"/>
              <a:t> </a:t>
            </a:r>
            <a:r>
              <a:rPr lang="de-CH" sz="2800" dirty="0" err="1"/>
              <a:t>by</a:t>
            </a:r>
            <a:endParaRPr lang="de-CH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800" dirty="0"/>
              <a:t>New </a:t>
            </a:r>
            <a:r>
              <a:rPr lang="de-CH" sz="2800" dirty="0" err="1"/>
              <a:t>facilities</a:t>
            </a:r>
            <a:endParaRPr lang="de-CH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800" dirty="0"/>
              <a:t>Upgrades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CH" sz="2800" dirty="0" err="1"/>
              <a:t>Improvements</a:t>
            </a:r>
            <a:r>
              <a:rPr lang="de-CH" sz="2800" dirty="0"/>
              <a:t>/Problems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CH" sz="2800" dirty="0"/>
          </a:p>
        </p:txBody>
      </p:sp>
    </p:spTree>
    <p:extLst>
      <p:ext uri="{BB962C8B-B14F-4D97-AF65-F5344CB8AC3E}">
        <p14:creationId xmlns:p14="http://schemas.microsoft.com/office/powerpoint/2010/main" val="847737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53153773-49C0-9755-345F-B3CEBB4B9F4A}"/>
              </a:ext>
            </a:extLst>
          </p:cNvPr>
          <p:cNvSpPr txBox="1"/>
          <p:nvPr/>
        </p:nvSpPr>
        <p:spPr>
          <a:xfrm>
            <a:off x="0" y="266723"/>
            <a:ext cx="3702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dirty="0"/>
              <a:t>New </a:t>
            </a:r>
            <a:r>
              <a:rPr lang="de-CH" sz="2800" dirty="0" err="1"/>
              <a:t>Facilities</a:t>
            </a:r>
            <a:r>
              <a:rPr lang="de-CH" sz="2800" dirty="0"/>
              <a:t>/Upgrades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362FBE9-BDBE-2177-D462-AFEF7EDFEF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1197" y="528333"/>
            <a:ext cx="5103776" cy="1813184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526D5572-5837-1C57-0E9F-3BEDAE3E4143}"/>
              </a:ext>
            </a:extLst>
          </p:cNvPr>
          <p:cNvSpPr txBox="1"/>
          <p:nvPr/>
        </p:nvSpPr>
        <p:spPr>
          <a:xfrm>
            <a:off x="4084911" y="150220"/>
            <a:ext cx="1245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/>
              <a:t>MLF TS2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74808C9-226D-A7C3-78A9-35899AA2C4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1197" y="2350298"/>
            <a:ext cx="5077739" cy="1204335"/>
          </a:xfrm>
          <a:prstGeom prst="rect">
            <a:avLst/>
          </a:prstGeom>
        </p:spPr>
      </p:pic>
      <p:pic>
        <p:nvPicPr>
          <p:cNvPr id="3" name="Picture 5" descr="A green and blue city&#10;&#10;Description automatically generated">
            <a:extLst>
              <a:ext uri="{FF2B5EF4-FFF2-40B4-BE49-F238E27FC236}">
                <a16:creationId xmlns:a16="http://schemas.microsoft.com/office/drawing/2014/main" id="{0D8DF5BA-E4A9-4E68-1D9A-9BB6B64EECF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22" t="24298" r="16786" b="25789"/>
          <a:stretch/>
        </p:blipFill>
        <p:spPr>
          <a:xfrm>
            <a:off x="92777" y="3305683"/>
            <a:ext cx="7776840" cy="3423042"/>
          </a:xfrm>
          <a:prstGeom prst="rect">
            <a:avLst/>
          </a:prstGeom>
        </p:spPr>
      </p:pic>
      <p:sp>
        <p:nvSpPr>
          <p:cNvPr id="6" name="TextBox 6">
            <a:extLst>
              <a:ext uri="{FF2B5EF4-FFF2-40B4-BE49-F238E27FC236}">
                <a16:creationId xmlns:a16="http://schemas.microsoft.com/office/drawing/2014/main" id="{7CB4F0D0-919E-A95A-CDD2-916B386BB190}"/>
              </a:ext>
            </a:extLst>
          </p:cNvPr>
          <p:cNvSpPr txBox="1"/>
          <p:nvPr/>
        </p:nvSpPr>
        <p:spPr>
          <a:xfrm>
            <a:off x="485363" y="3365788"/>
            <a:ext cx="3696020" cy="9920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de-CH" sz="2400" b="1" kern="1000" spc="30" dirty="0">
                <a:latin typeface="Arial" panose="020B0604020202020204" pitchFamily="34" charset="0"/>
                <a:cs typeface="Arial" panose="020B0604020202020204" pitchFamily="34" charset="0"/>
              </a:rPr>
              <a:t>HIMB </a:t>
            </a:r>
          </a:p>
          <a:p>
            <a:pPr algn="ctr">
              <a:lnSpc>
                <a:spcPct val="110000"/>
              </a:lnSpc>
            </a:pPr>
            <a:r>
              <a:rPr lang="de-CH" b="1" kern="1000" spc="30" dirty="0">
                <a:latin typeface="Arial" panose="020B0604020202020204" pitchFamily="34" charset="0"/>
                <a:cs typeface="Arial" panose="020B0604020202020204" pitchFamily="34" charset="0"/>
              </a:rPr>
              <a:t>Target H, 20mm C </a:t>
            </a:r>
          </a:p>
          <a:p>
            <a:pPr algn="ctr">
              <a:lnSpc>
                <a:spcPct val="110000"/>
              </a:lnSpc>
            </a:pPr>
            <a:r>
              <a:rPr lang="de-CH" b="1" kern="1000" spc="3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CH" b="1" kern="1000" spc="30" dirty="0" err="1">
                <a:latin typeface="Arial" panose="020B0604020202020204" pitchFamily="34" charset="0"/>
                <a:cs typeface="Arial" panose="020B0604020202020204" pitchFamily="34" charset="0"/>
              </a:rPr>
              <a:t>Replacement</a:t>
            </a:r>
            <a:r>
              <a:rPr lang="de-CH" b="1" kern="1000" spc="30" dirty="0">
                <a:latin typeface="Arial" panose="020B0604020202020204" pitchFamily="34" charset="0"/>
                <a:cs typeface="Arial" panose="020B0604020202020204" pitchFamily="34" charset="0"/>
              </a:rPr>
              <a:t> Target M, 5mm C)</a:t>
            </a:r>
            <a:endParaRPr lang="en-GB" b="1" kern="1000" spc="30" dirty="0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id="{11B87B67-6706-F697-A2FC-8525DEB41A7B}"/>
              </a:ext>
            </a:extLst>
          </p:cNvPr>
          <p:cNvSpPr txBox="1"/>
          <p:nvPr/>
        </p:nvSpPr>
        <p:spPr>
          <a:xfrm>
            <a:off x="5131951" y="5313841"/>
            <a:ext cx="1444050" cy="3747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de-CH" sz="2400" b="1" kern="1000" spc="30" dirty="0">
                <a:latin typeface="Arial" panose="020B0604020202020204" pitchFamily="34" charset="0"/>
                <a:cs typeface="Arial" panose="020B0604020202020204" pitchFamily="34" charset="0"/>
              </a:rPr>
              <a:t>TATTOOS</a:t>
            </a:r>
            <a:endParaRPr lang="en-GB" sz="2400" b="1" kern="1000" spc="30" dirty="0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387204E-BD70-F244-06DC-D7B83D65FC74}"/>
              </a:ext>
            </a:extLst>
          </p:cNvPr>
          <p:cNvSpPr txBox="1"/>
          <p:nvPr/>
        </p:nvSpPr>
        <p:spPr>
          <a:xfrm>
            <a:off x="221941" y="3198167"/>
            <a:ext cx="1177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/>
              <a:t>IMPACT</a:t>
            </a:r>
          </a:p>
        </p:txBody>
      </p:sp>
      <p:pic>
        <p:nvPicPr>
          <p:cNvPr id="12" name="図 71">
            <a:extLst>
              <a:ext uri="{FF2B5EF4-FFF2-40B4-BE49-F238E27FC236}">
                <a16:creationId xmlns:a16="http://schemas.microsoft.com/office/drawing/2014/main" id="{FDB235BB-0D75-5039-4A68-F2F024488B8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052" y="1341499"/>
            <a:ext cx="3799145" cy="1964184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F7B53712-A008-BAFC-7644-6A6DB1CEB1B7}"/>
              </a:ext>
            </a:extLst>
          </p:cNvPr>
          <p:cNvSpPr txBox="1"/>
          <p:nvPr/>
        </p:nvSpPr>
        <p:spPr>
          <a:xfrm>
            <a:off x="292963" y="896596"/>
            <a:ext cx="11265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/>
              <a:t>COMET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C1A66D19-8485-B872-F51A-E8132AC650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37233" y="4633954"/>
            <a:ext cx="2318197" cy="220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310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DDEED7-1180-AAF9-581C-F5396DEAB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137" y="131692"/>
            <a:ext cx="7886700" cy="777079"/>
          </a:xfrm>
        </p:spPr>
        <p:txBody>
          <a:bodyPr>
            <a:normAutofit/>
          </a:bodyPr>
          <a:lstStyle/>
          <a:p>
            <a:r>
              <a:rPr kumimoji="1" lang="en-US" altLang="ja-JP" sz="3000" dirty="0"/>
              <a:t>Proton beamline technologies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B570009-C29A-3476-4EE1-5354D3070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137" y="908771"/>
            <a:ext cx="8447703" cy="57761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000" dirty="0"/>
              <a:t>Manufacturing technologies of beamline components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en-US" altLang="ja-JP" sz="2000" dirty="0"/>
              <a:t> Technologies sharing from J-PARC to PSI</a:t>
            </a:r>
          </a:p>
          <a:p>
            <a:r>
              <a:rPr lang="en-US" altLang="ja-JP" sz="2000" dirty="0"/>
              <a:t>Collimator: Hot isostatic pressing method (HIP)</a:t>
            </a:r>
          </a:p>
          <a:p>
            <a:r>
              <a:rPr kumimoji="1" lang="en-US" altLang="ja-JP" sz="2000" dirty="0"/>
              <a:t>Radiation Resistant Magnet: Mineral Insulation Cable (MIC)</a:t>
            </a:r>
          </a:p>
          <a:p>
            <a:r>
              <a:rPr lang="en-US" altLang="ja-JP" sz="2000" dirty="0" err="1"/>
              <a:t>Pillowseal</a:t>
            </a:r>
            <a:r>
              <a:rPr lang="en-US" altLang="ja-JP" sz="2000" dirty="0"/>
              <a:t> with large diameter: 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en-US" altLang="ja-JP" sz="2000" dirty="0"/>
              <a:t> Technologies sharing from PSI to J-PARC</a:t>
            </a:r>
          </a:p>
          <a:p>
            <a:r>
              <a:rPr lang="en-US" altLang="ja-JP" sz="2000" dirty="0"/>
              <a:t>Rotating target geometry improvement: Beam transport</a:t>
            </a:r>
          </a:p>
          <a:p>
            <a:r>
              <a:rPr lang="en-US" altLang="ja-JP" sz="2000" dirty="0"/>
              <a:t>In-situ measurement of rotating target: Data analysis, thermal &amp; structural analysis</a:t>
            </a:r>
          </a:p>
          <a:p>
            <a:r>
              <a:rPr lang="en-US" altLang="ja-JP" sz="2000" dirty="0"/>
              <a:t>Design of horizontal cask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en-US" altLang="ja-JP" sz="2000" dirty="0"/>
              <a:t> Challenge for common technologies</a:t>
            </a:r>
          </a:p>
          <a:p>
            <a:r>
              <a:rPr kumimoji="1" lang="en-US" altLang="ja-JP" sz="2000" dirty="0"/>
              <a:t>3D-printing technologies</a:t>
            </a:r>
          </a:p>
          <a:p>
            <a:r>
              <a:rPr lang="en-US" altLang="ja-JP" sz="2000" dirty="0"/>
              <a:t>In-situ measurement technologies: Capacity, infrared camera, CCD </a:t>
            </a:r>
            <a:r>
              <a:rPr lang="en-US" altLang="ja-JP" sz="2000" dirty="0" err="1"/>
              <a:t>imaging+optical</a:t>
            </a:r>
            <a:r>
              <a:rPr lang="en-US" altLang="ja-JP" sz="2000" dirty="0"/>
              <a:t> fiber</a:t>
            </a:r>
          </a:p>
          <a:p>
            <a:r>
              <a:rPr kumimoji="1" lang="en-US" altLang="ja-JP" sz="2000" dirty="0"/>
              <a:t>Repair device for </a:t>
            </a:r>
            <a:r>
              <a:rPr kumimoji="1" lang="en-US" altLang="ja-JP" sz="2000" dirty="0" err="1"/>
              <a:t>pillowseal</a:t>
            </a:r>
            <a:r>
              <a:rPr kumimoji="1" lang="en-US" altLang="ja-JP" sz="2000" dirty="0"/>
              <a:t>-mating-flange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9687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0FD8D6A7-7ED3-DAB2-09C8-DE648FEAEA5E}"/>
              </a:ext>
            </a:extLst>
          </p:cNvPr>
          <p:cNvSpPr txBox="1"/>
          <p:nvPr/>
        </p:nvSpPr>
        <p:spPr>
          <a:xfrm>
            <a:off x="731520" y="105490"/>
            <a:ext cx="16884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3200" b="1" dirty="0"/>
              <a:t>Targets</a:t>
            </a:r>
          </a:p>
        </p:txBody>
      </p:sp>
      <p:pic>
        <p:nvPicPr>
          <p:cNvPr id="3" name="Content Placeholder 9">
            <a:extLst>
              <a:ext uri="{FF2B5EF4-FFF2-40B4-BE49-F238E27FC236}">
                <a16:creationId xmlns:a16="http://schemas.microsoft.com/office/drawing/2014/main" id="{90D48882-0414-FD40-F984-0292726932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73671" y="950535"/>
            <a:ext cx="1637460" cy="2535589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A56B325-9B6F-7E17-786D-FE3A1E8779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610"/>
          <a:stretch/>
        </p:blipFill>
        <p:spPr>
          <a:xfrm>
            <a:off x="3071553" y="774586"/>
            <a:ext cx="2749499" cy="2936317"/>
          </a:xfrm>
          <a:prstGeom prst="rect">
            <a:avLst/>
          </a:prstGeom>
        </p:spPr>
      </p:pic>
      <p:pic>
        <p:nvPicPr>
          <p:cNvPr id="6" name="Grafik 9">
            <a:extLst>
              <a:ext uri="{FF2B5EF4-FFF2-40B4-BE49-F238E27FC236}">
                <a16:creationId xmlns:a16="http://schemas.microsoft.com/office/drawing/2014/main" id="{A268E910-5A57-EF8B-E48A-515E9640713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106" t="-2793" r="16841" b="6173"/>
          <a:stretch/>
        </p:blipFill>
        <p:spPr>
          <a:xfrm>
            <a:off x="5566299" y="4558318"/>
            <a:ext cx="2019635" cy="203132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16421AB7-94A6-924D-F153-170F9C8C9240}"/>
              </a:ext>
            </a:extLst>
          </p:cNvPr>
          <p:cNvSpPr txBox="1"/>
          <p:nvPr/>
        </p:nvSpPr>
        <p:spPr>
          <a:xfrm>
            <a:off x="5670060" y="2401823"/>
            <a:ext cx="1303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/>
              <a:t>2 Targets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CFB9CDA-3899-7B88-AF1D-C10BECF1B695}"/>
              </a:ext>
            </a:extLst>
          </p:cNvPr>
          <p:cNvSpPr txBox="1"/>
          <p:nvPr/>
        </p:nvSpPr>
        <p:spPr>
          <a:xfrm>
            <a:off x="5670060" y="4133080"/>
            <a:ext cx="1361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/>
              <a:t>1 </a:t>
            </a:r>
            <a:r>
              <a:rPr lang="de-CH" sz="2400" dirty="0" err="1"/>
              <a:t>Bearing</a:t>
            </a:r>
            <a:endParaRPr lang="de-CH" sz="2400" dirty="0"/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19158363-4BC4-FFFF-9BB8-043519C3C8BB}"/>
              </a:ext>
            </a:extLst>
          </p:cNvPr>
          <p:cNvCxnSpPr>
            <a:stCxn id="7" idx="2"/>
            <a:endCxn id="8" idx="0"/>
          </p:cNvCxnSpPr>
          <p:nvPr/>
        </p:nvCxnSpPr>
        <p:spPr>
          <a:xfrm>
            <a:off x="6321617" y="2863488"/>
            <a:ext cx="29078" cy="12695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図 14">
            <a:extLst>
              <a:ext uri="{FF2B5EF4-FFF2-40B4-BE49-F238E27FC236}">
                <a16:creationId xmlns:a16="http://schemas.microsoft.com/office/drawing/2014/main" id="{3071DC4A-1933-B69D-20DF-00878B1B2AE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976" y="2433709"/>
            <a:ext cx="2299564" cy="2161036"/>
          </a:xfrm>
          <a:prstGeom prst="rect">
            <a:avLst/>
          </a:prstGeom>
          <a:ln>
            <a:solidFill>
              <a:srgbClr val="FFFF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図 28">
            <a:extLst>
              <a:ext uri="{FF2B5EF4-FFF2-40B4-BE49-F238E27FC236}">
                <a16:creationId xmlns:a16="http://schemas.microsoft.com/office/drawing/2014/main" id="{0F89F0B2-93A0-AF5C-519A-3FBE334670E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62" y="4660889"/>
            <a:ext cx="2019634" cy="2091621"/>
          </a:xfrm>
          <a:prstGeom prst="rect">
            <a:avLst/>
          </a:prstGeom>
        </p:spPr>
      </p:pic>
      <p:pic>
        <p:nvPicPr>
          <p:cNvPr id="13" name="図 1">
            <a:extLst>
              <a:ext uri="{FF2B5EF4-FFF2-40B4-BE49-F238E27FC236}">
                <a16:creationId xmlns:a16="http://schemas.microsoft.com/office/drawing/2014/main" id="{70AAA4A7-7D5F-4AE5-1CF6-E48BE1BFA35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441" y="756409"/>
            <a:ext cx="2445117" cy="1769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056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501</Words>
  <Application>Microsoft Office PowerPoint</Application>
  <PresentationFormat>Bildschirmpräsentation (4:3)</PresentationFormat>
  <Paragraphs>134</Paragraphs>
  <Slides>15</Slides>
  <Notes>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15</vt:i4>
      </vt:variant>
    </vt:vector>
  </HeadingPairs>
  <TitlesOfParts>
    <vt:vector size="25" baseType="lpstr">
      <vt:lpstr>游ゴシック</vt:lpstr>
      <vt:lpstr>游ゴシック Light</vt:lpstr>
      <vt:lpstr>Arial</vt:lpstr>
      <vt:lpstr>Arial Rounded MT Bold</vt:lpstr>
      <vt:lpstr>Calibri</vt:lpstr>
      <vt:lpstr>Calibri Light</vt:lpstr>
      <vt:lpstr>Symbol</vt:lpstr>
      <vt:lpstr>Wingdings</vt:lpstr>
      <vt:lpstr>Office</vt:lpstr>
      <vt:lpstr>Office テーマ</vt:lpstr>
      <vt:lpstr>PowerPoint-Präsentation</vt:lpstr>
      <vt:lpstr>PowerPoint-Präsentation</vt:lpstr>
      <vt:lpstr>PowerPoint-Präsentation</vt:lpstr>
      <vt:lpstr>Discussion in BRIDGE2023 Infrastructure</vt:lpstr>
      <vt:lpstr>Subgroup of Proton beamline technologies</vt:lpstr>
      <vt:lpstr>PowerPoint-Präsentation</vt:lpstr>
      <vt:lpstr>PowerPoint-Präsentation</vt:lpstr>
      <vt:lpstr>Proton beamline technologies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Kiselev Daniela</dc:creator>
  <cp:lastModifiedBy>Kiselev Daniela</cp:lastModifiedBy>
  <cp:revision>30</cp:revision>
  <dcterms:created xsi:type="dcterms:W3CDTF">2023-10-19T21:22:08Z</dcterms:created>
  <dcterms:modified xsi:type="dcterms:W3CDTF">2023-10-20T10:50:37Z</dcterms:modified>
</cp:coreProperties>
</file>