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7"/>
  </p:notesMasterIdLst>
  <p:handoutMasterIdLst>
    <p:handoutMasterId r:id="rId8"/>
  </p:handoutMasterIdLst>
  <p:sldIdLst>
    <p:sldId id="784" r:id="rId2"/>
    <p:sldId id="1945" r:id="rId3"/>
    <p:sldId id="1960" r:id="rId4"/>
    <p:sldId id="1027" r:id="rId5"/>
    <p:sldId id="1961" r:id="rId6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89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68" autoAdjust="0"/>
    <p:restoredTop sz="91156" autoAdjust="0"/>
  </p:normalViewPr>
  <p:slideViewPr>
    <p:cSldViewPr snapToObjects="1">
      <p:cViewPr varScale="1">
        <p:scale>
          <a:sx n="104" d="100"/>
          <a:sy n="104" d="100"/>
        </p:scale>
        <p:origin x="216" y="1016"/>
      </p:cViewPr>
      <p:guideLst>
        <p:guide orient="horz" pos="668"/>
        <p:guide orient="horz" pos="634"/>
        <p:guide orient="horz" pos="2845"/>
        <p:guide orient="horz" pos="889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-6444"/>
    </p:cViewPr>
  </p:sorterViewPr>
  <p:notesViewPr>
    <p:cSldViewPr snapToObjects="1">
      <p:cViewPr varScale="1">
        <p:scale>
          <a:sx n="107" d="100"/>
          <a:sy n="107" d="100"/>
        </p:scale>
        <p:origin x="-3990" y="-102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7500" cy="3751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8122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7500" cy="3751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62458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35859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7500" cy="3751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998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dirty="0"/>
              <a:t>Hier können Sie den Titel Ihrer </a:t>
            </a:r>
            <a:br>
              <a:rPr lang="de-CH" dirty="0"/>
            </a:br>
            <a:r>
              <a:rPr lang="de-CH" dirty="0"/>
              <a:t>Präsentation einfügen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de-CH" dirty="0"/>
              <a:t>Vorname und Name Autor  ::  Funktion  ::  Paul Scherrer Institut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de-DE" dirty="0"/>
              <a:t>Hier können Sie den Anlass Ihrer Präsentation und das Datum einfügen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CEFD5-EAF5-E213-C739-EB6AFF3933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92CEC4-3EB3-7351-6B7E-D9A56E9A0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ACAA2-4159-76A4-E433-A084C44E3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BB747-8F00-E245-A11C-8B3FBE3C0105}" type="datetimeFigureOut">
              <a:rPr lang="en-CH" smtClean="0"/>
              <a:t>2/27/24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D6F30-25A7-1E54-1677-D8B6B9A20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0CBED-F0CC-BE05-B5B9-F72EC5F1B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4E5F5-EE8F-0B40-808D-434AC158F91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2048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4001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721C93-C607-A422-6466-4DD4B530A4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7" b="18555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Bild 24" descr="PSI-Logo_narrow_30k.eps">
            <a:extLst>
              <a:ext uri="{FF2B5EF4-FFF2-40B4-BE49-F238E27FC236}">
                <a16:creationId xmlns:a16="http://schemas.microsoft.com/office/drawing/2014/main" id="{B9900CBB-2EBD-9F49-B8ED-A8FBDEB911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267494"/>
            <a:ext cx="1620019" cy="57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3E6E467C-78AC-674B-1217-6993DE1BF5C1}"/>
              </a:ext>
            </a:extLst>
          </p:cNvPr>
          <p:cNvSpPr txBox="1">
            <a:spLocks/>
          </p:cNvSpPr>
          <p:nvPr/>
        </p:nvSpPr>
        <p:spPr bwMode="auto">
          <a:xfrm>
            <a:off x="323528" y="4371950"/>
            <a:ext cx="8648103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r"/>
            <a:r>
              <a:rPr lang="en-GB" dirty="0">
                <a:solidFill>
                  <a:schemeClr val="bg1"/>
                </a:solidFill>
              </a:rPr>
              <a:t>Welcome – </a:t>
            </a:r>
            <a:r>
              <a:rPr lang="en-GB" dirty="0" err="1">
                <a:solidFill>
                  <a:schemeClr val="bg1"/>
                </a:solidFill>
              </a:rPr>
              <a:t>Festsymposium</a:t>
            </a:r>
            <a:r>
              <a:rPr lang="en-GB" dirty="0">
                <a:solidFill>
                  <a:schemeClr val="bg1"/>
                </a:solidFill>
              </a:rPr>
              <a:t> 50 Jahre HIPA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sz="1800" dirty="0">
                <a:solidFill>
                  <a:schemeClr val="bg1"/>
                </a:solidFill>
              </a:rPr>
              <a:t>Christian Rüegg  ::  Director  ::  PSI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36840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large machine with many blue machines&#10;&#10;Description automatically generated with medium confidence">
            <a:extLst>
              <a:ext uri="{FF2B5EF4-FFF2-40B4-BE49-F238E27FC236}">
                <a16:creationId xmlns:a16="http://schemas.microsoft.com/office/drawing/2014/main" id="{EDEE8635-FC8D-A65E-1174-147A08603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0"/>
            <a:ext cx="6876256" cy="5157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F9FCA03-7F6A-4898-349E-72B658419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7904" y="843558"/>
            <a:ext cx="4176464" cy="35798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98218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4FDD2CF2-D263-0C4F-85B2-FAA44F2E98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" y="0"/>
            <a:ext cx="9135803" cy="514811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9896D36-2FD8-4D2F-25A3-A33812427D01}"/>
              </a:ext>
            </a:extLst>
          </p:cNvPr>
          <p:cNvSpPr/>
          <p:nvPr/>
        </p:nvSpPr>
        <p:spPr bwMode="auto">
          <a:xfrm rot="2701197">
            <a:off x="2695054" y="1098000"/>
            <a:ext cx="1224000" cy="1224000"/>
          </a:xfrm>
          <a:prstGeom prst="rect">
            <a:avLst/>
          </a:prstGeom>
          <a:noFill/>
          <a:ln w="762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61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D4738F64-BFD7-E94B-6868-379D14C082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755" y="1060450"/>
            <a:ext cx="7954470" cy="3887788"/>
          </a:xfrm>
          <a:prstGeom prst="rect">
            <a:avLst/>
          </a:prstGeom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BAAA2550-CDB6-D1B3-7F2B-7070F3E94240}"/>
              </a:ext>
            </a:extLst>
          </p:cNvPr>
          <p:cNvSpPr txBox="1"/>
          <p:nvPr/>
        </p:nvSpPr>
        <p:spPr>
          <a:xfrm>
            <a:off x="827088" y="1635646"/>
            <a:ext cx="2577162" cy="7568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72000" tIns="0" rIns="72000" bIns="18000" rtlCol="0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b="1" dirty="0">
                <a:solidFill>
                  <a:srgbClr val="00B050"/>
                </a:solidFill>
                <a:latin typeface="Calibri"/>
              </a:rPr>
              <a:t>HIMB</a:t>
            </a:r>
            <a:r>
              <a:rPr lang="en-GB" dirty="0">
                <a:solidFill>
                  <a:srgbClr val="00B050"/>
                </a:solidFill>
                <a:latin typeface="Calibri"/>
              </a:rPr>
              <a:t>: High-Intensity Muon</a:t>
            </a:r>
          </a:p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dirty="0">
                <a:solidFill>
                  <a:srgbClr val="00B050"/>
                </a:solidFill>
                <a:latin typeface="Calibri"/>
              </a:rPr>
              <a:t>Beam for particle physics and</a:t>
            </a:r>
          </a:p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dirty="0">
                <a:solidFill>
                  <a:srgbClr val="00B050"/>
                </a:solidFill>
                <a:latin typeface="Calibri"/>
              </a:rPr>
              <a:t>material science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0FD67DF8-F2A3-0502-F344-4EE2B1B360B4}"/>
              </a:ext>
            </a:extLst>
          </p:cNvPr>
          <p:cNvSpPr txBox="1"/>
          <p:nvPr/>
        </p:nvSpPr>
        <p:spPr>
          <a:xfrm>
            <a:off x="3707984" y="4437620"/>
            <a:ext cx="2128963" cy="510618"/>
          </a:xfrm>
          <a:prstGeom prst="rect">
            <a:avLst/>
          </a:prstGeom>
          <a:solidFill>
            <a:srgbClr val="E5E5E5"/>
          </a:solidFill>
        </p:spPr>
        <p:txBody>
          <a:bodyPr wrap="none" lIns="72000" tIns="0" rIns="72000" bIns="18000" rtlCol="0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b="1" dirty="0">
                <a:solidFill>
                  <a:srgbClr val="336699"/>
                </a:solidFill>
                <a:latin typeface="Calibri"/>
              </a:rPr>
              <a:t>TATTOOS</a:t>
            </a:r>
            <a:r>
              <a:rPr lang="en-GB" dirty="0">
                <a:solidFill>
                  <a:srgbClr val="336699"/>
                </a:solidFill>
                <a:latin typeface="Calibri"/>
              </a:rPr>
              <a:t>: radionuclides</a:t>
            </a:r>
          </a:p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dirty="0">
                <a:solidFill>
                  <a:srgbClr val="336699"/>
                </a:solidFill>
                <a:latin typeface="Calibri"/>
              </a:rPr>
              <a:t>for cancer therapy</a:t>
            </a:r>
          </a:p>
        </p:txBody>
      </p:sp>
      <p:sp>
        <p:nvSpPr>
          <p:cNvPr id="7" name="Textfeld 13">
            <a:extLst>
              <a:ext uri="{FF2B5EF4-FFF2-40B4-BE49-F238E27FC236}">
                <a16:creationId xmlns:a16="http://schemas.microsoft.com/office/drawing/2014/main" id="{F7EF28E5-14DD-9C93-BDFC-CFD62295F44F}"/>
              </a:ext>
            </a:extLst>
          </p:cNvPr>
          <p:cNvSpPr txBox="1"/>
          <p:nvPr/>
        </p:nvSpPr>
        <p:spPr>
          <a:xfrm>
            <a:off x="971600" y="4290032"/>
            <a:ext cx="1536236" cy="2951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72000" tIns="0" rIns="72000" bIns="18000" rtlCol="0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sz="1800" b="1" dirty="0">
                <a:solidFill>
                  <a:srgbClr val="000000"/>
                </a:solidFill>
                <a:latin typeface="Calibri"/>
              </a:rPr>
              <a:t>HIPA </a:t>
            </a:r>
            <a:r>
              <a:rPr lang="en-GB" sz="1800" dirty="0">
                <a:solidFill>
                  <a:srgbClr val="000000"/>
                </a:solidFill>
                <a:latin typeface="Calibri"/>
              </a:rPr>
              <a:t>cyclotron</a:t>
            </a:r>
          </a:p>
        </p:txBody>
      </p:sp>
      <p:sp>
        <p:nvSpPr>
          <p:cNvPr id="8" name="Textfeld 13">
            <a:extLst>
              <a:ext uri="{FF2B5EF4-FFF2-40B4-BE49-F238E27FC236}">
                <a16:creationId xmlns:a16="http://schemas.microsoft.com/office/drawing/2014/main" id="{19DCD400-296F-9DE0-021E-E382C9696B76}"/>
              </a:ext>
            </a:extLst>
          </p:cNvPr>
          <p:cNvSpPr txBox="1"/>
          <p:nvPr/>
        </p:nvSpPr>
        <p:spPr>
          <a:xfrm>
            <a:off x="7921370" y="3637631"/>
            <a:ext cx="518905" cy="2643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72000" tIns="0" rIns="72000" bIns="18000" rtlCol="0">
            <a:spAutoFit/>
          </a:bodyPr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solidFill>
                  <a:srgbClr val="000000"/>
                </a:solidFill>
                <a:latin typeface="Calibri"/>
              </a:rPr>
              <a:t>UCN</a:t>
            </a:r>
          </a:p>
        </p:txBody>
      </p:sp>
      <p:sp>
        <p:nvSpPr>
          <p:cNvPr id="9" name="Textfeld 13">
            <a:extLst>
              <a:ext uri="{FF2B5EF4-FFF2-40B4-BE49-F238E27FC236}">
                <a16:creationId xmlns:a16="http://schemas.microsoft.com/office/drawing/2014/main" id="{EB758F6F-5231-0BA2-0A5E-90E553CAB089}"/>
              </a:ext>
            </a:extLst>
          </p:cNvPr>
          <p:cNvSpPr txBox="1"/>
          <p:nvPr/>
        </p:nvSpPr>
        <p:spPr>
          <a:xfrm>
            <a:off x="4311065" y="1611609"/>
            <a:ext cx="1286744" cy="2643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72000" tIns="0" rIns="72000" bIns="18000" rtlCol="0" anchor="ctr">
            <a:spAutoFit/>
          </a:bodyPr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de-CH" dirty="0" err="1">
                <a:solidFill>
                  <a:srgbClr val="000000"/>
                </a:solidFill>
                <a:latin typeface="Calibri"/>
              </a:rPr>
              <a:t>S</a:t>
            </a:r>
            <a:r>
              <a:rPr lang="de-CH" dirty="0" err="1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S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&amp; CHRISP</a:t>
            </a:r>
          </a:p>
        </p:txBody>
      </p:sp>
      <p:sp>
        <p:nvSpPr>
          <p:cNvPr id="11" name="Textfeld 13">
            <a:extLst>
              <a:ext uri="{FF2B5EF4-FFF2-40B4-BE49-F238E27FC236}">
                <a16:creationId xmlns:a16="http://schemas.microsoft.com/office/drawing/2014/main" id="{E35181FA-857E-EEB5-A9E1-E1434CCFC52B}"/>
              </a:ext>
            </a:extLst>
          </p:cNvPr>
          <p:cNvSpPr txBox="1"/>
          <p:nvPr/>
        </p:nvSpPr>
        <p:spPr>
          <a:xfrm>
            <a:off x="5632354" y="1048860"/>
            <a:ext cx="655161" cy="2643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72000" tIns="0" rIns="72000" bIns="18000" rtlCol="0" anchor="ctr">
            <a:spAutoFit/>
          </a:bodyPr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solidFill>
                  <a:srgbClr val="000000"/>
                </a:solidFill>
                <a:latin typeface="Calibri"/>
              </a:rPr>
              <a:t>  SINQ</a:t>
            </a:r>
          </a:p>
        </p:txBody>
      </p:sp>
      <p:cxnSp>
        <p:nvCxnSpPr>
          <p:cNvPr id="12" name="Straight Arrow Connector 4">
            <a:extLst>
              <a:ext uri="{FF2B5EF4-FFF2-40B4-BE49-F238E27FC236}">
                <a16:creationId xmlns:a16="http://schemas.microsoft.com/office/drawing/2014/main" id="{06B7957B-385C-549E-F9F7-CB441C4F5C02}"/>
              </a:ext>
            </a:extLst>
          </p:cNvPr>
          <p:cNvCxnSpPr/>
          <p:nvPr/>
        </p:nvCxnSpPr>
        <p:spPr bwMode="auto">
          <a:xfrm flipV="1">
            <a:off x="5743489" y="1075257"/>
            <a:ext cx="0" cy="1786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BAC950BD-52F8-0A09-F118-1C1EA3130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Investment </a:t>
            </a:r>
            <a:r>
              <a:rPr lang="de-CH" dirty="0" err="1"/>
              <a:t>into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Future</a:t>
            </a:r>
            <a:endParaRPr lang="de-DE" dirty="0"/>
          </a:p>
        </p:txBody>
      </p:sp>
      <p:sp>
        <p:nvSpPr>
          <p:cNvPr id="4" name="Foliennummernplatzhalter 2">
            <a:extLst>
              <a:ext uri="{FF2B5EF4-FFF2-40B4-BE49-F238E27FC236}">
                <a16:creationId xmlns:a16="http://schemas.microsoft.com/office/drawing/2014/main" id="{5C41C01B-947B-E6D8-2FA5-27F79F885265}"/>
              </a:ext>
            </a:extLst>
          </p:cNvPr>
          <p:cNvSpPr txBox="1">
            <a:spLocks/>
          </p:cNvSpPr>
          <p:nvPr/>
        </p:nvSpPr>
        <p:spPr>
          <a:xfrm>
            <a:off x="8676697" y="4967837"/>
            <a:ext cx="431807" cy="147638"/>
          </a:xfrm>
          <a:prstGeom prst="rect">
            <a:avLst/>
          </a:prstGeom>
        </p:spPr>
        <p:txBody>
          <a:bodyPr/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sz="600" dirty="0">
                <a:latin typeface="Calibri"/>
                <a:cs typeface="Calibri"/>
              </a:rPr>
              <a:t>Page </a:t>
            </a:r>
            <a:fld id="{EBC07571-3134-BB4B-B83F-1A9FE18D34F3}" type="slidenum">
              <a:rPr lang="de-DE" sz="600">
                <a:latin typeface="Calibri"/>
                <a:cs typeface="Calibri"/>
              </a:rPr>
              <a:pPr algn="r">
                <a:defRPr/>
              </a:pPr>
              <a:t>4</a:t>
            </a:fld>
            <a:endParaRPr lang="de-DE" sz="600" dirty="0">
              <a:latin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370D7B-6EB6-9427-40C7-A5BEDBBC0BDE}"/>
              </a:ext>
            </a:extLst>
          </p:cNvPr>
          <p:cNvSpPr txBox="1"/>
          <p:nvPr/>
        </p:nvSpPr>
        <p:spPr>
          <a:xfrm>
            <a:off x="879439" y="109817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1" dirty="0">
                <a:latin typeface="Calibri" panose="020F0502020204030204" pitchFamily="34" charset="0"/>
                <a:cs typeface="Calibri" panose="020F0502020204030204" pitchFamily="34" charset="0"/>
              </a:rPr>
              <a:t>IMPACT: </a:t>
            </a:r>
            <a:r>
              <a:rPr lang="de-DE" sz="1800" dirty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de-DE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1800" dirty="0">
                <a:latin typeface="Calibri" panose="020F0502020204030204" pitchFamily="34" charset="0"/>
                <a:cs typeface="Calibri" panose="020F0502020204030204" pitchFamily="34" charset="0"/>
              </a:rPr>
              <a:t> National Roadmap 2023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Bild 13" descr="uzh_logo_d_pos_grau_1mm">
            <a:extLst>
              <a:ext uri="{FF2B5EF4-FFF2-40B4-BE49-F238E27FC236}">
                <a16:creationId xmlns:a16="http://schemas.microsoft.com/office/drawing/2014/main" id="{D449FCAD-8D2D-AEA1-7865-3E52F3C58A02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289" y="241325"/>
            <a:ext cx="872561" cy="3203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433316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648B0C-0AE6-2E44-C4D4-EA36E3C5CC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7" b="18555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Bild 24" descr="PSI-Logo_narrow_30k.eps">
            <a:extLst>
              <a:ext uri="{FF2B5EF4-FFF2-40B4-BE49-F238E27FC236}">
                <a16:creationId xmlns:a16="http://schemas.microsoft.com/office/drawing/2014/main" id="{B9900CBB-2EBD-9F49-B8ED-A8FBDEB911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267494"/>
            <a:ext cx="1620019" cy="57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3E6E467C-78AC-674B-1217-6993DE1BF5C1}"/>
              </a:ext>
            </a:extLst>
          </p:cNvPr>
          <p:cNvSpPr txBox="1">
            <a:spLocks/>
          </p:cNvSpPr>
          <p:nvPr/>
        </p:nvSpPr>
        <p:spPr bwMode="auto">
          <a:xfrm>
            <a:off x="323528" y="4587312"/>
            <a:ext cx="8648103" cy="57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r"/>
            <a:r>
              <a:rPr lang="en-GB" dirty="0">
                <a:solidFill>
                  <a:schemeClr val="bg1"/>
                </a:solidFill>
              </a:rPr>
              <a:t>Welcome – </a:t>
            </a:r>
            <a:r>
              <a:rPr lang="en-GB" dirty="0" err="1">
                <a:solidFill>
                  <a:schemeClr val="bg1"/>
                </a:solidFill>
              </a:rPr>
              <a:t>Festsymposium</a:t>
            </a:r>
            <a:r>
              <a:rPr lang="en-GB" dirty="0">
                <a:solidFill>
                  <a:schemeClr val="bg1"/>
                </a:solidFill>
              </a:rPr>
              <a:t> 50 Jahre HIPA</a:t>
            </a:r>
          </a:p>
        </p:txBody>
      </p:sp>
    </p:spTree>
    <p:extLst>
      <p:ext uri="{BB962C8B-B14F-4D97-AF65-F5344CB8AC3E}">
        <p14:creationId xmlns:p14="http://schemas.microsoft.com/office/powerpoint/2010/main" val="92337173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1977</TotalTime>
  <Words>58</Words>
  <Application>Microsoft Macintosh PowerPoint</Application>
  <PresentationFormat>On-screen Show (16:9)</PresentationFormat>
  <Paragraphs>14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Arial Narrow</vt:lpstr>
      <vt:lpstr>Calibri</vt:lpstr>
      <vt:lpstr>Georgia</vt:lpstr>
      <vt:lpstr>Rockwell</vt:lpstr>
      <vt:lpstr>Symbol</vt:lpstr>
      <vt:lpstr>Times</vt:lpstr>
      <vt:lpstr>ヒラギノ角ゴ Pro W3</vt:lpstr>
      <vt:lpstr>PSI-Powerpoint-Master Calibri V2</vt:lpstr>
      <vt:lpstr>PowerPoint Presentation</vt:lpstr>
      <vt:lpstr>PowerPoint Presentation</vt:lpstr>
      <vt:lpstr>PowerPoint Presentation</vt:lpstr>
      <vt:lpstr>Investment into the Future</vt:lpstr>
      <vt:lpstr>PowerPoint Presentation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Office-Benutzer</dc:creator>
  <cp:lastModifiedBy>Christian Rüegg</cp:lastModifiedBy>
  <cp:revision>1315</cp:revision>
  <cp:lastPrinted>2024-02-09T09:48:04Z</cp:lastPrinted>
  <dcterms:created xsi:type="dcterms:W3CDTF">2020-01-08T10:21:06Z</dcterms:created>
  <dcterms:modified xsi:type="dcterms:W3CDTF">2024-02-27T08:16:37Z</dcterms:modified>
</cp:coreProperties>
</file>