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7" r:id="rId2"/>
    <p:sldId id="300" r:id="rId3"/>
    <p:sldId id="301" r:id="rId4"/>
    <p:sldId id="302" r:id="rId5"/>
    <p:sldId id="259" r:id="rId6"/>
    <p:sldId id="260" r:id="rId7"/>
    <p:sldId id="261" r:id="rId8"/>
    <p:sldId id="262" r:id="rId9"/>
    <p:sldId id="271" r:id="rId10"/>
    <p:sldId id="303" r:id="rId11"/>
    <p:sldId id="263" r:id="rId12"/>
    <p:sldId id="304" r:id="rId13"/>
    <p:sldId id="264" r:id="rId14"/>
    <p:sldId id="266" r:id="rId15"/>
    <p:sldId id="289" r:id="rId16"/>
    <p:sldId id="267" r:id="rId17"/>
    <p:sldId id="307" r:id="rId18"/>
    <p:sldId id="275" r:id="rId19"/>
    <p:sldId id="276" r:id="rId20"/>
    <p:sldId id="290" r:id="rId21"/>
    <p:sldId id="311" r:id="rId22"/>
    <p:sldId id="312" r:id="rId23"/>
    <p:sldId id="291" r:id="rId24"/>
    <p:sldId id="277" r:id="rId25"/>
    <p:sldId id="279" r:id="rId26"/>
    <p:sldId id="280" r:id="rId27"/>
    <p:sldId id="310" r:id="rId28"/>
    <p:sldId id="309" r:id="rId29"/>
    <p:sldId id="293" r:id="rId30"/>
    <p:sldId id="308" r:id="rId31"/>
    <p:sldId id="294" r:id="rId32"/>
    <p:sldId id="295" r:id="rId33"/>
    <p:sldId id="296" r:id="rId34"/>
    <p:sldId id="297" r:id="rId35"/>
    <p:sldId id="298" r:id="rId36"/>
    <p:sldId id="299" r:id="rId37"/>
    <p:sldId id="283" r:id="rId38"/>
    <p:sldId id="286" r:id="rId3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82" y="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2069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BC4378-8779-4E6E-8427-AECE41FB1632}" type="datetimeFigureOut">
              <a:rPr lang="de-CH" smtClean="0"/>
              <a:t>26.02.2024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58B81A-CD36-4CAB-9885-B13F2668AFD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19700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8B81A-CD36-4CAB-9885-B13F2668AFDE}" type="slidenum">
              <a:rPr lang="de-CH" smtClean="0"/>
              <a:t>26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19131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2E67A-F677-46A9-9844-EBA99FDF5716}" type="datetimeFigureOut">
              <a:rPr lang="de-CH" smtClean="0"/>
              <a:t>26.02.2024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1E42-CF63-453F-BE56-99AADD1D51E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02852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2E67A-F677-46A9-9844-EBA99FDF5716}" type="datetimeFigureOut">
              <a:rPr lang="de-CH" smtClean="0"/>
              <a:t>26.02.2024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1E42-CF63-453F-BE56-99AADD1D51E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32870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2E67A-F677-46A9-9844-EBA99FDF5716}" type="datetimeFigureOut">
              <a:rPr lang="de-CH" smtClean="0"/>
              <a:t>26.02.2024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1E42-CF63-453F-BE56-99AADD1D51E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97440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2E67A-F677-46A9-9844-EBA99FDF5716}" type="datetimeFigureOut">
              <a:rPr lang="de-CH" smtClean="0"/>
              <a:t>26.02.2024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1E42-CF63-453F-BE56-99AADD1D51E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58578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2E67A-F677-46A9-9844-EBA99FDF5716}" type="datetimeFigureOut">
              <a:rPr lang="de-CH" smtClean="0"/>
              <a:t>26.02.2024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1E42-CF63-453F-BE56-99AADD1D51E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41701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2E67A-F677-46A9-9844-EBA99FDF5716}" type="datetimeFigureOut">
              <a:rPr lang="de-CH" smtClean="0"/>
              <a:t>26.02.2024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1E42-CF63-453F-BE56-99AADD1D51E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82940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2E67A-F677-46A9-9844-EBA99FDF5716}" type="datetimeFigureOut">
              <a:rPr lang="de-CH" smtClean="0"/>
              <a:t>26.02.2024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1E42-CF63-453F-BE56-99AADD1D51E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14817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2E67A-F677-46A9-9844-EBA99FDF5716}" type="datetimeFigureOut">
              <a:rPr lang="de-CH" smtClean="0"/>
              <a:t>26.02.2024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1E42-CF63-453F-BE56-99AADD1D51E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57195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2E67A-F677-46A9-9844-EBA99FDF5716}" type="datetimeFigureOut">
              <a:rPr lang="de-CH" smtClean="0"/>
              <a:t>26.02.2024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1E42-CF63-453F-BE56-99AADD1D51E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8944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2E67A-F677-46A9-9844-EBA99FDF5716}" type="datetimeFigureOut">
              <a:rPr lang="de-CH" smtClean="0"/>
              <a:t>26.02.2024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1E42-CF63-453F-BE56-99AADD1D51E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32547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2E67A-F677-46A9-9844-EBA99FDF5716}" type="datetimeFigureOut">
              <a:rPr lang="de-CH" smtClean="0"/>
              <a:t>26.02.2024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1E42-CF63-453F-BE56-99AADD1D51E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83890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2E67A-F677-46A9-9844-EBA99FDF5716}" type="datetimeFigureOut">
              <a:rPr lang="de-CH" smtClean="0"/>
              <a:t>26.02.2024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31E42-CF63-453F-BE56-99AADD1D51E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78422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emf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2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emf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8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0.png"/><Relationship Id="rId4" Type="http://schemas.openxmlformats.org/officeDocument/2006/relationships/image" Target="../media/image3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.png"/><Relationship Id="rId7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51.png"/><Relationship Id="rId4" Type="http://schemas.openxmlformats.org/officeDocument/2006/relationships/image" Target="../media/image33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wmf"/><Relationship Id="rId4" Type="http://schemas.openxmlformats.org/officeDocument/2006/relationships/image" Target="../media/image34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0.png"/><Relationship Id="rId3" Type="http://schemas.openxmlformats.org/officeDocument/2006/relationships/image" Target="../media/image1.png"/><Relationship Id="rId7" Type="http://schemas.openxmlformats.org/officeDocument/2006/relationships/image" Target="../media/image4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36.wmf"/><Relationship Id="rId10" Type="http://schemas.openxmlformats.org/officeDocument/2006/relationships/image" Target="../media/image39.png"/><Relationship Id="rId4" Type="http://schemas.openxmlformats.org/officeDocument/2006/relationships/image" Target="../media/image2.png"/><Relationship Id="rId9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0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738" y="920750"/>
            <a:ext cx="4540469" cy="5917745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4782207" y="1524000"/>
            <a:ext cx="68531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de-CH" sz="3600" dirty="0" smtClean="0">
                <a:solidFill>
                  <a:srgbClr val="FF0000"/>
                </a:solidFill>
              </a:rPr>
              <a:t>Die ersten Stunden</a:t>
            </a:r>
          </a:p>
          <a:p>
            <a:pPr marL="342900" indent="-342900">
              <a:buAutoNum type="arabicParenR"/>
            </a:pPr>
            <a:r>
              <a:rPr lang="de-CH" sz="3600" dirty="0" smtClean="0">
                <a:solidFill>
                  <a:srgbClr val="FF0000"/>
                </a:solidFill>
              </a:rPr>
              <a:t>Experimente der «ersten Stunde»</a:t>
            </a:r>
            <a:endParaRPr lang="de-CH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190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729" y="769931"/>
            <a:ext cx="3410128" cy="6129315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893" y="1586753"/>
            <a:ext cx="2362731" cy="3444463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590086" y="1419981"/>
            <a:ext cx="2294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dirty="0" smtClean="0">
                <a:solidFill>
                  <a:srgbClr val="FF0000"/>
                </a:solidFill>
              </a:rPr>
              <a:t>π</a:t>
            </a:r>
            <a:r>
              <a:rPr lang="de-CH" sz="3600" dirty="0" smtClean="0">
                <a:solidFill>
                  <a:srgbClr val="FF0000"/>
                </a:solidFill>
              </a:rPr>
              <a:t>M3-Strahl</a:t>
            </a:r>
            <a:endParaRPr lang="de-CH" sz="3600" dirty="0">
              <a:solidFill>
                <a:srgbClr val="FF0000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98995" y="2814421"/>
            <a:ext cx="4727343" cy="3250048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7252137" y="998539"/>
            <a:ext cx="457420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dirty="0" smtClean="0"/>
              <a:t>           24. 2. </a:t>
            </a:r>
            <a:r>
              <a:rPr lang="de-CH" sz="2800" dirty="0" err="1" smtClean="0"/>
              <a:t>ca</a:t>
            </a:r>
            <a:r>
              <a:rPr lang="de-CH" sz="2800" dirty="0" smtClean="0"/>
              <a:t> 3:00 h</a:t>
            </a:r>
          </a:p>
          <a:p>
            <a:r>
              <a:rPr lang="de-CH" sz="2800" dirty="0" smtClean="0"/>
              <a:t>Pulshöhenspektrum am </a:t>
            </a:r>
            <a:r>
              <a:rPr lang="el-GR" sz="2800" dirty="0" smtClean="0"/>
              <a:t>π</a:t>
            </a:r>
            <a:r>
              <a:rPr lang="de-CH" sz="2800" dirty="0" smtClean="0"/>
              <a:t>M1</a:t>
            </a:r>
          </a:p>
          <a:p>
            <a:r>
              <a:rPr lang="de-CH" sz="2800" dirty="0"/>
              <a:t>m</a:t>
            </a:r>
            <a:r>
              <a:rPr lang="de-CH" sz="2800" dirty="0" smtClean="0"/>
              <a:t>it Cerenkov-Zähler</a:t>
            </a:r>
          </a:p>
          <a:p>
            <a:r>
              <a:rPr lang="de-CH" sz="2800" dirty="0" smtClean="0"/>
              <a:t> J. Domingo, H.-J. Gerber et al.</a:t>
            </a:r>
            <a:endParaRPr lang="de-CH" sz="2800" dirty="0"/>
          </a:p>
        </p:txBody>
      </p:sp>
      <p:sp>
        <p:nvSpPr>
          <p:cNvPr id="8" name="Textfeld 7"/>
          <p:cNvSpPr txBox="1"/>
          <p:nvPr/>
        </p:nvSpPr>
        <p:spPr>
          <a:xfrm>
            <a:off x="732385" y="4590395"/>
            <a:ext cx="198804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err="1" smtClean="0"/>
              <a:t>Reini</a:t>
            </a:r>
            <a:r>
              <a:rPr lang="de-CH" sz="2400" dirty="0" smtClean="0"/>
              <a:t> Frosch</a:t>
            </a:r>
          </a:p>
          <a:p>
            <a:r>
              <a:rPr lang="de-CH" sz="2400" dirty="0" smtClean="0"/>
              <a:t>Claude </a:t>
            </a:r>
            <a:r>
              <a:rPr lang="de-CH" sz="2400" dirty="0" err="1" smtClean="0"/>
              <a:t>Amsler</a:t>
            </a:r>
            <a:endParaRPr lang="de-CH" sz="2400" dirty="0" smtClean="0"/>
          </a:p>
          <a:p>
            <a:r>
              <a:rPr lang="de-CH" sz="2400" dirty="0" smtClean="0"/>
              <a:t>Leo </a:t>
            </a:r>
            <a:r>
              <a:rPr lang="de-CH" sz="2400" dirty="0" err="1" smtClean="0"/>
              <a:t>Dubal</a:t>
            </a:r>
            <a:endParaRPr lang="de-CH" sz="2400" dirty="0" smtClean="0"/>
          </a:p>
          <a:p>
            <a:r>
              <a:rPr lang="de-CH" sz="2400" dirty="0" smtClean="0"/>
              <a:t>Gordon Eaton</a:t>
            </a:r>
          </a:p>
          <a:p>
            <a:r>
              <a:rPr lang="de-CH" sz="2400" dirty="0"/>
              <a:t>e</a:t>
            </a:r>
            <a:r>
              <a:rPr lang="de-CH" sz="2400" dirty="0" smtClean="0"/>
              <a:t>t al.</a:t>
            </a:r>
            <a:endParaRPr lang="de-CH" sz="2400" dirty="0"/>
          </a:p>
        </p:txBody>
      </p:sp>
      <p:sp>
        <p:nvSpPr>
          <p:cNvPr id="10" name="Textfeld 9"/>
          <p:cNvSpPr txBox="1"/>
          <p:nvPr/>
        </p:nvSpPr>
        <p:spPr>
          <a:xfrm>
            <a:off x="464780" y="940422"/>
            <a:ext cx="25010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600" dirty="0" smtClean="0">
                <a:solidFill>
                  <a:srgbClr val="C00000"/>
                </a:solidFill>
              </a:rPr>
              <a:t>24. 2. 0:31 h</a:t>
            </a:r>
            <a:endParaRPr lang="de-CH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907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928" y="998539"/>
            <a:ext cx="7714335" cy="5920807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7031421" y="516057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/>
                </a:solidFill>
              </a:rPr>
              <a:t>1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8534400" y="1190261"/>
            <a:ext cx="340625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smtClean="0">
                <a:solidFill>
                  <a:srgbClr val="C00000"/>
                </a:solidFill>
              </a:rPr>
              <a:t>     24. 2. ca. 0:35 h</a:t>
            </a:r>
          </a:p>
          <a:p>
            <a:r>
              <a:rPr lang="de-CH" sz="2400" dirty="0" smtClean="0">
                <a:solidFill>
                  <a:srgbClr val="C00000"/>
                </a:solidFill>
              </a:rPr>
              <a:t>Die Sause kann beginnen!</a:t>
            </a:r>
          </a:p>
          <a:p>
            <a:endParaRPr lang="de-CH" sz="2400" dirty="0" smtClean="0"/>
          </a:p>
          <a:p>
            <a:r>
              <a:rPr lang="de-CH" sz="2400" dirty="0" smtClean="0"/>
              <a:t>1 Jean-Pierre Blaser</a:t>
            </a:r>
          </a:p>
          <a:p>
            <a:r>
              <a:rPr lang="de-CH" sz="2400" dirty="0" smtClean="0"/>
              <a:t>2 Urs </a:t>
            </a:r>
            <a:r>
              <a:rPr lang="de-CH" sz="2400" dirty="0" err="1" smtClean="0"/>
              <a:t>Schryber</a:t>
            </a:r>
            <a:endParaRPr lang="de-CH" sz="2400" dirty="0" smtClean="0"/>
          </a:p>
          <a:p>
            <a:r>
              <a:rPr lang="de-CH" sz="2400" dirty="0" smtClean="0"/>
              <a:t>3 Paul Rudolf</a:t>
            </a:r>
          </a:p>
          <a:p>
            <a:r>
              <a:rPr lang="de-CH" sz="2400" dirty="0" smtClean="0"/>
              <a:t>4 Hans </a:t>
            </a:r>
            <a:r>
              <a:rPr lang="de-CH" sz="2400" dirty="0" err="1" smtClean="0"/>
              <a:t>Willax</a:t>
            </a:r>
            <a:endParaRPr lang="de-CH" sz="2400" dirty="0" smtClean="0"/>
          </a:p>
          <a:p>
            <a:r>
              <a:rPr lang="de-CH" sz="2400" dirty="0"/>
              <a:t>5</a:t>
            </a:r>
            <a:r>
              <a:rPr lang="de-CH" sz="2400" dirty="0" smtClean="0"/>
              <a:t> Francesco </a:t>
            </a:r>
            <a:r>
              <a:rPr lang="de-CH" sz="2400" dirty="0" err="1" smtClean="0"/>
              <a:t>Resmini</a:t>
            </a:r>
            <a:endParaRPr lang="de-CH" sz="2400" dirty="0" smtClean="0"/>
          </a:p>
          <a:p>
            <a:r>
              <a:rPr lang="de-CH" sz="2400" dirty="0" smtClean="0"/>
              <a:t>6 Thomas Stammbach</a:t>
            </a:r>
          </a:p>
          <a:p>
            <a:r>
              <a:rPr lang="de-CH" sz="2400" dirty="0" smtClean="0"/>
              <a:t>7 Werner Joho</a:t>
            </a:r>
          </a:p>
          <a:p>
            <a:r>
              <a:rPr lang="de-CH" sz="2400" dirty="0" smtClean="0"/>
              <a:t>8 Manfred Daum</a:t>
            </a:r>
          </a:p>
          <a:p>
            <a:r>
              <a:rPr lang="de-CH" sz="2400" dirty="0" smtClean="0"/>
              <a:t>9 Richard Reimann </a:t>
            </a:r>
            <a:endParaRPr lang="de-CH" sz="2400" dirty="0"/>
          </a:p>
        </p:txBody>
      </p:sp>
      <p:sp>
        <p:nvSpPr>
          <p:cNvPr id="8" name="Textfeld 7"/>
          <p:cNvSpPr txBox="1"/>
          <p:nvPr/>
        </p:nvSpPr>
        <p:spPr>
          <a:xfrm>
            <a:off x="5113288" y="38205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614051" y="268014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/>
                </a:solidFill>
              </a:rPr>
              <a:t>3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626074" y="43723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/>
                </a:solidFill>
              </a:rPr>
              <a:t>4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480458" y="455097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/>
                </a:solidFill>
              </a:rPr>
              <a:t>5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082584" y="315310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/>
                </a:solidFill>
              </a:rPr>
              <a:t>6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091576" y="28272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/>
                </a:solidFill>
              </a:rPr>
              <a:t>7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933919" y="219667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/>
                </a:solidFill>
              </a:rPr>
              <a:t>8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956463" y="10405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/>
                </a:solidFill>
              </a:rPr>
              <a:t>9</a:t>
            </a:r>
            <a:endParaRPr lang="de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207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347" y="998539"/>
            <a:ext cx="8521373" cy="5760227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6637770" y="552746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de-CH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7052929" y="33255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chemeClr val="bg1">
                    <a:lumMod val="95000"/>
                  </a:schemeClr>
                </a:solidFill>
              </a:rPr>
              <a:t>2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6096489" y="37249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de-CH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5392299" y="347269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chemeClr val="bg1">
                    <a:lumMod val="95000"/>
                  </a:schemeClr>
                </a:solidFill>
              </a:rPr>
              <a:t>4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824744" y="266341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de-CH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8882061" y="1139155"/>
            <a:ext cx="2318455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 Paul Rudolf</a:t>
            </a:r>
          </a:p>
          <a:p>
            <a:r>
              <a:rPr lang="de-CH" dirty="0" smtClean="0"/>
              <a:t>2 Christoph </a:t>
            </a:r>
            <a:r>
              <a:rPr lang="de-CH" dirty="0" err="1"/>
              <a:t>Tschalär</a:t>
            </a:r>
            <a:r>
              <a:rPr lang="de-CH" dirty="0"/>
              <a:t> †</a:t>
            </a:r>
            <a:endParaRPr lang="de-CH" dirty="0" smtClean="0"/>
          </a:p>
          <a:p>
            <a:r>
              <a:rPr lang="de-CH" dirty="0" smtClean="0"/>
              <a:t>3 John </a:t>
            </a:r>
            <a:r>
              <a:rPr lang="de-CH" dirty="0"/>
              <a:t>Domingo †</a:t>
            </a:r>
            <a:endParaRPr lang="de-CH" dirty="0" smtClean="0"/>
          </a:p>
          <a:p>
            <a:r>
              <a:rPr lang="de-CH" dirty="0" smtClean="0"/>
              <a:t>4 Hans-Jürg </a:t>
            </a:r>
            <a:r>
              <a:rPr lang="de-CH" dirty="0"/>
              <a:t>Gerber †</a:t>
            </a:r>
            <a:endParaRPr lang="de-CH" dirty="0" smtClean="0"/>
          </a:p>
          <a:p>
            <a:r>
              <a:rPr lang="de-CH" dirty="0" smtClean="0"/>
              <a:t>5 Thomas Stammbach</a:t>
            </a:r>
          </a:p>
          <a:p>
            <a:r>
              <a:rPr lang="de-CH" dirty="0" smtClean="0"/>
              <a:t>6 Werner Joho</a:t>
            </a:r>
          </a:p>
          <a:p>
            <a:r>
              <a:rPr lang="de-CH" dirty="0" smtClean="0"/>
              <a:t>7 Francesco </a:t>
            </a:r>
            <a:r>
              <a:rPr lang="de-CH" dirty="0" err="1"/>
              <a:t>Resmini</a:t>
            </a:r>
            <a:r>
              <a:rPr lang="de-CH" dirty="0"/>
              <a:t> †</a:t>
            </a:r>
            <a:endParaRPr lang="de-CH" dirty="0" smtClean="0"/>
          </a:p>
          <a:p>
            <a:r>
              <a:rPr lang="de-CH" dirty="0" smtClean="0"/>
              <a:t>8 Rashid </a:t>
            </a:r>
            <a:r>
              <a:rPr lang="de-CH" dirty="0"/>
              <a:t>Hasan †</a:t>
            </a:r>
            <a:endParaRPr lang="de-CH" dirty="0" smtClean="0"/>
          </a:p>
          <a:p>
            <a:r>
              <a:rPr lang="de-CH" dirty="0" smtClean="0"/>
              <a:t>9 Richard </a:t>
            </a:r>
            <a:r>
              <a:rPr lang="de-CH" dirty="0"/>
              <a:t>Reimann †</a:t>
            </a:r>
            <a:endParaRPr lang="de-CH" dirty="0" smtClean="0"/>
          </a:p>
          <a:p>
            <a:r>
              <a:rPr lang="de-CH" dirty="0" smtClean="0"/>
              <a:t>10 </a:t>
            </a:r>
            <a:r>
              <a:rPr lang="de-CH" dirty="0" err="1" smtClean="0"/>
              <a:t>Märki</a:t>
            </a:r>
            <a:endParaRPr lang="de-CH" dirty="0" smtClean="0"/>
          </a:p>
          <a:p>
            <a:r>
              <a:rPr lang="de-CH" dirty="0" smtClean="0"/>
              <a:t>11 Claude </a:t>
            </a:r>
            <a:r>
              <a:rPr lang="de-CH" dirty="0" err="1" smtClean="0"/>
              <a:t>Amsler</a:t>
            </a:r>
            <a:endParaRPr lang="de-CH" dirty="0" smtClean="0"/>
          </a:p>
          <a:p>
            <a:r>
              <a:rPr lang="de-CH" dirty="0" smtClean="0"/>
              <a:t>12 Jean-Pierre </a:t>
            </a:r>
            <a:r>
              <a:rPr lang="de-CH" dirty="0"/>
              <a:t>Blaser †</a:t>
            </a:r>
            <a:endParaRPr lang="de-CH" dirty="0" smtClean="0"/>
          </a:p>
          <a:p>
            <a:r>
              <a:rPr lang="de-CH" dirty="0" smtClean="0"/>
              <a:t>13 Albin </a:t>
            </a:r>
            <a:r>
              <a:rPr lang="de-CH" dirty="0"/>
              <a:t>Janett †</a:t>
            </a:r>
            <a:endParaRPr lang="de-CH" dirty="0" smtClean="0"/>
          </a:p>
          <a:p>
            <a:r>
              <a:rPr lang="de-CH" dirty="0" smtClean="0"/>
              <a:t>14 Paul </a:t>
            </a:r>
            <a:r>
              <a:rPr lang="de-CH" dirty="0"/>
              <a:t>Lanz †</a:t>
            </a:r>
            <a:endParaRPr lang="de-CH" dirty="0" smtClean="0"/>
          </a:p>
          <a:p>
            <a:r>
              <a:rPr lang="de-CH" dirty="0" smtClean="0"/>
              <a:t>15 </a:t>
            </a:r>
            <a:r>
              <a:rPr lang="de-CH" dirty="0" err="1" smtClean="0"/>
              <a:t>Reini</a:t>
            </a:r>
            <a:r>
              <a:rPr lang="de-CH" dirty="0" smtClean="0"/>
              <a:t> </a:t>
            </a:r>
            <a:r>
              <a:rPr lang="de-CH" dirty="0"/>
              <a:t>Frosch †</a:t>
            </a:r>
            <a:endParaRPr lang="de-CH" dirty="0" smtClean="0"/>
          </a:p>
          <a:p>
            <a:r>
              <a:rPr lang="de-CH" dirty="0" smtClean="0"/>
              <a:t>16 Janos </a:t>
            </a:r>
            <a:r>
              <a:rPr lang="de-CH" dirty="0" err="1"/>
              <a:t>Zichy</a:t>
            </a:r>
            <a:r>
              <a:rPr lang="de-CH" dirty="0"/>
              <a:t> †</a:t>
            </a:r>
            <a:endParaRPr lang="de-CH" dirty="0" smtClean="0"/>
          </a:p>
          <a:p>
            <a:r>
              <a:rPr lang="de-CH" dirty="0" smtClean="0"/>
              <a:t>17 Gordon Eaton</a:t>
            </a:r>
          </a:p>
          <a:p>
            <a:r>
              <a:rPr lang="de-CH" dirty="0" smtClean="0"/>
              <a:t>18 Ivo </a:t>
            </a:r>
            <a:r>
              <a:rPr lang="de-CH" dirty="0" err="1"/>
              <a:t>Jirousek</a:t>
            </a:r>
            <a:r>
              <a:rPr lang="de-CH" dirty="0"/>
              <a:t> †</a:t>
            </a:r>
            <a:endParaRPr lang="de-CH" dirty="0" smtClean="0"/>
          </a:p>
          <a:p>
            <a:r>
              <a:rPr lang="de-CH" dirty="0" smtClean="0"/>
              <a:t>19 Manfred Daum</a:t>
            </a:r>
          </a:p>
          <a:p>
            <a:endParaRPr lang="de-CH" dirty="0"/>
          </a:p>
        </p:txBody>
      </p:sp>
      <p:sp>
        <p:nvSpPr>
          <p:cNvPr id="22" name="Textfeld 21"/>
          <p:cNvSpPr txBox="1"/>
          <p:nvPr/>
        </p:nvSpPr>
        <p:spPr>
          <a:xfrm>
            <a:off x="5241456" y="49310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>
                    <a:lumMod val="95000"/>
                  </a:schemeClr>
                </a:solidFill>
              </a:rPr>
              <a:t>6</a:t>
            </a:r>
            <a:endParaRPr lang="de-CH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4246673" y="443964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chemeClr val="bg1">
                    <a:lumMod val="95000"/>
                  </a:schemeClr>
                </a:solidFill>
              </a:rPr>
              <a:t>7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4057490" y="32204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chemeClr val="bg1">
                    <a:lumMod val="95000"/>
                  </a:schemeClr>
                </a:solidFill>
              </a:rPr>
              <a:t>8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4393820" y="285259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chemeClr val="bg1">
                    <a:lumMod val="95000"/>
                  </a:schemeClr>
                </a:solidFill>
              </a:rPr>
              <a:t>9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2396859" y="410331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>
                    <a:lumMod val="95000"/>
                  </a:schemeClr>
                </a:solidFill>
              </a:rPr>
              <a:t>12</a:t>
            </a:r>
            <a:endParaRPr lang="de-CH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3316512" y="345693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de-CH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2957604" y="594685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10</a:t>
            </a:r>
            <a:endParaRPr lang="de-CH" dirty="0"/>
          </a:p>
        </p:txBody>
      </p:sp>
      <p:sp>
        <p:nvSpPr>
          <p:cNvPr id="29" name="Textfeld 28"/>
          <p:cNvSpPr txBox="1"/>
          <p:nvPr/>
        </p:nvSpPr>
        <p:spPr>
          <a:xfrm>
            <a:off x="2396860" y="253728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>
                    <a:lumMod val="95000"/>
                  </a:schemeClr>
                </a:solidFill>
              </a:rPr>
              <a:t>13</a:t>
            </a:r>
            <a:endParaRPr lang="de-CH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683680" y="522791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14</a:t>
            </a:r>
            <a:endParaRPr lang="de-CH" dirty="0"/>
          </a:p>
        </p:txBody>
      </p:sp>
      <p:sp>
        <p:nvSpPr>
          <p:cNvPr id="31" name="Textfeld 30"/>
          <p:cNvSpPr txBox="1"/>
          <p:nvPr/>
        </p:nvSpPr>
        <p:spPr>
          <a:xfrm>
            <a:off x="1556039" y="383004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>
                    <a:lumMod val="95000"/>
                  </a:schemeClr>
                </a:solidFill>
              </a:rPr>
              <a:t>15</a:t>
            </a:r>
            <a:endParaRPr lang="de-CH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2092056" y="290513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>
                    <a:lumMod val="95000"/>
                  </a:schemeClr>
                </a:solidFill>
              </a:rPr>
              <a:t>16</a:t>
            </a:r>
            <a:endParaRPr lang="de-CH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1419403" y="280003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>
                    <a:lumMod val="95000"/>
                  </a:schemeClr>
                </a:solidFill>
              </a:rPr>
              <a:t>17</a:t>
            </a:r>
            <a:endParaRPr lang="de-CH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505008" y="351473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>
                    <a:lumMod val="95000"/>
                  </a:schemeClr>
                </a:solidFill>
              </a:rPr>
              <a:t>18</a:t>
            </a:r>
            <a:endParaRPr lang="de-CH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210718" y="405076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>
                    <a:lumMod val="95000"/>
                  </a:schemeClr>
                </a:solidFill>
              </a:rPr>
              <a:t>19</a:t>
            </a:r>
            <a:endParaRPr lang="de-CH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722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2273" y="841375"/>
            <a:ext cx="8612968" cy="6072344"/>
          </a:xfrm>
          <a:prstGeom prst="rect">
            <a:avLst/>
          </a:prstGeom>
        </p:spPr>
      </p:pic>
      <p:cxnSp>
        <p:nvCxnSpPr>
          <p:cNvPr id="4" name="Gerade Verbindung mit Pfeil 3"/>
          <p:cNvCxnSpPr/>
          <p:nvPr/>
        </p:nvCxnSpPr>
        <p:spPr>
          <a:xfrm flipV="1">
            <a:off x="5157788" y="4943475"/>
            <a:ext cx="142875" cy="771525"/>
          </a:xfrm>
          <a:prstGeom prst="straightConnector1">
            <a:avLst/>
          </a:prstGeom>
          <a:ln w="539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3810000" y="5668028"/>
                <a:ext cx="149746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CH" dirty="0" smtClean="0">
                    <a:solidFill>
                      <a:srgbClr val="FF0000"/>
                    </a:solidFill>
                  </a:rPr>
                  <a:t>Intermediate</a:t>
                </a:r>
              </a:p>
              <a:p>
                <a:r>
                  <a:rPr lang="de-CH" dirty="0" smtClean="0">
                    <a:solidFill>
                      <a:srgbClr val="FF0000"/>
                    </a:solidFill>
                  </a:rPr>
                  <a:t> </a:t>
                </a:r>
                <a:r>
                  <a:rPr lang="de-CH" dirty="0" err="1" smtClean="0">
                    <a:solidFill>
                      <a:srgbClr val="FF0000"/>
                    </a:solidFill>
                  </a:rPr>
                  <a:t>focus</a:t>
                </a:r>
                <a:r>
                  <a:rPr lang="de-CH" dirty="0" smtClean="0">
                    <a:solidFill>
                      <a:srgbClr val="FF0000"/>
                    </a:solidFill>
                  </a:rPr>
                  <a:t> </a:t>
                </a:r>
                <a:r>
                  <a:rPr lang="de-CH" dirty="0" err="1" smtClean="0">
                    <a:solidFill>
                      <a:srgbClr val="FF0000"/>
                    </a:solidFill>
                  </a:rPr>
                  <a:t>of</a:t>
                </a:r>
                <a:r>
                  <a:rPr lang="de-CH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π</m:t>
                    </m:r>
                    <m:r>
                      <a:rPr lang="de-CH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de-CH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de-CH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0" y="5668028"/>
                <a:ext cx="1497461" cy="646331"/>
              </a:xfrm>
              <a:prstGeom prst="rect">
                <a:avLst/>
              </a:prstGeom>
              <a:blipFill>
                <a:blip r:embed="rId5"/>
                <a:stretch>
                  <a:fillRect l="-3252" t="-5660" b="-14151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feld 2"/>
          <p:cNvSpPr txBox="1"/>
          <p:nvPr/>
        </p:nvSpPr>
        <p:spPr>
          <a:xfrm>
            <a:off x="357352" y="998972"/>
            <a:ext cx="6426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600" dirty="0" smtClean="0">
                <a:solidFill>
                  <a:srgbClr val="C00000"/>
                </a:solidFill>
              </a:rPr>
              <a:t>Experimente der «ersten Stunde»</a:t>
            </a:r>
            <a:endParaRPr lang="de-CH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757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uppieren 7"/>
          <p:cNvGrpSpPr/>
          <p:nvPr/>
        </p:nvGrpSpPr>
        <p:grpSpPr>
          <a:xfrm>
            <a:off x="698876" y="819869"/>
            <a:ext cx="10702550" cy="5502274"/>
            <a:chOff x="3156336" y="1072111"/>
            <a:chExt cx="9035664" cy="3936968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56336" y="1072111"/>
              <a:ext cx="9035664" cy="3936968"/>
            </a:xfrm>
            <a:prstGeom prst="rect">
              <a:avLst/>
            </a:prstGeom>
          </p:spPr>
        </p:pic>
        <p:sp>
          <p:nvSpPr>
            <p:cNvPr id="4" name="Ellipse 3"/>
            <p:cNvSpPr/>
            <p:nvPr/>
          </p:nvSpPr>
          <p:spPr>
            <a:xfrm>
              <a:off x="10287000" y="1149900"/>
              <a:ext cx="1771650" cy="283920"/>
            </a:xfrm>
            <a:prstGeom prst="ellipse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Ellipse 8"/>
            <p:cNvSpPr/>
            <p:nvPr/>
          </p:nvSpPr>
          <p:spPr>
            <a:xfrm>
              <a:off x="8239113" y="2759627"/>
              <a:ext cx="1390662" cy="297897"/>
            </a:xfrm>
            <a:prstGeom prst="ellipse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698876" y="6037947"/>
            <a:ext cx="112351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4400" dirty="0" smtClean="0">
                <a:solidFill>
                  <a:srgbClr val="C00000"/>
                </a:solidFill>
              </a:rPr>
              <a:t>Früh krümmt sich was ein Häkchen werden will! </a:t>
            </a:r>
            <a:endParaRPr lang="de-CH" sz="4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1641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376" y="1422785"/>
            <a:ext cx="8096250" cy="4762500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4996"/>
            <a:ext cx="4016376" cy="484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1049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1554164" y="1072972"/>
            <a:ext cx="90461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600" dirty="0" err="1" smtClean="0"/>
              <a:t>Kernquadrupolmoment</a:t>
            </a:r>
            <a:r>
              <a:rPr lang="de-CH" sz="3600" dirty="0" smtClean="0"/>
              <a:t> ist das Mass für die </a:t>
            </a:r>
          </a:p>
          <a:p>
            <a:r>
              <a:rPr lang="de-CH" sz="3600" dirty="0" smtClean="0"/>
              <a:t>Abweichung des Atomkerns von der Kugelform </a:t>
            </a:r>
            <a:endParaRPr lang="de-CH" sz="36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164" y="2347734"/>
            <a:ext cx="3288663" cy="266082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4558" y="2425523"/>
            <a:ext cx="4652083" cy="4210937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28579" y="5614984"/>
            <a:ext cx="5660780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de-CH" sz="2800" dirty="0" smtClean="0"/>
              <a:t>Abweichung von Kugelform</a:t>
            </a:r>
          </a:p>
          <a:p>
            <a:r>
              <a:rPr lang="de-CH" sz="2800" dirty="0" smtClean="0"/>
              <a:t>2) Verschiebung wg. Starker Kernkraft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803244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3114678" y="838689"/>
            <a:ext cx="69563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4000" dirty="0" smtClean="0"/>
              <a:t>Der (verbotene) Zerfall </a:t>
            </a:r>
            <a:r>
              <a:rPr lang="de-CH" sz="4000" dirty="0"/>
              <a:t> </a:t>
            </a:r>
            <a:r>
              <a:rPr lang="de-CH" sz="4000" dirty="0" smtClean="0"/>
              <a:t> </a:t>
            </a:r>
            <a:r>
              <a:rPr lang="el-GR" sz="4000" dirty="0" smtClean="0"/>
              <a:t>μ</a:t>
            </a:r>
            <a:r>
              <a:rPr lang="de-CH" sz="4000" dirty="0" smtClean="0"/>
              <a:t> </a:t>
            </a:r>
            <a:r>
              <a:rPr lang="el-GR" sz="4000" dirty="0" smtClean="0"/>
              <a:t>→</a:t>
            </a:r>
            <a:r>
              <a:rPr lang="de-CH" sz="4000" dirty="0" smtClean="0"/>
              <a:t> e</a:t>
            </a:r>
            <a:r>
              <a:rPr lang="el-GR" sz="4000" dirty="0" smtClean="0"/>
              <a:t>γ</a:t>
            </a:r>
            <a:r>
              <a:rPr lang="de-CH" sz="4000" dirty="0" smtClean="0"/>
              <a:t> </a:t>
            </a:r>
            <a:endParaRPr lang="de-CH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4554068" y="3944729"/>
                <a:ext cx="7578678" cy="2181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sz="4400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CH" sz="4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4400" i="1" smtClean="0">
                            <a:latin typeface="Cambria Math" panose="02040503050406030204" pitchFamily="18" charset="0"/>
                          </a:rPr>
                          <m:t>μ</m:t>
                        </m:r>
                      </m:e>
                      <m:sup>
                        <m:r>
                          <a:rPr lang="de-CH" sz="4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CH" sz="440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de-CH" sz="4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CH" sz="4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CH" sz="4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CH" sz="4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CH" sz="4400" b="0" i="1" smtClean="0">
                        <a:latin typeface="Cambria Math" panose="02040503050406030204" pitchFamily="18" charset="0"/>
                      </a:rPr>
                      <m:t>  +   </m:t>
                    </m:r>
                    <m:r>
                      <m:rPr>
                        <m:sty m:val="p"/>
                      </m:rPr>
                      <a:rPr lang="el-GR" sz="4400" b="0" i="1" smtClean="0"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endParaRPr lang="de-CH" sz="4400" b="0" dirty="0" smtClean="0"/>
              </a:p>
              <a:p>
                <a:r>
                  <a:rPr lang="de-CH" sz="4400" dirty="0" smtClean="0"/>
                  <a:t>Quantenzahlen nicht </a:t>
                </a:r>
                <a:r>
                  <a:rPr lang="de-CH" sz="4400" dirty="0"/>
                  <a:t>erhalten!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CH" sz="4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4400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4400" i="1">
                            <a:latin typeface="Cambria Math" panose="02040503050406030204" pitchFamily="18" charset="0"/>
                          </a:rPr>
                          <m:t>μ</m:t>
                        </m:r>
                      </m:sub>
                    </m:sSub>
                  </m:oMath>
                </a14:m>
                <a:r>
                  <a:rPr lang="de-CH" sz="4400" dirty="0"/>
                  <a:t> </a:t>
                </a:r>
                <a14:m>
                  <m:oMath xmlns:m="http://schemas.openxmlformats.org/officeDocument/2006/math">
                    <m:r>
                      <a:rPr lang="de-CH" sz="44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e-CH" sz="4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4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4400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  <m:sub>
                        <m:r>
                          <a:rPr lang="de-CH" sz="4400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de-CH" sz="4400" dirty="0"/>
                  <a:t> +   </a:t>
                </a:r>
                <a:r>
                  <a:rPr lang="de-CH" sz="4400" dirty="0" smtClean="0"/>
                  <a:t>0</a:t>
                </a:r>
                <a:endParaRPr lang="de-CH" sz="4400" dirty="0"/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4068" y="3944729"/>
                <a:ext cx="7578678" cy="2181944"/>
              </a:xfrm>
              <a:prstGeom prst="rect">
                <a:avLst/>
              </a:prstGeom>
              <a:blipFill>
                <a:blip r:embed="rId4"/>
                <a:stretch>
                  <a:fillRect l="-3218" b="-1005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feld 9"/>
          <p:cNvSpPr txBox="1"/>
          <p:nvPr/>
        </p:nvSpPr>
        <p:spPr>
          <a:xfrm>
            <a:off x="394083" y="1550276"/>
            <a:ext cx="41599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4000" dirty="0" smtClean="0"/>
              <a:t>Normaler </a:t>
            </a:r>
            <a:r>
              <a:rPr lang="el-GR" sz="4000" dirty="0" smtClean="0"/>
              <a:t>μ</a:t>
            </a:r>
            <a:r>
              <a:rPr lang="de-CH" sz="4000" dirty="0" smtClean="0"/>
              <a:t>-Zerfall:</a:t>
            </a:r>
            <a:endParaRPr lang="de-CH" sz="4000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4770062" y="1444019"/>
            <a:ext cx="6298584" cy="2519960"/>
            <a:chOff x="4770062" y="1444019"/>
            <a:chExt cx="6298584" cy="2519960"/>
          </a:xfrm>
        </p:grpSpPr>
        <p:grpSp>
          <p:nvGrpSpPr>
            <p:cNvPr id="9" name="Gruppieren 8"/>
            <p:cNvGrpSpPr/>
            <p:nvPr/>
          </p:nvGrpSpPr>
          <p:grpSpPr>
            <a:xfrm>
              <a:off x="4770062" y="1444019"/>
              <a:ext cx="6298584" cy="1563120"/>
              <a:chOff x="4770062" y="1572611"/>
              <a:chExt cx="6298584" cy="156312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" name="Textfeld 5"/>
                  <p:cNvSpPr txBox="1"/>
                  <p:nvPr/>
                </p:nvSpPr>
                <p:spPr>
                  <a:xfrm>
                    <a:off x="4770062" y="1572611"/>
                    <a:ext cx="6298584" cy="15631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de-CH" sz="4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sz="4400" i="1" smtClean="0">
                                <a:latin typeface="Cambria Math" panose="02040503050406030204" pitchFamily="18" charset="0"/>
                              </a:rPr>
                              <m:t>μ</m:t>
                            </m:r>
                          </m:e>
                          <m:sup>
                            <m:r>
                              <a:rPr lang="de-CH" sz="44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a14:m>
                    <a:r>
                      <a:rPr lang="de-CH" sz="4400" dirty="0" smtClean="0"/>
                      <a:t> </a:t>
                    </a:r>
                    <a14:m>
                      <m:oMath xmlns:m="http://schemas.openxmlformats.org/officeDocument/2006/math">
                        <m:r>
                          <a:rPr lang="de-CH" sz="4400" b="0" i="0" smtClean="0"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a:rPr lang="de-CH" sz="4400" i="1">
                            <a:latin typeface="Cambria Math" panose="02040503050406030204" pitchFamily="18" charset="0"/>
                          </a:rPr>
                          <m:t>→</m:t>
                        </m:r>
                      </m:oMath>
                    </a14:m>
                    <a:r>
                      <a:rPr lang="de-CH" sz="4400" dirty="0" smtClean="0"/>
                      <a:t>  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de-CH" sz="4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CH" sz="4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de-CH" sz="4400" b="0" i="1" smtClean="0">
                                <a:latin typeface="Cambria Math" panose="02040503050406030204" pitchFamily="18" charset="0"/>
                              </a:rPr>
                              <m:t>+ </m:t>
                            </m:r>
                          </m:sup>
                        </m:sSup>
                      </m:oMath>
                    </a14:m>
                    <a:r>
                      <a:rPr lang="de-CH" sz="4400" dirty="0" smtClean="0"/>
                      <a:t> +  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de-CH" sz="4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4400" i="1" smtClean="0"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  <m:sub>
                            <m:r>
                              <a:rPr lang="de-CH" sz="4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  <m:r>
                              <a:rPr lang="de-CH" sz="44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</m:oMath>
                    </a14:m>
                    <a:r>
                      <a:rPr lang="de-CH" sz="4400" dirty="0" smtClean="0"/>
                      <a:t>   +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de-CH" sz="4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4400" b="0" i="1" smtClean="0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m:rPr>
                                <m:sty m:val="p"/>
                              </m:rPr>
                              <a:rPr lang="el-GR" sz="4400" i="1" smtClean="0"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sz="4400" i="1" smtClean="0">
                                <a:latin typeface="Cambria Math" panose="02040503050406030204" pitchFamily="18" charset="0"/>
                              </a:rPr>
                              <m:t>μ</m:t>
                            </m:r>
                          </m:sub>
                        </m:sSub>
                      </m:oMath>
                    </a14:m>
                    <a:endParaRPr lang="de-CH" sz="4400" dirty="0" smtClean="0"/>
                  </a:p>
                  <a:p>
                    <a:r>
                      <a:rPr lang="de-CH" sz="4400" b="0" i="1" dirty="0" smtClean="0">
                        <a:latin typeface="Cambria Math" panose="02040503050406030204" pitchFamily="18" charset="0"/>
                      </a:rPr>
                      <a:t>−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de-CH" sz="4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4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sz="4400" b="0" i="1" smtClean="0">
                                <a:latin typeface="Cambria Math" panose="02040503050406030204" pitchFamily="18" charset="0"/>
                              </a:rPr>
                              <m:t>μ</m:t>
                            </m:r>
                          </m:sub>
                        </m:sSub>
                      </m:oMath>
                    </a14:m>
                    <a:r>
                      <a:rPr lang="de-CH" sz="4400" dirty="0"/>
                      <a:t> </a:t>
                    </a:r>
                    <a14:m>
                      <m:oMath xmlns:m="http://schemas.openxmlformats.org/officeDocument/2006/math">
                        <m:r>
                          <a:rPr lang="de-CH" sz="4400" i="1">
                            <a:latin typeface="Cambria Math" panose="02040503050406030204" pitchFamily="18" charset="0"/>
                          </a:rPr>
                          <m:t>→ </m:t>
                        </m:r>
                        <m:sSub>
                          <m:sSubPr>
                            <m:ctrlPr>
                              <a:rPr lang="de-CH" sz="44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4400" b="0" i="1" dirty="0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  <m:sub>
                            <m:r>
                              <a:rPr lang="de-CH" sz="4400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a14:m>
                    <a:r>
                      <a:rPr lang="de-CH" sz="4400" dirty="0" smtClean="0"/>
                      <a:t>+ 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de-CH" sz="4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4400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  <m:sub>
                            <m:r>
                              <a:rPr lang="de-CH" sz="4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oMath>
                    </a14:m>
                    <a:r>
                      <a:rPr lang="de-CH" sz="4400" dirty="0" smtClean="0"/>
                      <a:t> +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de-CH" sz="4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44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sz="4400" i="1" smtClean="0">
                                <a:latin typeface="Cambria Math" panose="02040503050406030204" pitchFamily="18" charset="0"/>
                              </a:rPr>
                              <m:t>μ</m:t>
                            </m:r>
                          </m:sub>
                        </m:sSub>
                      </m:oMath>
                    </a14:m>
                    <a:endParaRPr lang="de-CH" sz="4400" dirty="0"/>
                  </a:p>
                </p:txBody>
              </p:sp>
            </mc:Choice>
            <mc:Fallback xmlns="">
              <p:sp>
                <p:nvSpPr>
                  <p:cNvPr id="6" name="Textfeld 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70062" y="1572611"/>
                    <a:ext cx="6298584" cy="1563120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3868" t="-7813" b="-14844"/>
                    </a:stretch>
                  </a:blipFill>
                </p:spPr>
                <p:txBody>
                  <a:bodyPr/>
                  <a:lstStyle/>
                  <a:p>
                    <a:r>
                      <a:rPr lang="de-CH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8" name="Gerader Verbinder 7"/>
              <p:cNvCxnSpPr/>
              <p:nvPr/>
            </p:nvCxnSpPr>
            <p:spPr>
              <a:xfrm>
                <a:off x="9942290" y="1825881"/>
                <a:ext cx="504497" cy="21021"/>
              </a:xfrm>
              <a:prstGeom prst="line">
                <a:avLst/>
              </a:prstGeom>
              <a:ln w="476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Geschweifte Klammer rechts 10"/>
            <p:cNvSpPr/>
            <p:nvPr/>
          </p:nvSpPr>
          <p:spPr>
            <a:xfrm rot="5400000">
              <a:off x="7844983" y="1805281"/>
              <a:ext cx="362882" cy="2520294"/>
            </a:xfrm>
            <a:prstGeom prst="rightBrac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7804248" y="3256093"/>
              <a:ext cx="44435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4000" dirty="0" smtClean="0"/>
                <a:t>0</a:t>
              </a:r>
              <a:endParaRPr lang="de-CH" sz="4000" dirty="0"/>
            </a:p>
          </p:txBody>
        </p:sp>
      </p:grpSp>
      <p:sp>
        <p:nvSpPr>
          <p:cNvPr id="2" name="Textfeld 1"/>
          <p:cNvSpPr txBox="1"/>
          <p:nvPr/>
        </p:nvSpPr>
        <p:spPr>
          <a:xfrm>
            <a:off x="2364826" y="6000553"/>
            <a:ext cx="70459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4800" dirty="0" smtClean="0">
                <a:solidFill>
                  <a:srgbClr val="FF0000"/>
                </a:solidFill>
              </a:rPr>
              <a:t>Einladung nach Stockholm?</a:t>
            </a:r>
            <a:endParaRPr lang="de-CH" sz="4800" dirty="0">
              <a:solidFill>
                <a:srgbClr val="FF0000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4424855" y="1486389"/>
            <a:ext cx="6884275" cy="245833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198176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908" y="1543050"/>
            <a:ext cx="9991665" cy="531495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114678" y="985829"/>
            <a:ext cx="69563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4000" dirty="0" smtClean="0"/>
              <a:t>Der (verbotene) Zerfall </a:t>
            </a:r>
            <a:r>
              <a:rPr lang="de-CH" sz="4000" dirty="0"/>
              <a:t> </a:t>
            </a:r>
            <a:r>
              <a:rPr lang="de-CH" sz="4000" dirty="0" smtClean="0"/>
              <a:t> </a:t>
            </a:r>
            <a:r>
              <a:rPr lang="el-GR" sz="4000" dirty="0" smtClean="0"/>
              <a:t>μ</a:t>
            </a:r>
            <a:r>
              <a:rPr lang="de-CH" sz="4000" dirty="0" smtClean="0"/>
              <a:t> </a:t>
            </a:r>
            <a:r>
              <a:rPr lang="el-GR" sz="4000" dirty="0" smtClean="0"/>
              <a:t>→</a:t>
            </a:r>
            <a:r>
              <a:rPr lang="de-CH" sz="4000" dirty="0" smtClean="0"/>
              <a:t> e</a:t>
            </a:r>
            <a:r>
              <a:rPr lang="el-GR" sz="4000" dirty="0" smtClean="0"/>
              <a:t>γ</a:t>
            </a:r>
            <a:r>
              <a:rPr lang="de-CH" sz="4000" dirty="0" smtClean="0"/>
              <a:t> </a:t>
            </a:r>
            <a:endParaRPr lang="de-CH" sz="4000" dirty="0"/>
          </a:p>
        </p:txBody>
      </p:sp>
    </p:spTree>
    <p:extLst>
      <p:ext uri="{BB962C8B-B14F-4D97-AF65-F5344CB8AC3E}">
        <p14:creationId xmlns:p14="http://schemas.microsoft.com/office/powerpoint/2010/main" val="31802359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1456692"/>
              </p:ext>
            </p:extLst>
          </p:nvPr>
        </p:nvGraphicFramePr>
        <p:xfrm>
          <a:off x="355325" y="1568555"/>
          <a:ext cx="5131075" cy="5341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2" name="Photo Editor Photo" r:id="rId5" imgW="9198137" imgH="9571550" progId="MSPhotoEd.3">
                  <p:embed/>
                </p:oleObj>
              </mc:Choice>
              <mc:Fallback>
                <p:oleObj name="Photo Editor Photo" r:id="rId5" imgW="9198137" imgH="9571550" progId="MSPhotoEd.3">
                  <p:embed/>
                  <p:pic>
                    <p:nvPicPr>
                      <p:cNvPr id="22531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325" y="1568555"/>
                        <a:ext cx="5131075" cy="53414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252130" y="1057766"/>
            <a:ext cx="4181475" cy="831850"/>
          </a:xfrm>
          <a:prstGeom prst="rect">
            <a:avLst/>
          </a:prstGeom>
          <a:solidFill>
            <a:srgbClr val="FFCC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b="1" dirty="0"/>
              <a:t>CERN-Seminar (</a:t>
            </a:r>
            <a:r>
              <a:rPr lang="en-US" altLang="de-DE" b="1" dirty="0" err="1"/>
              <a:t>Februar</a:t>
            </a:r>
            <a:r>
              <a:rPr lang="en-US" altLang="de-DE" b="1" dirty="0"/>
              <a:t> ’77) </a:t>
            </a:r>
          </a:p>
          <a:p>
            <a:pPr eaLnBrk="1" hangingPunct="1"/>
            <a:r>
              <a:rPr lang="en-US" altLang="de-DE" b="1" dirty="0"/>
              <a:t>     We have candidates!</a:t>
            </a:r>
            <a:endParaRPr lang="en-GB" altLang="de-DE" b="1" dirty="0"/>
          </a:p>
        </p:txBody>
      </p: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6635916" y="1657131"/>
            <a:ext cx="5148638" cy="5041657"/>
            <a:chOff x="-60" y="1008"/>
            <a:chExt cx="2892" cy="2814"/>
          </a:xfrm>
        </p:grpSpPr>
        <p:graphicFrame>
          <p:nvGraphicFramePr>
            <p:cNvPr id="9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14752477"/>
                </p:ext>
              </p:extLst>
            </p:nvPr>
          </p:nvGraphicFramePr>
          <p:xfrm>
            <a:off x="-60" y="1216"/>
            <a:ext cx="2695" cy="26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73" name="Photo Editor Photo" r:id="rId7" imgW="19447925" imgH="18807790" progId="MSPhotoEd.3">
                    <p:embed/>
                  </p:oleObj>
                </mc:Choice>
                <mc:Fallback>
                  <p:oleObj name="Photo Editor Photo" r:id="rId7" imgW="19447925" imgH="18807790" progId="MSPhotoEd.3">
                    <p:embed/>
                    <p:pic>
                      <p:nvPicPr>
                        <p:cNvPr id="22536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60" y="1216"/>
                          <a:ext cx="2695" cy="26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2688" y="1008"/>
              <a:ext cx="144" cy="27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de-CH" altLang="de-DE"/>
            </a:p>
          </p:txBody>
        </p:sp>
      </p:grp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837833" y="968139"/>
            <a:ext cx="3419475" cy="588963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200" b="1" dirty="0">
                <a:solidFill>
                  <a:srgbClr val="FF33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altLang="de-DE" sz="3200" b="1" baseline="30000" dirty="0">
                <a:solidFill>
                  <a:srgbClr val="FF3300"/>
                </a:solidFill>
                <a:cs typeface="Times New Roman" panose="02020603050405020304" pitchFamily="18" charset="0"/>
                <a:sym typeface="WP Greek Century" pitchFamily="2" charset="2"/>
              </a:rPr>
              <a:t>+</a:t>
            </a:r>
            <a:r>
              <a:rPr lang="en-US" altLang="de-DE" sz="3200" b="1" dirty="0">
                <a:solidFill>
                  <a:srgbClr val="FF3300"/>
                </a:solidFill>
                <a:cs typeface="Times New Roman" panose="02020603050405020304" pitchFamily="18" charset="0"/>
                <a:sym typeface="WP Greek Century" pitchFamily="2" charset="2"/>
              </a:rPr>
              <a:t> </a:t>
            </a:r>
            <a:r>
              <a:rPr lang="en-US" altLang="de-DE" sz="3200" b="1" dirty="0">
                <a:solidFill>
                  <a:srgbClr val="FF3300"/>
                </a:solidFill>
                <a:sym typeface="Symbol" panose="05050102010706020507" pitchFamily="18" charset="2"/>
              </a:rPr>
              <a:t> e</a:t>
            </a:r>
            <a:r>
              <a:rPr lang="en-US" altLang="de-DE" sz="3200" b="1" baseline="30000" dirty="0">
                <a:solidFill>
                  <a:srgbClr val="FF3300"/>
                </a:solidFill>
                <a:sym typeface="Symbol" panose="05050102010706020507" pitchFamily="18" charset="2"/>
              </a:rPr>
              <a:t>+</a:t>
            </a:r>
            <a:r>
              <a:rPr lang="en-US" altLang="de-DE" sz="3200" b="1" dirty="0">
                <a:solidFill>
                  <a:srgbClr val="FF3300"/>
                </a:solidFill>
                <a:sym typeface="Symbol" panose="05050102010706020507" pitchFamily="18" charset="2"/>
              </a:rPr>
              <a:t> </a:t>
            </a:r>
            <a:r>
              <a:rPr lang="en-US" altLang="de-DE" sz="3200" b="1" dirty="0">
                <a:solidFill>
                  <a:srgbClr val="FF3300"/>
                </a:solidFill>
                <a:sym typeface="WP Greek Century" pitchFamily="2" charset="2"/>
              </a:rPr>
              <a:t> am SIN:</a:t>
            </a:r>
            <a:endParaRPr lang="en-GB" altLang="de-DE" dirty="0"/>
          </a:p>
        </p:txBody>
      </p:sp>
      <p:sp>
        <p:nvSpPr>
          <p:cNvPr id="2" name="Ellipse 1"/>
          <p:cNvSpPr/>
          <p:nvPr/>
        </p:nvSpPr>
        <p:spPr>
          <a:xfrm>
            <a:off x="4057650" y="4043362"/>
            <a:ext cx="842963" cy="8858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38771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176" y="920750"/>
            <a:ext cx="4121828" cy="5937250"/>
          </a:xfrm>
          <a:prstGeom prst="rect">
            <a:avLst/>
          </a:prstGeom>
        </p:spPr>
      </p:pic>
      <p:grpSp>
        <p:nvGrpSpPr>
          <p:cNvPr id="5" name="Gruppieren 4"/>
          <p:cNvGrpSpPr/>
          <p:nvPr/>
        </p:nvGrpSpPr>
        <p:grpSpPr>
          <a:xfrm>
            <a:off x="4235660" y="1870950"/>
            <a:ext cx="7956340" cy="2018425"/>
            <a:chOff x="4235660" y="1117630"/>
            <a:chExt cx="7956340" cy="2018425"/>
          </a:xfrm>
        </p:grpSpPr>
        <p:sp>
          <p:nvSpPr>
            <p:cNvPr id="3" name="Textfeld 2"/>
            <p:cNvSpPr txBox="1"/>
            <p:nvPr/>
          </p:nvSpPr>
          <p:spPr>
            <a:xfrm>
              <a:off x="4235660" y="1157347"/>
              <a:ext cx="790377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2000" dirty="0" smtClean="0"/>
                <a:t>Einige historische Ereignisse: </a:t>
              </a:r>
            </a:p>
            <a:p>
              <a:pPr marL="457200" indent="-457200">
                <a:buAutoNum type="arabicParenR"/>
              </a:pPr>
              <a:r>
                <a:rPr lang="de-CH" sz="2000" dirty="0" smtClean="0"/>
                <a:t>Auf Januar: Erste Extraktion eines 72-MeV-Strahls aus dem Injektor I</a:t>
              </a:r>
            </a:p>
            <a:p>
              <a:pPr marL="457200" indent="-457200">
                <a:buAutoNum type="arabicParenR"/>
              </a:pPr>
              <a:endParaRPr lang="de-CH" sz="2000" dirty="0" smtClean="0"/>
            </a:p>
            <a:p>
              <a:pPr marL="457200" indent="-457200">
                <a:buAutoNum type="arabicParenR"/>
              </a:pPr>
              <a:r>
                <a:rPr lang="de-CH" sz="2000" dirty="0" smtClean="0"/>
                <a:t>18. 1. : Erstmalige Beschleunigung von 0.5 – 1 </a:t>
              </a:r>
              <a:r>
                <a:rPr lang="el-GR" sz="2000" dirty="0" smtClean="0"/>
                <a:t>μ</a:t>
              </a:r>
              <a:r>
                <a:rPr lang="de-CH" sz="2000" dirty="0" smtClean="0"/>
                <a:t>A auf 590 </a:t>
              </a:r>
              <a:r>
                <a:rPr lang="de-CH" sz="2000" dirty="0" err="1" smtClean="0"/>
                <a:t>MeV</a:t>
              </a:r>
              <a:endParaRPr lang="de-CH" sz="2000" dirty="0" smtClean="0"/>
            </a:p>
            <a:p>
              <a:endParaRPr lang="de-CH" sz="2000" dirty="0"/>
            </a:p>
            <a:p>
              <a:r>
                <a:rPr lang="de-CH" sz="2000" dirty="0" smtClean="0"/>
                <a:t>3)     24. 3. Inbetriebnahme des p-Kanals und erste Produktion von Pionen</a:t>
              </a:r>
              <a:endParaRPr lang="de-CH" sz="2000" dirty="0"/>
            </a:p>
          </p:txBody>
        </p:sp>
        <p:sp>
          <p:nvSpPr>
            <p:cNvPr id="4" name="Rechteck 3"/>
            <p:cNvSpPr/>
            <p:nvPr/>
          </p:nvSpPr>
          <p:spPr>
            <a:xfrm>
              <a:off x="4288221" y="1117630"/>
              <a:ext cx="7903779" cy="2018425"/>
            </a:xfrm>
            <a:prstGeom prst="rect">
              <a:avLst/>
            </a:prstGeom>
            <a:noFill/>
            <a:ln w="666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</p:spTree>
    <p:extLst>
      <p:ext uri="{BB962C8B-B14F-4D97-AF65-F5344CB8AC3E}">
        <p14:creationId xmlns:p14="http://schemas.microsoft.com/office/powerpoint/2010/main" val="15687682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277" y="882929"/>
            <a:ext cx="9422274" cy="55547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3912309" y="6042777"/>
                <a:ext cx="4204805" cy="8152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4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4000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nor/>
                          </m:rPr>
                          <a:rPr lang="el-GR" sz="4000" dirty="0"/>
                          <m:t>μ</m:t>
                        </m:r>
                        <m:r>
                          <m:rPr>
                            <m:nor/>
                          </m:rPr>
                          <a:rPr lang="el-GR" sz="4000" dirty="0"/>
                          <m:t>→</m:t>
                        </m:r>
                        <m:r>
                          <m:rPr>
                            <m:nor/>
                          </m:rPr>
                          <a:rPr lang="de-CH" sz="4000" dirty="0"/>
                          <m:t>e</m:t>
                        </m:r>
                        <m:r>
                          <m:rPr>
                            <m:nor/>
                          </m:rPr>
                          <a:rPr lang="el-GR" sz="4000" dirty="0"/>
                          <m:t>γ</m:t>
                        </m:r>
                      </m:sub>
                    </m:sSub>
                  </m:oMath>
                </a14:m>
                <a:r>
                  <a:rPr lang="de-CH" sz="4000" dirty="0" smtClean="0"/>
                  <a:t> &lt; 1.1·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CH" sz="4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CH" sz="44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CH" sz="4400" b="0" i="1" dirty="0" smtClean="0">
                            <a:latin typeface="Cambria Math" panose="02040503050406030204" pitchFamily="18" charset="0"/>
                          </a:rPr>
                          <m:t>−9</m:t>
                        </m:r>
                      </m:sup>
                    </m:sSup>
                  </m:oMath>
                </a14:m>
                <a:endParaRPr lang="de-CH" sz="4400" dirty="0"/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2309" y="6042777"/>
                <a:ext cx="4204805" cy="815223"/>
              </a:xfrm>
              <a:prstGeom prst="rect">
                <a:avLst/>
              </a:prstGeom>
              <a:blipFill>
                <a:blip r:embed="rId5"/>
                <a:stretch>
                  <a:fillRect t="-10448" b="-2089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98793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753419" y="998539"/>
            <a:ext cx="109381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4800" dirty="0" err="1" smtClean="0">
                <a:solidFill>
                  <a:srgbClr val="FF0000"/>
                </a:solidFill>
              </a:rPr>
              <a:t>Particle</a:t>
            </a:r>
            <a:r>
              <a:rPr lang="de-CH" sz="4800" dirty="0" smtClean="0">
                <a:solidFill>
                  <a:srgbClr val="FF0000"/>
                </a:solidFill>
              </a:rPr>
              <a:t> Data Group 2022 («</a:t>
            </a:r>
            <a:r>
              <a:rPr lang="de-CH" sz="4800" dirty="0" err="1" smtClean="0">
                <a:solidFill>
                  <a:srgbClr val="FF0000"/>
                </a:solidFill>
              </a:rPr>
              <a:t>Guiness</a:t>
            </a:r>
            <a:r>
              <a:rPr lang="de-CH" sz="4800" dirty="0" smtClean="0">
                <a:solidFill>
                  <a:srgbClr val="FF0000"/>
                </a:solidFill>
              </a:rPr>
              <a:t> Buch»)</a:t>
            </a:r>
            <a:endParaRPr lang="de-CH" sz="4800" dirty="0">
              <a:solidFill>
                <a:srgbClr val="FF0000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937" y="1803400"/>
            <a:ext cx="10144125" cy="481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8492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2273" y="841375"/>
            <a:ext cx="8612968" cy="6072344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2186152" y="920806"/>
            <a:ext cx="49608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dirty="0" smtClean="0">
                <a:solidFill>
                  <a:srgbClr val="C00000"/>
                </a:solidFill>
              </a:rPr>
              <a:t>Experimente der ersten Stunde: </a:t>
            </a:r>
          </a:p>
          <a:p>
            <a:r>
              <a:rPr lang="de-CH" sz="2800" dirty="0" smtClean="0">
                <a:solidFill>
                  <a:srgbClr val="C00000"/>
                </a:solidFill>
              </a:rPr>
              <a:t>Die Masse des Myon-Neutrinos</a:t>
            </a:r>
            <a:endParaRPr lang="de-CH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7594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464" y="920750"/>
            <a:ext cx="9957233" cy="5647386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632766" y="1204821"/>
            <a:ext cx="110788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smtClean="0">
                <a:solidFill>
                  <a:srgbClr val="FF0000"/>
                </a:solidFill>
              </a:rPr>
              <a:t>1) Neutrinos haben nach Standard-Modell keine Masse!</a:t>
            </a:r>
          </a:p>
          <a:p>
            <a:r>
              <a:rPr lang="de-CH" sz="2400" dirty="0" smtClean="0">
                <a:solidFill>
                  <a:srgbClr val="FF0000"/>
                </a:solidFill>
              </a:rPr>
              <a:t>2) 1969: Weniger Sonnenneutrinos als erwartet. Hinweis auf endliche </a:t>
            </a:r>
            <a:r>
              <a:rPr lang="de-CH" sz="2400" dirty="0" err="1" smtClean="0">
                <a:solidFill>
                  <a:srgbClr val="FF0000"/>
                </a:solidFill>
              </a:rPr>
              <a:t>Neutrinomassen</a:t>
            </a:r>
            <a:r>
              <a:rPr lang="de-CH" sz="2400" dirty="0" smtClean="0">
                <a:solidFill>
                  <a:srgbClr val="FF0000"/>
                </a:solidFill>
              </a:rPr>
              <a:t>!</a:t>
            </a:r>
          </a:p>
          <a:p>
            <a:r>
              <a:rPr lang="de-CH" sz="2400" dirty="0" smtClean="0">
                <a:solidFill>
                  <a:srgbClr val="FF0000"/>
                </a:solidFill>
              </a:rPr>
              <a:t>3) Findet man eine endliche Masse </a:t>
            </a:r>
            <a:r>
              <a:rPr lang="de-CH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Reise nach Stockholm wahrscheinlich!</a:t>
            </a:r>
            <a:endParaRPr lang="de-CH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8918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5415" y="1027968"/>
            <a:ext cx="9313509" cy="51586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hteck 5"/>
              <p:cNvSpPr/>
              <p:nvPr/>
            </p:nvSpPr>
            <p:spPr>
              <a:xfrm>
                <a:off x="8612015" y="5974599"/>
                <a:ext cx="3192990" cy="6996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CH" sz="3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3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3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ν</m:t>
                        </m:r>
                        <m:r>
                          <a:rPr lang="de-CH" sz="3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sz="3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μ</m:t>
                        </m:r>
                        <m:r>
                          <a:rPr lang="de-CH" sz="3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de-CH" sz="3600" dirty="0">
                    <a:solidFill>
                      <a:srgbClr val="C00000"/>
                    </a:solidFill>
                  </a:rPr>
                  <a:t> &lt; </a:t>
                </a:r>
                <a:r>
                  <a:rPr lang="de-CH" sz="3600" dirty="0" smtClean="0">
                    <a:solidFill>
                      <a:srgbClr val="C00000"/>
                    </a:solidFill>
                  </a:rPr>
                  <a:t>500 </a:t>
                </a:r>
                <a:r>
                  <a:rPr lang="de-CH" sz="3600" dirty="0" err="1">
                    <a:solidFill>
                      <a:srgbClr val="C00000"/>
                    </a:solidFill>
                  </a:rPr>
                  <a:t>keV</a:t>
                </a:r>
                <a:endParaRPr lang="de-CH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" name="Rechtec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2015" y="5974599"/>
                <a:ext cx="3192990" cy="699615"/>
              </a:xfrm>
              <a:prstGeom prst="rect">
                <a:avLst/>
              </a:prstGeom>
              <a:blipFill>
                <a:blip r:embed="rId5"/>
                <a:stretch>
                  <a:fillRect t="-12174" r="-4771" b="-25217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feld 2"/>
          <p:cNvSpPr txBox="1"/>
          <p:nvPr/>
        </p:nvSpPr>
        <p:spPr>
          <a:xfrm>
            <a:off x="138248" y="933288"/>
            <a:ext cx="75776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smtClean="0">
                <a:solidFill>
                  <a:srgbClr val="FF0000"/>
                </a:solidFill>
              </a:rPr>
              <a:t>Aus der Messung der Impulse von Pion und Myon aus dem </a:t>
            </a:r>
          </a:p>
          <a:p>
            <a:r>
              <a:rPr lang="el-GR" sz="2400" dirty="0" smtClean="0">
                <a:solidFill>
                  <a:srgbClr val="FF0000"/>
                </a:solidFill>
              </a:rPr>
              <a:t>π</a:t>
            </a:r>
            <a:r>
              <a:rPr lang="de-CH" sz="2400" dirty="0" smtClean="0">
                <a:solidFill>
                  <a:srgbClr val="FF0000"/>
                </a:solidFill>
              </a:rPr>
              <a:t>-Zerfall kann man die Masse des </a:t>
            </a:r>
            <a:r>
              <a:rPr lang="el-GR" sz="2400" dirty="0" smtClean="0">
                <a:solidFill>
                  <a:srgbClr val="FF0000"/>
                </a:solidFill>
              </a:rPr>
              <a:t>μ</a:t>
            </a:r>
            <a:r>
              <a:rPr lang="de-CH" sz="2400" dirty="0" smtClean="0">
                <a:solidFill>
                  <a:srgbClr val="FF0000"/>
                </a:solidFill>
              </a:rPr>
              <a:t>-Neutrinos berechnen.</a:t>
            </a:r>
            <a:endParaRPr lang="de-CH" sz="2400" dirty="0">
              <a:solidFill>
                <a:srgbClr val="FF0000"/>
              </a:solidFill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212288" y="5834050"/>
            <a:ext cx="6553202" cy="596382"/>
            <a:chOff x="5638798" y="3514725"/>
            <a:chExt cx="6553202" cy="596382"/>
          </a:xfrm>
        </p:grpSpPr>
        <p:grpSp>
          <p:nvGrpSpPr>
            <p:cNvPr id="9" name="Gruppieren 8"/>
            <p:cNvGrpSpPr/>
            <p:nvPr/>
          </p:nvGrpSpPr>
          <p:grpSpPr>
            <a:xfrm>
              <a:off x="5638798" y="3514725"/>
              <a:ext cx="6553202" cy="596382"/>
              <a:chOff x="5638798" y="3514725"/>
              <a:chExt cx="6553202" cy="59638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feld 10"/>
                  <p:cNvSpPr txBox="1"/>
                  <p:nvPr/>
                </p:nvSpPr>
                <p:spPr>
                  <a:xfrm>
                    <a:off x="5638798" y="3514725"/>
                    <a:ext cx="6553202" cy="596382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de-CH" sz="32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de-CH" sz="320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de-CH" sz="32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l-GR" sz="3200" i="1">
                                    <a:latin typeface="Cambria Math" panose="02040503050406030204" pitchFamily="18" charset="0"/>
                                  </a:rPr>
                                  <m:t>ν</m:t>
                                </m:r>
                                <m:r>
                                  <a:rPr lang="de-CH" sz="32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b>
                              <m:sup>
                                <m:r>
                                  <a:rPr lang="de-CH" sz="3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de-CH" sz="3200" b="0" i="1" smtClean="0">
                                <a:latin typeface="Cambria Math" panose="02040503050406030204" pitchFamily="18" charset="0"/>
                              </a:rPr>
                              <m:t>+ </m:t>
                            </m:r>
                          </m:e>
                        </m:rad>
                        <m:sSubSup>
                          <m:sSubSupPr>
                            <m:ctrlPr>
                              <a:rPr lang="de-CH" sz="32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CH" sz="32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sz="3200" i="1" smtClean="0">
                                <a:latin typeface="Cambria Math" panose="02040503050406030204" pitchFamily="18" charset="0"/>
                              </a:rPr>
                              <m:t>ν</m:t>
                            </m:r>
                          </m:sub>
                          <m:sup>
                            <m:r>
                              <a:rPr lang="de-CH" sz="3200" b="0" i="1" smtClean="0">
                                <a:latin typeface="Cambria Math" panose="02040503050406030204" pitchFamily="18" charset="0"/>
                              </a:rPr>
                              <m:t>2  </m:t>
                            </m:r>
                          </m:sup>
                        </m:sSubSup>
                      </m:oMath>
                    </a14:m>
                    <a:r>
                      <a:rPr lang="de-CH" sz="3200" dirty="0" smtClean="0"/>
                      <a:t>= </a:t>
                    </a:r>
                    <a14:m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de-CH" sz="32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de-CH" sz="32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de-CH" sz="32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l-GR" sz="3200" i="1">
                                    <a:latin typeface="Cambria Math" panose="02040503050406030204" pitchFamily="18" charset="0"/>
                                  </a:rPr>
                                  <m:t>π</m:t>
                                </m:r>
                                <m:r>
                                  <a:rPr lang="de-CH" sz="32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b>
                              <m:sup>
                                <m:r>
                                  <a:rPr lang="de-CH" sz="32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de-CH" sz="3200" i="1">
                                <a:latin typeface="Cambria Math" panose="02040503050406030204" pitchFamily="18" charset="0"/>
                              </a:rPr>
                              <m:t>+ </m:t>
                            </m:r>
                          </m:e>
                        </m:rad>
                        <m:sSubSup>
                          <m:sSubSupPr>
                            <m:ctrlPr>
                              <a:rPr lang="de-CH" sz="32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CH" sz="32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sz="3200" i="1" smtClean="0">
                                <a:latin typeface="Cambria Math" panose="02040503050406030204" pitchFamily="18" charset="0"/>
                              </a:rPr>
                              <m:t>π</m:t>
                            </m:r>
                          </m:sub>
                          <m:sup>
                            <m:r>
                              <a:rPr lang="de-CH" sz="3200" i="1">
                                <a:latin typeface="Cambria Math" panose="02040503050406030204" pitchFamily="18" charset="0"/>
                              </a:rPr>
                              <m:t>2  </m:t>
                            </m:r>
                          </m:sup>
                        </m:sSubSup>
                      </m:oMath>
                    </a14:m>
                    <a:r>
                      <a:rPr lang="de-CH" sz="3200" dirty="0" smtClean="0"/>
                      <a:t> −</a:t>
                    </a:r>
                    <a:endParaRPr lang="de-CH" sz="3200" dirty="0"/>
                  </a:p>
                </p:txBody>
              </p:sp>
            </mc:Choice>
            <mc:Fallback xmlns="">
              <p:sp>
                <p:nvSpPr>
                  <p:cNvPr id="11" name="Textfeld 1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38798" y="3514725"/>
                    <a:ext cx="6553202" cy="59638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t="-4082" b="-39796"/>
                    </a:stretch>
                  </a:blipFill>
                </p:spPr>
                <p:txBody>
                  <a:bodyPr/>
                  <a:lstStyle/>
                  <a:p>
                    <a:r>
                      <a:rPr lang="de-CH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2" name="Gerader Verbinder 11"/>
              <p:cNvCxnSpPr/>
              <p:nvPr/>
            </p:nvCxnSpPr>
            <p:spPr>
              <a:xfrm flipV="1">
                <a:off x="8915399" y="3616007"/>
                <a:ext cx="965630" cy="5744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Gerader Verbinder 9"/>
            <p:cNvCxnSpPr/>
            <p:nvPr/>
          </p:nvCxnSpPr>
          <p:spPr>
            <a:xfrm>
              <a:off x="6696619" y="3607435"/>
              <a:ext cx="830317" cy="1051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" name="Gerade Verbindung mit Pfeil 4"/>
          <p:cNvCxnSpPr/>
          <p:nvPr/>
        </p:nvCxnSpPr>
        <p:spPr>
          <a:xfrm>
            <a:off x="7334221" y="6373242"/>
            <a:ext cx="1009679" cy="0"/>
          </a:xfrm>
          <a:prstGeom prst="straightConnector1">
            <a:avLst/>
          </a:prstGeom>
          <a:ln w="730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/>
              <p:cNvSpPr txBox="1"/>
              <p:nvPr/>
            </p:nvSpPr>
            <p:spPr>
              <a:xfrm>
                <a:off x="42809" y="4650614"/>
                <a:ext cx="2582630" cy="991169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de-CH" sz="2800" dirty="0" smtClean="0">
                    <a:solidFill>
                      <a:srgbClr val="FF0000"/>
                    </a:solidFill>
                  </a:rPr>
                  <a:t>Vorwärtszerfall!: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CH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   </m:t>
                        </m:r>
                        <m:r>
                          <a:rPr lang="de-CH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ν</m:t>
                        </m:r>
                      </m:sub>
                    </m:sSub>
                  </m:oMath>
                </a14:m>
                <a:r>
                  <a:rPr lang="de-CH" sz="2800" dirty="0" smtClean="0">
                    <a:solidFill>
                      <a:srgbClr val="FF0000"/>
                    </a:solidFill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π</m:t>
                        </m:r>
                      </m:sub>
                    </m:sSub>
                  </m:oMath>
                </a14:m>
                <a:r>
                  <a:rPr lang="de-CH" sz="2800" dirty="0" smtClean="0">
                    <a:solidFill>
                      <a:srgbClr val="FF0000"/>
                    </a:solidFill>
                  </a:rPr>
                  <a:t> 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μ</m:t>
                        </m:r>
                      </m:sub>
                    </m:sSub>
                  </m:oMath>
                </a14:m>
                <a:endParaRPr lang="de-CH" sz="2800" dirty="0" smtClean="0"/>
              </a:p>
            </p:txBody>
          </p:sp>
        </mc:Choice>
        <mc:Fallback xmlns="">
          <p:sp>
            <p:nvSpPr>
              <p:cNvPr id="4" name="Textfeld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09" y="4650614"/>
                <a:ext cx="2582630" cy="991169"/>
              </a:xfrm>
              <a:prstGeom prst="rect">
                <a:avLst/>
              </a:prstGeom>
              <a:blipFill>
                <a:blip r:embed="rId7"/>
                <a:stretch>
                  <a:fillRect l="-4460" t="-5488" r="-3286" b="-12805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hteck 13"/>
              <p:cNvSpPr/>
              <p:nvPr/>
            </p:nvSpPr>
            <p:spPr>
              <a:xfrm>
                <a:off x="4520412" y="5702061"/>
                <a:ext cx="1990225" cy="9691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de-CH" sz="28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de-CH" sz="2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CH" sz="28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2800" i="1">
                                  <a:latin typeface="Cambria Math" panose="02040503050406030204" pitchFamily="18" charset="0"/>
                                </a:rPr>
                                <m:t>μ</m:t>
                              </m:r>
                              <m:r>
                                <a:rPr lang="de-CH" sz="28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>
                              <m:r>
                                <a:rPr lang="de-CH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de-CH" sz="2800" i="1">
                              <a:latin typeface="Cambria Math" panose="02040503050406030204" pitchFamily="18" charset="0"/>
                            </a:rPr>
                            <m:t>+ </m:t>
                          </m:r>
                        </m:e>
                      </m:rad>
                      <m:sSubSup>
                        <m:sSubSupPr>
                          <m:ctrlPr>
                            <a:rPr lang="de-CH" sz="2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CH" sz="28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2800" i="1" smtClean="0">
                              <a:latin typeface="Cambria Math" panose="02040503050406030204" pitchFamily="18" charset="0"/>
                            </a:rPr>
                            <m:t>μ</m:t>
                          </m:r>
                        </m:sub>
                        <m:sup>
                          <m:r>
                            <a:rPr lang="de-CH" sz="2800" i="1">
                              <a:latin typeface="Cambria Math" panose="02040503050406030204" pitchFamily="18" charset="0"/>
                            </a:rPr>
                            <m:t>2  </m:t>
                          </m:r>
                        </m:sup>
                      </m:sSubSup>
                    </m:oMath>
                  </m:oMathPara>
                </a14:m>
                <a:endParaRPr lang="de-CH" sz="2800" dirty="0"/>
              </a:p>
            </p:txBody>
          </p:sp>
        </mc:Choice>
        <mc:Fallback xmlns="">
          <p:sp>
            <p:nvSpPr>
              <p:cNvPr id="14" name="Rechteck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0412" y="5702061"/>
                <a:ext cx="1990225" cy="96917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Gerader Verbinder 17"/>
          <p:cNvCxnSpPr/>
          <p:nvPr/>
        </p:nvCxnSpPr>
        <p:spPr>
          <a:xfrm flipV="1">
            <a:off x="5364980" y="5835492"/>
            <a:ext cx="965630" cy="5744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1139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698765" y="1428138"/>
            <a:ext cx="5249157" cy="5428105"/>
          </a:xfrm>
          <a:prstGeom prst="rect">
            <a:avLst/>
          </a:prstGeom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79785" y="1507520"/>
            <a:ext cx="3868496" cy="5254683"/>
          </a:xfrm>
          <a:prstGeom prst="rect">
            <a:avLst/>
          </a:prstGeom>
          <a:noFill/>
          <a:ln/>
        </p:spPr>
      </p:pic>
      <p:sp>
        <p:nvSpPr>
          <p:cNvPr id="2" name="Rechteck 1"/>
          <p:cNvSpPr/>
          <p:nvPr/>
        </p:nvSpPr>
        <p:spPr>
          <a:xfrm>
            <a:off x="698764" y="1413472"/>
            <a:ext cx="5249158" cy="53487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Rechteck 7"/>
          <p:cNvSpPr/>
          <p:nvPr/>
        </p:nvSpPr>
        <p:spPr>
          <a:xfrm>
            <a:off x="7279785" y="1359714"/>
            <a:ext cx="3868496" cy="54024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Textfeld 3"/>
          <p:cNvSpPr txBox="1"/>
          <p:nvPr/>
        </p:nvSpPr>
        <p:spPr>
          <a:xfrm>
            <a:off x="4435362" y="693689"/>
            <a:ext cx="43388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4800" dirty="0" smtClean="0">
                <a:solidFill>
                  <a:srgbClr val="C00000"/>
                </a:solidFill>
              </a:rPr>
              <a:t>Zwei Lehrbücher</a:t>
            </a:r>
            <a:endParaRPr lang="de-CH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5961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16276" y="1022236"/>
            <a:ext cx="5275263" cy="4525963"/>
          </a:xfrm>
          <a:prstGeom prst="rect">
            <a:avLst/>
          </a:prstGeom>
          <a:noFill/>
          <a:ln/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8711686" y="2220873"/>
            <a:ext cx="3311525" cy="77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CH" altLang="de-DE" dirty="0" err="1"/>
              <a:t>From</a:t>
            </a:r>
            <a:r>
              <a:rPr lang="de-CH" altLang="de-DE" dirty="0"/>
              <a:t> M. Daum et al., </a:t>
            </a:r>
          </a:p>
          <a:p>
            <a:pPr>
              <a:spcBef>
                <a:spcPct val="50000"/>
              </a:spcBef>
            </a:pPr>
            <a:r>
              <a:rPr lang="de-CH" altLang="de-DE" i="1" dirty="0"/>
              <a:t>Phys. </a:t>
            </a:r>
            <a:r>
              <a:rPr lang="de-CH" altLang="de-DE" i="1" dirty="0" err="1"/>
              <a:t>Rev</a:t>
            </a:r>
            <a:r>
              <a:rPr lang="de-CH" altLang="de-DE" i="1" dirty="0"/>
              <a:t>. D</a:t>
            </a:r>
            <a:r>
              <a:rPr lang="de-CH" altLang="de-DE" dirty="0"/>
              <a:t> 20, 2692 (1979)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8"/>
              <p:cNvSpPr txBox="1">
                <a:spLocks noChangeArrowheads="1"/>
              </p:cNvSpPr>
              <p:nvPr/>
            </p:nvSpPr>
            <p:spPr bwMode="auto">
              <a:xfrm>
                <a:off x="940681" y="1816453"/>
                <a:ext cx="2421758" cy="19389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de-CH" altLang="de-DE" sz="2400" dirty="0" smtClean="0">
                    <a:solidFill>
                      <a:srgbClr val="FF0000"/>
                    </a:solidFill>
                  </a:rPr>
                  <a:t>Magnetisches Spektrometer:</a:t>
                </a:r>
              </a:p>
              <a:p>
                <a:pPr>
                  <a:spcBef>
                    <a:spcPct val="50000"/>
                  </a:spcBef>
                </a:pPr>
                <a:r>
                  <a:rPr lang="de-CH" altLang="de-DE" sz="2400" dirty="0" smtClean="0">
                    <a:solidFill>
                      <a:srgbClr val="FF0000"/>
                    </a:solidFill>
                  </a:rPr>
                  <a:t>Impulsauflösung</a:t>
                </a:r>
              </a:p>
              <a:p>
                <a:pPr>
                  <a:spcBef>
                    <a:spcPct val="50000"/>
                  </a:spcBef>
                </a:pPr>
                <a:r>
                  <a:rPr lang="de-CH" altLang="de-DE" sz="2400" dirty="0" smtClean="0">
                    <a:solidFill>
                      <a:srgbClr val="FF0000"/>
                    </a:solidFill>
                  </a:rPr>
                  <a:t>       4 ·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CH" altLang="de-DE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CH" altLang="de-DE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CH" altLang="de-DE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</m:oMath>
                </a14:m>
                <a:r>
                  <a:rPr lang="de-CH" altLang="de-DE" sz="2400" dirty="0" smtClean="0">
                    <a:solidFill>
                      <a:srgbClr val="FF0000"/>
                    </a:solidFill>
                  </a:rPr>
                  <a:t>!</a:t>
                </a:r>
                <a:endParaRPr lang="de-CH" altLang="de-DE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40681" y="1816453"/>
                <a:ext cx="2421758" cy="1938992"/>
              </a:xfrm>
              <a:prstGeom prst="rect">
                <a:avLst/>
              </a:prstGeom>
              <a:blipFill>
                <a:blip r:embed="rId6"/>
                <a:stretch>
                  <a:fillRect l="-3769" t="-2516" b="-628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2063751" y="4549661"/>
            <a:ext cx="2087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CH" altLang="de-DE">
                <a:solidFill>
                  <a:srgbClr val="FF0000"/>
                </a:solidFill>
              </a:rPr>
              <a:t>Daten: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5636419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de-CH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940681" y="5831986"/>
            <a:ext cx="4434960" cy="751552"/>
            <a:chOff x="1981201" y="6105252"/>
            <a:chExt cx="4434960" cy="75155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feld 2"/>
                <p:cNvSpPr txBox="1"/>
                <p:nvPr/>
              </p:nvSpPr>
              <p:spPr>
                <a:xfrm>
                  <a:off x="1981201" y="6274680"/>
                  <a:ext cx="2637582" cy="50090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de-CH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l-GR" sz="2400" dirty="0"/>
                            <m:t>ν</m:t>
                          </m:r>
                        </m:sub>
                        <m:sup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Sup>
                        <m:sSubSupPr>
                          <m:ctrlPr>
                            <a:rPr lang="de-CH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CH" sz="24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l-GR" sz="2400" dirty="0"/>
                            <m:t>π</m:t>
                          </m:r>
                        </m:sub>
                        <m:sup>
                          <m:r>
                            <a:rPr lang="de-CH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de-CH" sz="2400" dirty="0" smtClean="0"/>
                    <a:t> +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de-CH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CH" sz="24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2400" i="1" smtClean="0">
                              <a:latin typeface="Cambria Math" panose="02040503050406030204" pitchFamily="18" charset="0"/>
                            </a:rPr>
                            <m:t>μ</m:t>
                          </m:r>
                        </m:sub>
                        <m:sup>
                          <m:r>
                            <a:rPr lang="de-CH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de-CH" sz="2400" b="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a14:m>
                  <a:r>
                    <a:rPr lang="de-CH" sz="2400" dirty="0" smtClean="0"/>
                    <a:t> </a:t>
                  </a:r>
                  <a:endParaRPr lang="de-CH" sz="2400" dirty="0"/>
                </a:p>
              </p:txBody>
            </p:sp>
          </mc:Choice>
          <mc:Fallback xmlns="">
            <p:sp>
              <p:nvSpPr>
                <p:cNvPr id="3" name="Textfeld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81201" y="6274680"/>
                  <a:ext cx="2637582" cy="500906"/>
                </a:xfrm>
                <a:prstGeom prst="rect">
                  <a:avLst/>
                </a:prstGeom>
                <a:blipFill>
                  <a:blip r:embed="rId7"/>
                  <a:stretch>
                    <a:fillRect t="-7229" b="-20482"/>
                  </a:stretch>
                </a:blipFill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feld 3"/>
                <p:cNvSpPr txBox="1"/>
                <p:nvPr/>
              </p:nvSpPr>
              <p:spPr>
                <a:xfrm>
                  <a:off x="4469795" y="6105252"/>
                  <a:ext cx="1946366" cy="75155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sz="2400" b="0" i="1" smtClean="0">
                                <a:latin typeface="Cambria Math" panose="02040503050406030204" pitchFamily="18" charset="0"/>
                              </a:rPr>
                              <m:t>π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de-CH" sz="24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de-CH" sz="2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de-CH" sz="24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l-GR" sz="2400" dirty="0"/>
                                  <m:t>μ</m:t>
                                </m:r>
                              </m:sub>
                              <m:sup>
                                <m:r>
                                  <a:rPr lang="de-CH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m:rPr>
                                <m:nor/>
                              </m:rPr>
                              <a:rPr lang="de-CH" sz="2400" dirty="0"/>
                              <m:t> + </m:t>
                            </m:r>
                            <m:sSubSup>
                              <m:sSubSupPr>
                                <m:ctrlPr>
                                  <a:rPr lang="de-CH" sz="2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de-CH" sz="24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l-GR" sz="2400" i="1">
                                    <a:latin typeface="Cambria Math" panose="02040503050406030204" pitchFamily="18" charset="0"/>
                                  </a:rPr>
                                  <m:t>μ</m:t>
                                </m:r>
                              </m:sub>
                              <m:sup>
                                <m:r>
                                  <a:rPr lang="de-CH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rad>
                      </m:oMath>
                    </m:oMathPara>
                  </a14:m>
                  <a:endParaRPr lang="de-CH" sz="2400" dirty="0"/>
                </a:p>
              </p:txBody>
            </p:sp>
          </mc:Choice>
          <mc:Fallback xmlns="">
            <p:sp>
              <p:nvSpPr>
                <p:cNvPr id="4" name="Textfeld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69795" y="6105252"/>
                  <a:ext cx="1946366" cy="75155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hteck 9"/>
              <p:cNvSpPr/>
              <p:nvPr/>
            </p:nvSpPr>
            <p:spPr>
              <a:xfrm>
                <a:off x="6537434" y="5883923"/>
                <a:ext cx="3192990" cy="6996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CH" sz="36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3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3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ν</m:t>
                        </m:r>
                        <m:r>
                          <a:rPr lang="de-CH" sz="3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sz="3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μ</m:t>
                        </m:r>
                        <m:r>
                          <a:rPr lang="de-CH" sz="3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de-CH" sz="3600" dirty="0">
                    <a:solidFill>
                      <a:srgbClr val="C00000"/>
                    </a:solidFill>
                  </a:rPr>
                  <a:t> &lt; 170 </a:t>
                </a:r>
                <a:r>
                  <a:rPr lang="de-CH" sz="3600" dirty="0" err="1">
                    <a:solidFill>
                      <a:srgbClr val="C00000"/>
                    </a:solidFill>
                  </a:rPr>
                  <a:t>keV</a:t>
                </a:r>
                <a:endParaRPr lang="de-CH" sz="3600" dirty="0"/>
              </a:p>
            </p:txBody>
          </p:sp>
        </mc:Choice>
        <mc:Fallback xmlns="">
          <p:sp>
            <p:nvSpPr>
              <p:cNvPr id="10" name="Rechtec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7434" y="5883923"/>
                <a:ext cx="3192990" cy="699615"/>
              </a:xfrm>
              <a:prstGeom prst="rect">
                <a:avLst/>
              </a:prstGeom>
              <a:blipFill>
                <a:blip r:embed="rId9"/>
                <a:stretch>
                  <a:fillRect t="-12174" r="-4962" b="-25217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Gerade Verbindung mit Pfeil 11"/>
          <p:cNvCxnSpPr/>
          <p:nvPr/>
        </p:nvCxnSpPr>
        <p:spPr>
          <a:xfrm>
            <a:off x="5591505" y="6251867"/>
            <a:ext cx="840829" cy="1229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llipse 12"/>
          <p:cNvSpPr/>
          <p:nvPr/>
        </p:nvSpPr>
        <p:spPr>
          <a:xfrm>
            <a:off x="4967310" y="6001401"/>
            <a:ext cx="387125" cy="51610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5" name="Gerade Verbindung mit Pfeil 14"/>
          <p:cNvCxnSpPr/>
          <p:nvPr/>
        </p:nvCxnSpPr>
        <p:spPr>
          <a:xfrm flipH="1">
            <a:off x="5411835" y="5043534"/>
            <a:ext cx="1802750" cy="1009330"/>
          </a:xfrm>
          <a:prstGeom prst="straightConnector1">
            <a:avLst/>
          </a:prstGeom>
          <a:ln w="508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9715102" y="5808620"/>
            <a:ext cx="25437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 smtClean="0">
                <a:solidFill>
                  <a:srgbClr val="C00000"/>
                </a:solidFill>
              </a:rPr>
              <a:t>Weltrekord!</a:t>
            </a:r>
          </a:p>
          <a:p>
            <a:r>
              <a:rPr lang="de-CH" sz="2400" b="1" dirty="0" smtClean="0">
                <a:solidFill>
                  <a:srgbClr val="C00000"/>
                </a:solidFill>
              </a:rPr>
              <a:t>Noch heute gültig!</a:t>
            </a:r>
            <a:endParaRPr lang="de-CH" sz="24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7188258" y="4452876"/>
                <a:ext cx="1723696" cy="5602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CH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800" i="1" smtClean="0">
                            <a:latin typeface="Cambria Math" panose="02040503050406030204" pitchFamily="18" charset="0"/>
                          </a:rPr>
                          <m:t>μ</m:t>
                        </m:r>
                      </m:sub>
                    </m:sSub>
                  </m:oMath>
                </a14:m>
                <a:r>
                  <a:rPr lang="de-CH" sz="2800" dirty="0" smtClean="0"/>
                  <a:t> = </a:t>
                </a:r>
                <a:r>
                  <a:rPr lang="el-GR" sz="2800" dirty="0" smtClean="0"/>
                  <a:t>η·</a:t>
                </a:r>
                <a:r>
                  <a:rPr lang="de-CH" sz="2800" dirty="0" smtClean="0"/>
                  <a:t>B·</a:t>
                </a:r>
                <a:r>
                  <a:rPr lang="el-GR" sz="2800" dirty="0" smtClean="0"/>
                  <a:t>ρ</a:t>
                </a:r>
                <a:endParaRPr lang="de-CH" sz="2800" dirty="0"/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8258" y="4452876"/>
                <a:ext cx="1723696" cy="560282"/>
              </a:xfrm>
              <a:prstGeom prst="rect">
                <a:avLst/>
              </a:prstGeom>
              <a:blipFill>
                <a:blip r:embed="rId10"/>
                <a:stretch>
                  <a:fillRect t="-9783" r="-2120" b="-2391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Gerade Verbindung mit Pfeil 18"/>
          <p:cNvCxnSpPr/>
          <p:nvPr/>
        </p:nvCxnSpPr>
        <p:spPr>
          <a:xfrm flipH="1">
            <a:off x="5987723" y="4804674"/>
            <a:ext cx="1198991" cy="19574"/>
          </a:xfrm>
          <a:prstGeom prst="straightConnector1">
            <a:avLst/>
          </a:prstGeom>
          <a:ln w="508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36698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688" y="998539"/>
            <a:ext cx="10238129" cy="5612467"/>
          </a:xfrm>
          <a:prstGeom prst="rect">
            <a:avLst/>
          </a:prstGeom>
        </p:spPr>
      </p:pic>
      <p:cxnSp>
        <p:nvCxnSpPr>
          <p:cNvPr id="4" name="Gerader Verbinder 3"/>
          <p:cNvCxnSpPr/>
          <p:nvPr/>
        </p:nvCxnSpPr>
        <p:spPr>
          <a:xfrm flipV="1">
            <a:off x="6316717" y="4761186"/>
            <a:ext cx="714704" cy="1051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4662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70" y="2104039"/>
            <a:ext cx="11956405" cy="4453923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753419" y="998539"/>
            <a:ext cx="109381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4800" dirty="0" err="1" smtClean="0">
                <a:solidFill>
                  <a:srgbClr val="FF0000"/>
                </a:solidFill>
              </a:rPr>
              <a:t>Particle</a:t>
            </a:r>
            <a:r>
              <a:rPr lang="de-CH" sz="4800" dirty="0" smtClean="0">
                <a:solidFill>
                  <a:srgbClr val="FF0000"/>
                </a:solidFill>
              </a:rPr>
              <a:t> Data Group 2022 («</a:t>
            </a:r>
            <a:r>
              <a:rPr lang="de-CH" sz="4800" dirty="0" err="1" smtClean="0">
                <a:solidFill>
                  <a:srgbClr val="FF0000"/>
                </a:solidFill>
              </a:rPr>
              <a:t>Guiness</a:t>
            </a:r>
            <a:r>
              <a:rPr lang="de-CH" sz="4800" dirty="0" smtClean="0">
                <a:solidFill>
                  <a:srgbClr val="FF0000"/>
                </a:solidFill>
              </a:rPr>
              <a:t> Buch»)</a:t>
            </a:r>
            <a:endParaRPr lang="de-CH" sz="4800" dirty="0">
              <a:solidFill>
                <a:srgbClr val="FF0000"/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414338" y="3028947"/>
            <a:ext cx="11277204" cy="585791"/>
          </a:xfrm>
          <a:prstGeom prst="rect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5" name="Gerade Verbindung mit Pfeil 4"/>
          <p:cNvCxnSpPr/>
          <p:nvPr/>
        </p:nvCxnSpPr>
        <p:spPr>
          <a:xfrm flipH="1">
            <a:off x="11058525" y="3446570"/>
            <a:ext cx="251427" cy="2211280"/>
          </a:xfrm>
          <a:prstGeom prst="straightConnector1">
            <a:avLst/>
          </a:prstGeom>
          <a:ln w="539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54466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uppieren 1"/>
          <p:cNvGrpSpPr/>
          <p:nvPr/>
        </p:nvGrpSpPr>
        <p:grpSpPr>
          <a:xfrm>
            <a:off x="2472222" y="1179579"/>
            <a:ext cx="7920037" cy="5616575"/>
            <a:chOff x="614838" y="36572"/>
            <a:chExt cx="7920037" cy="5616575"/>
          </a:xfrm>
        </p:grpSpPr>
        <p:graphicFrame>
          <p:nvGraphicFramePr>
            <p:cNvPr id="6" name="Object 10"/>
            <p:cNvGraphicFramePr>
              <a:graphicFrameLocks noChangeAspect="1"/>
            </p:cNvGraphicFramePr>
            <p:nvPr>
              <p:extLst/>
            </p:nvPr>
          </p:nvGraphicFramePr>
          <p:xfrm>
            <a:off x="614838" y="36572"/>
            <a:ext cx="7920037" cy="5616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50" name="Bitmap Image" r:id="rId5" imgW="9030483" imgH="5989839" progId="Paint.Picture">
                    <p:embed/>
                  </p:oleObj>
                </mc:Choice>
                <mc:Fallback>
                  <p:oleObj name="Bitmap Image" r:id="rId5" imgW="9030483" imgH="5989839" progId="Paint.Picture">
                    <p:embed/>
                    <p:pic>
                      <p:nvPicPr>
                        <p:cNvPr id="6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4838" y="36572"/>
                          <a:ext cx="7920037" cy="56165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 Box 11"/>
            <p:cNvSpPr txBox="1">
              <a:spLocks noChangeArrowheads="1"/>
            </p:cNvSpPr>
            <p:nvPr/>
          </p:nvSpPr>
          <p:spPr bwMode="auto">
            <a:xfrm>
              <a:off x="4194230" y="3815032"/>
              <a:ext cx="2951264" cy="4570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de-DE" sz="2400" b="1" dirty="0" err="1">
                  <a:solidFill>
                    <a:srgbClr val="FFFF00"/>
                  </a:solidFill>
                  <a:latin typeface="Times New Roman" panose="02020603050405020304" pitchFamily="18" charset="0"/>
                </a:rPr>
                <a:t>Myonenimpuls</a:t>
              </a:r>
              <a:r>
                <a:rPr lang="en-US" altLang="de-DE" sz="2400" b="1" dirty="0">
                  <a:solidFill>
                    <a:srgbClr val="FFFF00"/>
                  </a:solidFill>
                  <a:latin typeface="Times New Roman" panose="02020603050405020304" pitchFamily="18" charset="0"/>
                </a:rPr>
                <a:t> p</a:t>
              </a:r>
              <a:r>
                <a:rPr lang="en-US" altLang="de-DE" sz="2400" b="1" baseline="-25000" dirty="0">
                  <a:solidFill>
                    <a:srgbClr val="FFFF00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</a:t>
              </a:r>
            </a:p>
          </p:txBody>
        </p:sp>
        <p:sp>
          <p:nvSpPr>
            <p:cNvPr id="8" name="AutoShape 12"/>
            <p:cNvSpPr>
              <a:spLocks noChangeArrowheads="1"/>
            </p:cNvSpPr>
            <p:nvPr/>
          </p:nvSpPr>
          <p:spPr bwMode="auto">
            <a:xfrm>
              <a:off x="2394221" y="3989422"/>
              <a:ext cx="1153130" cy="228512"/>
            </a:xfrm>
            <a:prstGeom prst="leftArrow">
              <a:avLst>
                <a:gd name="adj1" fmla="val 50000"/>
                <a:gd name="adj2" fmla="val 134868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7344244" y="1277350"/>
              <a:ext cx="571878" cy="5792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de-DE" sz="3200" b="1">
                  <a:solidFill>
                    <a:srgbClr val="FF0000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</a:t>
              </a:r>
              <a:r>
                <a:rPr lang="en-US" altLang="de-DE" sz="3200" b="1" baseline="30000">
                  <a:solidFill>
                    <a:srgbClr val="FF0000"/>
                  </a:solidFill>
                  <a:latin typeface="Times New Roman" panose="02020603050405020304" pitchFamily="18" charset="0"/>
                  <a:sym typeface="WP Greek Century" pitchFamily="2" charset="2"/>
                </a:rPr>
                <a:t>+</a:t>
              </a:r>
              <a:endParaRPr lang="en-GB" altLang="de-DE" sz="3200" b="1" baseline="3000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910908" y="1378501"/>
            <a:ext cx="10976292" cy="523220"/>
          </a:xfrm>
          <a:prstGeom prst="rect">
            <a:avLst/>
          </a:prstGeom>
          <a:solidFill>
            <a:srgbClr val="CCECFF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de-DE" sz="2800" b="1" dirty="0" err="1">
                <a:latin typeface="Times New Roman" panose="02020603050405020304" pitchFamily="18" charset="0"/>
              </a:rPr>
              <a:t>Pr</a:t>
            </a:r>
            <a:r>
              <a:rPr lang="en-US" altLang="de-DE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äzisionsmessung</a:t>
            </a:r>
            <a:r>
              <a:rPr lang="en-US" altLang="de-D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 </a:t>
            </a:r>
            <a:r>
              <a:rPr lang="en-US" altLang="de-DE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Myonenimpulses</a:t>
            </a:r>
            <a:r>
              <a:rPr lang="en-US" altLang="de-DE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de-DE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beim</a:t>
            </a:r>
            <a:r>
              <a:rPr lang="en-US" altLang="de-DE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de-DE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Zerfall</a:t>
            </a:r>
            <a:r>
              <a:rPr lang="en-US" altLang="de-DE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de-DE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ruhender</a:t>
            </a:r>
            <a:r>
              <a:rPr lang="en-US" altLang="de-D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de-DE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Pionen</a:t>
            </a:r>
            <a:endParaRPr lang="en-GB" altLang="de-DE" sz="2800" b="1" dirty="0">
              <a:latin typeface="Times New Roman" panose="02020603050405020304" pitchFamily="18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762549" y="858062"/>
            <a:ext cx="73393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dirty="0" smtClean="0"/>
              <a:t>Titel und Titelbild einer Doktorarbeit an der ETHZ</a:t>
            </a:r>
            <a:endParaRPr lang="de-CH" sz="2800" dirty="0"/>
          </a:p>
        </p:txBody>
      </p:sp>
      <p:sp>
        <p:nvSpPr>
          <p:cNvPr id="12" name="Textfeld 11"/>
          <p:cNvSpPr txBox="1"/>
          <p:nvPr/>
        </p:nvSpPr>
        <p:spPr>
          <a:xfrm>
            <a:off x="4487670" y="5746758"/>
            <a:ext cx="58617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4000" dirty="0" smtClean="0"/>
              <a:t>passt gut in die Landschaft!</a:t>
            </a:r>
            <a:endParaRPr lang="de-CH" sz="40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199" y="5699145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9270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98539"/>
            <a:ext cx="6593983" cy="445609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5743" y="2513257"/>
            <a:ext cx="6336257" cy="4344743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4056993" y="2249214"/>
            <a:ext cx="138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/>
                </a:solidFill>
              </a:rPr>
              <a:t>Werner Joho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0" y="3606333"/>
            <a:ext cx="1910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/>
                </a:solidFill>
              </a:rPr>
              <a:t>Francesco </a:t>
            </a:r>
            <a:r>
              <a:rPr lang="de-CH" dirty="0" err="1" smtClean="0">
                <a:solidFill>
                  <a:schemeClr val="bg1"/>
                </a:solidFill>
              </a:rPr>
              <a:t>Resmini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064469" y="5570483"/>
            <a:ext cx="1816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Christa </a:t>
            </a:r>
            <a:r>
              <a:rPr lang="de-CH" dirty="0" err="1" smtClean="0"/>
              <a:t>Markovits</a:t>
            </a:r>
            <a:endParaRPr lang="de-CH" dirty="0"/>
          </a:p>
        </p:txBody>
      </p:sp>
      <p:sp>
        <p:nvSpPr>
          <p:cNvPr id="8" name="Textfeld 7"/>
          <p:cNvSpPr txBox="1"/>
          <p:nvPr/>
        </p:nvSpPr>
        <p:spPr>
          <a:xfrm>
            <a:off x="8534400" y="5971648"/>
            <a:ext cx="1379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Urs </a:t>
            </a:r>
            <a:r>
              <a:rPr lang="de-CH" dirty="0" err="1" smtClean="0"/>
              <a:t>Schryber</a:t>
            </a:r>
            <a:endParaRPr lang="de-CH" dirty="0"/>
          </a:p>
        </p:txBody>
      </p:sp>
      <p:sp>
        <p:nvSpPr>
          <p:cNvPr id="9" name="Textfeld 8"/>
          <p:cNvSpPr txBox="1"/>
          <p:nvPr/>
        </p:nvSpPr>
        <p:spPr>
          <a:xfrm>
            <a:off x="9360678" y="4087598"/>
            <a:ext cx="1598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Luigi </a:t>
            </a:r>
            <a:r>
              <a:rPr lang="de-CH" dirty="0" err="1" smtClean="0"/>
              <a:t>Rezzonico</a:t>
            </a:r>
            <a:endParaRPr lang="de-CH" dirty="0"/>
          </a:p>
        </p:txBody>
      </p:sp>
      <p:sp>
        <p:nvSpPr>
          <p:cNvPr id="10" name="Textfeld 9"/>
          <p:cNvSpPr txBox="1"/>
          <p:nvPr/>
        </p:nvSpPr>
        <p:spPr>
          <a:xfrm>
            <a:off x="5885422" y="3672538"/>
            <a:ext cx="573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Kägi</a:t>
            </a:r>
            <a:endParaRPr lang="de-CH" dirty="0"/>
          </a:p>
        </p:txBody>
      </p:sp>
      <p:sp>
        <p:nvSpPr>
          <p:cNvPr id="11" name="Textfeld 10"/>
          <p:cNvSpPr txBox="1"/>
          <p:nvPr/>
        </p:nvSpPr>
        <p:spPr>
          <a:xfrm>
            <a:off x="6334957" y="2908232"/>
            <a:ext cx="1342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/>
                </a:solidFill>
              </a:rPr>
              <a:t>Josef Kovacs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8372090" y="2882325"/>
            <a:ext cx="130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/>
                </a:solidFill>
              </a:rPr>
              <a:t>Elio Mariani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7477918" y="1175502"/>
            <a:ext cx="2265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600" dirty="0" smtClean="0"/>
              <a:t>23. 2. 1974</a:t>
            </a:r>
            <a:endParaRPr lang="de-CH" sz="3600" dirty="0"/>
          </a:p>
        </p:txBody>
      </p:sp>
    </p:spTree>
    <p:extLst>
      <p:ext uri="{BB962C8B-B14F-4D97-AF65-F5344CB8AC3E}">
        <p14:creationId xmlns:p14="http://schemas.microsoft.com/office/powerpoint/2010/main" val="41868295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241748" y="782790"/>
            <a:ext cx="8435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600" dirty="0" smtClean="0"/>
              <a:t>Ein Buch</a:t>
            </a:r>
            <a:r>
              <a:rPr lang="de-CH" sz="3600" dirty="0"/>
              <a:t>:</a:t>
            </a:r>
            <a:r>
              <a:rPr lang="de-CH" sz="3600" dirty="0" smtClean="0"/>
              <a:t> Titelseite                            Rückseite</a:t>
            </a:r>
            <a:endParaRPr lang="de-CH" sz="36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189188" y="1278500"/>
            <a:ext cx="3930869" cy="5634325"/>
            <a:chOff x="767255" y="1278500"/>
            <a:chExt cx="3930869" cy="5634325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316" y="1278500"/>
              <a:ext cx="3759363" cy="5634325"/>
            </a:xfrm>
            <a:prstGeom prst="rect">
              <a:avLst/>
            </a:prstGeom>
          </p:spPr>
        </p:pic>
        <p:sp>
          <p:nvSpPr>
            <p:cNvPr id="8" name="Rechteck 7"/>
            <p:cNvSpPr/>
            <p:nvPr/>
          </p:nvSpPr>
          <p:spPr>
            <a:xfrm>
              <a:off x="767255" y="1303050"/>
              <a:ext cx="3930869" cy="5459153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9" name="Rechteck 8"/>
          <p:cNvSpPr/>
          <p:nvPr/>
        </p:nvSpPr>
        <p:spPr>
          <a:xfrm>
            <a:off x="4593538" y="1303050"/>
            <a:ext cx="7430295" cy="54591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Textfeld 4"/>
          <p:cNvSpPr txBox="1"/>
          <p:nvPr/>
        </p:nvSpPr>
        <p:spPr>
          <a:xfrm>
            <a:off x="4714984" y="1413901"/>
            <a:ext cx="7355475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smtClean="0">
                <a:solidFill>
                  <a:srgbClr val="FF0000"/>
                </a:solidFill>
              </a:rPr>
              <a:t>Leserstimmen (u.a.):</a:t>
            </a:r>
          </a:p>
          <a:p>
            <a:r>
              <a:rPr lang="de-CH" sz="2400" dirty="0" smtClean="0"/>
              <a:t>Ralph Eichler: Sehr spannend!</a:t>
            </a:r>
          </a:p>
          <a:p>
            <a:r>
              <a:rPr lang="de-CH" sz="2400" dirty="0" smtClean="0"/>
              <a:t>Martin Grossmann: Superspannend!</a:t>
            </a:r>
          </a:p>
          <a:p>
            <a:r>
              <a:rPr lang="de-CH" sz="2400" dirty="0" smtClean="0"/>
              <a:t>Peter Bauer: </a:t>
            </a:r>
            <a:r>
              <a:rPr lang="de-CH" sz="2400" dirty="0" err="1" smtClean="0"/>
              <a:t>It</a:t>
            </a:r>
            <a:r>
              <a:rPr lang="de-CH" sz="2400" dirty="0" smtClean="0"/>
              <a:t> </a:t>
            </a:r>
            <a:r>
              <a:rPr lang="de-CH" sz="2400" dirty="0" err="1" smtClean="0"/>
              <a:t>is</a:t>
            </a:r>
            <a:r>
              <a:rPr lang="de-CH" sz="2400" dirty="0" smtClean="0"/>
              <a:t> </a:t>
            </a:r>
            <a:r>
              <a:rPr lang="de-CH" sz="2400" dirty="0" err="1" smtClean="0"/>
              <a:t>extremely</a:t>
            </a:r>
            <a:r>
              <a:rPr lang="de-CH" sz="2400" dirty="0" smtClean="0"/>
              <a:t> </a:t>
            </a:r>
            <a:r>
              <a:rPr lang="de-CH" sz="2400" dirty="0" err="1" smtClean="0"/>
              <a:t>well</a:t>
            </a:r>
            <a:r>
              <a:rPr lang="de-CH" sz="2400" dirty="0" smtClean="0"/>
              <a:t> </a:t>
            </a:r>
            <a:r>
              <a:rPr lang="de-CH" sz="2400" dirty="0" err="1" smtClean="0"/>
              <a:t>written</a:t>
            </a:r>
            <a:r>
              <a:rPr lang="de-CH" sz="2400" dirty="0" smtClean="0"/>
              <a:t>!</a:t>
            </a:r>
          </a:p>
          <a:p>
            <a:r>
              <a:rPr lang="de-CH" sz="2400" dirty="0" smtClean="0"/>
              <a:t>Jörg Löffler: Ein sehr spannendes Buch!</a:t>
            </a:r>
          </a:p>
          <a:p>
            <a:r>
              <a:rPr lang="de-CH" sz="2400" dirty="0" smtClean="0"/>
              <a:t>Svetlana </a:t>
            </a:r>
            <a:r>
              <a:rPr lang="de-CH" sz="2400" dirty="0" err="1" smtClean="0"/>
              <a:t>Chesnevskaya</a:t>
            </a:r>
            <a:r>
              <a:rPr lang="de-CH" sz="2400" dirty="0" smtClean="0"/>
              <a:t>: … es ist unglaublich interessant!</a:t>
            </a:r>
          </a:p>
          <a:p>
            <a:r>
              <a:rPr lang="de-CH" sz="2400" dirty="0" smtClean="0"/>
              <a:t>Martin </a:t>
            </a:r>
            <a:r>
              <a:rPr lang="de-CH" sz="2400" dirty="0" err="1" smtClean="0"/>
              <a:t>Humbel</a:t>
            </a:r>
            <a:r>
              <a:rPr lang="de-CH" sz="2400" dirty="0" smtClean="0"/>
              <a:t>: Das Buch ist übrigens sehr unterhaltsam!</a:t>
            </a:r>
          </a:p>
          <a:p>
            <a:r>
              <a:rPr lang="de-CH" sz="2400" dirty="0" smtClean="0"/>
              <a:t>Hans Pfeiffer: Die Mischung aus Physik und </a:t>
            </a:r>
          </a:p>
          <a:p>
            <a:r>
              <a:rPr lang="de-CH" sz="2400" dirty="0"/>
              <a:t> </a:t>
            </a:r>
            <a:r>
              <a:rPr lang="de-CH" sz="2400" dirty="0" smtClean="0"/>
              <a:t>                        Persönlichem gefällt mir.</a:t>
            </a:r>
          </a:p>
          <a:p>
            <a:r>
              <a:rPr lang="de-CH" sz="2400" dirty="0" smtClean="0"/>
              <a:t>Christa </a:t>
            </a:r>
            <a:r>
              <a:rPr lang="de-CH" sz="2400" dirty="0" err="1" smtClean="0"/>
              <a:t>Markovits</a:t>
            </a:r>
            <a:r>
              <a:rPr lang="de-CH" sz="2400" dirty="0" smtClean="0"/>
              <a:t>: Kompliment zu Deinem schönen Buch!</a:t>
            </a:r>
          </a:p>
          <a:p>
            <a:r>
              <a:rPr lang="de-CH" sz="2400" dirty="0" smtClean="0"/>
              <a:t>Urs Heidelberger: Dein Buch hat mir sehr viel Freude </a:t>
            </a:r>
          </a:p>
          <a:p>
            <a:r>
              <a:rPr lang="de-CH" sz="2400" dirty="0"/>
              <a:t> </a:t>
            </a:r>
            <a:r>
              <a:rPr lang="de-CH" sz="2400" dirty="0" smtClean="0"/>
              <a:t>                                gemacht  und viele Lacher und </a:t>
            </a:r>
          </a:p>
          <a:p>
            <a:r>
              <a:rPr lang="de-CH" sz="2400" dirty="0"/>
              <a:t> </a:t>
            </a:r>
            <a:r>
              <a:rPr lang="de-CH" sz="2400" dirty="0" smtClean="0"/>
              <a:t>                                </a:t>
            </a:r>
            <a:r>
              <a:rPr lang="de-CH" sz="2400" dirty="0" err="1" smtClean="0"/>
              <a:t>Schmunzler</a:t>
            </a:r>
            <a:r>
              <a:rPr lang="de-CH" sz="2400" dirty="0" smtClean="0"/>
              <a:t> produziert!</a:t>
            </a:r>
            <a:endParaRPr lang="de-CH" sz="2400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490844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4204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73436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49766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10901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19824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1350" y="2190750"/>
            <a:ext cx="58293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4816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688" y="998539"/>
            <a:ext cx="10238129" cy="561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496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706" y="1218215"/>
            <a:ext cx="10837077" cy="4036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887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7325" y="998539"/>
            <a:ext cx="8689750" cy="5859461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531476" y="3928269"/>
            <a:ext cx="20551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smtClean="0">
                <a:solidFill>
                  <a:schemeClr val="bg1"/>
                </a:solidFill>
              </a:rPr>
              <a:t>Jean-Pierre Blaser</a:t>
            </a:r>
            <a:endParaRPr lang="de-CH" sz="2000" dirty="0">
              <a:solidFill>
                <a:schemeClr val="bg1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5191431" y="4677104"/>
            <a:ext cx="1275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/>
                </a:solidFill>
              </a:rPr>
              <a:t>Hans </a:t>
            </a:r>
            <a:r>
              <a:rPr lang="de-CH" dirty="0" err="1" smtClean="0">
                <a:solidFill>
                  <a:schemeClr val="bg1"/>
                </a:solidFill>
              </a:rPr>
              <a:t>Willax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580993" y="2196662"/>
            <a:ext cx="1772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/>
                </a:solidFill>
              </a:rPr>
              <a:t>Richard Reimann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663822" y="2723158"/>
            <a:ext cx="1379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/>
                </a:solidFill>
              </a:rPr>
              <a:t>Urs </a:t>
            </a:r>
            <a:r>
              <a:rPr lang="de-CH" dirty="0" err="1" smtClean="0">
                <a:solidFill>
                  <a:schemeClr val="bg1"/>
                </a:solidFill>
              </a:rPr>
              <a:t>Schryber</a:t>
            </a:r>
            <a:endParaRPr lang="de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205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7343" y="998539"/>
            <a:ext cx="8794657" cy="5937249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15614" y="1418897"/>
            <a:ext cx="3390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dirty="0" smtClean="0"/>
              <a:t>24. 2. 1974, ca. 0:10 h</a:t>
            </a:r>
            <a:endParaRPr lang="de-CH" sz="2800" dirty="0"/>
          </a:p>
        </p:txBody>
      </p:sp>
      <p:sp>
        <p:nvSpPr>
          <p:cNvPr id="4" name="Ellipse 3"/>
          <p:cNvSpPr/>
          <p:nvPr/>
        </p:nvSpPr>
        <p:spPr>
          <a:xfrm>
            <a:off x="3303379" y="4096736"/>
            <a:ext cx="914400" cy="2104040"/>
          </a:xfrm>
          <a:prstGeom prst="ellipse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Textfeld 4"/>
          <p:cNvSpPr txBox="1"/>
          <p:nvPr/>
        </p:nvSpPr>
        <p:spPr>
          <a:xfrm>
            <a:off x="9297957" y="6488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</a:t>
            </a:r>
            <a:endParaRPr lang="de-CH" dirty="0"/>
          </a:p>
        </p:txBody>
      </p:sp>
      <p:sp>
        <p:nvSpPr>
          <p:cNvPr id="9" name="Textfeld 8"/>
          <p:cNvSpPr txBox="1"/>
          <p:nvPr/>
        </p:nvSpPr>
        <p:spPr>
          <a:xfrm>
            <a:off x="9185729" y="448266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2</a:t>
            </a:r>
            <a:endParaRPr lang="de-CH" dirty="0"/>
          </a:p>
        </p:txBody>
      </p:sp>
      <p:sp>
        <p:nvSpPr>
          <p:cNvPr id="10" name="Textfeld 9"/>
          <p:cNvSpPr txBox="1"/>
          <p:nvPr/>
        </p:nvSpPr>
        <p:spPr>
          <a:xfrm>
            <a:off x="8610600" y="350712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de-CH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400068" y="408622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>
                    <a:lumMod val="95000"/>
                  </a:schemeClr>
                </a:solidFill>
              </a:rPr>
              <a:t>12</a:t>
            </a:r>
            <a:endParaRPr lang="de-CH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7348665" y="514875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>
                    <a:lumMod val="95000"/>
                  </a:schemeClr>
                </a:solidFill>
              </a:rPr>
              <a:t>13</a:t>
            </a:r>
            <a:endParaRPr lang="de-CH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8083264" y="4031695"/>
            <a:ext cx="243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de-CH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588867" y="500798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de-CH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588867" y="36766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7</a:t>
            </a:r>
            <a:endParaRPr lang="de-CH" dirty="0"/>
          </a:p>
        </p:txBody>
      </p:sp>
      <p:sp>
        <p:nvSpPr>
          <p:cNvPr id="16" name="Textfeld 15"/>
          <p:cNvSpPr txBox="1"/>
          <p:nvPr/>
        </p:nvSpPr>
        <p:spPr>
          <a:xfrm>
            <a:off x="7499508" y="332830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5</a:t>
            </a:r>
            <a:endParaRPr lang="de-CH" dirty="0"/>
          </a:p>
        </p:txBody>
      </p:sp>
      <p:sp>
        <p:nvSpPr>
          <p:cNvPr id="17" name="Textfeld 16"/>
          <p:cNvSpPr txBox="1"/>
          <p:nvPr/>
        </p:nvSpPr>
        <p:spPr>
          <a:xfrm>
            <a:off x="6172200" y="217305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11</a:t>
            </a:r>
            <a:endParaRPr lang="de-CH" dirty="0"/>
          </a:p>
        </p:txBody>
      </p:sp>
      <p:sp>
        <p:nvSpPr>
          <p:cNvPr id="18" name="Textfeld 17"/>
          <p:cNvSpPr txBox="1"/>
          <p:nvPr/>
        </p:nvSpPr>
        <p:spPr>
          <a:xfrm>
            <a:off x="6081060" y="29788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de-CH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7643828" y="22334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>
                    <a:lumMod val="95000"/>
                  </a:schemeClr>
                </a:solidFill>
              </a:rPr>
              <a:t>6</a:t>
            </a:r>
            <a:endParaRPr lang="de-CH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5193801" y="366236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10</a:t>
            </a:r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294290" y="2357717"/>
            <a:ext cx="2365263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 </a:t>
            </a:r>
            <a:r>
              <a:rPr lang="de-CH" dirty="0" err="1" smtClean="0"/>
              <a:t>GordonEaton</a:t>
            </a:r>
            <a:endParaRPr lang="de-CH" dirty="0" smtClean="0"/>
          </a:p>
          <a:p>
            <a:r>
              <a:rPr lang="de-CH" dirty="0" smtClean="0"/>
              <a:t>2 Miguel </a:t>
            </a:r>
            <a:r>
              <a:rPr lang="de-CH" dirty="0" err="1" smtClean="0"/>
              <a:t>Olivo</a:t>
            </a:r>
            <a:r>
              <a:rPr lang="de-CH" dirty="0" smtClean="0"/>
              <a:t>†</a:t>
            </a:r>
          </a:p>
          <a:p>
            <a:r>
              <a:rPr lang="de-CH" dirty="0" smtClean="0"/>
              <a:t>3 Urs </a:t>
            </a:r>
            <a:r>
              <a:rPr lang="de-CH" dirty="0" err="1" smtClean="0"/>
              <a:t>Schryber</a:t>
            </a:r>
            <a:endParaRPr lang="de-CH" dirty="0" smtClean="0"/>
          </a:p>
          <a:p>
            <a:r>
              <a:rPr lang="de-CH" dirty="0" smtClean="0"/>
              <a:t>4 Jean-Pierre </a:t>
            </a:r>
            <a:r>
              <a:rPr lang="de-CH" dirty="0"/>
              <a:t>Blaser †</a:t>
            </a:r>
            <a:endParaRPr lang="de-CH" dirty="0" smtClean="0"/>
          </a:p>
          <a:p>
            <a:r>
              <a:rPr lang="de-CH" dirty="0" smtClean="0"/>
              <a:t>5 Paul Rudolf</a:t>
            </a:r>
          </a:p>
          <a:p>
            <a:r>
              <a:rPr lang="de-CH" dirty="0" smtClean="0"/>
              <a:t>6 Hans-Jürg </a:t>
            </a:r>
            <a:r>
              <a:rPr lang="de-CH" dirty="0"/>
              <a:t>Gerber †</a:t>
            </a:r>
            <a:endParaRPr lang="de-CH" dirty="0" smtClean="0"/>
          </a:p>
          <a:p>
            <a:r>
              <a:rPr lang="de-CH" dirty="0" smtClean="0"/>
              <a:t>7 Ivo </a:t>
            </a:r>
            <a:r>
              <a:rPr lang="de-CH" dirty="0" err="1"/>
              <a:t>Jirousek</a:t>
            </a:r>
            <a:r>
              <a:rPr lang="de-CH" dirty="0"/>
              <a:t> †</a:t>
            </a:r>
            <a:endParaRPr lang="de-CH" dirty="0" smtClean="0"/>
          </a:p>
          <a:p>
            <a:r>
              <a:rPr lang="de-CH" dirty="0" smtClean="0"/>
              <a:t>8 Albin </a:t>
            </a:r>
            <a:r>
              <a:rPr lang="de-CH" dirty="0"/>
              <a:t>Janett †</a:t>
            </a:r>
            <a:endParaRPr lang="de-CH" dirty="0" smtClean="0"/>
          </a:p>
          <a:p>
            <a:r>
              <a:rPr lang="de-CH" dirty="0" smtClean="0"/>
              <a:t>9 Werner Joho</a:t>
            </a:r>
          </a:p>
          <a:p>
            <a:r>
              <a:rPr lang="de-CH" dirty="0" smtClean="0"/>
              <a:t>10 Manfred Daum</a:t>
            </a:r>
          </a:p>
          <a:p>
            <a:r>
              <a:rPr lang="de-CH" dirty="0" smtClean="0"/>
              <a:t>11 Urs Rohrer </a:t>
            </a:r>
          </a:p>
          <a:p>
            <a:r>
              <a:rPr lang="de-CH" dirty="0" smtClean="0"/>
              <a:t>12 Hans </a:t>
            </a:r>
            <a:r>
              <a:rPr lang="de-CH" dirty="0" err="1"/>
              <a:t>Willax</a:t>
            </a:r>
            <a:r>
              <a:rPr lang="de-CH" dirty="0"/>
              <a:t> †</a:t>
            </a:r>
            <a:endParaRPr lang="de-CH" dirty="0" smtClean="0"/>
          </a:p>
          <a:p>
            <a:r>
              <a:rPr lang="de-CH" dirty="0" smtClean="0"/>
              <a:t>13 Francesco </a:t>
            </a:r>
            <a:r>
              <a:rPr lang="de-CH" dirty="0" err="1" smtClean="0"/>
              <a:t>Resmini</a:t>
            </a:r>
            <a:r>
              <a:rPr lang="de-CH" dirty="0" smtClean="0"/>
              <a:t>†</a:t>
            </a:r>
            <a:endParaRPr lang="de-CH" dirty="0"/>
          </a:p>
        </p:txBody>
      </p:sp>
      <p:sp>
        <p:nvSpPr>
          <p:cNvPr id="7" name="Rechteck 6"/>
          <p:cNvSpPr/>
          <p:nvPr/>
        </p:nvSpPr>
        <p:spPr>
          <a:xfrm>
            <a:off x="115614" y="1336350"/>
            <a:ext cx="3281729" cy="72367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21" name="Gerade Verbindung mit Pfeil 20"/>
          <p:cNvCxnSpPr/>
          <p:nvPr/>
        </p:nvCxnSpPr>
        <p:spPr>
          <a:xfrm>
            <a:off x="5180248" y="3348174"/>
            <a:ext cx="477530" cy="443249"/>
          </a:xfrm>
          <a:prstGeom prst="straightConnector1">
            <a:avLst/>
          </a:prstGeom>
          <a:ln w="666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7536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2804" y="955679"/>
            <a:ext cx="8569196" cy="5814812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1763661" y="1299933"/>
            <a:ext cx="1891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dirty="0" smtClean="0"/>
              <a:t>24. 2. 1974 </a:t>
            </a:r>
            <a:endParaRPr lang="de-CH" sz="28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463" y="2145982"/>
            <a:ext cx="2814396" cy="4286211"/>
          </a:xfrm>
          <a:prstGeom prst="rect">
            <a:avLst/>
          </a:prstGeom>
        </p:spPr>
      </p:pic>
      <p:cxnSp>
        <p:nvCxnSpPr>
          <p:cNvPr id="6" name="Gerade Verbindung mit Pfeil 5"/>
          <p:cNvCxnSpPr/>
          <p:nvPr/>
        </p:nvCxnSpPr>
        <p:spPr>
          <a:xfrm flipV="1">
            <a:off x="1857375" y="5272088"/>
            <a:ext cx="4014788" cy="285750"/>
          </a:xfrm>
          <a:prstGeom prst="straightConnector1">
            <a:avLst/>
          </a:prstGeom>
          <a:ln w="698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hteck 1"/>
          <p:cNvSpPr/>
          <p:nvPr/>
        </p:nvSpPr>
        <p:spPr>
          <a:xfrm>
            <a:off x="6572249" y="6329363"/>
            <a:ext cx="2200275" cy="49390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49205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0253" y="1839367"/>
            <a:ext cx="6840693" cy="3615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71" y="2010157"/>
            <a:ext cx="4343400" cy="3649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871215" y="1035872"/>
            <a:ext cx="104535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600" dirty="0" smtClean="0"/>
              <a:t>Erste Strahlprofilmessung im p-Kanal: 24. 2. 74 ca. 0:15</a:t>
            </a:r>
            <a:endParaRPr lang="de-CH" sz="3600" dirty="0"/>
          </a:p>
        </p:txBody>
      </p:sp>
    </p:spTree>
    <p:extLst>
      <p:ext uri="{BB962C8B-B14F-4D97-AF65-F5344CB8AC3E}">
        <p14:creationId xmlns:p14="http://schemas.microsoft.com/office/powerpoint/2010/main" val="2453095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1837597"/>
            <a:ext cx="5744323" cy="392108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347" y="1871207"/>
            <a:ext cx="5699851" cy="3887476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2638097" y="920750"/>
            <a:ext cx="5649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600" dirty="0" smtClean="0"/>
              <a:t>Piero </a:t>
            </a:r>
            <a:r>
              <a:rPr lang="de-CH" sz="3600" dirty="0" err="1" smtClean="0"/>
              <a:t>Gheno</a:t>
            </a:r>
            <a:r>
              <a:rPr lang="de-CH" sz="3600" dirty="0" smtClean="0"/>
              <a:t>: Da…. Da…. Da…</a:t>
            </a:r>
            <a:endParaRPr lang="de-CH" sz="3600" dirty="0"/>
          </a:p>
        </p:txBody>
      </p:sp>
      <p:sp>
        <p:nvSpPr>
          <p:cNvPr id="5" name="Textfeld 4"/>
          <p:cNvSpPr txBox="1"/>
          <p:nvPr/>
        </p:nvSpPr>
        <p:spPr>
          <a:xfrm>
            <a:off x="2140663" y="5255172"/>
            <a:ext cx="1517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Piero </a:t>
            </a:r>
            <a:r>
              <a:rPr lang="de-CH" dirty="0" err="1"/>
              <a:t>Gheno</a:t>
            </a:r>
            <a:r>
              <a:rPr lang="de-CH" dirty="0"/>
              <a:t> †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10244590" y="5070506"/>
            <a:ext cx="167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Heiri</a:t>
            </a:r>
            <a:r>
              <a:rPr lang="de-CH" dirty="0" smtClean="0"/>
              <a:t> </a:t>
            </a:r>
            <a:r>
              <a:rPr lang="de-CH" dirty="0" err="1" smtClean="0"/>
              <a:t>Oehninger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8571395" y="5389351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Albert </a:t>
            </a:r>
            <a:r>
              <a:rPr lang="de-CH" dirty="0"/>
              <a:t>Grübler †</a:t>
            </a:r>
          </a:p>
        </p:txBody>
      </p:sp>
    </p:spTree>
    <p:extLst>
      <p:ext uri="{BB962C8B-B14F-4D97-AF65-F5344CB8AC3E}">
        <p14:creationId xmlns:p14="http://schemas.microsoft.com/office/powerpoint/2010/main" val="1590458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6514"/>
            <a:ext cx="1676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3810000" y="193675"/>
            <a:ext cx="4724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CH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1974 - </a:t>
            </a:r>
            <a:r>
              <a:rPr lang="de-CH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 panose="020B0A04020102020204" pitchFamily="34" charset="0"/>
              </a:rPr>
              <a:t>2024</a:t>
            </a:r>
            <a:endParaRPr lang="de-CH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14300"/>
            <a:ext cx="1668463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593" y="998539"/>
            <a:ext cx="4781678" cy="593725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4658165" y="4466897"/>
            <a:ext cx="589719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600" dirty="0" smtClean="0">
                <a:solidFill>
                  <a:srgbClr val="C00000"/>
                </a:solidFill>
              </a:rPr>
              <a:t>Friedrich Schiller, Wilhelm Tell:</a:t>
            </a:r>
          </a:p>
          <a:p>
            <a:r>
              <a:rPr lang="de-CH" sz="3600" dirty="0" smtClean="0">
                <a:solidFill>
                  <a:srgbClr val="C00000"/>
                </a:solidFill>
              </a:rPr>
              <a:t>Das war ein Schuss </a:t>
            </a:r>
          </a:p>
          <a:p>
            <a:r>
              <a:rPr lang="de-CH" sz="3600" dirty="0" smtClean="0">
                <a:solidFill>
                  <a:srgbClr val="C00000"/>
                </a:solidFill>
              </a:rPr>
              <a:t>an den wird man noch denken</a:t>
            </a:r>
          </a:p>
          <a:p>
            <a:r>
              <a:rPr lang="de-CH" sz="3600" dirty="0">
                <a:solidFill>
                  <a:srgbClr val="C00000"/>
                </a:solidFill>
              </a:rPr>
              <a:t>i</a:t>
            </a:r>
            <a:r>
              <a:rPr lang="de-CH" sz="3600" dirty="0" smtClean="0">
                <a:solidFill>
                  <a:srgbClr val="C00000"/>
                </a:solidFill>
              </a:rPr>
              <a:t>n den </a:t>
            </a:r>
            <a:r>
              <a:rPr lang="de-CH" sz="3600" dirty="0" err="1" smtClean="0">
                <a:solidFill>
                  <a:srgbClr val="C00000"/>
                </a:solidFill>
              </a:rPr>
              <a:t>spätsten</a:t>
            </a:r>
            <a:r>
              <a:rPr lang="de-CH" sz="3600" dirty="0" smtClean="0">
                <a:solidFill>
                  <a:srgbClr val="C00000"/>
                </a:solidFill>
              </a:rPr>
              <a:t> Zeiten!</a:t>
            </a:r>
            <a:endParaRPr lang="de-CH" sz="3600" dirty="0">
              <a:solidFill>
                <a:srgbClr val="C000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6379780" y="2007804"/>
            <a:ext cx="3656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600" dirty="0" smtClean="0"/>
              <a:t>24. 2. 1974, 0:27 h</a:t>
            </a:r>
            <a:endParaRPr lang="de-CH" sz="3600" dirty="0"/>
          </a:p>
        </p:txBody>
      </p:sp>
    </p:spTree>
    <p:extLst>
      <p:ext uri="{BB962C8B-B14F-4D97-AF65-F5344CB8AC3E}">
        <p14:creationId xmlns:p14="http://schemas.microsoft.com/office/powerpoint/2010/main" val="766231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1136</Words>
  <Application>Microsoft Office PowerPoint</Application>
  <PresentationFormat>Breitbild</PresentationFormat>
  <Paragraphs>236</Paragraphs>
  <Slides>38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38</vt:i4>
      </vt:variant>
    </vt:vector>
  </HeadingPairs>
  <TitlesOfParts>
    <vt:vector size="50" baseType="lpstr">
      <vt:lpstr>Arial</vt:lpstr>
      <vt:lpstr>Arial Black</vt:lpstr>
      <vt:lpstr>Calibri</vt:lpstr>
      <vt:lpstr>Calibri Light</vt:lpstr>
      <vt:lpstr>Cambria Math</vt:lpstr>
      <vt:lpstr>Symbol</vt:lpstr>
      <vt:lpstr>Times New Roman</vt:lpstr>
      <vt:lpstr>Wingdings</vt:lpstr>
      <vt:lpstr>WP Greek Century</vt:lpstr>
      <vt:lpstr>Office</vt:lpstr>
      <vt:lpstr>Photo Editor Photo</vt:lpstr>
      <vt:lpstr>Bitmap Image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Daum Manfred</dc:creator>
  <cp:lastModifiedBy>Daum Manfred</cp:lastModifiedBy>
  <cp:revision>103</cp:revision>
  <dcterms:created xsi:type="dcterms:W3CDTF">2024-01-23T11:59:09Z</dcterms:created>
  <dcterms:modified xsi:type="dcterms:W3CDTF">2024-02-26T12:47:57Z</dcterms:modified>
</cp:coreProperties>
</file>