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30" r:id="rId2"/>
    <p:sldId id="546" r:id="rId3"/>
    <p:sldId id="556" r:id="rId4"/>
    <p:sldId id="554" r:id="rId5"/>
    <p:sldId id="555" r:id="rId6"/>
    <p:sldId id="377" r:id="rId7"/>
    <p:sldId id="559" r:id="rId8"/>
    <p:sldId id="557" r:id="rId9"/>
    <p:sldId id="558" r:id="rId10"/>
    <p:sldId id="501" r:id="rId11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E88B"/>
    <a:srgbClr val="C9C9C9"/>
    <a:srgbClr val="CDCDCD"/>
    <a:srgbClr val="D7D7D7"/>
    <a:srgbClr val="FDCA00"/>
    <a:srgbClr val="010000"/>
    <a:srgbClr val="808080"/>
    <a:srgbClr val="0000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5" autoAdjust="0"/>
    <p:restoredTop sz="86459" autoAdjust="0"/>
  </p:normalViewPr>
  <p:slideViewPr>
    <p:cSldViewPr snapToObjects="1">
      <p:cViewPr varScale="1">
        <p:scale>
          <a:sx n="103" d="100"/>
          <a:sy n="103" d="100"/>
        </p:scale>
        <p:origin x="496" y="85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79093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3510A-F5E1-8108-A7EC-EA914AF3F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648E00A-1A9D-0072-FC69-CB659D1CC4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5724EF9-C25C-3858-FCED-DFBD514AAE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noProof="0" dirty="0"/>
          </a:p>
        </p:txBody>
      </p:sp>
    </p:spTree>
    <p:extLst>
      <p:ext uri="{BB962C8B-B14F-4D97-AF65-F5344CB8AC3E}">
        <p14:creationId xmlns:p14="http://schemas.microsoft.com/office/powerpoint/2010/main" val="821516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6117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25EBEC-DC1D-0D61-759E-DA76B97F5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B70786B-F33B-77F5-0774-9B2BF0D68E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D4FB078-C8E6-11D7-9C6F-198D7D689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9264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467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07471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4787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jp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18" Type="http://schemas.openxmlformats.org/officeDocument/2006/relationships/image" Target="../media/image20.png"/><Relationship Id="rId3" Type="http://schemas.openxmlformats.org/officeDocument/2006/relationships/image" Target="../media/image26.png"/><Relationship Id="rId21" Type="http://schemas.openxmlformats.org/officeDocument/2006/relationships/image" Target="../media/image43.jpe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9.jpe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1.jpe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svg"/><Relationship Id="rId18" Type="http://schemas.openxmlformats.org/officeDocument/2006/relationships/image" Target="../media/image20.png"/><Relationship Id="rId26" Type="http://schemas.openxmlformats.org/officeDocument/2006/relationships/image" Target="../media/image48.png"/><Relationship Id="rId39" Type="http://schemas.openxmlformats.org/officeDocument/2006/relationships/image" Target="../media/image60.png"/><Relationship Id="rId21" Type="http://schemas.openxmlformats.org/officeDocument/2006/relationships/image" Target="../media/image43.jpeg"/><Relationship Id="rId34" Type="http://schemas.openxmlformats.org/officeDocument/2006/relationships/image" Target="../media/image55.png"/><Relationship Id="rId42" Type="http://schemas.openxmlformats.org/officeDocument/2006/relationships/image" Target="../media/image63.png"/><Relationship Id="rId47" Type="http://schemas.openxmlformats.org/officeDocument/2006/relationships/image" Target="../media/image68.png"/><Relationship Id="rId50" Type="http://schemas.openxmlformats.org/officeDocument/2006/relationships/image" Target="../media/image71.png"/><Relationship Id="rId55" Type="http://schemas.openxmlformats.org/officeDocument/2006/relationships/image" Target="../media/image76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9.jpeg"/><Relationship Id="rId29" Type="http://schemas.openxmlformats.org/officeDocument/2006/relationships/image" Target="../media/image50.png"/><Relationship Id="rId11" Type="http://schemas.openxmlformats.org/officeDocument/2006/relationships/image" Target="../media/image34.svg"/><Relationship Id="rId24" Type="http://schemas.openxmlformats.org/officeDocument/2006/relationships/image" Target="../media/image46.png"/><Relationship Id="rId32" Type="http://schemas.openxmlformats.org/officeDocument/2006/relationships/image" Target="../media/image53.png"/><Relationship Id="rId37" Type="http://schemas.openxmlformats.org/officeDocument/2006/relationships/image" Target="../media/image58.png"/><Relationship Id="rId40" Type="http://schemas.openxmlformats.org/officeDocument/2006/relationships/image" Target="../media/image61.png"/><Relationship Id="rId45" Type="http://schemas.openxmlformats.org/officeDocument/2006/relationships/image" Target="../media/image66.png"/><Relationship Id="rId53" Type="http://schemas.openxmlformats.org/officeDocument/2006/relationships/image" Target="../media/image7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19" Type="http://schemas.openxmlformats.org/officeDocument/2006/relationships/image" Target="../media/image41.jpeg"/><Relationship Id="rId31" Type="http://schemas.openxmlformats.org/officeDocument/2006/relationships/image" Target="../media/image52.png"/><Relationship Id="rId44" Type="http://schemas.openxmlformats.org/officeDocument/2006/relationships/image" Target="../media/image65.png"/><Relationship Id="rId52" Type="http://schemas.openxmlformats.org/officeDocument/2006/relationships/image" Target="../media/image7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jpeg"/><Relationship Id="rId22" Type="http://schemas.openxmlformats.org/officeDocument/2006/relationships/image" Target="../media/image44.png"/><Relationship Id="rId27" Type="http://schemas.openxmlformats.org/officeDocument/2006/relationships/image" Target="../media/image49.png"/><Relationship Id="rId30" Type="http://schemas.openxmlformats.org/officeDocument/2006/relationships/image" Target="../media/image51.png"/><Relationship Id="rId35" Type="http://schemas.openxmlformats.org/officeDocument/2006/relationships/image" Target="../media/image56.png"/><Relationship Id="rId43" Type="http://schemas.openxmlformats.org/officeDocument/2006/relationships/image" Target="../media/image64.png"/><Relationship Id="rId48" Type="http://schemas.openxmlformats.org/officeDocument/2006/relationships/image" Target="../media/image69.png"/><Relationship Id="rId56" Type="http://schemas.openxmlformats.org/officeDocument/2006/relationships/image" Target="../media/image77.png"/><Relationship Id="rId8" Type="http://schemas.openxmlformats.org/officeDocument/2006/relationships/image" Target="../media/image31.png"/><Relationship Id="rId51" Type="http://schemas.openxmlformats.org/officeDocument/2006/relationships/image" Target="../media/image72.png"/><Relationship Id="rId3" Type="http://schemas.openxmlformats.org/officeDocument/2006/relationships/image" Target="../media/image26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7.svg"/><Relationship Id="rId33" Type="http://schemas.openxmlformats.org/officeDocument/2006/relationships/image" Target="../media/image54.png"/><Relationship Id="rId38" Type="http://schemas.openxmlformats.org/officeDocument/2006/relationships/image" Target="../media/image59.png"/><Relationship Id="rId46" Type="http://schemas.openxmlformats.org/officeDocument/2006/relationships/image" Target="../media/image67.png"/><Relationship Id="rId20" Type="http://schemas.openxmlformats.org/officeDocument/2006/relationships/image" Target="../media/image42.png"/><Relationship Id="rId41" Type="http://schemas.openxmlformats.org/officeDocument/2006/relationships/image" Target="../media/image62.png"/><Relationship Id="rId5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5" Type="http://schemas.openxmlformats.org/officeDocument/2006/relationships/image" Target="../media/image38.png"/><Relationship Id="rId23" Type="http://schemas.openxmlformats.org/officeDocument/2006/relationships/image" Target="../media/image45.svg"/><Relationship Id="rId28" Type="http://schemas.microsoft.com/office/2007/relationships/hdphoto" Target="../media/hdphoto3.wdp"/><Relationship Id="rId36" Type="http://schemas.openxmlformats.org/officeDocument/2006/relationships/image" Target="../media/image57.png"/><Relationship Id="rId49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microsoft.com/office/2007/relationships/hdphoto" Target="../media/hdphoto4.wdp"/><Relationship Id="rId4" Type="http://schemas.openxmlformats.org/officeDocument/2006/relationships/image" Target="../media/image7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Mit Myonen den Geheimnissen von Natur und</a:t>
            </a:r>
            <a:br>
              <a:rPr lang="de-CH" dirty="0"/>
            </a:br>
            <a:r>
              <a:rPr lang="de-CH" dirty="0"/>
              <a:t>Menschheitsgeschichte auf der Spur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/>
              <a:t>Michael Heiss  ::  LMU :: NUM ::  Paul Scherrer Institut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/>
              <a:t>Festsymposium 50 Jahre HIPA, 27. Februar 2024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8BF2427-0472-29DC-9AE6-368B7350B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Vielen</a:t>
            </a:r>
            <a:r>
              <a:rPr lang="en-GB" dirty="0"/>
              <a:t> Dank für </a:t>
            </a:r>
            <a:r>
              <a:rPr lang="en-GB"/>
              <a:t>Ihre </a:t>
            </a:r>
            <a:r>
              <a:rPr lang="en-GB" dirty="0" err="1"/>
              <a:t>Aufmerksamkeit</a:t>
            </a:r>
            <a:r>
              <a:rPr lang="en-GB" dirty="0"/>
              <a:t>!</a:t>
            </a:r>
            <a:endParaRPr lang="en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1B2DE8-F61F-C8EC-44CB-A957A43027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8</a:t>
            </a:r>
          </a:p>
        </p:txBody>
      </p:sp>
      <p:pic>
        <p:nvPicPr>
          <p:cNvPr id="5" name="20211001_Augusta Raurica_0147 - Edit s.jpg" descr="20211001_Augusta Raurica_0147 - Edit s.jpg">
            <a:extLst>
              <a:ext uri="{FF2B5EF4-FFF2-40B4-BE49-F238E27FC236}">
                <a16:creationId xmlns:a16="http://schemas.microsoft.com/office/drawing/2014/main" id="{0AD82012-D5F6-BD68-6ADC-A9934259F6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738760"/>
            <a:ext cx="4752528" cy="356118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el 2">
            <a:extLst>
              <a:ext uri="{FF2B5EF4-FFF2-40B4-BE49-F238E27FC236}">
                <a16:creationId xmlns:a16="http://schemas.microsoft.com/office/drawing/2014/main" id="{18FEBA92-CD03-0AA1-711B-751486D730C9}"/>
              </a:ext>
            </a:extLst>
          </p:cNvPr>
          <p:cNvSpPr txBox="1">
            <a:spLocks/>
          </p:cNvSpPr>
          <p:nvPr/>
        </p:nvSpPr>
        <p:spPr bwMode="auto">
          <a:xfrm>
            <a:off x="323528" y="4365153"/>
            <a:ext cx="8436217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r"/>
            <a:r>
              <a:rPr lang="en-GB" dirty="0"/>
              <a:t>Für </a:t>
            </a:r>
            <a:r>
              <a:rPr lang="en-GB" dirty="0" err="1"/>
              <a:t>Fragen</a:t>
            </a:r>
            <a:r>
              <a:rPr lang="en-GB" dirty="0"/>
              <a:t> </a:t>
            </a:r>
            <a:r>
              <a:rPr lang="en-GB" dirty="0" err="1"/>
              <a:t>oder</a:t>
            </a:r>
            <a:r>
              <a:rPr lang="en-GB" dirty="0"/>
              <a:t> </a:t>
            </a:r>
            <a:r>
              <a:rPr lang="en-GB" dirty="0" err="1"/>
              <a:t>Anmerkungen</a:t>
            </a:r>
            <a:r>
              <a:rPr lang="en-GB" dirty="0"/>
              <a:t> </a:t>
            </a:r>
            <a:r>
              <a:rPr lang="en-GB" dirty="0" err="1"/>
              <a:t>stehe</a:t>
            </a:r>
            <a:r>
              <a:rPr lang="en-GB" dirty="0"/>
              <a:t> ich gerne </a:t>
            </a:r>
            <a:r>
              <a:rPr lang="en-GB" dirty="0" err="1"/>
              <a:t>zur</a:t>
            </a:r>
            <a:r>
              <a:rPr lang="en-GB" dirty="0"/>
              <a:t> </a:t>
            </a:r>
            <a:r>
              <a:rPr lang="en-GB" dirty="0" err="1"/>
              <a:t>Verfügung</a:t>
            </a:r>
            <a:r>
              <a:rPr lang="en-GB" dirty="0"/>
              <a:t>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727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A443D39-9B82-9068-7169-4F7D6FBD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SµS – Swiss Muon Source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8AFD46-73C9-30D3-6C40-CA7D1FE7A1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</a:t>
            </a:r>
            <a:fld id="{EBC07571-3134-BB4B-B83F-1A9FE18D34F3}" type="slidenum">
              <a:rPr lang="de-CH" smtClean="0"/>
              <a:pPr algn="r">
                <a:defRPr/>
              </a:pPr>
              <a:t>2</a:t>
            </a:fld>
            <a:endParaRPr lang="de-CH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67879BB-8285-E4C4-679C-C407C4FC1885}"/>
              </a:ext>
            </a:extLst>
          </p:cNvPr>
          <p:cNvSpPr/>
          <p:nvPr/>
        </p:nvSpPr>
        <p:spPr bwMode="auto">
          <a:xfrm>
            <a:off x="611560" y="51470"/>
            <a:ext cx="1152128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Grafik 8" descr="Ein Bild, das Text, Karte, Plan, Diagramm enthält.&#10;&#10;Automatisch generierte Beschreibung">
            <a:extLst>
              <a:ext uri="{FF2B5EF4-FFF2-40B4-BE49-F238E27FC236}">
                <a16:creationId xmlns:a16="http://schemas.microsoft.com/office/drawing/2014/main" id="{20D48236-F39C-6280-5E1F-F3D6624CC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43" y="0"/>
            <a:ext cx="7297589" cy="516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3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664A04-4A2F-3491-BD0F-42EF7143C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" descr="Ein Bild, das Text, Karte, Plan, Diagramm enthält.&#10;&#10;Automatisch generierte Beschreibung">
            <a:extLst>
              <a:ext uri="{FF2B5EF4-FFF2-40B4-BE49-F238E27FC236}">
                <a16:creationId xmlns:a16="http://schemas.microsoft.com/office/drawing/2014/main" id="{89FFC292-7501-6926-C660-55FE16385D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71054" y1="64310" x2="63898" y2="69356"/>
                        <a14:backgroundMark x1="63898" y1="69356" x2="59222" y2="81129"/>
                        <a14:backgroundMark x1="59222" y1="81129" x2="79480" y2="85718"/>
                        <a14:backgroundMark x1="79480" y1="85718" x2="82846" y2="76197"/>
                        <a14:backgroundMark x1="82846" y1="76197" x2="72364" y2="63740"/>
                        <a14:backgroundMark x1="72364" y1="63740" x2="67003" y2="67189"/>
                        <a14:backgroundMark x1="47511" y1="68101" x2="49426" y2="69783"/>
                        <a14:backgroundMark x1="43802" y1="43244" x2="59222" y2="37799"/>
                        <a14:backgroundMark x1="40818" y1="44441" x2="40980" y2="43928"/>
                        <a14:backgroundMark x1="41282" y1="44384" x2="41282" y2="44384"/>
                        <a14:backgroundMark x1="41222" y1="44384" x2="41222" y2="44384"/>
                        <a14:backgroundMark x1="58375" y1="67930" x2="60069" y2="68073"/>
                        <a14:backgroundMark x1="52106" y1="68244" x2="52348" y2="67987"/>
                        <a14:backgroundMark x1="51985" y1="68101" x2="52207" y2="67645"/>
                        <a14:backgroundMark x1="63737" y1="43016" x2="64443" y2="43415"/>
                        <a14:backgroundMark x1="68373" y1="46551" x2="69018" y2="46978"/>
                      </a14:backgroundRemoval>
                    </a14:imgEffect>
                  </a14:imgLayer>
                </a14:imgProps>
              </a:ext>
            </a:extLst>
          </a:blip>
          <a:srcRect l="38483" t="37219" r="17114" b="31623"/>
          <a:stretch/>
        </p:blipFill>
        <p:spPr>
          <a:xfrm>
            <a:off x="5456123" y="590209"/>
            <a:ext cx="3703385" cy="1837525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BA83B929-E70C-22B4-71DA-68B1D1B02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SµS – Swiss Muon Source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74266C5-A6A5-4337-AFC0-F99F08FCEB2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2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30F3726-08BC-4382-6E57-233141B07F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5852" y="977038"/>
            <a:ext cx="7813637" cy="35099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de-CH" b="1" dirty="0"/>
              <a:t>Laboratory for Muon Spin Spectroscopy (LMU)</a:t>
            </a:r>
          </a:p>
          <a:p>
            <a:r>
              <a:rPr lang="de-CH" i="0" dirty="0">
                <a:solidFill>
                  <a:srgbClr val="111111"/>
                </a:solidFill>
                <a:effectLst/>
                <a:latin typeface="-apple-system"/>
              </a:rPr>
              <a:t>Bereitstellung und Entwicklung der 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Instrumente &amp; </a:t>
            </a:r>
            <a:b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</a:b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Methoden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 für die 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internationale, interdisziplinäre </a:t>
            </a:r>
            <a:b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</a:b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Nutzergemeinschaft </a:t>
            </a:r>
            <a:r>
              <a:rPr lang="de-CH" i="0" dirty="0">
                <a:solidFill>
                  <a:srgbClr val="111111"/>
                </a:solidFill>
                <a:effectLst/>
                <a:latin typeface="-apple-system"/>
              </a:rPr>
              <a:t>an </a:t>
            </a:r>
            <a:r>
              <a:rPr lang="de-CH" dirty="0"/>
              <a:t>5 </a:t>
            </a:r>
            <a:r>
              <a:rPr lang="en-US" b="1" dirty="0" err="1"/>
              <a:t>Myon</a:t>
            </a:r>
            <a:r>
              <a:rPr lang="en-US" b="1" dirty="0"/>
              <a:t>-</a:t>
            </a:r>
            <a:r>
              <a:rPr lang="de-CH" b="1" dirty="0"/>
              <a:t>Strahllinien</a:t>
            </a:r>
            <a:endParaRPr lang="de-CH" sz="2000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marL="0" indent="0">
              <a:buNone/>
            </a:pPr>
            <a:r>
              <a:rPr lang="de-CH" sz="900" b="1" dirty="0">
                <a:solidFill>
                  <a:srgbClr val="111111"/>
                </a:solidFill>
                <a:latin typeface="-apple-system"/>
              </a:rPr>
              <a:t> </a:t>
            </a:r>
            <a:endParaRPr lang="de-CH" sz="2000" b="1" dirty="0">
              <a:solidFill>
                <a:srgbClr val="111111"/>
              </a:solidFill>
              <a:latin typeface="-apple-system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de-CH" b="1" dirty="0">
                <a:solidFill>
                  <a:srgbClr val="111111"/>
                </a:solidFill>
                <a:latin typeface="-apple-system"/>
              </a:rPr>
              <a:t>Methodenschwerpunkte</a:t>
            </a:r>
          </a:p>
          <a:p>
            <a:pPr marL="0" indent="0">
              <a:buNone/>
            </a:pPr>
            <a:r>
              <a:rPr lang="de-CH" b="1" dirty="0"/>
              <a:t>Myonenspinspektroskopie – Muon Spin Rotation Spectroscopy (µSR)</a:t>
            </a:r>
            <a:r>
              <a:rPr lang="de-CH" b="1" dirty="0">
                <a:solidFill>
                  <a:srgbClr val="111111"/>
                </a:solidFill>
                <a:latin typeface="-apple-system"/>
              </a:rPr>
              <a:t>:</a:t>
            </a:r>
          </a:p>
          <a:p>
            <a:pPr>
              <a:spcAft>
                <a:spcPts val="600"/>
              </a:spcAft>
            </a:pPr>
            <a:r>
              <a:rPr lang="de-CH" i="0" dirty="0">
                <a:solidFill>
                  <a:srgbClr val="111111"/>
                </a:solidFill>
                <a:effectLst/>
                <a:latin typeface="-apple-system"/>
              </a:rPr>
              <a:t>Messung 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magnetischer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, 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elektronischer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 und 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struktureller Eigenschaften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 neuartiger und funktionaler Materialien auf atomarer Ebene</a:t>
            </a:r>
            <a:endParaRPr lang="de-CH" b="1" dirty="0"/>
          </a:p>
          <a:p>
            <a:pPr marL="0" indent="0">
              <a:buNone/>
            </a:pP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Myon-induzierte Röntgenstrahlung – Muon Induced X-</a:t>
            </a:r>
            <a:r>
              <a:rPr lang="de-CH" b="1" i="0" dirty="0" err="1">
                <a:solidFill>
                  <a:srgbClr val="111111"/>
                </a:solidFill>
                <a:effectLst/>
                <a:latin typeface="-apple-system"/>
              </a:rPr>
              <a:t>ray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 Emission (MIXE):</a:t>
            </a:r>
          </a:p>
          <a:p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Zerstörungsfreie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, </a:t>
            </a:r>
            <a:r>
              <a:rPr lang="de-CH" b="1" i="0" dirty="0">
                <a:solidFill>
                  <a:srgbClr val="111111"/>
                </a:solidFill>
                <a:effectLst/>
                <a:latin typeface="-apple-system"/>
              </a:rPr>
              <a:t>tiefenauflösende Materialanalyse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 der Elementar- </a:t>
            </a:r>
            <a:r>
              <a:rPr lang="de-CH" dirty="0">
                <a:solidFill>
                  <a:srgbClr val="111111"/>
                </a:solidFill>
                <a:latin typeface="-apple-system"/>
              </a:rPr>
              <a:t>bzw. </a:t>
            </a:r>
            <a:r>
              <a:rPr lang="de-CH" dirty="0"/>
              <a:t>Isotopenzusammensetzung </a:t>
            </a:r>
            <a:r>
              <a:rPr lang="de-CH" b="0" i="0" dirty="0">
                <a:solidFill>
                  <a:srgbClr val="111111"/>
                </a:solidFill>
                <a:effectLst/>
                <a:latin typeface="-apple-system"/>
              </a:rPr>
              <a:t>von Materialien</a:t>
            </a:r>
          </a:p>
        </p:txBody>
      </p:sp>
      <p:pic>
        <p:nvPicPr>
          <p:cNvPr id="12" name="Grafik 11" descr="Ein Bild, das Uhr enthält.&#10;&#10;Automatisch generierte Beschreibung">
            <a:extLst>
              <a:ext uri="{FF2B5EF4-FFF2-40B4-BE49-F238E27FC236}">
                <a16:creationId xmlns:a16="http://schemas.microsoft.com/office/drawing/2014/main" id="{BBC6213F-3ED3-DB82-EC20-41A09D3EDA32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18" t="35000" r="28724" b="35601"/>
          <a:stretch/>
        </p:blipFill>
        <p:spPr>
          <a:xfrm>
            <a:off x="5443200" y="652921"/>
            <a:ext cx="3636000" cy="1731600"/>
          </a:xfrm>
          <a:prstGeom prst="rect">
            <a:avLst/>
          </a:prstGeom>
        </p:spPr>
      </p:pic>
      <p:sp>
        <p:nvSpPr>
          <p:cNvPr id="38" name="Frame 37">
            <a:extLst>
              <a:ext uri="{FF2B5EF4-FFF2-40B4-BE49-F238E27FC236}">
                <a16:creationId xmlns:a16="http://schemas.microsoft.com/office/drawing/2014/main" id="{B23BB1A5-2DC0-ABF9-0851-4389F6ACD95B}"/>
              </a:ext>
            </a:extLst>
          </p:cNvPr>
          <p:cNvSpPr/>
          <p:nvPr/>
        </p:nvSpPr>
        <p:spPr bwMode="auto">
          <a:xfrm>
            <a:off x="5927256" y="975074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Frame 40">
            <a:extLst>
              <a:ext uri="{FF2B5EF4-FFF2-40B4-BE49-F238E27FC236}">
                <a16:creationId xmlns:a16="http://schemas.microsoft.com/office/drawing/2014/main" id="{F0393A6F-E1E1-1B44-7B63-865AE12D8DA7}"/>
              </a:ext>
            </a:extLst>
          </p:cNvPr>
          <p:cNvSpPr/>
          <p:nvPr/>
        </p:nvSpPr>
        <p:spPr bwMode="auto">
          <a:xfrm>
            <a:off x="7365673" y="1022237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Frame 41">
            <a:extLst>
              <a:ext uri="{FF2B5EF4-FFF2-40B4-BE49-F238E27FC236}">
                <a16:creationId xmlns:a16="http://schemas.microsoft.com/office/drawing/2014/main" id="{77F3B07B-A091-D44F-8B3D-3774766BCEF0}"/>
              </a:ext>
            </a:extLst>
          </p:cNvPr>
          <p:cNvSpPr/>
          <p:nvPr/>
        </p:nvSpPr>
        <p:spPr bwMode="auto">
          <a:xfrm>
            <a:off x="7123645" y="1167152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Frame 42">
            <a:extLst>
              <a:ext uri="{FF2B5EF4-FFF2-40B4-BE49-F238E27FC236}">
                <a16:creationId xmlns:a16="http://schemas.microsoft.com/office/drawing/2014/main" id="{EB22B57B-166E-146E-C58B-9BB443280383}"/>
              </a:ext>
            </a:extLst>
          </p:cNvPr>
          <p:cNvSpPr/>
          <p:nvPr/>
        </p:nvSpPr>
        <p:spPr bwMode="auto">
          <a:xfrm>
            <a:off x="5673060" y="1594057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Frame 43">
            <a:extLst>
              <a:ext uri="{FF2B5EF4-FFF2-40B4-BE49-F238E27FC236}">
                <a16:creationId xmlns:a16="http://schemas.microsoft.com/office/drawing/2014/main" id="{8D5B7CF2-681B-9AB1-54C8-485A8E04163F}"/>
              </a:ext>
            </a:extLst>
          </p:cNvPr>
          <p:cNvSpPr/>
          <p:nvPr/>
        </p:nvSpPr>
        <p:spPr bwMode="auto">
          <a:xfrm>
            <a:off x="8217895" y="1653096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Frame 44">
            <a:extLst>
              <a:ext uri="{FF2B5EF4-FFF2-40B4-BE49-F238E27FC236}">
                <a16:creationId xmlns:a16="http://schemas.microsoft.com/office/drawing/2014/main" id="{EFF6731D-2234-5DE7-41C4-3F8E77506623}"/>
              </a:ext>
            </a:extLst>
          </p:cNvPr>
          <p:cNvSpPr/>
          <p:nvPr/>
        </p:nvSpPr>
        <p:spPr bwMode="auto">
          <a:xfrm>
            <a:off x="7938183" y="1808220"/>
            <a:ext cx="275109" cy="360040"/>
          </a:xfrm>
          <a:prstGeom prst="frame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35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5FCC0FD-08B8-5A85-AA49-762541160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Myonenspinspektroskopie (µSR)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2F9CDE-E927-4ED9-7D5C-CF373D310B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3</a:t>
            </a:r>
          </a:p>
        </p:txBody>
      </p:sp>
      <p:grpSp>
        <p:nvGrpSpPr>
          <p:cNvPr id="5" name="Group 56">
            <a:extLst>
              <a:ext uri="{FF2B5EF4-FFF2-40B4-BE49-F238E27FC236}">
                <a16:creationId xmlns:a16="http://schemas.microsoft.com/office/drawing/2014/main" id="{091C8D07-14A2-8EEC-78F7-D9D7672392CD}"/>
              </a:ext>
            </a:extLst>
          </p:cNvPr>
          <p:cNvGrpSpPr/>
          <p:nvPr/>
        </p:nvGrpSpPr>
        <p:grpSpPr>
          <a:xfrm>
            <a:off x="742043" y="678758"/>
            <a:ext cx="5476450" cy="1255470"/>
            <a:chOff x="10707221" y="4974005"/>
            <a:chExt cx="5476450" cy="1255470"/>
          </a:xfrm>
        </p:grpSpPr>
        <p:sp>
          <p:nvSpPr>
            <p:cNvPr id="6" name="TextBox 10">
              <a:extLst>
                <a:ext uri="{FF2B5EF4-FFF2-40B4-BE49-F238E27FC236}">
                  <a16:creationId xmlns:a16="http://schemas.microsoft.com/office/drawing/2014/main" id="{37D3AA2A-1D18-F9E3-795F-92023711D3C6}"/>
                </a:ext>
              </a:extLst>
            </p:cNvPr>
            <p:cNvSpPr txBox="1"/>
            <p:nvPr/>
          </p:nvSpPr>
          <p:spPr>
            <a:xfrm>
              <a:off x="11883006" y="5055433"/>
              <a:ext cx="4300665" cy="106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b="1" dirty="0"/>
                <a:t>Magnetismus</a:t>
              </a:r>
              <a:r>
                <a:rPr lang="de-CH" dirty="0"/>
                <a:t> bei </a:t>
              </a:r>
              <a:r>
                <a:rPr lang="de-CH" i="1" dirty="0"/>
                <a:t>niedrigsten Temperaturen</a:t>
              </a:r>
              <a:r>
                <a:rPr lang="de-CH" sz="600" i="1" dirty="0"/>
                <a:t> </a:t>
              </a:r>
              <a:br>
                <a:rPr lang="de-CH" i="1" dirty="0"/>
              </a:br>
              <a:r>
                <a:rPr lang="de-CH" dirty="0" err="1"/>
                <a:t>Quantenspinflüssigkeiten</a:t>
              </a:r>
              <a:r>
                <a:rPr lang="de-CH" dirty="0"/>
                <a:t> und -eise</a:t>
              </a:r>
            </a:p>
            <a:p>
              <a:endParaRPr lang="de-CH" dirty="0"/>
            </a:p>
          </p:txBody>
        </p:sp>
        <p:pic>
          <p:nvPicPr>
            <p:cNvPr id="7" name="Picture 55">
              <a:extLst>
                <a:ext uri="{FF2B5EF4-FFF2-40B4-BE49-F238E27FC236}">
                  <a16:creationId xmlns:a16="http://schemas.microsoft.com/office/drawing/2014/main" id="{FDA58328-D857-E265-2036-0D4D799A32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07221" y="4974005"/>
              <a:ext cx="1211462" cy="1255470"/>
            </a:xfrm>
            <a:prstGeom prst="rect">
              <a:avLst/>
            </a:prstGeom>
          </p:spPr>
        </p:pic>
      </p:grpSp>
      <p:grpSp>
        <p:nvGrpSpPr>
          <p:cNvPr id="8" name="Group 44">
            <a:extLst>
              <a:ext uri="{FF2B5EF4-FFF2-40B4-BE49-F238E27FC236}">
                <a16:creationId xmlns:a16="http://schemas.microsoft.com/office/drawing/2014/main" id="{1ED5CE5B-69E3-9F53-596F-1CB7DF1ED8BE}"/>
              </a:ext>
            </a:extLst>
          </p:cNvPr>
          <p:cNvGrpSpPr/>
          <p:nvPr/>
        </p:nvGrpSpPr>
        <p:grpSpPr>
          <a:xfrm>
            <a:off x="3260825" y="2097606"/>
            <a:ext cx="5748096" cy="1440554"/>
            <a:chOff x="16378415" y="1347635"/>
            <a:chExt cx="5748096" cy="144055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B3C2C72-B742-4B13-AA2F-B8B56D9D59EC}"/>
                </a:ext>
              </a:extLst>
            </p:cNvPr>
            <p:cNvSpPr txBox="1"/>
            <p:nvPr/>
          </p:nvSpPr>
          <p:spPr>
            <a:xfrm>
              <a:off x="16378415" y="1947481"/>
              <a:ext cx="33732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CH" b="1" dirty="0"/>
                <a:t>Supraleitung - </a:t>
              </a:r>
              <a:r>
                <a:rPr lang="de-CH" i="1" dirty="0"/>
                <a:t>Elektrische Leitung </a:t>
              </a:r>
              <a:br>
                <a:rPr lang="de-CH" i="1" dirty="0"/>
              </a:br>
              <a:r>
                <a:rPr lang="de-CH" i="1" dirty="0"/>
                <a:t>ohne Widerstand</a:t>
              </a:r>
            </a:p>
          </p:txBody>
        </p:sp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8FCC25FD-EE2E-55BF-7E5B-02227095A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51646" y="1571189"/>
              <a:ext cx="1299108" cy="1110626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C3372A7D-0156-9CB3-C033-D55406AE0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108543" y="1347635"/>
              <a:ext cx="1017968" cy="1440554"/>
            </a:xfrm>
            <a:prstGeom prst="rect">
              <a:avLst/>
            </a:prstGeom>
          </p:spPr>
        </p:pic>
      </p:grpSp>
      <p:grpSp>
        <p:nvGrpSpPr>
          <p:cNvPr id="14" name="Group 57">
            <a:extLst>
              <a:ext uri="{FF2B5EF4-FFF2-40B4-BE49-F238E27FC236}">
                <a16:creationId xmlns:a16="http://schemas.microsoft.com/office/drawing/2014/main" id="{0371E1B3-D598-3F25-F311-53C5965DEC3B}"/>
              </a:ext>
            </a:extLst>
          </p:cNvPr>
          <p:cNvGrpSpPr/>
          <p:nvPr/>
        </p:nvGrpSpPr>
        <p:grpSpPr>
          <a:xfrm>
            <a:off x="410781" y="2009640"/>
            <a:ext cx="5287371" cy="1289894"/>
            <a:chOff x="13512831" y="6944515"/>
            <a:chExt cx="5287371" cy="1289894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D3A85D7B-CD98-6D01-C5F8-97B90B34DD36}"/>
                </a:ext>
              </a:extLst>
            </p:cNvPr>
            <p:cNvSpPr txBox="1"/>
            <p:nvPr/>
          </p:nvSpPr>
          <p:spPr>
            <a:xfrm>
              <a:off x="15105276" y="6944515"/>
              <a:ext cx="36949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b="1" dirty="0"/>
                <a:t>Halbleiter - </a:t>
              </a:r>
              <a:r>
                <a:rPr lang="de-CH" dirty="0"/>
                <a:t>Analyse von </a:t>
              </a:r>
              <a:br>
                <a:rPr lang="de-CH" dirty="0"/>
              </a:br>
              <a:r>
                <a:rPr lang="de-CH" i="1" dirty="0"/>
                <a:t>Defektregionen und Heterostrukturen </a:t>
              </a:r>
            </a:p>
          </p:txBody>
        </p:sp>
        <p:pic>
          <p:nvPicPr>
            <p:cNvPr id="16" name="Picture 40">
              <a:extLst>
                <a:ext uri="{FF2B5EF4-FFF2-40B4-BE49-F238E27FC236}">
                  <a16:creationId xmlns:a16="http://schemas.microsoft.com/office/drawing/2014/main" id="{CA59F6D9-A1FA-406A-8031-49B649FAF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12831" y="6967218"/>
              <a:ext cx="1571047" cy="1267191"/>
            </a:xfrm>
            <a:prstGeom prst="rect">
              <a:avLst/>
            </a:prstGeom>
          </p:spPr>
        </p:pic>
      </p:grpSp>
      <p:grpSp>
        <p:nvGrpSpPr>
          <p:cNvPr id="17" name="Group 82">
            <a:extLst>
              <a:ext uri="{FF2B5EF4-FFF2-40B4-BE49-F238E27FC236}">
                <a16:creationId xmlns:a16="http://schemas.microsoft.com/office/drawing/2014/main" id="{B8B02728-E275-0A57-F916-40A256F1E530}"/>
              </a:ext>
            </a:extLst>
          </p:cNvPr>
          <p:cNvGrpSpPr/>
          <p:nvPr/>
        </p:nvGrpSpPr>
        <p:grpSpPr>
          <a:xfrm>
            <a:off x="3053695" y="448395"/>
            <a:ext cx="5891763" cy="1516959"/>
            <a:chOff x="15628236" y="5832711"/>
            <a:chExt cx="5891763" cy="1516959"/>
          </a:xfrm>
        </p:grpSpPr>
        <p:sp>
          <p:nvSpPr>
            <p:cNvPr id="18" name="TextBox 9">
              <a:extLst>
                <a:ext uri="{FF2B5EF4-FFF2-40B4-BE49-F238E27FC236}">
                  <a16:creationId xmlns:a16="http://schemas.microsoft.com/office/drawing/2014/main" id="{2292F857-2E3A-71F9-F83F-0662976B80E0}"/>
                </a:ext>
              </a:extLst>
            </p:cNvPr>
            <p:cNvSpPr txBox="1"/>
            <p:nvPr/>
          </p:nvSpPr>
          <p:spPr>
            <a:xfrm>
              <a:off x="15628236" y="6777659"/>
              <a:ext cx="3643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dirty="0"/>
                <a:t>…und in </a:t>
              </a:r>
              <a:r>
                <a:rPr lang="de-CH" i="1" dirty="0"/>
                <a:t>kleinsten Grössenordnungen</a:t>
              </a:r>
            </a:p>
          </p:txBody>
        </p:sp>
        <p:grpSp>
          <p:nvGrpSpPr>
            <p:cNvPr id="20" name="Group 43">
              <a:extLst>
                <a:ext uri="{FF2B5EF4-FFF2-40B4-BE49-F238E27FC236}">
                  <a16:creationId xmlns:a16="http://schemas.microsoft.com/office/drawing/2014/main" id="{80484C87-04E6-CD15-E3B2-C8216BAB3828}"/>
                </a:ext>
              </a:extLst>
            </p:cNvPr>
            <p:cNvGrpSpPr/>
            <p:nvPr/>
          </p:nvGrpSpPr>
          <p:grpSpPr>
            <a:xfrm>
              <a:off x="19277213" y="5832711"/>
              <a:ext cx="2242786" cy="1516959"/>
              <a:chOff x="30912513" y="5773770"/>
              <a:chExt cx="2242786" cy="1516959"/>
            </a:xfrm>
          </p:grpSpPr>
          <p:pic>
            <p:nvPicPr>
              <p:cNvPr id="21" name="Picture 33">
                <a:extLst>
                  <a:ext uri="{FF2B5EF4-FFF2-40B4-BE49-F238E27FC236}">
                    <a16:creationId xmlns:a16="http://schemas.microsoft.com/office/drawing/2014/main" id="{84D390AA-2551-CBE2-90C8-3708BD05AF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12513" y="5773770"/>
                <a:ext cx="2242786" cy="1516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9" descr="Structure-with-muon">
                <a:extLst>
                  <a:ext uri="{FF2B5EF4-FFF2-40B4-BE49-F238E27FC236}">
                    <a16:creationId xmlns:a16="http://schemas.microsoft.com/office/drawing/2014/main" id="{CD337B74-FAD2-ACFB-DEFD-61232EA274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44940" y="6116943"/>
                <a:ext cx="657188" cy="85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5" name="Group 87">
            <a:extLst>
              <a:ext uri="{FF2B5EF4-FFF2-40B4-BE49-F238E27FC236}">
                <a16:creationId xmlns:a16="http://schemas.microsoft.com/office/drawing/2014/main" id="{695716BF-BEB8-F811-E132-64B9E6587292}"/>
              </a:ext>
            </a:extLst>
          </p:cNvPr>
          <p:cNvGrpSpPr/>
          <p:nvPr/>
        </p:nvGrpSpPr>
        <p:grpSpPr>
          <a:xfrm>
            <a:off x="453302" y="3474058"/>
            <a:ext cx="8007121" cy="1174327"/>
            <a:chOff x="25463335" y="14003303"/>
            <a:chExt cx="8007121" cy="1174327"/>
          </a:xfrm>
        </p:grpSpPr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id="{E1EF20AB-54FB-5155-9004-843025A4F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6736574" y="14011449"/>
              <a:ext cx="935254" cy="1166181"/>
            </a:xfrm>
            <a:prstGeom prst="rect">
              <a:avLst/>
            </a:prstGeom>
          </p:spPr>
        </p:pic>
        <p:pic>
          <p:nvPicPr>
            <p:cNvPr id="27" name="Picture 5">
              <a:extLst>
                <a:ext uri="{FF2B5EF4-FFF2-40B4-BE49-F238E27FC236}">
                  <a16:creationId xmlns:a16="http://schemas.microsoft.com/office/drawing/2014/main" id="{6A4CB121-F3FB-6833-A5EA-27BB13C11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463335" y="14050808"/>
              <a:ext cx="1271282" cy="1044058"/>
            </a:xfrm>
            <a:prstGeom prst="rect">
              <a:avLst/>
            </a:prstGeom>
          </p:spPr>
        </p:pic>
        <p:sp>
          <p:nvSpPr>
            <p:cNvPr id="28" name="TextBox 11">
              <a:extLst>
                <a:ext uri="{FF2B5EF4-FFF2-40B4-BE49-F238E27FC236}">
                  <a16:creationId xmlns:a16="http://schemas.microsoft.com/office/drawing/2014/main" id="{E3631B60-3D49-4B4C-E06E-534178667545}"/>
                </a:ext>
              </a:extLst>
            </p:cNvPr>
            <p:cNvSpPr txBox="1"/>
            <p:nvPr/>
          </p:nvSpPr>
          <p:spPr>
            <a:xfrm>
              <a:off x="27769058" y="14003303"/>
              <a:ext cx="5701398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de-CH" b="1" dirty="0">
                  <a:solidFill>
                    <a:srgbClr val="000000"/>
                  </a:solidFill>
                </a:rPr>
                <a:t>ALC-µSR</a:t>
              </a:r>
              <a:r>
                <a:rPr lang="de-CH" dirty="0">
                  <a:solidFill>
                    <a:srgbClr val="000000"/>
                  </a:solidFill>
                </a:rPr>
                <a:t> - Analyse</a:t>
              </a:r>
              <a:r>
                <a:rPr lang="de-CH" i="1" dirty="0">
                  <a:solidFill>
                    <a:srgbClr val="000000"/>
                  </a:solidFill>
                </a:rPr>
                <a:t> chemischer Eigenschaften </a:t>
              </a:r>
              <a:br>
                <a:rPr lang="de-CH" i="1" dirty="0">
                  <a:solidFill>
                    <a:srgbClr val="000000"/>
                  </a:solidFill>
                </a:rPr>
              </a:br>
              <a:r>
                <a:rPr lang="de-AT" dirty="0"/>
                <a:t>in technologisch wichtigen Mikroemulsionen</a:t>
              </a:r>
              <a:endParaRPr lang="de-CH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Group 84">
            <a:extLst>
              <a:ext uri="{FF2B5EF4-FFF2-40B4-BE49-F238E27FC236}">
                <a16:creationId xmlns:a16="http://schemas.microsoft.com/office/drawing/2014/main" id="{0D3D0C4D-8725-E143-EEEA-747F86151BBD}"/>
              </a:ext>
            </a:extLst>
          </p:cNvPr>
          <p:cNvGrpSpPr/>
          <p:nvPr/>
        </p:nvGrpSpPr>
        <p:grpSpPr>
          <a:xfrm>
            <a:off x="188218" y="3815202"/>
            <a:ext cx="8751565" cy="1054169"/>
            <a:chOff x="25845176" y="9957506"/>
            <a:chExt cx="8751565" cy="1054169"/>
          </a:xfrm>
        </p:grpSpPr>
        <p:sp>
          <p:nvSpPr>
            <p:cNvPr id="30" name="TextBox 7">
              <a:extLst>
                <a:ext uri="{FF2B5EF4-FFF2-40B4-BE49-F238E27FC236}">
                  <a16:creationId xmlns:a16="http://schemas.microsoft.com/office/drawing/2014/main" id="{C2DA73FF-89D2-1307-D3F0-30C0C194ADDA}"/>
                </a:ext>
              </a:extLst>
            </p:cNvPr>
            <p:cNvSpPr txBox="1"/>
            <p:nvPr/>
          </p:nvSpPr>
          <p:spPr>
            <a:xfrm>
              <a:off x="25845176" y="10325474"/>
              <a:ext cx="69798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b="1" dirty="0" err="1"/>
                <a:t>Exotische</a:t>
              </a:r>
              <a:r>
                <a:rPr lang="en-GB" b="1" dirty="0"/>
                <a:t> </a:t>
              </a:r>
              <a:r>
                <a:rPr lang="en-GB" b="1" dirty="0" err="1"/>
                <a:t>Quantenphänomene</a:t>
              </a:r>
              <a:br>
                <a:rPr lang="en-GB" b="1" dirty="0"/>
              </a:br>
              <a:r>
                <a:rPr lang="en-GB" dirty="0" err="1"/>
                <a:t>Neuartige</a:t>
              </a:r>
              <a:r>
                <a:rPr lang="en-GB" dirty="0"/>
                <a:t> </a:t>
              </a:r>
              <a:r>
                <a:rPr lang="en-GB" dirty="0" err="1"/>
                <a:t>elektronische</a:t>
              </a:r>
              <a:r>
                <a:rPr lang="en-GB" dirty="0"/>
                <a:t> </a:t>
              </a:r>
              <a:r>
                <a:rPr lang="en-GB" dirty="0" err="1"/>
                <a:t>Zustände</a:t>
              </a:r>
              <a:endParaRPr lang="en-GB" dirty="0"/>
            </a:p>
          </p:txBody>
        </p:sp>
        <p:pic>
          <p:nvPicPr>
            <p:cNvPr id="31" name="Picture 41">
              <a:extLst>
                <a:ext uri="{FF2B5EF4-FFF2-40B4-BE49-F238E27FC236}">
                  <a16:creationId xmlns:a16="http://schemas.microsoft.com/office/drawing/2014/main" id="{7DAAD72C-5016-29B5-15C4-D94CED0B1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2940493" y="9957506"/>
              <a:ext cx="1656248" cy="10541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67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44ECE-858D-A08E-88D7-05EEF0A40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id="{AA31B88C-ADAA-79DE-94E9-40079B3B9899}"/>
              </a:ext>
            </a:extLst>
          </p:cNvPr>
          <p:cNvSpPr/>
          <p:nvPr/>
        </p:nvSpPr>
        <p:spPr bwMode="auto">
          <a:xfrm>
            <a:off x="2195736" y="3174103"/>
            <a:ext cx="45719" cy="45719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AB44A33-B48C-C457-5C03-1B3217DD35D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2169281" cy="285245"/>
          </a:xfrm>
        </p:spPr>
        <p:txBody>
          <a:bodyPr/>
          <a:lstStyle/>
          <a:p>
            <a:r>
              <a:rPr lang="de-CH" dirty="0"/>
              <a:t>Das </a:t>
            </a:r>
            <a:r>
              <a:rPr lang="de-CH" b="1" dirty="0"/>
              <a:t>Prinzip</a:t>
            </a:r>
            <a:r>
              <a:rPr lang="de-CH" dirty="0"/>
              <a:t>: Das Atom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CF02D83-63AF-95C5-B5F8-B307780AD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Myon-induzierte Röntgenstrahlung (MIXE)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52EB40-9556-CA9D-0B9F-09BD0C258B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4</a:t>
            </a:r>
          </a:p>
        </p:txBody>
      </p:sp>
      <p:pic>
        <p:nvPicPr>
          <p:cNvPr id="14" name="Grafik 13" descr="Ein Bild, das Kunst, Grafiken, Clipart, Kreis enthält.&#10;&#10;Automatisch generierte Beschreibung">
            <a:extLst>
              <a:ext uri="{FF2B5EF4-FFF2-40B4-BE49-F238E27FC236}">
                <a16:creationId xmlns:a16="http://schemas.microsoft.com/office/drawing/2014/main" id="{F17C2657-B0C2-A778-22F8-870BC6FD1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458335"/>
            <a:ext cx="4060889" cy="3583484"/>
          </a:xfrm>
          <a:prstGeom prst="rect">
            <a:avLst/>
          </a:prstGeom>
          <a:effectLst>
            <a:softEdge rad="114300"/>
          </a:effectLst>
        </p:spPr>
      </p:pic>
      <p:pic>
        <p:nvPicPr>
          <p:cNvPr id="24" name="Grafik 23" descr="Ein Bild, das Entwurf, Zeichnung, Lineart, Clipart enthält.&#10;&#10;Automatisch generierte Beschreibung">
            <a:extLst>
              <a:ext uri="{FF2B5EF4-FFF2-40B4-BE49-F238E27FC236}">
                <a16:creationId xmlns:a16="http://schemas.microsoft.com/office/drawing/2014/main" id="{B6C4E980-1911-08C8-9D27-A2BE3FF594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2486756"/>
            <a:ext cx="896398" cy="1368152"/>
          </a:xfrm>
          <a:prstGeom prst="rect">
            <a:avLst/>
          </a:prstGeom>
        </p:spPr>
      </p:pic>
      <p:pic>
        <p:nvPicPr>
          <p:cNvPr id="26" name="Grafik 25" descr="Ein Bild, das Büroausstattung, Rechteck, Wand, Schwarzweiß enthält.&#10;&#10;Automatisch generierte Beschreibung">
            <a:extLst>
              <a:ext uri="{FF2B5EF4-FFF2-40B4-BE49-F238E27FC236}">
                <a16:creationId xmlns:a16="http://schemas.microsoft.com/office/drawing/2014/main" id="{CB994176-F453-56CC-44F0-499B9A41CD2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4346" y="606996"/>
            <a:ext cx="720080" cy="4536504"/>
          </a:xfrm>
          <a:prstGeom prst="rect">
            <a:avLst/>
          </a:prstGeom>
        </p:spPr>
      </p:pic>
      <p:pic>
        <p:nvPicPr>
          <p:cNvPr id="28" name="Grafik 27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D6A9414F-992C-81C3-1D23-DF63588BA4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0879" y="2421618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pic>
        <p:nvPicPr>
          <p:cNvPr id="29" name="Grafik 28" descr="Ein Bild, das Büroausstattung, Rechteck, Wand, Schwarzweiß enthält.&#10;&#10;Automatisch generierte Beschreibung">
            <a:extLst>
              <a:ext uri="{FF2B5EF4-FFF2-40B4-BE49-F238E27FC236}">
                <a16:creationId xmlns:a16="http://schemas.microsoft.com/office/drawing/2014/main" id="{75C19485-C456-53FD-EF01-FA78EF66F9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7514" y="606996"/>
            <a:ext cx="1299005" cy="4536504"/>
          </a:xfrm>
          <a:prstGeom prst="rect">
            <a:avLst/>
          </a:prstGeom>
        </p:spPr>
      </p:pic>
      <p:pic>
        <p:nvPicPr>
          <p:cNvPr id="16" name="Photon.png" descr="Photon.png">
            <a:extLst>
              <a:ext uri="{FF2B5EF4-FFF2-40B4-BE49-F238E27FC236}">
                <a16:creationId xmlns:a16="http://schemas.microsoft.com/office/drawing/2014/main" id="{11B66C42-69FF-B49C-12C2-2F7E6A6E93AA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213833">
            <a:off x="5328217" y="1770679"/>
            <a:ext cx="1195191" cy="5786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hoton.png" descr="Photon.png">
            <a:extLst>
              <a:ext uri="{FF2B5EF4-FFF2-40B4-BE49-F238E27FC236}">
                <a16:creationId xmlns:a16="http://schemas.microsoft.com/office/drawing/2014/main" id="{83955F51-265F-38BE-A62A-A54874ED1699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213833">
            <a:off x="5934596" y="1358565"/>
            <a:ext cx="857463" cy="478759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Photon.png" descr="Photon.png">
            <a:extLst>
              <a:ext uri="{FF2B5EF4-FFF2-40B4-BE49-F238E27FC236}">
                <a16:creationId xmlns:a16="http://schemas.microsoft.com/office/drawing/2014/main" id="{85C3C380-6D2A-D034-EA37-D6930B86A53D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213833">
            <a:off x="7400952" y="1817927"/>
            <a:ext cx="782963" cy="580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hoton.png" descr="Photon.png">
            <a:extLst>
              <a:ext uri="{FF2B5EF4-FFF2-40B4-BE49-F238E27FC236}">
                <a16:creationId xmlns:a16="http://schemas.microsoft.com/office/drawing/2014/main" id="{D7C1BCCD-54FC-0BF3-CAC2-36C48773862F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213833">
            <a:off x="7761828" y="1504522"/>
            <a:ext cx="518639" cy="326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Grafik 29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62D23E25-639B-31C6-6BAC-70C90EBF4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395" y="2421618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pic>
        <p:nvPicPr>
          <p:cNvPr id="6" name="Inhaltsplatzhalter 5" descr="Ein Bild, das Screenshot, Rechteck, Grün enthält.&#10;&#10;Automatisch generierte Beschreibung">
            <a:extLst>
              <a:ext uri="{FF2B5EF4-FFF2-40B4-BE49-F238E27FC236}">
                <a16:creationId xmlns:a16="http://schemas.microsoft.com/office/drawing/2014/main" id="{948A3A6A-4D66-4710-EC66-171B8B4218F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3415230"/>
            <a:ext cx="1662661" cy="1728270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EBF076DA-4FE4-8046-3D47-3504E166CF12}"/>
              </a:ext>
            </a:extLst>
          </p:cNvPr>
          <p:cNvSpPr txBox="1"/>
          <p:nvPr/>
        </p:nvSpPr>
        <p:spPr>
          <a:xfrm>
            <a:off x="5537223" y="3633362"/>
            <a:ext cx="1274548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FFFFFF"/>
                </a:solidFill>
                <a:latin typeface="Calibri"/>
              </a:rPr>
              <a:t>A1 </a:t>
            </a:r>
            <a:r>
              <a:rPr lang="de-CH" sz="1400" dirty="0">
                <a:solidFill>
                  <a:srgbClr val="FFFFFF"/>
                </a:solidFill>
                <a:latin typeface="Calibri"/>
              </a:rPr>
              <a:t>Zürich</a:t>
            </a:r>
            <a:endParaRPr lang="de-CH" sz="1800" dirty="0">
              <a:solidFill>
                <a:srgbClr val="FFFFFF"/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>
                <a:solidFill>
                  <a:srgbClr val="FFFFFF"/>
                </a:solidFill>
                <a:latin typeface="Calibri"/>
              </a:rPr>
              <a:t>Blei</a:t>
            </a:r>
          </a:p>
        </p:txBody>
      </p:sp>
      <p:pic>
        <p:nvPicPr>
          <p:cNvPr id="5" name="Inhaltsplatzhalter 5" descr="Ein Bild, das Screenshot, Rechteck, Grün enthält.&#10;&#10;Automatisch generierte Beschreibung">
            <a:extLst>
              <a:ext uri="{FF2B5EF4-FFF2-40B4-BE49-F238E27FC236}">
                <a16:creationId xmlns:a16="http://schemas.microsoft.com/office/drawing/2014/main" id="{A46B97EF-32A6-E249-B82D-6CE62C9F337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1233" y="3415230"/>
            <a:ext cx="1662661" cy="1728270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EA366DED-497A-DA74-C7B0-9DE059C4374D}"/>
              </a:ext>
            </a:extLst>
          </p:cNvPr>
          <p:cNvSpPr txBox="1"/>
          <p:nvPr/>
        </p:nvSpPr>
        <p:spPr>
          <a:xfrm>
            <a:off x="7274884" y="3633362"/>
            <a:ext cx="129900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FFFFFF"/>
                </a:solidFill>
                <a:latin typeface="Calibri"/>
              </a:rPr>
              <a:t>A50 </a:t>
            </a:r>
            <a:r>
              <a:rPr lang="de-CH" sz="1400" dirty="0">
                <a:solidFill>
                  <a:srgbClr val="FFFFFF"/>
                </a:solidFill>
                <a:latin typeface="Calibri"/>
              </a:rPr>
              <a:t>Glattfelden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>
                <a:solidFill>
                  <a:srgbClr val="FFFFFF"/>
                </a:solidFill>
                <a:latin typeface="Calibri"/>
              </a:rPr>
              <a:t>Aluminium</a:t>
            </a:r>
            <a:endParaRPr lang="de-CH" sz="1400" dirty="0">
              <a:solidFill>
                <a:srgbClr val="FFFFFF"/>
              </a:solidFill>
              <a:latin typeface="Calibri"/>
            </a:endParaRPr>
          </a:p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Grafik 29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9D2A455F-1CDC-CF44-E2A3-3CDEDCE57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482" y="1851670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pic>
        <p:nvPicPr>
          <p:cNvPr id="8" name="Grafik 29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5977641C-04D6-2E76-66F3-03D65FF047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4709" y="1347614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pic>
        <p:nvPicPr>
          <p:cNvPr id="9" name="Grafik 27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6AABB138-F087-811C-7EB2-D328E33B8E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2955" y="1862418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pic>
        <p:nvPicPr>
          <p:cNvPr id="10" name="Grafik 27" descr="Ein Bild, das Entwurf enthält.&#10;&#10;Automatisch generierte Beschreibung">
            <a:extLst>
              <a:ext uri="{FF2B5EF4-FFF2-40B4-BE49-F238E27FC236}">
                <a16:creationId xmlns:a16="http://schemas.microsoft.com/office/drawing/2014/main" id="{F6C4E5E0-5E69-1508-A176-C83CECEEC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3139" y="1347613"/>
            <a:ext cx="339445" cy="339445"/>
          </a:xfrm>
          <a:prstGeom prst="rect">
            <a:avLst/>
          </a:prstGeom>
          <a:effectLst>
            <a:innerShdw blurRad="254000">
              <a:srgbClr val="00B0F0"/>
            </a:inn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558F29-D8A1-92AB-62B2-BEA4B330D7F9}"/>
              </a:ext>
            </a:extLst>
          </p:cNvPr>
          <p:cNvCxnSpPr>
            <a:cxnSpLocks/>
          </p:cNvCxnSpPr>
          <p:nvPr/>
        </p:nvCxnSpPr>
        <p:spPr bwMode="auto">
          <a:xfrm flipV="1">
            <a:off x="6051520" y="2134817"/>
            <a:ext cx="187793" cy="274430"/>
          </a:xfrm>
          <a:prstGeom prst="straightConnector1">
            <a:avLst/>
          </a:prstGeom>
          <a:ln w="38100">
            <a:solidFill>
              <a:srgbClr val="00B0F0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DAA65EB-20AD-FB95-00C3-44D157A1147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16551" y="1615051"/>
            <a:ext cx="126925" cy="206439"/>
          </a:xfrm>
          <a:prstGeom prst="straightConnector1">
            <a:avLst/>
          </a:prstGeom>
          <a:ln w="22225">
            <a:solidFill>
              <a:srgbClr val="00B0F0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AEA02A-C7F4-4A58-2429-498FF8FEF0D4}"/>
              </a:ext>
            </a:extLst>
          </p:cNvPr>
          <p:cNvCxnSpPr>
            <a:cxnSpLocks/>
          </p:cNvCxnSpPr>
          <p:nvPr/>
        </p:nvCxnSpPr>
        <p:spPr bwMode="auto">
          <a:xfrm flipV="1">
            <a:off x="7857987" y="2200736"/>
            <a:ext cx="66399" cy="195999"/>
          </a:xfrm>
          <a:prstGeom prst="straightConnector1">
            <a:avLst/>
          </a:prstGeom>
          <a:ln w="22225">
            <a:solidFill>
              <a:srgbClr val="00B0F0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A0DCC1-ABF4-BE87-207C-F45132578431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1378" y="1683594"/>
            <a:ext cx="56550" cy="164612"/>
          </a:xfrm>
          <a:prstGeom prst="straightConnector1">
            <a:avLst/>
          </a:prstGeom>
          <a:ln w="12700">
            <a:solidFill>
              <a:srgbClr val="00B0F0"/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A50A00E4-DCCD-363B-0F57-E1F4A26EDC47}"/>
              </a:ext>
            </a:extLst>
          </p:cNvPr>
          <p:cNvSpPr/>
          <p:nvPr/>
        </p:nvSpPr>
        <p:spPr bwMode="auto">
          <a:xfrm>
            <a:off x="5965863" y="2416298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4D870E43-EEEA-404E-AACF-7A90CC7A352E}"/>
              </a:ext>
            </a:extLst>
          </p:cNvPr>
          <p:cNvSpPr/>
          <p:nvPr/>
        </p:nvSpPr>
        <p:spPr bwMode="auto">
          <a:xfrm>
            <a:off x="5966963" y="2678279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87E5811A-4AE8-5196-CA1F-0CAA80841FAA}"/>
              </a:ext>
            </a:extLst>
          </p:cNvPr>
          <p:cNvSpPr/>
          <p:nvPr/>
        </p:nvSpPr>
        <p:spPr bwMode="auto">
          <a:xfrm>
            <a:off x="6363329" y="2098813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35" name="Star: 5 Points 34">
            <a:extLst>
              <a:ext uri="{FF2B5EF4-FFF2-40B4-BE49-F238E27FC236}">
                <a16:creationId xmlns:a16="http://schemas.microsoft.com/office/drawing/2014/main" id="{F22B89FD-562D-3D1A-B01B-637B9EEBD7CC}"/>
              </a:ext>
            </a:extLst>
          </p:cNvPr>
          <p:cNvSpPr/>
          <p:nvPr/>
        </p:nvSpPr>
        <p:spPr bwMode="auto">
          <a:xfrm>
            <a:off x="6348718" y="1832703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40" name="Star: 5 Points 39">
            <a:extLst>
              <a:ext uri="{FF2B5EF4-FFF2-40B4-BE49-F238E27FC236}">
                <a16:creationId xmlns:a16="http://schemas.microsoft.com/office/drawing/2014/main" id="{1D73DD8B-F444-4EDE-0A48-20B3841A3902}"/>
              </a:ext>
            </a:extLst>
          </p:cNvPr>
          <p:cNvSpPr/>
          <p:nvPr/>
        </p:nvSpPr>
        <p:spPr bwMode="auto">
          <a:xfrm>
            <a:off x="8009350" y="2128728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8C48A8A8-5425-3143-8791-F0000D22C359}"/>
              </a:ext>
            </a:extLst>
          </p:cNvPr>
          <p:cNvSpPr/>
          <p:nvPr/>
        </p:nvSpPr>
        <p:spPr bwMode="auto">
          <a:xfrm>
            <a:off x="8018831" y="1854794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81" name="Star: 5 Points 22">
            <a:extLst>
              <a:ext uri="{FF2B5EF4-FFF2-40B4-BE49-F238E27FC236}">
                <a16:creationId xmlns:a16="http://schemas.microsoft.com/office/drawing/2014/main" id="{FB3AD1FE-A523-E859-6E15-8E335CBCAB63}"/>
              </a:ext>
            </a:extLst>
          </p:cNvPr>
          <p:cNvSpPr/>
          <p:nvPr/>
        </p:nvSpPr>
        <p:spPr bwMode="auto">
          <a:xfrm>
            <a:off x="7805094" y="2416298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82" name="Star: 5 Points 32">
            <a:extLst>
              <a:ext uri="{FF2B5EF4-FFF2-40B4-BE49-F238E27FC236}">
                <a16:creationId xmlns:a16="http://schemas.microsoft.com/office/drawing/2014/main" id="{02378009-C474-3273-B9B5-33E05892ABE8}"/>
              </a:ext>
            </a:extLst>
          </p:cNvPr>
          <p:cNvSpPr/>
          <p:nvPr/>
        </p:nvSpPr>
        <p:spPr bwMode="auto">
          <a:xfrm>
            <a:off x="7806194" y="2678279"/>
            <a:ext cx="70832" cy="72008"/>
          </a:xfrm>
          <a:prstGeom prst="star5">
            <a:avLst/>
          </a:prstGeom>
          <a:solidFill>
            <a:srgbClr val="FFFF00"/>
          </a:solidFill>
          <a:ln w="9525" cap="flat" cmpd="sng" algn="ctr">
            <a:solidFill>
              <a:srgbClr val="EB5B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normalizeH="0" baseline="0">
              <a:latin typeface="Times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FE9A299-B843-C3F1-DDAE-907BE20D416B}"/>
              </a:ext>
            </a:extLst>
          </p:cNvPr>
          <p:cNvSpPr txBox="1"/>
          <p:nvPr/>
        </p:nvSpPr>
        <p:spPr>
          <a:xfrm>
            <a:off x="7038757" y="1995711"/>
            <a:ext cx="60805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</a:rPr>
              <a:t>XRF</a:t>
            </a:r>
            <a:endParaRPr lang="en-US" sz="1800" b="1" dirty="0" err="1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pic>
        <p:nvPicPr>
          <p:cNvPr id="15" name="Grafik 14" descr="Ein Bild, das Natur, Wolke, Dunkelheit, Schwarz enthält.&#10;&#10;Automatisch generierte Beschreibung">
            <a:extLst>
              <a:ext uri="{FF2B5EF4-FFF2-40B4-BE49-F238E27FC236}">
                <a16:creationId xmlns:a16="http://schemas.microsoft.com/office/drawing/2014/main" id="{A7FA1877-4A67-62DB-BFBD-08B5E12E48E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97" t="10244" r="15466" b="21425"/>
          <a:stretch/>
        </p:blipFill>
        <p:spPr>
          <a:xfrm>
            <a:off x="4860000" y="88076"/>
            <a:ext cx="4220903" cy="4165490"/>
          </a:xfrm>
          <a:prstGeom prst="rect">
            <a:avLst/>
          </a:prstGeom>
        </p:spPr>
      </p:pic>
      <p:pic>
        <p:nvPicPr>
          <p:cNvPr id="38" name="Photon.png" descr="Photon.png">
            <a:extLst>
              <a:ext uri="{FF2B5EF4-FFF2-40B4-BE49-F238E27FC236}">
                <a16:creationId xmlns:a16="http://schemas.microsoft.com/office/drawing/2014/main" id="{92A6D2C6-7BBF-77CD-7419-BA208DD791C5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164528">
            <a:off x="4400546" y="725753"/>
            <a:ext cx="2509717" cy="1579288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Photon.png" descr="Photon.png">
            <a:extLst>
              <a:ext uri="{FF2B5EF4-FFF2-40B4-BE49-F238E27FC236}">
                <a16:creationId xmlns:a16="http://schemas.microsoft.com/office/drawing/2014/main" id="{D928A690-0E6D-2624-14E3-BDC573352D36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164528">
            <a:off x="6493965" y="1130465"/>
            <a:ext cx="1967610" cy="1092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Photon.png" descr="Photon.png">
            <a:extLst>
              <a:ext uri="{FF2B5EF4-FFF2-40B4-BE49-F238E27FC236}">
                <a16:creationId xmlns:a16="http://schemas.microsoft.com/office/drawing/2014/main" id="{CD809446-0252-E1C4-A098-5F329B17063E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164528">
            <a:off x="5072498" y="602503"/>
            <a:ext cx="1967610" cy="1092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Photon.png" descr="Photon.png">
            <a:extLst>
              <a:ext uri="{FF2B5EF4-FFF2-40B4-BE49-F238E27FC236}">
                <a16:creationId xmlns:a16="http://schemas.microsoft.com/office/drawing/2014/main" id="{1F4D56A5-D02C-083B-8D3B-372D9C5392B3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 rot="11164528">
            <a:off x="7111248" y="963324"/>
            <a:ext cx="1312282" cy="6952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Grafik 17" descr="Ein Bild, das Mauerwerk, Backstein, Baumaterial, rot enthält.&#10;&#10;Automatisch generierte Beschreibung">
            <a:extLst>
              <a:ext uri="{FF2B5EF4-FFF2-40B4-BE49-F238E27FC236}">
                <a16:creationId xmlns:a16="http://schemas.microsoft.com/office/drawing/2014/main" id="{6D661151-526E-6149-14B7-9BC4E09F0D19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50000"/>
          </a:blip>
          <a:stretch>
            <a:fillRect/>
          </a:stretch>
        </p:blipFill>
        <p:spPr>
          <a:xfrm>
            <a:off x="251520" y="1503017"/>
            <a:ext cx="3960440" cy="3538801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16" name="Grafik 115">
            <a:extLst>
              <a:ext uri="{FF2B5EF4-FFF2-40B4-BE49-F238E27FC236}">
                <a16:creationId xmlns:a16="http://schemas.microsoft.com/office/drawing/2014/main" id="{B588048C-0407-2AD8-8D3C-5B960F47F10B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61" b="89941" l="8691" r="89941">
                        <a14:foregroundMark x1="8691" y1="61035" x2="8789" y2="58887"/>
                        <a14:foregroundMark x1="23340" y1="45410" x2="23730" y2="45508"/>
                        <a14:foregroundMark x1="36914" y1="52441" x2="37500" y2="53711"/>
                        <a14:foregroundMark x1="33984" y1="48926" x2="39063" y2="58789"/>
                        <a14:foregroundMark x1="67090" y1="83398" x2="67090" y2="83789"/>
                        <a14:foregroundMark x1="56934" y1="83008" x2="57227" y2="83594"/>
                        <a14:foregroundMark x1="66992" y1="83887" x2="67090" y2="84180"/>
                        <a14:backgroundMark x1="32129" y1="84961" x2="29102" y2="85059"/>
                        <a14:backgroundMark x1="27930" y1="84766" x2="17285" y2="84961"/>
                        <a14:backgroundMark x1="49414" y1="83496" x2="54507" y2="841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238" t="13289" r="9431" b="15626"/>
          <a:stretch/>
        </p:blipFill>
        <p:spPr>
          <a:xfrm>
            <a:off x="323528" y="1773016"/>
            <a:ext cx="3845570" cy="3280483"/>
          </a:xfrm>
          <a:prstGeom prst="rect">
            <a:avLst/>
          </a:prstGeom>
          <a:noFill/>
          <a:effectLst/>
        </p:spPr>
      </p:pic>
      <p:sp>
        <p:nvSpPr>
          <p:cNvPr id="118" name="Textfeld 117">
            <a:extLst>
              <a:ext uri="{FF2B5EF4-FFF2-40B4-BE49-F238E27FC236}">
                <a16:creationId xmlns:a16="http://schemas.microsoft.com/office/drawing/2014/main" id="{D11380C5-F2A7-EFC7-63E0-BDFCDF6A8000}"/>
              </a:ext>
            </a:extLst>
          </p:cNvPr>
          <p:cNvSpPr txBox="1"/>
          <p:nvPr/>
        </p:nvSpPr>
        <p:spPr>
          <a:xfrm>
            <a:off x="886399" y="3768041"/>
            <a:ext cx="1008112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4800" dirty="0">
                <a:solidFill>
                  <a:schemeClr val="bg1"/>
                </a:solidFill>
                <a:latin typeface="Comic Sans MS" panose="030F0702030302020204" pitchFamily="66" charset="0"/>
              </a:rPr>
              <a:t>e</a:t>
            </a:r>
            <a:r>
              <a:rPr lang="en-US" sz="6000" baseline="30000" dirty="0">
                <a:solidFill>
                  <a:schemeClr val="bg1"/>
                </a:solidFill>
                <a:latin typeface="Comic Sans MS" panose="030F0702030302020204" pitchFamily="66" charset="0"/>
              </a:rPr>
              <a:t>-</a:t>
            </a:r>
            <a:endParaRPr lang="de-AT" sz="4800" baseline="30000" dirty="0" err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70C3DA8E-3D08-1D21-1E7B-8C5224B67E29}"/>
              </a:ext>
            </a:extLst>
          </p:cNvPr>
          <p:cNvSpPr txBox="1"/>
          <p:nvPr/>
        </p:nvSpPr>
        <p:spPr>
          <a:xfrm>
            <a:off x="2266602" y="2895466"/>
            <a:ext cx="1008112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0" dirty="0">
                <a:solidFill>
                  <a:schemeClr val="bg1"/>
                </a:solidFill>
                <a:latin typeface="Comic Sans MS" panose="030F0702030302020204" pitchFamily="66" charset="0"/>
              </a:rPr>
              <a:t>µ</a:t>
            </a:r>
            <a:r>
              <a:rPr lang="en-US" sz="9600" baseline="30000" dirty="0">
                <a:solidFill>
                  <a:schemeClr val="bg1"/>
                </a:solidFill>
                <a:latin typeface="Comic Sans MS" panose="030F0702030302020204" pitchFamily="66" charset="0"/>
              </a:rPr>
              <a:t>-</a:t>
            </a:r>
            <a:endParaRPr lang="de-AT" sz="8000" baseline="30000" dirty="0" err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E651DB90-B51B-9F7B-2095-0E4A9A3732B0}"/>
              </a:ext>
            </a:extLst>
          </p:cNvPr>
          <p:cNvGrpSpPr/>
          <p:nvPr/>
        </p:nvGrpSpPr>
        <p:grpSpPr>
          <a:xfrm>
            <a:off x="5817600" y="1137100"/>
            <a:ext cx="2484209" cy="1878848"/>
            <a:chOff x="5819063" y="1137100"/>
            <a:chExt cx="2484209" cy="1878848"/>
          </a:xfrm>
        </p:grpSpPr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66E4F589-FA66-1958-82BB-9CAF05BD788A}"/>
                </a:ext>
              </a:extLst>
            </p:cNvPr>
            <p:cNvGrpSpPr/>
            <p:nvPr/>
          </p:nvGrpSpPr>
          <p:grpSpPr>
            <a:xfrm>
              <a:off x="5819063" y="2261339"/>
              <a:ext cx="241857" cy="754609"/>
              <a:chOff x="4881841" y="1491630"/>
              <a:chExt cx="241857" cy="754609"/>
            </a:xfrm>
          </p:grpSpPr>
          <p:pic>
            <p:nvPicPr>
              <p:cNvPr id="21" name="Grafik 20">
                <a:extLst>
                  <a:ext uri="{FF2B5EF4-FFF2-40B4-BE49-F238E27FC236}">
                    <a16:creationId xmlns:a16="http://schemas.microsoft.com/office/drawing/2014/main" id="{AAA52F20-18DC-5F3C-C7BD-43E1D42E4F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24116" y="1760743"/>
                <a:ext cx="728470" cy="213019"/>
              </a:xfrm>
              <a:prstGeom prst="rect">
                <a:avLst/>
              </a:prstGeom>
              <a:effectLst/>
            </p:spPr>
          </p:pic>
          <p:sp>
            <p:nvSpPr>
              <p:cNvPr id="22" name="Star: 5 Points 32">
                <a:extLst>
                  <a:ext uri="{FF2B5EF4-FFF2-40B4-BE49-F238E27FC236}">
                    <a16:creationId xmlns:a16="http://schemas.microsoft.com/office/drawing/2014/main" id="{798AB8BB-2124-94E8-158B-3168162149CF}"/>
                  </a:ext>
                </a:extLst>
              </p:cNvPr>
              <p:cNvSpPr/>
              <p:nvPr/>
            </p:nvSpPr>
            <p:spPr bwMode="auto">
              <a:xfrm>
                <a:off x="4924158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25" name="Star: 5 Points 32">
                <a:extLst>
                  <a:ext uri="{FF2B5EF4-FFF2-40B4-BE49-F238E27FC236}">
                    <a16:creationId xmlns:a16="http://schemas.microsoft.com/office/drawing/2014/main" id="{B4625414-6FAB-BB64-1857-C1270FBBBD77}"/>
                  </a:ext>
                </a:extLst>
              </p:cNvPr>
              <p:cNvSpPr/>
              <p:nvPr/>
            </p:nvSpPr>
            <p:spPr bwMode="auto">
              <a:xfrm>
                <a:off x="4997342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27" name="Star: 5 Points 32">
                <a:extLst>
                  <a:ext uri="{FF2B5EF4-FFF2-40B4-BE49-F238E27FC236}">
                    <a16:creationId xmlns:a16="http://schemas.microsoft.com/office/drawing/2014/main" id="{36A9DF2C-5D44-E42B-16D9-1263F48EF2AD}"/>
                  </a:ext>
                </a:extLst>
              </p:cNvPr>
              <p:cNvSpPr/>
              <p:nvPr/>
            </p:nvSpPr>
            <p:spPr bwMode="auto">
              <a:xfrm>
                <a:off x="5041395" y="149163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36" name="Star: 5 Points 32">
                <a:extLst>
                  <a:ext uri="{FF2B5EF4-FFF2-40B4-BE49-F238E27FC236}">
                    <a16:creationId xmlns:a16="http://schemas.microsoft.com/office/drawing/2014/main" id="{B88527AD-27FF-9D3D-181F-EE17FB083816}"/>
                  </a:ext>
                </a:extLst>
              </p:cNvPr>
              <p:cNvSpPr/>
              <p:nvPr/>
            </p:nvSpPr>
            <p:spPr bwMode="auto">
              <a:xfrm>
                <a:off x="5051153" y="1635646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39" name="Star: 5 Points 32">
                <a:extLst>
                  <a:ext uri="{FF2B5EF4-FFF2-40B4-BE49-F238E27FC236}">
                    <a16:creationId xmlns:a16="http://schemas.microsoft.com/office/drawing/2014/main" id="{7AE721DE-2FDC-93AE-F9C8-DA87B9352EBC}"/>
                  </a:ext>
                </a:extLst>
              </p:cNvPr>
              <p:cNvSpPr/>
              <p:nvPr/>
            </p:nvSpPr>
            <p:spPr bwMode="auto">
              <a:xfrm>
                <a:off x="5051525" y="176850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42" name="Star: 5 Points 32">
                <a:extLst>
                  <a:ext uri="{FF2B5EF4-FFF2-40B4-BE49-F238E27FC236}">
                    <a16:creationId xmlns:a16="http://schemas.microsoft.com/office/drawing/2014/main" id="{91EBDE50-F7F2-043A-0C09-C1234AC89FD6}"/>
                  </a:ext>
                </a:extLst>
              </p:cNvPr>
              <p:cNvSpPr/>
              <p:nvPr/>
            </p:nvSpPr>
            <p:spPr bwMode="auto">
              <a:xfrm>
                <a:off x="5052866" y="1922487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43" name="Star: 5 Points 32">
                <a:extLst>
                  <a:ext uri="{FF2B5EF4-FFF2-40B4-BE49-F238E27FC236}">
                    <a16:creationId xmlns:a16="http://schemas.microsoft.com/office/drawing/2014/main" id="{FBFBF80C-3B1F-8E5C-40F7-FC418B451C08}"/>
                  </a:ext>
                </a:extLst>
              </p:cNvPr>
              <p:cNvSpPr/>
              <p:nvPr/>
            </p:nvSpPr>
            <p:spPr bwMode="auto">
              <a:xfrm>
                <a:off x="5049005" y="2049836"/>
                <a:ext cx="70131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44" name="Star: 5 Points 32">
                <a:extLst>
                  <a:ext uri="{FF2B5EF4-FFF2-40B4-BE49-F238E27FC236}">
                    <a16:creationId xmlns:a16="http://schemas.microsoft.com/office/drawing/2014/main" id="{CA670025-0C35-09AA-AA7A-C83C54DEF370}"/>
                  </a:ext>
                </a:extLst>
              </p:cNvPr>
              <p:cNvSpPr/>
              <p:nvPr/>
            </p:nvSpPr>
            <p:spPr bwMode="auto">
              <a:xfrm>
                <a:off x="5048671" y="2174231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54D0CAFF-B65C-FDCF-C145-8B0F83EE87A4}"/>
                </a:ext>
              </a:extLst>
            </p:cNvPr>
            <p:cNvGrpSpPr/>
            <p:nvPr/>
          </p:nvGrpSpPr>
          <p:grpSpPr>
            <a:xfrm>
              <a:off x="6218841" y="1629001"/>
              <a:ext cx="241857" cy="754609"/>
              <a:chOff x="4881841" y="1491630"/>
              <a:chExt cx="241857" cy="754609"/>
            </a:xfrm>
            <a:effectLst/>
          </p:grpSpPr>
          <p:pic>
            <p:nvPicPr>
              <p:cNvPr id="47" name="Grafik 46">
                <a:extLst>
                  <a:ext uri="{FF2B5EF4-FFF2-40B4-BE49-F238E27FC236}">
                    <a16:creationId xmlns:a16="http://schemas.microsoft.com/office/drawing/2014/main" id="{0BBA70C4-A718-3046-1BBE-09159B00D0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24116" y="1760743"/>
                <a:ext cx="728470" cy="213019"/>
              </a:xfrm>
              <a:prstGeom prst="rect">
                <a:avLst/>
              </a:prstGeom>
              <a:effectLst/>
            </p:spPr>
          </p:pic>
          <p:sp>
            <p:nvSpPr>
              <p:cNvPr id="48" name="Star: 5 Points 32">
                <a:extLst>
                  <a:ext uri="{FF2B5EF4-FFF2-40B4-BE49-F238E27FC236}">
                    <a16:creationId xmlns:a16="http://schemas.microsoft.com/office/drawing/2014/main" id="{115D9B55-24CD-EDD6-BD2D-CBF382D36D4A}"/>
                  </a:ext>
                </a:extLst>
              </p:cNvPr>
              <p:cNvSpPr/>
              <p:nvPr/>
            </p:nvSpPr>
            <p:spPr bwMode="auto">
              <a:xfrm>
                <a:off x="4924158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49" name="Star: 5 Points 32">
                <a:extLst>
                  <a:ext uri="{FF2B5EF4-FFF2-40B4-BE49-F238E27FC236}">
                    <a16:creationId xmlns:a16="http://schemas.microsoft.com/office/drawing/2014/main" id="{928527AF-3AEB-EC05-A7E8-AD0A3962F02F}"/>
                  </a:ext>
                </a:extLst>
              </p:cNvPr>
              <p:cNvSpPr/>
              <p:nvPr/>
            </p:nvSpPr>
            <p:spPr bwMode="auto">
              <a:xfrm>
                <a:off x="4997342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0" name="Star: 5 Points 32">
                <a:extLst>
                  <a:ext uri="{FF2B5EF4-FFF2-40B4-BE49-F238E27FC236}">
                    <a16:creationId xmlns:a16="http://schemas.microsoft.com/office/drawing/2014/main" id="{39A0BE67-F8A1-F371-820C-E7F8A0289B6A}"/>
                  </a:ext>
                </a:extLst>
              </p:cNvPr>
              <p:cNvSpPr/>
              <p:nvPr/>
            </p:nvSpPr>
            <p:spPr bwMode="auto">
              <a:xfrm>
                <a:off x="5041395" y="149163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1" name="Star: 5 Points 32">
                <a:extLst>
                  <a:ext uri="{FF2B5EF4-FFF2-40B4-BE49-F238E27FC236}">
                    <a16:creationId xmlns:a16="http://schemas.microsoft.com/office/drawing/2014/main" id="{1AD9BEA5-BD79-23C0-B09B-C34869BF2B60}"/>
                  </a:ext>
                </a:extLst>
              </p:cNvPr>
              <p:cNvSpPr/>
              <p:nvPr/>
            </p:nvSpPr>
            <p:spPr bwMode="auto">
              <a:xfrm>
                <a:off x="5051153" y="1635646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2" name="Star: 5 Points 32">
                <a:extLst>
                  <a:ext uri="{FF2B5EF4-FFF2-40B4-BE49-F238E27FC236}">
                    <a16:creationId xmlns:a16="http://schemas.microsoft.com/office/drawing/2014/main" id="{8C89931D-9FE7-81CD-8C67-92417F0FF248}"/>
                  </a:ext>
                </a:extLst>
              </p:cNvPr>
              <p:cNvSpPr/>
              <p:nvPr/>
            </p:nvSpPr>
            <p:spPr bwMode="auto">
              <a:xfrm>
                <a:off x="5051525" y="176850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3" name="Star: 5 Points 32">
                <a:extLst>
                  <a:ext uri="{FF2B5EF4-FFF2-40B4-BE49-F238E27FC236}">
                    <a16:creationId xmlns:a16="http://schemas.microsoft.com/office/drawing/2014/main" id="{FA881C85-0067-9F5D-40E8-B6E08407B3BE}"/>
                  </a:ext>
                </a:extLst>
              </p:cNvPr>
              <p:cNvSpPr/>
              <p:nvPr/>
            </p:nvSpPr>
            <p:spPr bwMode="auto">
              <a:xfrm>
                <a:off x="5052866" y="1922487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4" name="Star: 5 Points 32">
                <a:extLst>
                  <a:ext uri="{FF2B5EF4-FFF2-40B4-BE49-F238E27FC236}">
                    <a16:creationId xmlns:a16="http://schemas.microsoft.com/office/drawing/2014/main" id="{DD261452-2AAE-40B5-1231-C870AE0C70F8}"/>
                  </a:ext>
                </a:extLst>
              </p:cNvPr>
              <p:cNvSpPr/>
              <p:nvPr/>
            </p:nvSpPr>
            <p:spPr bwMode="auto">
              <a:xfrm>
                <a:off x="5049005" y="2049836"/>
                <a:ext cx="70131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55" name="Star: 5 Points 32">
                <a:extLst>
                  <a:ext uri="{FF2B5EF4-FFF2-40B4-BE49-F238E27FC236}">
                    <a16:creationId xmlns:a16="http://schemas.microsoft.com/office/drawing/2014/main" id="{958C1082-7A07-DD8F-A3FD-F1C2B37B5ED4}"/>
                  </a:ext>
                </a:extLst>
              </p:cNvPr>
              <p:cNvSpPr/>
              <p:nvPr/>
            </p:nvSpPr>
            <p:spPr bwMode="auto">
              <a:xfrm>
                <a:off x="5048671" y="2174231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</p:grpSp>
        <p:pic>
          <p:nvPicPr>
            <p:cNvPr id="57" name="Grafik 56">
              <a:extLst>
                <a:ext uri="{FF2B5EF4-FFF2-40B4-BE49-F238E27FC236}">
                  <a16:creationId xmlns:a16="http://schemas.microsoft.com/office/drawing/2014/main" id="{6A997A8D-FECE-3120-5AF4-812B7B178C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244122" y="1394825"/>
              <a:ext cx="728470" cy="213019"/>
            </a:xfrm>
            <a:prstGeom prst="rect">
              <a:avLst/>
            </a:prstGeom>
            <a:effectLst/>
          </p:spPr>
        </p:pic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51DC88EE-2133-BD32-D3E6-EFB61420A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832528" y="1394825"/>
              <a:ext cx="728470" cy="213019"/>
            </a:xfrm>
            <a:prstGeom prst="rect">
              <a:avLst/>
            </a:prstGeom>
            <a:effectLst/>
          </p:spPr>
        </p:pic>
        <p:grpSp>
          <p:nvGrpSpPr>
            <p:cNvPr id="95" name="Gruppieren 94">
              <a:extLst>
                <a:ext uri="{FF2B5EF4-FFF2-40B4-BE49-F238E27FC236}">
                  <a16:creationId xmlns:a16="http://schemas.microsoft.com/office/drawing/2014/main" id="{98051E9C-47FB-E206-1933-09D5D20D3C92}"/>
                </a:ext>
              </a:extLst>
            </p:cNvPr>
            <p:cNvGrpSpPr/>
            <p:nvPr/>
          </p:nvGrpSpPr>
          <p:grpSpPr>
            <a:xfrm>
              <a:off x="7874410" y="1629001"/>
              <a:ext cx="241857" cy="754609"/>
              <a:chOff x="4881841" y="1491630"/>
              <a:chExt cx="241857" cy="754609"/>
            </a:xfrm>
            <a:effectLst/>
          </p:grpSpPr>
          <p:pic>
            <p:nvPicPr>
              <p:cNvPr id="96" name="Grafik 95">
                <a:extLst>
                  <a:ext uri="{FF2B5EF4-FFF2-40B4-BE49-F238E27FC236}">
                    <a16:creationId xmlns:a16="http://schemas.microsoft.com/office/drawing/2014/main" id="{3E19951F-523B-6C98-8E03-4BBEE5F419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24116" y="1760743"/>
                <a:ext cx="728470" cy="213019"/>
              </a:xfrm>
              <a:prstGeom prst="rect">
                <a:avLst/>
              </a:prstGeom>
              <a:effectLst/>
            </p:spPr>
          </p:pic>
          <p:sp>
            <p:nvSpPr>
              <p:cNvPr id="97" name="Star: 5 Points 32">
                <a:extLst>
                  <a:ext uri="{FF2B5EF4-FFF2-40B4-BE49-F238E27FC236}">
                    <a16:creationId xmlns:a16="http://schemas.microsoft.com/office/drawing/2014/main" id="{B3F94DCA-5DD3-59FB-B14C-083AA385C729}"/>
                  </a:ext>
                </a:extLst>
              </p:cNvPr>
              <p:cNvSpPr/>
              <p:nvPr/>
            </p:nvSpPr>
            <p:spPr bwMode="auto">
              <a:xfrm>
                <a:off x="4924158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8" name="Star: 5 Points 32">
                <a:extLst>
                  <a:ext uri="{FF2B5EF4-FFF2-40B4-BE49-F238E27FC236}">
                    <a16:creationId xmlns:a16="http://schemas.microsoft.com/office/drawing/2014/main" id="{21540F89-F9BE-20AC-7639-79B84C5791D0}"/>
                  </a:ext>
                </a:extLst>
              </p:cNvPr>
              <p:cNvSpPr/>
              <p:nvPr/>
            </p:nvSpPr>
            <p:spPr bwMode="auto">
              <a:xfrm>
                <a:off x="4997342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9" name="Star: 5 Points 32">
                <a:extLst>
                  <a:ext uri="{FF2B5EF4-FFF2-40B4-BE49-F238E27FC236}">
                    <a16:creationId xmlns:a16="http://schemas.microsoft.com/office/drawing/2014/main" id="{E356FAD3-3F0C-1667-515F-98BA10DD2739}"/>
                  </a:ext>
                </a:extLst>
              </p:cNvPr>
              <p:cNvSpPr/>
              <p:nvPr/>
            </p:nvSpPr>
            <p:spPr bwMode="auto">
              <a:xfrm>
                <a:off x="5041395" y="149163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100" name="Star: 5 Points 32">
                <a:extLst>
                  <a:ext uri="{FF2B5EF4-FFF2-40B4-BE49-F238E27FC236}">
                    <a16:creationId xmlns:a16="http://schemas.microsoft.com/office/drawing/2014/main" id="{0DAF99E6-ABF4-54DA-9D81-0510BC57C9E1}"/>
                  </a:ext>
                </a:extLst>
              </p:cNvPr>
              <p:cNvSpPr/>
              <p:nvPr/>
            </p:nvSpPr>
            <p:spPr bwMode="auto">
              <a:xfrm>
                <a:off x="5051153" y="1635646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101" name="Star: 5 Points 32">
                <a:extLst>
                  <a:ext uri="{FF2B5EF4-FFF2-40B4-BE49-F238E27FC236}">
                    <a16:creationId xmlns:a16="http://schemas.microsoft.com/office/drawing/2014/main" id="{2739E601-AB88-EED5-F5F2-DA6CBA1F8080}"/>
                  </a:ext>
                </a:extLst>
              </p:cNvPr>
              <p:cNvSpPr/>
              <p:nvPr/>
            </p:nvSpPr>
            <p:spPr bwMode="auto">
              <a:xfrm>
                <a:off x="5051525" y="176850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102" name="Star: 5 Points 32">
                <a:extLst>
                  <a:ext uri="{FF2B5EF4-FFF2-40B4-BE49-F238E27FC236}">
                    <a16:creationId xmlns:a16="http://schemas.microsoft.com/office/drawing/2014/main" id="{4E1D9E19-0894-F98F-7EDB-B45C0614C9C9}"/>
                  </a:ext>
                </a:extLst>
              </p:cNvPr>
              <p:cNvSpPr/>
              <p:nvPr/>
            </p:nvSpPr>
            <p:spPr bwMode="auto">
              <a:xfrm>
                <a:off x="5052866" y="1922487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103" name="Star: 5 Points 32">
                <a:extLst>
                  <a:ext uri="{FF2B5EF4-FFF2-40B4-BE49-F238E27FC236}">
                    <a16:creationId xmlns:a16="http://schemas.microsoft.com/office/drawing/2014/main" id="{DB58B42B-AC2A-C563-B220-1AD985238435}"/>
                  </a:ext>
                </a:extLst>
              </p:cNvPr>
              <p:cNvSpPr/>
              <p:nvPr/>
            </p:nvSpPr>
            <p:spPr bwMode="auto">
              <a:xfrm>
                <a:off x="5049005" y="2049836"/>
                <a:ext cx="70131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104" name="Star: 5 Points 32">
                <a:extLst>
                  <a:ext uri="{FF2B5EF4-FFF2-40B4-BE49-F238E27FC236}">
                    <a16:creationId xmlns:a16="http://schemas.microsoft.com/office/drawing/2014/main" id="{B22E4842-212E-30A9-08DC-AC7A4BDDDEFC}"/>
                  </a:ext>
                </a:extLst>
              </p:cNvPr>
              <p:cNvSpPr/>
              <p:nvPr/>
            </p:nvSpPr>
            <p:spPr bwMode="auto">
              <a:xfrm>
                <a:off x="5048671" y="2174231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</p:grpSp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71617C8A-DDDD-1E25-4DAD-BA16B46DFCCC}"/>
                </a:ext>
              </a:extLst>
            </p:cNvPr>
            <p:cNvGrpSpPr/>
            <p:nvPr/>
          </p:nvGrpSpPr>
          <p:grpSpPr>
            <a:xfrm>
              <a:off x="7658294" y="2261339"/>
              <a:ext cx="241857" cy="754609"/>
              <a:chOff x="4881841" y="1491630"/>
              <a:chExt cx="241857" cy="754609"/>
            </a:xfrm>
          </p:grpSpPr>
          <p:pic>
            <p:nvPicPr>
              <p:cNvPr id="86" name="Grafik 85">
                <a:extLst>
                  <a:ext uri="{FF2B5EF4-FFF2-40B4-BE49-F238E27FC236}">
                    <a16:creationId xmlns:a16="http://schemas.microsoft.com/office/drawing/2014/main" id="{8DB9B23C-4681-E3DA-9652-81B51715F2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4624116" y="1760743"/>
                <a:ext cx="728470" cy="213019"/>
              </a:xfrm>
              <a:prstGeom prst="rect">
                <a:avLst/>
              </a:prstGeom>
              <a:effectLst/>
            </p:spPr>
          </p:pic>
          <p:sp>
            <p:nvSpPr>
              <p:cNvPr id="87" name="Star: 5 Points 32">
                <a:extLst>
                  <a:ext uri="{FF2B5EF4-FFF2-40B4-BE49-F238E27FC236}">
                    <a16:creationId xmlns:a16="http://schemas.microsoft.com/office/drawing/2014/main" id="{D6F86E03-D6B3-82F4-0EC4-6D27CA69F05C}"/>
                  </a:ext>
                </a:extLst>
              </p:cNvPr>
              <p:cNvSpPr/>
              <p:nvPr/>
            </p:nvSpPr>
            <p:spPr bwMode="auto">
              <a:xfrm>
                <a:off x="4924158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88" name="Star: 5 Points 32">
                <a:extLst>
                  <a:ext uri="{FF2B5EF4-FFF2-40B4-BE49-F238E27FC236}">
                    <a16:creationId xmlns:a16="http://schemas.microsoft.com/office/drawing/2014/main" id="{681D91F7-C18F-F5FE-BB4F-5FE8C8569717}"/>
                  </a:ext>
                </a:extLst>
              </p:cNvPr>
              <p:cNvSpPr/>
              <p:nvPr/>
            </p:nvSpPr>
            <p:spPr bwMode="auto">
              <a:xfrm>
                <a:off x="4997342" y="1563638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89" name="Star: 5 Points 32">
                <a:extLst>
                  <a:ext uri="{FF2B5EF4-FFF2-40B4-BE49-F238E27FC236}">
                    <a16:creationId xmlns:a16="http://schemas.microsoft.com/office/drawing/2014/main" id="{8F847971-681D-32C7-162D-6853DE823CF9}"/>
                  </a:ext>
                </a:extLst>
              </p:cNvPr>
              <p:cNvSpPr/>
              <p:nvPr/>
            </p:nvSpPr>
            <p:spPr bwMode="auto">
              <a:xfrm>
                <a:off x="5041395" y="149163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0" name="Star: 5 Points 32">
                <a:extLst>
                  <a:ext uri="{FF2B5EF4-FFF2-40B4-BE49-F238E27FC236}">
                    <a16:creationId xmlns:a16="http://schemas.microsoft.com/office/drawing/2014/main" id="{18F48178-4492-E52B-7B9B-88E79D53A2BB}"/>
                  </a:ext>
                </a:extLst>
              </p:cNvPr>
              <p:cNvSpPr/>
              <p:nvPr/>
            </p:nvSpPr>
            <p:spPr bwMode="auto">
              <a:xfrm>
                <a:off x="5051153" y="1635646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1" name="Star: 5 Points 32">
                <a:extLst>
                  <a:ext uri="{FF2B5EF4-FFF2-40B4-BE49-F238E27FC236}">
                    <a16:creationId xmlns:a16="http://schemas.microsoft.com/office/drawing/2014/main" id="{7BFE8F15-DBD0-6DAC-AB03-ED9889117A87}"/>
                  </a:ext>
                </a:extLst>
              </p:cNvPr>
              <p:cNvSpPr/>
              <p:nvPr/>
            </p:nvSpPr>
            <p:spPr bwMode="auto">
              <a:xfrm>
                <a:off x="5051525" y="1768500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2" name="Star: 5 Points 32">
                <a:extLst>
                  <a:ext uri="{FF2B5EF4-FFF2-40B4-BE49-F238E27FC236}">
                    <a16:creationId xmlns:a16="http://schemas.microsoft.com/office/drawing/2014/main" id="{3DAB1C2A-4DBD-EE97-200B-08BBF3A6F42C}"/>
                  </a:ext>
                </a:extLst>
              </p:cNvPr>
              <p:cNvSpPr/>
              <p:nvPr/>
            </p:nvSpPr>
            <p:spPr bwMode="auto">
              <a:xfrm>
                <a:off x="5052866" y="1922487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3" name="Star: 5 Points 32">
                <a:extLst>
                  <a:ext uri="{FF2B5EF4-FFF2-40B4-BE49-F238E27FC236}">
                    <a16:creationId xmlns:a16="http://schemas.microsoft.com/office/drawing/2014/main" id="{4A8D3765-66AB-143D-88C5-0D74E30B8B00}"/>
                  </a:ext>
                </a:extLst>
              </p:cNvPr>
              <p:cNvSpPr/>
              <p:nvPr/>
            </p:nvSpPr>
            <p:spPr bwMode="auto">
              <a:xfrm>
                <a:off x="5049005" y="2049836"/>
                <a:ext cx="70131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  <p:sp>
            <p:nvSpPr>
              <p:cNvPr id="94" name="Star: 5 Points 32">
                <a:extLst>
                  <a:ext uri="{FF2B5EF4-FFF2-40B4-BE49-F238E27FC236}">
                    <a16:creationId xmlns:a16="http://schemas.microsoft.com/office/drawing/2014/main" id="{EFB5E945-56D0-6F41-94B0-EC476C6EF0A1}"/>
                  </a:ext>
                </a:extLst>
              </p:cNvPr>
              <p:cNvSpPr/>
              <p:nvPr/>
            </p:nvSpPr>
            <p:spPr bwMode="auto">
              <a:xfrm>
                <a:off x="5048671" y="2174231"/>
                <a:ext cx="70832" cy="72008"/>
              </a:xfrm>
              <a:prstGeom prst="star5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EB5B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i="0" u="none" strike="noStrike" normalizeH="0" baseline="0">
                  <a:latin typeface="Times" charset="0"/>
                </a:endParaRPr>
              </a:p>
            </p:txBody>
          </p:sp>
        </p:grpSp>
        <p:cxnSp>
          <p:nvCxnSpPr>
            <p:cNvPr id="123" name="Straight Arrow Connector 11">
              <a:extLst>
                <a:ext uri="{FF2B5EF4-FFF2-40B4-BE49-F238E27FC236}">
                  <a16:creationId xmlns:a16="http://schemas.microsoft.com/office/drawing/2014/main" id="{8DA23F41-D3BC-439F-E5DE-A1D87ACC490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67401" y="1928378"/>
              <a:ext cx="187793" cy="274430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4" name="Straight Arrow Connector 12">
              <a:extLst>
                <a:ext uri="{FF2B5EF4-FFF2-40B4-BE49-F238E27FC236}">
                  <a16:creationId xmlns:a16="http://schemas.microsoft.com/office/drawing/2014/main" id="{47E700C3-4963-EB3D-0A49-8D67C74AD79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332432" y="1408612"/>
              <a:ext cx="126925" cy="206439"/>
            </a:xfrm>
            <a:prstGeom prst="straightConnector1">
              <a:avLst/>
            </a:prstGeom>
            <a:ln w="22225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2" name="Straight Arrow Connector 16">
              <a:extLst>
                <a:ext uri="{FF2B5EF4-FFF2-40B4-BE49-F238E27FC236}">
                  <a16:creationId xmlns:a16="http://schemas.microsoft.com/office/drawing/2014/main" id="{FD0B3C23-7749-CEF4-D04D-E3EDDB584E7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761284" y="1976699"/>
              <a:ext cx="66399" cy="195999"/>
            </a:xfrm>
            <a:prstGeom prst="straightConnector1">
              <a:avLst/>
            </a:prstGeom>
            <a:ln w="22225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3" name="Straight Arrow Connector 18">
              <a:extLst>
                <a:ext uri="{FF2B5EF4-FFF2-40B4-BE49-F238E27FC236}">
                  <a16:creationId xmlns:a16="http://schemas.microsoft.com/office/drawing/2014/main" id="{52D0C927-266A-B375-DCB1-ACA80B0FECC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954675" y="1459557"/>
              <a:ext cx="56550" cy="164612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05A4619C-EB34-C924-28D7-6B1422D3776F}"/>
              </a:ext>
            </a:extLst>
          </p:cNvPr>
          <p:cNvSpPr txBox="1">
            <a:spLocks/>
          </p:cNvSpPr>
          <p:nvPr/>
        </p:nvSpPr>
        <p:spPr>
          <a:xfrm>
            <a:off x="3212282" y="1006083"/>
            <a:ext cx="1175689" cy="2454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i="1" dirty="0"/>
              <a:t>als Autobahn</a:t>
            </a:r>
          </a:p>
          <a:p>
            <a:endParaRPr lang="de-CH" dirty="0"/>
          </a:p>
        </p:txBody>
      </p:sp>
      <p:pic>
        <p:nvPicPr>
          <p:cNvPr id="122" name="Grafik 121" descr="Ein Bild, das Natur, Wolke, Dunkelheit, Schwarz enthält.&#10;&#10;Automatisch generierte Beschreibung">
            <a:extLst>
              <a:ext uri="{FF2B5EF4-FFF2-40B4-BE49-F238E27FC236}">
                <a16:creationId xmlns:a16="http://schemas.microsoft.com/office/drawing/2014/main" id="{4A1E327E-2E66-D4B8-2185-0B4B52BA2AB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97" t="10244" r="15466" b="21425"/>
          <a:stretch/>
        </p:blipFill>
        <p:spPr>
          <a:xfrm>
            <a:off x="4860000" y="90000"/>
            <a:ext cx="4220609" cy="4165200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651AF5A9-2BB9-AFBE-6236-CC168A5466D2}"/>
              </a:ext>
            </a:extLst>
          </p:cNvPr>
          <p:cNvSpPr txBox="1"/>
          <p:nvPr/>
        </p:nvSpPr>
        <p:spPr>
          <a:xfrm>
            <a:off x="6977890" y="1995711"/>
            <a:ext cx="60805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b="1" dirty="0">
                <a:solidFill>
                  <a:srgbClr val="C00000"/>
                </a:solidFill>
                <a:latin typeface="Calibri"/>
              </a:rPr>
              <a:t>MIXE</a:t>
            </a:r>
            <a:endParaRPr lang="en-US" sz="1800" b="1" dirty="0" err="1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477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53" presetClass="entr" presetSubtype="16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1" grpId="0"/>
      <p:bldP spid="23" grpId="0" animBg="1"/>
      <p:bldP spid="33" grpId="0" animBg="1"/>
      <p:bldP spid="34" grpId="0" animBg="1"/>
      <p:bldP spid="35" grpId="0" animBg="1"/>
      <p:bldP spid="40" grpId="0" animBg="1"/>
      <p:bldP spid="41" grpId="0" animBg="1"/>
      <p:bldP spid="81" grpId="0" animBg="1"/>
      <p:bldP spid="82" grpId="0" animBg="1"/>
      <p:bldP spid="68" grpId="0"/>
      <p:bldP spid="68" grpId="1"/>
      <p:bldP spid="118" grpId="0"/>
      <p:bldP spid="119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">
            <a:extLst>
              <a:ext uri="{FF2B5EF4-FFF2-40B4-BE49-F238E27FC236}">
                <a16:creationId xmlns:a16="http://schemas.microsoft.com/office/drawing/2014/main" id="{589E7B21-A485-CFE3-1EC3-ABEAC35B1A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92752" y="3004604"/>
            <a:ext cx="2994244" cy="187140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7A5E2714-68E2-1EA1-8574-74AC8552566D}"/>
              </a:ext>
            </a:extLst>
          </p:cNvPr>
          <p:cNvGrpSpPr/>
          <p:nvPr/>
        </p:nvGrpSpPr>
        <p:grpSpPr>
          <a:xfrm>
            <a:off x="6722999" y="1451413"/>
            <a:ext cx="1502007" cy="1416651"/>
            <a:chOff x="6813503" y="1240595"/>
            <a:chExt cx="1502007" cy="1416651"/>
          </a:xfrm>
        </p:grpSpPr>
        <p:pic>
          <p:nvPicPr>
            <p:cNvPr id="16" name="Grafik 15" descr="Ein Bild, das Screenshot, Grafiken, Schrift, Grafikdesign enthält.&#10;&#10;Automatisch generierte Beschreibung">
              <a:extLst>
                <a:ext uri="{FF2B5EF4-FFF2-40B4-BE49-F238E27FC236}">
                  <a16:creationId xmlns:a16="http://schemas.microsoft.com/office/drawing/2014/main" id="{C9E7F29D-258A-27F8-1259-5B0338795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13503" y="1240595"/>
              <a:ext cx="1502007" cy="340455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F31FEE76-0A37-FB83-9206-149F8976B44C}"/>
                </a:ext>
              </a:extLst>
            </p:cNvPr>
            <p:cNvSpPr txBox="1"/>
            <p:nvPr/>
          </p:nvSpPr>
          <p:spPr>
            <a:xfrm>
              <a:off x="6837439" y="2169630"/>
              <a:ext cx="1452403" cy="4876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dirty="0" err="1">
                  <a:solidFill>
                    <a:srgbClr val="000000"/>
                  </a:solidFill>
                  <a:latin typeface="Arial Nova" panose="020F0502020204030204" pitchFamily="34" charset="0"/>
                </a:rPr>
                <a:t>Sinergia</a:t>
              </a:r>
              <a:endParaRPr lang="de-AT" dirty="0" err="1">
                <a:solidFill>
                  <a:srgbClr val="000000"/>
                </a:solidFill>
                <a:latin typeface="Arial Nova" panose="020F0502020204030204" pitchFamily="34" charset="0"/>
              </a:endParaRPr>
            </a:p>
          </p:txBody>
        </p:sp>
        <p:pic>
          <p:nvPicPr>
            <p:cNvPr id="20" name="Grafik 19" descr="Ein Bild, das Puzzle enthält.&#10;&#10;Automatisch generierte Beschreibung">
              <a:extLst>
                <a:ext uri="{FF2B5EF4-FFF2-40B4-BE49-F238E27FC236}">
                  <a16:creationId xmlns:a16="http://schemas.microsoft.com/office/drawing/2014/main" id="{D06F5360-D0CB-40AD-6D1E-17089BC49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45476" y="1661118"/>
              <a:ext cx="1036328" cy="481152"/>
            </a:xfrm>
            <a:prstGeom prst="rect">
              <a:avLst/>
            </a:prstGeom>
          </p:spPr>
        </p:pic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0BDB1DFD-DA39-EC7B-3CC2-208301C6D7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298309">
            <a:off x="7323574" y="987704"/>
            <a:ext cx="1987452" cy="74669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21E6030E-FB0C-B0BC-0E33-193CD48DA8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370847">
            <a:off x="5773631" y="2354700"/>
            <a:ext cx="1847850" cy="21907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7F9C8AEC-AD4C-74D5-5B2F-8B274294FA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9566301">
            <a:off x="6053826" y="959612"/>
            <a:ext cx="1212912" cy="43318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723807E3-6E8F-63C1-BF8E-8D48E14B72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513253">
            <a:off x="8042923" y="2394124"/>
            <a:ext cx="906532" cy="460263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9C90FA-D48E-596D-2B44-4A4875D8CA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5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EF57795D-3E9F-12F0-76D9-3F8DCEFEE6AC}"/>
              </a:ext>
            </a:extLst>
          </p:cNvPr>
          <p:cNvSpPr/>
          <p:nvPr/>
        </p:nvSpPr>
        <p:spPr>
          <a:xfrm>
            <a:off x="5730606" y="3737945"/>
            <a:ext cx="432048" cy="1"/>
          </a:xfrm>
          <a:prstGeom prst="line">
            <a:avLst/>
          </a:prstGeom>
          <a:ln w="76200">
            <a:solidFill>
              <a:srgbClr val="535353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 lang="de-CH" dirty="0"/>
          </a:p>
        </p:txBody>
      </p:sp>
      <p:pic>
        <p:nvPicPr>
          <p:cNvPr id="32" name="Picture 6" descr="Picture 6">
            <a:extLst>
              <a:ext uri="{FF2B5EF4-FFF2-40B4-BE49-F238E27FC236}">
                <a16:creationId xmlns:a16="http://schemas.microsoft.com/office/drawing/2014/main" id="{C921C4BE-18E1-CF61-0D9F-2DFC6D1E38A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9014" y="1451490"/>
            <a:ext cx="732340" cy="1301936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grpSp>
        <p:nvGrpSpPr>
          <p:cNvPr id="33" name="Group">
            <a:extLst>
              <a:ext uri="{FF2B5EF4-FFF2-40B4-BE49-F238E27FC236}">
                <a16:creationId xmlns:a16="http://schemas.microsoft.com/office/drawing/2014/main" id="{B1236F00-80BE-CA08-DAC4-46C01C528AF4}"/>
              </a:ext>
            </a:extLst>
          </p:cNvPr>
          <p:cNvGrpSpPr/>
          <p:nvPr/>
        </p:nvGrpSpPr>
        <p:grpSpPr>
          <a:xfrm>
            <a:off x="1809656" y="1533376"/>
            <a:ext cx="684565" cy="656432"/>
            <a:chOff x="0" y="0"/>
            <a:chExt cx="684564" cy="656431"/>
          </a:xfrm>
        </p:grpSpPr>
        <p:sp>
          <p:nvSpPr>
            <p:cNvPr id="37" name="Rectangle">
              <a:extLst>
                <a:ext uri="{FF2B5EF4-FFF2-40B4-BE49-F238E27FC236}">
                  <a16:creationId xmlns:a16="http://schemas.microsoft.com/office/drawing/2014/main" id="{C91342B3-B690-19D9-F93C-809CF1A22B16}"/>
                </a:ext>
              </a:extLst>
            </p:cNvPr>
            <p:cNvSpPr/>
            <p:nvPr/>
          </p:nvSpPr>
          <p:spPr>
            <a:xfrm>
              <a:off x="19531" y="11011"/>
              <a:ext cx="654146" cy="6386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900"/>
                </a:spcBef>
              </a:pPr>
              <a:endParaRPr lang="de-CH" dirty="0"/>
            </a:p>
          </p:txBody>
        </p:sp>
        <p:pic>
          <p:nvPicPr>
            <p:cNvPr id="38" name="Image" descr="Image">
              <a:extLst>
                <a:ext uri="{FF2B5EF4-FFF2-40B4-BE49-F238E27FC236}">
                  <a16:creationId xmlns:a16="http://schemas.microsoft.com/office/drawing/2014/main" id="{D57450D7-856D-CBA0-AB66-42E3E433C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0" y="0"/>
              <a:ext cx="684565" cy="656432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</p:grpSp>
      <p:pic>
        <p:nvPicPr>
          <p:cNvPr id="34" name="Picture 6" descr="Picture 6">
            <a:extLst>
              <a:ext uri="{FF2B5EF4-FFF2-40B4-BE49-F238E27FC236}">
                <a16:creationId xmlns:a16="http://schemas.microsoft.com/office/drawing/2014/main" id="{84581DF7-19C5-716B-2ECC-4A2DA21399B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9978" y="2151290"/>
            <a:ext cx="918889" cy="831158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pic>
        <p:nvPicPr>
          <p:cNvPr id="36" name="Picture 4" descr="Picture 4">
            <a:extLst>
              <a:ext uri="{FF2B5EF4-FFF2-40B4-BE49-F238E27FC236}">
                <a16:creationId xmlns:a16="http://schemas.microsoft.com/office/drawing/2014/main" id="{A889F558-AA0B-BDC8-7C94-3B96CF935A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38" t="3" r="20612"/>
          <a:stretch>
            <a:fillRect/>
          </a:stretch>
        </p:blipFill>
        <p:spPr>
          <a:xfrm rot="13740307">
            <a:off x="667999" y="2659057"/>
            <a:ext cx="1623110" cy="1566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139"/>
                </a:moveTo>
                <a:lnTo>
                  <a:pt x="8122" y="0"/>
                </a:lnTo>
                <a:lnTo>
                  <a:pt x="7969" y="0"/>
                </a:lnTo>
                <a:lnTo>
                  <a:pt x="0" y="9501"/>
                </a:lnTo>
                <a:lnTo>
                  <a:pt x="13434" y="21600"/>
                </a:lnTo>
                <a:lnTo>
                  <a:pt x="13666" y="21599"/>
                </a:lnTo>
                <a:lnTo>
                  <a:pt x="21600" y="12139"/>
                </a:lnTo>
                <a:close/>
              </a:path>
            </a:pathLst>
          </a:cu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sp>
        <p:nvSpPr>
          <p:cNvPr id="40" name="Archeological artifacts…">
            <a:extLst>
              <a:ext uri="{FF2B5EF4-FFF2-40B4-BE49-F238E27FC236}">
                <a16:creationId xmlns:a16="http://schemas.microsoft.com/office/drawing/2014/main" id="{CCBAFDAA-0C90-6CE5-D1A5-BE95C16EB588}"/>
              </a:ext>
            </a:extLst>
          </p:cNvPr>
          <p:cNvSpPr txBox="1"/>
          <p:nvPr/>
        </p:nvSpPr>
        <p:spPr>
          <a:xfrm>
            <a:off x="834480" y="1131590"/>
            <a:ext cx="247702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defRPr b="1"/>
            </a:pPr>
            <a:r>
              <a:rPr lang="de-CH" dirty="0"/>
              <a:t>Archäologische Artefakte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B409A32-9559-A64D-317C-CAE5F641B84B}"/>
              </a:ext>
            </a:extLst>
          </p:cNvPr>
          <p:cNvSpPr txBox="1"/>
          <p:nvPr/>
        </p:nvSpPr>
        <p:spPr>
          <a:xfrm>
            <a:off x="249627" y="4134755"/>
            <a:ext cx="2091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/>
              <a:t>Batterien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6F2536DF-2C14-6CA5-0C31-C2967669A3F3}"/>
              </a:ext>
            </a:extLst>
          </p:cNvPr>
          <p:cNvSpPr txBox="1"/>
          <p:nvPr/>
        </p:nvSpPr>
        <p:spPr>
          <a:xfrm>
            <a:off x="295437" y="3736358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/>
              <a:t>Meteoriten</a:t>
            </a:r>
          </a:p>
        </p:txBody>
      </p:sp>
      <p:sp>
        <p:nvSpPr>
          <p:cNvPr id="45" name="Muon Induced X-ray Emission">
            <a:extLst>
              <a:ext uri="{FF2B5EF4-FFF2-40B4-BE49-F238E27FC236}">
                <a16:creationId xmlns:a16="http://schemas.microsoft.com/office/drawing/2014/main" id="{9C3E57DE-CB50-24D9-3847-CD235DD4E5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</p:spPr>
        <p:txBody>
          <a:bodyPr/>
          <a:lstStyle/>
          <a:p>
            <a:r>
              <a:rPr lang="de-CH" dirty="0"/>
              <a:t>Myon-induzierte Röntgenstrahlung (MIXE)</a:t>
            </a:r>
          </a:p>
        </p:txBody>
      </p:sp>
      <p:pic>
        <p:nvPicPr>
          <p:cNvPr id="44" name="Photon.png" descr="Photon.png">
            <a:extLst>
              <a:ext uri="{FF2B5EF4-FFF2-40B4-BE49-F238E27FC236}">
                <a16:creationId xmlns:a16="http://schemas.microsoft.com/office/drawing/2014/main" id="{5D28CCD4-82E3-37AF-0479-DBA6405C32C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8230962">
            <a:off x="1500897" y="1709767"/>
            <a:ext cx="2285688" cy="17142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2D33C6AB-62F4-CB66-AA24-6D89736A97D4}"/>
              </a:ext>
            </a:extLst>
          </p:cNvPr>
          <p:cNvGrpSpPr/>
          <p:nvPr/>
        </p:nvGrpSpPr>
        <p:grpSpPr>
          <a:xfrm>
            <a:off x="193636" y="2320694"/>
            <a:ext cx="1757130" cy="430887"/>
            <a:chOff x="193636" y="2320694"/>
            <a:chExt cx="1757130" cy="430887"/>
          </a:xfrm>
        </p:grpSpPr>
        <p:sp>
          <p:nvSpPr>
            <p:cNvPr id="30" name="µ-">
              <a:extLst>
                <a:ext uri="{FF2B5EF4-FFF2-40B4-BE49-F238E27FC236}">
                  <a16:creationId xmlns:a16="http://schemas.microsoft.com/office/drawing/2014/main" id="{6BE10469-3F0A-3AB5-CE58-243B18AC8D29}"/>
                </a:ext>
              </a:extLst>
            </p:cNvPr>
            <p:cNvSpPr txBox="1"/>
            <p:nvPr/>
          </p:nvSpPr>
          <p:spPr>
            <a:xfrm>
              <a:off x="193636" y="2320694"/>
              <a:ext cx="336631" cy="43088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sz="2800" dirty="0">
                  <a:solidFill>
                    <a:schemeClr val="accent2"/>
                  </a:solidFill>
                  <a:latin typeface="+mj-lt"/>
                </a:rPr>
                <a:t>µ</a:t>
              </a:r>
              <a:r>
                <a:rPr lang="de-CH" sz="2800" baseline="30000" dirty="0">
                  <a:solidFill>
                    <a:schemeClr val="accent2"/>
                  </a:solidFill>
                </a:rPr>
                <a:t>–</a:t>
              </a:r>
            </a:p>
          </p:txBody>
        </p:sp>
        <p:sp>
          <p:nvSpPr>
            <p:cNvPr id="39" name="Line">
              <a:extLst>
                <a:ext uri="{FF2B5EF4-FFF2-40B4-BE49-F238E27FC236}">
                  <a16:creationId xmlns:a16="http://schemas.microsoft.com/office/drawing/2014/main" id="{273ECA7F-DE39-A285-ACD3-70CB6AD5C996}"/>
                </a:ext>
              </a:extLst>
            </p:cNvPr>
            <p:cNvSpPr/>
            <p:nvPr/>
          </p:nvSpPr>
          <p:spPr>
            <a:xfrm>
              <a:off x="581683" y="2604485"/>
              <a:ext cx="1369083" cy="0"/>
            </a:xfrm>
            <a:prstGeom prst="line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lang="de-CH" dirty="0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22939C20-E147-70B3-D3B0-203006BF73F6}"/>
              </a:ext>
            </a:extLst>
          </p:cNvPr>
          <p:cNvSpPr txBox="1"/>
          <p:nvPr/>
        </p:nvSpPr>
        <p:spPr>
          <a:xfrm rot="20330160">
            <a:off x="1014818" y="4254103"/>
            <a:ext cx="26186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i="1" dirty="0">
                <a:solidFill>
                  <a:schemeClr val="accent3"/>
                </a:solidFill>
              </a:rPr>
              <a:t>und vieles mehr!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C6E317-DE92-6A38-941E-4E996D9B5DE4}"/>
              </a:ext>
            </a:extLst>
          </p:cNvPr>
          <p:cNvSpPr txBox="1"/>
          <p:nvPr/>
        </p:nvSpPr>
        <p:spPr>
          <a:xfrm>
            <a:off x="2348531" y="266524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b="1" dirty="0"/>
              <a:t>GIANT </a:t>
            </a:r>
            <a:r>
              <a:rPr lang="de-CH" dirty="0"/>
              <a:t>Instrument</a:t>
            </a:r>
          </a:p>
        </p:txBody>
      </p:sp>
      <p:pic>
        <p:nvPicPr>
          <p:cNvPr id="6" name="Picture 2" descr="Picture 2">
            <a:extLst>
              <a:ext uri="{FF2B5EF4-FFF2-40B4-BE49-F238E27FC236}">
                <a16:creationId xmlns:a16="http://schemas.microsoft.com/office/drawing/2014/main" id="{6780C0BC-0D85-3A5A-2F48-17B9D1851783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256" y="697624"/>
            <a:ext cx="2059363" cy="1871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12415.png" descr="12415.png">
            <a:extLst>
              <a:ext uri="{FF2B5EF4-FFF2-40B4-BE49-F238E27FC236}">
                <a16:creationId xmlns:a16="http://schemas.microsoft.com/office/drawing/2014/main" id="{4860722C-BA6A-A5F3-86D3-AF5E612E18BD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3259" y="3175384"/>
            <a:ext cx="2082544" cy="1313245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18FFCD2A-66DA-D6D0-3792-76895220CA9A}"/>
              </a:ext>
            </a:extLst>
          </p:cNvPr>
          <p:cNvSpPr/>
          <p:nvPr/>
        </p:nvSpPr>
        <p:spPr bwMode="auto">
          <a:xfrm>
            <a:off x="5053889" y="3261072"/>
            <a:ext cx="454215" cy="2467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D4C3133-F5F5-B713-53CB-C6463C0BE324}"/>
              </a:ext>
            </a:extLst>
          </p:cNvPr>
          <p:cNvSpPr txBox="1"/>
          <p:nvPr/>
        </p:nvSpPr>
        <p:spPr>
          <a:xfrm>
            <a:off x="5029051" y="3264953"/>
            <a:ext cx="454215" cy="2000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sz="700" dirty="0">
                <a:latin typeface="+mn-lt"/>
              </a:rPr>
              <a:t>Eisen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528D7DD-F729-09C0-467A-AEF104B3CBED}"/>
              </a:ext>
            </a:extLst>
          </p:cNvPr>
          <p:cNvSpPr txBox="1"/>
          <p:nvPr/>
        </p:nvSpPr>
        <p:spPr>
          <a:xfrm>
            <a:off x="2340993" y="4494965"/>
            <a:ext cx="4572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700" dirty="0"/>
              <a:t>Energie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017ED00-1154-2495-474E-C189E905D370}"/>
              </a:ext>
            </a:extLst>
          </p:cNvPr>
          <p:cNvSpPr txBox="1"/>
          <p:nvPr/>
        </p:nvSpPr>
        <p:spPr>
          <a:xfrm rot="16200000">
            <a:off x="1234214" y="3637462"/>
            <a:ext cx="4572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700" dirty="0"/>
              <a:t>Zählrate</a:t>
            </a:r>
          </a:p>
        </p:txBody>
      </p:sp>
      <p:pic>
        <p:nvPicPr>
          <p:cNvPr id="35" name="Image">
            <a:extLst>
              <a:ext uri="{FF2B5EF4-FFF2-40B4-BE49-F238E27FC236}">
                <a16:creationId xmlns:a16="http://schemas.microsoft.com/office/drawing/2014/main" id="{DFBDC288-1492-95C4-38ED-78DC19E420FA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786" y="3004104"/>
            <a:ext cx="1236813" cy="715407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</p:spTree>
    <p:extLst>
      <p:ext uri="{BB962C8B-B14F-4D97-AF65-F5344CB8AC3E}">
        <p14:creationId xmlns:p14="http://schemas.microsoft.com/office/powerpoint/2010/main" val="123868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" grpId="0"/>
      <p:bldP spid="9" grpId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504BD-5FA1-59C2-ED5F-0FD5FE978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">
            <a:extLst>
              <a:ext uri="{FF2B5EF4-FFF2-40B4-BE49-F238E27FC236}">
                <a16:creationId xmlns:a16="http://schemas.microsoft.com/office/drawing/2014/main" id="{987A815E-99CC-4630-B6B2-DF981A7EDC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92752" y="3004604"/>
            <a:ext cx="2994244" cy="187140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33D0D489-EFCE-6B95-086F-5BBAC9A79DE6}"/>
              </a:ext>
            </a:extLst>
          </p:cNvPr>
          <p:cNvGrpSpPr/>
          <p:nvPr/>
        </p:nvGrpSpPr>
        <p:grpSpPr>
          <a:xfrm>
            <a:off x="6722999" y="1451413"/>
            <a:ext cx="1502007" cy="1416651"/>
            <a:chOff x="6813503" y="1240595"/>
            <a:chExt cx="1502007" cy="1416651"/>
          </a:xfrm>
        </p:grpSpPr>
        <p:pic>
          <p:nvPicPr>
            <p:cNvPr id="16" name="Grafik 15" descr="Ein Bild, das Screenshot, Grafiken, Schrift, Grafikdesign enthält.&#10;&#10;Automatisch generierte Beschreibung">
              <a:extLst>
                <a:ext uri="{FF2B5EF4-FFF2-40B4-BE49-F238E27FC236}">
                  <a16:creationId xmlns:a16="http://schemas.microsoft.com/office/drawing/2014/main" id="{827B5FE1-A8C0-2B09-8698-4AA48B4D4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13503" y="1240595"/>
              <a:ext cx="1502007" cy="340455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7A217551-4AD7-AABF-94E6-6C32B6BA4334}"/>
                </a:ext>
              </a:extLst>
            </p:cNvPr>
            <p:cNvSpPr txBox="1"/>
            <p:nvPr/>
          </p:nvSpPr>
          <p:spPr>
            <a:xfrm>
              <a:off x="6837439" y="2169630"/>
              <a:ext cx="1452403" cy="4876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dirty="0" err="1">
                  <a:solidFill>
                    <a:srgbClr val="000000"/>
                  </a:solidFill>
                  <a:latin typeface="Arial Nova" panose="020F0502020204030204" pitchFamily="34" charset="0"/>
                </a:rPr>
                <a:t>Sinergia</a:t>
              </a:r>
              <a:endParaRPr lang="de-AT" dirty="0" err="1">
                <a:solidFill>
                  <a:srgbClr val="000000"/>
                </a:solidFill>
                <a:latin typeface="Arial Nova" panose="020F0502020204030204" pitchFamily="34" charset="0"/>
              </a:endParaRPr>
            </a:p>
          </p:txBody>
        </p:sp>
        <p:pic>
          <p:nvPicPr>
            <p:cNvPr id="20" name="Grafik 19" descr="Ein Bild, das Puzzle enthält.&#10;&#10;Automatisch generierte Beschreibung">
              <a:extLst>
                <a:ext uri="{FF2B5EF4-FFF2-40B4-BE49-F238E27FC236}">
                  <a16:creationId xmlns:a16="http://schemas.microsoft.com/office/drawing/2014/main" id="{DC164D87-BFBC-C8DD-301E-9AF53E267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45476" y="1661118"/>
              <a:ext cx="1036328" cy="481152"/>
            </a:xfrm>
            <a:prstGeom prst="rect">
              <a:avLst/>
            </a:prstGeom>
          </p:spPr>
        </p:pic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65170DE2-39B1-25C7-10FB-5B0009CC88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298309">
            <a:off x="7323574" y="987704"/>
            <a:ext cx="1987452" cy="746698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5138B5E-CE0E-4347-9DD2-0750449A2C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370847">
            <a:off x="5773631" y="2354700"/>
            <a:ext cx="1847850" cy="21907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0BBC3F4A-9703-9E92-63D5-1B44676D42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9566301">
            <a:off x="6053826" y="959612"/>
            <a:ext cx="1212912" cy="43318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F6517E6B-0D1B-811B-B628-69219456806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513253">
            <a:off x="8042923" y="2394124"/>
            <a:ext cx="906532" cy="460263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811867-5776-3028-384A-E496DA19A5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/>
              <a:t>Seite 5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8F02E0D1-5B74-2F33-7880-AA2ECC0B840A}"/>
              </a:ext>
            </a:extLst>
          </p:cNvPr>
          <p:cNvSpPr/>
          <p:nvPr/>
        </p:nvSpPr>
        <p:spPr>
          <a:xfrm>
            <a:off x="5730606" y="3737945"/>
            <a:ext cx="432048" cy="1"/>
          </a:xfrm>
          <a:prstGeom prst="line">
            <a:avLst/>
          </a:prstGeom>
          <a:ln w="76200">
            <a:solidFill>
              <a:srgbClr val="535353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45719" rIns="45719"/>
          <a:lstStyle/>
          <a:p>
            <a:pPr>
              <a:spcBef>
                <a:spcPts val="900"/>
              </a:spcBef>
            </a:pPr>
            <a:endParaRPr lang="de-CH" dirty="0"/>
          </a:p>
        </p:txBody>
      </p:sp>
      <p:pic>
        <p:nvPicPr>
          <p:cNvPr id="32" name="Picture 6" descr="Picture 6">
            <a:extLst>
              <a:ext uri="{FF2B5EF4-FFF2-40B4-BE49-F238E27FC236}">
                <a16:creationId xmlns:a16="http://schemas.microsoft.com/office/drawing/2014/main" id="{6857B7B7-8A98-4201-7F11-702D1360213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9014" y="1451490"/>
            <a:ext cx="732340" cy="1301936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grpSp>
        <p:nvGrpSpPr>
          <p:cNvPr id="33" name="Group">
            <a:extLst>
              <a:ext uri="{FF2B5EF4-FFF2-40B4-BE49-F238E27FC236}">
                <a16:creationId xmlns:a16="http://schemas.microsoft.com/office/drawing/2014/main" id="{E90BF0C0-24D7-4CB1-C408-232478529E71}"/>
              </a:ext>
            </a:extLst>
          </p:cNvPr>
          <p:cNvGrpSpPr/>
          <p:nvPr/>
        </p:nvGrpSpPr>
        <p:grpSpPr>
          <a:xfrm>
            <a:off x="1809656" y="1533376"/>
            <a:ext cx="684565" cy="656432"/>
            <a:chOff x="0" y="0"/>
            <a:chExt cx="684564" cy="656431"/>
          </a:xfrm>
        </p:grpSpPr>
        <p:sp>
          <p:nvSpPr>
            <p:cNvPr id="37" name="Rectangle">
              <a:extLst>
                <a:ext uri="{FF2B5EF4-FFF2-40B4-BE49-F238E27FC236}">
                  <a16:creationId xmlns:a16="http://schemas.microsoft.com/office/drawing/2014/main" id="{B0133C93-325B-DA0A-35F9-18FC7F94BFD1}"/>
                </a:ext>
              </a:extLst>
            </p:cNvPr>
            <p:cNvSpPr/>
            <p:nvPr/>
          </p:nvSpPr>
          <p:spPr>
            <a:xfrm>
              <a:off x="19531" y="11011"/>
              <a:ext cx="654146" cy="6386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900"/>
                </a:spcBef>
              </a:pPr>
              <a:endParaRPr lang="de-CH" dirty="0"/>
            </a:p>
          </p:txBody>
        </p:sp>
        <p:pic>
          <p:nvPicPr>
            <p:cNvPr id="38" name="Image" descr="Image">
              <a:extLst>
                <a:ext uri="{FF2B5EF4-FFF2-40B4-BE49-F238E27FC236}">
                  <a16:creationId xmlns:a16="http://schemas.microsoft.com/office/drawing/2014/main" id="{15E02C53-E1D1-B4D1-9174-08D747974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0" y="0"/>
              <a:ext cx="684565" cy="656432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</p:pic>
      </p:grpSp>
      <p:pic>
        <p:nvPicPr>
          <p:cNvPr id="34" name="Picture 6" descr="Picture 6">
            <a:extLst>
              <a:ext uri="{FF2B5EF4-FFF2-40B4-BE49-F238E27FC236}">
                <a16:creationId xmlns:a16="http://schemas.microsoft.com/office/drawing/2014/main" id="{52F7395A-1B4D-6958-6939-79650FD1347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9978" y="2151290"/>
            <a:ext cx="918889" cy="831158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pic>
        <p:nvPicPr>
          <p:cNvPr id="36" name="Picture 4" descr="Picture 4">
            <a:extLst>
              <a:ext uri="{FF2B5EF4-FFF2-40B4-BE49-F238E27FC236}">
                <a16:creationId xmlns:a16="http://schemas.microsoft.com/office/drawing/2014/main" id="{CE193BF1-BED3-588E-4833-614B2C471D2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38" t="3" r="20612"/>
          <a:stretch>
            <a:fillRect/>
          </a:stretch>
        </p:blipFill>
        <p:spPr>
          <a:xfrm rot="13740307">
            <a:off x="667999" y="2659057"/>
            <a:ext cx="1623110" cy="1566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2139"/>
                </a:moveTo>
                <a:lnTo>
                  <a:pt x="8122" y="0"/>
                </a:lnTo>
                <a:lnTo>
                  <a:pt x="7969" y="0"/>
                </a:lnTo>
                <a:lnTo>
                  <a:pt x="0" y="9501"/>
                </a:lnTo>
                <a:lnTo>
                  <a:pt x="13434" y="21600"/>
                </a:lnTo>
                <a:lnTo>
                  <a:pt x="13666" y="21599"/>
                </a:lnTo>
                <a:lnTo>
                  <a:pt x="21600" y="12139"/>
                </a:lnTo>
                <a:close/>
              </a:path>
            </a:pathLst>
          </a:cu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sp>
        <p:nvSpPr>
          <p:cNvPr id="40" name="Archeological artifacts…">
            <a:extLst>
              <a:ext uri="{FF2B5EF4-FFF2-40B4-BE49-F238E27FC236}">
                <a16:creationId xmlns:a16="http://schemas.microsoft.com/office/drawing/2014/main" id="{06A17110-37EB-F08B-550D-001222C7DF7E}"/>
              </a:ext>
            </a:extLst>
          </p:cNvPr>
          <p:cNvSpPr txBox="1"/>
          <p:nvPr/>
        </p:nvSpPr>
        <p:spPr>
          <a:xfrm>
            <a:off x="834480" y="1131590"/>
            <a:ext cx="2477025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0"/>
              </a:spcBef>
              <a:defRPr b="1"/>
            </a:pPr>
            <a:r>
              <a:rPr lang="de-CH" dirty="0"/>
              <a:t>Archäologische Artefakte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AC101F1-87CE-B00E-61F7-C94A3E82A549}"/>
              </a:ext>
            </a:extLst>
          </p:cNvPr>
          <p:cNvSpPr txBox="1"/>
          <p:nvPr/>
        </p:nvSpPr>
        <p:spPr>
          <a:xfrm>
            <a:off x="249627" y="4134755"/>
            <a:ext cx="2091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/>
              <a:t>Batterien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EA5BCB0-9F50-85E9-5D97-FBB3D992F41A}"/>
              </a:ext>
            </a:extLst>
          </p:cNvPr>
          <p:cNvSpPr txBox="1"/>
          <p:nvPr/>
        </p:nvSpPr>
        <p:spPr>
          <a:xfrm>
            <a:off x="295437" y="3736358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dirty="0"/>
              <a:t>Meteoriten</a:t>
            </a:r>
          </a:p>
        </p:txBody>
      </p:sp>
      <p:sp>
        <p:nvSpPr>
          <p:cNvPr id="45" name="Muon Induced X-ray Emission">
            <a:extLst>
              <a:ext uri="{FF2B5EF4-FFF2-40B4-BE49-F238E27FC236}">
                <a16:creationId xmlns:a16="http://schemas.microsoft.com/office/drawing/2014/main" id="{B83C6558-3287-0EE8-59DD-C30225B6EB4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  <a:prstGeom prst="rect">
            <a:avLst/>
          </a:prstGeom>
        </p:spPr>
        <p:txBody>
          <a:bodyPr/>
          <a:lstStyle/>
          <a:p>
            <a:r>
              <a:rPr lang="de-CH" dirty="0"/>
              <a:t>Myon-induzierte Röntgenstrahlung (MIXE)</a:t>
            </a:r>
          </a:p>
        </p:txBody>
      </p:sp>
      <p:pic>
        <p:nvPicPr>
          <p:cNvPr id="44" name="Photon.png" descr="Photon.png">
            <a:extLst>
              <a:ext uri="{FF2B5EF4-FFF2-40B4-BE49-F238E27FC236}">
                <a16:creationId xmlns:a16="http://schemas.microsoft.com/office/drawing/2014/main" id="{44DE19C5-2649-B1E1-E904-E24FF7F1E19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8230962">
            <a:off x="1500897" y="1709767"/>
            <a:ext cx="2285688" cy="17142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7F95E005-69F8-C12F-D04F-C19FD442AB23}"/>
              </a:ext>
            </a:extLst>
          </p:cNvPr>
          <p:cNvGrpSpPr/>
          <p:nvPr/>
        </p:nvGrpSpPr>
        <p:grpSpPr>
          <a:xfrm>
            <a:off x="193636" y="2320694"/>
            <a:ext cx="1757130" cy="430887"/>
            <a:chOff x="193636" y="2320694"/>
            <a:chExt cx="1757130" cy="430887"/>
          </a:xfrm>
        </p:grpSpPr>
        <p:sp>
          <p:nvSpPr>
            <p:cNvPr id="30" name="µ-">
              <a:extLst>
                <a:ext uri="{FF2B5EF4-FFF2-40B4-BE49-F238E27FC236}">
                  <a16:creationId xmlns:a16="http://schemas.microsoft.com/office/drawing/2014/main" id="{8796AB65-A608-AAB5-DEF9-D9291A488094}"/>
                </a:ext>
              </a:extLst>
            </p:cNvPr>
            <p:cNvSpPr txBox="1"/>
            <p:nvPr/>
          </p:nvSpPr>
          <p:spPr>
            <a:xfrm>
              <a:off x="193636" y="2320694"/>
              <a:ext cx="336631" cy="43088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CH" sz="2800" dirty="0">
                  <a:solidFill>
                    <a:schemeClr val="accent2"/>
                  </a:solidFill>
                  <a:latin typeface="+mj-lt"/>
                </a:rPr>
                <a:t>µ</a:t>
              </a:r>
              <a:r>
                <a:rPr lang="de-CH" sz="2800" baseline="30000" dirty="0">
                  <a:solidFill>
                    <a:schemeClr val="accent2"/>
                  </a:solidFill>
                </a:rPr>
                <a:t>–</a:t>
              </a:r>
            </a:p>
          </p:txBody>
        </p:sp>
        <p:sp>
          <p:nvSpPr>
            <p:cNvPr id="39" name="Line">
              <a:extLst>
                <a:ext uri="{FF2B5EF4-FFF2-40B4-BE49-F238E27FC236}">
                  <a16:creationId xmlns:a16="http://schemas.microsoft.com/office/drawing/2014/main" id="{AF55E305-842A-58D5-5A3E-BE52E817CD43}"/>
                </a:ext>
              </a:extLst>
            </p:cNvPr>
            <p:cNvSpPr/>
            <p:nvPr/>
          </p:nvSpPr>
          <p:spPr>
            <a:xfrm>
              <a:off x="581683" y="2604485"/>
              <a:ext cx="1369083" cy="0"/>
            </a:xfrm>
            <a:prstGeom prst="line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txBody>
            <a:bodyPr lIns="45719" rIns="45719"/>
            <a:lstStyle/>
            <a:p>
              <a:pPr>
                <a:spcBef>
                  <a:spcPts val="900"/>
                </a:spcBef>
              </a:pPr>
              <a:endParaRPr lang="de-CH" dirty="0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8A40A98C-8B5D-92BB-5252-3A031E7E65F8}"/>
              </a:ext>
            </a:extLst>
          </p:cNvPr>
          <p:cNvSpPr txBox="1"/>
          <p:nvPr/>
        </p:nvSpPr>
        <p:spPr>
          <a:xfrm rot="20330160">
            <a:off x="1014818" y="4254103"/>
            <a:ext cx="26186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i="1" dirty="0">
                <a:solidFill>
                  <a:schemeClr val="accent3"/>
                </a:solidFill>
              </a:rPr>
              <a:t>und vieles mehr!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67CAAE4-295C-2DD8-F805-37964D649EB5}"/>
              </a:ext>
            </a:extLst>
          </p:cNvPr>
          <p:cNvSpPr txBox="1"/>
          <p:nvPr/>
        </p:nvSpPr>
        <p:spPr>
          <a:xfrm>
            <a:off x="2348531" y="266524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b="1" dirty="0"/>
              <a:t>GIANT </a:t>
            </a:r>
            <a:r>
              <a:rPr lang="de-CH" dirty="0"/>
              <a:t>Instrument</a:t>
            </a:r>
          </a:p>
        </p:txBody>
      </p:sp>
      <p:pic>
        <p:nvPicPr>
          <p:cNvPr id="6" name="Picture 2" descr="Picture 2">
            <a:extLst>
              <a:ext uri="{FF2B5EF4-FFF2-40B4-BE49-F238E27FC236}">
                <a16:creationId xmlns:a16="http://schemas.microsoft.com/office/drawing/2014/main" id="{8A85E947-FF1D-DC01-0E2D-C1E47180DC60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6256" y="697624"/>
            <a:ext cx="2059363" cy="1871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12415.png" descr="12415.png">
            <a:extLst>
              <a:ext uri="{FF2B5EF4-FFF2-40B4-BE49-F238E27FC236}">
                <a16:creationId xmlns:a16="http://schemas.microsoft.com/office/drawing/2014/main" id="{AEC12674-DABD-65F9-CF04-9A62FC212CB9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3259" y="3175384"/>
            <a:ext cx="2082544" cy="1313245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Rechteck 50">
            <a:extLst>
              <a:ext uri="{FF2B5EF4-FFF2-40B4-BE49-F238E27FC236}">
                <a16:creationId xmlns:a16="http://schemas.microsoft.com/office/drawing/2014/main" id="{FEF32EFE-B42B-2943-346B-9DC135F9E786}"/>
              </a:ext>
            </a:extLst>
          </p:cNvPr>
          <p:cNvSpPr/>
          <p:nvPr/>
        </p:nvSpPr>
        <p:spPr bwMode="auto">
          <a:xfrm>
            <a:off x="5053889" y="3261072"/>
            <a:ext cx="454215" cy="2467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F9AED9F-52B5-12B8-D046-75D3869325B0}"/>
              </a:ext>
            </a:extLst>
          </p:cNvPr>
          <p:cNvSpPr txBox="1"/>
          <p:nvPr/>
        </p:nvSpPr>
        <p:spPr>
          <a:xfrm>
            <a:off x="5029051" y="3264953"/>
            <a:ext cx="454215" cy="2000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 b="1"/>
            </a:pPr>
            <a:r>
              <a:rPr lang="de-CH" sz="700" dirty="0">
                <a:latin typeface="+mn-lt"/>
              </a:rPr>
              <a:t>Eisen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6940EA0-C930-C8C0-0B97-33F26EFEC731}"/>
              </a:ext>
            </a:extLst>
          </p:cNvPr>
          <p:cNvSpPr txBox="1"/>
          <p:nvPr/>
        </p:nvSpPr>
        <p:spPr>
          <a:xfrm>
            <a:off x="2340993" y="4494965"/>
            <a:ext cx="4572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700" dirty="0"/>
              <a:t>Energie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756AF28-5721-C094-E10D-43E965D63165}"/>
              </a:ext>
            </a:extLst>
          </p:cNvPr>
          <p:cNvSpPr txBox="1"/>
          <p:nvPr/>
        </p:nvSpPr>
        <p:spPr>
          <a:xfrm rot="16200000">
            <a:off x="1234214" y="3637462"/>
            <a:ext cx="4572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700" dirty="0"/>
              <a:t>Zählrate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BD55B71-902A-A003-F862-F6719D9ABA16}"/>
              </a:ext>
            </a:extLst>
          </p:cNvPr>
          <p:cNvSpPr/>
          <p:nvPr/>
        </p:nvSpPr>
        <p:spPr bwMode="auto">
          <a:xfrm>
            <a:off x="0" y="622648"/>
            <a:ext cx="9036496" cy="4330125"/>
          </a:xfrm>
          <a:prstGeom prst="rect">
            <a:avLst/>
          </a:prstGeom>
          <a:solidFill>
            <a:schemeClr val="bg1">
              <a:alpha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5" name="Image">
            <a:extLst>
              <a:ext uri="{FF2B5EF4-FFF2-40B4-BE49-F238E27FC236}">
                <a16:creationId xmlns:a16="http://schemas.microsoft.com/office/drawing/2014/main" id="{03F43D4E-1131-2833-77C9-BDFEA781C29B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005" y="1979761"/>
            <a:ext cx="4986080" cy="2884088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0E04DDBD-74B3-C8BA-D8BA-3E0B79BDF09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1560" y="702700"/>
            <a:ext cx="1130400" cy="573925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7D416CD1-3F47-9E4F-0098-B9D3812B13D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163598" y="781814"/>
            <a:ext cx="1386000" cy="412054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2770C0A2-2B86-6EC3-1862-ADF0DF6F3FE8}"/>
              </a:ext>
            </a:extLst>
          </p:cNvPr>
          <p:cNvPicPr>
            <a:picLocks noChangeAspect="1"/>
          </p:cNvPicPr>
          <p:nvPr/>
        </p:nvPicPr>
        <p:blipFill>
          <a:blip r:embed="rId24">
            <a:lum bright="-20000"/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098524" y="771550"/>
            <a:ext cx="745284" cy="871200"/>
          </a:xfrm>
          <a:prstGeom prst="rect">
            <a:avLst/>
          </a:prstGeom>
        </p:spPr>
      </p:pic>
      <p:pic>
        <p:nvPicPr>
          <p:cNvPr id="59" name="Grafik 58" descr="Ein Bild, das Screenshot, Grafiken, Schrift, Grafikdesign enthält.&#10;&#10;Automatisch generierte Beschreibung">
            <a:extLst>
              <a:ext uri="{FF2B5EF4-FFF2-40B4-BE49-F238E27FC236}">
                <a16:creationId xmlns:a16="http://schemas.microsoft.com/office/drawing/2014/main" id="{240A4124-06F1-F88F-820C-7E198559B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8032" y="1380721"/>
            <a:ext cx="1692000" cy="383520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03130D4E-ED4F-37E7-7628-70839AFE449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366048" y="733468"/>
            <a:ext cx="3525056" cy="18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8E2583ED-0C5F-4A95-9EDE-3E565EB5354F}"/>
              </a:ext>
            </a:extLst>
          </p:cNvPr>
          <p:cNvPicPr>
            <a:picLocks noChangeAspect="1"/>
          </p:cNvPicPr>
          <p:nvPr/>
        </p:nvPicPr>
        <p:blipFill rotWithShape="1"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saturation sat="400000"/>
                    </a14:imgEffect>
                    <a14:imgEffect>
                      <a14:brightnessContrast bright="-17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174"/>
          <a:stretch/>
        </p:blipFill>
        <p:spPr>
          <a:xfrm>
            <a:off x="139162" y="1402671"/>
            <a:ext cx="1931768" cy="429789"/>
          </a:xfrm>
          <a:prstGeom prst="rect">
            <a:avLst/>
          </a:prstGeom>
        </p:spPr>
      </p:pic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F8855D4D-0C37-87FE-43DC-6246F02404E0}"/>
              </a:ext>
            </a:extLst>
          </p:cNvPr>
          <p:cNvGrpSpPr/>
          <p:nvPr/>
        </p:nvGrpSpPr>
        <p:grpSpPr>
          <a:xfrm>
            <a:off x="7356316" y="3940610"/>
            <a:ext cx="1697239" cy="663021"/>
            <a:chOff x="5299291" y="2821094"/>
            <a:chExt cx="1697239" cy="663021"/>
          </a:xfrm>
        </p:grpSpPr>
        <p:pic>
          <p:nvPicPr>
            <p:cNvPr id="71" name="Grafik 70">
              <a:extLst>
                <a:ext uri="{FF2B5EF4-FFF2-40B4-BE49-F238E27FC236}">
                  <a16:creationId xmlns:a16="http://schemas.microsoft.com/office/drawing/2014/main" id="{DD3CC037-EE3A-A86D-2ED8-2F669E6B8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5299291" y="2821094"/>
              <a:ext cx="1697239" cy="523773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3" name="Grafik 72">
              <a:extLst>
                <a:ext uri="{FF2B5EF4-FFF2-40B4-BE49-F238E27FC236}">
                  <a16:creationId xmlns:a16="http://schemas.microsoft.com/office/drawing/2014/main" id="{C3FF5D8D-0A09-330B-0CE1-EE0184EAB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6037625" y="3222110"/>
              <a:ext cx="312390" cy="262005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88D1FA74-693F-B660-955E-7ABF5D53B08F}"/>
              </a:ext>
            </a:extLst>
          </p:cNvPr>
          <p:cNvGrpSpPr/>
          <p:nvPr/>
        </p:nvGrpSpPr>
        <p:grpSpPr>
          <a:xfrm>
            <a:off x="5223492" y="4027257"/>
            <a:ext cx="2004518" cy="541220"/>
            <a:chOff x="5211534" y="2866419"/>
            <a:chExt cx="2004518" cy="541220"/>
          </a:xfrm>
        </p:grpSpPr>
        <p:pic>
          <p:nvPicPr>
            <p:cNvPr id="75" name="Grafik 74">
              <a:extLst>
                <a:ext uri="{FF2B5EF4-FFF2-40B4-BE49-F238E27FC236}">
                  <a16:creationId xmlns:a16="http://schemas.microsoft.com/office/drawing/2014/main" id="{9A6CFF12-F0E3-0AA7-68A6-6FA5BC0C2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/>
            <a:stretch>
              <a:fillRect/>
            </a:stretch>
          </p:blipFill>
          <p:spPr>
            <a:xfrm>
              <a:off x="5211534" y="2928507"/>
              <a:ext cx="1908695" cy="47913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A01C27DD-8289-4BE1-64A1-B47DA7BE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6773012" y="2866419"/>
              <a:ext cx="443040" cy="175540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FA946DB1-EEC5-870C-48A5-6E4E049E90F1}"/>
              </a:ext>
            </a:extLst>
          </p:cNvPr>
          <p:cNvGrpSpPr/>
          <p:nvPr/>
        </p:nvGrpSpPr>
        <p:grpSpPr>
          <a:xfrm>
            <a:off x="7507446" y="2929245"/>
            <a:ext cx="1568083" cy="837397"/>
            <a:chOff x="7064648" y="3832006"/>
            <a:chExt cx="1568083" cy="837397"/>
          </a:xfrm>
        </p:grpSpPr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75AFF7FA-F7D2-A61F-8632-406815A6E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7064648" y="3832006"/>
              <a:ext cx="1568083" cy="56705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3" name="Grafik 82">
              <a:extLst>
                <a:ext uri="{FF2B5EF4-FFF2-40B4-BE49-F238E27FC236}">
                  <a16:creationId xmlns:a16="http://schemas.microsoft.com/office/drawing/2014/main" id="{EF121493-309D-79B8-6CF4-0F53571EB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8365447" y="4320527"/>
              <a:ext cx="267284" cy="348876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BA3FA49C-30D1-B06F-27CE-5BE1FE608DEC}"/>
              </a:ext>
            </a:extLst>
          </p:cNvPr>
          <p:cNvGrpSpPr/>
          <p:nvPr/>
        </p:nvGrpSpPr>
        <p:grpSpPr>
          <a:xfrm>
            <a:off x="5166487" y="2962898"/>
            <a:ext cx="2267077" cy="849339"/>
            <a:chOff x="5167863" y="2962898"/>
            <a:chExt cx="2267077" cy="849339"/>
          </a:xfrm>
        </p:grpSpPr>
        <p:pic>
          <p:nvPicPr>
            <p:cNvPr id="86" name="Grafik 85">
              <a:extLst>
                <a:ext uri="{FF2B5EF4-FFF2-40B4-BE49-F238E27FC236}">
                  <a16:creationId xmlns:a16="http://schemas.microsoft.com/office/drawing/2014/main" id="{D3FD0D8D-1E8C-B26E-E84A-F2816304A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5167863" y="2962898"/>
              <a:ext cx="2267077" cy="699980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8" name="Grafik 87">
              <a:extLst>
                <a:ext uri="{FF2B5EF4-FFF2-40B4-BE49-F238E27FC236}">
                  <a16:creationId xmlns:a16="http://schemas.microsoft.com/office/drawing/2014/main" id="{75A05E5A-0B9D-DCD5-3D06-6BCAC8DF01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49825" y="3565373"/>
              <a:ext cx="369353" cy="246864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1488E9D9-23DB-2F7A-0BCC-025556443BAC}"/>
              </a:ext>
            </a:extLst>
          </p:cNvPr>
          <p:cNvGrpSpPr/>
          <p:nvPr/>
        </p:nvGrpSpPr>
        <p:grpSpPr>
          <a:xfrm>
            <a:off x="5723129" y="2702727"/>
            <a:ext cx="3299590" cy="586769"/>
            <a:chOff x="5381660" y="2791466"/>
            <a:chExt cx="3299590" cy="586769"/>
          </a:xfrm>
        </p:grpSpPr>
        <p:pic>
          <p:nvPicPr>
            <p:cNvPr id="93" name="Grafik 92">
              <a:extLst>
                <a:ext uri="{FF2B5EF4-FFF2-40B4-BE49-F238E27FC236}">
                  <a16:creationId xmlns:a16="http://schemas.microsoft.com/office/drawing/2014/main" id="{103A716F-84C6-8A41-4910-8A2B255B0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>
              <a:off x="5381660" y="2791466"/>
              <a:ext cx="3103279" cy="586769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5" name="Grafik 94">
              <a:extLst>
                <a:ext uri="{FF2B5EF4-FFF2-40B4-BE49-F238E27FC236}">
                  <a16:creationId xmlns:a16="http://schemas.microsoft.com/office/drawing/2014/main" id="{BEA1D82B-2984-2551-6BAD-231E6D7C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7707548" y="2956803"/>
              <a:ext cx="973702" cy="178895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854120D7-6969-515C-5DF0-3D397D0BBEFB}"/>
              </a:ext>
            </a:extLst>
          </p:cNvPr>
          <p:cNvGrpSpPr/>
          <p:nvPr/>
        </p:nvGrpSpPr>
        <p:grpSpPr>
          <a:xfrm>
            <a:off x="5145603" y="3438712"/>
            <a:ext cx="2208061" cy="646763"/>
            <a:chOff x="5127454" y="3374158"/>
            <a:chExt cx="2208061" cy="646763"/>
          </a:xfrm>
        </p:grpSpPr>
        <p:pic>
          <p:nvPicPr>
            <p:cNvPr id="98" name="Grafik 97">
              <a:extLst>
                <a:ext uri="{FF2B5EF4-FFF2-40B4-BE49-F238E27FC236}">
                  <a16:creationId xmlns:a16="http://schemas.microsoft.com/office/drawing/2014/main" id="{BE450A6F-CCB5-A87A-9ACE-9683F66C3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/>
            <a:stretch>
              <a:fillRect/>
            </a:stretch>
          </p:blipFill>
          <p:spPr>
            <a:xfrm>
              <a:off x="5127454" y="3460729"/>
              <a:ext cx="1928715" cy="56019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0" name="Grafik 99">
              <a:extLst>
                <a:ext uri="{FF2B5EF4-FFF2-40B4-BE49-F238E27FC236}">
                  <a16:creationId xmlns:a16="http://schemas.microsoft.com/office/drawing/2014/main" id="{EF6D1C88-2637-6A9F-FB18-8EF910647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/>
            <a:stretch>
              <a:fillRect/>
            </a:stretch>
          </p:blipFill>
          <p:spPr>
            <a:xfrm>
              <a:off x="6336611" y="3374158"/>
              <a:ext cx="998904" cy="16261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D383D99A-BA8A-5A8C-FAAC-F936D05E0EED}"/>
              </a:ext>
            </a:extLst>
          </p:cNvPr>
          <p:cNvGrpSpPr/>
          <p:nvPr/>
        </p:nvGrpSpPr>
        <p:grpSpPr>
          <a:xfrm>
            <a:off x="7290342" y="3511667"/>
            <a:ext cx="1818162" cy="732063"/>
            <a:chOff x="7291718" y="3511667"/>
            <a:chExt cx="1818162" cy="732063"/>
          </a:xfrm>
        </p:grpSpPr>
        <p:pic>
          <p:nvPicPr>
            <p:cNvPr id="102" name="Grafik 101">
              <a:extLst>
                <a:ext uri="{FF2B5EF4-FFF2-40B4-BE49-F238E27FC236}">
                  <a16:creationId xmlns:a16="http://schemas.microsoft.com/office/drawing/2014/main" id="{DAD0FE07-E7AA-9ED3-96B2-EA43E4E5E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/>
            <a:stretch>
              <a:fillRect/>
            </a:stretch>
          </p:blipFill>
          <p:spPr>
            <a:xfrm>
              <a:off x="7291718" y="3667181"/>
              <a:ext cx="1818162" cy="576549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4" name="Grafik 103">
              <a:extLst>
                <a:ext uri="{FF2B5EF4-FFF2-40B4-BE49-F238E27FC236}">
                  <a16:creationId xmlns:a16="http://schemas.microsoft.com/office/drawing/2014/main" id="{29166695-B4BA-6984-D95C-84D38117E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>
              <a:off x="8336998" y="3511667"/>
              <a:ext cx="713721" cy="215296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C9F920BE-7790-CAA2-3E08-01E3BFDD2608}"/>
              </a:ext>
            </a:extLst>
          </p:cNvPr>
          <p:cNvGrpSpPr/>
          <p:nvPr/>
        </p:nvGrpSpPr>
        <p:grpSpPr>
          <a:xfrm>
            <a:off x="5192329" y="4301085"/>
            <a:ext cx="3798868" cy="621597"/>
            <a:chOff x="5193705" y="4301085"/>
            <a:chExt cx="3798868" cy="621597"/>
          </a:xfrm>
        </p:grpSpPr>
        <p:pic>
          <p:nvPicPr>
            <p:cNvPr id="106" name="Grafik 105">
              <a:extLst>
                <a:ext uri="{FF2B5EF4-FFF2-40B4-BE49-F238E27FC236}">
                  <a16:creationId xmlns:a16="http://schemas.microsoft.com/office/drawing/2014/main" id="{F03EEF84-1406-23DA-E385-8B1F5DD03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/>
            <a:stretch>
              <a:fillRect/>
            </a:stretch>
          </p:blipFill>
          <p:spPr>
            <a:xfrm>
              <a:off x="5193705" y="4357518"/>
              <a:ext cx="3574739" cy="565164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0" name="Grafik 109">
              <a:extLst>
                <a:ext uri="{FF2B5EF4-FFF2-40B4-BE49-F238E27FC236}">
                  <a16:creationId xmlns:a16="http://schemas.microsoft.com/office/drawing/2014/main" id="{9C295AAB-268B-BB6A-432E-6F559589B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/>
            <a:stretch>
              <a:fillRect/>
            </a:stretch>
          </p:blipFill>
          <p:spPr>
            <a:xfrm>
              <a:off x="8153584" y="4301085"/>
              <a:ext cx="838989" cy="250979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F127BD8F-162E-50A1-ED06-0064326AF7B6}"/>
              </a:ext>
            </a:extLst>
          </p:cNvPr>
          <p:cNvGrpSpPr/>
          <p:nvPr/>
        </p:nvGrpSpPr>
        <p:grpSpPr>
          <a:xfrm>
            <a:off x="5275754" y="2769817"/>
            <a:ext cx="3294870" cy="522303"/>
            <a:chOff x="5242374" y="2785233"/>
            <a:chExt cx="3294870" cy="522303"/>
          </a:xfrm>
        </p:grpSpPr>
        <p:pic>
          <p:nvPicPr>
            <p:cNvPr id="113" name="Grafik 112">
              <a:extLst>
                <a:ext uri="{FF2B5EF4-FFF2-40B4-BE49-F238E27FC236}">
                  <a16:creationId xmlns:a16="http://schemas.microsoft.com/office/drawing/2014/main" id="{963F52A4-6BEA-1CD0-FE68-A8B221273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/>
            <a:stretch>
              <a:fillRect/>
            </a:stretch>
          </p:blipFill>
          <p:spPr>
            <a:xfrm>
              <a:off x="5242374" y="2785233"/>
              <a:ext cx="3294870" cy="394430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2F5FF920-0227-CF58-73A8-99679AEDD0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42504" y="3021571"/>
              <a:ext cx="515729" cy="285965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47C9B9DC-E744-E27E-680B-B3940C3663F3}"/>
              </a:ext>
            </a:extLst>
          </p:cNvPr>
          <p:cNvGrpSpPr/>
          <p:nvPr/>
        </p:nvGrpSpPr>
        <p:grpSpPr>
          <a:xfrm>
            <a:off x="5351224" y="3238191"/>
            <a:ext cx="1630123" cy="585999"/>
            <a:chOff x="5284684" y="3281084"/>
            <a:chExt cx="1630123" cy="585999"/>
          </a:xfrm>
        </p:grpSpPr>
        <p:pic>
          <p:nvPicPr>
            <p:cNvPr id="118" name="Grafik 117">
              <a:extLst>
                <a:ext uri="{FF2B5EF4-FFF2-40B4-BE49-F238E27FC236}">
                  <a16:creationId xmlns:a16="http://schemas.microsoft.com/office/drawing/2014/main" id="{192AE135-A69D-96A3-8E01-C6028B67E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/>
            <a:stretch>
              <a:fillRect/>
            </a:stretch>
          </p:blipFill>
          <p:spPr>
            <a:xfrm>
              <a:off x="5284684" y="3281084"/>
              <a:ext cx="1630123" cy="474611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0" name="Grafik 119">
              <a:extLst>
                <a:ext uri="{FF2B5EF4-FFF2-40B4-BE49-F238E27FC236}">
                  <a16:creationId xmlns:a16="http://schemas.microsoft.com/office/drawing/2014/main" id="{2AAE0A9E-39C5-A6C2-B3F6-474B6BFE5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/>
            <a:stretch>
              <a:fillRect/>
            </a:stretch>
          </p:blipFill>
          <p:spPr>
            <a:xfrm>
              <a:off x="6179215" y="3642151"/>
              <a:ext cx="638244" cy="22493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B30F618F-9DD6-CECF-4968-D28136DFC4FC}"/>
              </a:ext>
            </a:extLst>
          </p:cNvPr>
          <p:cNvGrpSpPr/>
          <p:nvPr/>
        </p:nvGrpSpPr>
        <p:grpSpPr>
          <a:xfrm>
            <a:off x="7192838" y="3351394"/>
            <a:ext cx="1874106" cy="723518"/>
            <a:chOff x="7047763" y="3332337"/>
            <a:chExt cx="1979048" cy="767492"/>
          </a:xfrm>
        </p:grpSpPr>
        <p:pic>
          <p:nvPicPr>
            <p:cNvPr id="123" name="Grafik 122">
              <a:extLst>
                <a:ext uri="{FF2B5EF4-FFF2-40B4-BE49-F238E27FC236}">
                  <a16:creationId xmlns:a16="http://schemas.microsoft.com/office/drawing/2014/main" id="{ECCBE029-B6EF-9953-9DB8-DD8EA3C40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/>
            <a:stretch>
              <a:fillRect/>
            </a:stretch>
          </p:blipFill>
          <p:spPr>
            <a:xfrm>
              <a:off x="7047763" y="3422582"/>
              <a:ext cx="1979048" cy="677247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5" name="Grafik 124">
              <a:extLst>
                <a:ext uri="{FF2B5EF4-FFF2-40B4-BE49-F238E27FC236}">
                  <a16:creationId xmlns:a16="http://schemas.microsoft.com/office/drawing/2014/main" id="{9F4026AE-8975-C642-1599-3086228E8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/>
            <a:stretch>
              <a:fillRect/>
            </a:stretch>
          </p:blipFill>
          <p:spPr>
            <a:xfrm>
              <a:off x="7693567" y="3332337"/>
              <a:ext cx="1301420" cy="170857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36" name="Gruppieren 135">
            <a:extLst>
              <a:ext uri="{FF2B5EF4-FFF2-40B4-BE49-F238E27FC236}">
                <a16:creationId xmlns:a16="http://schemas.microsoft.com/office/drawing/2014/main" id="{BBDB9FFD-A834-7BC7-C7B1-01C512A55F5D}"/>
              </a:ext>
            </a:extLst>
          </p:cNvPr>
          <p:cNvGrpSpPr/>
          <p:nvPr/>
        </p:nvGrpSpPr>
        <p:grpSpPr>
          <a:xfrm>
            <a:off x="6952319" y="4253273"/>
            <a:ext cx="2118125" cy="639468"/>
            <a:chOff x="6950195" y="4218157"/>
            <a:chExt cx="2118125" cy="639468"/>
          </a:xfrm>
        </p:grpSpPr>
        <p:pic>
          <p:nvPicPr>
            <p:cNvPr id="128" name="Grafik 127">
              <a:extLst>
                <a:ext uri="{FF2B5EF4-FFF2-40B4-BE49-F238E27FC236}">
                  <a16:creationId xmlns:a16="http://schemas.microsoft.com/office/drawing/2014/main" id="{B971C16F-52CD-59E1-214A-52C59D46D8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/>
            <a:stretch>
              <a:fillRect/>
            </a:stretch>
          </p:blipFill>
          <p:spPr>
            <a:xfrm>
              <a:off x="6950195" y="4377873"/>
              <a:ext cx="2118125" cy="479752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0" name="Grafik 129">
              <a:extLst>
                <a:ext uri="{FF2B5EF4-FFF2-40B4-BE49-F238E27FC236}">
                  <a16:creationId xmlns:a16="http://schemas.microsoft.com/office/drawing/2014/main" id="{97F553CB-FDE5-3E46-68B9-398A5E4D1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/>
            <a:stretch>
              <a:fillRect/>
            </a:stretch>
          </p:blipFill>
          <p:spPr>
            <a:xfrm>
              <a:off x="7796850" y="4218157"/>
              <a:ext cx="1150095" cy="173544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35" name="Gruppieren 134">
            <a:extLst>
              <a:ext uri="{FF2B5EF4-FFF2-40B4-BE49-F238E27FC236}">
                <a16:creationId xmlns:a16="http://schemas.microsoft.com/office/drawing/2014/main" id="{6C2B7FA6-2617-5918-51C4-4E7DD02107F3}"/>
              </a:ext>
            </a:extLst>
          </p:cNvPr>
          <p:cNvGrpSpPr/>
          <p:nvPr/>
        </p:nvGrpSpPr>
        <p:grpSpPr>
          <a:xfrm>
            <a:off x="5134929" y="3864948"/>
            <a:ext cx="2083365" cy="453524"/>
            <a:chOff x="5101024" y="3864948"/>
            <a:chExt cx="2083365" cy="453524"/>
          </a:xfrm>
        </p:grpSpPr>
        <p:pic>
          <p:nvPicPr>
            <p:cNvPr id="132" name="Grafik 131">
              <a:extLst>
                <a:ext uri="{FF2B5EF4-FFF2-40B4-BE49-F238E27FC236}">
                  <a16:creationId xmlns:a16="http://schemas.microsoft.com/office/drawing/2014/main" id="{1B4995E7-8D16-B494-2ED9-50F4C2407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/>
            <a:stretch>
              <a:fillRect/>
            </a:stretch>
          </p:blipFill>
          <p:spPr>
            <a:xfrm>
              <a:off x="5101024" y="3864948"/>
              <a:ext cx="1996482" cy="392865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4" name="Grafik 133">
              <a:extLst>
                <a:ext uri="{FF2B5EF4-FFF2-40B4-BE49-F238E27FC236}">
                  <a16:creationId xmlns:a16="http://schemas.microsoft.com/office/drawing/2014/main" id="{110628F5-AC73-8720-6C0F-C9998A1CF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6715260" y="4130378"/>
              <a:ext cx="469129" cy="188094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41" name="Gruppieren 140">
            <a:extLst>
              <a:ext uri="{FF2B5EF4-FFF2-40B4-BE49-F238E27FC236}">
                <a16:creationId xmlns:a16="http://schemas.microsoft.com/office/drawing/2014/main" id="{CFECF82C-9919-3085-62E2-CE5C9E7A1734}"/>
              </a:ext>
            </a:extLst>
          </p:cNvPr>
          <p:cNvGrpSpPr/>
          <p:nvPr/>
        </p:nvGrpSpPr>
        <p:grpSpPr>
          <a:xfrm>
            <a:off x="5150191" y="4472628"/>
            <a:ext cx="1704624" cy="277565"/>
            <a:chOff x="5132116" y="4428359"/>
            <a:chExt cx="1704624" cy="277565"/>
          </a:xfrm>
        </p:grpSpPr>
        <p:pic>
          <p:nvPicPr>
            <p:cNvPr id="138" name="Grafik 137">
              <a:extLst>
                <a:ext uri="{FF2B5EF4-FFF2-40B4-BE49-F238E27FC236}">
                  <a16:creationId xmlns:a16="http://schemas.microsoft.com/office/drawing/2014/main" id="{4831FAF3-9030-B701-566F-9E880D802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/>
            <a:stretch>
              <a:fillRect/>
            </a:stretch>
          </p:blipFill>
          <p:spPr>
            <a:xfrm>
              <a:off x="5132116" y="4428359"/>
              <a:ext cx="1704624" cy="169278"/>
            </a:xfrm>
            <a:prstGeom prst="rect">
              <a:avLst/>
            </a:prstGeom>
            <a:ln w="3175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40" name="Grafik 139">
              <a:extLst>
                <a:ext uri="{FF2B5EF4-FFF2-40B4-BE49-F238E27FC236}">
                  <a16:creationId xmlns:a16="http://schemas.microsoft.com/office/drawing/2014/main" id="{D5C1DE08-7B51-37DD-1285-E5790CA7C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/>
            <a:stretch>
              <a:fillRect/>
            </a:stretch>
          </p:blipFill>
          <p:spPr>
            <a:xfrm>
              <a:off x="5921707" y="4535153"/>
              <a:ext cx="750208" cy="170771"/>
            </a:xfrm>
            <a:prstGeom prst="rect">
              <a:avLst/>
            </a:prstGeom>
            <a:ln w="3175" cap="sq">
              <a:solidFill>
                <a:schemeClr val="tx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337334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3D02BE-F098-86A0-0F29-389FBFB177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15616" y="843558"/>
            <a:ext cx="7742237" cy="3509963"/>
          </a:xfrm>
        </p:spPr>
        <p:txBody>
          <a:bodyPr/>
          <a:lstStyle/>
          <a:p>
            <a:r>
              <a:rPr lang="de-CH" b="1" dirty="0"/>
              <a:t>Bronzezeit</a:t>
            </a:r>
          </a:p>
          <a:p>
            <a:pPr lvl="1"/>
            <a:r>
              <a:rPr lang="de-CH" b="1" dirty="0"/>
              <a:t>Metallverarbeitung</a:t>
            </a:r>
            <a:r>
              <a:rPr lang="de-CH" dirty="0"/>
              <a:t> bekannt</a:t>
            </a:r>
          </a:p>
          <a:p>
            <a:pPr lvl="1"/>
            <a:r>
              <a:rPr lang="de-CH" b="1" dirty="0"/>
              <a:t>Eisengewinnung</a:t>
            </a:r>
            <a:r>
              <a:rPr lang="de-CH" dirty="0"/>
              <a:t> aus Erz noch </a:t>
            </a:r>
            <a:r>
              <a:rPr lang="de-CH" i="1" dirty="0"/>
              <a:t>nicht entdeckt</a:t>
            </a:r>
          </a:p>
          <a:p>
            <a:r>
              <a:rPr lang="de-CH" b="1" dirty="0"/>
              <a:t>„Himmelseisen”</a:t>
            </a:r>
          </a:p>
          <a:p>
            <a:pPr lvl="1"/>
            <a:r>
              <a:rPr lang="de-CH" dirty="0"/>
              <a:t>Eisen aus Bruchstücken von </a:t>
            </a:r>
            <a:r>
              <a:rPr lang="de-CH" b="1" dirty="0"/>
              <a:t>Meteoriten</a:t>
            </a:r>
          </a:p>
          <a:p>
            <a:pPr lvl="1"/>
            <a:r>
              <a:rPr lang="de-CH" b="1" dirty="0"/>
              <a:t>Verarbeitung</a:t>
            </a:r>
            <a:r>
              <a:rPr lang="de-CH" dirty="0"/>
              <a:t> zu </a:t>
            </a:r>
            <a:r>
              <a:rPr lang="de-CH" i="1" dirty="0"/>
              <a:t>Schmuck, Waffen, Werkzeugen,…</a:t>
            </a:r>
          </a:p>
          <a:p>
            <a:pPr lvl="1"/>
            <a:r>
              <a:rPr lang="de-CH" dirty="0"/>
              <a:t>Sehr </a:t>
            </a:r>
            <a:r>
              <a:rPr lang="de-CH" i="1" dirty="0"/>
              <a:t>seltene</a:t>
            </a:r>
            <a:r>
              <a:rPr lang="de-CH" dirty="0"/>
              <a:t> und </a:t>
            </a:r>
            <a:r>
              <a:rPr lang="de-CH" i="1" dirty="0"/>
              <a:t>wertvolle</a:t>
            </a:r>
            <a:r>
              <a:rPr lang="de-CH" dirty="0"/>
              <a:t> </a:t>
            </a:r>
            <a:r>
              <a:rPr lang="de-CH" b="1" dirty="0"/>
              <a:t>Handelsware</a:t>
            </a:r>
            <a:r>
              <a:rPr lang="de-CH" dirty="0"/>
              <a:t> </a:t>
            </a:r>
          </a:p>
          <a:p>
            <a:r>
              <a:rPr lang="de-CH" dirty="0"/>
              <a:t>Suche in </a:t>
            </a:r>
            <a:r>
              <a:rPr lang="de-CH" b="1" dirty="0"/>
              <a:t>archäologischen Sammlungen</a:t>
            </a:r>
          </a:p>
          <a:p>
            <a:pPr lvl="1"/>
            <a:r>
              <a:rPr lang="de-CH" dirty="0"/>
              <a:t>Objekte aus der Gegend des Bieler Sees</a:t>
            </a:r>
          </a:p>
          <a:p>
            <a:pPr lvl="1"/>
            <a:r>
              <a:rPr lang="de-CH" i="1" dirty="0"/>
              <a:t>Twannberg</a:t>
            </a:r>
            <a:r>
              <a:rPr lang="de-CH" dirty="0"/>
              <a:t>: Größter </a:t>
            </a:r>
            <a:r>
              <a:rPr lang="de-CH" b="1" dirty="0"/>
              <a:t>Meteoritenfund</a:t>
            </a:r>
            <a:r>
              <a:rPr lang="de-CH" dirty="0"/>
              <a:t> der Schweiz</a:t>
            </a:r>
          </a:p>
          <a:p>
            <a:r>
              <a:rPr lang="de-CH" dirty="0"/>
              <a:t>Ein derartiges Artefakt identifiziert: </a:t>
            </a:r>
            <a:r>
              <a:rPr lang="de-CH" b="1" dirty="0"/>
              <a:t>Pfeilspitze</a:t>
            </a:r>
          </a:p>
          <a:p>
            <a:pPr lvl="1"/>
            <a:r>
              <a:rPr lang="de-CH" dirty="0"/>
              <a:t>Fundort: </a:t>
            </a:r>
            <a:r>
              <a:rPr lang="de-CH" i="1" dirty="0"/>
              <a:t>Pfahlbausiedlung</a:t>
            </a:r>
            <a:r>
              <a:rPr lang="de-CH" dirty="0"/>
              <a:t> in </a:t>
            </a:r>
            <a:r>
              <a:rPr lang="de-CH" b="1" dirty="0"/>
              <a:t>Mörigen</a:t>
            </a:r>
          </a:p>
          <a:p>
            <a:pPr lvl="1"/>
            <a:r>
              <a:rPr lang="de-CH" dirty="0"/>
              <a:t>Zeitalter: </a:t>
            </a:r>
            <a:r>
              <a:rPr lang="de-CH" b="1" dirty="0"/>
              <a:t>Bronzezeit</a:t>
            </a:r>
            <a:r>
              <a:rPr lang="de-CH" dirty="0"/>
              <a:t> (900-800 v.Chr.)</a:t>
            </a:r>
          </a:p>
          <a:p>
            <a:pPr lvl="1"/>
            <a:r>
              <a:rPr lang="de-CH" dirty="0"/>
              <a:t>aus großem </a:t>
            </a:r>
            <a:r>
              <a:rPr lang="de-CH" b="1" dirty="0"/>
              <a:t>Eisen-Meteorit</a:t>
            </a:r>
            <a:r>
              <a:rPr lang="de-CH" dirty="0"/>
              <a:t> (</a:t>
            </a:r>
            <a:r>
              <a:rPr lang="de-CH" i="1" dirty="0"/>
              <a:t>&gt;2 Tonnen</a:t>
            </a:r>
            <a:r>
              <a:rPr lang="de-CH" dirty="0"/>
              <a:t>) hergestellt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8CE686-B01A-B6DA-B3F4-C67424628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Die Suche nach dem „Himmelseisen“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103218-540E-C5A9-7CFC-722BCDCABF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6</a:t>
            </a:r>
          </a:p>
        </p:txBody>
      </p:sp>
      <p:pic>
        <p:nvPicPr>
          <p:cNvPr id="5" name="Picture 4" descr="A painting of a group of people working on horses&#10;&#10;Description automatically generated">
            <a:extLst>
              <a:ext uri="{FF2B5EF4-FFF2-40B4-BE49-F238E27FC236}">
                <a16:creationId xmlns:a16="http://schemas.microsoft.com/office/drawing/2014/main" id="{FA2B4E3E-BB8D-1A2E-A30C-1B242EB8A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583" y="699542"/>
            <a:ext cx="2950102" cy="19780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8372EE-2E8C-6E24-2EAA-FD8E194A55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601" b="93586" l="9989" r="89899">
                        <a14:foregroundMark x1="25926" y1="11443" x2="61616" y2="17857"/>
                        <a14:foregroundMark x1="55892" y1="10058" x2="47250" y2="8746"/>
                        <a14:foregroundMark x1="72391" y1="78426" x2="69921" y2="82872"/>
                        <a14:foregroundMark x1="16947" y1="88921" x2="65432" y2="90452"/>
                        <a14:foregroundMark x1="24691" y1="89650" x2="65432" y2="92055"/>
                        <a14:foregroundMark x1="45679" y1="91472" x2="70819" y2="91254"/>
                        <a14:foregroundMark x1="75421" y1="91035" x2="77441" y2="90816"/>
                        <a14:foregroundMark x1="45679" y1="93367" x2="79237" y2="935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496" y="2139702"/>
            <a:ext cx="1155743" cy="1779662"/>
          </a:xfrm>
          <a:prstGeom prst="rect">
            <a:avLst/>
          </a:prstGeom>
        </p:spPr>
      </p:pic>
      <p:pic>
        <p:nvPicPr>
          <p:cNvPr id="8" name="Inhaltsplatzhalter 4" descr="Ein Bild, das Karte, Luftbild, Luftfotografie, Vogelperspektive enthält.&#10;&#10;Automatisch generierte Beschreibung">
            <a:extLst>
              <a:ext uri="{FF2B5EF4-FFF2-40B4-BE49-F238E27FC236}">
                <a16:creationId xmlns:a16="http://schemas.microsoft.com/office/drawing/2014/main" id="{FB085DAC-FC39-7A53-E635-389A04162F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2862556"/>
            <a:ext cx="2044782" cy="204478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feld 5">
            <a:extLst>
              <a:ext uri="{FF2B5EF4-FFF2-40B4-BE49-F238E27FC236}">
                <a16:creationId xmlns:a16="http://schemas.microsoft.com/office/drawing/2014/main" id="{BB513125-E6A5-DAB3-825D-F60D114E8A7D}"/>
              </a:ext>
            </a:extLst>
          </p:cNvPr>
          <p:cNvSpPr txBox="1"/>
          <p:nvPr/>
        </p:nvSpPr>
        <p:spPr>
          <a:xfrm rot="20509794">
            <a:off x="6474763" y="3302083"/>
            <a:ext cx="1154127" cy="28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bg1"/>
                </a:solidFill>
                <a:latin typeface="Calibri"/>
              </a:rPr>
              <a:t>Twannberg </a:t>
            </a:r>
            <a:br>
              <a:rPr lang="en-US" sz="1200" dirty="0">
                <a:solidFill>
                  <a:schemeClr val="bg1"/>
                </a:solidFill>
                <a:latin typeface="Calibri"/>
              </a:rPr>
            </a:br>
            <a:r>
              <a:rPr lang="en-US" sz="1200" dirty="0" err="1">
                <a:solidFill>
                  <a:schemeClr val="bg1"/>
                </a:solidFill>
                <a:latin typeface="Calibri"/>
              </a:rPr>
              <a:t>Streufeld</a:t>
            </a:r>
            <a:endParaRPr lang="de-AT" sz="1200" dirty="0" err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0" name="Textfeld 6">
            <a:extLst>
              <a:ext uri="{FF2B5EF4-FFF2-40B4-BE49-F238E27FC236}">
                <a16:creationId xmlns:a16="http://schemas.microsoft.com/office/drawing/2014/main" id="{32244C25-074C-B567-E51A-8BA4A3E7E82D}"/>
              </a:ext>
            </a:extLst>
          </p:cNvPr>
          <p:cNvSpPr txBox="1"/>
          <p:nvPr/>
        </p:nvSpPr>
        <p:spPr>
          <a:xfrm rot="18916278">
            <a:off x="6664457" y="4310213"/>
            <a:ext cx="1154127" cy="28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chemeClr val="bg1"/>
                </a:solidFill>
                <a:latin typeface="Calibri"/>
              </a:rPr>
              <a:t>Bieler See</a:t>
            </a:r>
            <a:endParaRPr lang="de-AT" sz="1400" dirty="0" err="1">
              <a:solidFill>
                <a:schemeClr val="bg1"/>
              </a:solidFill>
              <a:latin typeface="Calibri"/>
            </a:endParaRPr>
          </a:p>
        </p:txBody>
      </p:sp>
      <p:pic>
        <p:nvPicPr>
          <p:cNvPr id="11" name="Image">
            <a:extLst>
              <a:ext uri="{FF2B5EF4-FFF2-40B4-BE49-F238E27FC236}">
                <a16:creationId xmlns:a16="http://schemas.microsoft.com/office/drawing/2014/main" id="{3DFECDDF-9F4F-8FB8-D324-470D6281A52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8038" y="4086254"/>
            <a:ext cx="1236813" cy="715407"/>
          </a:xfrm>
          <a:prstGeom prst="rect">
            <a:avLst/>
          </a:prstGeom>
          <a:ln w="12700" cap="flat">
            <a:solidFill>
              <a:srgbClr val="000000"/>
            </a:solidFill>
            <a:prstDash val="solid"/>
            <a:round/>
          </a:ln>
          <a:effectLst/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4C5829-C5DA-F71A-6F75-569A216D860A}"/>
              </a:ext>
            </a:extLst>
          </p:cNvPr>
          <p:cNvCxnSpPr>
            <a:cxnSpLocks/>
          </p:cNvCxnSpPr>
          <p:nvPr/>
        </p:nvCxnSpPr>
        <p:spPr bwMode="auto">
          <a:xfrm>
            <a:off x="7371413" y="3621473"/>
            <a:ext cx="432048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5" name="Textfeld 5">
            <a:extLst>
              <a:ext uri="{FF2B5EF4-FFF2-40B4-BE49-F238E27FC236}">
                <a16:creationId xmlns:a16="http://schemas.microsoft.com/office/drawing/2014/main" id="{BEA088EF-F047-7EB8-A38E-286F653AE497}"/>
              </a:ext>
            </a:extLst>
          </p:cNvPr>
          <p:cNvSpPr txBox="1"/>
          <p:nvPr/>
        </p:nvSpPr>
        <p:spPr>
          <a:xfrm rot="18913156">
            <a:off x="7226397" y="3513345"/>
            <a:ext cx="1154127" cy="282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chemeClr val="bg1"/>
                </a:solidFill>
                <a:latin typeface="Calibri"/>
              </a:rPr>
              <a:t>4-8 km</a:t>
            </a:r>
            <a:endParaRPr lang="de-AT" sz="1200" dirty="0" err="1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9191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C1ED6C-6ABC-E2BE-11A6-DBDA93C27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Die </a:t>
            </a:r>
            <a:r>
              <a:rPr lang="en-GB" dirty="0" err="1"/>
              <a:t>Überraschung</a:t>
            </a:r>
            <a:r>
              <a:rPr lang="en-GB" dirty="0"/>
              <a:t>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FE72F-F042-1933-9D61-D1D46C7036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04BC2A-C9B4-B9D7-B865-0BB7B51B83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78"/>
          <a:stretch/>
        </p:blipFill>
        <p:spPr>
          <a:xfrm>
            <a:off x="1324016" y="1347614"/>
            <a:ext cx="6228184" cy="323467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B2D08824-181D-AE48-896F-A948C312AAC8}"/>
              </a:ext>
            </a:extLst>
          </p:cNvPr>
          <p:cNvSpPr/>
          <p:nvPr/>
        </p:nvSpPr>
        <p:spPr bwMode="auto">
          <a:xfrm>
            <a:off x="4434618" y="2550937"/>
            <a:ext cx="288032" cy="874440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992B944-99CE-47A0-9D87-1F9DAB6512A9}"/>
              </a:ext>
            </a:extLst>
          </p:cNvPr>
          <p:cNvSpPr/>
          <p:nvPr/>
        </p:nvSpPr>
        <p:spPr bwMode="auto">
          <a:xfrm>
            <a:off x="6580600" y="3291831"/>
            <a:ext cx="216024" cy="504056"/>
          </a:xfrm>
          <a:prstGeom prst="ellipse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049A0F-21EB-9DBC-997F-C760FF13FDE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915566"/>
            <a:ext cx="7742237" cy="1790155"/>
          </a:xfrm>
          <a:noFill/>
        </p:spPr>
        <p:txBody>
          <a:bodyPr/>
          <a:lstStyle/>
          <a:p>
            <a:r>
              <a:rPr lang="en-GB" b="1" dirty="0"/>
              <a:t>MIXE</a:t>
            </a:r>
            <a:r>
              <a:rPr lang="en-GB" dirty="0"/>
              <a:t> Analyse: </a:t>
            </a:r>
            <a:r>
              <a:rPr lang="en-GB" dirty="0" err="1"/>
              <a:t>Vergleich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b="1" dirty="0"/>
              <a:t>Twannberg</a:t>
            </a:r>
            <a:r>
              <a:rPr lang="en-GB" dirty="0"/>
              <a:t> </a:t>
            </a:r>
            <a:r>
              <a:rPr lang="en-GB" dirty="0" err="1"/>
              <a:t>Meteorit</a:t>
            </a:r>
            <a:r>
              <a:rPr lang="en-GB" dirty="0"/>
              <a:t> für </a:t>
            </a:r>
            <a:r>
              <a:rPr lang="en-GB" i="1" dirty="0"/>
              <a:t>Eisen</a:t>
            </a:r>
            <a:r>
              <a:rPr lang="en-GB" dirty="0"/>
              <a:t>, </a:t>
            </a:r>
            <a:r>
              <a:rPr lang="en-GB" i="1" dirty="0"/>
              <a:t>Nickel</a:t>
            </a:r>
            <a:r>
              <a:rPr lang="en-GB" dirty="0"/>
              <a:t>, und </a:t>
            </a:r>
            <a:r>
              <a:rPr lang="en-GB" i="1" dirty="0"/>
              <a:t>Cobalt</a:t>
            </a:r>
          </a:p>
          <a:p>
            <a:pPr lvl="1"/>
            <a:r>
              <a:rPr lang="en-GB" b="1" dirty="0" err="1">
                <a:solidFill>
                  <a:srgbClr val="C00000"/>
                </a:solidFill>
              </a:rPr>
              <a:t>Pfeilspitze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b="1" dirty="0" err="1">
                <a:solidFill>
                  <a:srgbClr val="C00000"/>
                </a:solidFill>
              </a:rPr>
              <a:t>nicht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b="1" dirty="0" err="1">
                <a:solidFill>
                  <a:srgbClr val="C00000"/>
                </a:solidFill>
              </a:rPr>
              <a:t>aus</a:t>
            </a:r>
            <a:r>
              <a:rPr lang="en-GB" b="1" dirty="0">
                <a:solidFill>
                  <a:srgbClr val="C00000"/>
                </a:solidFill>
              </a:rPr>
              <a:t> Twannberg-</a:t>
            </a:r>
            <a:r>
              <a:rPr lang="en-GB" b="1" dirty="0" err="1">
                <a:solidFill>
                  <a:srgbClr val="C00000"/>
                </a:solidFill>
              </a:rPr>
              <a:t>Meteorit</a:t>
            </a:r>
            <a:r>
              <a:rPr lang="en-GB" b="1" dirty="0">
                <a:solidFill>
                  <a:srgbClr val="C00000"/>
                </a:solidFill>
              </a:rPr>
              <a:t>!</a:t>
            </a:r>
          </a:p>
          <a:p>
            <a:r>
              <a:rPr lang="en-GB" dirty="0"/>
              <a:t>Nur 3 </a:t>
            </a:r>
            <a:r>
              <a:rPr lang="en-GB" dirty="0" err="1"/>
              <a:t>passende</a:t>
            </a:r>
            <a:r>
              <a:rPr lang="en-GB" dirty="0"/>
              <a:t> </a:t>
            </a:r>
            <a:r>
              <a:rPr lang="en-GB" dirty="0" err="1"/>
              <a:t>Meteoriten</a:t>
            </a:r>
            <a:r>
              <a:rPr lang="en-GB" dirty="0"/>
              <a:t> </a:t>
            </a:r>
            <a:r>
              <a:rPr lang="en-GB" dirty="0" err="1"/>
              <a:t>aus</a:t>
            </a:r>
            <a:r>
              <a:rPr lang="en-GB" dirty="0"/>
              <a:t> Europa</a:t>
            </a:r>
          </a:p>
          <a:p>
            <a:pPr lvl="1"/>
            <a:r>
              <a:rPr lang="en-GB" dirty="0"/>
              <a:t>Bohumilitz (</a:t>
            </a:r>
            <a:r>
              <a:rPr lang="en-GB" dirty="0" err="1"/>
              <a:t>Tschechische</a:t>
            </a:r>
            <a:r>
              <a:rPr lang="en-GB" dirty="0"/>
              <a:t> </a:t>
            </a:r>
            <a:r>
              <a:rPr lang="en-GB" dirty="0" err="1"/>
              <a:t>Republik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Retuerte de Bullaque (</a:t>
            </a:r>
            <a:r>
              <a:rPr lang="en-GB" dirty="0" err="1"/>
              <a:t>Spanien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Kaalijarv (</a:t>
            </a:r>
            <a:r>
              <a:rPr lang="en-GB" dirty="0" err="1"/>
              <a:t>Estland</a:t>
            </a:r>
            <a:r>
              <a:rPr lang="en-GB" dirty="0"/>
              <a:t>)</a:t>
            </a:r>
          </a:p>
          <a:p>
            <a:pPr marL="1436616" lvl="8" indent="0">
              <a:buNone/>
            </a:pPr>
            <a:endParaRPr lang="en-GB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1ABAA801-8742-51C6-DCF3-DEC60F57FBF2}"/>
              </a:ext>
            </a:extLst>
          </p:cNvPr>
          <p:cNvSpPr txBox="1">
            <a:spLocks/>
          </p:cNvSpPr>
          <p:nvPr/>
        </p:nvSpPr>
        <p:spPr>
          <a:xfrm>
            <a:off x="2969722" y="2838545"/>
            <a:ext cx="5490710" cy="179015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b="1" dirty="0" err="1"/>
              <a:t>Verwendung</a:t>
            </a:r>
            <a:r>
              <a:rPr lang="en-GB" b="1" dirty="0"/>
              <a:t> und Handel </a:t>
            </a:r>
            <a:r>
              <a:rPr lang="en-GB" dirty="0"/>
              <a:t>von </a:t>
            </a:r>
            <a:r>
              <a:rPr lang="en-GB" b="1" dirty="0" err="1"/>
              <a:t>Eisenmeteoriten</a:t>
            </a:r>
            <a:r>
              <a:rPr lang="en-GB" dirty="0"/>
              <a:t> in Europa </a:t>
            </a:r>
            <a:r>
              <a:rPr lang="en-GB" dirty="0" err="1"/>
              <a:t>bereits</a:t>
            </a:r>
            <a:r>
              <a:rPr lang="en-GB" dirty="0"/>
              <a:t> in </a:t>
            </a:r>
            <a:r>
              <a:rPr lang="en-GB" i="1" dirty="0" err="1"/>
              <a:t>Bronzezeit</a:t>
            </a:r>
            <a:r>
              <a:rPr lang="en-GB" dirty="0"/>
              <a:t> - 800 v. Chr. (</a:t>
            </a:r>
            <a:r>
              <a:rPr lang="en-GB" dirty="0" err="1"/>
              <a:t>oder</a:t>
            </a:r>
            <a:r>
              <a:rPr lang="en-GB" dirty="0"/>
              <a:t> </a:t>
            </a:r>
            <a:r>
              <a:rPr lang="en-GB" dirty="0" err="1"/>
              <a:t>früher</a:t>
            </a:r>
            <a:r>
              <a:rPr lang="en-GB" dirty="0"/>
              <a:t>)</a:t>
            </a:r>
          </a:p>
          <a:p>
            <a:r>
              <a:rPr lang="en-GB" i="1" dirty="0"/>
              <a:t>Transport und Handel </a:t>
            </a:r>
            <a:r>
              <a:rPr lang="en-GB" dirty="0" err="1"/>
              <a:t>über</a:t>
            </a:r>
            <a:r>
              <a:rPr lang="en-GB" dirty="0"/>
              <a:t> </a:t>
            </a:r>
            <a:r>
              <a:rPr lang="en-GB" b="1" dirty="0">
                <a:solidFill>
                  <a:schemeClr val="accent3"/>
                </a:solidFill>
              </a:rPr>
              <a:t>1600 </a:t>
            </a:r>
            <a:r>
              <a:rPr lang="en-GB" b="1" dirty="0" err="1">
                <a:solidFill>
                  <a:schemeClr val="accent3"/>
                </a:solidFill>
              </a:rPr>
              <a:t>Kilometer</a:t>
            </a:r>
            <a:endParaRPr lang="en-GB" b="1" dirty="0">
              <a:solidFill>
                <a:schemeClr val="accent3"/>
              </a:solidFill>
            </a:endParaRPr>
          </a:p>
          <a:p>
            <a:r>
              <a:rPr lang="en-GB" dirty="0" err="1"/>
              <a:t>möglicherweise</a:t>
            </a:r>
            <a:r>
              <a:rPr lang="en-GB" dirty="0"/>
              <a:t> </a:t>
            </a:r>
            <a:r>
              <a:rPr lang="en-GB" dirty="0" err="1"/>
              <a:t>über</a:t>
            </a:r>
            <a:r>
              <a:rPr lang="en-GB" dirty="0"/>
              <a:t> die </a:t>
            </a:r>
            <a:r>
              <a:rPr lang="en-GB" b="1" dirty="0"/>
              <a:t>Bernstein-</a:t>
            </a:r>
            <a:r>
              <a:rPr lang="en-GB" b="1" dirty="0" err="1"/>
              <a:t>Handelsrouten</a:t>
            </a:r>
            <a:r>
              <a:rPr lang="en-GB" dirty="0"/>
              <a:t> </a:t>
            </a:r>
            <a:r>
              <a:rPr lang="en-GB" dirty="0" err="1"/>
              <a:t>aus</a:t>
            </a:r>
            <a:r>
              <a:rPr lang="en-GB" dirty="0"/>
              <a:t> </a:t>
            </a:r>
            <a:r>
              <a:rPr lang="en-GB" dirty="0" err="1"/>
              <a:t>dem</a:t>
            </a:r>
            <a:r>
              <a:rPr lang="en-GB" dirty="0"/>
              <a:t> </a:t>
            </a:r>
            <a:r>
              <a:rPr lang="en-GB" dirty="0" err="1"/>
              <a:t>Baltikum</a:t>
            </a:r>
            <a:r>
              <a:rPr lang="en-GB" dirty="0"/>
              <a:t> in die Schweiz </a:t>
            </a:r>
            <a:r>
              <a:rPr lang="en-GB" dirty="0" err="1"/>
              <a:t>gelangt</a:t>
            </a:r>
            <a:endParaRPr lang="en-GB" dirty="0"/>
          </a:p>
          <a:p>
            <a:r>
              <a:rPr lang="en-GB" i="1" dirty="0" err="1"/>
              <a:t>Hohe</a:t>
            </a:r>
            <a:r>
              <a:rPr lang="en-GB" i="1" dirty="0"/>
              <a:t> </a:t>
            </a:r>
            <a:r>
              <a:rPr lang="en-GB" i="1" dirty="0" err="1"/>
              <a:t>Wahrscheinlichkeit</a:t>
            </a:r>
            <a:r>
              <a:rPr lang="en-GB" i="1" dirty="0"/>
              <a:t> </a:t>
            </a:r>
            <a:r>
              <a:rPr lang="en-GB" i="1" dirty="0" err="1"/>
              <a:t>weiterer</a:t>
            </a:r>
            <a:r>
              <a:rPr lang="en-GB" i="1" dirty="0"/>
              <a:t> </a:t>
            </a:r>
            <a:r>
              <a:rPr lang="en-GB" i="1" dirty="0" err="1"/>
              <a:t>derartiger</a:t>
            </a:r>
            <a:r>
              <a:rPr lang="en-GB" i="1" dirty="0"/>
              <a:t> </a:t>
            </a:r>
            <a:r>
              <a:rPr lang="en-GB" i="1" dirty="0" err="1"/>
              <a:t>Fundstücke</a:t>
            </a:r>
            <a:r>
              <a:rPr lang="en-GB" i="1" dirty="0"/>
              <a:t>!</a:t>
            </a:r>
          </a:p>
          <a:p>
            <a:endParaRPr lang="en-GB" kern="0" dirty="0"/>
          </a:p>
          <a:p>
            <a:pPr marL="0" indent="0">
              <a:buFont typeface="Arial" panose="020B0604020202020204" pitchFamily="34" charset="0"/>
              <a:buNone/>
            </a:pPr>
            <a:endParaRPr lang="en-US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53A31A-2A3E-26BB-D542-7B2211409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682" y="1229506"/>
            <a:ext cx="1539730" cy="15531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C65ECF-76D8-773D-FE03-7D095E99F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422" y="2682685"/>
            <a:ext cx="1983895" cy="192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62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80000"/>
                                      </p:to>
                                    </p:animClr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80000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indefinit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indefinite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7" grpId="0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436</Words>
  <Application>Microsoft Office PowerPoint</Application>
  <PresentationFormat>Bildschirmpräsentation (16:9)</PresentationFormat>
  <Paragraphs>93</Paragraphs>
  <Slides>10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0" baseType="lpstr">
      <vt:lpstr>-apple-system</vt:lpstr>
      <vt:lpstr>Arial</vt:lpstr>
      <vt:lpstr>Arial Narrow</vt:lpstr>
      <vt:lpstr>Arial Nova</vt:lpstr>
      <vt:lpstr>Calibri</vt:lpstr>
      <vt:lpstr>Comic Sans MS</vt:lpstr>
      <vt:lpstr>Georgia</vt:lpstr>
      <vt:lpstr>Symbol</vt:lpstr>
      <vt:lpstr>Times</vt:lpstr>
      <vt:lpstr>PSI-Powerpoint-Master Calibri V2</vt:lpstr>
      <vt:lpstr>Mit Myonen den Geheimnissen von Natur und Menschheitsgeschichte auf der Spur</vt:lpstr>
      <vt:lpstr>SµS – Swiss Muon Source</vt:lpstr>
      <vt:lpstr>SµS – Swiss Muon Source</vt:lpstr>
      <vt:lpstr>Myonenspinspektroskopie (µSR)</vt:lpstr>
      <vt:lpstr>Myon-induzierte Röntgenstrahlung (MIXE)</vt:lpstr>
      <vt:lpstr>Myon-induzierte Röntgenstrahlung (MIXE)</vt:lpstr>
      <vt:lpstr>Myon-induzierte Röntgenstrahlung (MIXE)</vt:lpstr>
      <vt:lpstr>Die Suche nach dem „Himmelseisen“</vt:lpstr>
      <vt:lpstr>Die Überraschung!</vt:lpstr>
      <vt:lpstr>Vielen Dank für Ihre Aufmerksamkeit!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Janka Gianluca</dc:creator>
  <cp:lastModifiedBy>Govaerts Van Loon Anita</cp:lastModifiedBy>
  <cp:revision>280</cp:revision>
  <cp:lastPrinted>2015-09-30T13:23:15Z</cp:lastPrinted>
  <dcterms:created xsi:type="dcterms:W3CDTF">2022-11-30T09:50:20Z</dcterms:created>
  <dcterms:modified xsi:type="dcterms:W3CDTF">2024-02-27T06:57:49Z</dcterms:modified>
</cp:coreProperties>
</file>